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3" r:id="rId2"/>
    <p:sldId id="2548" r:id="rId3"/>
    <p:sldId id="2562" r:id="rId4"/>
    <p:sldId id="2568" r:id="rId5"/>
    <p:sldId id="2577" r:id="rId6"/>
    <p:sldId id="2570" r:id="rId7"/>
    <p:sldId id="2565" r:id="rId8"/>
    <p:sldId id="2581" r:id="rId9"/>
    <p:sldId id="2572" r:id="rId10"/>
    <p:sldId id="2582" r:id="rId11"/>
    <p:sldId id="2573" r:id="rId12"/>
    <p:sldId id="2575" r:id="rId13"/>
    <p:sldId id="2574" r:id="rId14"/>
    <p:sldId id="2579" r:id="rId15"/>
    <p:sldId id="2567" r:id="rId16"/>
    <p:sldId id="287" r:id="rId17"/>
  </p:sldIdLst>
  <p:sldSz cx="12192000" cy="6858000"/>
  <p:notesSz cx="6858000" cy="18669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BC8FF"/>
    <a:srgbClr val="93DBFF"/>
    <a:srgbClr val="0097E0"/>
    <a:srgbClr val="B7E7FF"/>
    <a:srgbClr val="0083C4"/>
    <a:srgbClr val="0070A8"/>
    <a:srgbClr val="C1EAFF"/>
    <a:srgbClr val="ABE3FF"/>
    <a:srgbClr val="11B0FF"/>
    <a:srgbClr val="75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88035" autoAdjust="0"/>
  </p:normalViewPr>
  <p:slideViewPr>
    <p:cSldViewPr snapToGrid="0" showGuides="1">
      <p:cViewPr varScale="1">
        <p:scale>
          <a:sx n="75" d="100"/>
          <a:sy n="75" d="100"/>
        </p:scale>
        <p:origin x="950" y="48"/>
      </p:cViewPr>
      <p:guideLst>
        <p:guide orient="horz" pos="2160"/>
        <p:guide pos="3840"/>
      </p:guideLst>
    </p:cSldViewPr>
  </p:slideViewPr>
  <p:notesTextViewPr>
    <p:cViewPr>
      <p:scale>
        <a:sx n="3" d="2"/>
        <a:sy n="3" d="2"/>
      </p:scale>
      <p:origin x="0" y="0"/>
    </p:cViewPr>
  </p:notesTextViewPr>
  <p:sorterViewPr>
    <p:cViewPr>
      <p:scale>
        <a:sx n="100" d="100"/>
        <a:sy n="100" d="100"/>
      </p:scale>
      <p:origin x="0" y="-475"/>
    </p:cViewPr>
  </p:sorterViewPr>
  <p:notesViewPr>
    <p:cSldViewPr snapToGrid="0">
      <p:cViewPr varScale="1">
        <p:scale>
          <a:sx n="84" d="100"/>
          <a:sy n="84" d="100"/>
        </p:scale>
        <p:origin x="382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F4DEEB4-D1B4-4386-B9C3-0F739883C5A8}" type="datetimeFigureOut">
              <a:rPr kumimoji="1" lang="ja-JP" altLang="en-US" smtClean="0"/>
              <a:t>2020/2/26</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8A2B78BF-AE05-4887-9F75-6E3A68771495}" type="slidenum">
              <a:rPr kumimoji="1" lang="ja-JP" altLang="en-US" smtClean="0"/>
              <a:t>‹#›</a:t>
            </a:fld>
            <a:endParaRPr kumimoji="1" lang="ja-JP" altLang="en-US"/>
          </a:p>
        </p:txBody>
      </p:sp>
    </p:spTree>
    <p:extLst>
      <p:ext uri="{BB962C8B-B14F-4D97-AF65-F5344CB8AC3E}">
        <p14:creationId xmlns:p14="http://schemas.microsoft.com/office/powerpoint/2010/main" val="38269700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ctr"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2</a:t>
            </a:fld>
            <a:endParaRPr kumimoji="1" lang="ja-JP" altLang="en-US"/>
          </a:p>
        </p:txBody>
      </p:sp>
    </p:spTree>
    <p:extLst>
      <p:ext uri="{BB962C8B-B14F-4D97-AF65-F5344CB8AC3E}">
        <p14:creationId xmlns:p14="http://schemas.microsoft.com/office/powerpoint/2010/main" val="3728503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l"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11</a:t>
            </a:fld>
            <a:endParaRPr kumimoji="1" lang="ja-JP" altLang="en-US"/>
          </a:p>
        </p:txBody>
      </p:sp>
    </p:spTree>
    <p:extLst>
      <p:ext uri="{BB962C8B-B14F-4D97-AF65-F5344CB8AC3E}">
        <p14:creationId xmlns:p14="http://schemas.microsoft.com/office/powerpoint/2010/main" val="299933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l"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12</a:t>
            </a:fld>
            <a:endParaRPr kumimoji="1" lang="ja-JP" altLang="en-US"/>
          </a:p>
        </p:txBody>
      </p:sp>
    </p:spTree>
    <p:extLst>
      <p:ext uri="{BB962C8B-B14F-4D97-AF65-F5344CB8AC3E}">
        <p14:creationId xmlns:p14="http://schemas.microsoft.com/office/powerpoint/2010/main" val="4084372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ctr"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13</a:t>
            </a:fld>
            <a:endParaRPr kumimoji="1" lang="ja-JP" altLang="en-US"/>
          </a:p>
        </p:txBody>
      </p:sp>
    </p:spTree>
    <p:extLst>
      <p:ext uri="{BB962C8B-B14F-4D97-AF65-F5344CB8AC3E}">
        <p14:creationId xmlns:p14="http://schemas.microsoft.com/office/powerpoint/2010/main" val="2823540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ctr"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14</a:t>
            </a:fld>
            <a:endParaRPr kumimoji="1" lang="ja-JP" altLang="en-US"/>
          </a:p>
        </p:txBody>
      </p:sp>
    </p:spTree>
    <p:extLst>
      <p:ext uri="{BB962C8B-B14F-4D97-AF65-F5344CB8AC3E}">
        <p14:creationId xmlns:p14="http://schemas.microsoft.com/office/powerpoint/2010/main" val="150000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ctr"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15</a:t>
            </a:fld>
            <a:endParaRPr kumimoji="1" lang="ja-JP" altLang="en-US"/>
          </a:p>
        </p:txBody>
      </p:sp>
    </p:spTree>
    <p:extLst>
      <p:ext uri="{BB962C8B-B14F-4D97-AF65-F5344CB8AC3E}">
        <p14:creationId xmlns:p14="http://schemas.microsoft.com/office/powerpoint/2010/main" val="105945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ctr"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3</a:t>
            </a:fld>
            <a:endParaRPr kumimoji="1" lang="ja-JP" altLang="en-US"/>
          </a:p>
        </p:txBody>
      </p:sp>
    </p:spTree>
    <p:extLst>
      <p:ext uri="{BB962C8B-B14F-4D97-AF65-F5344CB8AC3E}">
        <p14:creationId xmlns:p14="http://schemas.microsoft.com/office/powerpoint/2010/main" val="184831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ctr"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4</a:t>
            </a:fld>
            <a:endParaRPr kumimoji="1" lang="ja-JP" altLang="en-US"/>
          </a:p>
        </p:txBody>
      </p:sp>
    </p:spTree>
    <p:extLst>
      <p:ext uri="{BB962C8B-B14F-4D97-AF65-F5344CB8AC3E}">
        <p14:creationId xmlns:p14="http://schemas.microsoft.com/office/powerpoint/2010/main" val="81216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ctr"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5</a:t>
            </a:fld>
            <a:endParaRPr kumimoji="1" lang="ja-JP" altLang="en-US"/>
          </a:p>
        </p:txBody>
      </p:sp>
    </p:spTree>
    <p:extLst>
      <p:ext uri="{BB962C8B-B14F-4D97-AF65-F5344CB8AC3E}">
        <p14:creationId xmlns:p14="http://schemas.microsoft.com/office/powerpoint/2010/main" val="2933658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altLang="ja-JP" sz="1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6</a:t>
            </a:fld>
            <a:endParaRPr kumimoji="1" lang="ja-JP" altLang="en-US"/>
          </a:p>
        </p:txBody>
      </p:sp>
    </p:spTree>
    <p:extLst>
      <p:ext uri="{BB962C8B-B14F-4D97-AF65-F5344CB8AC3E}">
        <p14:creationId xmlns:p14="http://schemas.microsoft.com/office/powerpoint/2010/main" val="447582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ctr"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7</a:t>
            </a:fld>
            <a:endParaRPr kumimoji="1" lang="ja-JP" altLang="en-US"/>
          </a:p>
        </p:txBody>
      </p:sp>
    </p:spTree>
    <p:extLst>
      <p:ext uri="{BB962C8B-B14F-4D97-AF65-F5344CB8AC3E}">
        <p14:creationId xmlns:p14="http://schemas.microsoft.com/office/powerpoint/2010/main" val="3083961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ctr"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8</a:t>
            </a:fld>
            <a:endParaRPr kumimoji="1" lang="ja-JP" altLang="en-US"/>
          </a:p>
        </p:txBody>
      </p:sp>
    </p:spTree>
    <p:extLst>
      <p:ext uri="{BB962C8B-B14F-4D97-AF65-F5344CB8AC3E}">
        <p14:creationId xmlns:p14="http://schemas.microsoft.com/office/powerpoint/2010/main" val="360202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l" rtl="0" eaLnBrk="1" fontAlgn="t" latinLnBrk="0" hangingPunct="1">
              <a:spcBef>
                <a:spcPts val="0"/>
              </a:spcBef>
              <a:spcAft>
                <a:spcPts val="0"/>
              </a:spcAft>
            </a:pPr>
            <a:endParaRPr lang="ja-JP" altLang="ja-JP" sz="1200" b="0" i="0" u="none" strike="noStrike" dirty="0">
              <a:effectLst/>
              <a:latin typeface="Arial" panose="020B0604020202020204" pitchFamily="34" charset="0"/>
            </a:endParaRPr>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9</a:t>
            </a:fld>
            <a:endParaRPr kumimoji="1" lang="ja-JP" altLang="en-US"/>
          </a:p>
        </p:txBody>
      </p:sp>
    </p:spTree>
    <p:extLst>
      <p:ext uri="{BB962C8B-B14F-4D97-AF65-F5344CB8AC3E}">
        <p14:creationId xmlns:p14="http://schemas.microsoft.com/office/powerpoint/2010/main" val="359166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アノテーションはクライアントが行うのか気になり調べたら、「専門家の判断に基づく手本データを学習させることで」とあった</a:t>
            </a:r>
            <a:endParaRPr lang="en-US" altLang="ja-JP" sz="1200" dirty="0">
              <a:solidFill>
                <a:schemeClr val="tx1">
                  <a:lumMod val="75000"/>
                  <a:lumOff val="25000"/>
                </a:schemeClr>
              </a:solidFill>
              <a:latin typeface="Meiryo UI" panose="020B0604030504040204" pitchFamily="50" charset="-128"/>
              <a:ea typeface="Meiryo UI" panose="020B0604030504040204" pitchFamily="50" charset="-128"/>
            </a:endParaRPr>
          </a:p>
          <a:p>
            <a:pPr marL="0" indent="0">
              <a:buFont typeface="Wingdings" panose="05000000000000000000" pitchFamily="2" charset="2"/>
              <a:buNone/>
            </a:pP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→アノテーションはベンダーが行うということが推測される</a:t>
            </a:r>
            <a:endParaRPr lang="en-US" altLang="ja-JP" sz="1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10</a:t>
            </a:fld>
            <a:endParaRPr kumimoji="1" lang="ja-JP" altLang="en-US"/>
          </a:p>
        </p:txBody>
      </p:sp>
    </p:spTree>
    <p:extLst>
      <p:ext uri="{BB962C8B-B14F-4D97-AF65-F5344CB8AC3E}">
        <p14:creationId xmlns:p14="http://schemas.microsoft.com/office/powerpoint/2010/main" val="564232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pic>
        <p:nvPicPr>
          <p:cNvPr id="7" name="図 6">
            <a:extLst>
              <a:ext uri="{FF2B5EF4-FFF2-40B4-BE49-F238E27FC236}">
                <a16:creationId xmlns:a16="http://schemas.microsoft.com/office/drawing/2014/main" id="{1F520EB0-1C38-42A8-BA06-735277D4602C}"/>
              </a:ext>
            </a:extLst>
          </p:cNvPr>
          <p:cNvPicPr>
            <a:picLocks noChangeAspect="1"/>
          </p:cNvPicPr>
          <p:nvPr userDrawn="1"/>
        </p:nvPicPr>
        <p:blipFill>
          <a:blip r:embed="rId2"/>
          <a:stretch>
            <a:fillRect/>
          </a:stretch>
        </p:blipFill>
        <p:spPr>
          <a:xfrm>
            <a:off x="-29114" y="-442552"/>
            <a:ext cx="6125114" cy="7367227"/>
          </a:xfrm>
          <a:prstGeom prst="rect">
            <a:avLst/>
          </a:prstGeom>
        </p:spPr>
      </p:pic>
      <p:pic>
        <p:nvPicPr>
          <p:cNvPr id="8" name="図 7">
            <a:extLst>
              <a:ext uri="{FF2B5EF4-FFF2-40B4-BE49-F238E27FC236}">
                <a16:creationId xmlns:a16="http://schemas.microsoft.com/office/drawing/2014/main" id="{9FFBF9DB-A5C9-4387-999A-5EAC4ADBDC07}"/>
              </a:ext>
            </a:extLst>
          </p:cNvPr>
          <p:cNvPicPr>
            <a:picLocks noChangeAspect="1"/>
          </p:cNvPicPr>
          <p:nvPr userDrawn="1"/>
        </p:nvPicPr>
        <p:blipFill>
          <a:blip r:embed="rId3"/>
          <a:stretch>
            <a:fillRect/>
          </a:stretch>
        </p:blipFill>
        <p:spPr>
          <a:xfrm>
            <a:off x="9780017" y="139844"/>
            <a:ext cx="2274802" cy="731855"/>
          </a:xfrm>
          <a:prstGeom prst="rect">
            <a:avLst/>
          </a:prstGeom>
        </p:spPr>
      </p:pic>
      <p:sp>
        <p:nvSpPr>
          <p:cNvPr id="9" name="Line">
            <a:extLst>
              <a:ext uri="{FF2B5EF4-FFF2-40B4-BE49-F238E27FC236}">
                <a16:creationId xmlns:a16="http://schemas.microsoft.com/office/drawing/2014/main" id="{C1E89068-8E47-43F8-A915-6122772630D6}"/>
              </a:ext>
            </a:extLst>
          </p:cNvPr>
          <p:cNvSpPr/>
          <p:nvPr userDrawn="1"/>
        </p:nvSpPr>
        <p:spPr>
          <a:xfrm>
            <a:off x="5751598" y="3606673"/>
            <a:ext cx="5373602" cy="0"/>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50067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69410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921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87273" y="345642"/>
            <a:ext cx="10741665" cy="825806"/>
          </a:xfrm>
          <a:prstGeom prst="rect">
            <a:avLst/>
          </a:prstGeom>
        </p:spPr>
        <p:txBody>
          <a:bodyPr>
            <a:normAutofit/>
          </a:bodyPr>
          <a:lstStyle>
            <a:lvl1pPr>
              <a:defRPr sz="4000">
                <a:solidFill>
                  <a:schemeClr val="tx2"/>
                </a:solidFill>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
        <p:nvSpPr>
          <p:cNvPr id="22" name="Line">
            <a:extLst>
              <a:ext uri="{FF2B5EF4-FFF2-40B4-BE49-F238E27FC236}">
                <a16:creationId xmlns:a16="http://schemas.microsoft.com/office/drawing/2014/main" id="{DA1A1A6D-E514-4DC7-8AC5-80FE95FC3A23}"/>
              </a:ext>
            </a:extLst>
          </p:cNvPr>
          <p:cNvSpPr/>
          <p:nvPr userDrawn="1"/>
        </p:nvSpPr>
        <p:spPr>
          <a:xfrm>
            <a:off x="987273" y="1171448"/>
            <a:ext cx="11204727" cy="0"/>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374321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763201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2346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179939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87565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181495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294612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334379-ECA2-4E7B-A4B1-540A094D8216}" type="datetimeFigureOut">
              <a:rPr kumimoji="1" lang="ja-JP" altLang="en-US" smtClean="0"/>
              <a:t>2020/2/26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61199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34379-ECA2-4E7B-A4B1-540A094D8216}" type="datetimeFigureOut">
              <a:rPr kumimoji="1" lang="ja-JP" altLang="en-US" smtClean="0"/>
              <a:t>2020/2/26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2769379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76DFFA71-BC7B-4C95-813E-6AA350D17C2A}"/>
              </a:ext>
            </a:extLst>
          </p:cNvPr>
          <p:cNvSpPr/>
          <p:nvPr/>
        </p:nvSpPr>
        <p:spPr>
          <a:xfrm>
            <a:off x="5204946" y="3607905"/>
            <a:ext cx="5373602" cy="0"/>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9" name="テキスト ボックス 8">
            <a:extLst>
              <a:ext uri="{FF2B5EF4-FFF2-40B4-BE49-F238E27FC236}">
                <a16:creationId xmlns:a16="http://schemas.microsoft.com/office/drawing/2014/main" id="{61379FAC-9FA1-4B22-8831-1D42A4A3ED30}"/>
              </a:ext>
            </a:extLst>
          </p:cNvPr>
          <p:cNvSpPr txBox="1"/>
          <p:nvPr/>
        </p:nvSpPr>
        <p:spPr>
          <a:xfrm>
            <a:off x="5204945" y="2669754"/>
            <a:ext cx="3759761" cy="954107"/>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rPr>
              <a:t>ADL</a:t>
            </a:r>
            <a:r>
              <a:rPr lang="ja-JP" altLang="en-US" sz="2800" dirty="0">
                <a:latin typeface="Meiryo UI" panose="020B0604030504040204" pitchFamily="50" charset="-128"/>
                <a:ea typeface="Meiryo UI" panose="020B0604030504040204" pitchFamily="50" charset="-128"/>
              </a:rPr>
              <a:t>研修　調査課題</a:t>
            </a:r>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建設業界</a:t>
            </a:r>
          </a:p>
        </p:txBody>
      </p:sp>
      <p:sp>
        <p:nvSpPr>
          <p:cNvPr id="10" name="テキスト ボックス 9">
            <a:extLst>
              <a:ext uri="{FF2B5EF4-FFF2-40B4-BE49-F238E27FC236}">
                <a16:creationId xmlns:a16="http://schemas.microsoft.com/office/drawing/2014/main" id="{1C5E8106-2DF8-4618-9AAC-E8C6499776D5}"/>
              </a:ext>
            </a:extLst>
          </p:cNvPr>
          <p:cNvSpPr txBox="1"/>
          <p:nvPr/>
        </p:nvSpPr>
        <p:spPr>
          <a:xfrm>
            <a:off x="8882424" y="4100348"/>
            <a:ext cx="2236510" cy="1015663"/>
          </a:xfrm>
          <a:prstGeom prst="rect">
            <a:avLst/>
          </a:prstGeom>
          <a:noFill/>
        </p:spPr>
        <p:txBody>
          <a:bodyPr wrap="none" rtlCol="0">
            <a:spAutoFit/>
          </a:bodyPr>
          <a:lstStyle/>
          <a:p>
            <a:r>
              <a:rPr lang="ja-JP" altLang="en-US" sz="2000" dirty="0"/>
              <a:t>都築電気株式会社</a:t>
            </a:r>
            <a:endParaRPr lang="en-US" altLang="ja-JP" sz="2000" dirty="0"/>
          </a:p>
          <a:p>
            <a:r>
              <a:rPr lang="ja-JP" altLang="en-US" sz="2000" dirty="0">
                <a:latin typeface="Meiryo UI" panose="020B0604030504040204" pitchFamily="50" charset="-128"/>
                <a:ea typeface="Meiryo UI" panose="020B0604030504040204" pitchFamily="50" charset="-128"/>
              </a:rPr>
              <a:t>ＡＩ</a:t>
            </a:r>
            <a:r>
              <a:rPr lang="ja-JP" altLang="en-US" sz="2000" dirty="0"/>
              <a:t>ラボセンター</a:t>
            </a:r>
            <a:endParaRPr lang="en-US" altLang="ja-JP" sz="2000" dirty="0"/>
          </a:p>
          <a:p>
            <a:r>
              <a:rPr lang="ja-JP" altLang="en-US" sz="2000" dirty="0"/>
              <a:t>今井智章</a:t>
            </a:r>
            <a:endParaRPr lang="en-US" altLang="ja-JP" sz="2000" dirty="0"/>
          </a:p>
        </p:txBody>
      </p:sp>
    </p:spTree>
    <p:extLst>
      <p:ext uri="{BB962C8B-B14F-4D97-AF65-F5344CB8AC3E}">
        <p14:creationId xmlns:p14="http://schemas.microsoft.com/office/powerpoint/2010/main" val="338103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940502"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データ分析事例①</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7A4F9870-0523-4CBF-A108-869C03AC8F2F}"/>
              </a:ext>
            </a:extLst>
          </p:cNvPr>
          <p:cNvSpPr txBox="1"/>
          <p:nvPr/>
        </p:nvSpPr>
        <p:spPr>
          <a:xfrm>
            <a:off x="1239314" y="1309852"/>
            <a:ext cx="4940422" cy="400110"/>
          </a:xfrm>
          <a:prstGeom prst="rect">
            <a:avLst/>
          </a:prstGeom>
          <a:noFill/>
        </p:spPr>
        <p:txBody>
          <a:bodyPr wrap="square" rtlCol="0">
            <a:spAutoFit/>
          </a:bodyPr>
          <a:lstStyle/>
          <a:p>
            <a:r>
              <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rPr>
              <a:t>NEC Advanced Analytics RAPID</a:t>
            </a: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rPr>
              <a:t>学習</a:t>
            </a:r>
          </a:p>
        </p:txBody>
      </p:sp>
      <p:sp>
        <p:nvSpPr>
          <p:cNvPr id="12" name="テキスト ボックス 11">
            <a:extLst>
              <a:ext uri="{FF2B5EF4-FFF2-40B4-BE49-F238E27FC236}">
                <a16:creationId xmlns:a16="http://schemas.microsoft.com/office/drawing/2014/main" id="{B827A2D8-8300-4B37-A68C-BC09DBBC84EF}"/>
              </a:ext>
            </a:extLst>
          </p:cNvPr>
          <p:cNvSpPr txBox="1"/>
          <p:nvPr/>
        </p:nvSpPr>
        <p:spPr>
          <a:xfrm>
            <a:off x="1239314" y="6120190"/>
            <a:ext cx="8641299" cy="400110"/>
          </a:xfrm>
          <a:prstGeom prst="rect">
            <a:avLst/>
          </a:prstGeom>
          <a:noFill/>
        </p:spPr>
        <p:txBody>
          <a:bodyPr wrap="square" rtlCol="0">
            <a:spAutoFit/>
          </a:bodyPr>
          <a:lstStyle/>
          <a:p>
            <a:pPr marL="342900" indent="-342900">
              <a:buFont typeface="Wingdings" panose="05000000000000000000" pitchFamily="2" charset="2"/>
              <a:buChar char="Ø"/>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分類や検知など、機械学習を使った画像解析を行うことのできるパッケージソフト</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C78E3965-2F1C-43C6-A8CC-0348D7EA957F}"/>
              </a:ext>
            </a:extLst>
          </p:cNvPr>
          <p:cNvPicPr>
            <a:picLocks noChangeAspect="1"/>
          </p:cNvPicPr>
          <p:nvPr/>
        </p:nvPicPr>
        <p:blipFill>
          <a:blip r:embed="rId3"/>
          <a:stretch>
            <a:fillRect/>
          </a:stretch>
        </p:blipFill>
        <p:spPr>
          <a:xfrm>
            <a:off x="1346650" y="1707617"/>
            <a:ext cx="7981033" cy="4010118"/>
          </a:xfrm>
          <a:prstGeom prst="rect">
            <a:avLst/>
          </a:prstGeom>
        </p:spPr>
      </p:pic>
      <p:sp>
        <p:nvSpPr>
          <p:cNvPr id="8" name="テキスト ボックス 7">
            <a:extLst>
              <a:ext uri="{FF2B5EF4-FFF2-40B4-BE49-F238E27FC236}">
                <a16:creationId xmlns:a16="http://schemas.microsoft.com/office/drawing/2014/main" id="{B788D1CA-F79A-4084-ABEA-DC243EC4F50C}"/>
              </a:ext>
            </a:extLst>
          </p:cNvPr>
          <p:cNvSpPr txBox="1"/>
          <p:nvPr/>
        </p:nvSpPr>
        <p:spPr>
          <a:xfrm>
            <a:off x="1712411" y="5764682"/>
            <a:ext cx="5470710" cy="270357"/>
          </a:xfrm>
          <a:prstGeom prst="rect">
            <a:avLst/>
          </a:prstGeom>
          <a:noFill/>
        </p:spPr>
        <p:txBody>
          <a:bodyPr wrap="square" rtlCol="0">
            <a:spAutoFit/>
          </a:bodyPr>
          <a:lstStyle/>
          <a:p>
            <a:r>
              <a:rPr lang="ja-JP" altLang="en-US" sz="1100" dirty="0">
                <a:solidFill>
                  <a:schemeClr val="tx1">
                    <a:lumMod val="75000"/>
                    <a:lumOff val="25000"/>
                  </a:schemeClr>
                </a:solidFill>
                <a:latin typeface="Meiryo UI" panose="020B0604030504040204" pitchFamily="50" charset="-128"/>
                <a:ea typeface="Meiryo UI" panose="020B0604030504040204" pitchFamily="50" charset="-128"/>
              </a:rPr>
              <a:t>出典：</a:t>
            </a:r>
            <a:r>
              <a:rPr lang="en-US" altLang="ja-JP" sz="1100" dirty="0">
                <a:solidFill>
                  <a:schemeClr val="tx1">
                    <a:lumMod val="75000"/>
                    <a:lumOff val="25000"/>
                  </a:schemeClr>
                </a:solidFill>
                <a:latin typeface="Meiryo UI" panose="020B0604030504040204" pitchFamily="50" charset="-128"/>
                <a:ea typeface="Meiryo UI" panose="020B0604030504040204" pitchFamily="50" charset="-128"/>
              </a:rPr>
              <a:t>NEC RAPID</a:t>
            </a:r>
            <a:r>
              <a:rPr lang="ja-JP" altLang="en-US" sz="1100" dirty="0">
                <a:solidFill>
                  <a:schemeClr val="tx1">
                    <a:lumMod val="75000"/>
                    <a:lumOff val="25000"/>
                  </a:schemeClr>
                </a:solidFill>
                <a:latin typeface="Meiryo UI" panose="020B0604030504040204" pitchFamily="50" charset="-128"/>
                <a:ea typeface="Meiryo UI" panose="020B0604030504040204" pitchFamily="50" charset="-128"/>
              </a:rPr>
              <a:t>機械学習</a:t>
            </a:r>
            <a:r>
              <a:rPr lang="en-US" altLang="ja-JP" sz="1100" dirty="0">
                <a:solidFill>
                  <a:schemeClr val="tx1">
                    <a:lumMod val="75000"/>
                    <a:lumOff val="25000"/>
                  </a:schemeClr>
                </a:solidFill>
                <a:latin typeface="Meiryo UI" panose="020B0604030504040204" pitchFamily="50" charset="-128"/>
                <a:ea typeface="Meiryo UI" panose="020B0604030504040204" pitchFamily="50" charset="-128"/>
              </a:rPr>
              <a:t>(https://jpn.nec.com/rapid/overview_ima.html?)</a:t>
            </a:r>
          </a:p>
        </p:txBody>
      </p:sp>
    </p:spTree>
    <p:extLst>
      <p:ext uri="{BB962C8B-B14F-4D97-AF65-F5344CB8AC3E}">
        <p14:creationId xmlns:p14="http://schemas.microsoft.com/office/powerpoint/2010/main" val="80789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940502"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データ分析事例②</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1F9602-E6CE-4051-95D1-810A6FAC8EB8}"/>
              </a:ext>
            </a:extLst>
          </p:cNvPr>
          <p:cNvSpPr txBox="1"/>
          <p:nvPr/>
        </p:nvSpPr>
        <p:spPr>
          <a:xfrm>
            <a:off x="1398152" y="5744437"/>
            <a:ext cx="5474921" cy="261610"/>
          </a:xfrm>
          <a:prstGeom prst="rect">
            <a:avLst/>
          </a:prstGeom>
          <a:noFill/>
        </p:spPr>
        <p:txBody>
          <a:bodyPr wrap="square" rtlCol="0">
            <a:spAutoFit/>
          </a:bodyPr>
          <a:lstStyle/>
          <a:p>
            <a:r>
              <a:rPr lang="ja-JP" altLang="en-US" sz="1100" dirty="0">
                <a:solidFill>
                  <a:schemeClr val="tx1">
                    <a:lumMod val="75000"/>
                    <a:lumOff val="25000"/>
                  </a:schemeClr>
                </a:solidFill>
                <a:latin typeface="Meiryo UI" panose="020B0604030504040204" pitchFamily="50" charset="-128"/>
                <a:ea typeface="Meiryo UI" panose="020B0604030504040204" pitchFamily="50" charset="-128"/>
              </a:rPr>
              <a:t>出典：富士通 プレスリリース</a:t>
            </a:r>
            <a:r>
              <a:rPr lang="en-US" altLang="ja-JP" sz="1100" dirty="0">
                <a:solidFill>
                  <a:schemeClr val="tx1">
                    <a:lumMod val="75000"/>
                    <a:lumOff val="25000"/>
                  </a:schemeClr>
                </a:solidFill>
                <a:latin typeface="Meiryo UI" panose="020B0604030504040204" pitchFamily="50" charset="-128"/>
                <a:ea typeface="Meiryo UI" panose="020B0604030504040204" pitchFamily="50" charset="-128"/>
              </a:rPr>
              <a:t>(https://pr.fujitsu.com/jp/news/2017/08/28.html)</a:t>
            </a:r>
          </a:p>
        </p:txBody>
      </p:sp>
      <p:sp>
        <p:nvSpPr>
          <p:cNvPr id="8" name="テキスト ボックス 7">
            <a:extLst>
              <a:ext uri="{FF2B5EF4-FFF2-40B4-BE49-F238E27FC236}">
                <a16:creationId xmlns:a16="http://schemas.microsoft.com/office/drawing/2014/main" id="{11CC466D-A114-4B14-9104-DA1B18FB40ED}"/>
              </a:ext>
            </a:extLst>
          </p:cNvPr>
          <p:cNvSpPr txBox="1"/>
          <p:nvPr/>
        </p:nvSpPr>
        <p:spPr>
          <a:xfrm>
            <a:off x="1398152" y="1319901"/>
            <a:ext cx="6057725" cy="400110"/>
          </a:xfrm>
          <a:prstGeom prst="rect">
            <a:avLst/>
          </a:prstGeom>
          <a:noFill/>
        </p:spPr>
        <p:txBody>
          <a:bodyPr wrap="square" rtlCol="0">
            <a:spAutoFit/>
          </a:bodyPr>
          <a:lstStyle/>
          <a:p>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rPr>
              <a:t>振動データの解析による橋梁内部の損傷検出</a:t>
            </a:r>
            <a:r>
              <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rPr>
              <a:t>富士通</a:t>
            </a:r>
            <a:r>
              <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rPr>
              <a:t>)</a:t>
            </a:r>
          </a:p>
        </p:txBody>
      </p:sp>
      <p:sp>
        <p:nvSpPr>
          <p:cNvPr id="11" name="テキスト ボックス 10">
            <a:extLst>
              <a:ext uri="{FF2B5EF4-FFF2-40B4-BE49-F238E27FC236}">
                <a16:creationId xmlns:a16="http://schemas.microsoft.com/office/drawing/2014/main" id="{C25AB9AA-363A-483C-87E1-750B4C9B7068}"/>
              </a:ext>
            </a:extLst>
          </p:cNvPr>
          <p:cNvSpPr txBox="1"/>
          <p:nvPr/>
        </p:nvSpPr>
        <p:spPr>
          <a:xfrm>
            <a:off x="6997002" y="2805535"/>
            <a:ext cx="4699279" cy="1631216"/>
          </a:xfrm>
          <a:prstGeom prst="rect">
            <a:avLst/>
          </a:prstGeom>
          <a:noFill/>
        </p:spPr>
        <p:txBody>
          <a:bodyPr wrap="square" rtlCol="0">
            <a:spAutoFit/>
          </a:bodyPr>
          <a:lstStyle/>
          <a:p>
            <a:pPr marL="342900" indent="-342900">
              <a:buFont typeface="Wingdings" panose="05000000000000000000" pitchFamily="2" charset="2"/>
              <a:buChar char="Ø"/>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従来、目視による点検が一般的であり、内部の損傷を検出する技術が確立されていなかった</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振動データを時系列データ解析することにより、内部損傷を検出</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4254FC7A-8370-45EF-BDE4-F2F313690EF6}"/>
              </a:ext>
            </a:extLst>
          </p:cNvPr>
          <p:cNvPicPr>
            <a:picLocks noChangeAspect="1"/>
          </p:cNvPicPr>
          <p:nvPr/>
        </p:nvPicPr>
        <p:blipFill>
          <a:blip r:embed="rId3"/>
          <a:stretch>
            <a:fillRect/>
          </a:stretch>
        </p:blipFill>
        <p:spPr>
          <a:xfrm>
            <a:off x="1398152" y="1936551"/>
            <a:ext cx="5263905" cy="3796915"/>
          </a:xfrm>
          <a:prstGeom prst="rect">
            <a:avLst/>
          </a:prstGeom>
        </p:spPr>
      </p:pic>
    </p:spTree>
    <p:extLst>
      <p:ext uri="{BB962C8B-B14F-4D97-AF65-F5344CB8AC3E}">
        <p14:creationId xmlns:p14="http://schemas.microsoft.com/office/powerpoint/2010/main" val="380578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940502"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データ分析事例②</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1F9602-E6CE-4051-95D1-810A6FAC8EB8}"/>
              </a:ext>
            </a:extLst>
          </p:cNvPr>
          <p:cNvSpPr txBox="1"/>
          <p:nvPr/>
        </p:nvSpPr>
        <p:spPr>
          <a:xfrm>
            <a:off x="1398152" y="5744437"/>
            <a:ext cx="5337928" cy="261610"/>
          </a:xfrm>
          <a:prstGeom prst="rect">
            <a:avLst/>
          </a:prstGeom>
          <a:noFill/>
        </p:spPr>
        <p:txBody>
          <a:bodyPr wrap="square" rtlCol="0">
            <a:spAutoFit/>
          </a:bodyPr>
          <a:lstStyle/>
          <a:p>
            <a:r>
              <a:rPr lang="ja-JP" altLang="en-US" sz="1100" dirty="0">
                <a:solidFill>
                  <a:schemeClr val="tx1">
                    <a:lumMod val="75000"/>
                    <a:lumOff val="25000"/>
                  </a:schemeClr>
                </a:solidFill>
                <a:latin typeface="Meiryo UI" panose="020B0604030504040204" pitchFamily="50" charset="-128"/>
                <a:ea typeface="Meiryo UI" panose="020B0604030504040204" pitchFamily="50" charset="-128"/>
              </a:rPr>
              <a:t>出典：富士通 プレスリリース</a:t>
            </a:r>
            <a:r>
              <a:rPr lang="en-US" altLang="ja-JP" sz="1100" dirty="0">
                <a:solidFill>
                  <a:schemeClr val="tx1">
                    <a:lumMod val="75000"/>
                    <a:lumOff val="25000"/>
                  </a:schemeClr>
                </a:solidFill>
                <a:latin typeface="Meiryo UI" panose="020B0604030504040204" pitchFamily="50" charset="-128"/>
                <a:ea typeface="Meiryo UI" panose="020B0604030504040204" pitchFamily="50" charset="-128"/>
              </a:rPr>
              <a:t>(https://pr.fujitsu.com/jp/news/2016/02/16.html)</a:t>
            </a:r>
          </a:p>
        </p:txBody>
      </p:sp>
      <p:sp>
        <p:nvSpPr>
          <p:cNvPr id="8" name="テキスト ボックス 7">
            <a:extLst>
              <a:ext uri="{FF2B5EF4-FFF2-40B4-BE49-F238E27FC236}">
                <a16:creationId xmlns:a16="http://schemas.microsoft.com/office/drawing/2014/main" id="{11CC466D-A114-4B14-9104-DA1B18FB40ED}"/>
              </a:ext>
            </a:extLst>
          </p:cNvPr>
          <p:cNvSpPr txBox="1"/>
          <p:nvPr/>
        </p:nvSpPr>
        <p:spPr>
          <a:xfrm>
            <a:off x="1398152" y="1319901"/>
            <a:ext cx="3966328" cy="400110"/>
          </a:xfrm>
          <a:prstGeom prst="rect">
            <a:avLst/>
          </a:prstGeom>
          <a:noFill/>
        </p:spPr>
        <p:txBody>
          <a:bodyPr wrap="square" rtlCol="0">
            <a:spAutoFit/>
          </a:bodyPr>
          <a:lstStyle/>
          <a:p>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rPr>
              <a:t>トポロジカル・データ・アナリティクス</a:t>
            </a:r>
            <a:endPar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C25AB9AA-363A-483C-87E1-750B4C9B7068}"/>
              </a:ext>
            </a:extLst>
          </p:cNvPr>
          <p:cNvSpPr txBox="1"/>
          <p:nvPr/>
        </p:nvSpPr>
        <p:spPr>
          <a:xfrm>
            <a:off x="6918960" y="1380922"/>
            <a:ext cx="4653280" cy="1015663"/>
          </a:xfrm>
          <a:prstGeom prst="rect">
            <a:avLst/>
          </a:prstGeom>
          <a:noFill/>
        </p:spPr>
        <p:txBody>
          <a:bodyPr wrap="square" rtlCol="0">
            <a:spAutoFit/>
          </a:bodyPr>
          <a:lstStyle/>
          <a:p>
            <a:r>
              <a:rPr lang="ja-JP" altLang="en-US" sz="2000" b="1" u="sng" dirty="0">
                <a:solidFill>
                  <a:schemeClr val="tx1">
                    <a:lumMod val="75000"/>
                    <a:lumOff val="25000"/>
                  </a:schemeClr>
                </a:solidFill>
                <a:latin typeface="Meiryo UI" panose="020B0604030504040204" pitchFamily="50" charset="-128"/>
                <a:ea typeface="Meiryo UI" panose="020B0604030504040204" pitchFamily="50" charset="-128"/>
              </a:rPr>
              <a:t>背景</a:t>
            </a:r>
            <a:endParaRPr lang="en-US" altLang="ja-JP" sz="2000" b="1" u="sng"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センサーから取得される力学的データには</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揺らぎが存在</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A903376E-9C2B-4D53-A764-BBFCF1280C77}"/>
              </a:ext>
            </a:extLst>
          </p:cNvPr>
          <p:cNvPicPr>
            <a:picLocks noChangeAspect="1"/>
          </p:cNvPicPr>
          <p:nvPr/>
        </p:nvPicPr>
        <p:blipFill>
          <a:blip r:embed="rId3"/>
          <a:stretch>
            <a:fillRect/>
          </a:stretch>
        </p:blipFill>
        <p:spPr>
          <a:xfrm>
            <a:off x="1534795" y="1827996"/>
            <a:ext cx="5018405" cy="3916441"/>
          </a:xfrm>
          <a:prstGeom prst="rect">
            <a:avLst/>
          </a:prstGeom>
        </p:spPr>
      </p:pic>
      <p:sp>
        <p:nvSpPr>
          <p:cNvPr id="9" name="テキスト ボックス 8">
            <a:extLst>
              <a:ext uri="{FF2B5EF4-FFF2-40B4-BE49-F238E27FC236}">
                <a16:creationId xmlns:a16="http://schemas.microsoft.com/office/drawing/2014/main" id="{628AD939-8032-4943-846A-54862AB76FA1}"/>
              </a:ext>
            </a:extLst>
          </p:cNvPr>
          <p:cNvSpPr txBox="1"/>
          <p:nvPr/>
        </p:nvSpPr>
        <p:spPr>
          <a:xfrm>
            <a:off x="6918960" y="5895562"/>
            <a:ext cx="4653280" cy="707886"/>
          </a:xfrm>
          <a:prstGeom prst="rect">
            <a:avLst/>
          </a:prstGeom>
          <a:noFill/>
        </p:spPr>
        <p:txBody>
          <a:bodyPr wrap="square" rtlCol="0">
            <a:spAutoFit/>
          </a:bodyPr>
          <a:lstStyle/>
          <a:p>
            <a:r>
              <a:rPr lang="ja-JP" altLang="en-US" sz="2000" b="1" u="sng" dirty="0">
                <a:solidFill>
                  <a:schemeClr val="tx1">
                    <a:lumMod val="75000"/>
                    <a:lumOff val="25000"/>
                  </a:schemeClr>
                </a:solidFill>
                <a:latin typeface="Meiryo UI" panose="020B0604030504040204" pitchFamily="50" charset="-128"/>
                <a:ea typeface="Meiryo UI" panose="020B0604030504040204" pitchFamily="50" charset="-128"/>
              </a:rPr>
              <a:t>解決方法</a:t>
            </a:r>
            <a:endParaRPr lang="en-US" altLang="ja-JP" sz="2000" b="1" u="sng"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「データの形」を捉え、分析する技術を開発</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758E28DC-A9C6-4B50-B725-6F98C1D26FA8}"/>
              </a:ext>
            </a:extLst>
          </p:cNvPr>
          <p:cNvSpPr txBox="1"/>
          <p:nvPr/>
        </p:nvSpPr>
        <p:spPr>
          <a:xfrm>
            <a:off x="6918960" y="2467705"/>
            <a:ext cx="4856480" cy="1323439"/>
          </a:xfrm>
          <a:prstGeom prst="rect">
            <a:avLst/>
          </a:prstGeom>
          <a:noFill/>
        </p:spPr>
        <p:txBody>
          <a:bodyPr wrap="square" rtlCol="0">
            <a:spAutoFit/>
          </a:bodyPr>
          <a:lstStyle/>
          <a:p>
            <a:r>
              <a:rPr lang="ja-JP" altLang="en-US" sz="2000" b="1" u="sng" dirty="0">
                <a:solidFill>
                  <a:schemeClr val="tx1">
                    <a:lumMod val="75000"/>
                    <a:lumOff val="25000"/>
                  </a:schemeClr>
                </a:solidFill>
                <a:latin typeface="Meiryo UI" panose="020B0604030504040204" pitchFamily="50" charset="-128"/>
                <a:ea typeface="Meiryo UI" panose="020B0604030504040204" pitchFamily="50" charset="-128"/>
              </a:rPr>
              <a:t>課題</a:t>
            </a:r>
            <a:endParaRPr lang="en-US" altLang="ja-JP" sz="2000" b="1" u="sng"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従来の分析では、</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揺らぎを正規分布と仮定して分析しているが、</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本質的な情報が失われる可能性</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07F23BE9-1348-4844-AFF5-AD01BA765CAB}"/>
              </a:ext>
            </a:extLst>
          </p:cNvPr>
          <p:cNvPicPr>
            <a:picLocks noChangeAspect="1"/>
          </p:cNvPicPr>
          <p:nvPr/>
        </p:nvPicPr>
        <p:blipFill rotWithShape="1">
          <a:blip r:embed="rId4"/>
          <a:srcRect b="5516"/>
          <a:stretch/>
        </p:blipFill>
        <p:spPr>
          <a:xfrm>
            <a:off x="7688064" y="3783746"/>
            <a:ext cx="3004185" cy="1506992"/>
          </a:xfrm>
          <a:prstGeom prst="rect">
            <a:avLst/>
          </a:prstGeom>
        </p:spPr>
      </p:pic>
      <p:sp>
        <p:nvSpPr>
          <p:cNvPr id="12" name="テキスト ボックス 11">
            <a:extLst>
              <a:ext uri="{FF2B5EF4-FFF2-40B4-BE49-F238E27FC236}">
                <a16:creationId xmlns:a16="http://schemas.microsoft.com/office/drawing/2014/main" id="{B0637AB1-26FC-40E6-932F-3900A8428011}"/>
              </a:ext>
            </a:extLst>
          </p:cNvPr>
          <p:cNvSpPr txBox="1"/>
          <p:nvPr/>
        </p:nvSpPr>
        <p:spPr>
          <a:xfrm>
            <a:off x="6929755" y="5221948"/>
            <a:ext cx="5018405" cy="600164"/>
          </a:xfrm>
          <a:prstGeom prst="rect">
            <a:avLst/>
          </a:prstGeom>
          <a:noFill/>
        </p:spPr>
        <p:txBody>
          <a:bodyPr wrap="square" rtlCol="0">
            <a:spAutoFit/>
          </a:bodyPr>
          <a:lstStyle/>
          <a:p>
            <a:r>
              <a:rPr lang="ja-JP" altLang="en-US" sz="1100" dirty="0">
                <a:solidFill>
                  <a:schemeClr val="tx1">
                    <a:lumMod val="75000"/>
                    <a:lumOff val="25000"/>
                  </a:schemeClr>
                </a:solidFill>
                <a:latin typeface="Meiryo UI" panose="020B0604030504040204" pitchFamily="50" charset="-128"/>
                <a:ea typeface="Meiryo UI" panose="020B0604030504040204" pitchFamily="50" charset="-128"/>
              </a:rPr>
              <a:t>出典：富士通</a:t>
            </a:r>
            <a:r>
              <a:rPr lang="en-US" altLang="ja-JP" sz="1100" dirty="0">
                <a:solidFill>
                  <a:schemeClr val="tx1">
                    <a:lumMod val="75000"/>
                    <a:lumOff val="25000"/>
                  </a:schemeClr>
                </a:solidFill>
                <a:latin typeface="Meiryo UI" panose="020B0604030504040204" pitchFamily="50" charset="-128"/>
                <a:ea typeface="Meiryo UI" panose="020B0604030504040204" pitchFamily="50" charset="-128"/>
              </a:rPr>
              <a:t>(https://www.fujitsu.com/jp/documents/about/resources/publications/magazine/backnumber/vol69-4/paper15.pdf)</a:t>
            </a:r>
          </a:p>
        </p:txBody>
      </p:sp>
    </p:spTree>
    <p:extLst>
      <p:ext uri="{BB962C8B-B14F-4D97-AF65-F5344CB8AC3E}">
        <p14:creationId xmlns:p14="http://schemas.microsoft.com/office/powerpoint/2010/main" val="143437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11CC466D-A114-4B14-9104-DA1B18FB40ED}"/>
              </a:ext>
            </a:extLst>
          </p:cNvPr>
          <p:cNvSpPr txBox="1"/>
          <p:nvPr/>
        </p:nvSpPr>
        <p:spPr>
          <a:xfrm>
            <a:off x="1739796" y="1870384"/>
            <a:ext cx="9313391" cy="1077218"/>
          </a:xfrm>
          <a:prstGeom prst="rect">
            <a:avLst/>
          </a:prstGeom>
          <a:noFill/>
        </p:spPr>
        <p:txBody>
          <a:bodyPr wrap="square" rtlCol="0">
            <a:spAutoFit/>
          </a:bodyPr>
          <a:lstStyle/>
          <a:p>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ディープラーニングを使った、</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道路や橋梁等の損傷を検出する技術が確立しつつある</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3BCFB0C-243B-412C-8972-B4F7E0EDA5C6}"/>
              </a:ext>
            </a:extLst>
          </p:cNvPr>
          <p:cNvSpPr txBox="1"/>
          <p:nvPr/>
        </p:nvSpPr>
        <p:spPr>
          <a:xfrm>
            <a:off x="2896315" y="4405580"/>
            <a:ext cx="6399370" cy="584775"/>
          </a:xfrm>
          <a:prstGeom prst="rect">
            <a:avLst/>
          </a:prstGeom>
          <a:noFill/>
        </p:spPr>
        <p:txBody>
          <a:bodyPr wrap="square" rtlCol="0">
            <a:spAutoFit/>
          </a:bodyPr>
          <a:lstStyle/>
          <a:p>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rPr>
              <a:t>都築電気に参入の余地はあるだろうか</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矢印: 下 3">
            <a:extLst>
              <a:ext uri="{FF2B5EF4-FFF2-40B4-BE49-F238E27FC236}">
                <a16:creationId xmlns:a16="http://schemas.microsoft.com/office/drawing/2014/main" id="{45E4E719-B20B-4CB3-978F-7CA6A3BC4C3B}"/>
              </a:ext>
            </a:extLst>
          </p:cNvPr>
          <p:cNvSpPr/>
          <p:nvPr/>
        </p:nvSpPr>
        <p:spPr>
          <a:xfrm>
            <a:off x="5104563" y="3073690"/>
            <a:ext cx="1848896" cy="12058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E1796BD-4E1F-4DF3-8286-2D888CDD0B4F}"/>
              </a:ext>
            </a:extLst>
          </p:cNvPr>
          <p:cNvSpPr txBox="1"/>
          <p:nvPr/>
        </p:nvSpPr>
        <p:spPr>
          <a:xfrm>
            <a:off x="2590801" y="5461883"/>
            <a:ext cx="7061200" cy="1077218"/>
          </a:xfrm>
          <a:prstGeom prst="rect">
            <a:avLst/>
          </a:prstGeom>
          <a:noFill/>
        </p:spPr>
        <p:txBody>
          <a:bodyPr wrap="square" rtlCol="0">
            <a:spAutoFit/>
          </a:bodyPr>
          <a:lstStyle/>
          <a:p>
            <a:r>
              <a:rPr lang="en-US" altLang="ja-JP" sz="3200" dirty="0">
                <a:solidFill>
                  <a:srgbClr val="FF0000"/>
                </a:solidFill>
                <a:latin typeface="Meiryo UI" panose="020B0604030504040204" pitchFamily="50" charset="-128"/>
                <a:ea typeface="Meiryo UI" panose="020B0604030504040204" pitchFamily="50" charset="-128"/>
              </a:rPr>
              <a:t>(</a:t>
            </a:r>
            <a:r>
              <a:rPr lang="ja-JP" altLang="en-US" sz="3200" dirty="0">
                <a:solidFill>
                  <a:srgbClr val="FF0000"/>
                </a:solidFill>
                <a:latin typeface="Meiryo UI" panose="020B0604030504040204" pitchFamily="50" charset="-128"/>
                <a:ea typeface="Meiryo UI" panose="020B0604030504040204" pitchFamily="50" charset="-128"/>
              </a:rPr>
              <a:t>すぐにはできないかもしれないが、</a:t>
            </a:r>
            <a:r>
              <a:rPr lang="en-US" altLang="ja-JP" sz="3200" dirty="0">
                <a:solidFill>
                  <a:srgbClr val="FF0000"/>
                </a:solidFill>
                <a:latin typeface="Meiryo UI" panose="020B0604030504040204" pitchFamily="50" charset="-128"/>
                <a:ea typeface="Meiryo UI" panose="020B0604030504040204" pitchFamily="50" charset="-128"/>
              </a:rPr>
              <a:t>)</a:t>
            </a:r>
          </a:p>
          <a:p>
            <a:r>
              <a:rPr lang="ja-JP" altLang="en-US" sz="3200" dirty="0">
                <a:solidFill>
                  <a:srgbClr val="FF0000"/>
                </a:solidFill>
                <a:latin typeface="Meiryo UI" panose="020B0604030504040204" pitchFamily="50" charset="-128"/>
                <a:ea typeface="Meiryo UI" panose="020B0604030504040204" pitchFamily="50" charset="-128"/>
              </a:rPr>
              <a:t>将来的には参入可能であると考えている</a:t>
            </a:r>
            <a:endParaRPr lang="en-US" altLang="ja-JP" sz="3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8767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5219699"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都築電気の参入可能性</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C57B9EAB-0194-4628-89EA-212A662A7BBD}"/>
              </a:ext>
            </a:extLst>
          </p:cNvPr>
          <p:cNvSpPr txBox="1"/>
          <p:nvPr/>
        </p:nvSpPr>
        <p:spPr>
          <a:xfrm>
            <a:off x="1510718" y="1501718"/>
            <a:ext cx="10132642" cy="3785652"/>
          </a:xfrm>
          <a:prstGeom prst="rect">
            <a:avLst/>
          </a:prstGeom>
          <a:noFill/>
        </p:spPr>
        <p:txBody>
          <a:bodyPr wrap="square" rtlCol="0">
            <a:spAutoFit/>
          </a:bodyPr>
          <a:lstStyle/>
          <a:p>
            <a:pPr marL="342900" indent="-342900">
              <a:buFont typeface="Arial" panose="020B0604020202020204" pitchFamily="34" charset="0"/>
              <a:buChar char="•"/>
            </a:pPr>
            <a:endPar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統計分析や画像解析などのデータ分析ノウハウが蓄積されてきた</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インフラ保守に</a:t>
            </a: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AI</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を導入している企業は少ない</a:t>
            </a: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と思われる</a:t>
            </a: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a:t>
            </a:r>
          </a:p>
          <a:p>
            <a:pPr marL="342900" indent="-342900">
              <a:buFont typeface="Arial" panose="020B0604020202020204" pitchFamily="34" charset="0"/>
              <a:buChar char="•"/>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人手不足の中、インフラの損傷自動検出への需要は大きく、今後も需要が絶えないと考えられる</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さらなるデータ分析ノウハウの蓄積が期待される</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対外的な</a:t>
            </a: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PR</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につながる</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市場の拡大に貢献できる</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土木業界との繋がりが薄く、業界知識がほとんどない</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548860-7A90-4689-A0A0-90CD50B370D5}"/>
              </a:ext>
            </a:extLst>
          </p:cNvPr>
          <p:cNvSpPr txBox="1"/>
          <p:nvPr/>
        </p:nvSpPr>
        <p:spPr>
          <a:xfrm>
            <a:off x="1581838" y="5685521"/>
            <a:ext cx="9421442" cy="461665"/>
          </a:xfrm>
          <a:prstGeom prst="rect">
            <a:avLst/>
          </a:prstGeom>
          <a:noFill/>
        </p:spPr>
        <p:txBody>
          <a:bodyPr wrap="square" rtlCol="0">
            <a:spAutoFit/>
          </a:bodyPr>
          <a:lstStyle/>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まずは需要予測などから土木業界との繋がりを深め、業界知識を深めていく</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7" name="矢印: 下 6">
            <a:extLst>
              <a:ext uri="{FF2B5EF4-FFF2-40B4-BE49-F238E27FC236}">
                <a16:creationId xmlns:a16="http://schemas.microsoft.com/office/drawing/2014/main" id="{8A5817FF-44E2-42C8-9040-AC03A847C139}"/>
              </a:ext>
            </a:extLst>
          </p:cNvPr>
          <p:cNvSpPr/>
          <p:nvPr/>
        </p:nvSpPr>
        <p:spPr>
          <a:xfrm>
            <a:off x="5107294" y="5239327"/>
            <a:ext cx="1185265" cy="461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F7B03D9-ACCE-4DF6-B04D-11525077A143}"/>
              </a:ext>
            </a:extLst>
          </p:cNvPr>
          <p:cNvSpPr txBox="1"/>
          <p:nvPr/>
        </p:nvSpPr>
        <p:spPr>
          <a:xfrm>
            <a:off x="3201570" y="6217838"/>
            <a:ext cx="6010804" cy="461665"/>
          </a:xfrm>
          <a:prstGeom prst="rect">
            <a:avLst/>
          </a:prstGeom>
          <a:noFill/>
        </p:spPr>
        <p:txBody>
          <a:bodyPr wrap="square" rtlCol="0">
            <a:spAutoFit/>
          </a:bodyPr>
          <a:lstStyle/>
          <a:p>
            <a:r>
              <a:rPr lang="ja-JP" altLang="en-US" sz="2400" dirty="0">
                <a:solidFill>
                  <a:srgbClr val="FF0000"/>
                </a:solidFill>
                <a:latin typeface="Meiryo UI" panose="020B0604030504040204" pitchFamily="50" charset="-128"/>
                <a:ea typeface="Meiryo UI" panose="020B0604030504040204" pitchFamily="50" charset="-128"/>
              </a:rPr>
              <a:t>協業して開発を進めれば、参入の可能性あり</a:t>
            </a:r>
            <a:endParaRPr lang="en-US" altLang="ja-JP" sz="2400" dirty="0">
              <a:solidFill>
                <a:srgbClr val="FF0000"/>
              </a:solidFill>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id="{C944363D-302C-4070-93F6-A978AEC7D4E9}"/>
              </a:ext>
            </a:extLst>
          </p:cNvPr>
          <p:cNvGrpSpPr/>
          <p:nvPr/>
        </p:nvGrpSpPr>
        <p:grpSpPr>
          <a:xfrm>
            <a:off x="1510718" y="1370286"/>
            <a:ext cx="4320000" cy="360000"/>
            <a:chOff x="2635841" y="2101218"/>
            <a:chExt cx="4239515" cy="360000"/>
          </a:xfrm>
        </p:grpSpPr>
        <p:sp>
          <p:nvSpPr>
            <p:cNvPr id="10" name="テキスト ボックス 9">
              <a:extLst>
                <a:ext uri="{FF2B5EF4-FFF2-40B4-BE49-F238E27FC236}">
                  <a16:creationId xmlns:a16="http://schemas.microsoft.com/office/drawing/2014/main" id="{370D7EF9-613F-4A88-B0E0-6C69028C4C30}"/>
                </a:ext>
              </a:extLst>
            </p:cNvPr>
            <p:cNvSpPr txBox="1"/>
            <p:nvPr/>
          </p:nvSpPr>
          <p:spPr>
            <a:xfrm>
              <a:off x="2635841" y="2101218"/>
              <a:ext cx="4239515" cy="360000"/>
            </a:xfrm>
            <a:prstGeom prst="rect">
              <a:avLst/>
            </a:prstGeom>
            <a:noFill/>
          </p:spPr>
          <p:txBody>
            <a:bodyPr wrap="square" lIns="72000" tIns="72000" rIns="72000" bIns="72000" rtlCol="0" anchor="ctr" anchorCtr="0">
              <a:noAutofit/>
            </a:bodyPr>
            <a:lstStyle/>
            <a:p>
              <a:pPr marL="72000" fontAlgn="base">
                <a:lnSpc>
                  <a:spcPct val="106000"/>
                </a:lnSpc>
                <a:spcBef>
                  <a:spcPts val="1056"/>
                </a:spcBef>
                <a:spcAft>
                  <a:spcPct val="0"/>
                </a:spcAft>
                <a:defRPr/>
              </a:pPr>
              <a:r>
                <a:rPr kumimoji="0" lang="ja-JP" altLang="en-US" b="1" kern="0" dirty="0">
                  <a:solidFill>
                    <a:srgbClr val="86BC25"/>
                  </a:solidFill>
                  <a:latin typeface="Arial"/>
                  <a:ea typeface="ＭＳ Ｐゴシック"/>
                  <a:cs typeface="Arial" charset="0"/>
                </a:rPr>
                <a:t>参入可能と考えられる理由</a:t>
              </a:r>
            </a:p>
          </p:txBody>
        </p:sp>
        <p:cxnSp>
          <p:nvCxnSpPr>
            <p:cNvPr id="11" name="直線コネクタ 10">
              <a:extLst>
                <a:ext uri="{FF2B5EF4-FFF2-40B4-BE49-F238E27FC236}">
                  <a16:creationId xmlns:a16="http://schemas.microsoft.com/office/drawing/2014/main" id="{8865FEDA-070D-4EE7-8F83-AA8A24042895}"/>
                </a:ext>
              </a:extLst>
            </p:cNvPr>
            <p:cNvCxnSpPr/>
            <p:nvPr/>
          </p:nvCxnSpPr>
          <p:spPr>
            <a:xfrm>
              <a:off x="2635841" y="2415436"/>
              <a:ext cx="4239515" cy="0"/>
            </a:xfrm>
            <a:prstGeom prst="line">
              <a:avLst/>
            </a:prstGeom>
            <a:noFill/>
            <a:ln w="25400" cap="flat" cmpd="sng" algn="ctr">
              <a:solidFill>
                <a:srgbClr val="86BC25"/>
              </a:solidFill>
              <a:prstDash val="solid"/>
              <a:headEnd type="oval" w="lg" len="lg"/>
              <a:tailEnd type="oval" w="lg" len="lg"/>
            </a:ln>
            <a:effectLst/>
          </p:spPr>
        </p:cxnSp>
      </p:grpSp>
      <p:grpSp>
        <p:nvGrpSpPr>
          <p:cNvPr id="12" name="グループ化 11">
            <a:extLst>
              <a:ext uri="{FF2B5EF4-FFF2-40B4-BE49-F238E27FC236}">
                <a16:creationId xmlns:a16="http://schemas.microsoft.com/office/drawing/2014/main" id="{CC1C312D-309E-4B23-9620-5292D06C6B09}"/>
              </a:ext>
            </a:extLst>
          </p:cNvPr>
          <p:cNvGrpSpPr/>
          <p:nvPr/>
        </p:nvGrpSpPr>
        <p:grpSpPr>
          <a:xfrm>
            <a:off x="1510718" y="2919503"/>
            <a:ext cx="4320000" cy="360000"/>
            <a:chOff x="2635841" y="2101218"/>
            <a:chExt cx="4239515" cy="360000"/>
          </a:xfrm>
        </p:grpSpPr>
        <p:sp>
          <p:nvSpPr>
            <p:cNvPr id="13" name="テキスト ボックス 12">
              <a:extLst>
                <a:ext uri="{FF2B5EF4-FFF2-40B4-BE49-F238E27FC236}">
                  <a16:creationId xmlns:a16="http://schemas.microsoft.com/office/drawing/2014/main" id="{8799A8C7-8E4F-4467-A290-717550A0F2FB}"/>
                </a:ext>
              </a:extLst>
            </p:cNvPr>
            <p:cNvSpPr txBox="1"/>
            <p:nvPr/>
          </p:nvSpPr>
          <p:spPr>
            <a:xfrm>
              <a:off x="2635841" y="2101218"/>
              <a:ext cx="4239515" cy="360000"/>
            </a:xfrm>
            <a:prstGeom prst="rect">
              <a:avLst/>
            </a:prstGeom>
            <a:noFill/>
          </p:spPr>
          <p:txBody>
            <a:bodyPr wrap="square" lIns="72000" tIns="72000" rIns="72000" bIns="72000" rtlCol="0" anchor="ctr" anchorCtr="0">
              <a:noAutofit/>
            </a:bodyPr>
            <a:lstStyle/>
            <a:p>
              <a:pPr marL="72000" fontAlgn="base">
                <a:lnSpc>
                  <a:spcPct val="106000"/>
                </a:lnSpc>
                <a:spcBef>
                  <a:spcPts val="1056"/>
                </a:spcBef>
                <a:spcAft>
                  <a:spcPct val="0"/>
                </a:spcAft>
                <a:defRPr/>
              </a:pPr>
              <a:r>
                <a:rPr kumimoji="0" lang="ja-JP" altLang="en-US" b="1" kern="0" dirty="0">
                  <a:solidFill>
                    <a:srgbClr val="86BC25"/>
                  </a:solidFill>
                  <a:latin typeface="Arial"/>
                  <a:ea typeface="ＭＳ Ｐゴシック"/>
                  <a:cs typeface="Arial" charset="0"/>
                </a:rPr>
                <a:t>参入する利点</a:t>
              </a:r>
            </a:p>
          </p:txBody>
        </p:sp>
        <p:cxnSp>
          <p:nvCxnSpPr>
            <p:cNvPr id="14" name="直線コネクタ 13">
              <a:extLst>
                <a:ext uri="{FF2B5EF4-FFF2-40B4-BE49-F238E27FC236}">
                  <a16:creationId xmlns:a16="http://schemas.microsoft.com/office/drawing/2014/main" id="{7418FB08-C369-416E-A727-BDF95C9BA587}"/>
                </a:ext>
              </a:extLst>
            </p:cNvPr>
            <p:cNvCxnSpPr/>
            <p:nvPr/>
          </p:nvCxnSpPr>
          <p:spPr>
            <a:xfrm>
              <a:off x="2635841" y="2415436"/>
              <a:ext cx="4239515" cy="0"/>
            </a:xfrm>
            <a:prstGeom prst="line">
              <a:avLst/>
            </a:prstGeom>
            <a:noFill/>
            <a:ln w="25400" cap="flat" cmpd="sng" algn="ctr">
              <a:solidFill>
                <a:srgbClr val="86BC25"/>
              </a:solidFill>
              <a:prstDash val="solid"/>
              <a:headEnd type="oval" w="lg" len="lg"/>
              <a:tailEnd type="oval" w="lg" len="lg"/>
            </a:ln>
            <a:effectLst/>
          </p:spPr>
        </p:cxnSp>
      </p:grpSp>
      <p:grpSp>
        <p:nvGrpSpPr>
          <p:cNvPr id="15" name="グループ化 14">
            <a:extLst>
              <a:ext uri="{FF2B5EF4-FFF2-40B4-BE49-F238E27FC236}">
                <a16:creationId xmlns:a16="http://schemas.microsoft.com/office/drawing/2014/main" id="{17337891-83BD-4088-B578-0DD7DC643676}"/>
              </a:ext>
            </a:extLst>
          </p:cNvPr>
          <p:cNvGrpSpPr/>
          <p:nvPr/>
        </p:nvGrpSpPr>
        <p:grpSpPr>
          <a:xfrm>
            <a:off x="1510718" y="4422221"/>
            <a:ext cx="4320000" cy="360000"/>
            <a:chOff x="2635841" y="2101218"/>
            <a:chExt cx="4239515" cy="360000"/>
          </a:xfrm>
        </p:grpSpPr>
        <p:sp>
          <p:nvSpPr>
            <p:cNvPr id="16" name="テキスト ボックス 15">
              <a:extLst>
                <a:ext uri="{FF2B5EF4-FFF2-40B4-BE49-F238E27FC236}">
                  <a16:creationId xmlns:a16="http://schemas.microsoft.com/office/drawing/2014/main" id="{3C9C730B-5C02-423F-830E-1D5D92EA0E85}"/>
                </a:ext>
              </a:extLst>
            </p:cNvPr>
            <p:cNvSpPr txBox="1"/>
            <p:nvPr/>
          </p:nvSpPr>
          <p:spPr>
            <a:xfrm>
              <a:off x="2635841" y="2101218"/>
              <a:ext cx="4239515" cy="360000"/>
            </a:xfrm>
            <a:prstGeom prst="rect">
              <a:avLst/>
            </a:prstGeom>
            <a:noFill/>
          </p:spPr>
          <p:txBody>
            <a:bodyPr wrap="square" lIns="72000" tIns="72000" rIns="72000" bIns="72000" rtlCol="0" anchor="ctr" anchorCtr="0">
              <a:noAutofit/>
            </a:bodyPr>
            <a:lstStyle/>
            <a:p>
              <a:pPr marL="72000" fontAlgn="base">
                <a:lnSpc>
                  <a:spcPct val="106000"/>
                </a:lnSpc>
                <a:spcBef>
                  <a:spcPts val="1056"/>
                </a:spcBef>
                <a:spcAft>
                  <a:spcPct val="0"/>
                </a:spcAft>
                <a:defRPr/>
              </a:pPr>
              <a:r>
                <a:rPr kumimoji="0" lang="ja-JP" altLang="en-US" b="1" kern="0" dirty="0">
                  <a:solidFill>
                    <a:srgbClr val="86BC25"/>
                  </a:solidFill>
                  <a:latin typeface="Arial"/>
                  <a:ea typeface="ＭＳ Ｐゴシック"/>
                  <a:cs typeface="Arial" charset="0"/>
                </a:rPr>
                <a:t>課題</a:t>
              </a:r>
            </a:p>
          </p:txBody>
        </p:sp>
        <p:cxnSp>
          <p:nvCxnSpPr>
            <p:cNvPr id="17" name="直線コネクタ 16">
              <a:extLst>
                <a:ext uri="{FF2B5EF4-FFF2-40B4-BE49-F238E27FC236}">
                  <a16:creationId xmlns:a16="http://schemas.microsoft.com/office/drawing/2014/main" id="{7AE8B314-56D8-497E-B3F1-DF00B4B36AE3}"/>
                </a:ext>
              </a:extLst>
            </p:cNvPr>
            <p:cNvCxnSpPr/>
            <p:nvPr/>
          </p:nvCxnSpPr>
          <p:spPr>
            <a:xfrm>
              <a:off x="2635841" y="2415436"/>
              <a:ext cx="4239515" cy="0"/>
            </a:xfrm>
            <a:prstGeom prst="line">
              <a:avLst/>
            </a:prstGeom>
            <a:noFill/>
            <a:ln w="25400" cap="flat" cmpd="sng" algn="ctr">
              <a:solidFill>
                <a:srgbClr val="86BC25"/>
              </a:solidFill>
              <a:prstDash val="solid"/>
              <a:headEnd type="oval" w="lg" len="lg"/>
              <a:tailEnd type="oval" w="lg" len="lg"/>
            </a:ln>
            <a:effectLst/>
          </p:spPr>
        </p:cxnSp>
      </p:grpSp>
    </p:spTree>
    <p:extLst>
      <p:ext uri="{BB962C8B-B14F-4D97-AF65-F5344CB8AC3E}">
        <p14:creationId xmlns:p14="http://schemas.microsoft.com/office/powerpoint/2010/main" val="273247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1311578"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まとめ</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E2DCC2CB-77F9-4706-8760-87A8AC9A5874}"/>
              </a:ext>
            </a:extLst>
          </p:cNvPr>
          <p:cNvSpPr txBox="1"/>
          <p:nvPr/>
        </p:nvSpPr>
        <p:spPr>
          <a:xfrm>
            <a:off x="1643062" y="3934507"/>
            <a:ext cx="9238298" cy="1569660"/>
          </a:xfrm>
          <a:prstGeom prst="rect">
            <a:avLst/>
          </a:prstGeom>
          <a:noFill/>
        </p:spPr>
        <p:txBody>
          <a:bodyPr wrap="square" rtlCol="0">
            <a:spAutoFit/>
          </a:bodyPr>
          <a:lstStyle/>
          <a:p>
            <a:pPr marL="342900" indent="-342900">
              <a:buFont typeface="Wingdings" panose="05000000000000000000" pitchFamily="2" charset="2"/>
              <a:buChar char="Ø"/>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普段の業務では、業界調査よりも技術調査を主に行っているが、今回の調査課題で業界調査も行うことができ、とても興味深いと思った。</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参入可能性の考察も楽しく取り組むことができた。</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一方、二番煎じとならないようなビジネスを考案するのは難しいと思った。</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3882DAF9-983C-4F92-ABE3-0F006935325A}"/>
              </a:ext>
            </a:extLst>
          </p:cNvPr>
          <p:cNvSpPr txBox="1"/>
          <p:nvPr/>
        </p:nvSpPr>
        <p:spPr>
          <a:xfrm>
            <a:off x="1643062" y="1847081"/>
            <a:ext cx="8141018" cy="1200329"/>
          </a:xfrm>
          <a:prstGeom prst="rect">
            <a:avLst/>
          </a:prstGeom>
          <a:noFill/>
        </p:spPr>
        <p:txBody>
          <a:bodyPr wrap="square" rtlCol="0">
            <a:spAutoFit/>
          </a:bodyPr>
          <a:lstStyle/>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インフラの保守に着目して、</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建設・土木業界の現状とデータ分析導入事例を調査し、</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当社の参入可能性を考察した。</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nvGrpSpPr>
          <p:cNvPr id="5" name="グループ化 4">
            <a:extLst>
              <a:ext uri="{FF2B5EF4-FFF2-40B4-BE49-F238E27FC236}">
                <a16:creationId xmlns:a16="http://schemas.microsoft.com/office/drawing/2014/main" id="{93B2FACF-CE4B-498F-AA07-2098C28FABCD}"/>
              </a:ext>
            </a:extLst>
          </p:cNvPr>
          <p:cNvGrpSpPr/>
          <p:nvPr/>
        </p:nvGrpSpPr>
        <p:grpSpPr>
          <a:xfrm>
            <a:off x="1643062" y="3429000"/>
            <a:ext cx="4320000" cy="360000"/>
            <a:chOff x="2635841" y="2101218"/>
            <a:chExt cx="4239515" cy="360000"/>
          </a:xfrm>
        </p:grpSpPr>
        <p:sp>
          <p:nvSpPr>
            <p:cNvPr id="6" name="テキスト ボックス 5">
              <a:extLst>
                <a:ext uri="{FF2B5EF4-FFF2-40B4-BE49-F238E27FC236}">
                  <a16:creationId xmlns:a16="http://schemas.microsoft.com/office/drawing/2014/main" id="{D4652EA4-9BB4-4D40-90F3-A83100C21503}"/>
                </a:ext>
              </a:extLst>
            </p:cNvPr>
            <p:cNvSpPr txBox="1"/>
            <p:nvPr/>
          </p:nvSpPr>
          <p:spPr>
            <a:xfrm>
              <a:off x="2635841" y="2101218"/>
              <a:ext cx="4239515" cy="360000"/>
            </a:xfrm>
            <a:prstGeom prst="rect">
              <a:avLst/>
            </a:prstGeom>
            <a:noFill/>
          </p:spPr>
          <p:txBody>
            <a:bodyPr wrap="square" lIns="72000" tIns="72000" rIns="72000" bIns="72000" rtlCol="0" anchor="ctr" anchorCtr="0">
              <a:noAutofit/>
            </a:bodyPr>
            <a:lstStyle/>
            <a:p>
              <a:pPr marL="72000" fontAlgn="base">
                <a:lnSpc>
                  <a:spcPct val="106000"/>
                </a:lnSpc>
                <a:spcBef>
                  <a:spcPts val="1056"/>
                </a:spcBef>
                <a:spcAft>
                  <a:spcPct val="0"/>
                </a:spcAft>
                <a:defRPr/>
              </a:pPr>
              <a:r>
                <a:rPr kumimoji="0" lang="ja-JP" altLang="en-US" b="1" kern="0" dirty="0">
                  <a:solidFill>
                    <a:srgbClr val="86BC25"/>
                  </a:solidFill>
                  <a:latin typeface="Arial"/>
                  <a:ea typeface="ＭＳ Ｐゴシック"/>
                  <a:cs typeface="Arial" charset="0"/>
                </a:rPr>
                <a:t>所感</a:t>
              </a:r>
            </a:p>
          </p:txBody>
        </p:sp>
        <p:cxnSp>
          <p:nvCxnSpPr>
            <p:cNvPr id="7" name="直線コネクタ 6">
              <a:extLst>
                <a:ext uri="{FF2B5EF4-FFF2-40B4-BE49-F238E27FC236}">
                  <a16:creationId xmlns:a16="http://schemas.microsoft.com/office/drawing/2014/main" id="{B0C6DEE5-F9D8-47AB-9B87-31C8498167AB}"/>
                </a:ext>
              </a:extLst>
            </p:cNvPr>
            <p:cNvCxnSpPr/>
            <p:nvPr/>
          </p:nvCxnSpPr>
          <p:spPr>
            <a:xfrm>
              <a:off x="2635841" y="2415436"/>
              <a:ext cx="4239515" cy="0"/>
            </a:xfrm>
            <a:prstGeom prst="line">
              <a:avLst/>
            </a:prstGeom>
            <a:noFill/>
            <a:ln w="25400" cap="flat" cmpd="sng" algn="ctr">
              <a:solidFill>
                <a:srgbClr val="86BC25"/>
              </a:solidFill>
              <a:prstDash val="solid"/>
              <a:headEnd type="oval" w="lg" len="lg"/>
              <a:tailEnd type="oval" w="lg" len="lg"/>
            </a:ln>
            <a:effectLst/>
          </p:spPr>
        </p:cxnSp>
      </p:grpSp>
    </p:spTree>
    <p:extLst>
      <p:ext uri="{BB962C8B-B14F-4D97-AF65-F5344CB8AC3E}">
        <p14:creationId xmlns:p14="http://schemas.microsoft.com/office/powerpoint/2010/main" val="101690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C563FAB-16AF-48B0-BEDE-324C126459D3}"/>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46000" y="2879296"/>
            <a:ext cx="4500000" cy="1447750"/>
          </a:xfrm>
          <a:prstGeom prst="rect">
            <a:avLst/>
          </a:prstGeom>
        </p:spPr>
      </p:pic>
    </p:spTree>
    <p:extLst>
      <p:ext uri="{BB962C8B-B14F-4D97-AF65-F5344CB8AC3E}">
        <p14:creationId xmlns:p14="http://schemas.microsoft.com/office/powerpoint/2010/main" val="44051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2116285"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アジェンダ</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E2DCC2CB-77F9-4706-8760-87A8AC9A5874}"/>
              </a:ext>
            </a:extLst>
          </p:cNvPr>
          <p:cNvSpPr txBox="1"/>
          <p:nvPr/>
        </p:nvSpPr>
        <p:spPr>
          <a:xfrm>
            <a:off x="2136676" y="1640482"/>
            <a:ext cx="9028324" cy="4401205"/>
          </a:xfrm>
          <a:prstGeom prst="rect">
            <a:avLst/>
          </a:prstGeom>
          <a:noFill/>
        </p:spPr>
        <p:txBody>
          <a:bodyPr wrap="square" rtlCol="0">
            <a:spAutoFit/>
          </a:bodyPr>
          <a:lstStyle/>
          <a:p>
            <a:pPr marL="571500" indent="-571500">
              <a:buFont typeface="Arial" panose="020B0604020202020204" pitchFamily="34" charset="0"/>
              <a:buChar char="•"/>
            </a:pPr>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近年の建設業界</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a:p>
            <a:pPr marL="571500" indent="-571500">
              <a:buFont typeface="Arial" panose="020B0604020202020204" pitchFamily="34" charset="0"/>
              <a:buChar char="•"/>
            </a:pP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a:p>
            <a:pPr marL="571500" indent="-571500">
              <a:buFont typeface="Arial" panose="020B0604020202020204" pitchFamily="34" charset="0"/>
              <a:buChar char="•"/>
            </a:pPr>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データ分析事例</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a:p>
            <a:pPr marL="571500" indent="-571500">
              <a:buFont typeface="Arial" panose="020B0604020202020204" pitchFamily="34" charset="0"/>
              <a:buChar char="•"/>
            </a:pP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a:p>
            <a:pPr marL="571500" indent="-571500">
              <a:buFont typeface="Arial" panose="020B0604020202020204" pitchFamily="34" charset="0"/>
              <a:buChar char="•"/>
            </a:pPr>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都築電気の参入可能性</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a:p>
            <a:pPr marL="571500" indent="-571500">
              <a:buFont typeface="Arial" panose="020B0604020202020204" pitchFamily="34" charset="0"/>
              <a:buChar char="•"/>
            </a:pP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a:p>
            <a:pPr marL="571500" indent="-571500">
              <a:buFont typeface="Arial" panose="020B0604020202020204" pitchFamily="34" charset="0"/>
              <a:buChar char="•"/>
            </a:pPr>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まとめ</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5311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680816"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近年の建設業界</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1F9602-E6CE-4051-95D1-810A6FAC8EB8}"/>
              </a:ext>
            </a:extLst>
          </p:cNvPr>
          <p:cNvSpPr txBox="1"/>
          <p:nvPr/>
        </p:nvSpPr>
        <p:spPr>
          <a:xfrm>
            <a:off x="4831976" y="6487484"/>
            <a:ext cx="6794484" cy="276999"/>
          </a:xfrm>
          <a:prstGeom prst="rect">
            <a:avLst/>
          </a:prstGeom>
          <a:noFill/>
        </p:spPr>
        <p:txBody>
          <a:bodyPr wrap="square" rtlCol="0">
            <a:spAutoFit/>
          </a:bodyPr>
          <a:lstStyle/>
          <a:p>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出典：国土交通省</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建設産業の現状と課題</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』(http://www.mlit.go.jp/common/001149561.pdf)</a:t>
            </a:r>
          </a:p>
        </p:txBody>
      </p:sp>
      <p:grpSp>
        <p:nvGrpSpPr>
          <p:cNvPr id="4" name="グループ化 3">
            <a:extLst>
              <a:ext uri="{FF2B5EF4-FFF2-40B4-BE49-F238E27FC236}">
                <a16:creationId xmlns:a16="http://schemas.microsoft.com/office/drawing/2014/main" id="{0A380CE5-DC5D-475B-AD34-E99BA23BEEBA}"/>
              </a:ext>
            </a:extLst>
          </p:cNvPr>
          <p:cNvGrpSpPr/>
          <p:nvPr/>
        </p:nvGrpSpPr>
        <p:grpSpPr>
          <a:xfrm>
            <a:off x="1558803" y="1644387"/>
            <a:ext cx="9074393" cy="4818138"/>
            <a:chOff x="2092959" y="1644387"/>
            <a:chExt cx="9074393" cy="4818138"/>
          </a:xfrm>
        </p:grpSpPr>
        <p:pic>
          <p:nvPicPr>
            <p:cNvPr id="2" name="図 1">
              <a:extLst>
                <a:ext uri="{FF2B5EF4-FFF2-40B4-BE49-F238E27FC236}">
                  <a16:creationId xmlns:a16="http://schemas.microsoft.com/office/drawing/2014/main" id="{F9F24C35-F225-4E42-BFD0-D9F3E4631E20}"/>
                </a:ext>
              </a:extLst>
            </p:cNvPr>
            <p:cNvPicPr>
              <a:picLocks noChangeAspect="1"/>
            </p:cNvPicPr>
            <p:nvPr/>
          </p:nvPicPr>
          <p:blipFill>
            <a:blip r:embed="rId3"/>
            <a:stretch>
              <a:fillRect/>
            </a:stretch>
          </p:blipFill>
          <p:spPr>
            <a:xfrm>
              <a:off x="2092959" y="1644387"/>
              <a:ext cx="9074393" cy="4818138"/>
            </a:xfrm>
            <a:prstGeom prst="rect">
              <a:avLst/>
            </a:prstGeom>
          </p:spPr>
        </p:pic>
        <p:sp>
          <p:nvSpPr>
            <p:cNvPr id="6" name="テキスト ボックス 5">
              <a:extLst>
                <a:ext uri="{FF2B5EF4-FFF2-40B4-BE49-F238E27FC236}">
                  <a16:creationId xmlns:a16="http://schemas.microsoft.com/office/drawing/2014/main" id="{DFCEF13C-26DA-41A1-9CC4-28D13FC7C0C8}"/>
                </a:ext>
              </a:extLst>
            </p:cNvPr>
            <p:cNvSpPr txBox="1"/>
            <p:nvPr/>
          </p:nvSpPr>
          <p:spPr>
            <a:xfrm>
              <a:off x="10676215" y="6113511"/>
              <a:ext cx="454529" cy="307777"/>
            </a:xfrm>
            <a:prstGeom prst="rect">
              <a:avLst/>
            </a:prstGeom>
            <a:solidFill>
              <a:schemeClr val="bg1"/>
            </a:solidFill>
          </p:spPr>
          <p:txBody>
            <a:bodyPr wrap="square" rtlCol="0">
              <a:spAutoFit/>
            </a:bodyPr>
            <a:lstStyle/>
            <a:p>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sp>
        <p:nvSpPr>
          <p:cNvPr id="7" name="テキスト ボックス 6">
            <a:extLst>
              <a:ext uri="{FF2B5EF4-FFF2-40B4-BE49-F238E27FC236}">
                <a16:creationId xmlns:a16="http://schemas.microsoft.com/office/drawing/2014/main" id="{3802D2D9-7517-407C-9B5A-561F8B9CFB29}"/>
              </a:ext>
            </a:extLst>
          </p:cNvPr>
          <p:cNvSpPr txBox="1"/>
          <p:nvPr/>
        </p:nvSpPr>
        <p:spPr>
          <a:xfrm>
            <a:off x="1398152" y="1244277"/>
            <a:ext cx="5561448" cy="400110"/>
          </a:xfrm>
          <a:prstGeom prst="rect">
            <a:avLst/>
          </a:prstGeom>
          <a:noFill/>
        </p:spPr>
        <p:txBody>
          <a:bodyPr wrap="square" rtlCol="0">
            <a:spAutoFit/>
          </a:bodyPr>
          <a:lstStyle/>
          <a:p>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rPr>
              <a:t>建設業界における投資額や就業者数の年度推移</a:t>
            </a:r>
            <a:endPar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6449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680816"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近年の建設業界</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1F9602-E6CE-4051-95D1-810A6FAC8EB8}"/>
              </a:ext>
            </a:extLst>
          </p:cNvPr>
          <p:cNvSpPr txBox="1"/>
          <p:nvPr/>
        </p:nvSpPr>
        <p:spPr>
          <a:xfrm>
            <a:off x="2573681" y="6581001"/>
            <a:ext cx="6794484" cy="276999"/>
          </a:xfrm>
          <a:prstGeom prst="rect">
            <a:avLst/>
          </a:prstGeom>
          <a:noFill/>
        </p:spPr>
        <p:txBody>
          <a:bodyPr wrap="square" rtlCol="0">
            <a:spAutoFit/>
          </a:bodyPr>
          <a:lstStyle/>
          <a:p>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出典：国土交通省</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建設産業の現状と課題</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』(http://www.mlit.go.jp/common/001149561.pdf)</a:t>
            </a:r>
          </a:p>
        </p:txBody>
      </p:sp>
      <p:grpSp>
        <p:nvGrpSpPr>
          <p:cNvPr id="10" name="グループ化 9">
            <a:extLst>
              <a:ext uri="{FF2B5EF4-FFF2-40B4-BE49-F238E27FC236}">
                <a16:creationId xmlns:a16="http://schemas.microsoft.com/office/drawing/2014/main" id="{9664898C-E9FC-4898-863F-17777137094B}"/>
              </a:ext>
            </a:extLst>
          </p:cNvPr>
          <p:cNvGrpSpPr/>
          <p:nvPr/>
        </p:nvGrpSpPr>
        <p:grpSpPr>
          <a:xfrm>
            <a:off x="3289185" y="1711140"/>
            <a:ext cx="5024350" cy="4803108"/>
            <a:chOff x="5241364" y="1618108"/>
            <a:chExt cx="5024350" cy="4803108"/>
          </a:xfrm>
        </p:grpSpPr>
        <p:pic>
          <p:nvPicPr>
            <p:cNvPr id="8" name="図 7">
              <a:extLst>
                <a:ext uri="{FF2B5EF4-FFF2-40B4-BE49-F238E27FC236}">
                  <a16:creationId xmlns:a16="http://schemas.microsoft.com/office/drawing/2014/main" id="{C142DDC3-B841-4C29-AECF-969C413FA31C}"/>
                </a:ext>
              </a:extLst>
            </p:cNvPr>
            <p:cNvPicPr>
              <a:picLocks noChangeAspect="1"/>
            </p:cNvPicPr>
            <p:nvPr/>
          </p:nvPicPr>
          <p:blipFill>
            <a:blip r:embed="rId3"/>
            <a:stretch>
              <a:fillRect/>
            </a:stretch>
          </p:blipFill>
          <p:spPr>
            <a:xfrm>
              <a:off x="5241364" y="1618108"/>
              <a:ext cx="5024350" cy="4803108"/>
            </a:xfrm>
            <a:prstGeom prst="rect">
              <a:avLst/>
            </a:prstGeom>
          </p:spPr>
        </p:pic>
        <p:sp>
          <p:nvSpPr>
            <p:cNvPr id="9" name="テキスト ボックス 8">
              <a:extLst>
                <a:ext uri="{FF2B5EF4-FFF2-40B4-BE49-F238E27FC236}">
                  <a16:creationId xmlns:a16="http://schemas.microsoft.com/office/drawing/2014/main" id="{FD41FE88-1AC6-4554-A855-503552BCB7EC}"/>
                </a:ext>
              </a:extLst>
            </p:cNvPr>
            <p:cNvSpPr txBox="1"/>
            <p:nvPr/>
          </p:nvSpPr>
          <p:spPr>
            <a:xfrm>
              <a:off x="9904804" y="6144217"/>
              <a:ext cx="360910" cy="276999"/>
            </a:xfrm>
            <a:prstGeom prst="rect">
              <a:avLst/>
            </a:prstGeom>
            <a:solidFill>
              <a:schemeClr val="bg1"/>
            </a:solidFill>
          </p:spPr>
          <p:txBody>
            <a:bodyPr wrap="square" rtlCol="0">
              <a:spAutoFit/>
            </a:bodyPr>
            <a:lstStyle/>
            <a:p>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sp>
        <p:nvSpPr>
          <p:cNvPr id="7" name="テキスト ボックス 6">
            <a:extLst>
              <a:ext uri="{FF2B5EF4-FFF2-40B4-BE49-F238E27FC236}">
                <a16:creationId xmlns:a16="http://schemas.microsoft.com/office/drawing/2014/main" id="{32A0A587-AFA6-4E84-B9D7-0AA071FC8CDD}"/>
              </a:ext>
            </a:extLst>
          </p:cNvPr>
          <p:cNvSpPr txBox="1"/>
          <p:nvPr/>
        </p:nvSpPr>
        <p:spPr>
          <a:xfrm>
            <a:off x="2058552" y="1244277"/>
            <a:ext cx="5409048" cy="400110"/>
          </a:xfrm>
          <a:prstGeom prst="rect">
            <a:avLst/>
          </a:prstGeom>
          <a:noFill/>
        </p:spPr>
        <p:txBody>
          <a:bodyPr wrap="square" rtlCol="0">
            <a:spAutoFit/>
          </a:bodyPr>
          <a:lstStyle/>
          <a:p>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rPr>
              <a:t>建設業界における年代別の就業者数の年度推移</a:t>
            </a:r>
            <a:endPar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7560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680816"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近年の建設業界</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1F9602-E6CE-4051-95D1-810A6FAC8EB8}"/>
              </a:ext>
            </a:extLst>
          </p:cNvPr>
          <p:cNvSpPr txBox="1"/>
          <p:nvPr/>
        </p:nvSpPr>
        <p:spPr>
          <a:xfrm>
            <a:off x="2573681" y="6581001"/>
            <a:ext cx="6794484" cy="276999"/>
          </a:xfrm>
          <a:prstGeom prst="rect">
            <a:avLst/>
          </a:prstGeom>
          <a:noFill/>
        </p:spPr>
        <p:txBody>
          <a:bodyPr wrap="square" rtlCol="0">
            <a:spAutoFit/>
          </a:bodyPr>
          <a:lstStyle/>
          <a:p>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出典：国土交通省</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建設産業の現状と課題</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』(http://www.mlit.go.jp/common/001149561.pdf)</a:t>
            </a:r>
          </a:p>
        </p:txBody>
      </p:sp>
      <p:grpSp>
        <p:nvGrpSpPr>
          <p:cNvPr id="10" name="グループ化 9">
            <a:extLst>
              <a:ext uri="{FF2B5EF4-FFF2-40B4-BE49-F238E27FC236}">
                <a16:creationId xmlns:a16="http://schemas.microsoft.com/office/drawing/2014/main" id="{9664898C-E9FC-4898-863F-17777137094B}"/>
              </a:ext>
            </a:extLst>
          </p:cNvPr>
          <p:cNvGrpSpPr/>
          <p:nvPr/>
        </p:nvGrpSpPr>
        <p:grpSpPr>
          <a:xfrm>
            <a:off x="3289185" y="1711140"/>
            <a:ext cx="5024350" cy="4803108"/>
            <a:chOff x="5241364" y="1618108"/>
            <a:chExt cx="5024350" cy="4803108"/>
          </a:xfrm>
        </p:grpSpPr>
        <p:pic>
          <p:nvPicPr>
            <p:cNvPr id="8" name="図 7">
              <a:extLst>
                <a:ext uri="{FF2B5EF4-FFF2-40B4-BE49-F238E27FC236}">
                  <a16:creationId xmlns:a16="http://schemas.microsoft.com/office/drawing/2014/main" id="{C142DDC3-B841-4C29-AECF-969C413FA31C}"/>
                </a:ext>
              </a:extLst>
            </p:cNvPr>
            <p:cNvPicPr>
              <a:picLocks noChangeAspect="1"/>
            </p:cNvPicPr>
            <p:nvPr/>
          </p:nvPicPr>
          <p:blipFill>
            <a:blip r:embed="rId3"/>
            <a:stretch>
              <a:fillRect/>
            </a:stretch>
          </p:blipFill>
          <p:spPr>
            <a:xfrm>
              <a:off x="5241364" y="1618108"/>
              <a:ext cx="5024350" cy="4803108"/>
            </a:xfrm>
            <a:prstGeom prst="rect">
              <a:avLst/>
            </a:prstGeom>
          </p:spPr>
        </p:pic>
        <p:sp>
          <p:nvSpPr>
            <p:cNvPr id="9" name="テキスト ボックス 8">
              <a:extLst>
                <a:ext uri="{FF2B5EF4-FFF2-40B4-BE49-F238E27FC236}">
                  <a16:creationId xmlns:a16="http://schemas.microsoft.com/office/drawing/2014/main" id="{FD41FE88-1AC6-4554-A855-503552BCB7EC}"/>
                </a:ext>
              </a:extLst>
            </p:cNvPr>
            <p:cNvSpPr txBox="1"/>
            <p:nvPr/>
          </p:nvSpPr>
          <p:spPr>
            <a:xfrm>
              <a:off x="9904804" y="6144217"/>
              <a:ext cx="360910" cy="276999"/>
            </a:xfrm>
            <a:prstGeom prst="rect">
              <a:avLst/>
            </a:prstGeom>
            <a:solidFill>
              <a:schemeClr val="bg1"/>
            </a:solidFill>
          </p:spPr>
          <p:txBody>
            <a:bodyPr wrap="square" rtlCol="0">
              <a:spAutoFit/>
            </a:bodyPr>
            <a:lstStyle/>
            <a:p>
              <a:endParaRPr lang="en-US" altLang="ja-JP" sz="1400" dirty="0">
                <a:solidFill>
                  <a:schemeClr val="tx1">
                    <a:lumMod val="75000"/>
                    <a:lumOff val="25000"/>
                  </a:schemeClr>
                </a:solidFill>
                <a:latin typeface="Meiryo UI" panose="020B0604030504040204" pitchFamily="50" charset="-128"/>
                <a:ea typeface="Meiryo UI" panose="020B0604030504040204" pitchFamily="50" charset="-128"/>
              </a:endParaRPr>
            </a:p>
          </p:txBody>
        </p:sp>
      </p:grpSp>
      <p:sp>
        <p:nvSpPr>
          <p:cNvPr id="7" name="テキスト ボックス 6">
            <a:extLst>
              <a:ext uri="{FF2B5EF4-FFF2-40B4-BE49-F238E27FC236}">
                <a16:creationId xmlns:a16="http://schemas.microsoft.com/office/drawing/2014/main" id="{32A0A587-AFA6-4E84-B9D7-0AA071FC8CDD}"/>
              </a:ext>
            </a:extLst>
          </p:cNvPr>
          <p:cNvSpPr txBox="1"/>
          <p:nvPr/>
        </p:nvSpPr>
        <p:spPr>
          <a:xfrm>
            <a:off x="2058552" y="1244277"/>
            <a:ext cx="5409048" cy="400110"/>
          </a:xfrm>
          <a:prstGeom prst="rect">
            <a:avLst/>
          </a:prstGeom>
          <a:noFill/>
        </p:spPr>
        <p:txBody>
          <a:bodyPr wrap="square" rtlCol="0">
            <a:spAutoFit/>
          </a:bodyPr>
          <a:lstStyle/>
          <a:p>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rPr>
              <a:t>建設業界における年代別の就業者数の年度推移</a:t>
            </a:r>
            <a:endPar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3ADBAC6E-0880-4D57-9C48-F20EFF86F7FE}"/>
              </a:ext>
            </a:extLst>
          </p:cNvPr>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65EBBF4-54BA-488F-ADE6-547109A4453E}"/>
              </a:ext>
            </a:extLst>
          </p:cNvPr>
          <p:cNvSpPr txBox="1"/>
          <p:nvPr/>
        </p:nvSpPr>
        <p:spPr>
          <a:xfrm>
            <a:off x="2631903" y="2889231"/>
            <a:ext cx="7677706" cy="1754326"/>
          </a:xfrm>
          <a:prstGeom prst="rect">
            <a:avLst/>
          </a:prstGeom>
          <a:noFill/>
        </p:spPr>
        <p:txBody>
          <a:bodyPr wrap="square" rtlCol="0">
            <a:spAutoFit/>
          </a:bodyPr>
          <a:lstStyle/>
          <a:p>
            <a:r>
              <a:rPr lang="ja-JP" altLang="en-US" sz="5400" b="1" dirty="0">
                <a:solidFill>
                  <a:srgbClr val="FF0000"/>
                </a:solidFill>
                <a:latin typeface="Meiryo UI" panose="020B0604030504040204" pitchFamily="50" charset="-128"/>
                <a:ea typeface="Meiryo UI" panose="020B0604030504040204" pitchFamily="50" charset="-128"/>
              </a:rPr>
              <a:t>建設業界の労働者不足が今後より深刻化</a:t>
            </a:r>
            <a:endParaRPr lang="en-US" altLang="ja-JP" sz="5400"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414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680816"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近年の建設業界</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1F9602-E6CE-4051-95D1-810A6FAC8EB8}"/>
              </a:ext>
            </a:extLst>
          </p:cNvPr>
          <p:cNvSpPr txBox="1"/>
          <p:nvPr/>
        </p:nvSpPr>
        <p:spPr>
          <a:xfrm>
            <a:off x="2303605" y="5463804"/>
            <a:ext cx="4728967" cy="274757"/>
          </a:xfrm>
          <a:prstGeom prst="rect">
            <a:avLst/>
          </a:prstGeom>
          <a:noFill/>
        </p:spPr>
        <p:txBody>
          <a:bodyPr wrap="square" rtlCol="0">
            <a:spAutoFit/>
          </a:bodyPr>
          <a:lstStyle/>
          <a:p>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出典：</a:t>
            </a:r>
            <a:r>
              <a:rPr lang="en-US" altLang="ja-JP" sz="1200" dirty="0" err="1">
                <a:solidFill>
                  <a:schemeClr val="tx1">
                    <a:lumMod val="75000"/>
                    <a:lumOff val="25000"/>
                  </a:schemeClr>
                </a:solidFill>
                <a:latin typeface="Meiryo UI" panose="020B0604030504040204" pitchFamily="50" charset="-128"/>
                <a:ea typeface="Meiryo UI" panose="020B0604030504040204" pitchFamily="50" charset="-128"/>
              </a:rPr>
              <a:t>nexco</a:t>
            </a:r>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中日本</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(https://www.c-nexco.co.jp/koushin/)</a:t>
            </a:r>
          </a:p>
        </p:txBody>
      </p:sp>
      <p:pic>
        <p:nvPicPr>
          <p:cNvPr id="7" name="図 6">
            <a:extLst>
              <a:ext uri="{FF2B5EF4-FFF2-40B4-BE49-F238E27FC236}">
                <a16:creationId xmlns:a16="http://schemas.microsoft.com/office/drawing/2014/main" id="{2EFF3A71-CCC3-4F46-B9D3-CCF7C6C0CBDC}"/>
              </a:ext>
            </a:extLst>
          </p:cNvPr>
          <p:cNvPicPr>
            <a:picLocks noChangeAspect="1"/>
          </p:cNvPicPr>
          <p:nvPr/>
        </p:nvPicPr>
        <p:blipFill>
          <a:blip r:embed="rId3"/>
          <a:stretch>
            <a:fillRect/>
          </a:stretch>
        </p:blipFill>
        <p:spPr>
          <a:xfrm>
            <a:off x="1235841" y="1431787"/>
            <a:ext cx="6296025" cy="3924300"/>
          </a:xfrm>
          <a:prstGeom prst="rect">
            <a:avLst/>
          </a:prstGeom>
        </p:spPr>
      </p:pic>
      <p:pic>
        <p:nvPicPr>
          <p:cNvPr id="6" name="図 5" descr="川の上の橋&#10;&#10;自動的に生成された説明">
            <a:extLst>
              <a:ext uri="{FF2B5EF4-FFF2-40B4-BE49-F238E27FC236}">
                <a16:creationId xmlns:a16="http://schemas.microsoft.com/office/drawing/2014/main" id="{DB32E846-6324-4382-8B8F-AF887FC87C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3682" y="1807808"/>
            <a:ext cx="4198106" cy="2554941"/>
          </a:xfrm>
          <a:prstGeom prst="rect">
            <a:avLst/>
          </a:prstGeom>
        </p:spPr>
      </p:pic>
      <p:sp>
        <p:nvSpPr>
          <p:cNvPr id="11" name="テキスト ボックス 10">
            <a:extLst>
              <a:ext uri="{FF2B5EF4-FFF2-40B4-BE49-F238E27FC236}">
                <a16:creationId xmlns:a16="http://schemas.microsoft.com/office/drawing/2014/main" id="{956F2458-56F2-4AE0-A5AE-F76AD74E86AD}"/>
              </a:ext>
            </a:extLst>
          </p:cNvPr>
          <p:cNvSpPr txBox="1"/>
          <p:nvPr/>
        </p:nvSpPr>
        <p:spPr>
          <a:xfrm>
            <a:off x="7875409" y="4628187"/>
            <a:ext cx="4046379" cy="646331"/>
          </a:xfrm>
          <a:prstGeom prst="rect">
            <a:avLst/>
          </a:prstGeom>
          <a:noFill/>
        </p:spPr>
        <p:txBody>
          <a:bodyPr wrap="square" rtlCol="0">
            <a:spAutoFit/>
          </a:bodyPr>
          <a:lstStyle/>
          <a:p>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出典：富士山と美の東海道新幹線。</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(https://blog.goo.ne.jp/spt54xe9/e/1705e53483ada9e0fd300d24ce0c9d5e)</a:t>
            </a:r>
          </a:p>
        </p:txBody>
      </p:sp>
      <p:sp>
        <p:nvSpPr>
          <p:cNvPr id="8" name="テキスト ボックス 7">
            <a:extLst>
              <a:ext uri="{FF2B5EF4-FFF2-40B4-BE49-F238E27FC236}">
                <a16:creationId xmlns:a16="http://schemas.microsoft.com/office/drawing/2014/main" id="{B84FF41E-5C75-456B-8D01-1E070ADDCFB5}"/>
              </a:ext>
            </a:extLst>
          </p:cNvPr>
          <p:cNvSpPr txBox="1"/>
          <p:nvPr/>
        </p:nvSpPr>
        <p:spPr>
          <a:xfrm>
            <a:off x="2004720" y="5846278"/>
            <a:ext cx="8470239" cy="707886"/>
          </a:xfrm>
          <a:prstGeom prst="rect">
            <a:avLst/>
          </a:prstGeom>
          <a:noFill/>
        </p:spPr>
        <p:txBody>
          <a:bodyPr wrap="square" rtlCol="0">
            <a:spAutoFit/>
          </a:bodyPr>
          <a:lstStyle/>
          <a:p>
            <a:pPr marL="342900" indent="-342900">
              <a:buFont typeface="Wingdings" panose="05000000000000000000" pitchFamily="2" charset="2"/>
              <a:buChar char="Ø"/>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日本の大動脈の高速道路や新幹線が耐用年を迎えようとしている</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ただし、これらの主要な交通網は既に大規模な修繕が行われている</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249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680816"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近年の建設業界</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2658A71-4943-4E05-8AA9-5523DD0E4CDE}"/>
              </a:ext>
            </a:extLst>
          </p:cNvPr>
          <p:cNvSpPr txBox="1"/>
          <p:nvPr/>
        </p:nvSpPr>
        <p:spPr>
          <a:xfrm>
            <a:off x="2455392" y="5861910"/>
            <a:ext cx="6835674" cy="276999"/>
          </a:xfrm>
          <a:prstGeom prst="rect">
            <a:avLst/>
          </a:prstGeom>
          <a:noFill/>
        </p:spPr>
        <p:txBody>
          <a:bodyPr wrap="square" rtlCol="0">
            <a:spAutoFit/>
          </a:bodyPr>
          <a:lstStyle/>
          <a:p>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出典：朝日新聞デジタル</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(https://www.asahi.com/articles/ASMDC5WNBMDCUTIL02Q.html)</a:t>
            </a:r>
          </a:p>
        </p:txBody>
      </p:sp>
      <p:pic>
        <p:nvPicPr>
          <p:cNvPr id="2" name="図 1">
            <a:extLst>
              <a:ext uri="{FF2B5EF4-FFF2-40B4-BE49-F238E27FC236}">
                <a16:creationId xmlns:a16="http://schemas.microsoft.com/office/drawing/2014/main" id="{DBD3CDBD-28AE-4E67-B2F8-6495F78CC694}"/>
              </a:ext>
            </a:extLst>
          </p:cNvPr>
          <p:cNvPicPr>
            <a:picLocks noChangeAspect="1"/>
          </p:cNvPicPr>
          <p:nvPr/>
        </p:nvPicPr>
        <p:blipFill rotWithShape="1">
          <a:blip r:embed="rId3"/>
          <a:srcRect t="12241" b="30314"/>
          <a:stretch/>
        </p:blipFill>
        <p:spPr>
          <a:xfrm>
            <a:off x="2957533" y="1328807"/>
            <a:ext cx="5857880" cy="4409542"/>
          </a:xfrm>
          <a:prstGeom prst="rect">
            <a:avLst/>
          </a:prstGeom>
        </p:spPr>
      </p:pic>
      <p:sp>
        <p:nvSpPr>
          <p:cNvPr id="7" name="テキスト ボックス 6">
            <a:extLst>
              <a:ext uri="{FF2B5EF4-FFF2-40B4-BE49-F238E27FC236}">
                <a16:creationId xmlns:a16="http://schemas.microsoft.com/office/drawing/2014/main" id="{F55D19D7-FA31-4AB7-B21A-7933BB680B57}"/>
              </a:ext>
            </a:extLst>
          </p:cNvPr>
          <p:cNvSpPr txBox="1"/>
          <p:nvPr/>
        </p:nvSpPr>
        <p:spPr>
          <a:xfrm>
            <a:off x="2136427" y="6262470"/>
            <a:ext cx="7718774" cy="400110"/>
          </a:xfrm>
          <a:prstGeom prst="rect">
            <a:avLst/>
          </a:prstGeom>
          <a:noFill/>
        </p:spPr>
        <p:txBody>
          <a:bodyPr wrap="square" rtlCol="0">
            <a:spAutoFit/>
          </a:bodyPr>
          <a:lstStyle/>
          <a:p>
            <a:pPr marL="342900" indent="-342900">
              <a:buFont typeface="Wingdings" panose="05000000000000000000" pitchFamily="2" charset="2"/>
              <a:buChar char="Ø"/>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一方、地方のインフラも含めると、約</a:t>
            </a: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8</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割が修繕に取りかかれていない。</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3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680816"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近年の建設業界</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2658A71-4943-4E05-8AA9-5523DD0E4CDE}"/>
              </a:ext>
            </a:extLst>
          </p:cNvPr>
          <p:cNvSpPr txBox="1"/>
          <p:nvPr/>
        </p:nvSpPr>
        <p:spPr>
          <a:xfrm>
            <a:off x="2455392" y="5861910"/>
            <a:ext cx="6835674" cy="276999"/>
          </a:xfrm>
          <a:prstGeom prst="rect">
            <a:avLst/>
          </a:prstGeom>
          <a:noFill/>
        </p:spPr>
        <p:txBody>
          <a:bodyPr wrap="square" rtlCol="0">
            <a:spAutoFit/>
          </a:bodyPr>
          <a:lstStyle/>
          <a:p>
            <a:r>
              <a:rPr lang="ja-JP" altLang="en-US" sz="1200" dirty="0">
                <a:solidFill>
                  <a:schemeClr val="tx1">
                    <a:lumMod val="75000"/>
                    <a:lumOff val="25000"/>
                  </a:schemeClr>
                </a:solidFill>
                <a:latin typeface="Meiryo UI" panose="020B0604030504040204" pitchFamily="50" charset="-128"/>
                <a:ea typeface="Meiryo UI" panose="020B0604030504040204" pitchFamily="50" charset="-128"/>
              </a:rPr>
              <a:t>出典：朝日新聞デジタル</a:t>
            </a:r>
            <a:r>
              <a:rPr lang="en-US" altLang="ja-JP" sz="1200" dirty="0">
                <a:solidFill>
                  <a:schemeClr val="tx1">
                    <a:lumMod val="75000"/>
                    <a:lumOff val="25000"/>
                  </a:schemeClr>
                </a:solidFill>
                <a:latin typeface="Meiryo UI" panose="020B0604030504040204" pitchFamily="50" charset="-128"/>
                <a:ea typeface="Meiryo UI" panose="020B0604030504040204" pitchFamily="50" charset="-128"/>
              </a:rPr>
              <a:t>(https://www.asahi.com/articles/ASMDC5WNBMDCUTIL02Q.html)</a:t>
            </a:r>
          </a:p>
        </p:txBody>
      </p:sp>
      <p:pic>
        <p:nvPicPr>
          <p:cNvPr id="2" name="図 1">
            <a:extLst>
              <a:ext uri="{FF2B5EF4-FFF2-40B4-BE49-F238E27FC236}">
                <a16:creationId xmlns:a16="http://schemas.microsoft.com/office/drawing/2014/main" id="{DBD3CDBD-28AE-4E67-B2F8-6495F78CC694}"/>
              </a:ext>
            </a:extLst>
          </p:cNvPr>
          <p:cNvPicPr>
            <a:picLocks noChangeAspect="1"/>
          </p:cNvPicPr>
          <p:nvPr/>
        </p:nvPicPr>
        <p:blipFill rotWithShape="1">
          <a:blip r:embed="rId3"/>
          <a:srcRect t="12241" b="30314"/>
          <a:stretch/>
        </p:blipFill>
        <p:spPr>
          <a:xfrm>
            <a:off x="2957533" y="1328807"/>
            <a:ext cx="5857880" cy="4409542"/>
          </a:xfrm>
          <a:prstGeom prst="rect">
            <a:avLst/>
          </a:prstGeom>
        </p:spPr>
      </p:pic>
      <p:sp>
        <p:nvSpPr>
          <p:cNvPr id="7" name="テキスト ボックス 6">
            <a:extLst>
              <a:ext uri="{FF2B5EF4-FFF2-40B4-BE49-F238E27FC236}">
                <a16:creationId xmlns:a16="http://schemas.microsoft.com/office/drawing/2014/main" id="{F55D19D7-FA31-4AB7-B21A-7933BB680B57}"/>
              </a:ext>
            </a:extLst>
          </p:cNvPr>
          <p:cNvSpPr txBox="1"/>
          <p:nvPr/>
        </p:nvSpPr>
        <p:spPr>
          <a:xfrm>
            <a:off x="2136427" y="6262470"/>
            <a:ext cx="7718774" cy="400110"/>
          </a:xfrm>
          <a:prstGeom prst="rect">
            <a:avLst/>
          </a:prstGeom>
          <a:noFill/>
        </p:spPr>
        <p:txBody>
          <a:bodyPr wrap="square" rtlCol="0">
            <a:spAutoFit/>
          </a:bodyPr>
          <a:lstStyle/>
          <a:p>
            <a:pPr marL="342900" indent="-342900">
              <a:buFont typeface="Wingdings" panose="05000000000000000000" pitchFamily="2" charset="2"/>
              <a:buChar char="Ø"/>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一方、地方のインフラも含めると、約</a:t>
            </a: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8</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割が修繕に取りかかれていない。</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213F1081-0986-478A-9DFF-07B69056130F}"/>
              </a:ext>
            </a:extLst>
          </p:cNvPr>
          <p:cNvSpPr/>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BF4AD1-EC38-432A-BD22-997E26344BD7}"/>
              </a:ext>
            </a:extLst>
          </p:cNvPr>
          <p:cNvSpPr txBox="1"/>
          <p:nvPr/>
        </p:nvSpPr>
        <p:spPr>
          <a:xfrm>
            <a:off x="1920240" y="2171141"/>
            <a:ext cx="8757920" cy="2800767"/>
          </a:xfrm>
          <a:prstGeom prst="rect">
            <a:avLst/>
          </a:prstGeom>
          <a:noFill/>
        </p:spPr>
        <p:txBody>
          <a:bodyPr wrap="square" rtlCol="0">
            <a:spAutoFit/>
          </a:bodyPr>
          <a:lstStyle/>
          <a:p>
            <a:r>
              <a:rPr lang="ja-JP" altLang="en-US" sz="4400" b="1" dirty="0">
                <a:solidFill>
                  <a:srgbClr val="FF0000"/>
                </a:solidFill>
                <a:latin typeface="Meiryo UI" panose="020B0604030504040204" pitchFamily="50" charset="-128"/>
                <a:ea typeface="Meiryo UI" panose="020B0604030504040204" pitchFamily="50" charset="-128"/>
              </a:rPr>
              <a:t>労働者不足が深刻な中、</a:t>
            </a:r>
            <a:endParaRPr lang="en-US" altLang="ja-JP" sz="4400" b="1" dirty="0">
              <a:solidFill>
                <a:srgbClr val="FF0000"/>
              </a:solidFill>
              <a:latin typeface="Meiryo UI" panose="020B0604030504040204" pitchFamily="50" charset="-128"/>
              <a:ea typeface="Meiryo UI" panose="020B0604030504040204" pitchFamily="50" charset="-128"/>
            </a:endParaRPr>
          </a:p>
          <a:p>
            <a:r>
              <a:rPr lang="ja-JP" altLang="en-US" sz="4400" b="1" dirty="0">
                <a:solidFill>
                  <a:srgbClr val="FF0000"/>
                </a:solidFill>
                <a:latin typeface="Meiryo UI" panose="020B0604030504040204" pitchFamily="50" charset="-128"/>
                <a:ea typeface="Meiryo UI" panose="020B0604030504040204" pitchFamily="50" charset="-128"/>
              </a:rPr>
              <a:t>建造物の修繕が追い付いていない。</a:t>
            </a:r>
            <a:endParaRPr lang="en-US" altLang="ja-JP" sz="4400" b="1" dirty="0">
              <a:solidFill>
                <a:srgbClr val="FF0000"/>
              </a:solidFill>
              <a:latin typeface="Meiryo UI" panose="020B0604030504040204" pitchFamily="50" charset="-128"/>
              <a:ea typeface="Meiryo UI" panose="020B0604030504040204" pitchFamily="50" charset="-128"/>
            </a:endParaRPr>
          </a:p>
          <a:p>
            <a:r>
              <a:rPr lang="ja-JP" altLang="en-US" sz="4400" b="1" dirty="0">
                <a:solidFill>
                  <a:srgbClr val="FF0000"/>
                </a:solidFill>
                <a:latin typeface="Meiryo UI" panose="020B0604030504040204" pitchFamily="50" charset="-128"/>
                <a:ea typeface="Meiryo UI" panose="020B0604030504040204" pitchFamily="50" charset="-128"/>
              </a:rPr>
              <a:t>建造物の保守にデータ分析が</a:t>
            </a:r>
            <a:endParaRPr lang="en-US" altLang="ja-JP" sz="4400" b="1" dirty="0">
              <a:solidFill>
                <a:srgbClr val="FF0000"/>
              </a:solidFill>
              <a:latin typeface="Meiryo UI" panose="020B0604030504040204" pitchFamily="50" charset="-128"/>
              <a:ea typeface="Meiryo UI" panose="020B0604030504040204" pitchFamily="50" charset="-128"/>
            </a:endParaRPr>
          </a:p>
          <a:p>
            <a:r>
              <a:rPr lang="ja-JP" altLang="en-US" sz="4400" b="1" dirty="0">
                <a:solidFill>
                  <a:srgbClr val="FF0000"/>
                </a:solidFill>
                <a:latin typeface="Meiryo UI" panose="020B0604030504040204" pitchFamily="50" charset="-128"/>
                <a:ea typeface="Meiryo UI" panose="020B0604030504040204" pitchFamily="50" charset="-128"/>
              </a:rPr>
              <a:t>活かせないだろうか。</a:t>
            </a:r>
            <a:endParaRPr lang="en-US" altLang="ja-JP" sz="4400"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6153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E9AFD94-DA0F-4706-889E-93691335C0FB}"/>
              </a:ext>
            </a:extLst>
          </p:cNvPr>
          <p:cNvSpPr txBox="1"/>
          <p:nvPr/>
        </p:nvSpPr>
        <p:spPr>
          <a:xfrm>
            <a:off x="987273" y="395475"/>
            <a:ext cx="3940502" cy="707886"/>
          </a:xfrm>
          <a:prstGeom prst="rect">
            <a:avLst/>
          </a:prstGeom>
          <a:noFill/>
        </p:spPr>
        <p:txBody>
          <a:bodyPr wrap="none" rtlCol="0" anchor="t">
            <a:spAutoFit/>
          </a:bodyPr>
          <a:lstStyle/>
          <a:p>
            <a:r>
              <a:rPr lang="ja-JP" altLang="en-US" sz="4000" dirty="0">
                <a:solidFill>
                  <a:schemeClr val="tx1">
                    <a:lumMod val="75000"/>
                    <a:lumOff val="25000"/>
                  </a:schemeClr>
                </a:solidFill>
                <a:latin typeface="Meiryo UI" panose="020B0604030504040204" pitchFamily="50" charset="-128"/>
                <a:ea typeface="Meiryo UI" panose="020B0604030504040204" pitchFamily="50" charset="-128"/>
              </a:rPr>
              <a:t>データ分析事例①</a:t>
            </a:r>
            <a:endParaRPr lang="en-US" altLang="ja-JP" sz="4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1F9602-E6CE-4051-95D1-810A6FAC8EB8}"/>
              </a:ext>
            </a:extLst>
          </p:cNvPr>
          <p:cNvSpPr txBox="1"/>
          <p:nvPr/>
        </p:nvSpPr>
        <p:spPr>
          <a:xfrm>
            <a:off x="1398152" y="5744436"/>
            <a:ext cx="5724008" cy="261610"/>
          </a:xfrm>
          <a:prstGeom prst="rect">
            <a:avLst/>
          </a:prstGeom>
          <a:noFill/>
        </p:spPr>
        <p:txBody>
          <a:bodyPr wrap="square" rtlCol="0">
            <a:spAutoFit/>
          </a:bodyPr>
          <a:lstStyle/>
          <a:p>
            <a:r>
              <a:rPr lang="ja-JP" altLang="en-US" sz="1100" dirty="0">
                <a:solidFill>
                  <a:schemeClr val="tx1">
                    <a:lumMod val="75000"/>
                    <a:lumOff val="25000"/>
                  </a:schemeClr>
                </a:solidFill>
                <a:latin typeface="Meiryo UI" panose="020B0604030504040204" pitchFamily="50" charset="-128"/>
                <a:ea typeface="Meiryo UI" panose="020B0604030504040204" pitchFamily="50" charset="-128"/>
              </a:rPr>
              <a:t>出典：</a:t>
            </a:r>
            <a:r>
              <a:rPr lang="en-US" altLang="ja-JP" sz="1100" dirty="0">
                <a:solidFill>
                  <a:schemeClr val="tx1">
                    <a:lumMod val="75000"/>
                    <a:lumOff val="25000"/>
                  </a:schemeClr>
                </a:solidFill>
                <a:latin typeface="Meiryo UI" panose="020B0604030504040204" pitchFamily="50" charset="-128"/>
                <a:ea typeface="Meiryo UI" panose="020B0604030504040204" pitchFamily="50" charset="-128"/>
              </a:rPr>
              <a:t>NEC </a:t>
            </a:r>
            <a:r>
              <a:rPr lang="ja-JP" altLang="en-US" sz="1100" dirty="0">
                <a:solidFill>
                  <a:schemeClr val="tx1">
                    <a:lumMod val="75000"/>
                    <a:lumOff val="25000"/>
                  </a:schemeClr>
                </a:solidFill>
                <a:latin typeface="Meiryo UI" panose="020B0604030504040204" pitchFamily="50" charset="-128"/>
                <a:ea typeface="Meiryo UI" panose="020B0604030504040204" pitchFamily="50" charset="-128"/>
              </a:rPr>
              <a:t>プレスリリース</a:t>
            </a:r>
            <a:r>
              <a:rPr lang="en-US" altLang="ja-JP" sz="1100" dirty="0">
                <a:solidFill>
                  <a:schemeClr val="tx1">
                    <a:lumMod val="75000"/>
                    <a:lumOff val="25000"/>
                  </a:schemeClr>
                </a:solidFill>
                <a:latin typeface="Meiryo UI" panose="020B0604030504040204" pitchFamily="50" charset="-128"/>
                <a:ea typeface="Meiryo UI" panose="020B0604030504040204" pitchFamily="50" charset="-128"/>
              </a:rPr>
              <a:t>(https://jpn.nec.com/press/201701/20170131_01.html)</a:t>
            </a:r>
          </a:p>
        </p:txBody>
      </p:sp>
      <p:pic>
        <p:nvPicPr>
          <p:cNvPr id="7" name="図 6">
            <a:extLst>
              <a:ext uri="{FF2B5EF4-FFF2-40B4-BE49-F238E27FC236}">
                <a16:creationId xmlns:a16="http://schemas.microsoft.com/office/drawing/2014/main" id="{F2361126-BFD7-4525-85B0-543ECE16C3B7}"/>
              </a:ext>
            </a:extLst>
          </p:cNvPr>
          <p:cNvPicPr>
            <a:picLocks noChangeAspect="1"/>
          </p:cNvPicPr>
          <p:nvPr/>
        </p:nvPicPr>
        <p:blipFill>
          <a:blip r:embed="rId3"/>
          <a:stretch>
            <a:fillRect/>
          </a:stretch>
        </p:blipFill>
        <p:spPr>
          <a:xfrm>
            <a:off x="1560805" y="1807016"/>
            <a:ext cx="5160352" cy="3831031"/>
          </a:xfrm>
          <a:prstGeom prst="rect">
            <a:avLst/>
          </a:prstGeom>
        </p:spPr>
      </p:pic>
      <p:sp>
        <p:nvSpPr>
          <p:cNvPr id="8" name="テキスト ボックス 7">
            <a:extLst>
              <a:ext uri="{FF2B5EF4-FFF2-40B4-BE49-F238E27FC236}">
                <a16:creationId xmlns:a16="http://schemas.microsoft.com/office/drawing/2014/main" id="{11CC466D-A114-4B14-9104-DA1B18FB40ED}"/>
              </a:ext>
            </a:extLst>
          </p:cNvPr>
          <p:cNvSpPr txBox="1"/>
          <p:nvPr/>
        </p:nvSpPr>
        <p:spPr>
          <a:xfrm>
            <a:off x="1398152" y="1319901"/>
            <a:ext cx="5724008" cy="400110"/>
          </a:xfrm>
          <a:prstGeom prst="rect">
            <a:avLst/>
          </a:prstGeom>
          <a:noFill/>
        </p:spPr>
        <p:txBody>
          <a:bodyPr wrap="square" rtlCol="0">
            <a:spAutoFit/>
          </a:bodyPr>
          <a:lstStyle/>
          <a:p>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rPr>
              <a:t>画像解析による路面の損傷検出</a:t>
            </a:r>
            <a:r>
              <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rPr>
              <a:t>福田道路、</a:t>
            </a:r>
            <a:r>
              <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rPr>
              <a:t>NEC)</a:t>
            </a:r>
          </a:p>
        </p:txBody>
      </p:sp>
      <p:sp>
        <p:nvSpPr>
          <p:cNvPr id="11" name="テキスト ボックス 10">
            <a:extLst>
              <a:ext uri="{FF2B5EF4-FFF2-40B4-BE49-F238E27FC236}">
                <a16:creationId xmlns:a16="http://schemas.microsoft.com/office/drawing/2014/main" id="{C25AB9AA-363A-483C-87E1-750B4C9B7068}"/>
              </a:ext>
            </a:extLst>
          </p:cNvPr>
          <p:cNvSpPr txBox="1"/>
          <p:nvPr/>
        </p:nvSpPr>
        <p:spPr>
          <a:xfrm>
            <a:off x="6997003" y="2805535"/>
            <a:ext cx="4417924" cy="1938992"/>
          </a:xfrm>
          <a:prstGeom prst="rect">
            <a:avLst/>
          </a:prstGeom>
          <a:noFill/>
        </p:spPr>
        <p:txBody>
          <a:bodyPr wrap="square" rtlCol="0">
            <a:spAutoFit/>
          </a:bodyPr>
          <a:lstStyle/>
          <a:p>
            <a:pPr marL="342900" indent="-342900">
              <a:buFont typeface="Wingdings" panose="05000000000000000000" pitchFamily="2" charset="2"/>
              <a:buChar char="Ø"/>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ディープラーニングを活用してひび割れとその劣化レベルを検出</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専門技術者の目視点検と同等の検出レベル</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en-US" altLang="ja-JP" sz="2000" dirty="0">
                <a:solidFill>
                  <a:schemeClr val="tx1">
                    <a:lumMod val="75000"/>
                    <a:lumOff val="25000"/>
                  </a:schemeClr>
                </a:solidFill>
                <a:latin typeface="Meiryo UI" panose="020B0604030504040204" pitchFamily="50" charset="-128"/>
                <a:ea typeface="Meiryo UI" panose="020B0604030504040204" pitchFamily="50" charset="-128"/>
              </a:rPr>
              <a:t>GPS</a:t>
            </a:r>
            <a:r>
              <a:rPr lang="ja-JP" altLang="en-US" sz="2000" dirty="0">
                <a:solidFill>
                  <a:schemeClr val="tx1">
                    <a:lumMod val="75000"/>
                    <a:lumOff val="25000"/>
                  </a:schemeClr>
                </a:solidFill>
                <a:latin typeface="Meiryo UI" panose="020B0604030504040204" pitchFamily="50" charset="-128"/>
                <a:ea typeface="Meiryo UI" panose="020B0604030504040204" pitchFamily="50" charset="-128"/>
              </a:rPr>
              <a:t>を使用することで地図上で路面状況の確認が可能</a:t>
            </a:r>
            <a:endParaRPr lang="en-US" altLang="ja-JP" sz="2000"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94721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10378</TotalTime>
  <Words>993</Words>
  <Application>Microsoft Office PowerPoint</Application>
  <PresentationFormat>ワイド画面</PresentationFormat>
  <Paragraphs>113</Paragraphs>
  <Slides>16</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Helvetica Light</vt:lpstr>
      <vt:lpstr>Meiryo UI</vt:lpstr>
      <vt:lpstr>Arial</vt:lpstr>
      <vt:lpstr>Calibri</vt:lpstr>
      <vt:lpstr>Calibri Light</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山本 考哲</dc:creator>
  <cp:lastModifiedBy>今井 智章</cp:lastModifiedBy>
  <cp:revision>594</cp:revision>
  <cp:lastPrinted>2019-04-08T04:39:06Z</cp:lastPrinted>
  <dcterms:created xsi:type="dcterms:W3CDTF">2019-02-28T02:26:16Z</dcterms:created>
  <dcterms:modified xsi:type="dcterms:W3CDTF">2020-02-26T04:49:13Z</dcterms:modified>
</cp:coreProperties>
</file>