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6" r:id="rId2"/>
    <p:sldMasterId id="2147483674" r:id="rId3"/>
  </p:sldMasterIdLst>
  <p:notesMasterIdLst>
    <p:notesMasterId r:id="rId27"/>
  </p:notesMasterIdLst>
  <p:handoutMasterIdLst>
    <p:handoutMasterId r:id="rId28"/>
  </p:handoutMasterIdLst>
  <p:sldIdLst>
    <p:sldId id="324" r:id="rId4"/>
    <p:sldId id="532" r:id="rId5"/>
    <p:sldId id="535" r:id="rId6"/>
    <p:sldId id="538" r:id="rId7"/>
    <p:sldId id="543" r:id="rId8"/>
    <p:sldId id="544" r:id="rId9"/>
    <p:sldId id="542" r:id="rId10"/>
    <p:sldId id="546" r:id="rId11"/>
    <p:sldId id="555" r:id="rId12"/>
    <p:sldId id="554" r:id="rId13"/>
    <p:sldId id="560" r:id="rId14"/>
    <p:sldId id="563" r:id="rId15"/>
    <p:sldId id="559" r:id="rId16"/>
    <p:sldId id="550" r:id="rId17"/>
    <p:sldId id="551" r:id="rId18"/>
    <p:sldId id="547" r:id="rId19"/>
    <p:sldId id="537" r:id="rId20"/>
    <p:sldId id="562" r:id="rId21"/>
    <p:sldId id="558" r:id="rId22"/>
    <p:sldId id="539" r:id="rId23"/>
    <p:sldId id="540" r:id="rId24"/>
    <p:sldId id="549" r:id="rId25"/>
    <p:sldId id="541" r:id="rId26"/>
  </p:sldIdLst>
  <p:sldSz cx="9144000" cy="6858000" type="screen4x3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佑樹 小野" initials="佑樹" lastIdx="1" clrIdx="0">
    <p:extLst>
      <p:ext uri="{19B8F6BF-5375-455C-9EA6-DF929625EA0E}">
        <p15:presenceInfo xmlns:p15="http://schemas.microsoft.com/office/powerpoint/2012/main" userId="佑樹 小野" providerId="None"/>
      </p:ext>
    </p:extLst>
  </p:cmAuthor>
  <p:cmAuthor id="2" name="鬼頭 正樹" initials="鬼頭" lastIdx="0" clrIdx="1">
    <p:extLst>
      <p:ext uri="{19B8F6BF-5375-455C-9EA6-DF929625EA0E}">
        <p15:presenceInfo xmlns:p15="http://schemas.microsoft.com/office/powerpoint/2012/main" userId="鬼頭 正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4F81BD"/>
    <a:srgbClr val="C0504D"/>
    <a:srgbClr val="FFFFFF"/>
    <a:srgbClr val="023AB6"/>
    <a:srgbClr val="0000A0"/>
    <a:srgbClr val="D0E3EA"/>
    <a:srgbClr val="FFCCFF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8" autoAdjust="0"/>
    <p:restoredTop sz="86235" autoAdjust="0"/>
  </p:normalViewPr>
  <p:slideViewPr>
    <p:cSldViewPr>
      <p:cViewPr varScale="1">
        <p:scale>
          <a:sx n="94" d="100"/>
          <a:sy n="94" d="100"/>
        </p:scale>
        <p:origin x="2178" y="96"/>
      </p:cViewPr>
      <p:guideLst>
        <p:guide orient="horz" pos="2160"/>
        <p:guide pos="1429"/>
      </p:guideLst>
    </p:cSldViewPr>
  </p:slideViewPr>
  <p:outlineViewPr>
    <p:cViewPr>
      <p:scale>
        <a:sx n="33" d="100"/>
        <a:sy n="33" d="100"/>
      </p:scale>
      <p:origin x="0" y="-148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042\Desktop\ADL&#30740;&#20462;&#29992;&#36039;&#2600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042\Desktop\ADL&#30740;&#20462;&#29992;&#36039;&#2600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042\Desktop\ADL&#30740;&#20462;&#29992;&#36039;&#2600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15288713910761"/>
          <c:y val="7.6064814814814821E-2"/>
          <c:w val="0.83473622047244089"/>
          <c:h val="0.72912037037037036"/>
        </c:manualLayout>
      </c:layout>
      <c:scatterChart>
        <c:scatterStyle val="smoothMarker"/>
        <c:varyColors val="0"/>
        <c:ser>
          <c:idx val="0"/>
          <c:order val="0"/>
          <c:tx>
            <c:v>10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例!$A$1:$A$26</c:f>
              <c:numCache>
                <c:formatCode>General</c:formatCode>
                <c:ptCount val="2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</c:numCache>
            </c:numRef>
          </c:xVal>
          <c:yVal>
            <c:numRef>
              <c:f>例!$B$1:$B$26</c:f>
              <c:numCache>
                <c:formatCode>General</c:formatCode>
                <c:ptCount val="26"/>
                <c:pt idx="0">
                  <c:v>0</c:v>
                </c:pt>
                <c:pt idx="1">
                  <c:v>0.66666666666666663</c:v>
                </c:pt>
                <c:pt idx="2">
                  <c:v>0.8</c:v>
                </c:pt>
                <c:pt idx="3">
                  <c:v>0.8571428571428571</c:v>
                </c:pt>
                <c:pt idx="4">
                  <c:v>0.88888888888888884</c:v>
                </c:pt>
                <c:pt idx="5">
                  <c:v>0.90909090909090906</c:v>
                </c:pt>
                <c:pt idx="6">
                  <c:v>0.92307692307692313</c:v>
                </c:pt>
                <c:pt idx="7">
                  <c:v>0.93333333333333335</c:v>
                </c:pt>
                <c:pt idx="8">
                  <c:v>0.94117647058823528</c:v>
                </c:pt>
                <c:pt idx="9">
                  <c:v>0.94736842105263153</c:v>
                </c:pt>
                <c:pt idx="10">
                  <c:v>0.95238095238095233</c:v>
                </c:pt>
                <c:pt idx="11">
                  <c:v>0.95652173913043481</c:v>
                </c:pt>
                <c:pt idx="12">
                  <c:v>0.96</c:v>
                </c:pt>
                <c:pt idx="13">
                  <c:v>0.96296296296296291</c:v>
                </c:pt>
                <c:pt idx="14">
                  <c:v>0.96551724137931039</c:v>
                </c:pt>
                <c:pt idx="15">
                  <c:v>0.967741935483871</c:v>
                </c:pt>
                <c:pt idx="16">
                  <c:v>0.96969696969696972</c:v>
                </c:pt>
                <c:pt idx="17">
                  <c:v>0.97142857142857142</c:v>
                </c:pt>
                <c:pt idx="18">
                  <c:v>0.97297297297297303</c:v>
                </c:pt>
                <c:pt idx="19">
                  <c:v>0.97435897435897434</c:v>
                </c:pt>
                <c:pt idx="20">
                  <c:v>0.97560975609756095</c:v>
                </c:pt>
                <c:pt idx="21">
                  <c:v>0.97674418604651159</c:v>
                </c:pt>
                <c:pt idx="22">
                  <c:v>0.97777777777777775</c:v>
                </c:pt>
                <c:pt idx="23">
                  <c:v>0.97872340425531912</c:v>
                </c:pt>
                <c:pt idx="24">
                  <c:v>0.97959183673469385</c:v>
                </c:pt>
                <c:pt idx="25">
                  <c:v>0.98039215686274506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49A-4F25-98AD-70092A2533CB}"/>
            </c:ext>
          </c:extLst>
        </c:ser>
        <c:ser>
          <c:idx val="1"/>
          <c:order val="1"/>
          <c:tx>
            <c:v>50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例!$A$1:$A$26</c:f>
              <c:numCache>
                <c:formatCode>General</c:formatCode>
                <c:ptCount val="2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</c:numCache>
            </c:numRef>
          </c:xVal>
          <c:yVal>
            <c:numRef>
              <c:f>例!$C$1:$C$26</c:f>
              <c:numCache>
                <c:formatCode>General</c:formatCode>
                <c:ptCount val="26"/>
                <c:pt idx="0">
                  <c:v>0</c:v>
                </c:pt>
                <c:pt idx="1">
                  <c:v>0.2857142857142857</c:v>
                </c:pt>
                <c:pt idx="2">
                  <c:v>0.44444444444444442</c:v>
                </c:pt>
                <c:pt idx="3">
                  <c:v>0.54545454545454541</c:v>
                </c:pt>
                <c:pt idx="4">
                  <c:v>0.61538461538461542</c:v>
                </c:pt>
                <c:pt idx="5">
                  <c:v>0.66666666666666663</c:v>
                </c:pt>
                <c:pt idx="6">
                  <c:v>0.70588235294117652</c:v>
                </c:pt>
                <c:pt idx="7">
                  <c:v>0.73684210526315785</c:v>
                </c:pt>
                <c:pt idx="8">
                  <c:v>0.76190476190476186</c:v>
                </c:pt>
                <c:pt idx="9">
                  <c:v>0.78260869565217395</c:v>
                </c:pt>
                <c:pt idx="10">
                  <c:v>0.8</c:v>
                </c:pt>
                <c:pt idx="11">
                  <c:v>0.81481481481481477</c:v>
                </c:pt>
                <c:pt idx="12">
                  <c:v>0.82758620689655171</c:v>
                </c:pt>
                <c:pt idx="13">
                  <c:v>0.83870967741935487</c:v>
                </c:pt>
                <c:pt idx="14">
                  <c:v>0.84848484848484851</c:v>
                </c:pt>
                <c:pt idx="15">
                  <c:v>0.8571428571428571</c:v>
                </c:pt>
                <c:pt idx="16">
                  <c:v>0.86486486486486491</c:v>
                </c:pt>
                <c:pt idx="17">
                  <c:v>0.87179487179487181</c:v>
                </c:pt>
                <c:pt idx="18">
                  <c:v>0.87804878048780488</c:v>
                </c:pt>
                <c:pt idx="19">
                  <c:v>0.88372093023255816</c:v>
                </c:pt>
                <c:pt idx="20">
                  <c:v>0.88888888888888884</c:v>
                </c:pt>
                <c:pt idx="21">
                  <c:v>0.8936170212765957</c:v>
                </c:pt>
                <c:pt idx="22">
                  <c:v>0.89795918367346939</c:v>
                </c:pt>
                <c:pt idx="23">
                  <c:v>0.90196078431372551</c:v>
                </c:pt>
                <c:pt idx="24">
                  <c:v>0.90566037735849059</c:v>
                </c:pt>
                <c:pt idx="25">
                  <c:v>0.90909090909090906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49A-4F25-98AD-70092A253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531247"/>
        <c:axId val="2125938271"/>
      </c:scatterChart>
      <c:valAx>
        <c:axId val="150531247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2125938271"/>
        <c:crosses val="autoZero"/>
        <c:crossBetween val="midCat"/>
        <c:majorUnit val="100"/>
      </c:valAx>
      <c:valAx>
        <c:axId val="212593827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150531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0206933508311458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23869611284820061"/>
          <c:y val="0.12597222222222224"/>
          <c:w val="0.69969275438573197"/>
          <c:h val="0.701955745115193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Sheet1!$G$1:$G$2</c:f>
              <c:strCache>
                <c:ptCount val="2"/>
                <c:pt idx="0">
                  <c:v>尤度関数</c:v>
                </c:pt>
                <c:pt idx="1">
                  <c:v>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Sheet1!$A$3:$A$28</c:f>
              <c:numCache>
                <c:formatCode>General</c:formatCode>
                <c:ptCount val="26"/>
                <c:pt idx="0">
                  <c:v>30</c:v>
                </c:pt>
                <c:pt idx="1">
                  <c:v>31</c:v>
                </c:pt>
                <c:pt idx="2">
                  <c:v>32</c:v>
                </c:pt>
                <c:pt idx="3">
                  <c:v>33</c:v>
                </c:pt>
                <c:pt idx="4">
                  <c:v>34</c:v>
                </c:pt>
                <c:pt idx="5">
                  <c:v>35</c:v>
                </c:pt>
                <c:pt idx="6">
                  <c:v>36</c:v>
                </c:pt>
                <c:pt idx="7">
                  <c:v>37</c:v>
                </c:pt>
                <c:pt idx="8">
                  <c:v>38</c:v>
                </c:pt>
                <c:pt idx="9">
                  <c:v>39</c:v>
                </c:pt>
                <c:pt idx="10">
                  <c:v>40</c:v>
                </c:pt>
                <c:pt idx="11">
                  <c:v>41</c:v>
                </c:pt>
                <c:pt idx="12">
                  <c:v>42</c:v>
                </c:pt>
                <c:pt idx="13">
                  <c:v>43</c:v>
                </c:pt>
                <c:pt idx="14">
                  <c:v>44</c:v>
                </c:pt>
                <c:pt idx="15">
                  <c:v>45</c:v>
                </c:pt>
                <c:pt idx="16">
                  <c:v>46</c:v>
                </c:pt>
                <c:pt idx="17">
                  <c:v>47</c:v>
                </c:pt>
                <c:pt idx="18">
                  <c:v>48</c:v>
                </c:pt>
                <c:pt idx="19">
                  <c:v>49</c:v>
                </c:pt>
                <c:pt idx="20">
                  <c:v>50</c:v>
                </c:pt>
                <c:pt idx="21">
                  <c:v>51</c:v>
                </c:pt>
                <c:pt idx="22">
                  <c:v>52</c:v>
                </c:pt>
                <c:pt idx="23">
                  <c:v>53</c:v>
                </c:pt>
                <c:pt idx="24">
                  <c:v>54</c:v>
                </c:pt>
                <c:pt idx="25">
                  <c:v>55</c:v>
                </c:pt>
              </c:numCache>
            </c:numRef>
          </c:xVal>
          <c:yVal>
            <c:numRef>
              <c:f>Sheet1!$G$3:$G$28</c:f>
              <c:numCache>
                <c:formatCode>General</c:formatCode>
                <c:ptCount val="26"/>
                <c:pt idx="0">
                  <c:v>5.8624410199361714E-5</c:v>
                </c:pt>
                <c:pt idx="1">
                  <c:v>6.164911316016721E-5</c:v>
                </c:pt>
                <c:pt idx="2">
                  <c:v>6.4495919412791843E-5</c:v>
                </c:pt>
                <c:pt idx="3">
                  <c:v>6.7154777018006714E-5</c:v>
                </c:pt>
                <c:pt idx="4">
                  <c:v>6.9618534853202726E-5</c:v>
                </c:pt>
                <c:pt idx="5">
                  <c:v>7.1882669129087886E-5</c:v>
                </c:pt>
                <c:pt idx="6">
                  <c:v>7.3945003380249352E-5</c:v>
                </c:pt>
                <c:pt idx="7">
                  <c:v>7.5805430398761237E-5</c:v>
                </c:pt>
                <c:pt idx="8">
                  <c:v>7.7465642501903844E-5</c:v>
                </c:pt>
                <c:pt idx="9">
                  <c:v>7.8928874770552951E-5</c:v>
                </c:pt>
                <c:pt idx="10">
                  <c:v>8.0199664442729944E-5</c:v>
                </c:pt>
                <c:pt idx="11">
                  <c:v>8.1283628468042081E-5</c:v>
                </c:pt>
                <c:pt idx="12">
                  <c:v>8.2187260290568102E-5</c:v>
                </c:pt>
                <c:pt idx="13">
                  <c:v>8.291774619688715E-5</c:v>
                </c:pt>
                <c:pt idx="14">
                  <c:v>8.3482801010456949E-5</c:v>
                </c:pt>
                <c:pt idx="15">
                  <c:v>8.3890522503952985E-5</c:v>
                </c:pt>
                <c:pt idx="16">
                  <c:v>8.414926361105403E-5</c:v>
                </c:pt>
                <c:pt idx="17">
                  <c:v>8.4267521325369035E-5</c:v>
                </c:pt>
                <c:pt idx="18">
                  <c:v>8.4253841056839673E-5</c:v>
                </c:pt>
                <c:pt idx="19">
                  <c:v>8.4116735158164073E-5</c:v>
                </c:pt>
                <c:pt idx="20">
                  <c:v>8.386461432153713E-5</c:v>
                </c:pt>
                <c:pt idx="21">
                  <c:v>8.3505730567698264E-5</c:v>
                </c:pt>
                <c:pt idx="22">
                  <c:v>8.3048130595525356E-5</c:v>
                </c:pt>
                <c:pt idx="23">
                  <c:v>8.2499618323658466E-5</c:v>
                </c:pt>
                <c:pt idx="24">
                  <c:v>8.1867725529895E-5</c:v>
                </c:pt>
                <c:pt idx="25">
                  <c:v>8.1159689574721475E-5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B6-4929-B17D-AF69DFF7C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576783"/>
        <c:axId val="2125847167"/>
      </c:scatterChart>
      <c:valAx>
        <c:axId val="2135576783"/>
        <c:scaling>
          <c:orientation val="minMax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2125847167"/>
        <c:crosses val="autoZero"/>
        <c:crossBetween val="midCat"/>
        <c:majorUnit val="10"/>
      </c:valAx>
      <c:valAx>
        <c:axId val="2125847167"/>
        <c:scaling>
          <c:orientation val="minMax"/>
          <c:min val="5.0000000000000023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2135576783"/>
        <c:crosses val="autoZero"/>
        <c:crossBetween val="midCat"/>
        <c:majorUnit val="1.0000000000000004E-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321377110681403"/>
          <c:y val="0.14694510391240001"/>
          <c:w val="0.27586657917760282"/>
          <c:h val="9.7627588218139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分布グラフ!$E$3:$E$43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分布グラフ!$F$3:$F$43</c:f>
              <c:numCache>
                <c:formatCode>General</c:formatCode>
                <c:ptCount val="41"/>
                <c:pt idx="0">
                  <c:v>5.3990966513188063E-2</c:v>
                </c:pt>
                <c:pt idx="1">
                  <c:v>6.5615814774676595E-2</c:v>
                </c:pt>
                <c:pt idx="2">
                  <c:v>7.8950158300894149E-2</c:v>
                </c:pt>
                <c:pt idx="3">
                  <c:v>9.4049077376886947E-2</c:v>
                </c:pt>
                <c:pt idx="4">
                  <c:v>0.11092083467945554</c:v>
                </c:pt>
                <c:pt idx="5">
                  <c:v>0.12951759566589174</c:v>
                </c:pt>
                <c:pt idx="6">
                  <c:v>0.14972746563574488</c:v>
                </c:pt>
                <c:pt idx="7">
                  <c:v>0.17136859204780736</c:v>
                </c:pt>
                <c:pt idx="8">
                  <c:v>0.19418605498321295</c:v>
                </c:pt>
                <c:pt idx="9">
                  <c:v>0.21785217703255053</c:v>
                </c:pt>
                <c:pt idx="10">
                  <c:v>0.24197072451914337</c:v>
                </c:pt>
                <c:pt idx="11">
                  <c:v>0.26608524989875482</c:v>
                </c:pt>
                <c:pt idx="12">
                  <c:v>0.28969155276148273</c:v>
                </c:pt>
                <c:pt idx="13">
                  <c:v>0.31225393336676127</c:v>
                </c:pt>
                <c:pt idx="14">
                  <c:v>0.33322460289179967</c:v>
                </c:pt>
                <c:pt idx="15">
                  <c:v>0.35206532676429952</c:v>
                </c:pt>
                <c:pt idx="16">
                  <c:v>0.36827014030332333</c:v>
                </c:pt>
                <c:pt idx="17">
                  <c:v>0.38138781546052414</c:v>
                </c:pt>
                <c:pt idx="18">
                  <c:v>0.39104269397545588</c:v>
                </c:pt>
                <c:pt idx="19">
                  <c:v>0.39695254747701181</c:v>
                </c:pt>
                <c:pt idx="20">
                  <c:v>0.3989422804014327</c:v>
                </c:pt>
                <c:pt idx="21">
                  <c:v>0.39695254747701181</c:v>
                </c:pt>
                <c:pt idx="22">
                  <c:v>0.39104269397545588</c:v>
                </c:pt>
                <c:pt idx="23">
                  <c:v>0.38138781546052414</c:v>
                </c:pt>
                <c:pt idx="24">
                  <c:v>0.36827014030332333</c:v>
                </c:pt>
                <c:pt idx="25">
                  <c:v>0.35206532676429952</c:v>
                </c:pt>
                <c:pt idx="26">
                  <c:v>0.33322460289179967</c:v>
                </c:pt>
                <c:pt idx="27">
                  <c:v>0.31225393336676127</c:v>
                </c:pt>
                <c:pt idx="28">
                  <c:v>0.28969155276148273</c:v>
                </c:pt>
                <c:pt idx="29">
                  <c:v>0.26608524989875482</c:v>
                </c:pt>
                <c:pt idx="30">
                  <c:v>0.24197072451914337</c:v>
                </c:pt>
                <c:pt idx="31">
                  <c:v>0.21785217703255053</c:v>
                </c:pt>
                <c:pt idx="32">
                  <c:v>0.19418605498321295</c:v>
                </c:pt>
                <c:pt idx="33">
                  <c:v>0.17136859204780736</c:v>
                </c:pt>
                <c:pt idx="34">
                  <c:v>0.14972746563574488</c:v>
                </c:pt>
                <c:pt idx="35">
                  <c:v>0.12951759566589174</c:v>
                </c:pt>
                <c:pt idx="36">
                  <c:v>0.11092083467945554</c:v>
                </c:pt>
                <c:pt idx="37">
                  <c:v>9.4049077376886947E-2</c:v>
                </c:pt>
                <c:pt idx="38">
                  <c:v>7.8950158300894149E-2</c:v>
                </c:pt>
                <c:pt idx="39">
                  <c:v>6.5615814774676595E-2</c:v>
                </c:pt>
                <c:pt idx="40">
                  <c:v>5.3990966513188063E-2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BFC-4511-9D51-27960404F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933536"/>
        <c:axId val="515933864"/>
      </c:scatterChart>
      <c:valAx>
        <c:axId val="51593353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933864"/>
        <c:crosses val="autoZero"/>
        <c:crossBetween val="midCat"/>
      </c:valAx>
      <c:valAx>
        <c:axId val="5159338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933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分布グラフ!$E$3:$E$43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分布グラフ!$F$3:$F$43</c:f>
              <c:numCache>
                <c:formatCode>General</c:formatCode>
                <c:ptCount val="41"/>
                <c:pt idx="0">
                  <c:v>5.3990966513188063E-2</c:v>
                </c:pt>
                <c:pt idx="1">
                  <c:v>6.5615814774676595E-2</c:v>
                </c:pt>
                <c:pt idx="2">
                  <c:v>7.8950158300894149E-2</c:v>
                </c:pt>
                <c:pt idx="3">
                  <c:v>9.4049077376886947E-2</c:v>
                </c:pt>
                <c:pt idx="4">
                  <c:v>0.11092083467945554</c:v>
                </c:pt>
                <c:pt idx="5">
                  <c:v>0.12951759566589174</c:v>
                </c:pt>
                <c:pt idx="6">
                  <c:v>0.14972746563574488</c:v>
                </c:pt>
                <c:pt idx="7">
                  <c:v>0.17136859204780736</c:v>
                </c:pt>
                <c:pt idx="8">
                  <c:v>0.19418605498321295</c:v>
                </c:pt>
                <c:pt idx="9">
                  <c:v>0.21785217703255053</c:v>
                </c:pt>
                <c:pt idx="10">
                  <c:v>0.24197072451914337</c:v>
                </c:pt>
                <c:pt idx="11">
                  <c:v>0.26608524989875482</c:v>
                </c:pt>
                <c:pt idx="12">
                  <c:v>0.28969155276148273</c:v>
                </c:pt>
                <c:pt idx="13">
                  <c:v>0.31225393336676127</c:v>
                </c:pt>
                <c:pt idx="14">
                  <c:v>0.33322460289179967</c:v>
                </c:pt>
                <c:pt idx="15">
                  <c:v>0.35206532676429952</c:v>
                </c:pt>
                <c:pt idx="16">
                  <c:v>0.36827014030332333</c:v>
                </c:pt>
                <c:pt idx="17">
                  <c:v>0.38138781546052414</c:v>
                </c:pt>
                <c:pt idx="18">
                  <c:v>0.39104269397545588</c:v>
                </c:pt>
                <c:pt idx="19">
                  <c:v>0.39695254747701181</c:v>
                </c:pt>
                <c:pt idx="20">
                  <c:v>0.3989422804014327</c:v>
                </c:pt>
                <c:pt idx="21">
                  <c:v>0.39695254747701181</c:v>
                </c:pt>
                <c:pt idx="22">
                  <c:v>0.39104269397545588</c:v>
                </c:pt>
                <c:pt idx="23">
                  <c:v>0.38138781546052414</c:v>
                </c:pt>
                <c:pt idx="24">
                  <c:v>0.36827014030332333</c:v>
                </c:pt>
                <c:pt idx="25">
                  <c:v>0.35206532676429952</c:v>
                </c:pt>
                <c:pt idx="26">
                  <c:v>0.33322460289179967</c:v>
                </c:pt>
                <c:pt idx="27">
                  <c:v>0.31225393336676127</c:v>
                </c:pt>
                <c:pt idx="28">
                  <c:v>0.28969155276148273</c:v>
                </c:pt>
                <c:pt idx="29">
                  <c:v>0.26608524989875482</c:v>
                </c:pt>
                <c:pt idx="30">
                  <c:v>0.24197072451914337</c:v>
                </c:pt>
                <c:pt idx="31">
                  <c:v>0.21785217703255053</c:v>
                </c:pt>
                <c:pt idx="32">
                  <c:v>0.19418605498321295</c:v>
                </c:pt>
                <c:pt idx="33">
                  <c:v>0.17136859204780736</c:v>
                </c:pt>
                <c:pt idx="34">
                  <c:v>0.14972746563574488</c:v>
                </c:pt>
                <c:pt idx="35">
                  <c:v>0.12951759566589174</c:v>
                </c:pt>
                <c:pt idx="36">
                  <c:v>0.11092083467945554</c:v>
                </c:pt>
                <c:pt idx="37">
                  <c:v>9.4049077376886947E-2</c:v>
                </c:pt>
                <c:pt idx="38">
                  <c:v>7.8950158300894149E-2</c:v>
                </c:pt>
                <c:pt idx="39">
                  <c:v>6.5615814774676595E-2</c:v>
                </c:pt>
                <c:pt idx="40">
                  <c:v>5.3990966513188063E-2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2F-41D2-AFEA-A9CFED30B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933536"/>
        <c:axId val="515933864"/>
      </c:scatterChart>
      <c:valAx>
        <c:axId val="51593353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933864"/>
        <c:crosses val="autoZero"/>
        <c:crossBetween val="midCat"/>
      </c:valAx>
      <c:valAx>
        <c:axId val="5159338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933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分布グラフ!$E$3:$E$23</c:f>
              <c:numCache>
                <c:formatCode>General</c:formatCode>
                <c:ptCount val="2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</c:numCache>
            </c:numRef>
          </c:xVal>
          <c:yVal>
            <c:numRef>
              <c:f>分布グラフ!$N$3:$N$23</c:f>
              <c:numCache>
                <c:formatCode>General</c:formatCode>
                <c:ptCount val="21"/>
                <c:pt idx="0">
                  <c:v>5</c:v>
                </c:pt>
                <c:pt idx="1">
                  <c:v>3.8940039153570245</c:v>
                </c:pt>
                <c:pt idx="2">
                  <c:v>3.0326532985631669</c:v>
                </c:pt>
                <c:pt idx="3">
                  <c:v>2.3618327637050736</c:v>
                </c:pt>
                <c:pt idx="4">
                  <c:v>1.8393972058572117</c:v>
                </c:pt>
                <c:pt idx="5">
                  <c:v>1.4325239843009505</c:v>
                </c:pt>
                <c:pt idx="6">
                  <c:v>1.1156508007421491</c:v>
                </c:pt>
                <c:pt idx="7">
                  <c:v>0.86886971725222573</c:v>
                </c:pt>
                <c:pt idx="8">
                  <c:v>0.67667641618306351</c:v>
                </c:pt>
                <c:pt idx="9">
                  <c:v>0.52699612280932162</c:v>
                </c:pt>
                <c:pt idx="10">
                  <c:v>0.41042499311949399</c:v>
                </c:pt>
                <c:pt idx="11">
                  <c:v>0.31963930603353785</c:v>
                </c:pt>
                <c:pt idx="12">
                  <c:v>0.24893534183931973</c:v>
                </c:pt>
                <c:pt idx="13">
                  <c:v>0.19387103915861004</c:v>
                </c:pt>
                <c:pt idx="14">
                  <c:v>0.15098691711159251</c:v>
                </c:pt>
                <c:pt idx="15">
                  <c:v>0.11758872928004553</c:v>
                </c:pt>
                <c:pt idx="16">
                  <c:v>9.1578194443670893E-2</c:v>
                </c:pt>
                <c:pt idx="17">
                  <c:v>7.1321169544996274E-2</c:v>
                </c:pt>
                <c:pt idx="18">
                  <c:v>5.5544982691211532E-2</c:v>
                </c:pt>
                <c:pt idx="19">
                  <c:v>4.3258476015603169E-2</c:v>
                </c:pt>
                <c:pt idx="20">
                  <c:v>3.3689734995427337E-2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75-4D08-AC80-CD25B6103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933536"/>
        <c:axId val="515933864"/>
      </c:scatterChart>
      <c:valAx>
        <c:axId val="51593353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933864"/>
        <c:crosses val="autoZero"/>
        <c:crossBetween val="midCat"/>
      </c:valAx>
      <c:valAx>
        <c:axId val="5159338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933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14629-84D3-44E1-A9D6-D629C8AF0E0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kumimoji="1" lang="ja-JP" altLang="en-US"/>
        </a:p>
      </dgm:t>
    </dgm:pt>
    <dgm:pt modelId="{864407FA-1645-4266-8D1C-78DCFD591C60}">
      <dgm:prSet phldrT="[テキスト]"/>
      <dgm:spPr>
        <a:solidFill>
          <a:schemeClr val="accent5"/>
        </a:solidFill>
      </dgm:spPr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母集団の分布から</a:t>
          </a:r>
          <a:endParaRPr kumimoji="1" lang="en-US" altLang="ja-JP" dirty="0">
            <a:solidFill>
              <a:schemeClr val="tx1"/>
            </a:solidFill>
          </a:endParaRPr>
        </a:p>
        <a:p>
          <a:r>
            <a:rPr kumimoji="1" lang="ja-JP" altLang="en-US" dirty="0">
              <a:solidFill>
                <a:schemeClr val="tx1"/>
              </a:solidFill>
            </a:rPr>
            <a:t>確率密度を数式で表現</a:t>
          </a:r>
        </a:p>
      </dgm:t>
    </dgm:pt>
    <dgm:pt modelId="{86F296B2-037E-4AE9-A3DF-70428E28D8C4}" type="parTrans" cxnId="{1D8B186C-C03D-49EC-B9EF-492AA637ACD4}">
      <dgm:prSet/>
      <dgm:spPr/>
      <dgm:t>
        <a:bodyPr/>
        <a:lstStyle/>
        <a:p>
          <a:endParaRPr kumimoji="1" lang="ja-JP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B9AED1B-6043-468C-B002-D73718B23BB2}" type="sibTrans" cxnId="{1D8B186C-C03D-49EC-B9EF-492AA637ACD4}">
      <dgm:prSet/>
      <dgm:spPr/>
      <dgm:t>
        <a:bodyPr/>
        <a:lstStyle/>
        <a:p>
          <a:endParaRPr kumimoji="1" lang="ja-JP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881FA6E-6457-4B71-88B0-3DFA70646740}">
      <dgm:prSet phldrT="[テキスト]"/>
      <dgm:spPr>
        <a:solidFill>
          <a:srgbClr val="92D050"/>
        </a:solidFill>
      </dgm:spPr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確率密度を掛け算して</a:t>
          </a:r>
          <a:endParaRPr kumimoji="1" lang="en-US" altLang="ja-JP" dirty="0">
            <a:solidFill>
              <a:schemeClr val="tx1"/>
            </a:solidFill>
          </a:endParaRPr>
        </a:p>
        <a:p>
          <a:r>
            <a:rPr kumimoji="1" lang="ja-JP" altLang="en-US" dirty="0">
              <a:solidFill>
                <a:schemeClr val="tx1"/>
              </a:solidFill>
            </a:rPr>
            <a:t>尤度関数を導出</a:t>
          </a:r>
        </a:p>
      </dgm:t>
    </dgm:pt>
    <dgm:pt modelId="{D005E99C-8346-4FD2-8C9F-EAFDACF92E7B}" type="parTrans" cxnId="{5D52BB9A-2792-4CD6-BC75-08C84C631090}">
      <dgm:prSet/>
      <dgm:spPr/>
      <dgm:t>
        <a:bodyPr/>
        <a:lstStyle/>
        <a:p>
          <a:endParaRPr kumimoji="1" lang="ja-JP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73F40DF-C72B-43AF-A776-874851140218}" type="sibTrans" cxnId="{5D52BB9A-2792-4CD6-BC75-08C84C631090}">
      <dgm:prSet/>
      <dgm:spPr/>
      <dgm:t>
        <a:bodyPr/>
        <a:lstStyle/>
        <a:p>
          <a:endParaRPr kumimoji="1" lang="ja-JP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A580160-D82A-4D95-8BB7-78BD4D245101}">
      <dgm:prSet phldrT="[テキスト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微分等を行い、尤度関数が</a:t>
          </a:r>
          <a:endParaRPr kumimoji="1" lang="en-US" altLang="ja-JP" dirty="0">
            <a:solidFill>
              <a:schemeClr val="tx1"/>
            </a:solidFill>
          </a:endParaRPr>
        </a:p>
        <a:p>
          <a:r>
            <a:rPr kumimoji="1" lang="ja-JP" altLang="en-US" dirty="0">
              <a:solidFill>
                <a:schemeClr val="tx1"/>
              </a:solidFill>
            </a:rPr>
            <a:t>最大となるパラメータを求める</a:t>
          </a:r>
        </a:p>
      </dgm:t>
    </dgm:pt>
    <dgm:pt modelId="{E13338F4-D809-4948-92C7-16379FE409B4}" type="parTrans" cxnId="{3F7353C6-E879-4786-92F8-C7E754E82960}">
      <dgm:prSet/>
      <dgm:spPr/>
      <dgm:t>
        <a:bodyPr/>
        <a:lstStyle/>
        <a:p>
          <a:endParaRPr kumimoji="1" lang="ja-JP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CD92E64-498A-4143-8DD0-377EF67AD180}" type="sibTrans" cxnId="{3F7353C6-E879-4786-92F8-C7E754E82960}">
      <dgm:prSet/>
      <dgm:spPr/>
      <dgm:t>
        <a:bodyPr/>
        <a:lstStyle/>
        <a:p>
          <a:endParaRPr kumimoji="1" lang="ja-JP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D1D6551-605E-46FC-BC83-10A38B34277D}" type="pres">
      <dgm:prSet presAssocID="{8AE14629-84D3-44E1-A9D6-D629C8AF0E0E}" presName="outerComposite" presStyleCnt="0">
        <dgm:presLayoutVars>
          <dgm:chMax val="5"/>
          <dgm:dir/>
          <dgm:resizeHandles val="exact"/>
        </dgm:presLayoutVars>
      </dgm:prSet>
      <dgm:spPr/>
    </dgm:pt>
    <dgm:pt modelId="{DE556F01-F49D-43F6-90AE-80C709ACF252}" type="pres">
      <dgm:prSet presAssocID="{8AE14629-84D3-44E1-A9D6-D629C8AF0E0E}" presName="dummyMaxCanvas" presStyleCnt="0">
        <dgm:presLayoutVars/>
      </dgm:prSet>
      <dgm:spPr/>
    </dgm:pt>
    <dgm:pt modelId="{D640FC4B-3ECB-4A6E-B865-238C8A5C2E4C}" type="pres">
      <dgm:prSet presAssocID="{8AE14629-84D3-44E1-A9D6-D629C8AF0E0E}" presName="ThreeNodes_1" presStyleLbl="node1" presStyleIdx="0" presStyleCnt="3">
        <dgm:presLayoutVars>
          <dgm:bulletEnabled val="1"/>
        </dgm:presLayoutVars>
      </dgm:prSet>
      <dgm:spPr/>
    </dgm:pt>
    <dgm:pt modelId="{A2AC8832-6F39-4F7D-A071-D58E7220BC60}" type="pres">
      <dgm:prSet presAssocID="{8AE14629-84D3-44E1-A9D6-D629C8AF0E0E}" presName="ThreeNodes_2" presStyleLbl="node1" presStyleIdx="1" presStyleCnt="3">
        <dgm:presLayoutVars>
          <dgm:bulletEnabled val="1"/>
        </dgm:presLayoutVars>
      </dgm:prSet>
      <dgm:spPr/>
    </dgm:pt>
    <dgm:pt modelId="{BE08E55D-CC83-4E19-8C41-FFA727A96CFC}" type="pres">
      <dgm:prSet presAssocID="{8AE14629-84D3-44E1-A9D6-D629C8AF0E0E}" presName="ThreeNodes_3" presStyleLbl="node1" presStyleIdx="2" presStyleCnt="3">
        <dgm:presLayoutVars>
          <dgm:bulletEnabled val="1"/>
        </dgm:presLayoutVars>
      </dgm:prSet>
      <dgm:spPr/>
    </dgm:pt>
    <dgm:pt modelId="{0D3C6619-B329-4506-A819-AE02015C2709}" type="pres">
      <dgm:prSet presAssocID="{8AE14629-84D3-44E1-A9D6-D629C8AF0E0E}" presName="ThreeConn_1-2" presStyleLbl="fgAccFollowNode1" presStyleIdx="0" presStyleCnt="2">
        <dgm:presLayoutVars>
          <dgm:bulletEnabled val="1"/>
        </dgm:presLayoutVars>
      </dgm:prSet>
      <dgm:spPr/>
    </dgm:pt>
    <dgm:pt modelId="{C36AEFE7-A1AA-44B1-B757-92DCBB2535BB}" type="pres">
      <dgm:prSet presAssocID="{8AE14629-84D3-44E1-A9D6-D629C8AF0E0E}" presName="ThreeConn_2-3" presStyleLbl="fgAccFollowNode1" presStyleIdx="1" presStyleCnt="2">
        <dgm:presLayoutVars>
          <dgm:bulletEnabled val="1"/>
        </dgm:presLayoutVars>
      </dgm:prSet>
      <dgm:spPr/>
    </dgm:pt>
    <dgm:pt modelId="{B3F51AA2-A03D-4A33-965D-6277616D15BC}" type="pres">
      <dgm:prSet presAssocID="{8AE14629-84D3-44E1-A9D6-D629C8AF0E0E}" presName="ThreeNodes_1_text" presStyleLbl="node1" presStyleIdx="2" presStyleCnt="3">
        <dgm:presLayoutVars>
          <dgm:bulletEnabled val="1"/>
        </dgm:presLayoutVars>
      </dgm:prSet>
      <dgm:spPr/>
    </dgm:pt>
    <dgm:pt modelId="{19C2058D-5524-4005-9DF3-5259A2E05834}" type="pres">
      <dgm:prSet presAssocID="{8AE14629-84D3-44E1-A9D6-D629C8AF0E0E}" presName="ThreeNodes_2_text" presStyleLbl="node1" presStyleIdx="2" presStyleCnt="3">
        <dgm:presLayoutVars>
          <dgm:bulletEnabled val="1"/>
        </dgm:presLayoutVars>
      </dgm:prSet>
      <dgm:spPr/>
    </dgm:pt>
    <dgm:pt modelId="{F2CE6EA7-045A-4DE6-A276-770F2BA88F3E}" type="pres">
      <dgm:prSet presAssocID="{8AE14629-84D3-44E1-A9D6-D629C8AF0E0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D8B186C-C03D-49EC-B9EF-492AA637ACD4}" srcId="{8AE14629-84D3-44E1-A9D6-D629C8AF0E0E}" destId="{864407FA-1645-4266-8D1C-78DCFD591C60}" srcOrd="0" destOrd="0" parTransId="{86F296B2-037E-4AE9-A3DF-70428E28D8C4}" sibTransId="{2B9AED1B-6043-468C-B002-D73718B23BB2}"/>
    <dgm:cxn modelId="{E1F67D52-DD47-411F-B790-88BEFDD279DA}" type="presOf" srcId="{864407FA-1645-4266-8D1C-78DCFD591C60}" destId="{D640FC4B-3ECB-4A6E-B865-238C8A5C2E4C}" srcOrd="0" destOrd="0" presId="urn:microsoft.com/office/officeart/2005/8/layout/vProcess5"/>
    <dgm:cxn modelId="{9A6C5176-C8F1-4C0B-9AB4-3EF4894D43C8}" type="presOf" srcId="{FA580160-D82A-4D95-8BB7-78BD4D245101}" destId="{F2CE6EA7-045A-4DE6-A276-770F2BA88F3E}" srcOrd="1" destOrd="0" presId="urn:microsoft.com/office/officeart/2005/8/layout/vProcess5"/>
    <dgm:cxn modelId="{09581F7A-9F67-4892-950B-D7FADDC3AD64}" type="presOf" srcId="{5881FA6E-6457-4B71-88B0-3DFA70646740}" destId="{A2AC8832-6F39-4F7D-A071-D58E7220BC60}" srcOrd="0" destOrd="0" presId="urn:microsoft.com/office/officeart/2005/8/layout/vProcess5"/>
    <dgm:cxn modelId="{9BFA205A-7EE4-4EF0-BBA3-AB21A6E94918}" type="presOf" srcId="{2B9AED1B-6043-468C-B002-D73718B23BB2}" destId="{0D3C6619-B329-4506-A819-AE02015C2709}" srcOrd="0" destOrd="0" presId="urn:microsoft.com/office/officeart/2005/8/layout/vProcess5"/>
    <dgm:cxn modelId="{7957C95A-3336-4C92-AB02-4D8C0E557313}" type="presOf" srcId="{8AE14629-84D3-44E1-A9D6-D629C8AF0E0E}" destId="{BD1D6551-605E-46FC-BC83-10A38B34277D}" srcOrd="0" destOrd="0" presId="urn:microsoft.com/office/officeart/2005/8/layout/vProcess5"/>
    <dgm:cxn modelId="{93868D96-AE88-4A37-9EA8-44E0F04FD8AB}" type="presOf" srcId="{FA580160-D82A-4D95-8BB7-78BD4D245101}" destId="{BE08E55D-CC83-4E19-8C41-FFA727A96CFC}" srcOrd="0" destOrd="0" presId="urn:microsoft.com/office/officeart/2005/8/layout/vProcess5"/>
    <dgm:cxn modelId="{9E1FD197-1099-4F12-8A02-E26E81CA474E}" type="presOf" srcId="{673F40DF-C72B-43AF-A776-874851140218}" destId="{C36AEFE7-A1AA-44B1-B757-92DCBB2535BB}" srcOrd="0" destOrd="0" presId="urn:microsoft.com/office/officeart/2005/8/layout/vProcess5"/>
    <dgm:cxn modelId="{5D52BB9A-2792-4CD6-BC75-08C84C631090}" srcId="{8AE14629-84D3-44E1-A9D6-D629C8AF0E0E}" destId="{5881FA6E-6457-4B71-88B0-3DFA70646740}" srcOrd="1" destOrd="0" parTransId="{D005E99C-8346-4FD2-8C9F-EAFDACF92E7B}" sibTransId="{673F40DF-C72B-43AF-A776-874851140218}"/>
    <dgm:cxn modelId="{3F7353C6-E879-4786-92F8-C7E754E82960}" srcId="{8AE14629-84D3-44E1-A9D6-D629C8AF0E0E}" destId="{FA580160-D82A-4D95-8BB7-78BD4D245101}" srcOrd="2" destOrd="0" parTransId="{E13338F4-D809-4948-92C7-16379FE409B4}" sibTransId="{4CD92E64-498A-4143-8DD0-377EF67AD180}"/>
    <dgm:cxn modelId="{F98E93D6-2ACF-4A5C-B067-DEC8DAF2A766}" type="presOf" srcId="{5881FA6E-6457-4B71-88B0-3DFA70646740}" destId="{19C2058D-5524-4005-9DF3-5259A2E05834}" srcOrd="1" destOrd="0" presId="urn:microsoft.com/office/officeart/2005/8/layout/vProcess5"/>
    <dgm:cxn modelId="{B75D89F8-699A-4F30-B49B-6A081D8B1355}" type="presOf" srcId="{864407FA-1645-4266-8D1C-78DCFD591C60}" destId="{B3F51AA2-A03D-4A33-965D-6277616D15BC}" srcOrd="1" destOrd="0" presId="urn:microsoft.com/office/officeart/2005/8/layout/vProcess5"/>
    <dgm:cxn modelId="{CB65FB4F-517A-4441-8093-B9B53AC93477}" type="presParOf" srcId="{BD1D6551-605E-46FC-BC83-10A38B34277D}" destId="{DE556F01-F49D-43F6-90AE-80C709ACF252}" srcOrd="0" destOrd="0" presId="urn:microsoft.com/office/officeart/2005/8/layout/vProcess5"/>
    <dgm:cxn modelId="{244A7633-A936-4E08-A65A-2B5167BA950F}" type="presParOf" srcId="{BD1D6551-605E-46FC-BC83-10A38B34277D}" destId="{D640FC4B-3ECB-4A6E-B865-238C8A5C2E4C}" srcOrd="1" destOrd="0" presId="urn:microsoft.com/office/officeart/2005/8/layout/vProcess5"/>
    <dgm:cxn modelId="{BCB8403B-A705-40A8-843F-92C38C09EBC7}" type="presParOf" srcId="{BD1D6551-605E-46FC-BC83-10A38B34277D}" destId="{A2AC8832-6F39-4F7D-A071-D58E7220BC60}" srcOrd="2" destOrd="0" presId="urn:microsoft.com/office/officeart/2005/8/layout/vProcess5"/>
    <dgm:cxn modelId="{A095E5AA-C1EF-4800-8375-5F7B2664C7F9}" type="presParOf" srcId="{BD1D6551-605E-46FC-BC83-10A38B34277D}" destId="{BE08E55D-CC83-4E19-8C41-FFA727A96CFC}" srcOrd="3" destOrd="0" presId="urn:microsoft.com/office/officeart/2005/8/layout/vProcess5"/>
    <dgm:cxn modelId="{DA0FBABA-E205-43EB-99D6-91D6DAB8EA96}" type="presParOf" srcId="{BD1D6551-605E-46FC-BC83-10A38B34277D}" destId="{0D3C6619-B329-4506-A819-AE02015C2709}" srcOrd="4" destOrd="0" presId="urn:microsoft.com/office/officeart/2005/8/layout/vProcess5"/>
    <dgm:cxn modelId="{4D527B15-D97C-46C0-9257-03B9CE63F84D}" type="presParOf" srcId="{BD1D6551-605E-46FC-BC83-10A38B34277D}" destId="{C36AEFE7-A1AA-44B1-B757-92DCBB2535BB}" srcOrd="5" destOrd="0" presId="urn:microsoft.com/office/officeart/2005/8/layout/vProcess5"/>
    <dgm:cxn modelId="{456B31B1-1374-4B97-880F-B7E14D5921FE}" type="presParOf" srcId="{BD1D6551-605E-46FC-BC83-10A38B34277D}" destId="{B3F51AA2-A03D-4A33-965D-6277616D15BC}" srcOrd="6" destOrd="0" presId="urn:microsoft.com/office/officeart/2005/8/layout/vProcess5"/>
    <dgm:cxn modelId="{027BBA12-74F0-42EA-AF8D-7D6F2830D65F}" type="presParOf" srcId="{BD1D6551-605E-46FC-BC83-10A38B34277D}" destId="{19C2058D-5524-4005-9DF3-5259A2E05834}" srcOrd="7" destOrd="0" presId="urn:microsoft.com/office/officeart/2005/8/layout/vProcess5"/>
    <dgm:cxn modelId="{448D99CD-0302-4B0B-9675-FC4DF62BA859}" type="presParOf" srcId="{BD1D6551-605E-46FC-BC83-10A38B34277D}" destId="{F2CE6EA7-045A-4DE6-A276-770F2BA88F3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0FC4B-3ECB-4A6E-B865-238C8A5C2E4C}">
      <dsp:nvSpPr>
        <dsp:cNvPr id="0" name=""/>
        <dsp:cNvSpPr/>
      </dsp:nvSpPr>
      <dsp:spPr>
        <a:xfrm>
          <a:off x="0" y="0"/>
          <a:ext cx="5957174" cy="1562860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 dirty="0">
              <a:solidFill>
                <a:schemeClr val="tx1"/>
              </a:solidFill>
            </a:rPr>
            <a:t>母集団の分布から</a:t>
          </a:r>
          <a:endParaRPr kumimoji="1" lang="en-US" altLang="ja-JP" sz="2700" kern="1200" dirty="0">
            <a:solidFill>
              <a:schemeClr val="tx1"/>
            </a:solidFill>
          </a:endParaRP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 dirty="0">
              <a:solidFill>
                <a:schemeClr val="tx1"/>
              </a:solidFill>
            </a:rPr>
            <a:t>確率密度を数式で表現</a:t>
          </a:r>
        </a:p>
      </dsp:txBody>
      <dsp:txXfrm>
        <a:off x="45775" y="45775"/>
        <a:ext cx="4270725" cy="1471310"/>
      </dsp:txXfrm>
    </dsp:sp>
    <dsp:sp modelId="{A2AC8832-6F39-4F7D-A071-D58E7220BC60}">
      <dsp:nvSpPr>
        <dsp:cNvPr id="0" name=""/>
        <dsp:cNvSpPr/>
      </dsp:nvSpPr>
      <dsp:spPr>
        <a:xfrm>
          <a:off x="525632" y="1823336"/>
          <a:ext cx="5957174" cy="156286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 dirty="0">
              <a:solidFill>
                <a:schemeClr val="tx1"/>
              </a:solidFill>
            </a:rPr>
            <a:t>確率密度を掛け算して</a:t>
          </a:r>
          <a:endParaRPr kumimoji="1" lang="en-US" altLang="ja-JP" sz="2700" kern="1200" dirty="0">
            <a:solidFill>
              <a:schemeClr val="tx1"/>
            </a:solidFill>
          </a:endParaRP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 dirty="0">
              <a:solidFill>
                <a:schemeClr val="tx1"/>
              </a:solidFill>
            </a:rPr>
            <a:t>尤度関数を導出</a:t>
          </a:r>
        </a:p>
      </dsp:txBody>
      <dsp:txXfrm>
        <a:off x="571407" y="1869111"/>
        <a:ext cx="4324131" cy="1471310"/>
      </dsp:txXfrm>
    </dsp:sp>
    <dsp:sp modelId="{BE08E55D-CC83-4E19-8C41-FFA727A96CFC}">
      <dsp:nvSpPr>
        <dsp:cNvPr id="0" name=""/>
        <dsp:cNvSpPr/>
      </dsp:nvSpPr>
      <dsp:spPr>
        <a:xfrm>
          <a:off x="1051265" y="3646673"/>
          <a:ext cx="5957174" cy="156286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 dirty="0">
              <a:solidFill>
                <a:schemeClr val="tx1"/>
              </a:solidFill>
            </a:rPr>
            <a:t>微分等を行い、尤度関数が</a:t>
          </a:r>
          <a:endParaRPr kumimoji="1" lang="en-US" altLang="ja-JP" sz="2700" kern="1200" dirty="0">
            <a:solidFill>
              <a:schemeClr val="tx1"/>
            </a:solidFill>
          </a:endParaRP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 dirty="0">
              <a:solidFill>
                <a:schemeClr val="tx1"/>
              </a:solidFill>
            </a:rPr>
            <a:t>最大となるパラメータを求める</a:t>
          </a:r>
        </a:p>
      </dsp:txBody>
      <dsp:txXfrm>
        <a:off x="1097040" y="3692448"/>
        <a:ext cx="4324131" cy="1471310"/>
      </dsp:txXfrm>
    </dsp:sp>
    <dsp:sp modelId="{0D3C6619-B329-4506-A819-AE02015C2709}">
      <dsp:nvSpPr>
        <dsp:cNvPr id="0" name=""/>
        <dsp:cNvSpPr/>
      </dsp:nvSpPr>
      <dsp:spPr>
        <a:xfrm>
          <a:off x="4941314" y="1185168"/>
          <a:ext cx="1015859" cy="101585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5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169882" y="1185168"/>
        <a:ext cx="558723" cy="764434"/>
      </dsp:txXfrm>
    </dsp:sp>
    <dsp:sp modelId="{C36AEFE7-A1AA-44B1-B757-92DCBB2535BB}">
      <dsp:nvSpPr>
        <dsp:cNvPr id="0" name=""/>
        <dsp:cNvSpPr/>
      </dsp:nvSpPr>
      <dsp:spPr>
        <a:xfrm>
          <a:off x="5466947" y="2998086"/>
          <a:ext cx="1015859" cy="101585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5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695515" y="2998086"/>
        <a:ext cx="558723" cy="76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9688" cy="497367"/>
          </a:xfrm>
          <a:prstGeom prst="rect">
            <a:avLst/>
          </a:prstGeom>
        </p:spPr>
        <p:txBody>
          <a:bodyPr vert="horz" lIns="92195" tIns="46096" rIns="92195" bIns="4609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322" y="2"/>
            <a:ext cx="2949687" cy="497367"/>
          </a:xfrm>
          <a:prstGeom prst="rect">
            <a:avLst/>
          </a:prstGeom>
        </p:spPr>
        <p:txBody>
          <a:bodyPr vert="horz" lIns="92195" tIns="46096" rIns="92195" bIns="46096" rtlCol="0"/>
          <a:lstStyle>
            <a:lvl1pPr algn="r">
              <a:defRPr sz="1200"/>
            </a:lvl1pPr>
          </a:lstStyle>
          <a:p>
            <a:fld id="{480D6CAF-52DD-4933-B3DB-1AA4C3E30054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4" y="9440377"/>
            <a:ext cx="2949688" cy="497366"/>
          </a:xfrm>
          <a:prstGeom prst="rect">
            <a:avLst/>
          </a:prstGeom>
        </p:spPr>
        <p:txBody>
          <a:bodyPr vert="horz" lIns="92195" tIns="46096" rIns="92195" bIns="4609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322" y="9440377"/>
            <a:ext cx="2949687" cy="497366"/>
          </a:xfrm>
          <a:prstGeom prst="rect">
            <a:avLst/>
          </a:prstGeom>
        </p:spPr>
        <p:txBody>
          <a:bodyPr vert="horz" lIns="92195" tIns="46096" rIns="92195" bIns="46096" rtlCol="0" anchor="b"/>
          <a:lstStyle>
            <a:lvl1pPr algn="r">
              <a:defRPr sz="1200"/>
            </a:lvl1pPr>
          </a:lstStyle>
          <a:p>
            <a:fld id="{6B735CE3-15C0-475C-BCAB-A17CA4CF7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62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9100" cy="496968"/>
          </a:xfrm>
          <a:prstGeom prst="rect">
            <a:avLst/>
          </a:prstGeom>
        </p:spPr>
        <p:txBody>
          <a:bodyPr vert="horz" lIns="92195" tIns="46096" rIns="92195" bIns="4609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41" y="4"/>
            <a:ext cx="2949100" cy="496968"/>
          </a:xfrm>
          <a:prstGeom prst="rect">
            <a:avLst/>
          </a:prstGeom>
        </p:spPr>
        <p:txBody>
          <a:bodyPr vert="horz" lIns="92195" tIns="46096" rIns="92195" bIns="46096" rtlCol="0"/>
          <a:lstStyle>
            <a:lvl1pPr algn="r">
              <a:defRPr sz="1200"/>
            </a:lvl1pPr>
          </a:lstStyle>
          <a:p>
            <a:fld id="{2F9E7DBA-058F-437F-A215-770EFD4C98F0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95" tIns="46096" rIns="92195" bIns="4609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3" y="4721189"/>
            <a:ext cx="5444490" cy="4472703"/>
          </a:xfrm>
          <a:prstGeom prst="rect">
            <a:avLst/>
          </a:prstGeom>
        </p:spPr>
        <p:txBody>
          <a:bodyPr vert="horz" lIns="92195" tIns="46096" rIns="92195" bIns="46096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40651"/>
            <a:ext cx="2949100" cy="496968"/>
          </a:xfrm>
          <a:prstGeom prst="rect">
            <a:avLst/>
          </a:prstGeom>
        </p:spPr>
        <p:txBody>
          <a:bodyPr vert="horz" lIns="92195" tIns="46096" rIns="92195" bIns="4609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41" y="9440651"/>
            <a:ext cx="2949100" cy="496968"/>
          </a:xfrm>
          <a:prstGeom prst="rect">
            <a:avLst/>
          </a:prstGeom>
        </p:spPr>
        <p:txBody>
          <a:bodyPr vert="horz" lIns="92195" tIns="46096" rIns="92195" bIns="46096" rtlCol="0" anchor="b"/>
          <a:lstStyle>
            <a:lvl1pPr algn="r">
              <a:defRPr sz="1200"/>
            </a:lvl1pPr>
          </a:lstStyle>
          <a:p>
            <a:fld id="{3BA1B252-B1AE-42F0-BD90-03F996D3B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9058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707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ja-JP" altLang="en-US" dirty="0"/>
              <a:t>例２）看護必要度を入力したら、患者様の退院日を予測する関数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703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lang="ja-JP" altLang="ja-JP" dirty="0"/>
              <a:t>(</a:t>
            </a:r>
            <a:r>
              <a:rPr lang="ja-JP" altLang="ja-JP" i="1" dirty="0"/>
              <a:t>X</a:t>
            </a:r>
            <a:r>
              <a:rPr lang="ja-JP" altLang="ja-JP" dirty="0"/>
              <a:t>|</a:t>
            </a:r>
            <a:r>
              <a:rPr lang="ja-JP" altLang="ja-JP" i="1" dirty="0"/>
              <a:t>A</a:t>
            </a:r>
            <a:r>
              <a:rPr lang="ja-JP" altLang="ja-JP" dirty="0"/>
              <a:t>) のことを尤度と呼ぶ。またこれを </a:t>
            </a:r>
            <a:r>
              <a:rPr lang="ja-JP" altLang="ja-JP" i="1" dirty="0"/>
              <a:t>A</a:t>
            </a:r>
            <a:r>
              <a:rPr lang="ja-JP" altLang="ja-JP" dirty="0"/>
              <a:t> の関数と考えて尤度関数 </a:t>
            </a:r>
            <a:r>
              <a:rPr lang="ja-JP" altLang="ja-JP" i="1" dirty="0"/>
              <a:t>L</a:t>
            </a:r>
            <a:r>
              <a:rPr lang="ja-JP" altLang="ja-JP" dirty="0"/>
              <a:t>(</a:t>
            </a:r>
            <a:r>
              <a:rPr lang="ja-JP" altLang="ja-JP" i="1" dirty="0"/>
              <a:t>A</a:t>
            </a:r>
            <a:r>
              <a:rPr lang="ja-JP" altLang="ja-JP" dirty="0"/>
              <a:t>|</a:t>
            </a:r>
            <a:r>
              <a:rPr lang="ja-JP" altLang="ja-JP" i="1" dirty="0"/>
              <a:t>X</a:t>
            </a:r>
            <a:r>
              <a:rPr lang="ja-JP" altLang="ja-JP" dirty="0"/>
              <a:t>) = </a:t>
            </a:r>
            <a:r>
              <a:rPr lang="ja-JP" altLang="ja-JP" i="1" dirty="0"/>
              <a:t>P</a:t>
            </a:r>
            <a:r>
              <a:rPr lang="ja-JP" altLang="ja-JP" dirty="0"/>
              <a:t>(</a:t>
            </a:r>
            <a:r>
              <a:rPr lang="ja-JP" altLang="ja-JP" i="1" dirty="0"/>
              <a:t>X</a:t>
            </a:r>
            <a:r>
              <a:rPr lang="ja-JP" altLang="ja-JP" dirty="0"/>
              <a:t>|</a:t>
            </a:r>
            <a:r>
              <a:rPr lang="ja-JP" altLang="ja-JP" i="1" dirty="0"/>
              <a:t>A</a:t>
            </a:r>
            <a:r>
              <a:rPr lang="ja-JP" altLang="ja-JP" dirty="0"/>
              <a:t>)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29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/>
              <a:t>例）</a:t>
            </a:r>
            <a:r>
              <a:rPr lang="en-US" altLang="ja-JP" b="1" dirty="0"/>
              <a:t>S</a:t>
            </a:r>
            <a:r>
              <a:rPr lang="ja-JP" altLang="en-US" b="1" dirty="0"/>
              <a:t>型検査方式で調べたところ、陽性反応がでました。その陽性の人は、本当にインフルエンザに感染しているのでしょうか。</a:t>
            </a:r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622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/>
              <a:t>例）</a:t>
            </a:r>
            <a:r>
              <a:rPr lang="en-US" altLang="ja-JP" b="1" dirty="0"/>
              <a:t>S</a:t>
            </a:r>
            <a:r>
              <a:rPr lang="ja-JP" altLang="en-US" b="1" dirty="0"/>
              <a:t>型検査方式で調べたところ、陽性反応がでました。その陽性の人は、本当にインフルエンザに感染しているのでしょうか。</a:t>
            </a:r>
            <a:endParaRPr lang="en-US" altLang="ja-JP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0" dirty="0"/>
              <a:t>事前確率　</a:t>
            </a:r>
            <a:r>
              <a:rPr kumimoji="1" lang="en-US" altLang="ja-JP" dirty="0"/>
              <a:t>P</a:t>
            </a:r>
            <a:r>
              <a:rPr kumimoji="1" lang="ja-JP" altLang="en-US" dirty="0"/>
              <a:t>（ウイルス感染　</a:t>
            </a:r>
            <a:r>
              <a:rPr kumimoji="1" lang="en-US" altLang="ja-JP" dirty="0"/>
              <a:t>B</a:t>
            </a:r>
            <a:r>
              <a:rPr kumimoji="1" lang="ja-JP" altLang="en-US" baseline="-25000" dirty="0"/>
              <a:t>１</a:t>
            </a:r>
            <a:r>
              <a:rPr kumimoji="1" lang="ja-JP" altLang="en-US" dirty="0"/>
              <a:t>）＝</a:t>
            </a:r>
            <a:r>
              <a:rPr kumimoji="1" lang="en-US" altLang="ja-JP" dirty="0"/>
              <a:t>1/10000, P</a:t>
            </a:r>
            <a:r>
              <a:rPr kumimoji="1" lang="ja-JP" altLang="en-US" dirty="0"/>
              <a:t>（ウイルス感染</a:t>
            </a:r>
            <a:r>
              <a:rPr kumimoji="1" lang="en-US" altLang="ja-JP" dirty="0"/>
              <a:t>×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</a:t>
            </a:r>
            <a:r>
              <a:rPr kumimoji="1" lang="en-US" altLang="ja-JP" baseline="-25000" dirty="0"/>
              <a:t>2</a:t>
            </a:r>
            <a:r>
              <a:rPr kumimoji="1" lang="ja-JP" altLang="en-US" dirty="0"/>
              <a:t>）＝</a:t>
            </a:r>
            <a:r>
              <a:rPr kumimoji="1" lang="en-US" altLang="ja-JP" dirty="0"/>
              <a:t>9999/10000</a:t>
            </a:r>
            <a:endParaRPr lang="en-US" altLang="ja-JP" b="0" dirty="0"/>
          </a:p>
          <a:p>
            <a:r>
              <a:rPr kumimoji="1" lang="ja-JP" altLang="en-US" dirty="0"/>
              <a:t>条件付確率　</a:t>
            </a:r>
            <a:r>
              <a:rPr kumimoji="1" lang="en-US" altLang="ja-JP" dirty="0"/>
              <a:t>P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</a:t>
            </a:r>
            <a:r>
              <a:rPr kumimoji="1" lang="ja-JP" altLang="en-US" dirty="0"/>
              <a:t>型検査　</a:t>
            </a:r>
            <a:r>
              <a:rPr kumimoji="1" lang="en-US" altLang="ja-JP" dirty="0"/>
              <a:t>A</a:t>
            </a:r>
            <a:r>
              <a:rPr kumimoji="1" lang="en-US" altLang="ja-JP" baseline="-25000" dirty="0"/>
              <a:t>1</a:t>
            </a:r>
            <a:r>
              <a:rPr kumimoji="1" lang="ja-JP" altLang="en-US" dirty="0"/>
              <a:t>｜ウイルス感染　</a:t>
            </a:r>
            <a:r>
              <a:rPr kumimoji="1" lang="en-US" altLang="ja-JP" dirty="0"/>
              <a:t>B</a:t>
            </a:r>
            <a:r>
              <a:rPr kumimoji="1" lang="ja-JP" altLang="en-US" baseline="-25000" dirty="0"/>
              <a:t>１</a:t>
            </a:r>
            <a:r>
              <a:rPr kumimoji="1" lang="ja-JP" altLang="en-US" dirty="0"/>
              <a:t>）＝</a:t>
            </a:r>
            <a:r>
              <a:rPr kumimoji="1" lang="en-US" altLang="ja-JP" dirty="0"/>
              <a:t>95/100, P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</a:t>
            </a:r>
            <a:r>
              <a:rPr kumimoji="1" lang="ja-JP" altLang="en-US" dirty="0"/>
              <a:t>型検査　</a:t>
            </a:r>
            <a:r>
              <a:rPr kumimoji="1" lang="en-US" altLang="ja-JP" dirty="0"/>
              <a:t>A</a:t>
            </a:r>
            <a:r>
              <a:rPr kumimoji="1" lang="en-US" altLang="ja-JP" baseline="-25000" dirty="0"/>
              <a:t>1</a:t>
            </a:r>
            <a:r>
              <a:rPr kumimoji="1" lang="ja-JP" altLang="en-US" dirty="0"/>
              <a:t>｜ウイルス感染</a:t>
            </a:r>
            <a:r>
              <a:rPr kumimoji="1" lang="en-US" altLang="ja-JP" dirty="0"/>
              <a:t>×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</a:t>
            </a:r>
            <a:r>
              <a:rPr kumimoji="1" lang="en-US" altLang="ja-JP" baseline="-25000" dirty="0"/>
              <a:t>2</a:t>
            </a:r>
            <a:r>
              <a:rPr kumimoji="1" lang="ja-JP" altLang="en-US" dirty="0"/>
              <a:t>）＝</a:t>
            </a:r>
            <a:r>
              <a:rPr kumimoji="1" lang="en-US" altLang="ja-JP" dirty="0"/>
              <a:t>5/100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49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P=0.001897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ja-JP" altLang="en-US" b="1" dirty="0"/>
                  <a:t>　条件付確率　</a:t>
                </a:r>
                <a:r>
                  <a:rPr lang="en-US" altLang="ja-JP" sz="1200" dirty="0"/>
                  <a:t>A</a:t>
                </a:r>
                <a:r>
                  <a:rPr lang="ja-JP" altLang="en-US" sz="1200" dirty="0"/>
                  <a:t>と判定された人が、</a:t>
                </a:r>
                <a:r>
                  <a:rPr lang="en-US" altLang="ja-JP" sz="1200" dirty="0"/>
                  <a:t>B</a:t>
                </a:r>
                <a:r>
                  <a:rPr lang="ja-JP" altLang="en-US" sz="1200" dirty="0"/>
                  <a:t>となる確率</a:t>
                </a:r>
                <a:endParaRPr lang="en-US" altLang="ja-JP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="1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P=0.001897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i="0">
                    <a:latin typeface="Cambria Math" panose="02040503050406030204" pitchFamily="18" charset="0"/>
                  </a:rPr>
                  <a:t>P(B│A)</a:t>
                </a:r>
                <a:r>
                  <a:rPr lang="ja-JP" altLang="en-US" b="1" dirty="0"/>
                  <a:t>　条件付確率　</a:t>
                </a:r>
                <a:r>
                  <a:rPr lang="en-US" altLang="ja-JP" sz="1200" dirty="0"/>
                  <a:t>A</a:t>
                </a:r>
                <a:r>
                  <a:rPr lang="ja-JP" altLang="en-US" sz="1200" dirty="0"/>
                  <a:t>と判定された人が、</a:t>
                </a:r>
                <a:r>
                  <a:rPr lang="en-US" altLang="ja-JP" sz="1200" dirty="0"/>
                  <a:t>B</a:t>
                </a:r>
                <a:r>
                  <a:rPr lang="ja-JP" altLang="en-US" sz="1200" dirty="0"/>
                  <a:t>となる確率</a:t>
                </a:r>
                <a:endParaRPr lang="en-US" altLang="ja-JP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="1" dirty="0"/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68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最尤推定　</a:t>
            </a:r>
            <a:r>
              <a:rPr kumimoji="1" lang="en-US" altLang="ja-JP" dirty="0"/>
              <a:t>8/10</a:t>
            </a:r>
            <a:r>
              <a:rPr kumimoji="1" lang="ja-JP" altLang="en-US" dirty="0"/>
              <a:t>（</a:t>
            </a:r>
            <a:r>
              <a:rPr kumimoji="1" lang="en-US" altLang="ja-JP" dirty="0"/>
              <a:t>4/5</a:t>
            </a:r>
            <a:r>
              <a:rPr kumimoji="1" lang="ja-JP" altLang="en-US" dirty="0"/>
              <a:t>）　ベイズ推定　計算できず？</a:t>
            </a:r>
            <a:r>
              <a:rPr kumimoji="1" lang="en-US" altLang="ja-JP" dirty="0"/>
              <a:t>4/5</a:t>
            </a:r>
            <a:r>
              <a:rPr kumimoji="1" lang="ja-JP" altLang="en-US" dirty="0"/>
              <a:t>よりは小さくなりそう・・・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462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ワクチンの効果を求める際に、</a:t>
            </a:r>
            <a:r>
              <a:rPr lang="ja-JP" altLang="en-US" b="1" dirty="0"/>
              <a:t>ある人がウイルスに感染している確率</a:t>
            </a:r>
            <a:endParaRPr kumimoji="1" lang="ja-JP" altLang="en-US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067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機械学習がブラックボックスになりがちな理由</a:t>
            </a:r>
            <a:endParaRPr kumimoji="1" lang="en-US" altLang="ja-JP" dirty="0"/>
          </a:p>
          <a:p>
            <a:r>
              <a:rPr kumimoji="1" lang="ja-JP" altLang="en-US" dirty="0"/>
              <a:t>解析的に解けないものを計算器的に近似して解いている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18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lang="ja-JP" altLang="ja-JP" dirty="0"/>
              <a:t>(</a:t>
            </a:r>
            <a:r>
              <a:rPr lang="ja-JP" altLang="ja-JP" i="1" dirty="0"/>
              <a:t>X</a:t>
            </a:r>
            <a:r>
              <a:rPr lang="ja-JP" altLang="ja-JP" dirty="0"/>
              <a:t>|</a:t>
            </a:r>
            <a:r>
              <a:rPr lang="ja-JP" altLang="ja-JP" i="1" dirty="0"/>
              <a:t>A</a:t>
            </a:r>
            <a:r>
              <a:rPr lang="ja-JP" altLang="ja-JP" dirty="0"/>
              <a:t>) 尤度</a:t>
            </a:r>
            <a:r>
              <a:rPr lang="ja-JP" altLang="en-US" dirty="0"/>
              <a:t>　</a:t>
            </a:r>
            <a:r>
              <a:rPr lang="ja-JP" altLang="ja-JP" dirty="0"/>
              <a:t>尤度関数 </a:t>
            </a:r>
            <a:r>
              <a:rPr lang="ja-JP" altLang="ja-JP" i="1" dirty="0"/>
              <a:t>L</a:t>
            </a:r>
            <a:r>
              <a:rPr lang="ja-JP" altLang="ja-JP" dirty="0"/>
              <a:t>(</a:t>
            </a:r>
            <a:r>
              <a:rPr lang="ja-JP" altLang="ja-JP" i="1" dirty="0"/>
              <a:t>A</a:t>
            </a:r>
            <a:r>
              <a:rPr lang="ja-JP" altLang="ja-JP" dirty="0"/>
              <a:t>|</a:t>
            </a:r>
            <a:r>
              <a:rPr lang="ja-JP" altLang="ja-JP" i="1" dirty="0"/>
              <a:t>X</a:t>
            </a:r>
            <a:r>
              <a:rPr lang="ja-JP" altLang="ja-JP" dirty="0"/>
              <a:t>) = </a:t>
            </a:r>
            <a:r>
              <a:rPr lang="ja-JP" altLang="ja-JP" i="1" dirty="0"/>
              <a:t>P</a:t>
            </a:r>
            <a:r>
              <a:rPr lang="ja-JP" altLang="ja-JP" dirty="0"/>
              <a:t>(</a:t>
            </a:r>
            <a:r>
              <a:rPr lang="ja-JP" altLang="ja-JP" i="1" dirty="0"/>
              <a:t>X</a:t>
            </a:r>
            <a:r>
              <a:rPr lang="ja-JP" altLang="ja-JP" dirty="0"/>
              <a:t>|</a:t>
            </a:r>
            <a:r>
              <a:rPr lang="ja-JP" altLang="ja-JP" i="1" dirty="0"/>
              <a:t>A</a:t>
            </a:r>
            <a:r>
              <a:rPr lang="ja-JP" altLang="ja-JP" dirty="0"/>
              <a:t>) </a:t>
            </a:r>
            <a:endParaRPr lang="en-US" altLang="ja-JP" dirty="0"/>
          </a:p>
          <a:p>
            <a:r>
              <a:rPr kumimoji="1" lang="ja-JP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ベイズの定理を使って条件付き分布 </a:t>
            </a:r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∣</a:t>
            </a:r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P(X∣D)</a:t>
            </a:r>
            <a:r>
              <a:rPr kumimoji="1" lang="ja-JP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を求めることをベイズ推定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59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/>
              <a:t>尤度　</a:t>
            </a:r>
            <a:r>
              <a:rPr lang="en-US" altLang="ja-JP" sz="1200" b="1" dirty="0"/>
              <a:t>=</a:t>
            </a:r>
            <a:r>
              <a:rPr lang="ja-JP" altLang="en-US" sz="1200" b="1" dirty="0"/>
              <a:t>　尤もらしさ</a:t>
            </a:r>
            <a:r>
              <a:rPr kumimoji="1" lang="ja-JP" altLang="en-US" sz="1200" b="1" dirty="0"/>
              <a:t>の程度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12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75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https://allabout.co.jp/gm/gc/443558/</a:t>
            </a:r>
            <a:r>
              <a:rPr kumimoji="1" lang="ja-JP" altLang="en-US" dirty="0"/>
              <a:t>　　　減圧症とは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80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10,20m</a:t>
            </a:r>
            <a:r>
              <a:rPr kumimoji="1" lang="ja-JP" altLang="en-US" dirty="0"/>
              <a:t>でダイバーの半数が身体に異常を感じる確率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34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59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14</a:t>
            </a:r>
            <a:r>
              <a:rPr kumimoji="1" lang="ja-JP" altLang="en-US" dirty="0"/>
              <a:t>人のダイバーはそれぞれ別の人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0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038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母集団の分布：正規分布や一様分布、指数分布など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28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160331_powerpoint_FMT_作成用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065600" y="1681200"/>
            <a:ext cx="7772400" cy="1468800"/>
          </a:xfrm>
        </p:spPr>
        <p:txBody>
          <a:bodyPr/>
          <a:lstStyle>
            <a:lvl1pPr>
              <a:defRPr sz="44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1065600" y="3481200"/>
            <a:ext cx="6400800" cy="175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77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1_ブルー見出し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pic>
        <p:nvPicPr>
          <p:cNvPr id="6" name="図 5" descr="160331_powerpoint_FMT_作成用-03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 b="89793"/>
          <a:stretch/>
        </p:blipFill>
        <p:spPr>
          <a:xfrm>
            <a:off x="0" y="0"/>
            <a:ext cx="9144000" cy="648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8" y="216000"/>
            <a:ext cx="1099552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3064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2_ブルー見出し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8" name="図 7" descr="160331_powerpoint_FMT_作成用-04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" b="88126"/>
          <a:stretch/>
        </p:blipFill>
        <p:spPr>
          <a:xfrm>
            <a:off x="0" y="0"/>
            <a:ext cx="9144000" cy="648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8" y="216000"/>
            <a:ext cx="1099552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659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3_グレー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12" name="Picture 2" descr="ContentGray_2_L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437"/>
          <a:stretch/>
        </p:blipFill>
        <p:spPr bwMode="auto"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00" y="216000"/>
            <a:ext cx="1099551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5850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935600" y="6644487"/>
            <a:ext cx="4021200" cy="201600"/>
          </a:xfrm>
        </p:spPr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81" y="2763000"/>
            <a:ext cx="3021239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08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68" y="6283457"/>
            <a:ext cx="1099551" cy="216000"/>
          </a:xfrm>
          <a:prstGeom prst="rect">
            <a:avLst/>
          </a:prstGeom>
        </p:spPr>
      </p:pic>
      <p:sp>
        <p:nvSpPr>
          <p:cNvPr id="9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2561400" y="6290657"/>
            <a:ext cx="4021200" cy="201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3034341"/>
            <a:ext cx="3600000" cy="4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065600" y="1681200"/>
            <a:ext cx="7772400" cy="1468800"/>
          </a:xfrm>
        </p:spPr>
        <p:txBody>
          <a:bodyPr/>
          <a:lstStyle>
            <a:lvl1pPr>
              <a:defRPr sz="44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1065600" y="3481200"/>
            <a:ext cx="6400800" cy="175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997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91584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24000" y="2132856"/>
            <a:ext cx="8632800" cy="144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324000" y="4221088"/>
            <a:ext cx="8218800" cy="20717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84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1_ブルー見出し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1984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2_ブルー見出し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7791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3_グレー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12" name="Picture 2" descr="ContentGray_2_L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437"/>
          <a:stretch/>
        </p:blipFill>
        <p:spPr bwMode="auto"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00" y="216000"/>
            <a:ext cx="1099551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709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91584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24000" y="2132856"/>
            <a:ext cx="8632800" cy="144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324000" y="4221088"/>
            <a:ext cx="8218800" cy="20717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072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935600" y="6644487"/>
            <a:ext cx="4021200" cy="201600"/>
          </a:xfrm>
        </p:spPr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81" y="2763000"/>
            <a:ext cx="3021239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89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68" y="6283457"/>
            <a:ext cx="1099551" cy="216000"/>
          </a:xfrm>
          <a:prstGeom prst="rect">
            <a:avLst/>
          </a:prstGeom>
        </p:spPr>
      </p:pic>
      <p:sp>
        <p:nvSpPr>
          <p:cNvPr id="9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2561400" y="6290657"/>
            <a:ext cx="4021200" cy="201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3034341"/>
            <a:ext cx="3600000" cy="4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6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1_ブルー見出し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pic>
        <p:nvPicPr>
          <p:cNvPr id="6" name="図 5" descr="160331_powerpoint_FMT_作成用-03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 b="89793"/>
          <a:stretch/>
        </p:blipFill>
        <p:spPr>
          <a:xfrm>
            <a:off x="0" y="0"/>
            <a:ext cx="9144000" cy="648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8" y="216000"/>
            <a:ext cx="1099552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667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2_ブルー見出し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8" name="図 7" descr="160331_powerpoint_FMT_作成用-04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" b="88126"/>
          <a:stretch/>
        </p:blipFill>
        <p:spPr>
          <a:xfrm>
            <a:off x="0" y="0"/>
            <a:ext cx="9144000" cy="648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8" y="216000"/>
            <a:ext cx="1099552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924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3_グレー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12" name="Picture 2" descr="ContentGray_2_L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437"/>
          <a:stretch/>
        </p:blipFill>
        <p:spPr bwMode="auto"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00" y="216000"/>
            <a:ext cx="1099551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24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935600" y="6644487"/>
            <a:ext cx="4021200" cy="201600"/>
          </a:xfrm>
        </p:spPr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81" y="2763000"/>
            <a:ext cx="3021239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68" y="6283457"/>
            <a:ext cx="1099551" cy="216000"/>
          </a:xfrm>
          <a:prstGeom prst="rect">
            <a:avLst/>
          </a:prstGeom>
        </p:spPr>
      </p:pic>
      <p:sp>
        <p:nvSpPr>
          <p:cNvPr id="9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2561400" y="6290657"/>
            <a:ext cx="4021200" cy="201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3034341"/>
            <a:ext cx="3600000" cy="4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9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160331_powerpoint_FMT_作成用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065600" y="1681200"/>
            <a:ext cx="7772400" cy="1468800"/>
          </a:xfrm>
        </p:spPr>
        <p:txBody>
          <a:bodyPr/>
          <a:lstStyle>
            <a:lvl1pPr>
              <a:defRPr sz="44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1065600" y="3481200"/>
            <a:ext cx="6400800" cy="175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88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91584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24000" y="2132856"/>
            <a:ext cx="8632800" cy="144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324000" y="4221088"/>
            <a:ext cx="8218800" cy="20717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92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9200" y="871200"/>
            <a:ext cx="8787600" cy="559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600" y="6644487"/>
            <a:ext cx="40212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02000" y="6644487"/>
            <a:ext cx="5400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652800"/>
            <a:ext cx="540000" cy="201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164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0" r:id="rId3"/>
    <p:sldLayoutId id="2147483661" r:id="rId4"/>
    <p:sldLayoutId id="2147483662" r:id="rId5"/>
    <p:sldLayoutId id="2147483659" r:id="rId6"/>
    <p:sldLayoutId id="214748366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3200" b="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9200" y="871200"/>
            <a:ext cx="8787600" cy="559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600" y="6644487"/>
            <a:ext cx="40212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02000" y="6644487"/>
            <a:ext cx="5400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652800"/>
            <a:ext cx="540000" cy="201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31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3200" b="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9200" y="871200"/>
            <a:ext cx="8787600" cy="559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600" y="6644487"/>
            <a:ext cx="40212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02000" y="6644487"/>
            <a:ext cx="5400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652800"/>
            <a:ext cx="540000" cy="201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689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3200" b="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chart" Target="../charts/chart3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ih-net.com/about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F65196-7EDD-48DC-A1A9-B5A5978DD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600" y="1681200"/>
            <a:ext cx="7772400" cy="146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sz="4000" dirty="0"/>
              <a:t>ADL</a:t>
            </a:r>
            <a:r>
              <a:rPr kumimoji="1" lang="ja-JP" altLang="en-US" sz="4000"/>
              <a:t>研修</a:t>
            </a:r>
            <a:br>
              <a:rPr kumimoji="1" lang="en-US" altLang="ja-JP" sz="4000" dirty="0"/>
            </a:br>
            <a:r>
              <a:rPr kumimoji="1" lang="en-US" altLang="ja-JP" sz="4000" dirty="0"/>
              <a:t>―</a:t>
            </a:r>
            <a:r>
              <a:rPr kumimoji="1" lang="ja-JP" altLang="en-US" sz="4000" dirty="0"/>
              <a:t>最尤推定</a:t>
            </a:r>
            <a:r>
              <a:rPr kumimoji="1" lang="en-US" altLang="ja-JP" sz="4000" dirty="0"/>
              <a:t>―</a:t>
            </a:r>
            <a:endParaRPr kumimoji="1" lang="ja-JP" altLang="en-US" sz="3600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6AC70B9-0008-449D-8D8C-A323A7304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29</a:t>
            </a:r>
            <a:r>
              <a:rPr lang="ja-JP" altLang="en-US" dirty="0"/>
              <a:t>日</a:t>
            </a:r>
            <a:endParaRPr lang="en-US" altLang="ja-JP" dirty="0"/>
          </a:p>
          <a:p>
            <a:pPr algn="r"/>
            <a:r>
              <a:rPr lang="ja-JP" altLang="en-US" dirty="0"/>
              <a:t>都築電気株式会社</a:t>
            </a:r>
            <a:endParaRPr lang="en-US" altLang="ja-JP" dirty="0"/>
          </a:p>
          <a:p>
            <a:pPr algn="r"/>
            <a:r>
              <a:rPr lang="ja-JP" altLang="en-US" dirty="0"/>
              <a:t>テクノロジーデザイン統括部</a:t>
            </a:r>
            <a:endParaRPr lang="en-US" altLang="ja-JP" dirty="0"/>
          </a:p>
          <a:p>
            <a:pPr algn="r"/>
            <a:r>
              <a:rPr lang="en-US" altLang="ja-JP" dirty="0"/>
              <a:t>AI</a:t>
            </a:r>
            <a:r>
              <a:rPr lang="ja-JP" altLang="en-US" dirty="0"/>
              <a:t>ラボセンター</a:t>
            </a:r>
            <a:endParaRPr lang="en-US" altLang="ja-JP" dirty="0"/>
          </a:p>
          <a:p>
            <a:pPr algn="r"/>
            <a:r>
              <a:rPr lang="ja-JP" altLang="en-US" dirty="0"/>
              <a:t>鬼頭　正樹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91018E-EF99-4B48-B63B-FF604CC1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216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E1DBEF28-495B-458E-94E5-1F18EA4B1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713372"/>
              </p:ext>
            </p:extLst>
          </p:nvPr>
        </p:nvGraphicFramePr>
        <p:xfrm>
          <a:off x="1043608" y="1399000"/>
          <a:ext cx="7045592" cy="397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328C19-3463-4713-96D5-59E4731E5C03}"/>
              </a:ext>
            </a:extLst>
          </p:cNvPr>
          <p:cNvSpPr txBox="1"/>
          <p:nvPr/>
        </p:nvSpPr>
        <p:spPr>
          <a:xfrm rot="16200000">
            <a:off x="1048255" y="3203099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確率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22C243-62BC-46CA-8A2F-47ECB5EC082F}"/>
              </a:ext>
            </a:extLst>
          </p:cNvPr>
          <p:cNvSpPr txBox="1"/>
          <p:nvPr/>
        </p:nvSpPr>
        <p:spPr>
          <a:xfrm>
            <a:off x="4600932" y="50896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水深（</a:t>
            </a:r>
            <a:r>
              <a:rPr lang="en-US" altLang="ja-JP" dirty="0"/>
              <a:t>m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3FF4594-C760-4018-9F40-96ECD8C53F20}"/>
              </a:ext>
            </a:extLst>
          </p:cNvPr>
          <p:cNvCxnSpPr>
            <a:cxnSpLocks/>
          </p:cNvCxnSpPr>
          <p:nvPr/>
        </p:nvCxnSpPr>
        <p:spPr>
          <a:xfrm>
            <a:off x="5541612" y="2325647"/>
            <a:ext cx="0" cy="2399497"/>
          </a:xfrm>
          <a:prstGeom prst="line">
            <a:avLst/>
          </a:prstGeom>
          <a:ln w="34925">
            <a:solidFill>
              <a:srgbClr val="4BAC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線 (枠付き、強調線付き) 17">
            <a:extLst>
              <a:ext uri="{FF2B5EF4-FFF2-40B4-BE49-F238E27FC236}">
                <a16:creationId xmlns:a16="http://schemas.microsoft.com/office/drawing/2014/main" id="{E566575A-C3B7-436E-8BDC-DB4265FF4A2C}"/>
              </a:ext>
            </a:extLst>
          </p:cNvPr>
          <p:cNvSpPr/>
          <p:nvPr/>
        </p:nvSpPr>
        <p:spPr>
          <a:xfrm>
            <a:off x="5800769" y="4123964"/>
            <a:ext cx="504051" cy="369332"/>
          </a:xfrm>
          <a:prstGeom prst="accentBorderCallout1">
            <a:avLst>
              <a:gd name="adj1" fmla="val 27003"/>
              <a:gd name="adj2" fmla="val -270"/>
              <a:gd name="adj3" fmla="val 151593"/>
              <a:gd name="adj4" fmla="val -48645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47</a:t>
            </a:r>
            <a:endParaRPr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1CB5C6C-610E-4829-98EE-97E93704E3F8}"/>
                  </a:ext>
                </a:extLst>
              </p:cNvPr>
              <p:cNvSpPr/>
              <p:nvPr/>
            </p:nvSpPr>
            <p:spPr>
              <a:xfrm>
                <a:off x="62976" y="748344"/>
                <a:ext cx="76053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b="1" dirty="0"/>
                  <a:t>尤度関数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ja-JP" b="1" i="1" baseline="-25000" dirty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が最も大きくなるパラメータ</a:t>
                </a:r>
                <a:r>
                  <a:rPr lang="en-US" altLang="ja-JP" b="1" dirty="0"/>
                  <a:t>D</a:t>
                </a:r>
                <a:r>
                  <a:rPr lang="en-US" altLang="ja-JP" b="1" baseline="-25000" dirty="0"/>
                  <a:t>50</a:t>
                </a:r>
                <a:r>
                  <a:rPr lang="ja-JP" altLang="en-US" b="1" baseline="-25000" dirty="0"/>
                  <a:t>　</a:t>
                </a:r>
                <a:r>
                  <a:rPr lang="ja-JP" altLang="en-US" b="1" dirty="0"/>
                  <a:t>を</a:t>
                </a:r>
                <a:r>
                  <a:rPr lang="en-US" altLang="ja-JP" b="1" dirty="0"/>
                  <a:t>Excel</a:t>
                </a:r>
                <a:r>
                  <a:rPr lang="ja-JP" altLang="en-US" b="1" dirty="0"/>
                  <a:t>で計算 </a:t>
                </a:r>
                <a:r>
                  <a:rPr lang="en-US" altLang="ja-JP" b="1" dirty="0"/>
                  <a:t>(</a:t>
                </a:r>
                <a:r>
                  <a:rPr lang="ja-JP" altLang="en-US" b="1" dirty="0"/>
                  <a:t>グラフ化</a:t>
                </a:r>
                <a:r>
                  <a:rPr lang="en-US" altLang="ja-JP" b="1" dirty="0"/>
                  <a:t>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1CB5C6C-610E-4829-98EE-97E93704E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6" y="748344"/>
                <a:ext cx="7605368" cy="369332"/>
              </a:xfrm>
              <a:prstGeom prst="rect">
                <a:avLst/>
              </a:prstGeom>
              <a:blipFill>
                <a:blip r:embed="rId4"/>
                <a:stretch>
                  <a:fillRect l="-641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BF5307-F17D-4552-8A57-C6603B35046E}"/>
              </a:ext>
            </a:extLst>
          </p:cNvPr>
          <p:cNvSpPr txBox="1"/>
          <p:nvPr/>
        </p:nvSpPr>
        <p:spPr>
          <a:xfrm flipH="1">
            <a:off x="612000" y="5761250"/>
            <a:ext cx="79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ダイバーの</a:t>
            </a:r>
            <a:r>
              <a:rPr lang="en-US" altLang="ja-JP" b="1" dirty="0"/>
              <a:t>50%</a:t>
            </a:r>
            <a:r>
              <a:rPr lang="ja-JP" altLang="en-US" b="1" dirty="0"/>
              <a:t>の人が減圧で身体に異常を感じる水深は</a:t>
            </a:r>
            <a:r>
              <a:rPr lang="en-US" altLang="ja-JP" sz="3200" b="1" dirty="0"/>
              <a:t>47m</a:t>
            </a:r>
            <a:endParaRPr lang="en-US" altLang="ja-JP" b="1" dirty="0"/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9547C3CD-6615-40E3-98F9-C52D8A65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15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タイトル 3">
            <a:extLst>
              <a:ext uri="{FF2B5EF4-FFF2-40B4-BE49-F238E27FC236}">
                <a16:creationId xmlns:a16="http://schemas.microsoft.com/office/drawing/2014/main" id="{C1693D17-B769-4877-9AB1-DEBB0BEB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ED79E08A-57AC-4A15-A385-660C5AADB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525385"/>
              </p:ext>
            </p:extLst>
          </p:nvPr>
        </p:nvGraphicFramePr>
        <p:xfrm>
          <a:off x="1054840" y="1236020"/>
          <a:ext cx="7008440" cy="520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1A3EF22-95B1-4FA4-9D61-16E3B719AE6B}"/>
              </a:ext>
            </a:extLst>
          </p:cNvPr>
          <p:cNvSpPr/>
          <p:nvPr/>
        </p:nvSpPr>
        <p:spPr>
          <a:xfrm>
            <a:off x="62976" y="748344"/>
            <a:ext cx="718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最尤推定値を求める手順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29FC324-D875-43CC-8548-71DCF9697862}"/>
                  </a:ext>
                </a:extLst>
              </p:cNvPr>
              <p:cNvSpPr/>
              <p:nvPr/>
            </p:nvSpPr>
            <p:spPr>
              <a:xfrm>
                <a:off x="5097364" y="3624926"/>
                <a:ext cx="3697672" cy="431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1400" dirty="0"/>
                  <a:t>今回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ja-JP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ja-JP" sz="1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ja-JP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ctrlPr>
                          <a:rPr lang="en-US" altLang="ja-JP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m:rPr>
                                <m:sty m:val="p"/>
                              </m:rP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ja-JP" sz="1400" i="1" baseline="-25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US" altLang="ja-JP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num>
                              <m:den>
                                <m:r>
                                  <a:rPr lang="en-US" altLang="ja-JP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34+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ja-JP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1400" dirty="0">
                    <a:solidFill>
                      <a:schemeClr val="tx1"/>
                    </a:solidFill>
                  </a:rPr>
                  <a:t>…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29FC324-D875-43CC-8548-71DCF9697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64" y="3624926"/>
                <a:ext cx="3697672" cy="431721"/>
              </a:xfrm>
              <a:prstGeom prst="rect">
                <a:avLst/>
              </a:prstGeom>
              <a:blipFill>
                <a:blip r:embed="rId8"/>
                <a:stretch>
                  <a:fillRect l="-494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32D83867-EDA4-4466-8211-46E9E16C9DFB}"/>
                  </a:ext>
                </a:extLst>
              </p:cNvPr>
              <p:cNvSpPr/>
              <p:nvPr/>
            </p:nvSpPr>
            <p:spPr>
              <a:xfrm>
                <a:off x="4735247" y="1719729"/>
                <a:ext cx="1037463" cy="408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400" dirty="0"/>
                  <a:t>今回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1400" i="1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sz="1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sz="1400" i="1" baseline="-25000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32D83867-EDA4-4466-8211-46E9E16C9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47" y="1719729"/>
                <a:ext cx="1037463" cy="408382"/>
              </a:xfrm>
              <a:prstGeom prst="rect">
                <a:avLst/>
              </a:prstGeom>
              <a:blipFill>
                <a:blip r:embed="rId9"/>
                <a:stretch>
                  <a:fillRect l="-1765" b="-4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F7CE3766-D6C9-48B5-B6B0-C544AA0D9BD6}"/>
              </a:ext>
            </a:extLst>
          </p:cNvPr>
          <p:cNvSpPr/>
          <p:nvPr/>
        </p:nvSpPr>
        <p:spPr>
          <a:xfrm>
            <a:off x="5959432" y="965470"/>
            <a:ext cx="1546655" cy="10508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E979A18-8385-4D17-8313-412564DEEFC3}"/>
              </a:ext>
            </a:extLst>
          </p:cNvPr>
          <p:cNvSpPr/>
          <p:nvPr/>
        </p:nvSpPr>
        <p:spPr>
          <a:xfrm>
            <a:off x="6281352" y="166806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一様分布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37DD8FB-5E89-4533-8031-ACD5D4281531}"/>
              </a:ext>
            </a:extLst>
          </p:cNvPr>
          <p:cNvCxnSpPr>
            <a:cxnSpLocks/>
          </p:cNvCxnSpPr>
          <p:nvPr/>
        </p:nvCxnSpPr>
        <p:spPr>
          <a:xfrm>
            <a:off x="6196868" y="1482789"/>
            <a:ext cx="10717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1F9F6251-AD14-40DE-A9D0-3C4B79CF45E7}"/>
              </a:ext>
            </a:extLst>
          </p:cNvPr>
          <p:cNvSpPr/>
          <p:nvPr/>
        </p:nvSpPr>
        <p:spPr>
          <a:xfrm>
            <a:off x="7395556" y="957344"/>
            <a:ext cx="1546655" cy="10508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D1FC3C5-0622-4E9E-8064-D3F421916F68}"/>
              </a:ext>
            </a:extLst>
          </p:cNvPr>
          <p:cNvSpPr/>
          <p:nvPr/>
        </p:nvSpPr>
        <p:spPr>
          <a:xfrm>
            <a:off x="7717477" y="170045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正規分布</a:t>
            </a:r>
          </a:p>
        </p:txBody>
      </p:sp>
      <p:graphicFrame>
        <p:nvGraphicFramePr>
          <p:cNvPr id="34" name="グラフ 33">
            <a:extLst>
              <a:ext uri="{FF2B5EF4-FFF2-40B4-BE49-F238E27FC236}">
                <a16:creationId xmlns:a16="http://schemas.microsoft.com/office/drawing/2014/main" id="{3C73F0F2-48CC-4EA1-8184-85ADC0F4A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781151"/>
              </p:ext>
            </p:extLst>
          </p:nvPr>
        </p:nvGraphicFramePr>
        <p:xfrm>
          <a:off x="7370885" y="720613"/>
          <a:ext cx="1631387" cy="1096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028E08C-4FF2-460F-96F9-B452FB9FD503}"/>
              </a:ext>
            </a:extLst>
          </p:cNvPr>
          <p:cNvSpPr/>
          <p:nvPr/>
        </p:nvSpPr>
        <p:spPr>
          <a:xfrm>
            <a:off x="8652409" y="177003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など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08631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CC079E7-8059-4202-B47E-F49D87586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59ECCF-B3D7-401E-9628-2863F1C6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831C37C-D733-48DE-9999-069D81CC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課題テーマについて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327803-0E48-42F4-BBCA-953099293F04}"/>
              </a:ext>
            </a:extLst>
          </p:cNvPr>
          <p:cNvSpPr txBox="1"/>
          <p:nvPr/>
        </p:nvSpPr>
        <p:spPr>
          <a:xfrm>
            <a:off x="285582" y="1536072"/>
            <a:ext cx="515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なぜ最尤推定なんだろう？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A81125-1C00-4091-85F6-0DCE814312E6}"/>
              </a:ext>
            </a:extLst>
          </p:cNvPr>
          <p:cNvSpPr txBox="1"/>
          <p:nvPr/>
        </p:nvSpPr>
        <p:spPr>
          <a:xfrm>
            <a:off x="169200" y="2904030"/>
            <a:ext cx="8907609" cy="146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/>
              <a:t>機械学習のモデル構築で、ベイズ推定や最尤推定が使用されている</a:t>
            </a:r>
            <a:endParaRPr kumimoji="1" lang="en-US" altLang="ja-JP" sz="32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8B29A5A-8D0D-4FF8-AC0E-99E975280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75" y="4207812"/>
            <a:ext cx="2465320" cy="2465320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8BC20DEF-F4C6-4C05-BE82-41C71B5D51A5}"/>
              </a:ext>
            </a:extLst>
          </p:cNvPr>
          <p:cNvSpPr/>
          <p:nvPr/>
        </p:nvSpPr>
        <p:spPr>
          <a:xfrm>
            <a:off x="8089200" y="4380185"/>
            <a:ext cx="1018424" cy="565704"/>
          </a:xfrm>
          <a:prstGeom prst="wedgeRoundRectCallout">
            <a:avLst>
              <a:gd name="adj1" fmla="val -60212"/>
              <a:gd name="adj2" fmla="val 24844"/>
              <a:gd name="adj3" fmla="val 16667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GDPR</a:t>
            </a:r>
            <a:r>
              <a:rPr kumimoji="1" lang="ja-JP" altLang="en-US" sz="1000" dirty="0">
                <a:solidFill>
                  <a:schemeClr val="tx1"/>
                </a:solidFill>
              </a:rPr>
              <a:t>担当が良かったな・・・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B2CD5566-A67E-4BD2-A954-C57D786E0E96}"/>
              </a:ext>
            </a:extLst>
          </p:cNvPr>
          <p:cNvSpPr/>
          <p:nvPr/>
        </p:nvSpPr>
        <p:spPr>
          <a:xfrm>
            <a:off x="6084168" y="5905827"/>
            <a:ext cx="1440160" cy="565705"/>
          </a:xfrm>
          <a:prstGeom prst="wedgeRoundRectCallout">
            <a:avLst>
              <a:gd name="adj1" fmla="val 10167"/>
              <a:gd name="adj2" fmla="val 71018"/>
              <a:gd name="adj3" fmla="val 16667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あんなに</a:t>
            </a:r>
            <a:r>
              <a:rPr kumimoji="1" lang="ja-JP" altLang="en-US" sz="1000" dirty="0">
                <a:solidFill>
                  <a:schemeClr val="tx1"/>
                </a:solidFill>
              </a:rPr>
              <a:t>見やすい資料作れないだろ・・・</a:t>
            </a:r>
          </a:p>
        </p:txBody>
      </p:sp>
    </p:spTree>
    <p:extLst>
      <p:ext uri="{BB962C8B-B14F-4D97-AF65-F5344CB8AC3E}">
        <p14:creationId xmlns:p14="http://schemas.microsoft.com/office/powerpoint/2010/main" val="227292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ベイズ推定　概要（参考）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42A59F-11AA-4F06-A271-62BC2D659C52}"/>
              </a:ext>
            </a:extLst>
          </p:cNvPr>
          <p:cNvSpPr txBox="1"/>
          <p:nvPr/>
        </p:nvSpPr>
        <p:spPr>
          <a:xfrm>
            <a:off x="257902" y="1548081"/>
            <a:ext cx="4556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ベイズ推定とは</a:t>
            </a:r>
            <a:r>
              <a:rPr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7F6EBB4-7AB6-4E75-A706-C5DA6B96C2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75" y="4207812"/>
            <a:ext cx="2465320" cy="24653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246260A-06F0-44DE-8E74-D05CA89D1925}"/>
              </a:ext>
            </a:extLst>
          </p:cNvPr>
          <p:cNvSpPr/>
          <p:nvPr/>
        </p:nvSpPr>
        <p:spPr>
          <a:xfrm>
            <a:off x="323528" y="6165304"/>
            <a:ext cx="59955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ようやく分かった！最尤推定とベイズ推定</a:t>
            </a:r>
            <a:endParaRPr lang="en-US" altLang="ja-JP" sz="1000" b="1" dirty="0"/>
          </a:p>
          <a:p>
            <a:r>
              <a:rPr lang="en-US" altLang="ja-JP" sz="900" b="1" dirty="0"/>
              <a:t>&lt; https://www.slideshare.net/iranainanimosuteteshimaou/ss-55173144?next_slideshow=1&gt;</a:t>
            </a:r>
            <a:endParaRPr lang="ja-JP" altLang="en-US" sz="9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C5D81E-6233-4A3F-A504-839F20AF0C9D}"/>
              </a:ext>
            </a:extLst>
          </p:cNvPr>
          <p:cNvSpPr txBox="1"/>
          <p:nvPr/>
        </p:nvSpPr>
        <p:spPr>
          <a:xfrm>
            <a:off x="257902" y="2898677"/>
            <a:ext cx="8633698" cy="146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latin typeface="+mj-lt"/>
              </a:rPr>
              <a:t>ベイズ確率の考え方に基づき、</a:t>
            </a:r>
            <a:r>
              <a:rPr lang="ja-JP" altLang="ja-JP" sz="3200" b="1" dirty="0">
                <a:latin typeface="+mj-lt"/>
              </a:rPr>
              <a:t>観測された事実から、推定したい事柄を、確率的な意味で推論すること</a:t>
            </a:r>
            <a:endParaRPr lang="en-US" altLang="ja-JP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845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544BBEE-0BFA-49A1-8A28-8E49335A2011}"/>
              </a:ext>
            </a:extLst>
          </p:cNvPr>
          <p:cNvSpPr/>
          <p:nvPr/>
        </p:nvSpPr>
        <p:spPr>
          <a:xfrm>
            <a:off x="2640470" y="3793267"/>
            <a:ext cx="3721965" cy="25995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CD236DC-D585-4B24-93F0-E09E24A900B6}"/>
              </a:ext>
            </a:extLst>
          </p:cNvPr>
          <p:cNvSpPr/>
          <p:nvPr/>
        </p:nvSpPr>
        <p:spPr>
          <a:xfrm>
            <a:off x="2640471" y="6392854"/>
            <a:ext cx="3721965" cy="20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AAF6B52-B734-4BEA-A111-D652A88357C9}"/>
              </a:ext>
            </a:extLst>
          </p:cNvPr>
          <p:cNvSpPr txBox="1"/>
          <p:nvPr/>
        </p:nvSpPr>
        <p:spPr>
          <a:xfrm>
            <a:off x="2875356" y="4262858"/>
            <a:ext cx="33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ウイルスに感染していない</a:t>
            </a:r>
            <a:r>
              <a:rPr lang="ja-JP" altLang="en-US" dirty="0"/>
              <a:t>（陰性）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2A5FB42-D778-46B5-9501-6DC2DD8DBBCD}"/>
                  </a:ext>
                </a:extLst>
              </p:cNvPr>
              <p:cNvSpPr/>
              <p:nvPr/>
            </p:nvSpPr>
            <p:spPr>
              <a:xfrm>
                <a:off x="4121058" y="5305627"/>
                <a:ext cx="90441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9999</m:t>
                          </m:r>
                        </m:num>
                        <m:den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2A5FB42-D778-46B5-9501-6DC2DD8DB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058" y="5305627"/>
                <a:ext cx="904415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D83FFE0-CDC2-49FD-8EB4-18234D981ECE}"/>
              </a:ext>
            </a:extLst>
          </p:cNvPr>
          <p:cNvSpPr txBox="1"/>
          <p:nvPr/>
        </p:nvSpPr>
        <p:spPr>
          <a:xfrm flipH="1">
            <a:off x="4081762" y="3459845"/>
            <a:ext cx="98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母集団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7D04659-69FC-4A4A-ADE7-260ECEF0EB93}"/>
                  </a:ext>
                </a:extLst>
              </p:cNvPr>
              <p:cNvSpPr txBox="1"/>
              <p:nvPr/>
            </p:nvSpPr>
            <p:spPr>
              <a:xfrm flipH="1">
                <a:off x="0" y="955126"/>
                <a:ext cx="7762570" cy="1887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ja-JP" altLang="en-US" b="1" dirty="0"/>
                  <a:t>例）ある人が</a:t>
                </a:r>
                <a:r>
                  <a:rPr lang="en-US" altLang="ja-JP" b="1" dirty="0"/>
                  <a:t>S</a:t>
                </a:r>
                <a:r>
                  <a:rPr lang="ja-JP" altLang="en-US" b="1" dirty="0"/>
                  <a:t>型検査方式で調べたところ、陽性反応がでた。その陽性の人は、本当にインフルエンザに感染しているのか。</a:t>
                </a:r>
                <a:endParaRPr lang="en-US" altLang="ja-JP" b="1" dirty="0"/>
              </a:p>
              <a:p>
                <a:pPr>
                  <a:lnSpc>
                    <a:spcPct val="200000"/>
                  </a:lnSpc>
                </a:pPr>
                <a:r>
                  <a:rPr lang="ja-JP" altLang="en-US" b="1" dirty="0"/>
                  <a:t>ただし、ある人がインフルエンザウイルスに感染している確率は、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10000</m:t>
                        </m:r>
                      </m:den>
                    </m:f>
                  </m:oMath>
                </a14:m>
                <a:endParaRPr lang="en-US" altLang="ja-JP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7D04659-69FC-4A4A-ADE7-260ECEF0E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0" y="955126"/>
                <a:ext cx="7762570" cy="1887889"/>
              </a:xfrm>
              <a:prstGeom prst="rect">
                <a:avLst/>
              </a:prstGeom>
              <a:blipFill>
                <a:blip r:embed="rId4"/>
                <a:stretch>
                  <a:fillRect l="-628" b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3A855DC-D5A5-4F1A-A138-95B4F551A520}"/>
              </a:ext>
            </a:extLst>
          </p:cNvPr>
          <p:cNvSpPr/>
          <p:nvPr/>
        </p:nvSpPr>
        <p:spPr>
          <a:xfrm>
            <a:off x="6253205" y="2418814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（約</a:t>
            </a:r>
            <a:r>
              <a:rPr lang="en-US" altLang="ja-JP" b="1" dirty="0"/>
              <a:t>0.01%</a:t>
            </a:r>
            <a:r>
              <a:rPr lang="ja-JP" altLang="en-US" b="1" dirty="0"/>
              <a:t>）</a:t>
            </a:r>
            <a:endParaRPr lang="ja-JP" altLang="en-US" dirty="0"/>
          </a:p>
        </p:txBody>
      </p:sp>
      <p:sp>
        <p:nvSpPr>
          <p:cNvPr id="17" name="タイトル 3">
            <a:extLst>
              <a:ext uri="{FF2B5EF4-FFF2-40B4-BE49-F238E27FC236}">
                <a16:creationId xmlns:a16="http://schemas.microsoft.com/office/drawing/2014/main" id="{150E0E95-92E2-48A1-86F9-6939DBE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ベイズ推定　概要（参考）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5CE5F1B-A212-4BD0-85A4-D724844DFB45}"/>
              </a:ext>
            </a:extLst>
          </p:cNvPr>
          <p:cNvGrpSpPr/>
          <p:nvPr/>
        </p:nvGrpSpPr>
        <p:grpSpPr>
          <a:xfrm>
            <a:off x="87683" y="5339575"/>
            <a:ext cx="2233186" cy="1219409"/>
            <a:chOff x="5423976" y="4055027"/>
            <a:chExt cx="2233186" cy="14819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601E6DE4-C897-4FA1-8F64-4EF98FEF34B6}"/>
                    </a:ext>
                  </a:extLst>
                </p:cNvPr>
                <p:cNvSpPr/>
                <p:nvPr/>
              </p:nvSpPr>
              <p:spPr>
                <a:xfrm>
                  <a:off x="5658933" y="4774920"/>
                  <a:ext cx="1748727" cy="7514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601E6DE4-C897-4FA1-8F64-4EF98FEF3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933" y="4774920"/>
                  <a:ext cx="1748727" cy="7514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吹き出し: 折線 (枠付き、強調線付き) 19">
              <a:extLst>
                <a:ext uri="{FF2B5EF4-FFF2-40B4-BE49-F238E27FC236}">
                  <a16:creationId xmlns:a16="http://schemas.microsoft.com/office/drawing/2014/main" id="{34739B4D-E749-4A77-A33E-D6FCC76A32A4}"/>
                </a:ext>
              </a:extLst>
            </p:cNvPr>
            <p:cNvSpPr/>
            <p:nvPr/>
          </p:nvSpPr>
          <p:spPr>
            <a:xfrm>
              <a:off x="5423976" y="4055027"/>
              <a:ext cx="2233186" cy="1481914"/>
            </a:xfrm>
            <a:prstGeom prst="accentBorderCallout2">
              <a:avLst>
                <a:gd name="adj1" fmla="val 88363"/>
                <a:gd name="adj2" fmla="val 102438"/>
                <a:gd name="adj3" fmla="val 95496"/>
                <a:gd name="adj4" fmla="val 107752"/>
                <a:gd name="adj5" fmla="val 96396"/>
                <a:gd name="adj6" fmla="val 118149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陽性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025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36593" y="6616713"/>
            <a:ext cx="4021200" cy="2016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52676F3-D217-4374-9A6D-9CCCEB99C5EA}"/>
              </a:ext>
            </a:extLst>
          </p:cNvPr>
          <p:cNvSpPr/>
          <p:nvPr/>
        </p:nvSpPr>
        <p:spPr>
          <a:xfrm>
            <a:off x="2813995" y="6393017"/>
            <a:ext cx="3551174" cy="201600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5C1B94B-81E4-4294-91CC-FA34159F9014}"/>
              </a:ext>
            </a:extLst>
          </p:cNvPr>
          <p:cNvSpPr/>
          <p:nvPr/>
        </p:nvSpPr>
        <p:spPr>
          <a:xfrm>
            <a:off x="6122460" y="3789457"/>
            <a:ext cx="233409" cy="2599587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9AF99E5-12C8-4AF3-824B-60BD06069D58}"/>
              </a:ext>
            </a:extLst>
          </p:cNvPr>
          <p:cNvSpPr/>
          <p:nvPr/>
        </p:nvSpPr>
        <p:spPr>
          <a:xfrm>
            <a:off x="2640470" y="3793267"/>
            <a:ext cx="3721965" cy="25995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3BCC1F3-CDBE-40BF-A398-3320F6C7A4E8}"/>
              </a:ext>
            </a:extLst>
          </p:cNvPr>
          <p:cNvSpPr/>
          <p:nvPr/>
        </p:nvSpPr>
        <p:spPr>
          <a:xfrm>
            <a:off x="2640471" y="6392854"/>
            <a:ext cx="3721965" cy="20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1DF3DD9-4FE9-4F45-A59B-B68D64C56499}"/>
              </a:ext>
            </a:extLst>
          </p:cNvPr>
          <p:cNvSpPr txBox="1"/>
          <p:nvPr/>
        </p:nvSpPr>
        <p:spPr>
          <a:xfrm>
            <a:off x="2871783" y="4264221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ウイルスに感染していない</a:t>
            </a:r>
            <a:r>
              <a:rPr lang="ja-JP" altLang="en-US" dirty="0"/>
              <a:t>（陰性）</a:t>
            </a:r>
            <a:endParaRPr lang="en-US" altLang="ja-JP" dirty="0"/>
          </a:p>
          <a:p>
            <a:pPr algn="ctr"/>
            <a:r>
              <a:rPr kumimoji="1" lang="ja-JP" altLang="en-US" b="1" dirty="0"/>
              <a:t>＋</a:t>
            </a:r>
            <a:endParaRPr kumimoji="1" lang="en-US" altLang="ja-JP" b="1" dirty="0"/>
          </a:p>
          <a:p>
            <a:pPr algn="ctr"/>
            <a:r>
              <a:rPr lang="ja-JP" altLang="en-US" dirty="0"/>
              <a:t>検査（陰性）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E071524B-1C64-4352-85BC-EEF0CC7CE2B4}"/>
                  </a:ext>
                </a:extLst>
              </p:cNvPr>
              <p:cNvSpPr/>
              <p:nvPr/>
            </p:nvSpPr>
            <p:spPr>
              <a:xfrm>
                <a:off x="3843275" y="5313636"/>
                <a:ext cx="1457450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ja-JP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9999</m:t>
                          </m:r>
                        </m:num>
                        <m:den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E071524B-1C64-4352-85BC-EEF0CC7CE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75" y="5313636"/>
                <a:ext cx="1457450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FED521D3-D6EA-476D-97BD-ADC4D22FE86B}"/>
              </a:ext>
            </a:extLst>
          </p:cNvPr>
          <p:cNvSpPr txBox="1"/>
          <p:nvPr/>
        </p:nvSpPr>
        <p:spPr>
          <a:xfrm flipH="1">
            <a:off x="4081762" y="3459845"/>
            <a:ext cx="98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母集団</a:t>
            </a:r>
          </a:p>
        </p:txBody>
      </p:sp>
      <p:graphicFrame>
        <p:nvGraphicFramePr>
          <p:cNvPr id="168" name="表 167">
            <a:extLst>
              <a:ext uri="{FF2B5EF4-FFF2-40B4-BE49-F238E27FC236}">
                <a16:creationId xmlns:a16="http://schemas.microsoft.com/office/drawing/2014/main" id="{64A4D114-D751-4124-A0D1-9AA14E620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36310"/>
              </p:ext>
            </p:extLst>
          </p:nvPr>
        </p:nvGraphicFramePr>
        <p:xfrm>
          <a:off x="2242941" y="1721704"/>
          <a:ext cx="47042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084">
                  <a:extLst>
                    <a:ext uri="{9D8B030D-6E8A-4147-A177-3AD203B41FA5}">
                      <a16:colId xmlns:a16="http://schemas.microsoft.com/office/drawing/2014/main" val="580365401"/>
                    </a:ext>
                  </a:extLst>
                </a:gridCol>
                <a:gridCol w="1568084">
                  <a:extLst>
                    <a:ext uri="{9D8B030D-6E8A-4147-A177-3AD203B41FA5}">
                      <a16:colId xmlns:a16="http://schemas.microsoft.com/office/drawing/2014/main" val="3401648563"/>
                    </a:ext>
                  </a:extLst>
                </a:gridCol>
                <a:gridCol w="1568084">
                  <a:extLst>
                    <a:ext uri="{9D8B030D-6E8A-4147-A177-3AD203B41FA5}">
                      <a16:colId xmlns:a16="http://schemas.microsoft.com/office/drawing/2014/main" val="2178225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検査方式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信頼性</a:t>
                      </a:r>
                      <a:r>
                        <a:rPr kumimoji="1" lang="en-US" altLang="ja-JP" dirty="0"/>
                        <a:t>(%)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検査結果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2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時間を要す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0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すぐにでる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7223"/>
                  </a:ext>
                </a:extLst>
              </a:tr>
            </a:tbl>
          </a:graphicData>
        </a:graphic>
      </p:graphicFrame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9C6E4562-E442-4814-9733-F9C424B1D394}"/>
              </a:ext>
            </a:extLst>
          </p:cNvPr>
          <p:cNvSpPr txBox="1"/>
          <p:nvPr/>
        </p:nvSpPr>
        <p:spPr>
          <a:xfrm flipH="1">
            <a:off x="-73988" y="1128445"/>
            <a:ext cx="84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インフルエンザの検査方法に</a:t>
            </a:r>
            <a:r>
              <a:rPr lang="en-US" altLang="ja-JP" b="1" dirty="0"/>
              <a:t>T</a:t>
            </a:r>
            <a:r>
              <a:rPr lang="ja-JP" altLang="en-US" b="1" dirty="0"/>
              <a:t>型と</a:t>
            </a:r>
            <a:r>
              <a:rPr lang="en-US" altLang="ja-JP" b="1" dirty="0"/>
              <a:t>S</a:t>
            </a:r>
            <a:r>
              <a:rPr lang="ja-JP" altLang="en-US" b="1" dirty="0"/>
              <a:t>型の</a:t>
            </a:r>
            <a:r>
              <a:rPr lang="en-US" altLang="ja-JP" b="1" dirty="0"/>
              <a:t>2</a:t>
            </a:r>
            <a:r>
              <a:rPr lang="ja-JP" altLang="en-US" b="1" dirty="0"/>
              <a:t>種類あるとする</a:t>
            </a:r>
            <a:endParaRPr lang="en-US" altLang="ja-JP" b="1" dirty="0"/>
          </a:p>
        </p:txBody>
      </p:sp>
      <p:sp>
        <p:nvSpPr>
          <p:cNvPr id="25" name="タイトル 3">
            <a:extLst>
              <a:ext uri="{FF2B5EF4-FFF2-40B4-BE49-F238E27FC236}">
                <a16:creationId xmlns:a16="http://schemas.microsoft.com/office/drawing/2014/main" id="{41FDEFC8-AA68-4D8E-82A8-570E0DC5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ベイズ推定　概要（参考）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050D7B-8DC3-4664-B4D9-DDEDCEF7038C}"/>
              </a:ext>
            </a:extLst>
          </p:cNvPr>
          <p:cNvGrpSpPr/>
          <p:nvPr/>
        </p:nvGrpSpPr>
        <p:grpSpPr>
          <a:xfrm>
            <a:off x="87683" y="5339575"/>
            <a:ext cx="2233186" cy="1219409"/>
            <a:chOff x="5423976" y="4055027"/>
            <a:chExt cx="2233186" cy="14819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54852D7A-75DE-41E4-A521-1332F50016C2}"/>
                    </a:ext>
                  </a:extLst>
                </p:cNvPr>
                <p:cNvSpPr/>
                <p:nvPr/>
              </p:nvSpPr>
              <p:spPr>
                <a:xfrm>
                  <a:off x="5658933" y="4774920"/>
                  <a:ext cx="1748727" cy="7514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54852D7A-75DE-41E4-A521-1332F50016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933" y="4774920"/>
                  <a:ext cx="1748727" cy="7514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吹き出し: 折線 (枠付き、強調線付き) 27">
              <a:extLst>
                <a:ext uri="{FF2B5EF4-FFF2-40B4-BE49-F238E27FC236}">
                  <a16:creationId xmlns:a16="http://schemas.microsoft.com/office/drawing/2014/main" id="{4EECD0A1-D5C8-48CF-8374-765471023B4D}"/>
                </a:ext>
              </a:extLst>
            </p:cNvPr>
            <p:cNvSpPr/>
            <p:nvPr/>
          </p:nvSpPr>
          <p:spPr>
            <a:xfrm>
              <a:off x="5423976" y="4055027"/>
              <a:ext cx="2233186" cy="1481914"/>
            </a:xfrm>
            <a:prstGeom prst="accentBorderCallout2">
              <a:avLst>
                <a:gd name="adj1" fmla="val 88363"/>
                <a:gd name="adj2" fmla="val 102438"/>
                <a:gd name="adj3" fmla="val 95496"/>
                <a:gd name="adj4" fmla="val 107752"/>
                <a:gd name="adj5" fmla="val 96396"/>
                <a:gd name="adj6" fmla="val 118149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陽性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＋</a:t>
              </a:r>
              <a:r>
                <a:rPr lang="ja-JP" altLang="en-US" dirty="0">
                  <a:solidFill>
                    <a:schemeClr val="tx1"/>
                  </a:solidFill>
                </a:rPr>
                <a:t>検査（陰性）</a:t>
              </a:r>
            </a:p>
            <a:p>
              <a:pPr algn="ctr"/>
              <a:endParaRPr kumimoji="1" lang="ja-JP" altLang="en-US" dirty="0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DFFFAD-7148-40AD-B806-80208FAC7F92}"/>
              </a:ext>
            </a:extLst>
          </p:cNvPr>
          <p:cNvGrpSpPr/>
          <p:nvPr/>
        </p:nvGrpSpPr>
        <p:grpSpPr>
          <a:xfrm>
            <a:off x="7129615" y="2973939"/>
            <a:ext cx="1835105" cy="1610117"/>
            <a:chOff x="5423976" y="4055027"/>
            <a:chExt cx="2233186" cy="195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B34DE8F3-0306-45D8-9759-4C0F05E5DBC7}"/>
                    </a:ext>
                  </a:extLst>
                </p:cNvPr>
                <p:cNvSpPr/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95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9999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3FB02977-6FB8-4E39-A8F9-8D7B52AAC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吹き出し: 折線 (枠付き、強調線付き) 30">
              <a:extLst>
                <a:ext uri="{FF2B5EF4-FFF2-40B4-BE49-F238E27FC236}">
                  <a16:creationId xmlns:a16="http://schemas.microsoft.com/office/drawing/2014/main" id="{488FB78B-D2B1-4E85-8FFB-42C416D97B47}"/>
                </a:ext>
              </a:extLst>
            </p:cNvPr>
            <p:cNvSpPr/>
            <p:nvPr/>
          </p:nvSpPr>
          <p:spPr>
            <a:xfrm>
              <a:off x="5423976" y="4055027"/>
              <a:ext cx="2233186" cy="1956731"/>
            </a:xfrm>
            <a:prstGeom prst="accentBorderCallout2">
              <a:avLst>
                <a:gd name="adj1" fmla="val 59477"/>
                <a:gd name="adj2" fmla="val -3006"/>
                <a:gd name="adj3" fmla="val 60824"/>
                <a:gd name="adj4" fmla="val -25504"/>
                <a:gd name="adj5" fmla="val 115791"/>
                <a:gd name="adj6" fmla="val -47609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していない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陰性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＋</a:t>
              </a:r>
              <a:r>
                <a:rPr lang="ja-JP" altLang="en-US" dirty="0">
                  <a:solidFill>
                    <a:schemeClr val="tx1"/>
                  </a:solidFill>
                </a:rPr>
                <a:t>検査（陽性）</a:t>
              </a:r>
            </a:p>
            <a:p>
              <a:pPr algn="ctr"/>
              <a:endParaRPr kumimoji="1" lang="ja-JP" altLang="en-US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F1D8C18-BB88-429E-A014-D742894DE002}"/>
              </a:ext>
            </a:extLst>
          </p:cNvPr>
          <p:cNvGrpSpPr/>
          <p:nvPr/>
        </p:nvGrpSpPr>
        <p:grpSpPr>
          <a:xfrm>
            <a:off x="7130526" y="4654483"/>
            <a:ext cx="1835105" cy="1610117"/>
            <a:chOff x="5423976" y="4055027"/>
            <a:chExt cx="2233186" cy="195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8D90D7A6-91B3-4CA9-B57D-5BDE6552496F}"/>
                    </a:ext>
                  </a:extLst>
                </p:cNvPr>
                <p:cNvSpPr/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95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2EFDE706-EB55-462D-849E-F128781E1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吹き出し: 折線 (枠付き、強調線付き) 33">
              <a:extLst>
                <a:ext uri="{FF2B5EF4-FFF2-40B4-BE49-F238E27FC236}">
                  <a16:creationId xmlns:a16="http://schemas.microsoft.com/office/drawing/2014/main" id="{87D85F0D-0243-4FE5-97CE-62CC5DAB98B9}"/>
                </a:ext>
              </a:extLst>
            </p:cNvPr>
            <p:cNvSpPr/>
            <p:nvPr/>
          </p:nvSpPr>
          <p:spPr>
            <a:xfrm>
              <a:off x="5423976" y="4055027"/>
              <a:ext cx="2233186" cy="1956731"/>
            </a:xfrm>
            <a:prstGeom prst="accentBorderCallout2">
              <a:avLst>
                <a:gd name="adj1" fmla="val 55033"/>
                <a:gd name="adj2" fmla="val -3080"/>
                <a:gd name="adj3" fmla="val 114322"/>
                <a:gd name="adj4" fmla="val -21619"/>
                <a:gd name="adj5" fmla="val 114824"/>
                <a:gd name="adj6" fmla="val -53260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陽性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＋</a:t>
              </a:r>
              <a:r>
                <a:rPr lang="ja-JP" altLang="en-US" dirty="0">
                  <a:solidFill>
                    <a:schemeClr val="tx1"/>
                  </a:solidFill>
                </a:rPr>
                <a:t>検査（陽性）</a:t>
              </a:r>
            </a:p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859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7BEDFC-5983-45C5-9493-07016E16135C}"/>
              </a:ext>
            </a:extLst>
          </p:cNvPr>
          <p:cNvSpPr/>
          <p:nvPr/>
        </p:nvSpPr>
        <p:spPr>
          <a:xfrm>
            <a:off x="3543618" y="2787538"/>
            <a:ext cx="3692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/>
              <a:t>＝</a:t>
            </a:r>
            <a:r>
              <a:rPr lang="en-US" altLang="ja-JP" sz="2000" b="1" dirty="0"/>
              <a:t> 0.001897</a:t>
            </a:r>
            <a:r>
              <a:rPr lang="ja-JP" altLang="en-US" sz="2000" b="1" dirty="0"/>
              <a:t>（約</a:t>
            </a:r>
            <a:r>
              <a:rPr lang="en-US" altLang="ja-JP" sz="2000" b="1" dirty="0"/>
              <a:t>0.19%</a:t>
            </a:r>
            <a:r>
              <a:rPr lang="ja-JP" altLang="en-US" sz="2000" b="1" dirty="0"/>
              <a:t>）</a:t>
            </a:r>
            <a:endParaRPr lang="en-US" altLang="ja-JP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BA2CDD0C-EAD1-4503-ADAF-C0D20E9F62B3}"/>
                  </a:ext>
                </a:extLst>
              </p:cNvPr>
              <p:cNvSpPr/>
              <p:nvPr/>
            </p:nvSpPr>
            <p:spPr>
              <a:xfrm>
                <a:off x="755576" y="1523546"/>
                <a:ext cx="5959517" cy="13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1" i="1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 dirty="0">
                              <a:latin typeface="Cambria Math" panose="02040503050406030204" pitchFamily="18" charset="0"/>
                            </a:rPr>
                            <m:t>ウイルスに</m:t>
                          </m:r>
                          <m:r>
                            <a:rPr lang="ja-JP" altLang="en-US" b="1" i="1" dirty="0" smtClean="0">
                              <a:latin typeface="Cambria Math" panose="02040503050406030204" pitchFamily="18" charset="0"/>
                            </a:rPr>
                            <m:t>感染</m:t>
                          </m:r>
                        </m:e>
                        <m:e>
                          <m:r>
                            <a:rPr lang="ja-JP" altLang="en-US" b="1" i="1" dirty="0">
                              <a:latin typeface="Cambria Math" panose="02040503050406030204" pitchFamily="18" charset="0"/>
                            </a:rPr>
                            <m:t>検査</m:t>
                          </m:r>
                          <m:r>
                            <a:rPr lang="ja-JP" altLang="en-US" b="1" i="1" dirty="0" smtClean="0">
                              <a:latin typeface="Cambria Math" panose="02040503050406030204" pitchFamily="18" charset="0"/>
                            </a:rPr>
                            <m:t>陽性</m:t>
                          </m:r>
                        </m:e>
                      </m:d>
                      <m:r>
                        <a:rPr lang="en-US" altLang="ja-JP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10000</m:t>
                              </m:r>
                            </m:den>
                          </m:f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9999</m:t>
                              </m:r>
                            </m:num>
                            <m:den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ja-JP" b="1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BA2CDD0C-EAD1-4503-ADAF-C0D20E9F6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23546"/>
                <a:ext cx="5959517" cy="130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C9AF90C-2F9A-4DF4-9D63-DDFFD7712F18}"/>
              </a:ext>
            </a:extLst>
          </p:cNvPr>
          <p:cNvSpPr/>
          <p:nvPr/>
        </p:nvSpPr>
        <p:spPr>
          <a:xfrm>
            <a:off x="2813995" y="6393017"/>
            <a:ext cx="3551174" cy="201600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688EC30-2924-4D73-875E-AF66DC15B2E3}"/>
              </a:ext>
            </a:extLst>
          </p:cNvPr>
          <p:cNvSpPr/>
          <p:nvPr/>
        </p:nvSpPr>
        <p:spPr>
          <a:xfrm>
            <a:off x="6122460" y="3789457"/>
            <a:ext cx="233409" cy="2599587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8E5791-DB7A-419E-A527-003AFA3B621A}"/>
              </a:ext>
            </a:extLst>
          </p:cNvPr>
          <p:cNvSpPr/>
          <p:nvPr/>
        </p:nvSpPr>
        <p:spPr>
          <a:xfrm>
            <a:off x="2640470" y="3793267"/>
            <a:ext cx="3721965" cy="25995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D98FC5-74B1-4CD7-9B78-51C743CDF5C7}"/>
              </a:ext>
            </a:extLst>
          </p:cNvPr>
          <p:cNvSpPr/>
          <p:nvPr/>
        </p:nvSpPr>
        <p:spPr>
          <a:xfrm>
            <a:off x="2640471" y="6392854"/>
            <a:ext cx="3721965" cy="20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8AB87E1-F984-43FC-B17E-9E6101B9F346}"/>
              </a:ext>
            </a:extLst>
          </p:cNvPr>
          <p:cNvGrpSpPr/>
          <p:nvPr/>
        </p:nvGrpSpPr>
        <p:grpSpPr>
          <a:xfrm>
            <a:off x="87683" y="5339575"/>
            <a:ext cx="2233186" cy="1219409"/>
            <a:chOff x="5423976" y="4055027"/>
            <a:chExt cx="2233186" cy="14819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F750D73C-BB27-4274-A4C4-AE6565D18CD7}"/>
                    </a:ext>
                  </a:extLst>
                </p:cNvPr>
                <p:cNvSpPr/>
                <p:nvPr/>
              </p:nvSpPr>
              <p:spPr>
                <a:xfrm>
                  <a:off x="5658933" y="4774920"/>
                  <a:ext cx="1748727" cy="7514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F750D73C-BB27-4274-A4C4-AE6565D18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933" y="4774920"/>
                  <a:ext cx="1748727" cy="7514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吹き出し: 折線 (枠付き、強調線付き) 18">
              <a:extLst>
                <a:ext uri="{FF2B5EF4-FFF2-40B4-BE49-F238E27FC236}">
                  <a16:creationId xmlns:a16="http://schemas.microsoft.com/office/drawing/2014/main" id="{388C7A8D-164F-4CC7-8DD1-727A39157E92}"/>
                </a:ext>
              </a:extLst>
            </p:cNvPr>
            <p:cNvSpPr/>
            <p:nvPr/>
          </p:nvSpPr>
          <p:spPr>
            <a:xfrm>
              <a:off x="5423976" y="4055027"/>
              <a:ext cx="2233186" cy="1481914"/>
            </a:xfrm>
            <a:prstGeom prst="accentBorderCallout2">
              <a:avLst>
                <a:gd name="adj1" fmla="val 88363"/>
                <a:gd name="adj2" fmla="val 102438"/>
                <a:gd name="adj3" fmla="val 95496"/>
                <a:gd name="adj4" fmla="val 107752"/>
                <a:gd name="adj5" fmla="val 96396"/>
                <a:gd name="adj6" fmla="val 118149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陽性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＋</a:t>
              </a:r>
              <a:r>
                <a:rPr lang="ja-JP" altLang="en-US" dirty="0">
                  <a:solidFill>
                    <a:schemeClr val="tx1"/>
                  </a:solidFill>
                </a:rPr>
                <a:t>検査（陰性）</a:t>
              </a:r>
            </a:p>
            <a:p>
              <a:pPr algn="ctr"/>
              <a:endParaRPr kumimoji="1" lang="ja-JP" altLang="en-US" dirty="0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9C8655-FBD7-4595-9543-128C2A1BD5C1}"/>
              </a:ext>
            </a:extLst>
          </p:cNvPr>
          <p:cNvSpPr txBox="1"/>
          <p:nvPr/>
        </p:nvSpPr>
        <p:spPr>
          <a:xfrm>
            <a:off x="2871783" y="4264221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ウイルスに感染していない</a:t>
            </a:r>
            <a:r>
              <a:rPr lang="ja-JP" altLang="en-US" dirty="0"/>
              <a:t>（陰性）</a:t>
            </a:r>
            <a:endParaRPr lang="en-US" altLang="ja-JP" dirty="0"/>
          </a:p>
          <a:p>
            <a:pPr algn="ctr"/>
            <a:r>
              <a:rPr kumimoji="1" lang="ja-JP" altLang="en-US" b="1" dirty="0"/>
              <a:t>＋</a:t>
            </a:r>
            <a:endParaRPr kumimoji="1" lang="en-US" altLang="ja-JP" b="1" dirty="0"/>
          </a:p>
          <a:p>
            <a:pPr algn="ctr"/>
            <a:r>
              <a:rPr lang="ja-JP" altLang="en-US" dirty="0"/>
              <a:t>検査（陰性）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AD4354-872E-4159-9ECD-18AC590F7B21}"/>
                  </a:ext>
                </a:extLst>
              </p:cNvPr>
              <p:cNvSpPr/>
              <p:nvPr/>
            </p:nvSpPr>
            <p:spPr>
              <a:xfrm>
                <a:off x="3843275" y="5313636"/>
                <a:ext cx="1457450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ja-JP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9999</m:t>
                          </m:r>
                        </m:num>
                        <m:den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AD4354-872E-4159-9ECD-18AC590F7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75" y="5313636"/>
                <a:ext cx="1457450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004AEBA-11EA-42B4-8F78-5B5E47455867}"/>
              </a:ext>
            </a:extLst>
          </p:cNvPr>
          <p:cNvSpPr txBox="1"/>
          <p:nvPr/>
        </p:nvSpPr>
        <p:spPr>
          <a:xfrm flipH="1">
            <a:off x="4081762" y="3459845"/>
            <a:ext cx="98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母集団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D935CDE2-4163-4F9B-A0F2-859349B7D30E}"/>
              </a:ext>
            </a:extLst>
          </p:cNvPr>
          <p:cNvGrpSpPr/>
          <p:nvPr/>
        </p:nvGrpSpPr>
        <p:grpSpPr>
          <a:xfrm>
            <a:off x="7129615" y="2973939"/>
            <a:ext cx="1835105" cy="1610117"/>
            <a:chOff x="5423976" y="4055027"/>
            <a:chExt cx="2233186" cy="195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3FB02977-6FB8-4E39-A8F9-8D7B52AAC473}"/>
                    </a:ext>
                  </a:extLst>
                </p:cNvPr>
                <p:cNvSpPr/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95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9999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3FB02977-6FB8-4E39-A8F9-8D7B52AAC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吹き出し: 折線 (枠付き、強調線付き) 32">
              <a:extLst>
                <a:ext uri="{FF2B5EF4-FFF2-40B4-BE49-F238E27FC236}">
                  <a16:creationId xmlns:a16="http://schemas.microsoft.com/office/drawing/2014/main" id="{401B931F-E18E-46A3-A418-0BA67E88D669}"/>
                </a:ext>
              </a:extLst>
            </p:cNvPr>
            <p:cNvSpPr/>
            <p:nvPr/>
          </p:nvSpPr>
          <p:spPr>
            <a:xfrm>
              <a:off x="5423976" y="4055027"/>
              <a:ext cx="2233186" cy="1956731"/>
            </a:xfrm>
            <a:prstGeom prst="accentBorderCallout2">
              <a:avLst>
                <a:gd name="adj1" fmla="val 59477"/>
                <a:gd name="adj2" fmla="val -3006"/>
                <a:gd name="adj3" fmla="val 60824"/>
                <a:gd name="adj4" fmla="val -25504"/>
                <a:gd name="adj5" fmla="val 115791"/>
                <a:gd name="adj6" fmla="val -47609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していない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陰性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＋</a:t>
              </a:r>
              <a:r>
                <a:rPr lang="ja-JP" altLang="en-US" dirty="0">
                  <a:solidFill>
                    <a:schemeClr val="tx1"/>
                  </a:solidFill>
                </a:rPr>
                <a:t>検査（陽性）</a:t>
              </a:r>
            </a:p>
            <a:p>
              <a:pPr algn="ctr"/>
              <a:endParaRPr kumimoji="1" lang="ja-JP" altLang="en-US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ECFBA4B-825E-4793-8A00-EB1884C6EBEA}"/>
              </a:ext>
            </a:extLst>
          </p:cNvPr>
          <p:cNvGrpSpPr/>
          <p:nvPr/>
        </p:nvGrpSpPr>
        <p:grpSpPr>
          <a:xfrm>
            <a:off x="7130526" y="4654483"/>
            <a:ext cx="1835105" cy="1610117"/>
            <a:chOff x="5423976" y="4055027"/>
            <a:chExt cx="2233186" cy="195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2EFDE706-EB55-462D-849E-F128781E1E46}"/>
                    </a:ext>
                  </a:extLst>
                </p:cNvPr>
                <p:cNvSpPr/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95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2EFDE706-EB55-462D-849E-F128781E1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吹き出し: 折線 (枠付き、強調線付き) 35">
              <a:extLst>
                <a:ext uri="{FF2B5EF4-FFF2-40B4-BE49-F238E27FC236}">
                  <a16:creationId xmlns:a16="http://schemas.microsoft.com/office/drawing/2014/main" id="{37BD6F46-9E30-4538-AAB0-1A0B05A290F0}"/>
                </a:ext>
              </a:extLst>
            </p:cNvPr>
            <p:cNvSpPr/>
            <p:nvPr/>
          </p:nvSpPr>
          <p:spPr>
            <a:xfrm>
              <a:off x="5423976" y="4055027"/>
              <a:ext cx="2233186" cy="1956731"/>
            </a:xfrm>
            <a:prstGeom prst="accentBorderCallout2">
              <a:avLst>
                <a:gd name="adj1" fmla="val 55033"/>
                <a:gd name="adj2" fmla="val -3080"/>
                <a:gd name="adj3" fmla="val 114322"/>
                <a:gd name="adj4" fmla="val -21619"/>
                <a:gd name="adj5" fmla="val 114824"/>
                <a:gd name="adj6" fmla="val -53260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陽性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＋</a:t>
              </a:r>
              <a:r>
                <a:rPr lang="ja-JP" altLang="en-US" dirty="0">
                  <a:solidFill>
                    <a:schemeClr val="tx1"/>
                  </a:solidFill>
                </a:rPr>
                <a:t>検査（陽性）</a:t>
              </a:r>
            </a:p>
            <a:p>
              <a:pPr algn="ctr"/>
              <a:endParaRPr kumimoji="1" lang="ja-JP" altLang="en-US" dirty="0"/>
            </a:p>
          </p:txBody>
        </p: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98515AF-69B3-4023-A39F-EC06ED8E383D}"/>
              </a:ext>
            </a:extLst>
          </p:cNvPr>
          <p:cNvSpPr/>
          <p:nvPr/>
        </p:nvSpPr>
        <p:spPr>
          <a:xfrm>
            <a:off x="104467" y="1124744"/>
            <a:ext cx="6203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本当にインフルエンザに感染している確率（ベイズの定理より）</a:t>
            </a:r>
            <a:endParaRPr lang="en-US" altLang="ja-JP" b="1" dirty="0"/>
          </a:p>
        </p:txBody>
      </p:sp>
      <p:sp>
        <p:nvSpPr>
          <p:cNvPr id="37" name="タイトル 3">
            <a:extLst>
              <a:ext uri="{FF2B5EF4-FFF2-40B4-BE49-F238E27FC236}">
                <a16:creationId xmlns:a16="http://schemas.microsoft.com/office/drawing/2014/main" id="{12A9EA9C-EDAC-4503-A0B6-7462971A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ベイズ推定　概要（参考）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898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051BA1C-5D95-45D2-BC23-71894AAE28E9}"/>
              </a:ext>
            </a:extLst>
          </p:cNvPr>
          <p:cNvSpPr/>
          <p:nvPr/>
        </p:nvSpPr>
        <p:spPr>
          <a:xfrm>
            <a:off x="380583" y="1984544"/>
            <a:ext cx="8012974" cy="993426"/>
          </a:xfrm>
          <a:prstGeom prst="roundRect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0EC5221-E8CA-4E4B-8C11-FF70F3346B95}"/>
              </a:ext>
            </a:extLst>
          </p:cNvPr>
          <p:cNvSpPr/>
          <p:nvPr/>
        </p:nvSpPr>
        <p:spPr>
          <a:xfrm>
            <a:off x="380583" y="4150027"/>
            <a:ext cx="8012974" cy="1496364"/>
          </a:xfrm>
          <a:prstGeom prst="roundRect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kumimoji="1" lang="ja-JP" altLang="en-US" dirty="0"/>
              <a:t>ベイズ推定との比較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2A1327-1E32-4C70-8D98-1596BDB61162}"/>
              </a:ext>
            </a:extLst>
          </p:cNvPr>
          <p:cNvSpPr/>
          <p:nvPr/>
        </p:nvSpPr>
        <p:spPr>
          <a:xfrm>
            <a:off x="473557" y="2208917"/>
            <a:ext cx="79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i="0" u="none" strike="noStrike" dirty="0">
                <a:solidFill>
                  <a:srgbClr val="000000"/>
                </a:solidFill>
                <a:effectLst/>
                <a:latin typeface="&amp;quot"/>
              </a:rPr>
              <a:t>いかさまコインがある。表の出る確率が</a:t>
            </a:r>
            <a:r>
              <a:rPr lang="en-US" altLang="ja-JP" i="0" u="none" strike="noStrike" dirty="0">
                <a:solidFill>
                  <a:srgbClr val="000000"/>
                </a:solidFill>
                <a:effectLst/>
                <a:latin typeface="&amp;quot"/>
              </a:rPr>
              <a:t>1/2</a:t>
            </a:r>
            <a:r>
              <a:rPr lang="ja-JP" altLang="en-US" i="0" u="none" strike="noStrike" dirty="0">
                <a:solidFill>
                  <a:srgbClr val="000000"/>
                </a:solidFill>
                <a:effectLst/>
                <a:latin typeface="&amp;quot"/>
              </a:rPr>
              <a:t>でない。表の出る確率を調べるために、</a:t>
            </a:r>
            <a:r>
              <a:rPr lang="en-US" altLang="ja-JP" i="0" u="none" strike="noStrike" dirty="0">
                <a:solidFill>
                  <a:srgbClr val="000000"/>
                </a:solidFill>
                <a:effectLst/>
                <a:latin typeface="&amp;quot"/>
              </a:rPr>
              <a:t>10</a:t>
            </a:r>
            <a:r>
              <a:rPr lang="ja-JP" altLang="en-US" i="0" u="none" strike="noStrike" dirty="0">
                <a:solidFill>
                  <a:srgbClr val="000000"/>
                </a:solidFill>
                <a:effectLst/>
                <a:latin typeface="&amp;quot"/>
              </a:rPr>
              <a:t>回投げたところ、</a:t>
            </a:r>
            <a:r>
              <a:rPr lang="en-US" altLang="ja-JP" i="0" u="none" strike="noStrike" dirty="0">
                <a:solidFill>
                  <a:srgbClr val="000000"/>
                </a:solidFill>
                <a:effectLst/>
                <a:latin typeface="&amp;quot"/>
              </a:rPr>
              <a:t>8</a:t>
            </a:r>
            <a:r>
              <a:rPr lang="ja-JP" altLang="en-US" i="0" u="none" strike="noStrike" dirty="0">
                <a:solidFill>
                  <a:srgbClr val="000000"/>
                </a:solidFill>
                <a:effectLst/>
                <a:latin typeface="&amp;quot"/>
              </a:rPr>
              <a:t>回表だった。表の出るコインはいくつだろうか。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AF4071-BC48-44BF-8DB2-8751BD1B06D8}"/>
              </a:ext>
            </a:extLst>
          </p:cNvPr>
          <p:cNvSpPr/>
          <p:nvPr/>
        </p:nvSpPr>
        <p:spPr>
          <a:xfrm>
            <a:off x="414246" y="4402168"/>
            <a:ext cx="79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いかさまコインがある。表の出る確率が</a:t>
            </a:r>
            <a:r>
              <a:rPr lang="en-US" altLang="ja-JP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1/2</a:t>
            </a:r>
            <a:r>
              <a:rPr lang="ja-JP" altLang="en-US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でない。表の出る確率を調べるために、</a:t>
            </a:r>
            <a:r>
              <a:rPr lang="en-US" altLang="ja-JP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10</a:t>
            </a:r>
            <a:r>
              <a:rPr lang="ja-JP" altLang="en-US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回投げたところ、</a:t>
            </a:r>
            <a:r>
              <a:rPr lang="en-US" altLang="ja-JP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8</a:t>
            </a:r>
            <a:r>
              <a:rPr lang="ja-JP" altLang="en-US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回表だった。表の出るコインはいくつだろうか。</a:t>
            </a:r>
            <a:endParaRPr lang="en-US" altLang="ja-JP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&amp;quot"/>
            </a:endParaRPr>
          </a:p>
          <a:p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ただし</a:t>
            </a:r>
            <a:r>
              <a:rPr lang="en-US" altLang="ja-JP" b="1" dirty="0">
                <a:solidFill>
                  <a:srgbClr val="000000"/>
                </a:solidFill>
                <a:latin typeface="&amp;quot"/>
              </a:rPr>
              <a:t>1</a:t>
            </a:r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週間前に同じコインを投げていたことがわかっていて、その時は</a:t>
            </a:r>
            <a:r>
              <a:rPr lang="en-US" altLang="ja-JP" b="1" dirty="0">
                <a:solidFill>
                  <a:srgbClr val="000000"/>
                </a:solidFill>
                <a:latin typeface="&amp;quot"/>
              </a:rPr>
              <a:t>10</a:t>
            </a:r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回中</a:t>
            </a:r>
            <a:r>
              <a:rPr lang="en-US" altLang="ja-JP" b="1" dirty="0">
                <a:solidFill>
                  <a:srgbClr val="000000"/>
                </a:solidFill>
                <a:latin typeface="&amp;quot"/>
              </a:rPr>
              <a:t>4</a:t>
            </a:r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回表</a:t>
            </a:r>
            <a:endParaRPr lang="en-US" altLang="ja-JP" b="1" dirty="0">
              <a:solidFill>
                <a:srgbClr val="000000"/>
              </a:solidFill>
              <a:latin typeface="&amp;quot"/>
            </a:endParaRPr>
          </a:p>
          <a:p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だった。</a:t>
            </a:r>
            <a:endParaRPr lang="ja-JP" altLang="en-US" b="1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1AE5EE-78D8-40F7-832F-D05210834415}"/>
              </a:ext>
            </a:extLst>
          </p:cNvPr>
          <p:cNvSpPr txBox="1"/>
          <p:nvPr/>
        </p:nvSpPr>
        <p:spPr>
          <a:xfrm>
            <a:off x="643444" y="1818277"/>
            <a:ext cx="13362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最尤推定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DB6401-875F-4635-8115-3138E1B6288E}"/>
              </a:ext>
            </a:extLst>
          </p:cNvPr>
          <p:cNvSpPr txBox="1"/>
          <p:nvPr/>
        </p:nvSpPr>
        <p:spPr>
          <a:xfrm>
            <a:off x="643444" y="3965361"/>
            <a:ext cx="13362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ベイズ</a:t>
            </a:r>
            <a:r>
              <a:rPr kumimoji="1" lang="ja-JP" altLang="en-US" b="1" dirty="0"/>
              <a:t>推定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177264-3BDB-4566-A556-39FCB93628E1}"/>
              </a:ext>
            </a:extLst>
          </p:cNvPr>
          <p:cNvSpPr/>
          <p:nvPr/>
        </p:nvSpPr>
        <p:spPr>
          <a:xfrm>
            <a:off x="251520" y="6215872"/>
            <a:ext cx="739856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/>
              <a:t>to-kei.net</a:t>
            </a:r>
            <a:r>
              <a:rPr lang="ja-JP" altLang="en-US" sz="1000" b="1" dirty="0"/>
              <a:t>－全人類がわかる統計学－</a:t>
            </a:r>
            <a:endParaRPr lang="en-US" altLang="ja-JP" sz="900" b="1" dirty="0"/>
          </a:p>
          <a:p>
            <a:r>
              <a:rPr lang="en-US" altLang="ja-JP" sz="900" b="1" dirty="0"/>
              <a:t>&lt;https://tokei.net/bayes/maximum-likelihood-estimation-bayes-estimator/&gt;</a:t>
            </a:r>
            <a:endParaRPr lang="ja-JP" altLang="en-US" sz="10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89E6BC4-D940-4D47-9461-A22F09FC290F}"/>
              </a:ext>
            </a:extLst>
          </p:cNvPr>
          <p:cNvSpPr/>
          <p:nvPr/>
        </p:nvSpPr>
        <p:spPr>
          <a:xfrm>
            <a:off x="104467" y="1124744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最尤推定とベイズ推定の違いを例題で表すと・・・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73732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kumimoji="1" lang="ja-JP" altLang="en-US" dirty="0"/>
              <a:t>ベイズ推定との比較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7D8B90-34A9-4EE0-A64D-CB402A39F329}"/>
              </a:ext>
            </a:extLst>
          </p:cNvPr>
          <p:cNvSpPr/>
          <p:nvPr/>
        </p:nvSpPr>
        <p:spPr>
          <a:xfrm>
            <a:off x="550549" y="1191365"/>
            <a:ext cx="805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latin typeface="+mj-lt"/>
              </a:rPr>
              <a:t>最尤推定量は事前情報を使わない</a:t>
            </a:r>
            <a:r>
              <a:rPr lang="ja-JP" altLang="en-US" dirty="0">
                <a:solidFill>
                  <a:srgbClr val="000000"/>
                </a:solidFill>
                <a:latin typeface="+mj-lt"/>
              </a:rPr>
              <a:t>のに対し、</a:t>
            </a:r>
            <a:r>
              <a:rPr lang="ja-JP" altLang="en-US" b="1" dirty="0">
                <a:solidFill>
                  <a:srgbClr val="000000"/>
                </a:solidFill>
                <a:latin typeface="+mj-lt"/>
              </a:rPr>
              <a:t>ベイズ推定は事前情報を使う</a:t>
            </a:r>
            <a:endParaRPr lang="ja-JP" altLang="en-US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980647A-458A-4C4D-AADC-B1C1B867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22133"/>
              </p:ext>
            </p:extLst>
          </p:nvPr>
        </p:nvGraphicFramePr>
        <p:xfrm>
          <a:off x="596656" y="3610704"/>
          <a:ext cx="79644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1476563931"/>
                    </a:ext>
                  </a:extLst>
                </a:gridCol>
                <a:gridCol w="3563202">
                  <a:extLst>
                    <a:ext uri="{9D8B030D-6E8A-4147-A177-3AD203B41FA5}">
                      <a16:colId xmlns:a16="http://schemas.microsoft.com/office/drawing/2014/main" val="2935982460"/>
                    </a:ext>
                  </a:extLst>
                </a:gridCol>
                <a:gridCol w="3563202">
                  <a:extLst>
                    <a:ext uri="{9D8B030D-6E8A-4147-A177-3AD203B41FA5}">
                      <a16:colId xmlns:a16="http://schemas.microsoft.com/office/drawing/2014/main" val="1827446372"/>
                    </a:ext>
                  </a:extLst>
                </a:gridCol>
              </a:tblGrid>
              <a:tr h="3330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最尤推定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ベイズ推定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9518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長所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・データをその場で取得するため、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信頼性あり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・少ない試行回数でもある程度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適切な推定が可能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・随時確率を更新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6153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短所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・試行回数が少ない場合、極端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の値をとることがある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（試行回数を多くすることは手間）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事前情報が信頼できない可能性あり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75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AB70A21-1F85-47C2-81FE-1989AC729960}"/>
              </a:ext>
            </a:extLst>
          </p:cNvPr>
          <p:cNvSpPr/>
          <p:nvPr/>
        </p:nvSpPr>
        <p:spPr>
          <a:xfrm>
            <a:off x="495312" y="3205184"/>
            <a:ext cx="3806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000000"/>
                </a:solidFill>
                <a:latin typeface="&amp;quot"/>
              </a:rPr>
              <a:t>&lt;</a:t>
            </a:r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最尤推定ベイズ推定の主な違い</a:t>
            </a:r>
            <a:r>
              <a:rPr lang="en-US" altLang="ja-JP" b="1" dirty="0">
                <a:solidFill>
                  <a:srgbClr val="000000"/>
                </a:solidFill>
                <a:latin typeface="&amp;quot"/>
              </a:rPr>
              <a:t>&gt;</a:t>
            </a:r>
            <a:endParaRPr lang="ja-JP" altLang="en-US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A8D187F-6678-4A90-8828-C14B6B973A68}"/>
              </a:ext>
            </a:extLst>
          </p:cNvPr>
          <p:cNvGrpSpPr/>
          <p:nvPr/>
        </p:nvGrpSpPr>
        <p:grpSpPr>
          <a:xfrm>
            <a:off x="2265188" y="1853912"/>
            <a:ext cx="4613623" cy="1024097"/>
            <a:chOff x="1398537" y="1747384"/>
            <a:chExt cx="4613623" cy="1024097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29F7511C-B44F-4C62-A238-DEAE8A2E47AC}"/>
                </a:ext>
              </a:extLst>
            </p:cNvPr>
            <p:cNvSpPr/>
            <p:nvPr/>
          </p:nvSpPr>
          <p:spPr>
            <a:xfrm>
              <a:off x="1398537" y="2008442"/>
              <a:ext cx="4613623" cy="763039"/>
            </a:xfrm>
            <a:prstGeom prst="roundRect">
              <a:avLst/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rgbClr val="000000"/>
                  </a:solidFill>
                  <a:latin typeface="&amp;quot"/>
                </a:rPr>
                <a:t>1</a:t>
              </a:r>
              <a:r>
                <a:rPr lang="ja-JP" altLang="en-US" b="1" dirty="0">
                  <a:solidFill>
                    <a:srgbClr val="000000"/>
                  </a:solidFill>
                  <a:latin typeface="&amp;quot"/>
                </a:rPr>
                <a:t>週間前に同じコインで</a:t>
              </a:r>
              <a:r>
                <a:rPr lang="en-US" altLang="ja-JP" b="1" dirty="0">
                  <a:solidFill>
                    <a:srgbClr val="000000"/>
                  </a:solidFill>
                  <a:latin typeface="&amp;quot"/>
                </a:rPr>
                <a:t>10</a:t>
              </a:r>
              <a:r>
                <a:rPr lang="ja-JP" altLang="en-US" b="1" dirty="0">
                  <a:solidFill>
                    <a:srgbClr val="000000"/>
                  </a:solidFill>
                  <a:latin typeface="&amp;quot"/>
                </a:rPr>
                <a:t>回中</a:t>
              </a:r>
              <a:r>
                <a:rPr lang="en-US" altLang="ja-JP" b="1" dirty="0">
                  <a:solidFill>
                    <a:srgbClr val="000000"/>
                  </a:solidFill>
                  <a:latin typeface="&amp;quot"/>
                </a:rPr>
                <a:t>4</a:t>
              </a:r>
              <a:r>
                <a:rPr lang="ja-JP" altLang="en-US" b="1" dirty="0">
                  <a:solidFill>
                    <a:srgbClr val="000000"/>
                  </a:solidFill>
                  <a:latin typeface="&amp;quot"/>
                </a:rPr>
                <a:t>回表だった</a:t>
              </a:r>
              <a:endParaRPr lang="en-US" altLang="ja-JP" b="1" dirty="0">
                <a:solidFill>
                  <a:srgbClr val="000000"/>
                </a:solidFill>
                <a:latin typeface="&amp;quot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2306515-1FE2-4EE2-BDED-8D43D4C41689}"/>
                </a:ext>
              </a:extLst>
            </p:cNvPr>
            <p:cNvSpPr/>
            <p:nvPr/>
          </p:nvSpPr>
          <p:spPr>
            <a:xfrm>
              <a:off x="1652298" y="1747384"/>
              <a:ext cx="1492716" cy="44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/>
                <a:t>事前情報　例</a:t>
              </a:r>
              <a:endParaRPr lang="en-US" altLang="ja-JP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2957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512BABB-8063-4DB5-98BA-1A3B674A26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D9AF93-5620-45B1-9994-706CBC968E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2C8422-8805-4CD3-B96E-777E61B4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CF8984-F741-4556-85D1-6CB2694A1047}"/>
              </a:ext>
            </a:extLst>
          </p:cNvPr>
          <p:cNvSpPr txBox="1"/>
          <p:nvPr/>
        </p:nvSpPr>
        <p:spPr>
          <a:xfrm>
            <a:off x="353440" y="1567624"/>
            <a:ext cx="8790560" cy="387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例を用いて最尤推定を説明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　　→尤もらしさを確率で表現すること</a:t>
            </a:r>
            <a:endParaRPr kumimoji="1" lang="en-US" altLang="ja-JP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最尤推定とベイズ推定の違いを説明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 dirty="0"/>
              <a:t>　　→事前情報を使用するか否か</a:t>
            </a:r>
            <a:endParaRPr kumimoji="1" lang="en-US" altLang="ja-JP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機械学習で最尤推定やベイズ推定が使用されている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　　→</a:t>
            </a:r>
            <a:r>
              <a:rPr lang="en-US" altLang="ja-JP" dirty="0"/>
              <a:t>『</a:t>
            </a:r>
            <a:r>
              <a:rPr lang="ja-JP" altLang="en-US" dirty="0"/>
              <a:t>データがどの分布に従うと仮定するのか</a:t>
            </a:r>
            <a:r>
              <a:rPr lang="en-US" altLang="ja-JP" dirty="0"/>
              <a:t>』</a:t>
            </a:r>
            <a:r>
              <a:rPr lang="ja-JP" altLang="en-US" dirty="0"/>
              <a:t>が非常に重要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　　→</a:t>
            </a:r>
            <a:r>
              <a:rPr lang="ja-JP" altLang="en-US" b="1" dirty="0"/>
              <a:t>ツールを使用するだけでなく、データの見える化を行い、分布を把握することが重要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71592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4FE67F7-33F7-45B3-9DA0-D43C9561C8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FEA563-F77C-42FA-B157-54741FA0B2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42E78B9-AA98-4CB9-B781-CC8CC5CC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DDBC7B-8043-4767-BA1A-23D707BF927F}"/>
              </a:ext>
            </a:extLst>
          </p:cNvPr>
          <p:cNvSpPr txBox="1"/>
          <p:nvPr/>
        </p:nvSpPr>
        <p:spPr>
          <a:xfrm>
            <a:off x="539552" y="980728"/>
            <a:ext cx="7272808" cy="3615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最尤推定　概要</a:t>
            </a:r>
            <a:endParaRPr lang="en-US" altLang="ja-JP" sz="2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ベイズ推定との比較</a:t>
            </a:r>
            <a:endParaRPr lang="en-US" altLang="ja-JP" sz="2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まとめ</a:t>
            </a:r>
            <a:endParaRPr lang="en-US" altLang="ja-JP" sz="2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参考文献 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1079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E06C3C28-14DD-4D0C-883F-CB4E1ACA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272"/>
            <a:ext cx="9144000" cy="379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5947" tIns="4761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ja-JP" altLang="ja-JP" dirty="0">
                <a:cs typeface="Arial" panose="020B0604020202020204" pitchFamily="34" charset="0"/>
              </a:rPr>
              <a:t>石村貞夫</a:t>
            </a:r>
            <a:r>
              <a:rPr kumimoji="0" lang="ja-JP" altLang="en-US" dirty="0"/>
              <a:t>・</a:t>
            </a:r>
            <a:r>
              <a:rPr kumimoji="0" lang="ja-JP" altLang="ja-JP" dirty="0">
                <a:cs typeface="Arial" panose="020B0604020202020204" pitchFamily="34" charset="0"/>
              </a:rPr>
              <a:t>石村光資郎</a:t>
            </a:r>
            <a:r>
              <a:rPr kumimoji="0" lang="ja-JP" altLang="en-US" dirty="0"/>
              <a:t>・</a:t>
            </a:r>
            <a:r>
              <a:rPr kumimoji="0" lang="ja-JP" altLang="ja-JP" dirty="0">
                <a:cs typeface="Arial" panose="020B0604020202020204" pitchFamily="34" charset="0"/>
              </a:rPr>
              <a:t>劉晨</a:t>
            </a:r>
            <a:r>
              <a:rPr kumimoji="0" lang="ja-JP" altLang="en-US" i="0" strike="noStrike" cap="none" normalizeH="0" baseline="0" dirty="0">
                <a:ln>
                  <a:noFill/>
                </a:ln>
                <a:effectLst/>
                <a:latin typeface="+mj-lt"/>
              </a:rPr>
              <a:t>（</a:t>
            </a:r>
            <a:r>
              <a:rPr kumimoji="0" lang="en-US" altLang="ja-JP" i="0" strike="noStrike" cap="none" normalizeH="0" baseline="0" dirty="0">
                <a:ln>
                  <a:noFill/>
                </a:ln>
                <a:effectLst/>
                <a:latin typeface="+mj-lt"/>
              </a:rPr>
              <a:t>2010</a:t>
            </a:r>
            <a:r>
              <a:rPr kumimoji="0" lang="ja-JP" altLang="en-US" i="0" strike="noStrike" cap="none" normalizeH="0" baseline="0" dirty="0">
                <a:ln>
                  <a:noFill/>
                </a:ln>
                <a:effectLst/>
                <a:latin typeface="+mj-lt"/>
              </a:rPr>
              <a:t>）</a:t>
            </a:r>
            <a:r>
              <a:rPr kumimoji="0" lang="en-US" altLang="ja-JP" i="0" strike="noStrike" cap="none" normalizeH="0" baseline="0" dirty="0">
                <a:ln>
                  <a:noFill/>
                </a:ln>
                <a:effectLst/>
                <a:latin typeface="+mj-lt"/>
              </a:rPr>
              <a:t>『</a:t>
            </a:r>
            <a:r>
              <a:rPr kumimoji="0" lang="ja-JP" altLang="ja-JP" dirty="0"/>
              <a:t>入門はじめての統計的推定と最尤法</a:t>
            </a:r>
            <a:r>
              <a:rPr kumimoji="0" lang="en-US" altLang="ja-JP" i="0" strike="noStrike" cap="none" normalizeH="0" baseline="0" dirty="0">
                <a:ln>
                  <a:noFill/>
                </a:ln>
                <a:effectLst/>
                <a:latin typeface="+mj-lt"/>
              </a:rPr>
              <a:t>』</a:t>
            </a:r>
            <a:r>
              <a:rPr kumimoji="0" lang="ja-JP" altLang="en-US" i="0" strike="noStrike" cap="none" normalizeH="0" baseline="0" dirty="0">
                <a:ln>
                  <a:noFill/>
                </a:ln>
                <a:effectLst/>
                <a:latin typeface="+mj-lt"/>
              </a:rPr>
              <a:t>東京図書</a:t>
            </a:r>
            <a:r>
              <a:rPr kumimoji="0" lang="en-US" altLang="ja-JP" i="0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dirty="0"/>
              <a:t>“to-kei.net</a:t>
            </a:r>
            <a:r>
              <a:rPr lang="ja-JP" altLang="en-US" dirty="0"/>
              <a:t>－全人類がわかる統計学－</a:t>
            </a:r>
            <a:r>
              <a:rPr lang="en-US" altLang="ja-JP" dirty="0"/>
              <a:t>”, &lt;https://tokei.net/bayes/maximum-likelihood-estimation-bayes-estimator/&gt;</a:t>
            </a:r>
            <a:r>
              <a:rPr lang="ja-JP" altLang="en-US" dirty="0"/>
              <a:t> 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28</a:t>
            </a:r>
            <a:r>
              <a:rPr lang="ja-JP" altLang="en-US" dirty="0"/>
              <a:t>日アクセス）</a:t>
            </a:r>
            <a:endParaRPr lang="en-US" altLang="ja-JP" dirty="0"/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ja-JP" altLang="en-US" dirty="0"/>
              <a:t>ようやく分かった！最尤推定とベイズ推定</a:t>
            </a:r>
            <a:r>
              <a:rPr lang="en-US" altLang="ja-JP" dirty="0"/>
              <a:t>,&lt; https://www.slideshare.net/iranainanimosuteteshimaou/ss-55173144?next_slideshow=1&gt;</a:t>
            </a:r>
            <a:r>
              <a:rPr lang="ja-JP" altLang="en-US" dirty="0"/>
              <a:t>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28</a:t>
            </a:r>
            <a:r>
              <a:rPr lang="ja-JP" altLang="en-US" dirty="0"/>
              <a:t>日アクセス）</a:t>
            </a:r>
            <a:endParaRPr lang="en-US" altLang="ja-JP" dirty="0"/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83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1243EB9-2872-44B4-B002-A7C218DBF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52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楕円 15">
            <a:extLst>
              <a:ext uri="{FF2B5EF4-FFF2-40B4-BE49-F238E27FC236}">
                <a16:creationId xmlns:a16="http://schemas.microsoft.com/office/drawing/2014/main" id="{752D5DD1-1A34-4BFB-8215-2865FA3FEA3C}"/>
              </a:ext>
            </a:extLst>
          </p:cNvPr>
          <p:cNvSpPr/>
          <p:nvPr/>
        </p:nvSpPr>
        <p:spPr>
          <a:xfrm>
            <a:off x="3197053" y="4910491"/>
            <a:ext cx="2664296" cy="15841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BB1A5D-97AD-4C35-96E3-B9B49D584499}"/>
              </a:ext>
            </a:extLst>
          </p:cNvPr>
          <p:cNvSpPr/>
          <p:nvPr/>
        </p:nvSpPr>
        <p:spPr>
          <a:xfrm>
            <a:off x="8048880" y="6236783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など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913FEC-C768-4EFB-BABF-EF49EE7B902E}"/>
                  </a:ext>
                </a:extLst>
              </p:cNvPr>
              <p:cNvSpPr txBox="1"/>
              <p:nvPr/>
            </p:nvSpPr>
            <p:spPr>
              <a:xfrm>
                <a:off x="86197" y="1427379"/>
                <a:ext cx="64807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例）母集団からランダムに抽出された大きさ</a:t>
                </a:r>
                <a:r>
                  <a:rPr lang="en-US" altLang="ja-JP" b="1" dirty="0"/>
                  <a:t>N</a:t>
                </a:r>
                <a:r>
                  <a:rPr lang="ja-JP" altLang="en-US" b="1" dirty="0"/>
                  <a:t>のデータから母集団の未知のパラメータ　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、母分散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b="1" dirty="0"/>
                  <a:t>を推定したい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913FEC-C768-4EFB-BABF-EF49EE7B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7" y="1427379"/>
                <a:ext cx="6480720" cy="646331"/>
              </a:xfrm>
              <a:prstGeom prst="rect">
                <a:avLst/>
              </a:prstGeom>
              <a:blipFill>
                <a:blip r:embed="rId3"/>
                <a:stretch>
                  <a:fillRect l="-753" t="-3774" r="-659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タイトル 3">
            <a:extLst>
              <a:ext uri="{FF2B5EF4-FFF2-40B4-BE49-F238E27FC236}">
                <a16:creationId xmlns:a16="http://schemas.microsoft.com/office/drawing/2014/main" id="{C1693D17-B769-4877-9AB1-DEBB0BEB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6B1C225-D551-4D56-91F0-703F0EBF114C}"/>
              </a:ext>
            </a:extLst>
          </p:cNvPr>
          <p:cNvSpPr txBox="1"/>
          <p:nvPr/>
        </p:nvSpPr>
        <p:spPr>
          <a:xfrm>
            <a:off x="1476532" y="4414959"/>
            <a:ext cx="8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Point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6EEBD11-829D-416B-A39D-30327885064C}"/>
              </a:ext>
            </a:extLst>
          </p:cNvPr>
          <p:cNvSpPr/>
          <p:nvPr/>
        </p:nvSpPr>
        <p:spPr>
          <a:xfrm>
            <a:off x="1077516" y="4886125"/>
            <a:ext cx="2664296" cy="15841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66B928B-001F-4BBC-B229-5241D98E2EF4}"/>
              </a:ext>
            </a:extLst>
          </p:cNvPr>
          <p:cNvSpPr/>
          <p:nvPr/>
        </p:nvSpPr>
        <p:spPr>
          <a:xfrm>
            <a:off x="5328050" y="4854215"/>
            <a:ext cx="2664296" cy="15841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DC43518-1DE7-4D02-8B0E-ED96DFA82C79}"/>
              </a:ext>
            </a:extLst>
          </p:cNvPr>
          <p:cNvSpPr/>
          <p:nvPr/>
        </p:nvSpPr>
        <p:spPr>
          <a:xfrm>
            <a:off x="3980933" y="61142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正規分布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6BCB2E4-B053-4B7C-8CA1-24F25D5052BD}"/>
              </a:ext>
            </a:extLst>
          </p:cNvPr>
          <p:cNvSpPr/>
          <p:nvPr/>
        </p:nvSpPr>
        <p:spPr>
          <a:xfrm>
            <a:off x="6143734" y="60535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指数分布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D6C3924-BC81-4522-AC50-7982F5D455C8}"/>
              </a:ext>
            </a:extLst>
          </p:cNvPr>
          <p:cNvSpPr/>
          <p:nvPr/>
        </p:nvSpPr>
        <p:spPr>
          <a:xfrm>
            <a:off x="1855666" y="607238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一様分布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E945B9-FE0B-49C2-A475-B5BEC88B685C}"/>
              </a:ext>
            </a:extLst>
          </p:cNvPr>
          <p:cNvCxnSpPr/>
          <p:nvPr/>
        </p:nvCxnSpPr>
        <p:spPr>
          <a:xfrm>
            <a:off x="1727684" y="5591311"/>
            <a:ext cx="14401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グラフ 24">
            <a:extLst>
              <a:ext uri="{FF2B5EF4-FFF2-40B4-BE49-F238E27FC236}">
                <a16:creationId xmlns:a16="http://schemas.microsoft.com/office/drawing/2014/main" id="{4F798D1C-297D-40EA-A132-8BF0EE348E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080477"/>
              </p:ext>
            </p:extLst>
          </p:nvPr>
        </p:nvGraphicFramePr>
        <p:xfrm>
          <a:off x="3355927" y="4721182"/>
          <a:ext cx="2358008" cy="1584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グラフ 25">
            <a:extLst>
              <a:ext uri="{FF2B5EF4-FFF2-40B4-BE49-F238E27FC236}">
                <a16:creationId xmlns:a16="http://schemas.microsoft.com/office/drawing/2014/main" id="{06BDC28B-4A38-4830-95E7-8B8119A78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732317"/>
              </p:ext>
            </p:extLst>
          </p:nvPr>
        </p:nvGraphicFramePr>
        <p:xfrm>
          <a:off x="5477362" y="4755925"/>
          <a:ext cx="20160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38FF64E-EE5E-4B24-9D4B-F33875D796AC}"/>
              </a:ext>
            </a:extLst>
          </p:cNvPr>
          <p:cNvSpPr txBox="1"/>
          <p:nvPr/>
        </p:nvSpPr>
        <p:spPr>
          <a:xfrm>
            <a:off x="1727684" y="4414959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研究対象の確率を数式で表現できるかどうか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1C7566B-893F-473E-9BBF-FB9834E2044D}"/>
              </a:ext>
            </a:extLst>
          </p:cNvPr>
          <p:cNvSpPr/>
          <p:nvPr/>
        </p:nvSpPr>
        <p:spPr>
          <a:xfrm>
            <a:off x="62976" y="748344"/>
            <a:ext cx="7677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統計的推定の基本的な問題は、</a:t>
            </a:r>
            <a:r>
              <a:rPr lang="en-US" altLang="ja-JP" b="1" dirty="0"/>
              <a:t>『</a:t>
            </a:r>
            <a:r>
              <a:rPr lang="ja-JP" altLang="en-US" b="1" dirty="0"/>
              <a:t>研究対象の未知のパラメータを推定したい</a:t>
            </a:r>
            <a:r>
              <a:rPr lang="en-US" altLang="ja-JP" b="1" dirty="0"/>
              <a:t>』</a:t>
            </a:r>
            <a:endParaRPr lang="ja-JP" altLang="en-US" b="1" dirty="0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F9017F71-FAE7-48D5-B365-6F19B8AE6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19323"/>
              </p:ext>
            </p:extLst>
          </p:nvPr>
        </p:nvGraphicFramePr>
        <p:xfrm>
          <a:off x="6678664" y="1969391"/>
          <a:ext cx="1370216" cy="1862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08">
                  <a:extLst>
                    <a:ext uri="{9D8B030D-6E8A-4147-A177-3AD203B41FA5}">
                      <a16:colId xmlns:a16="http://schemas.microsoft.com/office/drawing/2014/main" val="1873248705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2489125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No.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71924"/>
                  </a:ext>
                </a:extLst>
              </a:tr>
              <a:tr h="3787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 vert="eaVert"/>
                </a:tc>
                <a:extLst>
                  <a:ext uri="{0D108BD9-81ED-4DB2-BD59-A6C34878D82A}">
                    <a16:rowId xmlns:a16="http://schemas.microsoft.com/office/drawing/2014/main" val="34993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Ｘ</a:t>
                      </a:r>
                      <a:r>
                        <a:rPr kumimoji="1" lang="en-US" altLang="ja-JP" baseline="-25000" dirty="0"/>
                        <a:t>N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39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94F69B7A-5EE7-43DD-9171-8234BF85F0C0}"/>
                  </a:ext>
                </a:extLst>
              </p:cNvPr>
              <p:cNvSpPr/>
              <p:nvPr/>
            </p:nvSpPr>
            <p:spPr>
              <a:xfrm>
                <a:off x="754876" y="2744732"/>
                <a:ext cx="3124189" cy="786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94F69B7A-5EE7-43DD-9171-8234BF85F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" y="2744732"/>
                <a:ext cx="3124189" cy="786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AE8C39D8-C306-48F7-971E-DCDEA2D343FD}"/>
              </a:ext>
            </a:extLst>
          </p:cNvPr>
          <p:cNvSpPr/>
          <p:nvPr/>
        </p:nvSpPr>
        <p:spPr>
          <a:xfrm>
            <a:off x="300934" y="2369965"/>
            <a:ext cx="3578131" cy="13057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F72D8A9-7B80-492F-8C57-3F3B16403706}"/>
              </a:ext>
            </a:extLst>
          </p:cNvPr>
          <p:cNvSpPr txBox="1"/>
          <p:nvPr/>
        </p:nvSpPr>
        <p:spPr>
          <a:xfrm>
            <a:off x="322466" y="2409752"/>
            <a:ext cx="248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正規分布の確率密度</a:t>
            </a:r>
          </a:p>
        </p:txBody>
      </p:sp>
    </p:spTree>
    <p:extLst>
      <p:ext uri="{BB962C8B-B14F-4D97-AF65-F5344CB8AC3E}">
        <p14:creationId xmlns:p14="http://schemas.microsoft.com/office/powerpoint/2010/main" val="51725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実際にやってみました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52CB406-B908-4010-A5AD-C0939BA4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97278"/>
            <a:ext cx="6347786" cy="5760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81C0A9-7844-49F8-854E-4583039FA407}"/>
              </a:ext>
            </a:extLst>
          </p:cNvPr>
          <p:cNvSpPr/>
          <p:nvPr/>
        </p:nvSpPr>
        <p:spPr>
          <a:xfrm>
            <a:off x="6545147" y="6021288"/>
            <a:ext cx="2598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>
                <a:hlinkClick r:id="rId3"/>
              </a:rPr>
              <a:t>https://aih-net.com/about/</a:t>
            </a:r>
            <a:endParaRPr lang="en-US" altLang="ja-JP" sz="1400" dirty="0"/>
          </a:p>
          <a:p>
            <a:r>
              <a:rPr lang="ja-JP" altLang="en-US" sz="1400" dirty="0"/>
              <a:t>（</a:t>
            </a:r>
            <a:r>
              <a:rPr lang="en-US" altLang="ja-JP" sz="1400" dirty="0"/>
              <a:t>2019</a:t>
            </a:r>
            <a:r>
              <a:rPr lang="ja-JP" altLang="en-US" sz="1400" dirty="0"/>
              <a:t>年</a:t>
            </a:r>
            <a:r>
              <a:rPr lang="en-US" altLang="ja-JP" sz="1400" dirty="0"/>
              <a:t>8</a:t>
            </a:r>
            <a:r>
              <a:rPr lang="ja-JP" altLang="en-US" sz="1400" dirty="0"/>
              <a:t>月</a:t>
            </a:r>
            <a:r>
              <a:rPr lang="en-US" altLang="ja-JP" sz="1400" dirty="0"/>
              <a:t>28</a:t>
            </a:r>
            <a:r>
              <a:rPr lang="ja-JP" altLang="en-US" sz="1400" dirty="0"/>
              <a:t>日アクセス）</a:t>
            </a:r>
          </a:p>
        </p:txBody>
      </p:sp>
    </p:spTree>
    <p:extLst>
      <p:ext uri="{BB962C8B-B14F-4D97-AF65-F5344CB8AC3E}">
        <p14:creationId xmlns:p14="http://schemas.microsoft.com/office/powerpoint/2010/main" val="77200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61C5D6-8429-484D-AA73-85B44F051FF9}"/>
              </a:ext>
            </a:extLst>
          </p:cNvPr>
          <p:cNvSpPr txBox="1"/>
          <p:nvPr/>
        </p:nvSpPr>
        <p:spPr>
          <a:xfrm>
            <a:off x="285582" y="1536072"/>
            <a:ext cx="363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最尤推定とは・・・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0DCCCD-C686-42E5-8210-F8DE96CD8931}"/>
              </a:ext>
            </a:extLst>
          </p:cNvPr>
          <p:cNvSpPr txBox="1"/>
          <p:nvPr/>
        </p:nvSpPr>
        <p:spPr>
          <a:xfrm>
            <a:off x="762303" y="2350198"/>
            <a:ext cx="76193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与えられたパラメータに対して、尤度を最大に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するように未知のパラメータを推定する方法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0FF74EE-1465-47CC-BA24-671DBB3CC338}"/>
              </a:ext>
            </a:extLst>
          </p:cNvPr>
          <p:cNvGrpSpPr/>
          <p:nvPr/>
        </p:nvGrpSpPr>
        <p:grpSpPr>
          <a:xfrm>
            <a:off x="2064870" y="3990299"/>
            <a:ext cx="4870244" cy="736038"/>
            <a:chOff x="1905931" y="4706475"/>
            <a:chExt cx="4870244" cy="736038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E503688-1A85-433A-B81E-E1B2A949BC68}"/>
                </a:ext>
              </a:extLst>
            </p:cNvPr>
            <p:cNvSpPr txBox="1"/>
            <p:nvPr/>
          </p:nvSpPr>
          <p:spPr>
            <a:xfrm>
              <a:off x="1905931" y="4857738"/>
              <a:ext cx="4870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/>
                <a:t>尤もらしさ</a:t>
              </a:r>
              <a:r>
                <a:rPr kumimoji="1" lang="ja-JP" altLang="en-US" sz="3200" dirty="0"/>
                <a:t>を</a:t>
              </a:r>
              <a:r>
                <a:rPr kumimoji="1" lang="ja-JP" altLang="en-US" sz="3200" b="1" dirty="0"/>
                <a:t>確率で表現する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2788201-7F15-4850-A3FE-90CC8A42784F}"/>
                </a:ext>
              </a:extLst>
            </p:cNvPr>
            <p:cNvSpPr txBox="1"/>
            <p:nvPr/>
          </p:nvSpPr>
          <p:spPr>
            <a:xfrm flipH="1">
              <a:off x="1911946" y="4706475"/>
              <a:ext cx="746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もっと</a:t>
              </a:r>
            </a:p>
          </p:txBody>
        </p:sp>
      </p:grpSp>
      <p:sp>
        <p:nvSpPr>
          <p:cNvPr id="27" name="スクロール: 横 26">
            <a:extLst>
              <a:ext uri="{FF2B5EF4-FFF2-40B4-BE49-F238E27FC236}">
                <a16:creationId xmlns:a16="http://schemas.microsoft.com/office/drawing/2014/main" id="{64CD8C23-22D6-431B-9AE8-1CD0E58478A2}"/>
              </a:ext>
            </a:extLst>
          </p:cNvPr>
          <p:cNvSpPr/>
          <p:nvPr/>
        </p:nvSpPr>
        <p:spPr>
          <a:xfrm>
            <a:off x="1475656" y="3834262"/>
            <a:ext cx="6048672" cy="1077218"/>
          </a:xfrm>
          <a:prstGeom prst="horizontalScroll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4601B80-DAEC-4A74-8D9D-15469C1A8D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75" y="4207812"/>
            <a:ext cx="2465320" cy="246532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D7D83D-E5DE-43F6-9DDE-04DCF86536FD}"/>
              </a:ext>
            </a:extLst>
          </p:cNvPr>
          <p:cNvSpPr/>
          <p:nvPr/>
        </p:nvSpPr>
        <p:spPr>
          <a:xfrm>
            <a:off x="0" y="6336233"/>
            <a:ext cx="54009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ja-JP" altLang="ja-JP" sz="1000" b="1" dirty="0">
                <a:cs typeface="Arial" panose="020B0604020202020204" pitchFamily="34" charset="0"/>
              </a:rPr>
              <a:t>石村貞夫</a:t>
            </a:r>
            <a:r>
              <a:rPr kumimoji="0" lang="ja-JP" altLang="en-US" sz="1000" b="1" dirty="0"/>
              <a:t>・</a:t>
            </a:r>
            <a:r>
              <a:rPr kumimoji="0" lang="ja-JP" altLang="ja-JP" sz="1000" b="1" dirty="0">
                <a:cs typeface="Arial" panose="020B0604020202020204" pitchFamily="34" charset="0"/>
              </a:rPr>
              <a:t>石村光資郎</a:t>
            </a:r>
            <a:r>
              <a:rPr kumimoji="0" lang="ja-JP" altLang="en-US" sz="1000" b="1" dirty="0"/>
              <a:t>・</a:t>
            </a:r>
            <a:r>
              <a:rPr kumimoji="0" lang="ja-JP" altLang="ja-JP" sz="1000" b="1" dirty="0">
                <a:cs typeface="Arial" panose="020B0604020202020204" pitchFamily="34" charset="0"/>
              </a:rPr>
              <a:t>劉晨</a:t>
            </a:r>
            <a:r>
              <a:rPr kumimoji="0" lang="ja-JP" altLang="en-US" sz="1000" b="1" dirty="0"/>
              <a:t>（</a:t>
            </a:r>
            <a:r>
              <a:rPr kumimoji="0" lang="en-US" altLang="ja-JP" sz="1000" b="1" dirty="0"/>
              <a:t>2010</a:t>
            </a:r>
            <a:r>
              <a:rPr kumimoji="0" lang="ja-JP" altLang="en-US" sz="1000" b="1" dirty="0"/>
              <a:t>）</a:t>
            </a:r>
            <a:r>
              <a:rPr kumimoji="0" lang="en-US" altLang="ja-JP" sz="1000" b="1" dirty="0"/>
              <a:t>『</a:t>
            </a:r>
            <a:r>
              <a:rPr kumimoji="0" lang="ja-JP" altLang="ja-JP" sz="1000" b="1" dirty="0"/>
              <a:t>入門はじめての統計的推定と最尤法</a:t>
            </a:r>
            <a:r>
              <a:rPr kumimoji="0" lang="en-US" altLang="ja-JP" sz="1000" b="1" dirty="0"/>
              <a:t>』</a:t>
            </a:r>
            <a:r>
              <a:rPr kumimoji="0" lang="ja-JP" altLang="en-US" sz="1000" b="1" dirty="0"/>
              <a:t>東京図書</a:t>
            </a:r>
            <a:endParaRPr lang="ja-JP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5005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 descr="水, 屋外, 動物, 鳥 が含まれている画像&#10;&#10;自動的に生成された説明">
            <a:extLst>
              <a:ext uri="{FF2B5EF4-FFF2-40B4-BE49-F238E27FC236}">
                <a16:creationId xmlns:a16="http://schemas.microsoft.com/office/drawing/2014/main" id="{EF96D598-1416-47C0-8B4C-760FC2DE1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" y="527728"/>
            <a:ext cx="9144000" cy="609897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AE9F6A-C567-4003-9F10-2A63BD962CE5}"/>
              </a:ext>
            </a:extLst>
          </p:cNvPr>
          <p:cNvSpPr txBox="1"/>
          <p:nvPr/>
        </p:nvSpPr>
        <p:spPr>
          <a:xfrm>
            <a:off x="8097453" y="6384930"/>
            <a:ext cx="1040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b="1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‘</a:t>
            </a:r>
            <a:r>
              <a:rPr kumimoji="1" lang="ja-JP" altLang="en-US" sz="1000" b="1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１９．０８．</a:t>
            </a:r>
            <a:r>
              <a:rPr kumimoji="1" lang="en-US" altLang="ja-JP" sz="1000" b="1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10</a:t>
            </a:r>
            <a:endParaRPr kumimoji="1" lang="ja-JP" altLang="en-US" sz="1000" b="1" dirty="0">
              <a:solidFill>
                <a:schemeClr val="bg1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3A8055-B20D-45E6-ADD0-C7E0ED143C8F}"/>
              </a:ext>
            </a:extLst>
          </p:cNvPr>
          <p:cNvSpPr txBox="1"/>
          <p:nvPr/>
        </p:nvSpPr>
        <p:spPr>
          <a:xfrm>
            <a:off x="169200" y="3861048"/>
            <a:ext cx="869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【</a:t>
            </a:r>
            <a:r>
              <a:rPr lang="ja-JP" altLang="en-US" sz="2400" b="1" dirty="0">
                <a:solidFill>
                  <a:schemeClr val="bg1"/>
                </a:solidFill>
              </a:rPr>
              <a:t>研究目的</a:t>
            </a:r>
            <a:r>
              <a:rPr lang="en-US" altLang="ja-JP" sz="2400" b="1" dirty="0">
                <a:solidFill>
                  <a:schemeClr val="bg1"/>
                </a:solidFill>
              </a:rPr>
              <a:t>】</a:t>
            </a:r>
          </a:p>
          <a:p>
            <a:r>
              <a:rPr lang="ja-JP" altLang="en-US" sz="2400" b="1" dirty="0">
                <a:solidFill>
                  <a:schemeClr val="bg1"/>
                </a:solidFill>
              </a:rPr>
              <a:t>ダイバーの</a:t>
            </a:r>
            <a:r>
              <a:rPr lang="en-US" altLang="ja-JP" sz="2400" b="1" dirty="0">
                <a:solidFill>
                  <a:schemeClr val="bg1"/>
                </a:solidFill>
              </a:rPr>
              <a:t>50</a:t>
            </a:r>
            <a:r>
              <a:rPr lang="ja-JP" altLang="en-US" sz="2400" b="1" dirty="0">
                <a:solidFill>
                  <a:schemeClr val="bg1"/>
                </a:solidFill>
              </a:rPr>
              <a:t>％の人が減圧で身体に異常を感じるときの水深は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r>
              <a:rPr lang="ja-JP" altLang="en-US" sz="2400" b="1" dirty="0">
                <a:solidFill>
                  <a:schemeClr val="bg1"/>
                </a:solidFill>
              </a:rPr>
              <a:t>約何</a:t>
            </a:r>
            <a:r>
              <a:rPr lang="en-US" altLang="ja-JP" sz="2400" b="1" dirty="0">
                <a:solidFill>
                  <a:schemeClr val="bg1"/>
                </a:solidFill>
              </a:rPr>
              <a:t>m</a:t>
            </a:r>
            <a:r>
              <a:rPr lang="ja-JP" altLang="en-US" sz="2400" b="1" dirty="0">
                <a:solidFill>
                  <a:schemeClr val="bg1"/>
                </a:solidFill>
              </a:rPr>
              <a:t>か。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この水深を推定したい。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3731DF-9657-4EC0-AA0F-C1D43A6B8DB4}"/>
              </a:ext>
            </a:extLst>
          </p:cNvPr>
          <p:cNvSpPr txBox="1"/>
          <p:nvPr/>
        </p:nvSpPr>
        <p:spPr>
          <a:xfrm>
            <a:off x="7452320" y="6381758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000" b="1" dirty="0">
                <a:solidFill>
                  <a:schemeClr val="bg1"/>
                </a:solidFill>
              </a:rPr>
              <a:t>越前海岸にて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2365EE-F085-4DB4-951F-AF313660F34E}"/>
              </a:ext>
            </a:extLst>
          </p:cNvPr>
          <p:cNvSpPr txBox="1"/>
          <p:nvPr/>
        </p:nvSpPr>
        <p:spPr>
          <a:xfrm>
            <a:off x="24778" y="6181703"/>
            <a:ext cx="4737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chemeClr val="bg1"/>
                </a:solidFill>
              </a:rPr>
              <a:t>P . K.</a:t>
            </a:r>
            <a:r>
              <a:rPr lang="ja-JP" altLang="en-US" sz="1000" b="1" dirty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Weathersby, L. D. Homer</a:t>
            </a:r>
            <a:r>
              <a:rPr lang="ja-JP" altLang="en-US" sz="1000" b="1" dirty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and</a:t>
            </a:r>
            <a:r>
              <a:rPr lang="ja-JP" altLang="en-US" sz="1000" b="1" dirty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E. T. Flynn, </a:t>
            </a:r>
            <a:r>
              <a:rPr lang="ja-JP" altLang="en-US" sz="1000" b="1" dirty="0">
                <a:solidFill>
                  <a:schemeClr val="bg1"/>
                </a:solidFill>
              </a:rPr>
              <a:t>（</a:t>
            </a:r>
            <a:r>
              <a:rPr lang="en-US" altLang="ja-JP" sz="1000" b="1" dirty="0">
                <a:solidFill>
                  <a:schemeClr val="bg1"/>
                </a:solidFill>
              </a:rPr>
              <a:t>1984</a:t>
            </a:r>
            <a:r>
              <a:rPr lang="ja-JP" altLang="en-US" sz="1000" b="1" dirty="0">
                <a:solidFill>
                  <a:schemeClr val="bg1"/>
                </a:solidFill>
              </a:rPr>
              <a:t>）</a:t>
            </a:r>
            <a:r>
              <a:rPr lang="en-US" altLang="ja-JP" sz="1000" b="1" dirty="0">
                <a:solidFill>
                  <a:schemeClr val="bg1"/>
                </a:solidFill>
              </a:rPr>
              <a:t>On the likelihood of decompression sickness, Journal of Applied Physiology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D462A81A-A935-4EED-90CA-6F7F78B9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07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07FDA1-0AA0-46DA-9349-510254D7E506}"/>
              </a:ext>
            </a:extLst>
          </p:cNvPr>
          <p:cNvSpPr txBox="1"/>
          <p:nvPr/>
        </p:nvSpPr>
        <p:spPr>
          <a:xfrm>
            <a:off x="169200" y="930796"/>
            <a:ext cx="8691824" cy="1696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/>
              <a:t>【</a:t>
            </a:r>
            <a:r>
              <a:rPr lang="ja-JP" altLang="en-US" b="1" dirty="0"/>
              <a:t>方法と実験結果</a:t>
            </a:r>
            <a:r>
              <a:rPr lang="en-US" altLang="ja-JP" b="1" dirty="0"/>
              <a:t>】</a:t>
            </a:r>
          </a:p>
          <a:p>
            <a:pPr>
              <a:lnSpc>
                <a:spcPct val="150000"/>
              </a:lnSpc>
            </a:pPr>
            <a:r>
              <a:rPr kumimoji="1" lang="en-US" altLang="ja-JP" b="1" dirty="0"/>
              <a:t>14</a:t>
            </a:r>
            <a:r>
              <a:rPr lang="ja-JP" altLang="en-US" b="1" dirty="0"/>
              <a:t>人のダイバーが潜水実験をしたところ、次のような結果を得た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減圧症で身体に異常を感じたとき</a:t>
            </a:r>
            <a:r>
              <a:rPr lang="en-US" altLang="ja-JP" b="1" dirty="0"/>
              <a:t>		YES</a:t>
            </a:r>
          </a:p>
          <a:p>
            <a:pPr>
              <a:lnSpc>
                <a:spcPct val="150000"/>
              </a:lnSpc>
            </a:pPr>
            <a:r>
              <a:rPr lang="ja-JP" altLang="en-US" b="1" dirty="0"/>
              <a:t>減圧症で身体に異常を感じなかったとき</a:t>
            </a:r>
            <a:r>
              <a:rPr lang="en-US" altLang="ja-JP" b="1" dirty="0"/>
              <a:t>	NO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DE81CEFE-C562-4BBD-A076-CB796895D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99796"/>
              </p:ext>
            </p:extLst>
          </p:nvPr>
        </p:nvGraphicFramePr>
        <p:xfrm>
          <a:off x="251520" y="2708920"/>
          <a:ext cx="3793011" cy="374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337">
                  <a:extLst>
                    <a:ext uri="{9D8B030D-6E8A-4147-A177-3AD203B41FA5}">
                      <a16:colId xmlns:a16="http://schemas.microsoft.com/office/drawing/2014/main" val="493334493"/>
                    </a:ext>
                  </a:extLst>
                </a:gridCol>
                <a:gridCol w="1264337">
                  <a:extLst>
                    <a:ext uri="{9D8B030D-6E8A-4147-A177-3AD203B41FA5}">
                      <a16:colId xmlns:a16="http://schemas.microsoft.com/office/drawing/2014/main" val="1012244891"/>
                    </a:ext>
                  </a:extLst>
                </a:gridCol>
                <a:gridCol w="1264337">
                  <a:extLst>
                    <a:ext uri="{9D8B030D-6E8A-4147-A177-3AD203B41FA5}">
                      <a16:colId xmlns:a16="http://schemas.microsoft.com/office/drawing/2014/main" val="265560229"/>
                    </a:ext>
                  </a:extLst>
                </a:gridCol>
              </a:tblGrid>
              <a:tr h="46766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被験者</a:t>
                      </a:r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水深</a:t>
                      </a:r>
                      <a:r>
                        <a:rPr kumimoji="1" lang="en-US" altLang="ja-JP" dirty="0"/>
                        <a:t>(m)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実験結果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00171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75120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02782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25537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67401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57384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77021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08602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CEF75E52-4678-436E-948B-3FB18728F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7693"/>
              </p:ext>
            </p:extLst>
          </p:nvPr>
        </p:nvGraphicFramePr>
        <p:xfrm>
          <a:off x="4716016" y="2708920"/>
          <a:ext cx="3793011" cy="374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337">
                  <a:extLst>
                    <a:ext uri="{9D8B030D-6E8A-4147-A177-3AD203B41FA5}">
                      <a16:colId xmlns:a16="http://schemas.microsoft.com/office/drawing/2014/main" val="493334493"/>
                    </a:ext>
                  </a:extLst>
                </a:gridCol>
                <a:gridCol w="1264337">
                  <a:extLst>
                    <a:ext uri="{9D8B030D-6E8A-4147-A177-3AD203B41FA5}">
                      <a16:colId xmlns:a16="http://schemas.microsoft.com/office/drawing/2014/main" val="1012244891"/>
                    </a:ext>
                  </a:extLst>
                </a:gridCol>
                <a:gridCol w="1264337">
                  <a:extLst>
                    <a:ext uri="{9D8B030D-6E8A-4147-A177-3AD203B41FA5}">
                      <a16:colId xmlns:a16="http://schemas.microsoft.com/office/drawing/2014/main" val="265560229"/>
                    </a:ext>
                  </a:extLst>
                </a:gridCol>
              </a:tblGrid>
              <a:tr h="46766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被験者</a:t>
                      </a:r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水深</a:t>
                      </a:r>
                      <a:r>
                        <a:rPr kumimoji="1" lang="en-US" altLang="ja-JP" dirty="0"/>
                        <a:t>(m)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実験結果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00171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75120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02782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25537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67401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57384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77021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08602"/>
                  </a:ext>
                </a:extLst>
              </a:tr>
            </a:tbl>
          </a:graphicData>
        </a:graphic>
      </p:graphicFrame>
      <p:sp>
        <p:nvSpPr>
          <p:cNvPr id="11" name="タイトル 3">
            <a:extLst>
              <a:ext uri="{FF2B5EF4-FFF2-40B4-BE49-F238E27FC236}">
                <a16:creationId xmlns:a16="http://schemas.microsoft.com/office/drawing/2014/main" id="{E097BD91-4622-4D4E-A202-E55A6090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5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グラフ 26">
            <a:extLst>
              <a:ext uri="{FF2B5EF4-FFF2-40B4-BE49-F238E27FC236}">
                <a16:creationId xmlns:a16="http://schemas.microsoft.com/office/drawing/2014/main" id="{B10623F2-4A72-45A6-BD7A-9A6888DFE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672421"/>
              </p:ext>
            </p:extLst>
          </p:nvPr>
        </p:nvGraphicFramePr>
        <p:xfrm>
          <a:off x="414039" y="30817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F79740A-BAFE-470E-83DD-9DEB5D48EE8B}"/>
                  </a:ext>
                </a:extLst>
              </p:cNvPr>
              <p:cNvSpPr/>
              <p:nvPr/>
            </p:nvSpPr>
            <p:spPr>
              <a:xfrm>
                <a:off x="4842000" y="2291396"/>
                <a:ext cx="1742785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i="1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i="1" baseline="-25000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F79740A-BAFE-470E-83DD-9DEB5D48E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00" y="2291396"/>
                <a:ext cx="1742785" cy="622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1D0666F-6EAE-4D43-A2C6-CCA92BA6BCBD}"/>
              </a:ext>
            </a:extLst>
          </p:cNvPr>
          <p:cNvSpPr/>
          <p:nvPr/>
        </p:nvSpPr>
        <p:spPr>
          <a:xfrm>
            <a:off x="2879181" y="4301182"/>
            <a:ext cx="1770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rgbClr val="4F81BD"/>
                </a:solidFill>
              </a:rPr>
              <a:t>■</a:t>
            </a:r>
            <a:r>
              <a:rPr lang="en-US" altLang="ja-JP" sz="1400" b="1" dirty="0"/>
              <a:t>D</a:t>
            </a:r>
            <a:r>
              <a:rPr lang="en-US" altLang="ja-JP" sz="1400" b="1" baseline="-25000" dirty="0"/>
              <a:t>50</a:t>
            </a:r>
            <a:r>
              <a:rPr lang="en-US" altLang="ja-JP" sz="1400" b="1" dirty="0"/>
              <a:t>=10m</a:t>
            </a:r>
            <a:r>
              <a:rPr lang="ja-JP" altLang="en-US" sz="1400" b="1" dirty="0"/>
              <a:t>の場合</a:t>
            </a:r>
            <a:endParaRPr lang="en-US" altLang="ja-JP" sz="1400" b="1" dirty="0"/>
          </a:p>
          <a:p>
            <a:r>
              <a:rPr lang="ja-JP" altLang="en-US" sz="1400" b="1" dirty="0">
                <a:solidFill>
                  <a:srgbClr val="C0504D"/>
                </a:solidFill>
              </a:rPr>
              <a:t>■</a:t>
            </a:r>
            <a:r>
              <a:rPr lang="en-US" altLang="ja-JP" sz="1400" b="1" dirty="0"/>
              <a:t>D</a:t>
            </a:r>
            <a:r>
              <a:rPr lang="en-US" altLang="ja-JP" sz="1400" b="1" baseline="-25000" dirty="0"/>
              <a:t>50</a:t>
            </a:r>
            <a:r>
              <a:rPr lang="en-US" altLang="ja-JP" sz="1400" b="1" dirty="0"/>
              <a:t>=50m</a:t>
            </a:r>
            <a:r>
              <a:rPr lang="ja-JP" altLang="en-US" sz="1400" b="1" dirty="0"/>
              <a:t>の場合</a:t>
            </a:r>
            <a:endParaRPr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5160C3-5850-42A3-8B44-96A5C664BA94}"/>
              </a:ext>
            </a:extLst>
          </p:cNvPr>
          <p:cNvSpPr txBox="1"/>
          <p:nvPr/>
        </p:nvSpPr>
        <p:spPr>
          <a:xfrm flipH="1">
            <a:off x="365694" y="6086404"/>
            <a:ext cx="842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深く潜れば潜るほど、減圧で身体に異常を感じる確率が</a:t>
            </a:r>
            <a:r>
              <a:rPr lang="en-US" altLang="ja-JP" sz="3200" b="1" dirty="0"/>
              <a:t>“1”</a:t>
            </a:r>
            <a:r>
              <a:rPr lang="ja-JP" altLang="en-US" b="1" dirty="0"/>
              <a:t>に近づいていく</a:t>
            </a:r>
            <a:endParaRPr lang="en-US" altLang="ja-JP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F87110-4FC3-4126-B879-BB21099FA7E1}"/>
              </a:ext>
            </a:extLst>
          </p:cNvPr>
          <p:cNvSpPr txBox="1"/>
          <p:nvPr/>
        </p:nvSpPr>
        <p:spPr>
          <a:xfrm rot="16200000">
            <a:off x="-138597" y="4113734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確率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E789F4-859D-485D-8B22-33241BDB5571}"/>
              </a:ext>
            </a:extLst>
          </p:cNvPr>
          <p:cNvSpPr txBox="1"/>
          <p:nvPr/>
        </p:nvSpPr>
        <p:spPr>
          <a:xfrm>
            <a:off x="2195736" y="57934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水深（</a:t>
            </a:r>
            <a:r>
              <a:rPr lang="en-US" altLang="ja-JP" dirty="0"/>
              <a:t>m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019B22F-9473-4B8E-B4BB-C8A1CCDD08F2}"/>
              </a:ext>
            </a:extLst>
          </p:cNvPr>
          <p:cNvGrpSpPr/>
          <p:nvPr/>
        </p:nvGrpSpPr>
        <p:grpSpPr>
          <a:xfrm>
            <a:off x="5398812" y="3505791"/>
            <a:ext cx="3615739" cy="937146"/>
            <a:chOff x="5533555" y="3302951"/>
            <a:chExt cx="3744416" cy="937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855D7D9-8D46-4559-AEA9-EDD05EA83675}"/>
                    </a:ext>
                  </a:extLst>
                </p:cNvPr>
                <p:cNvSpPr txBox="1"/>
                <p:nvPr/>
              </p:nvSpPr>
              <p:spPr>
                <a:xfrm flipH="1">
                  <a:off x="5533555" y="3377164"/>
                  <a:ext cx="3744416" cy="7624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/>
                    <a:t>例）水深</a:t>
                  </a:r>
                  <a:r>
                    <a:rPr lang="en-US" altLang="ja-JP" b="1" dirty="0"/>
                    <a:t>34m</a:t>
                  </a:r>
                  <a:r>
                    <a:rPr lang="ja-JP" altLang="en-US" b="1" dirty="0"/>
                    <a:t>で身体に異常を</a:t>
                  </a:r>
                  <a:endParaRPr lang="en-US" altLang="ja-JP" b="1" dirty="0"/>
                </a:p>
                <a:p>
                  <a:r>
                    <a:rPr lang="ja-JP" altLang="en-US" b="1" dirty="0"/>
                    <a:t>　　　感じる確率　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4)=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34+</m:t>
                          </m:r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i="1" baseline="-25000" dirty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altLang="ja-JP" b="1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855D7D9-8D46-4559-AEA9-EDD05EA83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33555" y="3377164"/>
                  <a:ext cx="3744416" cy="762453"/>
                </a:xfrm>
                <a:prstGeom prst="rect">
                  <a:avLst/>
                </a:prstGeom>
                <a:blipFill>
                  <a:blip r:embed="rId5"/>
                  <a:stretch>
                    <a:fillRect l="-1518" t="-3200" b="-48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6A8E3A85-90B0-4AF7-8D0C-E825465FC329}"/>
                </a:ext>
              </a:extLst>
            </p:cNvPr>
            <p:cNvSpPr/>
            <p:nvPr/>
          </p:nvSpPr>
          <p:spPr>
            <a:xfrm>
              <a:off x="5537373" y="3302951"/>
              <a:ext cx="3345788" cy="937146"/>
            </a:xfrm>
            <a:prstGeom prst="roundRect">
              <a:avLst/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02FEB89D-8E32-41FA-9BD7-28998102B717}"/>
              </a:ext>
            </a:extLst>
          </p:cNvPr>
          <p:cNvSpPr/>
          <p:nvPr/>
        </p:nvSpPr>
        <p:spPr>
          <a:xfrm>
            <a:off x="191769" y="1662372"/>
            <a:ext cx="7164288" cy="1352509"/>
          </a:xfrm>
          <a:prstGeom prst="roundRect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651640D-3474-4239-A27E-05F7E5A0FF9F}"/>
              </a:ext>
            </a:extLst>
          </p:cNvPr>
          <p:cNvSpPr/>
          <p:nvPr/>
        </p:nvSpPr>
        <p:spPr>
          <a:xfrm>
            <a:off x="431418" y="1517042"/>
            <a:ext cx="4356605" cy="296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07FDA1-0AA0-46DA-9349-510254D7E506}"/>
              </a:ext>
            </a:extLst>
          </p:cNvPr>
          <p:cNvSpPr txBox="1"/>
          <p:nvPr/>
        </p:nvSpPr>
        <p:spPr>
          <a:xfrm>
            <a:off x="322727" y="1007106"/>
            <a:ext cx="8691824" cy="1696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以下の関係が判明している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 減圧で身体に異常を感じる水深と確率の関係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en-US" altLang="ja-JP" b="1" dirty="0"/>
              <a:t>d</a:t>
            </a:r>
            <a:r>
              <a:rPr lang="ja-JP" altLang="en-US" b="1" dirty="0"/>
              <a:t>を水深、</a:t>
            </a:r>
            <a:r>
              <a:rPr lang="en-US" altLang="ja-JP" b="1" dirty="0"/>
              <a:t>D</a:t>
            </a:r>
            <a:r>
              <a:rPr lang="en-US" altLang="ja-JP" b="1" baseline="-25000" dirty="0"/>
              <a:t>50</a:t>
            </a:r>
            <a:r>
              <a:rPr lang="ja-JP" altLang="en-US" b="1" dirty="0"/>
              <a:t>をダイバーの</a:t>
            </a:r>
            <a:r>
              <a:rPr lang="en-US" altLang="ja-JP" b="1" dirty="0"/>
              <a:t>50%</a:t>
            </a:r>
            <a:r>
              <a:rPr lang="ja-JP" altLang="en-US" b="1" dirty="0"/>
              <a:t>が減圧で身体に異常を感じる水深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減圧で身体に異常を感じる確率</a:t>
            </a:r>
            <a:r>
              <a:rPr lang="en-US" altLang="ja-JP" b="1" dirty="0"/>
              <a:t>P(d)</a:t>
            </a:r>
          </a:p>
        </p:txBody>
      </p:sp>
      <p:sp>
        <p:nvSpPr>
          <p:cNvPr id="20" name="タイトル 3">
            <a:extLst>
              <a:ext uri="{FF2B5EF4-FFF2-40B4-BE49-F238E27FC236}">
                <a16:creationId xmlns:a16="http://schemas.microsoft.com/office/drawing/2014/main" id="{548F2174-1799-42F5-A03A-BC5350D8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526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088BF65-E370-40D1-B56D-2071BCB8BE8A}"/>
                  </a:ext>
                </a:extLst>
              </p:cNvPr>
              <p:cNvSpPr txBox="1"/>
              <p:nvPr/>
            </p:nvSpPr>
            <p:spPr>
              <a:xfrm flipH="1">
                <a:off x="399380" y="975092"/>
                <a:ext cx="8345240" cy="1260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b="1" dirty="0"/>
                  <a:t>減圧で身体に異常を感じる確率</a:t>
                </a:r>
                <a:r>
                  <a:rPr lang="en-US" altLang="ja-JP" b="1" dirty="0"/>
                  <a:t>	</a:t>
                </a:r>
                <a:r>
                  <a:rPr lang="ja-JP" altLang="en-US" b="1" dirty="0"/>
                  <a:t>（実験結果　</a:t>
                </a:r>
                <a:r>
                  <a:rPr lang="en-US" altLang="ja-JP" b="1" dirty="0"/>
                  <a:t>YES</a:t>
                </a:r>
                <a:r>
                  <a:rPr lang="ja-JP" altLang="en-US" b="1" dirty="0"/>
                  <a:t>）</a:t>
                </a:r>
                <a:r>
                  <a:rPr lang="en-US" altLang="ja-JP" b="1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i="1" baseline="-25000" dirty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en-US" altLang="ja-JP" baseline="-25000" dirty="0"/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/>
                  <a:t>減圧で身体に異常を感じない確率</a:t>
                </a:r>
                <a:r>
                  <a:rPr lang="en-US" altLang="ja-JP" b="1" dirty="0"/>
                  <a:t>	</a:t>
                </a:r>
                <a:r>
                  <a:rPr lang="ja-JP" altLang="en-US" b="1" dirty="0"/>
                  <a:t>（実験結果　</a:t>
                </a:r>
                <a:r>
                  <a:rPr lang="en-US" altLang="ja-JP" b="1" dirty="0"/>
                  <a:t>NO</a:t>
                </a:r>
                <a:r>
                  <a:rPr lang="ja-JP" altLang="en-US" b="1" dirty="0"/>
                  <a:t>） </a:t>
                </a:r>
                <a:r>
                  <a:rPr lang="en-US" altLang="ja-JP" b="1" dirty="0"/>
                  <a:t>	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－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i="1" baseline="-25000" dirty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en-US" altLang="ja-JP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088BF65-E370-40D1-B56D-2071BCB8B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9380" y="975092"/>
                <a:ext cx="8345240" cy="1260602"/>
              </a:xfrm>
              <a:prstGeom prst="rect">
                <a:avLst/>
              </a:prstGeom>
              <a:blipFill>
                <a:blip r:embed="rId3"/>
                <a:stretch>
                  <a:fillRect l="-658" b="-2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11A82F-F704-4DB5-AD41-16F37B983838}"/>
              </a:ext>
            </a:extLst>
          </p:cNvPr>
          <p:cNvSpPr txBox="1"/>
          <p:nvPr/>
        </p:nvSpPr>
        <p:spPr>
          <a:xfrm flipH="1">
            <a:off x="169200" y="3836179"/>
            <a:ext cx="84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14</a:t>
            </a:r>
            <a:r>
              <a:rPr lang="ja-JP" altLang="en-US" b="1" dirty="0"/>
              <a:t>名のダイバーによる潜水実験結果の確率は</a:t>
            </a:r>
            <a:endParaRPr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 15">
                <a:extLst>
                  <a:ext uri="{FF2B5EF4-FFF2-40B4-BE49-F238E27FC236}">
                    <a16:creationId xmlns:a16="http://schemas.microsoft.com/office/drawing/2014/main" id="{B7C32866-ED0C-46A7-AADB-7B6D0D58CC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577321"/>
                  </p:ext>
                </p:extLst>
              </p:nvPr>
            </p:nvGraphicFramePr>
            <p:xfrm>
              <a:off x="358500" y="4346687"/>
              <a:ext cx="8426999" cy="1862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9162">
                      <a:extLst>
                        <a:ext uri="{9D8B030D-6E8A-4147-A177-3AD203B41FA5}">
                          <a16:colId xmlns:a16="http://schemas.microsoft.com/office/drawing/2014/main" val="493334493"/>
                        </a:ext>
                      </a:extLst>
                    </a:gridCol>
                    <a:gridCol w="1916524">
                      <a:extLst>
                        <a:ext uri="{9D8B030D-6E8A-4147-A177-3AD203B41FA5}">
                          <a16:colId xmlns:a16="http://schemas.microsoft.com/office/drawing/2014/main" val="1012244891"/>
                        </a:ext>
                      </a:extLst>
                    </a:gridCol>
                    <a:gridCol w="2001800">
                      <a:extLst>
                        <a:ext uri="{9D8B030D-6E8A-4147-A177-3AD203B41FA5}">
                          <a16:colId xmlns:a16="http://schemas.microsoft.com/office/drawing/2014/main" val="265560229"/>
                        </a:ext>
                      </a:extLst>
                    </a:gridCol>
                    <a:gridCol w="2549513">
                      <a:extLst>
                        <a:ext uri="{9D8B030D-6E8A-4147-A177-3AD203B41FA5}">
                          <a16:colId xmlns:a16="http://schemas.microsoft.com/office/drawing/2014/main" val="649018414"/>
                        </a:ext>
                      </a:extLst>
                    </a:gridCol>
                  </a:tblGrid>
                  <a:tr h="550824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被験者</a:t>
                          </a:r>
                          <a:r>
                            <a:rPr kumimoji="1" lang="en-US" altLang="ja-JP" dirty="0"/>
                            <a:t>No.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水深</a:t>
                          </a:r>
                          <a:r>
                            <a:rPr kumimoji="1" lang="en-US" altLang="ja-JP" dirty="0"/>
                            <a:t>(m)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実験結果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実験結果の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 dirty="0"/>
                            <a:t>起こる確率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8700171"/>
                      </a:ext>
                    </a:extLst>
                  </a:tr>
                  <a:tr h="467661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34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YES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num>
                                  <m:den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34+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ja-JP" i="1" baseline="-25000" dirty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575120"/>
                      </a:ext>
                    </a:extLst>
                  </a:tr>
                  <a:tr h="467661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34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NO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1" dirty="0" smtClean="0">
                                    <a:latin typeface="Cambria Math" panose="02040503050406030204" pitchFamily="18" charset="0"/>
                                  </a:rPr>
                                  <m:t>１－</m:t>
                                </m:r>
                                <m:f>
                                  <m:fPr>
                                    <m:ctrlPr>
                                      <a:rPr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num>
                                  <m:den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34+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ja-JP" i="1" baseline="-25000" dirty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6702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 15">
                <a:extLst>
                  <a:ext uri="{FF2B5EF4-FFF2-40B4-BE49-F238E27FC236}">
                    <a16:creationId xmlns:a16="http://schemas.microsoft.com/office/drawing/2014/main" id="{B7C32866-ED0C-46A7-AADB-7B6D0D58CC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577321"/>
                  </p:ext>
                </p:extLst>
              </p:nvPr>
            </p:nvGraphicFramePr>
            <p:xfrm>
              <a:off x="358500" y="4346687"/>
              <a:ext cx="8426999" cy="1862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9162">
                      <a:extLst>
                        <a:ext uri="{9D8B030D-6E8A-4147-A177-3AD203B41FA5}">
                          <a16:colId xmlns:a16="http://schemas.microsoft.com/office/drawing/2014/main" val="493334493"/>
                        </a:ext>
                      </a:extLst>
                    </a:gridCol>
                    <a:gridCol w="1916524">
                      <a:extLst>
                        <a:ext uri="{9D8B030D-6E8A-4147-A177-3AD203B41FA5}">
                          <a16:colId xmlns:a16="http://schemas.microsoft.com/office/drawing/2014/main" val="1012244891"/>
                        </a:ext>
                      </a:extLst>
                    </a:gridCol>
                    <a:gridCol w="2001800">
                      <a:extLst>
                        <a:ext uri="{9D8B030D-6E8A-4147-A177-3AD203B41FA5}">
                          <a16:colId xmlns:a16="http://schemas.microsoft.com/office/drawing/2014/main" val="265560229"/>
                        </a:ext>
                      </a:extLst>
                    </a:gridCol>
                    <a:gridCol w="2549513">
                      <a:extLst>
                        <a:ext uri="{9D8B030D-6E8A-4147-A177-3AD203B41FA5}">
                          <a16:colId xmlns:a16="http://schemas.microsoft.com/office/drawing/2014/main" val="64901841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被験者</a:t>
                          </a:r>
                          <a:r>
                            <a:rPr kumimoji="1" lang="en-US" altLang="ja-JP" dirty="0"/>
                            <a:t>No.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水深</a:t>
                          </a:r>
                          <a:r>
                            <a:rPr kumimoji="1" lang="en-US" altLang="ja-JP" dirty="0"/>
                            <a:t>(m)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実験結果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実験結果の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 dirty="0"/>
                            <a:t>起こる確率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8700171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34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YES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30549" t="-107921" r="-955" b="-1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575120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34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NO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30549" t="-210000" r="-95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67027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A186F9-E89C-4814-B908-23966D7FBC55}"/>
              </a:ext>
            </a:extLst>
          </p:cNvPr>
          <p:cNvSpPr txBox="1"/>
          <p:nvPr/>
        </p:nvSpPr>
        <p:spPr>
          <a:xfrm rot="5400000">
            <a:off x="4364250" y="62209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4BEDAEE-2550-4981-AAAA-4F604E68872C}"/>
              </a:ext>
            </a:extLst>
          </p:cNvPr>
          <p:cNvSpPr/>
          <p:nvPr/>
        </p:nvSpPr>
        <p:spPr>
          <a:xfrm>
            <a:off x="6084168" y="4221087"/>
            <a:ext cx="2872631" cy="2160241"/>
          </a:xfrm>
          <a:prstGeom prst="roundRect">
            <a:avLst>
              <a:gd name="adj" fmla="val 910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3">
            <a:extLst>
              <a:ext uri="{FF2B5EF4-FFF2-40B4-BE49-F238E27FC236}">
                <a16:creationId xmlns:a16="http://schemas.microsoft.com/office/drawing/2014/main" id="{F493601E-8122-4F0C-B443-B6D3AED4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C52BC52-1B13-4BD8-A997-F097D2956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30266"/>
              </p:ext>
            </p:extLst>
          </p:nvPr>
        </p:nvGraphicFramePr>
        <p:xfrm>
          <a:off x="5796136" y="2437210"/>
          <a:ext cx="3086802" cy="11544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73356">
                  <a:extLst>
                    <a:ext uri="{9D8B030D-6E8A-4147-A177-3AD203B41FA5}">
                      <a16:colId xmlns:a16="http://schemas.microsoft.com/office/drawing/2014/main" val="1380074036"/>
                    </a:ext>
                  </a:extLst>
                </a:gridCol>
                <a:gridCol w="613446">
                  <a:extLst>
                    <a:ext uri="{9D8B030D-6E8A-4147-A177-3AD203B41FA5}">
                      <a16:colId xmlns:a16="http://schemas.microsoft.com/office/drawing/2014/main" val="2309214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身体に異常を感じる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65262"/>
                  </a:ext>
                </a:extLst>
              </a:tr>
              <a:tr h="412728"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身体に異常を感じない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/>
                        <a:t>1-p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2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全事象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b="1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4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37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F40F31-B6C4-4EC2-BC2B-466D91356907}"/>
              </a:ext>
            </a:extLst>
          </p:cNvPr>
          <p:cNvSpPr txBox="1"/>
          <p:nvPr/>
        </p:nvSpPr>
        <p:spPr>
          <a:xfrm flipH="1">
            <a:off x="88500" y="1337434"/>
            <a:ext cx="842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ダイバーの</a:t>
            </a:r>
            <a:r>
              <a:rPr lang="en-US" altLang="ja-JP" b="1" dirty="0"/>
              <a:t>50%</a:t>
            </a:r>
            <a:r>
              <a:rPr lang="ja-JP" altLang="en-US" b="1" dirty="0"/>
              <a:t>の人が、減圧で身体に異常を感じるときの水深Ｄ</a:t>
            </a:r>
            <a:r>
              <a:rPr lang="en-US" altLang="ja-JP" b="1" baseline="-25000" dirty="0"/>
              <a:t>50</a:t>
            </a:r>
            <a:r>
              <a:rPr lang="ja-JP" altLang="en-US" b="1" baseline="-25000" dirty="0"/>
              <a:t>　</a:t>
            </a:r>
            <a:endParaRPr lang="en-US" altLang="ja-JP" b="1" dirty="0"/>
          </a:p>
          <a:p>
            <a:endParaRPr lang="en-US" altLang="ja-JP" b="1" baseline="-25000" dirty="0"/>
          </a:p>
          <a:p>
            <a:r>
              <a:rPr lang="ja-JP" altLang="en-US" b="1" dirty="0"/>
              <a:t>→身体に異常を感じる確率が最も大きいときの水深Ｄ</a:t>
            </a:r>
            <a:r>
              <a:rPr lang="en-US" altLang="ja-JP" b="1" baseline="-25000" dirty="0"/>
              <a:t>50</a:t>
            </a:r>
            <a:r>
              <a:rPr lang="ja-JP" altLang="en-US" b="1" baseline="-25000" dirty="0"/>
              <a:t>　</a:t>
            </a:r>
            <a:endParaRPr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916E519-E3BF-4316-AABF-263353A742F1}"/>
                  </a:ext>
                </a:extLst>
              </p:cNvPr>
              <p:cNvSpPr txBox="1"/>
              <p:nvPr/>
            </p:nvSpPr>
            <p:spPr>
              <a:xfrm flipH="1">
                <a:off x="169200" y="2658321"/>
                <a:ext cx="6048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14</a:t>
                </a:r>
                <a:r>
                  <a:rPr lang="ja-JP" altLang="en-US" b="1" dirty="0"/>
                  <a:t>名のダイバーが身体に異常を感じる確率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1" i="1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ja-JP" i="1" baseline="-25000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916E519-E3BF-4316-AABF-263353A74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9200" y="2658321"/>
                <a:ext cx="6048672" cy="369332"/>
              </a:xfrm>
              <a:prstGeom prst="rect">
                <a:avLst/>
              </a:prstGeom>
              <a:blipFill>
                <a:blip r:embed="rId3"/>
                <a:stretch>
                  <a:fillRect l="-907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AE40F8F-E5AC-4A87-B69A-CB8114B310E2}"/>
                  </a:ext>
                </a:extLst>
              </p:cNvPr>
              <p:cNvSpPr txBox="1"/>
              <p:nvPr/>
            </p:nvSpPr>
            <p:spPr>
              <a:xfrm flipH="1">
                <a:off x="539552" y="3209763"/>
                <a:ext cx="8064896" cy="177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ja-JP" i="1" baseline="-25000" dirty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ja-JP" i="1" baseline="-25000" dirty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ja-JP" i="1" baseline="-25000" dirty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ja-JP" i="1" baseline="-25000" dirty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ja-JP" b="1" dirty="0"/>
                  <a:t>…</a:t>
                </a:r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/>
                  <a:t>　　　　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ja-JP" i="1" baseline="-25000" dirty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num>
                              <m:den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34+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i="1" baseline="-25000" dirty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 baseline="-25000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num>
                              <m:den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36+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i="1" baseline="-25000" dirty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num>
                              <m:den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36+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i="1" baseline="-25000" dirty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num>
                              <m:den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38+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i="1" baseline="-25000" dirty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b="1" dirty="0"/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/>
                  <a:t>　　</a:t>
                </a:r>
                <a:endParaRPr lang="en-US" altLang="ja-JP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AE40F8F-E5AC-4A87-B69A-CB8114B31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9552" y="3209763"/>
                <a:ext cx="8064896" cy="1775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D495142B-60E2-4C3E-ACC7-7BA9FA8B4BCF}"/>
                  </a:ext>
                </a:extLst>
              </p:cNvPr>
              <p:cNvSpPr/>
              <p:nvPr/>
            </p:nvSpPr>
            <p:spPr>
              <a:xfrm>
                <a:off x="1179116" y="5139510"/>
                <a:ext cx="6785768" cy="454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尤度関数</a:t>
                </a:r>
                <a14:m>
                  <m:oMath xmlns:m="http://schemas.openxmlformats.org/officeDocument/2006/math"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baseline="-25000" dirty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が最も大きくなるパラメータ</a:t>
                </a:r>
                <a:r>
                  <a:rPr lang="en-US" altLang="ja-JP" dirty="0"/>
                  <a:t>D</a:t>
                </a:r>
                <a:r>
                  <a:rPr lang="en-US" altLang="ja-JP" baseline="-25000" dirty="0"/>
                  <a:t>50</a:t>
                </a:r>
                <a:r>
                  <a:rPr lang="ja-JP" altLang="en-US" b="1" dirty="0"/>
                  <a:t>＝最も尤もらしい</a:t>
                </a:r>
                <a:r>
                  <a:rPr lang="en-US" altLang="ja-JP" b="1" dirty="0"/>
                  <a:t>D</a:t>
                </a:r>
                <a:r>
                  <a:rPr lang="en-US" altLang="ja-JP" b="1" baseline="-25000" dirty="0"/>
                  <a:t>50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D495142B-60E2-4C3E-ACC7-7BA9FA8B4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116" y="5139510"/>
                <a:ext cx="6785768" cy="454227"/>
              </a:xfrm>
              <a:prstGeom prst="rect">
                <a:avLst/>
              </a:prstGeom>
              <a:blipFill>
                <a:blip r:embed="rId5"/>
                <a:stretch>
                  <a:fillRect l="-718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4B7D1E-A121-42A5-BD6A-53757CFC1C55}"/>
              </a:ext>
            </a:extLst>
          </p:cNvPr>
          <p:cNvSpPr txBox="1"/>
          <p:nvPr/>
        </p:nvSpPr>
        <p:spPr>
          <a:xfrm flipH="1">
            <a:off x="1547664" y="615799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微分して解を求めるが・・・今回は</a:t>
            </a:r>
            <a:r>
              <a:rPr lang="en-US" altLang="ja-JP" b="1" dirty="0"/>
              <a:t>Excel</a:t>
            </a:r>
            <a:r>
              <a:rPr lang="ja-JP" altLang="en-US" b="1" dirty="0"/>
              <a:t>を使用</a:t>
            </a:r>
            <a:endParaRPr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吹き出し: 角を丸めた四角形 21">
                <a:extLst>
                  <a:ext uri="{FF2B5EF4-FFF2-40B4-BE49-F238E27FC236}">
                    <a16:creationId xmlns:a16="http://schemas.microsoft.com/office/drawing/2014/main" id="{D84342F2-C0A5-407F-98B4-038C2313993D}"/>
                  </a:ext>
                </a:extLst>
              </p:cNvPr>
              <p:cNvSpPr/>
              <p:nvPr/>
            </p:nvSpPr>
            <p:spPr>
              <a:xfrm>
                <a:off x="6660232" y="1985184"/>
                <a:ext cx="2224560" cy="699204"/>
              </a:xfrm>
              <a:prstGeom prst="wedgeRoundRectCallout">
                <a:avLst>
                  <a:gd name="adj1" fmla="val -37252"/>
                  <a:gd name="adj2" fmla="val 69906"/>
                  <a:gd name="adj3" fmla="val 16667"/>
                </a:avLst>
              </a:prstGeom>
              <a:noFill/>
              <a:ln>
                <a:solidFill>
                  <a:srgbClr val="4BAC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b="1" dirty="0">
                    <a:solidFill>
                      <a:schemeClr val="tx1"/>
                    </a:solidFill>
                  </a:rPr>
                  <a:t>D</a:t>
                </a:r>
                <a:r>
                  <a:rPr lang="en-US" altLang="ja-JP" b="1" baseline="-25000" dirty="0">
                    <a:solidFill>
                      <a:schemeClr val="tx1"/>
                    </a:solidFill>
                  </a:rPr>
                  <a:t>50</a:t>
                </a:r>
                <a:r>
                  <a:rPr lang="ja-JP" altLang="en-US" b="1" baseline="-25000" dirty="0">
                    <a:solidFill>
                      <a:schemeClr val="tx1"/>
                    </a:solidFill>
                  </a:rPr>
                  <a:t>　　　</a:t>
                </a:r>
                <a:r>
                  <a:rPr lang="ja-JP" altLang="en-US" b="1" dirty="0">
                    <a:solidFill>
                      <a:schemeClr val="tx1"/>
                    </a:solidFill>
                  </a:rPr>
                  <a:t>：パラメータ</a:t>
                </a:r>
                <a:endParaRPr lang="ja-JP" alt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ja-JP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ja-JP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ja-JP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chemeClr val="tx1"/>
                    </a:solidFill>
                  </a:rPr>
                  <a:t>：尤度関数</a:t>
                </a:r>
                <a:endParaRPr lang="en-US" altLang="ja-JP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吹き出し: 角を丸めた四角形 21">
                <a:extLst>
                  <a:ext uri="{FF2B5EF4-FFF2-40B4-BE49-F238E27FC236}">
                    <a16:creationId xmlns:a16="http://schemas.microsoft.com/office/drawing/2014/main" id="{D84342F2-C0A5-407F-98B4-038C2313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1985184"/>
                <a:ext cx="2224560" cy="699204"/>
              </a:xfrm>
              <a:prstGeom prst="wedgeRoundRectCallout">
                <a:avLst>
                  <a:gd name="adj1" fmla="val -37252"/>
                  <a:gd name="adj2" fmla="val 69906"/>
                  <a:gd name="adj3" fmla="val 16667"/>
                </a:avLst>
              </a:prstGeom>
              <a:blipFill>
                <a:blip r:embed="rId6"/>
                <a:stretch>
                  <a:fillRect l="-272"/>
                </a:stretch>
              </a:blipFill>
              <a:ln>
                <a:solidFill>
                  <a:srgbClr val="4BACC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タイトル 3">
            <a:extLst>
              <a:ext uri="{FF2B5EF4-FFF2-40B4-BE49-F238E27FC236}">
                <a16:creationId xmlns:a16="http://schemas.microsoft.com/office/drawing/2014/main" id="{2BC8C5BF-C860-4BE1-A256-E666C762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E47F98-FE32-4B82-B687-85FEB6049109}"/>
              </a:ext>
            </a:extLst>
          </p:cNvPr>
          <p:cNvSpPr txBox="1"/>
          <p:nvPr/>
        </p:nvSpPr>
        <p:spPr>
          <a:xfrm flipH="1">
            <a:off x="107504" y="75541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今回求めたいことは</a:t>
            </a:r>
            <a:r>
              <a:rPr lang="en-US" altLang="ja-JP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691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47757" y="6588867"/>
            <a:ext cx="4021200" cy="2016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348CDCAC-84C7-463C-898F-F3FBD3B3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433182"/>
            <a:ext cx="5353325" cy="257188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78AC560-5B17-45FA-96B8-9BB3B243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841" y="4254848"/>
            <a:ext cx="5327924" cy="22607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70197239-A3FA-48D2-9043-5F86A9E8B623}"/>
                  </a:ext>
                </a:extLst>
              </p:cNvPr>
              <p:cNvSpPr/>
              <p:nvPr/>
            </p:nvSpPr>
            <p:spPr>
              <a:xfrm>
                <a:off x="397983" y="2090970"/>
                <a:ext cx="138243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34+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ja-JP" i="1" baseline="-25000" dirty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70197239-A3FA-48D2-9043-5F86A9E8B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3" y="2090970"/>
                <a:ext cx="138243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6CBEBC19-1D6C-4FE4-8AF0-F0EF78E0B9D8}"/>
                  </a:ext>
                </a:extLst>
              </p:cNvPr>
              <p:cNvSpPr/>
              <p:nvPr/>
            </p:nvSpPr>
            <p:spPr>
              <a:xfrm>
                <a:off x="179512" y="3613260"/>
                <a:ext cx="1861663" cy="736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num>
                                <m:den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34+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ja-JP" i="1" baseline="-25000" dirty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i="1" baseline="-25000" dirty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6CBEBC19-1D6C-4FE4-8AF0-F0EF78E0B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13260"/>
                <a:ext cx="1861663" cy="736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720A7C-21C1-4856-BAE3-765EA1F250E2}"/>
              </a:ext>
            </a:extLst>
          </p:cNvPr>
          <p:cNvSpPr/>
          <p:nvPr/>
        </p:nvSpPr>
        <p:spPr>
          <a:xfrm>
            <a:off x="180198" y="2817772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=34/(34+A3)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F5F728D-7C17-467E-9229-D0BEE84F8131}"/>
              </a:ext>
            </a:extLst>
          </p:cNvPr>
          <p:cNvSpPr/>
          <p:nvPr/>
        </p:nvSpPr>
        <p:spPr>
          <a:xfrm>
            <a:off x="179512" y="4333205"/>
            <a:ext cx="25074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dirty="0"/>
              <a:t>=(1-34/(34+A3))^5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6B31DDD-CCBB-4104-A996-C9CFB30EE4B0}"/>
              </a:ext>
            </a:extLst>
          </p:cNvPr>
          <p:cNvSpPr/>
          <p:nvPr/>
        </p:nvSpPr>
        <p:spPr>
          <a:xfrm>
            <a:off x="6724272" y="664692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AFB02AE-9F76-471D-B6C3-3ECB68D1F981}"/>
              </a:ext>
            </a:extLst>
          </p:cNvPr>
          <p:cNvSpPr txBox="1"/>
          <p:nvPr/>
        </p:nvSpPr>
        <p:spPr>
          <a:xfrm rot="5400000">
            <a:off x="5857427" y="3956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41" name="吹き出し: 折線 (枠付き、強調線付き) 40">
            <a:extLst>
              <a:ext uri="{FF2B5EF4-FFF2-40B4-BE49-F238E27FC236}">
                <a16:creationId xmlns:a16="http://schemas.microsoft.com/office/drawing/2014/main" id="{6239969F-F5E3-44F5-A8BD-EE97B8DBECA6}"/>
              </a:ext>
            </a:extLst>
          </p:cNvPr>
          <p:cNvSpPr/>
          <p:nvPr/>
        </p:nvSpPr>
        <p:spPr>
          <a:xfrm>
            <a:off x="209730" y="5910196"/>
            <a:ext cx="2404968" cy="398920"/>
          </a:xfrm>
          <a:prstGeom prst="accentBorderCallout2">
            <a:avLst>
              <a:gd name="adj1" fmla="val 41595"/>
              <a:gd name="adj2" fmla="val 106111"/>
              <a:gd name="adj3" fmla="val -450503"/>
              <a:gd name="adj4" fmla="val 120254"/>
              <a:gd name="adj5" fmla="val -898411"/>
              <a:gd name="adj6" fmla="val 310957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=B3*C3*D3*E3*F3</a:t>
            </a: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吹き出し: 折線 (枠付き、強調線付き) 46">
            <a:extLst>
              <a:ext uri="{FF2B5EF4-FFF2-40B4-BE49-F238E27FC236}">
                <a16:creationId xmlns:a16="http://schemas.microsoft.com/office/drawing/2014/main" id="{724BE073-93A8-4612-8AC2-2831B9F9CA45}"/>
              </a:ext>
            </a:extLst>
          </p:cNvPr>
          <p:cNvSpPr/>
          <p:nvPr/>
        </p:nvSpPr>
        <p:spPr>
          <a:xfrm>
            <a:off x="227805" y="3577605"/>
            <a:ext cx="2404968" cy="1226806"/>
          </a:xfrm>
          <a:prstGeom prst="accentBorderCallout2">
            <a:avLst>
              <a:gd name="adj1" fmla="val 13970"/>
              <a:gd name="adj2" fmla="val 105267"/>
              <a:gd name="adj3" fmla="val -68263"/>
              <a:gd name="adj4" fmla="val 139798"/>
              <a:gd name="adj5" fmla="val -100534"/>
              <a:gd name="adj6" fmla="val 198215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914D1C0-55A5-4572-A444-E6F3FF607708}"/>
                  </a:ext>
                </a:extLst>
              </p:cNvPr>
              <p:cNvSpPr/>
              <p:nvPr/>
            </p:nvSpPr>
            <p:spPr>
              <a:xfrm>
                <a:off x="62976" y="748344"/>
                <a:ext cx="7187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b="1" dirty="0"/>
                  <a:t>尤度関数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ja-JP" b="1" i="1" baseline="-25000" dirty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が最も大きくなるパラメータ</a:t>
                </a:r>
                <a:r>
                  <a:rPr lang="en-US" altLang="ja-JP" b="1" dirty="0"/>
                  <a:t>D</a:t>
                </a:r>
                <a:r>
                  <a:rPr lang="en-US" altLang="ja-JP" b="1" baseline="-25000" dirty="0"/>
                  <a:t>50</a:t>
                </a:r>
                <a:r>
                  <a:rPr lang="ja-JP" altLang="en-US" b="1" baseline="-25000" dirty="0"/>
                  <a:t>　</a:t>
                </a:r>
                <a:r>
                  <a:rPr lang="ja-JP" altLang="en-US" b="1" dirty="0"/>
                  <a:t>を</a:t>
                </a:r>
                <a:r>
                  <a:rPr lang="en-US" altLang="ja-JP" b="1" dirty="0"/>
                  <a:t>Excel</a:t>
                </a:r>
                <a:r>
                  <a:rPr lang="ja-JP" altLang="en-US" b="1" dirty="0"/>
                  <a:t>で計算</a:t>
                </a: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914D1C0-55A5-4572-A444-E6F3FF607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6" y="748344"/>
                <a:ext cx="7187300" cy="369332"/>
              </a:xfrm>
              <a:prstGeom prst="rect">
                <a:avLst/>
              </a:prstGeom>
              <a:blipFill>
                <a:blip r:embed="rId6"/>
                <a:stretch>
                  <a:fillRect l="-679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B127D6CD-E8CC-4E5D-BE0E-E0BFCE1F6ADD}"/>
              </a:ext>
            </a:extLst>
          </p:cNvPr>
          <p:cNvSpPr/>
          <p:nvPr/>
        </p:nvSpPr>
        <p:spPr>
          <a:xfrm>
            <a:off x="3425531" y="4443871"/>
            <a:ext cx="5184576" cy="297633"/>
          </a:xfrm>
          <a:prstGeom prst="roundRect">
            <a:avLst>
              <a:gd name="adj" fmla="val 0"/>
            </a:avLst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吹き出し: 折線 (枠付き、強調線付き) 27">
            <a:extLst>
              <a:ext uri="{FF2B5EF4-FFF2-40B4-BE49-F238E27FC236}">
                <a16:creationId xmlns:a16="http://schemas.microsoft.com/office/drawing/2014/main" id="{B4030260-84FC-43EF-AA58-4C23DF504D22}"/>
              </a:ext>
            </a:extLst>
          </p:cNvPr>
          <p:cNvSpPr/>
          <p:nvPr/>
        </p:nvSpPr>
        <p:spPr>
          <a:xfrm>
            <a:off x="227805" y="2060848"/>
            <a:ext cx="2404968" cy="1226806"/>
          </a:xfrm>
          <a:prstGeom prst="accentBorderCallout2">
            <a:avLst>
              <a:gd name="adj1" fmla="val 13970"/>
              <a:gd name="adj2" fmla="val 105267"/>
              <a:gd name="adj3" fmla="val 36957"/>
              <a:gd name="adj4" fmla="val 135974"/>
              <a:gd name="adj5" fmla="val 17719"/>
              <a:gd name="adj6" fmla="val 171023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2B3B33-E217-4C88-A190-7803BAC4C2D5}"/>
              </a:ext>
            </a:extLst>
          </p:cNvPr>
          <p:cNvSpPr txBox="1"/>
          <p:nvPr/>
        </p:nvSpPr>
        <p:spPr>
          <a:xfrm rot="5400000">
            <a:off x="1168921" y="4790417"/>
            <a:ext cx="40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DB2D32-C493-428E-A96C-1963A02966AC}"/>
              </a:ext>
            </a:extLst>
          </p:cNvPr>
          <p:cNvSpPr txBox="1"/>
          <p:nvPr/>
        </p:nvSpPr>
        <p:spPr>
          <a:xfrm>
            <a:off x="535400" y="5121700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※D,E</a:t>
            </a:r>
            <a:r>
              <a:rPr lang="en-US" altLang="ja-JP" dirty="0"/>
              <a:t>,F</a:t>
            </a:r>
            <a:r>
              <a:rPr kumimoji="1" lang="ja-JP" altLang="en-US" dirty="0"/>
              <a:t>も同様に入力</a:t>
            </a:r>
          </a:p>
        </p:txBody>
      </p:sp>
      <p:sp>
        <p:nvSpPr>
          <p:cNvPr id="24" name="タイトル 3">
            <a:extLst>
              <a:ext uri="{FF2B5EF4-FFF2-40B4-BE49-F238E27FC236}">
                <a16:creationId xmlns:a16="http://schemas.microsoft.com/office/drawing/2014/main" id="{822328C0-9624-4B87-AC80-8BCEAE15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3388370"/>
      </p:ext>
    </p:extLst>
  </p:cSld>
  <p:clrMapOvr>
    <a:masterClrMapping/>
  </p:clrMapOvr>
</p:sld>
</file>

<file path=ppt/theme/theme1.xml><?xml version="1.0" encoding="utf-8"?>
<a:theme xmlns:a="http://schemas.openxmlformats.org/drawingml/2006/main" name="都築_グラデーション1_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DT4_2017.pptx" id="{74A7A6B3-992A-4858-9021-00BBEBAB6F4B}" vid="{7F196662-F8C0-4F89-9D39-C8B5F597EC01}"/>
    </a:ext>
  </a:extLst>
</a:theme>
</file>

<file path=ppt/theme/theme2.xml><?xml version="1.0" encoding="utf-8"?>
<a:theme xmlns:a="http://schemas.openxmlformats.org/drawingml/2006/main" name="1_都築_グラデーション1_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DT4_2017.pptx" id="{74A7A6B3-992A-4858-9021-00BBEBAB6F4B}" vid="{7F196662-F8C0-4F89-9D39-C8B5F597EC01}"/>
    </a:ext>
  </a:extLst>
</a:theme>
</file>

<file path=ppt/theme/theme3.xml><?xml version="1.0" encoding="utf-8"?>
<a:theme xmlns:a="http://schemas.openxmlformats.org/drawingml/2006/main" name="2_都築_グラデーション1_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DT4_2017.pptx" id="{74A7A6B3-992A-4858-9021-00BBEBAB6F4B}" vid="{7F196662-F8C0-4F89-9D39-C8B5F597EC01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TODT4_2017</Template>
  <TotalTime>7859</TotalTime>
  <Words>1744</Words>
  <Application>Microsoft Office PowerPoint</Application>
  <PresentationFormat>画面に合わせる (4:3)</PresentationFormat>
  <Paragraphs>367</Paragraphs>
  <Slides>23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23</vt:i4>
      </vt:variant>
    </vt:vector>
  </HeadingPairs>
  <TitlesOfParts>
    <vt:vector size="33" baseType="lpstr">
      <vt:lpstr>&amp;quot</vt:lpstr>
      <vt:lpstr>HGPｺﾞｼｯｸM</vt:lpstr>
      <vt:lpstr>Meiryo UI</vt:lpstr>
      <vt:lpstr>Arial</vt:lpstr>
      <vt:lpstr>Calibri</vt:lpstr>
      <vt:lpstr>Cambria Math</vt:lpstr>
      <vt:lpstr>Tahoma</vt:lpstr>
      <vt:lpstr>都築_グラデーション1_StandardDesign</vt:lpstr>
      <vt:lpstr>1_都築_グラデーション1_StandardDesign</vt:lpstr>
      <vt:lpstr>2_都築_グラデーション1_StandardDesign</vt:lpstr>
      <vt:lpstr>ADL研修 ―最尤推定―</vt:lpstr>
      <vt:lpstr>目次</vt:lpstr>
      <vt:lpstr>最尤推定　概要</vt:lpstr>
      <vt:lpstr>最尤推定　概要</vt:lpstr>
      <vt:lpstr>最尤推定　概要</vt:lpstr>
      <vt:lpstr>最尤推定　概要</vt:lpstr>
      <vt:lpstr>最尤推定　概要</vt:lpstr>
      <vt:lpstr>最尤推定　概要</vt:lpstr>
      <vt:lpstr>最尤推定　概要</vt:lpstr>
      <vt:lpstr>最尤推定　概要</vt:lpstr>
      <vt:lpstr>最尤推定　概要</vt:lpstr>
      <vt:lpstr>課題テーマについて</vt:lpstr>
      <vt:lpstr>ベイズ推定　概要（参考）</vt:lpstr>
      <vt:lpstr>ベイズ推定　概要（参考）</vt:lpstr>
      <vt:lpstr>ベイズ推定　概要（参考）</vt:lpstr>
      <vt:lpstr>ベイズ推定　概要（参考）</vt:lpstr>
      <vt:lpstr>ベイズ推定との比較</vt:lpstr>
      <vt:lpstr>ベイズ推定との比較</vt:lpstr>
      <vt:lpstr>まとめ</vt:lpstr>
      <vt:lpstr>参考文献</vt:lpstr>
      <vt:lpstr>PowerPoint プレゼンテーション</vt:lpstr>
      <vt:lpstr>最尤推定　概要</vt:lpstr>
      <vt:lpstr>実際にやってみました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七海 豊田</dc:creator>
  <cp:lastModifiedBy>鬼頭 正樹</cp:lastModifiedBy>
  <cp:revision>704</cp:revision>
  <cp:lastPrinted>2018-08-31T00:21:51Z</cp:lastPrinted>
  <dcterms:created xsi:type="dcterms:W3CDTF">2018-08-06T05:02:09Z</dcterms:created>
  <dcterms:modified xsi:type="dcterms:W3CDTF">2019-08-29T04:47:17Z</dcterms:modified>
</cp:coreProperties>
</file>