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6" r:id="rId2"/>
    <p:sldMasterId id="2147483674" r:id="rId3"/>
  </p:sldMasterIdLst>
  <p:notesMasterIdLst>
    <p:notesMasterId r:id="rId45"/>
  </p:notesMasterIdLst>
  <p:handoutMasterIdLst>
    <p:handoutMasterId r:id="rId46"/>
  </p:handoutMasterIdLst>
  <p:sldIdLst>
    <p:sldId id="324" r:id="rId4"/>
    <p:sldId id="532" r:id="rId5"/>
    <p:sldId id="535" r:id="rId6"/>
    <p:sldId id="538" r:id="rId7"/>
    <p:sldId id="543" r:id="rId8"/>
    <p:sldId id="544" r:id="rId9"/>
    <p:sldId id="542" r:id="rId10"/>
    <p:sldId id="546" r:id="rId11"/>
    <p:sldId id="555" r:id="rId12"/>
    <p:sldId id="554" r:id="rId13"/>
    <p:sldId id="560" r:id="rId14"/>
    <p:sldId id="563" r:id="rId15"/>
    <p:sldId id="537" r:id="rId16"/>
    <p:sldId id="562" r:id="rId17"/>
    <p:sldId id="558" r:id="rId18"/>
    <p:sldId id="539" r:id="rId19"/>
    <p:sldId id="565" r:id="rId20"/>
    <p:sldId id="577" r:id="rId21"/>
    <p:sldId id="567" r:id="rId22"/>
    <p:sldId id="566" r:id="rId23"/>
    <p:sldId id="572" r:id="rId24"/>
    <p:sldId id="573" r:id="rId25"/>
    <p:sldId id="574" r:id="rId26"/>
    <p:sldId id="575" r:id="rId27"/>
    <p:sldId id="576" r:id="rId28"/>
    <p:sldId id="569" r:id="rId29"/>
    <p:sldId id="570" r:id="rId30"/>
    <p:sldId id="571" r:id="rId31"/>
    <p:sldId id="578" r:id="rId32"/>
    <p:sldId id="559" r:id="rId33"/>
    <p:sldId id="550" r:id="rId34"/>
    <p:sldId id="551" r:id="rId35"/>
    <p:sldId id="547" r:id="rId36"/>
    <p:sldId id="579" r:id="rId37"/>
    <p:sldId id="580" r:id="rId38"/>
    <p:sldId id="581" r:id="rId39"/>
    <p:sldId id="583" r:id="rId40"/>
    <p:sldId id="584" r:id="rId41"/>
    <p:sldId id="585" r:id="rId42"/>
    <p:sldId id="586" r:id="rId43"/>
    <p:sldId id="540" r:id="rId44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佑樹 小野" initials="佑樹" lastIdx="1" clrIdx="0">
    <p:extLst>
      <p:ext uri="{19B8F6BF-5375-455C-9EA6-DF929625EA0E}">
        <p15:presenceInfo xmlns:p15="http://schemas.microsoft.com/office/powerpoint/2012/main" userId="佑樹 小野" providerId="None"/>
      </p:ext>
    </p:extLst>
  </p:cmAuthor>
  <p:cmAuthor id="2" name="鬼頭 正樹" initials="鬼頭" lastIdx="0" clrIdx="1">
    <p:extLst>
      <p:ext uri="{19B8F6BF-5375-455C-9EA6-DF929625EA0E}">
        <p15:presenceInfo xmlns:p15="http://schemas.microsoft.com/office/powerpoint/2012/main" userId="鬼頭 正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4F81BD"/>
    <a:srgbClr val="C0504D"/>
    <a:srgbClr val="023AB6"/>
    <a:srgbClr val="0000A0"/>
    <a:srgbClr val="D0E3EA"/>
    <a:srgbClr val="FFCCFF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78892" autoAdjust="0"/>
  </p:normalViewPr>
  <p:slideViewPr>
    <p:cSldViewPr>
      <p:cViewPr varScale="1">
        <p:scale>
          <a:sx n="86" d="100"/>
          <a:sy n="86" d="100"/>
        </p:scale>
        <p:origin x="2328" y="96"/>
      </p:cViewPr>
      <p:guideLst>
        <p:guide orient="horz" pos="2160"/>
        <p:guide pos="1429"/>
      </p:guideLst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042\Desktop\ADL&#30740;&#20462;&#29992;&#36039;&#2600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042\Desktop\ADL&#30740;&#20462;&#36039;&#26009;&#20316;&#25104;\&#31532;2&#37096;&#31532;8&#31456;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5288713910761"/>
          <c:y val="7.6064814814814821E-2"/>
          <c:w val="0.83473622047244089"/>
          <c:h val="0.72912037037037036"/>
        </c:manualLayout>
      </c:layout>
      <c:scatterChart>
        <c:scatterStyle val="smoothMarker"/>
        <c:varyColors val="0"/>
        <c:ser>
          <c:idx val="0"/>
          <c:order val="0"/>
          <c:tx>
            <c:v>10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例!$A$1:$A$26</c:f>
              <c:numCache>
                <c:formatCode>General</c:formatCode>
                <c:ptCount val="2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</c:numCache>
            </c:numRef>
          </c:xVal>
          <c:yVal>
            <c:numRef>
              <c:f>例!$B$1:$B$26</c:f>
              <c:numCache>
                <c:formatCode>General</c:formatCode>
                <c:ptCount val="26"/>
                <c:pt idx="0">
                  <c:v>0</c:v>
                </c:pt>
                <c:pt idx="1">
                  <c:v>0.66666666666666663</c:v>
                </c:pt>
                <c:pt idx="2">
                  <c:v>0.8</c:v>
                </c:pt>
                <c:pt idx="3">
                  <c:v>0.8571428571428571</c:v>
                </c:pt>
                <c:pt idx="4">
                  <c:v>0.88888888888888884</c:v>
                </c:pt>
                <c:pt idx="5">
                  <c:v>0.90909090909090906</c:v>
                </c:pt>
                <c:pt idx="6">
                  <c:v>0.92307692307692313</c:v>
                </c:pt>
                <c:pt idx="7">
                  <c:v>0.93333333333333335</c:v>
                </c:pt>
                <c:pt idx="8">
                  <c:v>0.94117647058823528</c:v>
                </c:pt>
                <c:pt idx="9">
                  <c:v>0.94736842105263153</c:v>
                </c:pt>
                <c:pt idx="10">
                  <c:v>0.95238095238095233</c:v>
                </c:pt>
                <c:pt idx="11">
                  <c:v>0.95652173913043481</c:v>
                </c:pt>
                <c:pt idx="12">
                  <c:v>0.96</c:v>
                </c:pt>
                <c:pt idx="13">
                  <c:v>0.96296296296296291</c:v>
                </c:pt>
                <c:pt idx="14">
                  <c:v>0.96551724137931039</c:v>
                </c:pt>
                <c:pt idx="15">
                  <c:v>0.967741935483871</c:v>
                </c:pt>
                <c:pt idx="16">
                  <c:v>0.96969696969696972</c:v>
                </c:pt>
                <c:pt idx="17">
                  <c:v>0.97142857142857142</c:v>
                </c:pt>
                <c:pt idx="18">
                  <c:v>0.97297297297297303</c:v>
                </c:pt>
                <c:pt idx="19">
                  <c:v>0.97435897435897434</c:v>
                </c:pt>
                <c:pt idx="20">
                  <c:v>0.97560975609756095</c:v>
                </c:pt>
                <c:pt idx="21">
                  <c:v>0.97674418604651159</c:v>
                </c:pt>
                <c:pt idx="22">
                  <c:v>0.97777777777777775</c:v>
                </c:pt>
                <c:pt idx="23">
                  <c:v>0.97872340425531912</c:v>
                </c:pt>
                <c:pt idx="24">
                  <c:v>0.97959183673469385</c:v>
                </c:pt>
                <c:pt idx="25">
                  <c:v>0.98039215686274506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9A-4F25-98AD-70092A2533CB}"/>
            </c:ext>
          </c:extLst>
        </c:ser>
        <c:ser>
          <c:idx val="1"/>
          <c:order val="1"/>
          <c:tx>
            <c:v>50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例!$A$1:$A$26</c:f>
              <c:numCache>
                <c:formatCode>General</c:formatCode>
                <c:ptCount val="2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</c:numCache>
            </c:numRef>
          </c:xVal>
          <c:yVal>
            <c:numRef>
              <c:f>例!$C$1:$C$26</c:f>
              <c:numCache>
                <c:formatCode>General</c:formatCode>
                <c:ptCount val="26"/>
                <c:pt idx="0">
                  <c:v>0</c:v>
                </c:pt>
                <c:pt idx="1">
                  <c:v>0.2857142857142857</c:v>
                </c:pt>
                <c:pt idx="2">
                  <c:v>0.44444444444444442</c:v>
                </c:pt>
                <c:pt idx="3">
                  <c:v>0.54545454545454541</c:v>
                </c:pt>
                <c:pt idx="4">
                  <c:v>0.61538461538461542</c:v>
                </c:pt>
                <c:pt idx="5">
                  <c:v>0.66666666666666663</c:v>
                </c:pt>
                <c:pt idx="6">
                  <c:v>0.70588235294117652</c:v>
                </c:pt>
                <c:pt idx="7">
                  <c:v>0.73684210526315785</c:v>
                </c:pt>
                <c:pt idx="8">
                  <c:v>0.76190476190476186</c:v>
                </c:pt>
                <c:pt idx="9">
                  <c:v>0.78260869565217395</c:v>
                </c:pt>
                <c:pt idx="10">
                  <c:v>0.8</c:v>
                </c:pt>
                <c:pt idx="11">
                  <c:v>0.81481481481481477</c:v>
                </c:pt>
                <c:pt idx="12">
                  <c:v>0.82758620689655171</c:v>
                </c:pt>
                <c:pt idx="13">
                  <c:v>0.83870967741935487</c:v>
                </c:pt>
                <c:pt idx="14">
                  <c:v>0.84848484848484851</c:v>
                </c:pt>
                <c:pt idx="15">
                  <c:v>0.8571428571428571</c:v>
                </c:pt>
                <c:pt idx="16">
                  <c:v>0.86486486486486491</c:v>
                </c:pt>
                <c:pt idx="17">
                  <c:v>0.87179487179487181</c:v>
                </c:pt>
                <c:pt idx="18">
                  <c:v>0.87804878048780488</c:v>
                </c:pt>
                <c:pt idx="19">
                  <c:v>0.88372093023255816</c:v>
                </c:pt>
                <c:pt idx="20">
                  <c:v>0.88888888888888884</c:v>
                </c:pt>
                <c:pt idx="21">
                  <c:v>0.8936170212765957</c:v>
                </c:pt>
                <c:pt idx="22">
                  <c:v>0.89795918367346939</c:v>
                </c:pt>
                <c:pt idx="23">
                  <c:v>0.90196078431372551</c:v>
                </c:pt>
                <c:pt idx="24">
                  <c:v>0.90566037735849059</c:v>
                </c:pt>
                <c:pt idx="25">
                  <c:v>0.90909090909090906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49A-4F25-98AD-70092A253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531247"/>
        <c:axId val="2125938271"/>
      </c:scatterChart>
      <c:valAx>
        <c:axId val="150531247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125938271"/>
        <c:crosses val="autoZero"/>
        <c:crossBetween val="midCat"/>
        <c:majorUnit val="100"/>
      </c:valAx>
      <c:valAx>
        <c:axId val="21259382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50531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0206933508311458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3869611284820061"/>
          <c:y val="0.12597222222222224"/>
          <c:w val="0.69969275438573197"/>
          <c:h val="0.70195574511519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Sheet1!$G$1:$G$2</c:f>
              <c:strCache>
                <c:ptCount val="2"/>
                <c:pt idx="0">
                  <c:v>尤度関数</c:v>
                </c:pt>
                <c:pt idx="1">
                  <c:v>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Sheet1!$A$3:$A$28</c:f>
              <c:numCache>
                <c:formatCode>General</c:formatCode>
                <c:ptCount val="26"/>
                <c:pt idx="0">
                  <c:v>30</c:v>
                </c:pt>
                <c:pt idx="1">
                  <c:v>31</c:v>
                </c:pt>
                <c:pt idx="2">
                  <c:v>32</c:v>
                </c:pt>
                <c:pt idx="3">
                  <c:v>33</c:v>
                </c:pt>
                <c:pt idx="4">
                  <c:v>34</c:v>
                </c:pt>
                <c:pt idx="5">
                  <c:v>35</c:v>
                </c:pt>
                <c:pt idx="6">
                  <c:v>36</c:v>
                </c:pt>
                <c:pt idx="7">
                  <c:v>37</c:v>
                </c:pt>
                <c:pt idx="8">
                  <c:v>38</c:v>
                </c:pt>
                <c:pt idx="9">
                  <c:v>39</c:v>
                </c:pt>
                <c:pt idx="10">
                  <c:v>40</c:v>
                </c:pt>
                <c:pt idx="11">
                  <c:v>41</c:v>
                </c:pt>
                <c:pt idx="12">
                  <c:v>42</c:v>
                </c:pt>
                <c:pt idx="13">
                  <c:v>43</c:v>
                </c:pt>
                <c:pt idx="14">
                  <c:v>44</c:v>
                </c:pt>
                <c:pt idx="15">
                  <c:v>45</c:v>
                </c:pt>
                <c:pt idx="16">
                  <c:v>46</c:v>
                </c:pt>
                <c:pt idx="17">
                  <c:v>47</c:v>
                </c:pt>
                <c:pt idx="18">
                  <c:v>48</c:v>
                </c:pt>
                <c:pt idx="19">
                  <c:v>49</c:v>
                </c:pt>
                <c:pt idx="20">
                  <c:v>50</c:v>
                </c:pt>
                <c:pt idx="21">
                  <c:v>51</c:v>
                </c:pt>
                <c:pt idx="22">
                  <c:v>52</c:v>
                </c:pt>
                <c:pt idx="23">
                  <c:v>53</c:v>
                </c:pt>
                <c:pt idx="24">
                  <c:v>54</c:v>
                </c:pt>
                <c:pt idx="25">
                  <c:v>55</c:v>
                </c:pt>
              </c:numCache>
            </c:numRef>
          </c:xVal>
          <c:yVal>
            <c:numRef>
              <c:f>Sheet1!$G$3:$G$28</c:f>
              <c:numCache>
                <c:formatCode>General</c:formatCode>
                <c:ptCount val="26"/>
                <c:pt idx="0">
                  <c:v>5.8624410199361714E-5</c:v>
                </c:pt>
                <c:pt idx="1">
                  <c:v>6.164911316016721E-5</c:v>
                </c:pt>
                <c:pt idx="2">
                  <c:v>6.4495919412791843E-5</c:v>
                </c:pt>
                <c:pt idx="3">
                  <c:v>6.7154777018006714E-5</c:v>
                </c:pt>
                <c:pt idx="4">
                  <c:v>6.9618534853202726E-5</c:v>
                </c:pt>
                <c:pt idx="5">
                  <c:v>7.1882669129087886E-5</c:v>
                </c:pt>
                <c:pt idx="6">
                  <c:v>7.3945003380249352E-5</c:v>
                </c:pt>
                <c:pt idx="7">
                  <c:v>7.5805430398761237E-5</c:v>
                </c:pt>
                <c:pt idx="8">
                  <c:v>7.7465642501903844E-5</c:v>
                </c:pt>
                <c:pt idx="9">
                  <c:v>7.8928874770552951E-5</c:v>
                </c:pt>
                <c:pt idx="10">
                  <c:v>8.0199664442729944E-5</c:v>
                </c:pt>
                <c:pt idx="11">
                  <c:v>8.1283628468042081E-5</c:v>
                </c:pt>
                <c:pt idx="12">
                  <c:v>8.2187260290568102E-5</c:v>
                </c:pt>
                <c:pt idx="13">
                  <c:v>8.291774619688715E-5</c:v>
                </c:pt>
                <c:pt idx="14">
                  <c:v>8.3482801010456949E-5</c:v>
                </c:pt>
                <c:pt idx="15">
                  <c:v>8.3890522503952985E-5</c:v>
                </c:pt>
                <c:pt idx="16">
                  <c:v>8.414926361105403E-5</c:v>
                </c:pt>
                <c:pt idx="17">
                  <c:v>8.4267521325369035E-5</c:v>
                </c:pt>
                <c:pt idx="18">
                  <c:v>8.4253841056839673E-5</c:v>
                </c:pt>
                <c:pt idx="19">
                  <c:v>8.4116735158164073E-5</c:v>
                </c:pt>
                <c:pt idx="20">
                  <c:v>8.386461432153713E-5</c:v>
                </c:pt>
                <c:pt idx="21">
                  <c:v>8.3505730567698264E-5</c:v>
                </c:pt>
                <c:pt idx="22">
                  <c:v>8.3048130595525356E-5</c:v>
                </c:pt>
                <c:pt idx="23">
                  <c:v>8.2499618323658466E-5</c:v>
                </c:pt>
                <c:pt idx="24">
                  <c:v>8.1867725529895E-5</c:v>
                </c:pt>
                <c:pt idx="25">
                  <c:v>8.1159689574721475E-5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B6-4929-B17D-AF69DFF7C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576783"/>
        <c:axId val="2125847167"/>
      </c:scatterChart>
      <c:valAx>
        <c:axId val="2135576783"/>
        <c:scaling>
          <c:orientation val="minMax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125847167"/>
        <c:crosses val="autoZero"/>
        <c:crossBetween val="midCat"/>
        <c:majorUnit val="10"/>
      </c:valAx>
      <c:valAx>
        <c:axId val="2125847167"/>
        <c:scaling>
          <c:orientation val="minMax"/>
          <c:min val="5.0000000000000023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2135576783"/>
        <c:crosses val="autoZero"/>
        <c:crossBetween val="midCat"/>
        <c:majorUnit val="1.0000000000000004E-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321377110681403"/>
          <c:y val="0.14694510391240001"/>
          <c:w val="0.27586657917760282"/>
          <c:h val="9.7627588218139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分布グラフ!$E$3:$E$43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分布グラフ!$F$3:$F$43</c:f>
              <c:numCache>
                <c:formatCode>General</c:formatCode>
                <c:ptCount val="41"/>
                <c:pt idx="0">
                  <c:v>5.3990966513188063E-2</c:v>
                </c:pt>
                <c:pt idx="1">
                  <c:v>6.5615814774676595E-2</c:v>
                </c:pt>
                <c:pt idx="2">
                  <c:v>7.8950158300894149E-2</c:v>
                </c:pt>
                <c:pt idx="3">
                  <c:v>9.4049077376886947E-2</c:v>
                </c:pt>
                <c:pt idx="4">
                  <c:v>0.11092083467945554</c:v>
                </c:pt>
                <c:pt idx="5">
                  <c:v>0.12951759566589174</c:v>
                </c:pt>
                <c:pt idx="6">
                  <c:v>0.14972746563574488</c:v>
                </c:pt>
                <c:pt idx="7">
                  <c:v>0.17136859204780736</c:v>
                </c:pt>
                <c:pt idx="8">
                  <c:v>0.19418605498321295</c:v>
                </c:pt>
                <c:pt idx="9">
                  <c:v>0.21785217703255053</c:v>
                </c:pt>
                <c:pt idx="10">
                  <c:v>0.24197072451914337</c:v>
                </c:pt>
                <c:pt idx="11">
                  <c:v>0.26608524989875482</c:v>
                </c:pt>
                <c:pt idx="12">
                  <c:v>0.28969155276148273</c:v>
                </c:pt>
                <c:pt idx="13">
                  <c:v>0.31225393336676127</c:v>
                </c:pt>
                <c:pt idx="14">
                  <c:v>0.33322460289179967</c:v>
                </c:pt>
                <c:pt idx="15">
                  <c:v>0.35206532676429952</c:v>
                </c:pt>
                <c:pt idx="16">
                  <c:v>0.36827014030332333</c:v>
                </c:pt>
                <c:pt idx="17">
                  <c:v>0.38138781546052414</c:v>
                </c:pt>
                <c:pt idx="18">
                  <c:v>0.39104269397545588</c:v>
                </c:pt>
                <c:pt idx="19">
                  <c:v>0.39695254747701181</c:v>
                </c:pt>
                <c:pt idx="20">
                  <c:v>0.3989422804014327</c:v>
                </c:pt>
                <c:pt idx="21">
                  <c:v>0.39695254747701181</c:v>
                </c:pt>
                <c:pt idx="22">
                  <c:v>0.39104269397545588</c:v>
                </c:pt>
                <c:pt idx="23">
                  <c:v>0.38138781546052414</c:v>
                </c:pt>
                <c:pt idx="24">
                  <c:v>0.36827014030332333</c:v>
                </c:pt>
                <c:pt idx="25">
                  <c:v>0.35206532676429952</c:v>
                </c:pt>
                <c:pt idx="26">
                  <c:v>0.33322460289179967</c:v>
                </c:pt>
                <c:pt idx="27">
                  <c:v>0.31225393336676127</c:v>
                </c:pt>
                <c:pt idx="28">
                  <c:v>0.28969155276148273</c:v>
                </c:pt>
                <c:pt idx="29">
                  <c:v>0.26608524989875482</c:v>
                </c:pt>
                <c:pt idx="30">
                  <c:v>0.24197072451914337</c:v>
                </c:pt>
                <c:pt idx="31">
                  <c:v>0.21785217703255053</c:v>
                </c:pt>
                <c:pt idx="32">
                  <c:v>0.19418605498321295</c:v>
                </c:pt>
                <c:pt idx="33">
                  <c:v>0.17136859204780736</c:v>
                </c:pt>
                <c:pt idx="34">
                  <c:v>0.14972746563574488</c:v>
                </c:pt>
                <c:pt idx="35">
                  <c:v>0.12951759566589174</c:v>
                </c:pt>
                <c:pt idx="36">
                  <c:v>0.11092083467945554</c:v>
                </c:pt>
                <c:pt idx="37">
                  <c:v>9.4049077376886947E-2</c:v>
                </c:pt>
                <c:pt idx="38">
                  <c:v>7.8950158300894149E-2</c:v>
                </c:pt>
                <c:pt idx="39">
                  <c:v>6.5615814774676595E-2</c:v>
                </c:pt>
                <c:pt idx="40">
                  <c:v>5.3990966513188063E-2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FC-4511-9D51-27960404F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933536"/>
        <c:axId val="515933864"/>
      </c:scatterChart>
      <c:valAx>
        <c:axId val="51593353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933864"/>
        <c:crosses val="autoZero"/>
        <c:crossBetween val="midCat"/>
      </c:valAx>
      <c:valAx>
        <c:axId val="5159338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93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600"/>
              <a:t>待ち時間と１日当たり平均外来患者数</a:t>
            </a:r>
          </a:p>
        </c:rich>
      </c:tx>
      <c:layout>
        <c:manualLayout>
          <c:xMode val="edge"/>
          <c:yMode val="edge"/>
          <c:x val="0.25682203711674306"/>
          <c:y val="1.7006807275913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1722838723278601E-2"/>
          <c:y val="0.16598215582923401"/>
          <c:w val="0.89271811760826603"/>
          <c:h val="0.6810810103174610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0070C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970453830190462"/>
                  <c:y val="-4.160376311930853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ja-JP" sz="1600" baseline="0" dirty="0"/>
                      <a:t> </a:t>
                    </a:r>
                    <a:r>
                      <a:rPr kumimoji="1" lang="en-US" altLang="ja-JP" sz="1600" b="0" i="0" u="none" strike="noStrike" baseline="0" dirty="0">
                        <a:effectLst/>
                      </a:rPr>
                      <a:t>𝑓(𝑥)</a:t>
                    </a:r>
                    <a:r>
                      <a:rPr lang="en-US" altLang="ja-JP" sz="1600" baseline="0" dirty="0"/>
                      <a:t>= 15</a:t>
                    </a:r>
                    <a:r>
                      <a:rPr kumimoji="1" lang="en-US" altLang="ja-JP" sz="1600" b="0" i="0" u="none" strike="noStrike" baseline="0" dirty="0">
                        <a:effectLst/>
                      </a:rPr>
                      <a:t>𝑥</a:t>
                    </a:r>
                    <a:r>
                      <a:rPr lang="en-US" altLang="ja-JP" sz="1600" baseline="0" dirty="0"/>
                      <a:t> - 90</a:t>
                    </a:r>
                    <a:endParaRPr lang="en-US" altLang="ja-JP" sz="16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資料用!$E$3:$E$7</c:f>
              <c:numCache>
                <c:formatCode>General</c:formatCode>
                <c:ptCount val="5"/>
                <c:pt idx="0">
                  <c:v>73.14</c:v>
                </c:pt>
                <c:pt idx="1">
                  <c:v>65.180000000000007</c:v>
                </c:pt>
                <c:pt idx="2">
                  <c:v>68.7</c:v>
                </c:pt>
                <c:pt idx="3">
                  <c:v>55.74</c:v>
                </c:pt>
                <c:pt idx="4">
                  <c:v>47.34</c:v>
                </c:pt>
              </c:numCache>
            </c:numRef>
          </c:xVal>
          <c:yVal>
            <c:numRef>
              <c:f>資料用!$D$3:$D$7</c:f>
              <c:numCache>
                <c:formatCode>General</c:formatCode>
                <c:ptCount val="5"/>
                <c:pt idx="0">
                  <c:v>1060</c:v>
                </c:pt>
                <c:pt idx="1">
                  <c:v>830</c:v>
                </c:pt>
                <c:pt idx="2">
                  <c:v>930</c:v>
                </c:pt>
                <c:pt idx="3">
                  <c:v>700</c:v>
                </c:pt>
                <c:pt idx="4">
                  <c:v>660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A8-4847-AA94-E9FA8C5BC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9519960"/>
        <c:axId val="2138747048"/>
      </c:scatterChart>
      <c:valAx>
        <c:axId val="-2119519960"/>
        <c:scaling>
          <c:orientation val="minMax"/>
          <c:max val="75"/>
          <c:min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38747048"/>
        <c:crosses val="autoZero"/>
        <c:crossBetween val="midCat"/>
      </c:valAx>
      <c:valAx>
        <c:axId val="2138747048"/>
        <c:scaling>
          <c:orientation val="minMax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19519960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14629-84D3-44E1-A9D6-D629C8AF0E0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864407FA-1645-4266-8D1C-78DCFD591C60}">
      <dgm:prSet phldrT="[テキスト]"/>
      <dgm:spPr>
        <a:solidFill>
          <a:schemeClr val="accent5"/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１）母集団の分布から</a:t>
          </a:r>
          <a:endParaRPr kumimoji="1" lang="en-US" altLang="ja-JP" dirty="0">
            <a:solidFill>
              <a:schemeClr val="tx1"/>
            </a:solidFill>
          </a:endParaRPr>
        </a:p>
        <a:p>
          <a:r>
            <a:rPr kumimoji="1" lang="ja-JP" altLang="en-US" dirty="0">
              <a:solidFill>
                <a:schemeClr val="tx1"/>
              </a:solidFill>
            </a:rPr>
            <a:t>確率密度を数式で表現</a:t>
          </a:r>
        </a:p>
      </dgm:t>
    </dgm:pt>
    <dgm:pt modelId="{86F296B2-037E-4AE9-A3DF-70428E28D8C4}" type="parTrans" cxnId="{1D8B186C-C03D-49EC-B9EF-492AA637ACD4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B9AED1B-6043-468C-B002-D73718B23BB2}" type="sibTrans" cxnId="{1D8B186C-C03D-49EC-B9EF-492AA637ACD4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881FA6E-6457-4B71-88B0-3DFA70646740}">
      <dgm:prSet phldrT="[テキスト]"/>
      <dgm:spPr>
        <a:solidFill>
          <a:srgbClr val="92D050"/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２）確率密度を掛け算して</a:t>
          </a:r>
          <a:endParaRPr kumimoji="1" lang="en-US" altLang="ja-JP" dirty="0">
            <a:solidFill>
              <a:schemeClr val="tx1"/>
            </a:solidFill>
          </a:endParaRPr>
        </a:p>
        <a:p>
          <a:r>
            <a:rPr kumimoji="1" lang="ja-JP" altLang="en-US" dirty="0">
              <a:solidFill>
                <a:schemeClr val="tx1"/>
              </a:solidFill>
            </a:rPr>
            <a:t>尤度関数を導出</a:t>
          </a:r>
        </a:p>
      </dgm:t>
    </dgm:pt>
    <dgm:pt modelId="{D005E99C-8346-4FD2-8C9F-EAFDACF92E7B}" type="parTrans" cxnId="{5D52BB9A-2792-4CD6-BC75-08C84C631090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73F40DF-C72B-43AF-A776-874851140218}" type="sibTrans" cxnId="{5D52BB9A-2792-4CD6-BC75-08C84C631090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A580160-D82A-4D95-8BB7-78BD4D245101}">
      <dgm:prSet phldrT="[テキスト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kumimoji="1" lang="ja-JP" altLang="en-US" dirty="0">
              <a:solidFill>
                <a:schemeClr val="tx1"/>
              </a:solidFill>
            </a:rPr>
            <a:t>３）微分等を行い、尤度関数が</a:t>
          </a:r>
          <a:endParaRPr kumimoji="1" lang="en-US" altLang="ja-JP" dirty="0">
            <a:solidFill>
              <a:schemeClr val="tx1"/>
            </a:solidFill>
          </a:endParaRPr>
        </a:p>
        <a:p>
          <a:r>
            <a:rPr kumimoji="1" lang="ja-JP" altLang="en-US" dirty="0">
              <a:solidFill>
                <a:schemeClr val="tx1"/>
              </a:solidFill>
            </a:rPr>
            <a:t>最大となるパラメータを求める</a:t>
          </a:r>
        </a:p>
      </dgm:t>
    </dgm:pt>
    <dgm:pt modelId="{E13338F4-D809-4948-92C7-16379FE409B4}" type="parTrans" cxnId="{3F7353C6-E879-4786-92F8-C7E754E82960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CD92E64-498A-4143-8DD0-377EF67AD180}" type="sibTrans" cxnId="{3F7353C6-E879-4786-92F8-C7E754E82960}">
      <dgm:prSet/>
      <dgm:spPr/>
      <dgm:t>
        <a:bodyPr/>
        <a:lstStyle/>
        <a:p>
          <a:endParaRPr kumimoji="1" lang="ja-JP" alt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D1D6551-605E-46FC-BC83-10A38B34277D}" type="pres">
      <dgm:prSet presAssocID="{8AE14629-84D3-44E1-A9D6-D629C8AF0E0E}" presName="outerComposite" presStyleCnt="0">
        <dgm:presLayoutVars>
          <dgm:chMax val="5"/>
          <dgm:dir/>
          <dgm:resizeHandles val="exact"/>
        </dgm:presLayoutVars>
      </dgm:prSet>
      <dgm:spPr/>
    </dgm:pt>
    <dgm:pt modelId="{DE556F01-F49D-43F6-90AE-80C709ACF252}" type="pres">
      <dgm:prSet presAssocID="{8AE14629-84D3-44E1-A9D6-D629C8AF0E0E}" presName="dummyMaxCanvas" presStyleCnt="0">
        <dgm:presLayoutVars/>
      </dgm:prSet>
      <dgm:spPr/>
    </dgm:pt>
    <dgm:pt modelId="{D640FC4B-3ECB-4A6E-B865-238C8A5C2E4C}" type="pres">
      <dgm:prSet presAssocID="{8AE14629-84D3-44E1-A9D6-D629C8AF0E0E}" presName="ThreeNodes_1" presStyleLbl="node1" presStyleIdx="0" presStyleCnt="3">
        <dgm:presLayoutVars>
          <dgm:bulletEnabled val="1"/>
        </dgm:presLayoutVars>
      </dgm:prSet>
      <dgm:spPr/>
    </dgm:pt>
    <dgm:pt modelId="{A2AC8832-6F39-4F7D-A071-D58E7220BC60}" type="pres">
      <dgm:prSet presAssocID="{8AE14629-84D3-44E1-A9D6-D629C8AF0E0E}" presName="ThreeNodes_2" presStyleLbl="node1" presStyleIdx="1" presStyleCnt="3">
        <dgm:presLayoutVars>
          <dgm:bulletEnabled val="1"/>
        </dgm:presLayoutVars>
      </dgm:prSet>
      <dgm:spPr/>
    </dgm:pt>
    <dgm:pt modelId="{BE08E55D-CC83-4E19-8C41-FFA727A96CFC}" type="pres">
      <dgm:prSet presAssocID="{8AE14629-84D3-44E1-A9D6-D629C8AF0E0E}" presName="ThreeNodes_3" presStyleLbl="node1" presStyleIdx="2" presStyleCnt="3">
        <dgm:presLayoutVars>
          <dgm:bulletEnabled val="1"/>
        </dgm:presLayoutVars>
      </dgm:prSet>
      <dgm:spPr/>
    </dgm:pt>
    <dgm:pt modelId="{0D3C6619-B329-4506-A819-AE02015C2709}" type="pres">
      <dgm:prSet presAssocID="{8AE14629-84D3-44E1-A9D6-D629C8AF0E0E}" presName="ThreeConn_1-2" presStyleLbl="fgAccFollowNode1" presStyleIdx="0" presStyleCnt="2">
        <dgm:presLayoutVars>
          <dgm:bulletEnabled val="1"/>
        </dgm:presLayoutVars>
      </dgm:prSet>
      <dgm:spPr/>
    </dgm:pt>
    <dgm:pt modelId="{C36AEFE7-A1AA-44B1-B757-92DCBB2535BB}" type="pres">
      <dgm:prSet presAssocID="{8AE14629-84D3-44E1-A9D6-D629C8AF0E0E}" presName="ThreeConn_2-3" presStyleLbl="fgAccFollowNode1" presStyleIdx="1" presStyleCnt="2">
        <dgm:presLayoutVars>
          <dgm:bulletEnabled val="1"/>
        </dgm:presLayoutVars>
      </dgm:prSet>
      <dgm:spPr/>
    </dgm:pt>
    <dgm:pt modelId="{B3F51AA2-A03D-4A33-965D-6277616D15BC}" type="pres">
      <dgm:prSet presAssocID="{8AE14629-84D3-44E1-A9D6-D629C8AF0E0E}" presName="ThreeNodes_1_text" presStyleLbl="node1" presStyleIdx="2" presStyleCnt="3">
        <dgm:presLayoutVars>
          <dgm:bulletEnabled val="1"/>
        </dgm:presLayoutVars>
      </dgm:prSet>
      <dgm:spPr/>
    </dgm:pt>
    <dgm:pt modelId="{19C2058D-5524-4005-9DF3-5259A2E05834}" type="pres">
      <dgm:prSet presAssocID="{8AE14629-84D3-44E1-A9D6-D629C8AF0E0E}" presName="ThreeNodes_2_text" presStyleLbl="node1" presStyleIdx="2" presStyleCnt="3">
        <dgm:presLayoutVars>
          <dgm:bulletEnabled val="1"/>
        </dgm:presLayoutVars>
      </dgm:prSet>
      <dgm:spPr/>
    </dgm:pt>
    <dgm:pt modelId="{F2CE6EA7-045A-4DE6-A276-770F2BA88F3E}" type="pres">
      <dgm:prSet presAssocID="{8AE14629-84D3-44E1-A9D6-D629C8AF0E0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D8B186C-C03D-49EC-B9EF-492AA637ACD4}" srcId="{8AE14629-84D3-44E1-A9D6-D629C8AF0E0E}" destId="{864407FA-1645-4266-8D1C-78DCFD591C60}" srcOrd="0" destOrd="0" parTransId="{86F296B2-037E-4AE9-A3DF-70428E28D8C4}" sibTransId="{2B9AED1B-6043-468C-B002-D73718B23BB2}"/>
    <dgm:cxn modelId="{E1F67D52-DD47-411F-B790-88BEFDD279DA}" type="presOf" srcId="{864407FA-1645-4266-8D1C-78DCFD591C60}" destId="{D640FC4B-3ECB-4A6E-B865-238C8A5C2E4C}" srcOrd="0" destOrd="0" presId="urn:microsoft.com/office/officeart/2005/8/layout/vProcess5"/>
    <dgm:cxn modelId="{9A6C5176-C8F1-4C0B-9AB4-3EF4894D43C8}" type="presOf" srcId="{FA580160-D82A-4D95-8BB7-78BD4D245101}" destId="{F2CE6EA7-045A-4DE6-A276-770F2BA88F3E}" srcOrd="1" destOrd="0" presId="urn:microsoft.com/office/officeart/2005/8/layout/vProcess5"/>
    <dgm:cxn modelId="{09581F7A-9F67-4892-950B-D7FADDC3AD64}" type="presOf" srcId="{5881FA6E-6457-4B71-88B0-3DFA70646740}" destId="{A2AC8832-6F39-4F7D-A071-D58E7220BC60}" srcOrd="0" destOrd="0" presId="urn:microsoft.com/office/officeart/2005/8/layout/vProcess5"/>
    <dgm:cxn modelId="{9BFA205A-7EE4-4EF0-BBA3-AB21A6E94918}" type="presOf" srcId="{2B9AED1B-6043-468C-B002-D73718B23BB2}" destId="{0D3C6619-B329-4506-A819-AE02015C2709}" srcOrd="0" destOrd="0" presId="urn:microsoft.com/office/officeart/2005/8/layout/vProcess5"/>
    <dgm:cxn modelId="{7957C95A-3336-4C92-AB02-4D8C0E557313}" type="presOf" srcId="{8AE14629-84D3-44E1-A9D6-D629C8AF0E0E}" destId="{BD1D6551-605E-46FC-BC83-10A38B34277D}" srcOrd="0" destOrd="0" presId="urn:microsoft.com/office/officeart/2005/8/layout/vProcess5"/>
    <dgm:cxn modelId="{93868D96-AE88-4A37-9EA8-44E0F04FD8AB}" type="presOf" srcId="{FA580160-D82A-4D95-8BB7-78BD4D245101}" destId="{BE08E55D-CC83-4E19-8C41-FFA727A96CFC}" srcOrd="0" destOrd="0" presId="urn:microsoft.com/office/officeart/2005/8/layout/vProcess5"/>
    <dgm:cxn modelId="{9E1FD197-1099-4F12-8A02-E26E81CA474E}" type="presOf" srcId="{673F40DF-C72B-43AF-A776-874851140218}" destId="{C36AEFE7-A1AA-44B1-B757-92DCBB2535BB}" srcOrd="0" destOrd="0" presId="urn:microsoft.com/office/officeart/2005/8/layout/vProcess5"/>
    <dgm:cxn modelId="{5D52BB9A-2792-4CD6-BC75-08C84C631090}" srcId="{8AE14629-84D3-44E1-A9D6-D629C8AF0E0E}" destId="{5881FA6E-6457-4B71-88B0-3DFA70646740}" srcOrd="1" destOrd="0" parTransId="{D005E99C-8346-4FD2-8C9F-EAFDACF92E7B}" sibTransId="{673F40DF-C72B-43AF-A776-874851140218}"/>
    <dgm:cxn modelId="{3F7353C6-E879-4786-92F8-C7E754E82960}" srcId="{8AE14629-84D3-44E1-A9D6-D629C8AF0E0E}" destId="{FA580160-D82A-4D95-8BB7-78BD4D245101}" srcOrd="2" destOrd="0" parTransId="{E13338F4-D809-4948-92C7-16379FE409B4}" sibTransId="{4CD92E64-498A-4143-8DD0-377EF67AD180}"/>
    <dgm:cxn modelId="{F98E93D6-2ACF-4A5C-B067-DEC8DAF2A766}" type="presOf" srcId="{5881FA6E-6457-4B71-88B0-3DFA70646740}" destId="{19C2058D-5524-4005-9DF3-5259A2E05834}" srcOrd="1" destOrd="0" presId="urn:microsoft.com/office/officeart/2005/8/layout/vProcess5"/>
    <dgm:cxn modelId="{B75D89F8-699A-4F30-B49B-6A081D8B1355}" type="presOf" srcId="{864407FA-1645-4266-8D1C-78DCFD591C60}" destId="{B3F51AA2-A03D-4A33-965D-6277616D15BC}" srcOrd="1" destOrd="0" presId="urn:microsoft.com/office/officeart/2005/8/layout/vProcess5"/>
    <dgm:cxn modelId="{CB65FB4F-517A-4441-8093-B9B53AC93477}" type="presParOf" srcId="{BD1D6551-605E-46FC-BC83-10A38B34277D}" destId="{DE556F01-F49D-43F6-90AE-80C709ACF252}" srcOrd="0" destOrd="0" presId="urn:microsoft.com/office/officeart/2005/8/layout/vProcess5"/>
    <dgm:cxn modelId="{244A7633-A936-4E08-A65A-2B5167BA950F}" type="presParOf" srcId="{BD1D6551-605E-46FC-BC83-10A38B34277D}" destId="{D640FC4B-3ECB-4A6E-B865-238C8A5C2E4C}" srcOrd="1" destOrd="0" presId="urn:microsoft.com/office/officeart/2005/8/layout/vProcess5"/>
    <dgm:cxn modelId="{BCB8403B-A705-40A8-843F-92C38C09EBC7}" type="presParOf" srcId="{BD1D6551-605E-46FC-BC83-10A38B34277D}" destId="{A2AC8832-6F39-4F7D-A071-D58E7220BC60}" srcOrd="2" destOrd="0" presId="urn:microsoft.com/office/officeart/2005/8/layout/vProcess5"/>
    <dgm:cxn modelId="{A095E5AA-C1EF-4800-8375-5F7B2664C7F9}" type="presParOf" srcId="{BD1D6551-605E-46FC-BC83-10A38B34277D}" destId="{BE08E55D-CC83-4E19-8C41-FFA727A96CFC}" srcOrd="3" destOrd="0" presId="urn:microsoft.com/office/officeart/2005/8/layout/vProcess5"/>
    <dgm:cxn modelId="{DA0FBABA-E205-43EB-99D6-91D6DAB8EA96}" type="presParOf" srcId="{BD1D6551-605E-46FC-BC83-10A38B34277D}" destId="{0D3C6619-B329-4506-A819-AE02015C2709}" srcOrd="4" destOrd="0" presId="urn:microsoft.com/office/officeart/2005/8/layout/vProcess5"/>
    <dgm:cxn modelId="{4D527B15-D97C-46C0-9257-03B9CE63F84D}" type="presParOf" srcId="{BD1D6551-605E-46FC-BC83-10A38B34277D}" destId="{C36AEFE7-A1AA-44B1-B757-92DCBB2535BB}" srcOrd="5" destOrd="0" presId="urn:microsoft.com/office/officeart/2005/8/layout/vProcess5"/>
    <dgm:cxn modelId="{456B31B1-1374-4B97-880F-B7E14D5921FE}" type="presParOf" srcId="{BD1D6551-605E-46FC-BC83-10A38B34277D}" destId="{B3F51AA2-A03D-4A33-965D-6277616D15BC}" srcOrd="6" destOrd="0" presId="urn:microsoft.com/office/officeart/2005/8/layout/vProcess5"/>
    <dgm:cxn modelId="{027BBA12-74F0-42EA-AF8D-7D6F2830D65F}" type="presParOf" srcId="{BD1D6551-605E-46FC-BC83-10A38B34277D}" destId="{19C2058D-5524-4005-9DF3-5259A2E05834}" srcOrd="7" destOrd="0" presId="urn:microsoft.com/office/officeart/2005/8/layout/vProcess5"/>
    <dgm:cxn modelId="{448D99CD-0302-4B0B-9675-FC4DF62BA859}" type="presParOf" srcId="{BD1D6551-605E-46FC-BC83-10A38B34277D}" destId="{F2CE6EA7-045A-4DE6-A276-770F2BA88F3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0FC4B-3ECB-4A6E-B865-238C8A5C2E4C}">
      <dsp:nvSpPr>
        <dsp:cNvPr id="0" name=""/>
        <dsp:cNvSpPr/>
      </dsp:nvSpPr>
      <dsp:spPr>
        <a:xfrm>
          <a:off x="0" y="0"/>
          <a:ext cx="5957174" cy="156286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solidFill>
                <a:schemeClr val="tx1"/>
              </a:solidFill>
            </a:rPr>
            <a:t>１）母集団の分布から</a:t>
          </a:r>
          <a:endParaRPr kumimoji="1" lang="en-US" altLang="ja-JP" sz="2400" kern="1200" dirty="0">
            <a:solidFill>
              <a:schemeClr val="tx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solidFill>
                <a:schemeClr val="tx1"/>
              </a:solidFill>
            </a:rPr>
            <a:t>確率密度を数式で表現</a:t>
          </a:r>
        </a:p>
      </dsp:txBody>
      <dsp:txXfrm>
        <a:off x="45775" y="45775"/>
        <a:ext cx="4270725" cy="1471310"/>
      </dsp:txXfrm>
    </dsp:sp>
    <dsp:sp modelId="{A2AC8832-6F39-4F7D-A071-D58E7220BC60}">
      <dsp:nvSpPr>
        <dsp:cNvPr id="0" name=""/>
        <dsp:cNvSpPr/>
      </dsp:nvSpPr>
      <dsp:spPr>
        <a:xfrm>
          <a:off x="525632" y="1823336"/>
          <a:ext cx="5957174" cy="156286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solidFill>
                <a:schemeClr val="tx1"/>
              </a:solidFill>
            </a:rPr>
            <a:t>２）確率密度を掛け算して</a:t>
          </a:r>
          <a:endParaRPr kumimoji="1" lang="en-US" altLang="ja-JP" sz="2400" kern="1200" dirty="0">
            <a:solidFill>
              <a:schemeClr val="tx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solidFill>
                <a:schemeClr val="tx1"/>
              </a:solidFill>
            </a:rPr>
            <a:t>尤度関数を導出</a:t>
          </a:r>
        </a:p>
      </dsp:txBody>
      <dsp:txXfrm>
        <a:off x="571407" y="1869111"/>
        <a:ext cx="4324131" cy="1471310"/>
      </dsp:txXfrm>
    </dsp:sp>
    <dsp:sp modelId="{BE08E55D-CC83-4E19-8C41-FFA727A96CFC}">
      <dsp:nvSpPr>
        <dsp:cNvPr id="0" name=""/>
        <dsp:cNvSpPr/>
      </dsp:nvSpPr>
      <dsp:spPr>
        <a:xfrm>
          <a:off x="1051265" y="3646673"/>
          <a:ext cx="5957174" cy="156286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solidFill>
                <a:schemeClr val="tx1"/>
              </a:solidFill>
            </a:rPr>
            <a:t>３）微分等を行い、尤度関数が</a:t>
          </a:r>
          <a:endParaRPr kumimoji="1" lang="en-US" altLang="ja-JP" sz="2400" kern="1200" dirty="0">
            <a:solidFill>
              <a:schemeClr val="tx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solidFill>
                <a:schemeClr val="tx1"/>
              </a:solidFill>
            </a:rPr>
            <a:t>最大となるパラメータを求める</a:t>
          </a:r>
        </a:p>
      </dsp:txBody>
      <dsp:txXfrm>
        <a:off x="1097040" y="3692448"/>
        <a:ext cx="4324131" cy="1471310"/>
      </dsp:txXfrm>
    </dsp:sp>
    <dsp:sp modelId="{0D3C6619-B329-4506-A819-AE02015C2709}">
      <dsp:nvSpPr>
        <dsp:cNvPr id="0" name=""/>
        <dsp:cNvSpPr/>
      </dsp:nvSpPr>
      <dsp:spPr>
        <a:xfrm>
          <a:off x="4941314" y="1185168"/>
          <a:ext cx="1015859" cy="101585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5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169882" y="1185168"/>
        <a:ext cx="558723" cy="764434"/>
      </dsp:txXfrm>
    </dsp:sp>
    <dsp:sp modelId="{C36AEFE7-A1AA-44B1-B757-92DCBB2535BB}">
      <dsp:nvSpPr>
        <dsp:cNvPr id="0" name=""/>
        <dsp:cNvSpPr/>
      </dsp:nvSpPr>
      <dsp:spPr>
        <a:xfrm>
          <a:off x="5466947" y="2998086"/>
          <a:ext cx="1015859" cy="101585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5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695515" y="2998086"/>
        <a:ext cx="558723" cy="76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0.04582</cdr:y>
    </cdr:from>
    <cdr:to>
      <cdr:x>0.21232</cdr:x>
      <cdr:y>0.13414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0" y="151996"/>
          <a:ext cx="1080110" cy="2929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ja-JP" altLang="en-US" sz="1400" dirty="0"/>
            <a:t>患者数（人）</a:t>
          </a:r>
          <a:endParaRPr lang="en-US" altLang="ja-JP" sz="1400" dirty="0"/>
        </a:p>
      </cdr:txBody>
    </cdr:sp>
  </cdr:relSizeAnchor>
  <cdr:relSizeAnchor xmlns:cdr="http://schemas.openxmlformats.org/drawingml/2006/chartDrawing">
    <cdr:from>
      <cdr:x>0.43248</cdr:x>
      <cdr:y>0.92258</cdr:y>
    </cdr:from>
    <cdr:to>
      <cdr:x>0.58694</cdr:x>
      <cdr:y>1</cdr:y>
    </cdr:to>
    <cdr:sp macro="" textlink="">
      <cdr:nvSpPr>
        <cdr:cNvPr id="3" name="テキスト ボックス 1"/>
        <cdr:cNvSpPr txBox="1"/>
      </cdr:nvSpPr>
      <cdr:spPr>
        <a:xfrm xmlns:a="http://schemas.openxmlformats.org/drawingml/2006/main">
          <a:off x="2200091" y="3060427"/>
          <a:ext cx="785757" cy="2568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en-US" sz="1400" dirty="0"/>
            <a:t>待ち時間（分）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9688" cy="497367"/>
          </a:xfrm>
          <a:prstGeom prst="rect">
            <a:avLst/>
          </a:prstGeom>
        </p:spPr>
        <p:txBody>
          <a:bodyPr vert="horz" lIns="92195" tIns="46096" rIns="92195" bIns="4609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322" y="2"/>
            <a:ext cx="2949687" cy="497367"/>
          </a:xfrm>
          <a:prstGeom prst="rect">
            <a:avLst/>
          </a:prstGeom>
        </p:spPr>
        <p:txBody>
          <a:bodyPr vert="horz" lIns="92195" tIns="46096" rIns="92195" bIns="46096" rtlCol="0"/>
          <a:lstStyle>
            <a:lvl1pPr algn="r">
              <a:defRPr sz="1200"/>
            </a:lvl1pPr>
          </a:lstStyle>
          <a:p>
            <a:fld id="{480D6CAF-52DD-4933-B3DB-1AA4C3E30054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9440377"/>
            <a:ext cx="2949688" cy="497366"/>
          </a:xfrm>
          <a:prstGeom prst="rect">
            <a:avLst/>
          </a:prstGeom>
        </p:spPr>
        <p:txBody>
          <a:bodyPr vert="horz" lIns="92195" tIns="46096" rIns="92195" bIns="4609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322" y="9440377"/>
            <a:ext cx="2949687" cy="497366"/>
          </a:xfrm>
          <a:prstGeom prst="rect">
            <a:avLst/>
          </a:prstGeom>
        </p:spPr>
        <p:txBody>
          <a:bodyPr vert="horz" lIns="92195" tIns="46096" rIns="92195" bIns="46096" rtlCol="0" anchor="b"/>
          <a:lstStyle>
            <a:lvl1pPr algn="r">
              <a:defRPr sz="1200"/>
            </a:lvl1pPr>
          </a:lstStyle>
          <a:p>
            <a:fld id="{6B735CE3-15C0-475C-BCAB-A17CA4CF7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2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9100" cy="496968"/>
          </a:xfrm>
          <a:prstGeom prst="rect">
            <a:avLst/>
          </a:prstGeom>
        </p:spPr>
        <p:txBody>
          <a:bodyPr vert="horz" lIns="92195" tIns="46096" rIns="92195" bIns="4609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41" y="4"/>
            <a:ext cx="2949100" cy="496968"/>
          </a:xfrm>
          <a:prstGeom prst="rect">
            <a:avLst/>
          </a:prstGeom>
        </p:spPr>
        <p:txBody>
          <a:bodyPr vert="horz" lIns="92195" tIns="46096" rIns="92195" bIns="46096" rtlCol="0"/>
          <a:lstStyle>
            <a:lvl1pPr algn="r">
              <a:defRPr sz="1200"/>
            </a:lvl1pPr>
          </a:lstStyle>
          <a:p>
            <a:fld id="{2F9E7DBA-058F-437F-A215-770EFD4C98F0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95" tIns="46096" rIns="92195" bIns="4609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3" y="4721189"/>
            <a:ext cx="5444490" cy="4472703"/>
          </a:xfrm>
          <a:prstGeom prst="rect">
            <a:avLst/>
          </a:prstGeom>
        </p:spPr>
        <p:txBody>
          <a:bodyPr vert="horz" lIns="92195" tIns="46096" rIns="92195" bIns="46096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40651"/>
            <a:ext cx="2949100" cy="496968"/>
          </a:xfrm>
          <a:prstGeom prst="rect">
            <a:avLst/>
          </a:prstGeom>
        </p:spPr>
        <p:txBody>
          <a:bodyPr vert="horz" lIns="92195" tIns="46096" rIns="92195" bIns="4609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41" y="9440651"/>
            <a:ext cx="2949100" cy="496968"/>
          </a:xfrm>
          <a:prstGeom prst="rect">
            <a:avLst/>
          </a:prstGeom>
        </p:spPr>
        <p:txBody>
          <a:bodyPr vert="horz" lIns="92195" tIns="46096" rIns="92195" bIns="46096" rtlCol="0" anchor="b"/>
          <a:lstStyle>
            <a:lvl1pPr algn="r">
              <a:defRPr sz="1200"/>
            </a:lvl1pPr>
          </a:lstStyle>
          <a:p>
            <a:fld id="{3BA1B252-B1AE-42F0-BD90-03F996D3B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905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70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ja-JP" altLang="en-US" dirty="0"/>
              <a:t>例２）看護必要度を入力したら、患者様の退院日を予測する関数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70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記述統計学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kumimoji="1" lang="ja-JP" alt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標本</a:t>
            </a: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に見られる特徴をわかりやすく表す。</a:t>
            </a:r>
            <a:br>
              <a:rPr lang="ja-JP" altLang="en-US" u="none" dirty="0"/>
            </a:b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推計統計学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kumimoji="1" lang="ja-JP" alt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標本</a:t>
            </a: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を分析して、</a:t>
            </a:r>
            <a:r>
              <a:rPr kumimoji="1" lang="ja-JP" alt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母集団</a:t>
            </a: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について推測する。</a:t>
            </a:r>
            <a:br>
              <a:rPr lang="ja-JP" altLang="en-US" u="none" dirty="0"/>
            </a:b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ベイズ統計学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kumimoji="1" lang="ja-JP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標本を必ずしも必要としない</a:t>
            </a: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。データ不十分でも何とかして確率を導く。</a:t>
            </a:r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dirty="0"/>
              <a:t>最尤推定量は頻度論の考え方に基づいた推定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462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ワクチンの効果を求める際に、</a:t>
            </a:r>
            <a:r>
              <a:rPr lang="ja-JP" altLang="en-US" b="1" dirty="0"/>
              <a:t>ある人がウイルスに感染している確率</a:t>
            </a:r>
            <a:endParaRPr kumimoji="1" lang="ja-JP" altLang="en-US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067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機械学習がブラックボックスになりがちな理由</a:t>
            </a:r>
            <a:endParaRPr kumimoji="1" lang="en-US" altLang="ja-JP" dirty="0"/>
          </a:p>
          <a:p>
            <a:r>
              <a:rPr kumimoji="1" lang="ja-JP" altLang="en-US" dirty="0"/>
              <a:t>解析的に解けないものを計算器的に近似して解いている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18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ja-JP" altLang="en-US" dirty="0"/>
              <a:t>例２）看護必要度を入力したら、患者様の退院日を予測する関数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27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ja-JP" altLang="en-US" dirty="0"/>
              <a:t>例２）看護必要度を入力したら、患者様の退院日を予測する関数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310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ワクチンの効果を求める際に、</a:t>
            </a:r>
            <a:r>
              <a:rPr lang="ja-JP" altLang="en-US" b="1" dirty="0"/>
              <a:t>ある人がウイルスに感染している確率</a:t>
            </a:r>
            <a:endParaRPr kumimoji="1" lang="ja-JP" altLang="en-US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171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464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193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52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/>
              <a:t>尤度　</a:t>
            </a:r>
            <a:r>
              <a:rPr lang="en-US" altLang="ja-JP" sz="1200" b="1" dirty="0"/>
              <a:t>=</a:t>
            </a:r>
            <a:r>
              <a:rPr lang="ja-JP" altLang="en-US" sz="1200" b="1" dirty="0"/>
              <a:t>　尤もらしさ</a:t>
            </a:r>
            <a:r>
              <a:rPr kumimoji="1" lang="ja-JP" altLang="en-US" sz="1200" b="1" dirty="0"/>
              <a:t>の程度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123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90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11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741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259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659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593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ja-JP" altLang="en-US" dirty="0"/>
              <a:t>例２）看護必要度を入力したら、患者様の退院日を予測する関数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24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ja-JP" altLang="ja-JP" dirty="0"/>
              <a:t>(</a:t>
            </a:r>
            <a:r>
              <a:rPr lang="ja-JP" altLang="ja-JP" i="1" dirty="0"/>
              <a:t>X</a:t>
            </a:r>
            <a:r>
              <a:rPr lang="ja-JP" altLang="ja-JP" dirty="0"/>
              <a:t>|</a:t>
            </a:r>
            <a:r>
              <a:rPr lang="ja-JP" altLang="ja-JP" i="1" dirty="0"/>
              <a:t>A</a:t>
            </a:r>
            <a:r>
              <a:rPr lang="ja-JP" altLang="ja-JP" dirty="0"/>
              <a:t>) のことを尤度と呼ぶ。またこれを </a:t>
            </a:r>
            <a:r>
              <a:rPr lang="ja-JP" altLang="ja-JP" i="1" dirty="0"/>
              <a:t>A</a:t>
            </a:r>
            <a:r>
              <a:rPr lang="ja-JP" altLang="ja-JP" dirty="0"/>
              <a:t> の関数と考えて尤度関数 </a:t>
            </a:r>
            <a:r>
              <a:rPr lang="ja-JP" altLang="ja-JP" i="1" dirty="0"/>
              <a:t>L</a:t>
            </a:r>
            <a:r>
              <a:rPr lang="ja-JP" altLang="ja-JP" dirty="0"/>
              <a:t>(</a:t>
            </a:r>
            <a:r>
              <a:rPr lang="ja-JP" altLang="ja-JP" i="1" dirty="0"/>
              <a:t>A</a:t>
            </a:r>
            <a:r>
              <a:rPr lang="ja-JP" altLang="ja-JP" dirty="0"/>
              <a:t>|</a:t>
            </a:r>
            <a:r>
              <a:rPr lang="ja-JP" altLang="ja-JP" i="1" dirty="0"/>
              <a:t>X</a:t>
            </a:r>
            <a:r>
              <a:rPr lang="ja-JP" altLang="ja-JP" dirty="0"/>
              <a:t>) = </a:t>
            </a:r>
            <a:r>
              <a:rPr lang="ja-JP" altLang="ja-JP" i="1" dirty="0"/>
              <a:t>P</a:t>
            </a:r>
            <a:r>
              <a:rPr lang="ja-JP" altLang="ja-JP" dirty="0"/>
              <a:t>(</a:t>
            </a:r>
            <a:r>
              <a:rPr lang="ja-JP" altLang="ja-JP" i="1" dirty="0"/>
              <a:t>X</a:t>
            </a:r>
            <a:r>
              <a:rPr lang="ja-JP" altLang="ja-JP" dirty="0"/>
              <a:t>|</a:t>
            </a:r>
            <a:r>
              <a:rPr lang="ja-JP" altLang="ja-JP" i="1" dirty="0"/>
              <a:t>A</a:t>
            </a:r>
            <a:r>
              <a:rPr lang="ja-JP" altLang="ja-JP" dirty="0"/>
              <a:t>)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626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/>
              <a:t>例）</a:t>
            </a:r>
            <a:r>
              <a:rPr lang="en-US" altLang="ja-JP" b="1" dirty="0"/>
              <a:t>S</a:t>
            </a:r>
            <a:r>
              <a:rPr lang="ja-JP" altLang="en-US" b="1" dirty="0"/>
              <a:t>型検査方式で調べたところ、陽性反応がでました。その陽性の人は、本当にインフルエンザに感染しているのでしょうか。</a:t>
            </a:r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897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/>
              <a:t>例）</a:t>
            </a:r>
            <a:r>
              <a:rPr lang="en-US" altLang="ja-JP" b="1" dirty="0"/>
              <a:t>S</a:t>
            </a:r>
            <a:r>
              <a:rPr lang="ja-JP" altLang="en-US" b="1" dirty="0"/>
              <a:t>型検査方式で調べたところ、陽性反応がでました。その陽性の人は、本当にインフルエンザに感染しているのでしょうか。</a:t>
            </a:r>
            <a:endParaRPr lang="en-US" altLang="ja-JP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/>
              <a:t>事前確率　</a:t>
            </a:r>
            <a:r>
              <a:rPr kumimoji="1" lang="en-US" altLang="ja-JP" dirty="0"/>
              <a:t>P</a:t>
            </a:r>
            <a:r>
              <a:rPr kumimoji="1" lang="ja-JP" altLang="en-US" dirty="0"/>
              <a:t>（ウイルス感染　</a:t>
            </a:r>
            <a:r>
              <a:rPr kumimoji="1" lang="en-US" altLang="ja-JP" dirty="0"/>
              <a:t>B</a:t>
            </a:r>
            <a:r>
              <a:rPr kumimoji="1" lang="ja-JP" altLang="en-US" baseline="-25000" dirty="0"/>
              <a:t>１</a:t>
            </a:r>
            <a:r>
              <a:rPr kumimoji="1" lang="ja-JP" altLang="en-US" dirty="0"/>
              <a:t>）＝</a:t>
            </a:r>
            <a:r>
              <a:rPr kumimoji="1" lang="en-US" altLang="ja-JP" dirty="0"/>
              <a:t>1/10000, P</a:t>
            </a:r>
            <a:r>
              <a:rPr kumimoji="1" lang="ja-JP" altLang="en-US" dirty="0"/>
              <a:t>（ウイルス感染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</a:t>
            </a:r>
            <a:r>
              <a:rPr kumimoji="1" lang="en-US" altLang="ja-JP" baseline="-25000" dirty="0"/>
              <a:t>2</a:t>
            </a:r>
            <a:r>
              <a:rPr kumimoji="1" lang="ja-JP" altLang="en-US" dirty="0"/>
              <a:t>）＝</a:t>
            </a:r>
            <a:r>
              <a:rPr kumimoji="1" lang="en-US" altLang="ja-JP" dirty="0"/>
              <a:t>9999/10000</a:t>
            </a:r>
            <a:endParaRPr lang="en-US" altLang="ja-JP" b="0" dirty="0"/>
          </a:p>
          <a:p>
            <a:r>
              <a:rPr kumimoji="1" lang="ja-JP" altLang="en-US" dirty="0"/>
              <a:t>条件付確率　</a:t>
            </a:r>
            <a:r>
              <a:rPr kumimoji="1" lang="en-US" altLang="ja-JP" dirty="0"/>
              <a:t>P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</a:t>
            </a:r>
            <a:r>
              <a:rPr kumimoji="1" lang="ja-JP" altLang="en-US" dirty="0"/>
              <a:t>型検査　</a:t>
            </a:r>
            <a:r>
              <a:rPr kumimoji="1" lang="en-US" altLang="ja-JP" dirty="0"/>
              <a:t>A</a:t>
            </a:r>
            <a:r>
              <a:rPr kumimoji="1" lang="en-US" altLang="ja-JP" baseline="-25000" dirty="0"/>
              <a:t>1</a:t>
            </a:r>
            <a:r>
              <a:rPr kumimoji="1" lang="ja-JP" altLang="en-US" dirty="0"/>
              <a:t>｜ウイルス感染　</a:t>
            </a:r>
            <a:r>
              <a:rPr kumimoji="1" lang="en-US" altLang="ja-JP" dirty="0"/>
              <a:t>B</a:t>
            </a:r>
            <a:r>
              <a:rPr kumimoji="1" lang="ja-JP" altLang="en-US" baseline="-25000" dirty="0"/>
              <a:t>１</a:t>
            </a:r>
            <a:r>
              <a:rPr kumimoji="1" lang="ja-JP" altLang="en-US" dirty="0"/>
              <a:t>）＝</a:t>
            </a:r>
            <a:r>
              <a:rPr kumimoji="1" lang="en-US" altLang="ja-JP" dirty="0"/>
              <a:t>95/100, P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</a:t>
            </a:r>
            <a:r>
              <a:rPr kumimoji="1" lang="ja-JP" altLang="en-US" dirty="0"/>
              <a:t>型検査　</a:t>
            </a:r>
            <a:r>
              <a:rPr kumimoji="1" lang="en-US" altLang="ja-JP" dirty="0"/>
              <a:t>A</a:t>
            </a:r>
            <a:r>
              <a:rPr kumimoji="1" lang="en-US" altLang="ja-JP" baseline="-25000" dirty="0"/>
              <a:t>1</a:t>
            </a:r>
            <a:r>
              <a:rPr kumimoji="1" lang="ja-JP" altLang="en-US" dirty="0"/>
              <a:t>｜ウイルス感染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</a:t>
            </a:r>
            <a:r>
              <a:rPr kumimoji="1" lang="en-US" altLang="ja-JP" baseline="-25000" dirty="0"/>
              <a:t>2</a:t>
            </a:r>
            <a:r>
              <a:rPr kumimoji="1" lang="ja-JP" altLang="en-US" dirty="0"/>
              <a:t>）＝</a:t>
            </a:r>
            <a:r>
              <a:rPr kumimoji="1" lang="en-US" altLang="ja-JP" dirty="0"/>
              <a:t>5/100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5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759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P=0.001897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ja-JP" altLang="en-US" b="1" dirty="0"/>
                  <a:t>　条件付確率　</a:t>
                </a:r>
                <a:r>
                  <a:rPr lang="en-US" altLang="ja-JP" sz="1200" dirty="0"/>
                  <a:t>A</a:t>
                </a:r>
                <a:r>
                  <a:rPr lang="ja-JP" altLang="en-US" sz="1200" dirty="0"/>
                  <a:t>と判定された人が、</a:t>
                </a:r>
                <a:r>
                  <a:rPr lang="en-US" altLang="ja-JP" sz="1200" dirty="0"/>
                  <a:t>B</a:t>
                </a:r>
                <a:r>
                  <a:rPr lang="ja-JP" altLang="en-US" sz="1200" dirty="0"/>
                  <a:t>となる確率</a:t>
                </a:r>
                <a:endParaRPr lang="en-US" altLang="ja-JP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P=0.001897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i="0">
                    <a:latin typeface="Cambria Math" panose="02040503050406030204" pitchFamily="18" charset="0"/>
                  </a:rPr>
                  <a:t>P(B│A)</a:t>
                </a:r>
                <a:r>
                  <a:rPr lang="ja-JP" altLang="en-US" b="1" dirty="0"/>
                  <a:t>　条件付確率　</a:t>
                </a:r>
                <a:r>
                  <a:rPr lang="en-US" altLang="ja-JP" sz="1200" dirty="0"/>
                  <a:t>A</a:t>
                </a:r>
                <a:r>
                  <a:rPr lang="ja-JP" altLang="en-US" sz="1200" dirty="0"/>
                  <a:t>と判定された人が、</a:t>
                </a:r>
                <a:r>
                  <a:rPr lang="en-US" altLang="ja-JP" sz="1200" dirty="0"/>
                  <a:t>B</a:t>
                </a:r>
                <a:r>
                  <a:rPr lang="ja-JP" altLang="en-US" sz="1200" dirty="0"/>
                  <a:t>となる確率</a:t>
                </a:r>
                <a:endParaRPr lang="en-US" altLang="ja-JP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464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P=0.001897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ja-JP" altLang="en-US" b="1" dirty="0"/>
                  <a:t>　条件付確率　</a:t>
                </a:r>
                <a:r>
                  <a:rPr lang="en-US" altLang="ja-JP" sz="1200" dirty="0"/>
                  <a:t>A</a:t>
                </a:r>
                <a:r>
                  <a:rPr lang="ja-JP" altLang="en-US" sz="1200" dirty="0"/>
                  <a:t>と判定された人が、</a:t>
                </a:r>
                <a:r>
                  <a:rPr lang="en-US" altLang="ja-JP" sz="1200" dirty="0"/>
                  <a:t>B</a:t>
                </a:r>
                <a:r>
                  <a:rPr lang="ja-JP" altLang="en-US" sz="1200" dirty="0"/>
                  <a:t>となる確率</a:t>
                </a:r>
                <a:endParaRPr lang="en-US" altLang="ja-JP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b="0" dirty="0"/>
                  <a:t>最尤推定を使用した場合　</a:t>
                </a:r>
                <a:r>
                  <a:rPr lang="en-US" altLang="ja-JP" b="0" dirty="0"/>
                  <a:t>0.05%</a:t>
                </a:r>
                <a:r>
                  <a:rPr lang="ja-JP" altLang="en-US" b="0" dirty="0"/>
                  <a:t>？</a:t>
                </a:r>
                <a:endParaRPr lang="en-US" altLang="ja-JP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https://to-kei.net/bayes/bayes-estimator-practice/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P=0.001897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i="0">
                    <a:latin typeface="Cambria Math" panose="02040503050406030204" pitchFamily="18" charset="0"/>
                  </a:rPr>
                  <a:t>P(B│A)</a:t>
                </a:r>
                <a:r>
                  <a:rPr lang="ja-JP" altLang="en-US" b="1" dirty="0"/>
                  <a:t>　条件付確率　</a:t>
                </a:r>
                <a:r>
                  <a:rPr lang="en-US" altLang="ja-JP" sz="1200" dirty="0"/>
                  <a:t>A</a:t>
                </a:r>
                <a:r>
                  <a:rPr lang="ja-JP" altLang="en-US" sz="1200" dirty="0"/>
                  <a:t>と判定された人が、</a:t>
                </a:r>
                <a:r>
                  <a:rPr lang="en-US" altLang="ja-JP" sz="1200" dirty="0"/>
                  <a:t>B</a:t>
                </a:r>
                <a:r>
                  <a:rPr lang="ja-JP" altLang="en-US" sz="1200" dirty="0"/>
                  <a:t>となる確率</a:t>
                </a:r>
                <a:endParaRPr lang="en-US" altLang="ja-JP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17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P=0.001897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ja-JP" altLang="en-US" b="1" dirty="0"/>
                  <a:t>　条件付確率　</a:t>
                </a:r>
                <a:r>
                  <a:rPr lang="en-US" altLang="ja-JP" sz="1200" dirty="0"/>
                  <a:t>A</a:t>
                </a:r>
                <a:r>
                  <a:rPr lang="ja-JP" altLang="en-US" sz="1200" dirty="0"/>
                  <a:t>と判定された人が、</a:t>
                </a:r>
                <a:r>
                  <a:rPr lang="en-US" altLang="ja-JP" sz="1200" dirty="0"/>
                  <a:t>B</a:t>
                </a:r>
                <a:r>
                  <a:rPr lang="ja-JP" altLang="en-US" sz="1200" dirty="0"/>
                  <a:t>となる確率</a:t>
                </a:r>
                <a:endParaRPr lang="en-US" altLang="ja-JP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b="0" dirty="0"/>
                  <a:t>最尤推定を使用した場合　</a:t>
                </a:r>
                <a:r>
                  <a:rPr lang="en-US" altLang="ja-JP" b="0" dirty="0"/>
                  <a:t>0.05%</a:t>
                </a:r>
                <a:r>
                  <a:rPr lang="ja-JP" altLang="en-US" b="0" dirty="0"/>
                  <a:t>？</a:t>
                </a:r>
                <a:endParaRPr lang="en-US" altLang="ja-JP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b="0" dirty="0"/>
                  <a:t>事前分布を変えることができる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b="0" dirty="0"/>
                  <a:t>最尤推定は頻度主義のほう、真の分布を仮定することで計算をする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b="0" dirty="0"/>
                  <a:t>イズ推定は真の分布がない、事前分布を計算に使用する</a:t>
                </a:r>
                <a:endParaRPr lang="en-US" altLang="ja-JP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b="1" dirty="0"/>
                  <a:t>二項分布　最尤推定</a:t>
                </a:r>
                <a:endParaRPr lang="en-US" altLang="ja-JP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https://to-kei.net/estimator/maximum-likelihood-estimation/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b="1" dirty="0"/>
                  <a:t>二項分布　ベイズ推定</a:t>
                </a:r>
                <a:endParaRPr lang="en-US" altLang="ja-JP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https://to-kei.net/bayes/bayes-estimator-practice/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https://to-kei.net/bayes/bayes-estimator-practice/#i-3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P=0.001897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i="0">
                    <a:latin typeface="Cambria Math" panose="02040503050406030204" pitchFamily="18" charset="0"/>
                  </a:rPr>
                  <a:t>P(B│A)</a:t>
                </a:r>
                <a:r>
                  <a:rPr lang="ja-JP" altLang="en-US" b="1" dirty="0"/>
                  <a:t>　条件付確率　</a:t>
                </a:r>
                <a:r>
                  <a:rPr lang="en-US" altLang="ja-JP" sz="1200" dirty="0"/>
                  <a:t>A</a:t>
                </a:r>
                <a:r>
                  <a:rPr lang="ja-JP" altLang="en-US" sz="1200" dirty="0"/>
                  <a:t>と判定された人が、</a:t>
                </a:r>
                <a:r>
                  <a:rPr lang="en-US" altLang="ja-JP" sz="1200" dirty="0"/>
                  <a:t>B</a:t>
                </a:r>
                <a:r>
                  <a:rPr lang="ja-JP" altLang="en-US" sz="1200" dirty="0"/>
                  <a:t>となる確率</a:t>
                </a:r>
                <a:endParaRPr lang="en-US" altLang="ja-JP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83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確率が</a:t>
                </a:r>
                <a:r>
                  <a:rPr kumimoji="1" lang="en-US" altLang="ja-JP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1" lang="ja-JP" alt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と</a:t>
                </a:r>
                <a:r>
                  <a:rPr kumimoji="1" lang="en-US" altLang="ja-JP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1" lang="ja-JP" altLang="en-US" sz="1200" b="1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を取らないとわかっているとき、最尤推定量ではなくベイズ推定量が使われる</a:t>
                </a:r>
                <a:endParaRPr kumimoji="1" lang="en-US" altLang="ja-JP" sz="1200" b="1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https://to-kei.net/bayes/bayes-estimator-practice/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http://norimune.net/708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dirty="0"/>
                  <a:t>P=0.001897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i="0">
                    <a:latin typeface="Cambria Math" panose="02040503050406030204" pitchFamily="18" charset="0"/>
                  </a:rPr>
                  <a:t>P(B│A)</a:t>
                </a:r>
                <a:r>
                  <a:rPr lang="ja-JP" altLang="en-US" b="1" dirty="0"/>
                  <a:t>　条件付確率　</a:t>
                </a:r>
                <a:r>
                  <a:rPr lang="en-US" altLang="ja-JP" sz="1200" dirty="0"/>
                  <a:t>A</a:t>
                </a:r>
                <a:r>
                  <a:rPr lang="ja-JP" altLang="en-US" sz="1200" dirty="0"/>
                  <a:t>と判定された人が、</a:t>
                </a:r>
                <a:r>
                  <a:rPr lang="en-US" altLang="ja-JP" sz="1200" dirty="0"/>
                  <a:t>B</a:t>
                </a:r>
                <a:r>
                  <a:rPr lang="ja-JP" altLang="en-US" sz="1200" dirty="0"/>
                  <a:t>となる確率</a:t>
                </a:r>
                <a:endParaRPr lang="en-US" altLang="ja-JP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b="1" dirty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440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73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64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738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00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https://allabout.co.jp/gm/gc/443558/</a:t>
            </a:r>
            <a:r>
              <a:rPr kumimoji="1" lang="ja-JP" altLang="en-US" dirty="0"/>
              <a:t>　　　減圧症とは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80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10,20m</a:t>
            </a:r>
            <a:r>
              <a:rPr kumimoji="1" lang="ja-JP" altLang="en-US" dirty="0"/>
              <a:t>でダイバーの半数が身体に異常を感じる確率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34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5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14</a:t>
            </a:r>
            <a:r>
              <a:rPr kumimoji="1" lang="ja-JP" altLang="en-US" dirty="0"/>
              <a:t>人のダイバーはそれぞれ別の人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0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03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母集団の分布：正規分布や一様分布、指数分布など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28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160331_powerpoint_FMT_作成用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065600" y="1681200"/>
            <a:ext cx="7772400" cy="1468800"/>
          </a:xfrm>
        </p:spPr>
        <p:txBody>
          <a:bodyPr/>
          <a:lstStyle>
            <a:lvl1pPr>
              <a:defRPr sz="4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1065600" y="3481200"/>
            <a:ext cx="6400800" cy="175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7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1_ブルー見出し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pic>
        <p:nvPicPr>
          <p:cNvPr id="6" name="図 5" descr="160331_powerpoint_FMT_作成用-03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89793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06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2_ブルー見出し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8" name="図 7" descr="160331_powerpoint_FMT_作成用-0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" b="88126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659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3_グレー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2" name="Picture 2" descr="ContentGray_2_L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437"/>
          <a:stretch/>
        </p:blipFill>
        <p:spPr bwMode="auto"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00" y="216000"/>
            <a:ext cx="1099551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850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935600" y="6644487"/>
            <a:ext cx="4021200" cy="201600"/>
          </a:xfrm>
        </p:spPr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81" y="2763000"/>
            <a:ext cx="3021239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08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68" y="6283457"/>
            <a:ext cx="1099551" cy="216000"/>
          </a:xfrm>
          <a:prstGeom prst="rect">
            <a:avLst/>
          </a:prstGeom>
        </p:spPr>
      </p:pic>
      <p:sp>
        <p:nvSpPr>
          <p:cNvPr id="9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2561400" y="6290657"/>
            <a:ext cx="4021200" cy="201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3034341"/>
            <a:ext cx="3600000" cy="4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065600" y="1681200"/>
            <a:ext cx="7772400" cy="1468800"/>
          </a:xfrm>
        </p:spPr>
        <p:txBody>
          <a:bodyPr/>
          <a:lstStyle>
            <a:lvl1pPr>
              <a:defRPr sz="4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1065600" y="3481200"/>
            <a:ext cx="6400800" cy="175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997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91584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24000" y="2132856"/>
            <a:ext cx="8632800" cy="144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324000" y="4221088"/>
            <a:ext cx="8218800" cy="20717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4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1_ブルー見出し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1984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2_ブルー見出し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7791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3_グレー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2" name="Picture 2" descr="ContentGray_2_L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437"/>
          <a:stretch/>
        </p:blipFill>
        <p:spPr bwMode="auto"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00" y="216000"/>
            <a:ext cx="1099551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09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91584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24000" y="2132856"/>
            <a:ext cx="8632800" cy="144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324000" y="4221088"/>
            <a:ext cx="8218800" cy="20717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072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935600" y="6644487"/>
            <a:ext cx="4021200" cy="201600"/>
          </a:xfrm>
        </p:spPr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81" y="2763000"/>
            <a:ext cx="3021239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9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68" y="6283457"/>
            <a:ext cx="1099551" cy="216000"/>
          </a:xfrm>
          <a:prstGeom prst="rect">
            <a:avLst/>
          </a:prstGeom>
        </p:spPr>
      </p:pic>
      <p:sp>
        <p:nvSpPr>
          <p:cNvPr id="9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2561400" y="6290657"/>
            <a:ext cx="4021200" cy="201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3034341"/>
            <a:ext cx="3600000" cy="4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6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1_ブルー見出し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pic>
        <p:nvPicPr>
          <p:cNvPr id="6" name="図 5" descr="160331_powerpoint_FMT_作成用-03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89793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67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2_ブルー見出し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8" name="図 7" descr="160331_powerpoint_FMT_作成用-0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" b="88126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924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3_グレー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2" name="Picture 2" descr="ContentGray_2_L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437"/>
          <a:stretch/>
        </p:blipFill>
        <p:spPr bwMode="auto"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00" y="216000"/>
            <a:ext cx="1099551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24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935600" y="6644487"/>
            <a:ext cx="4021200" cy="201600"/>
          </a:xfrm>
        </p:spPr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81" y="2763000"/>
            <a:ext cx="3021239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68" y="6283457"/>
            <a:ext cx="1099551" cy="216000"/>
          </a:xfrm>
          <a:prstGeom prst="rect">
            <a:avLst/>
          </a:prstGeom>
        </p:spPr>
      </p:pic>
      <p:sp>
        <p:nvSpPr>
          <p:cNvPr id="9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2561400" y="6290657"/>
            <a:ext cx="4021200" cy="201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3034341"/>
            <a:ext cx="3600000" cy="4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9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160331_powerpoint_FMT_作成用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065600" y="1681200"/>
            <a:ext cx="7772400" cy="1468800"/>
          </a:xfrm>
        </p:spPr>
        <p:txBody>
          <a:bodyPr/>
          <a:lstStyle>
            <a:lvl1pPr>
              <a:defRPr sz="44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1065600" y="3481200"/>
            <a:ext cx="6400800" cy="175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8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91584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24000" y="2132856"/>
            <a:ext cx="8632800" cy="144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324000" y="4221088"/>
            <a:ext cx="8218800" cy="20717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92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9200" y="871200"/>
            <a:ext cx="8787600" cy="559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600" y="6644487"/>
            <a:ext cx="40212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02000" y="6644487"/>
            <a:ext cx="5400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652800"/>
            <a:ext cx="540000" cy="201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164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0" r:id="rId3"/>
    <p:sldLayoutId id="2147483661" r:id="rId4"/>
    <p:sldLayoutId id="2147483662" r:id="rId5"/>
    <p:sldLayoutId id="2147483659" r:id="rId6"/>
    <p:sldLayoutId id="214748366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200" b="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9200" y="871200"/>
            <a:ext cx="8787600" cy="559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600" y="6644487"/>
            <a:ext cx="40212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02000" y="6644487"/>
            <a:ext cx="5400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652800"/>
            <a:ext cx="540000" cy="201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31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200" b="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9200" y="871200"/>
            <a:ext cx="8787600" cy="559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600" y="6644487"/>
            <a:ext cx="40212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02000" y="6644487"/>
            <a:ext cx="5400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652800"/>
            <a:ext cx="540000" cy="201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8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200" b="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chart" Target="../charts/chart3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kei.net/bayes/maximum-likelihood-estimation-bayes-estimato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qiita.com/katsu1110/items/5792250de638e377ee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Zz1sgYxrA-k" TargetMode="External"/><Relationship Id="rId3" Type="http://schemas.openxmlformats.org/officeDocument/2006/relationships/chart" Target="../charts/chart4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9" Type="http://schemas.openxmlformats.org/officeDocument/2006/relationships/hyperlink" Target="https://sci-pursuit.com/math/statistics/least-square-method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pursuit.com/math/statistics/least-square-method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ci-pursuit.com/math/statistics/least-square-method.html" TargetMode="External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slide" Target="slide22.xml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8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slide" Target="slide22.xml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10" Type="http://schemas.openxmlformats.org/officeDocument/2006/relationships/image" Target="../media/image60.png"/><Relationship Id="rId4" Type="http://schemas.openxmlformats.org/officeDocument/2006/relationships/slide" Target="slide22.xml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0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580.png"/><Relationship Id="rId10" Type="http://schemas.openxmlformats.org/officeDocument/2006/relationships/image" Target="../media/image55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0.png"/><Relationship Id="rId15" Type="http://schemas.openxmlformats.org/officeDocument/2006/relationships/slide" Target="slide11.xml"/><Relationship Id="rId10" Type="http://schemas.openxmlformats.org/officeDocument/2006/relationships/image" Target="../media/image65.png"/><Relationship Id="rId4" Type="http://schemas.openxmlformats.org/officeDocument/2006/relationships/image" Target="../media/image600.png"/><Relationship Id="rId1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8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5" Type="http://schemas.openxmlformats.org/officeDocument/2006/relationships/slide" Target="slide11.xml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1.png"/><Relationship Id="rId4" Type="http://schemas.openxmlformats.org/officeDocument/2006/relationships/image" Target="../media/image270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5" Type="http://schemas.openxmlformats.org/officeDocument/2006/relationships/image" Target="../media/image291.png"/><Relationship Id="rId4" Type="http://schemas.openxmlformats.org/officeDocument/2006/relationships/image" Target="../media/image2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8" Type="http://schemas.openxmlformats.org/officeDocument/2006/relationships/image" Target="../media/image91.png"/><Relationship Id="rId3" Type="http://schemas.openxmlformats.org/officeDocument/2006/relationships/image" Target="../media/image480.png"/><Relationship Id="rId7" Type="http://schemas.openxmlformats.org/officeDocument/2006/relationships/image" Target="../media/image86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5" Type="http://schemas.openxmlformats.org/officeDocument/2006/relationships/image" Target="../media/image580.png"/><Relationship Id="rId10" Type="http://schemas.openxmlformats.org/officeDocument/2006/relationships/image" Target="../media/image30.png"/><Relationship Id="rId19" Type="http://schemas.openxmlformats.org/officeDocument/2006/relationships/image" Target="../media/image92.png"/><Relationship Id="rId4" Type="http://schemas.openxmlformats.org/officeDocument/2006/relationships/image" Target="../media/image490.png"/><Relationship Id="rId9" Type="http://schemas.openxmlformats.org/officeDocument/2006/relationships/image" Target="../media/image88.png"/><Relationship Id="rId14" Type="http://schemas.openxmlformats.org/officeDocument/2006/relationships/slide" Target="slide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68.png"/><Relationship Id="rId18" Type="http://schemas.openxmlformats.org/officeDocument/2006/relationships/image" Target="../media/image100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5" Type="http://schemas.openxmlformats.org/officeDocument/2006/relationships/slide" Target="slide11.xml"/><Relationship Id="rId19" Type="http://schemas.openxmlformats.org/officeDocument/2006/relationships/image" Target="../media/image101.png"/><Relationship Id="rId4" Type="http://schemas.openxmlformats.org/officeDocument/2006/relationships/image" Target="../media/image94.png"/><Relationship Id="rId1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3" Type="http://schemas.openxmlformats.org/officeDocument/2006/relationships/image" Target="../media/image102.png"/><Relationship Id="rId12" Type="http://schemas.openxmlformats.org/officeDocument/2006/relationships/image" Target="../media/image77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png"/><Relationship Id="rId11" Type="http://schemas.openxmlformats.org/officeDocument/2006/relationships/image" Target="../media/image76.png"/><Relationship Id="rId5" Type="http://schemas.openxmlformats.org/officeDocument/2006/relationships/image" Target="../media/image104.png"/><Relationship Id="rId15" Type="http://schemas.openxmlformats.org/officeDocument/2006/relationships/slide" Target="slide11.xml"/><Relationship Id="rId4" Type="http://schemas.openxmlformats.org/officeDocument/2006/relationships/image" Target="../media/image103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65196-7EDD-48DC-A1A9-B5A5978D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600" y="1681200"/>
            <a:ext cx="7772400" cy="146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sz="4000" dirty="0"/>
              <a:t>ADL</a:t>
            </a:r>
            <a:r>
              <a:rPr kumimoji="1" lang="ja-JP" altLang="en-US" sz="4000"/>
              <a:t>研修</a:t>
            </a:r>
            <a:br>
              <a:rPr kumimoji="1" lang="en-US" altLang="ja-JP" sz="4000" dirty="0"/>
            </a:br>
            <a:r>
              <a:rPr kumimoji="1" lang="en-US" altLang="ja-JP" sz="4000" dirty="0"/>
              <a:t>―</a:t>
            </a:r>
            <a:r>
              <a:rPr kumimoji="1" lang="ja-JP" altLang="en-US" sz="4000" dirty="0"/>
              <a:t>最尤推定</a:t>
            </a:r>
            <a:r>
              <a:rPr kumimoji="1" lang="en-US" altLang="ja-JP" sz="4000" dirty="0"/>
              <a:t>―</a:t>
            </a:r>
            <a:endParaRPr kumimoji="1" lang="ja-JP" altLang="en-US" sz="3600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6AC70B9-0008-449D-8D8C-A323A7304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/>
              <a:t>29</a:t>
            </a:r>
            <a:r>
              <a:rPr lang="ja-JP" altLang="en-US"/>
              <a:t>日</a:t>
            </a:r>
            <a:endParaRPr lang="en-US" altLang="ja-JP" dirty="0"/>
          </a:p>
          <a:p>
            <a:pPr algn="r"/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27</a:t>
            </a:r>
            <a:r>
              <a:rPr lang="ja-JP" altLang="en-US" dirty="0"/>
              <a:t>日</a:t>
            </a:r>
            <a:endParaRPr lang="en-US" altLang="ja-JP" dirty="0"/>
          </a:p>
          <a:p>
            <a:pPr algn="r"/>
            <a:r>
              <a:rPr lang="ja-JP" altLang="en-US" dirty="0"/>
              <a:t>都築電気株式会社</a:t>
            </a:r>
            <a:endParaRPr lang="en-US" altLang="ja-JP" dirty="0"/>
          </a:p>
          <a:p>
            <a:pPr algn="r"/>
            <a:r>
              <a:rPr lang="ja-JP" altLang="en-US" dirty="0"/>
              <a:t>テクノロジーデザイン統括部</a:t>
            </a:r>
            <a:endParaRPr lang="en-US" altLang="ja-JP" dirty="0"/>
          </a:p>
          <a:p>
            <a:pPr algn="r"/>
            <a:r>
              <a:rPr lang="en-US" altLang="ja-JP" dirty="0"/>
              <a:t>AI</a:t>
            </a:r>
            <a:r>
              <a:rPr lang="ja-JP" altLang="en-US" dirty="0"/>
              <a:t>ラボセンター</a:t>
            </a:r>
            <a:endParaRPr lang="en-US" altLang="ja-JP" dirty="0"/>
          </a:p>
          <a:p>
            <a:pPr algn="r"/>
            <a:r>
              <a:rPr lang="ja-JP" altLang="en-US" dirty="0"/>
              <a:t>鬼頭　正樹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1018E-EF99-4B48-B63B-FF604CC1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216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E1DBEF28-495B-458E-94E5-1F18EA4B1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713372"/>
              </p:ext>
            </p:extLst>
          </p:nvPr>
        </p:nvGraphicFramePr>
        <p:xfrm>
          <a:off x="1043608" y="1399000"/>
          <a:ext cx="7045592" cy="397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328C19-3463-4713-96D5-59E4731E5C03}"/>
              </a:ext>
            </a:extLst>
          </p:cNvPr>
          <p:cNvSpPr txBox="1"/>
          <p:nvPr/>
        </p:nvSpPr>
        <p:spPr>
          <a:xfrm rot="16200000">
            <a:off x="1048255" y="3203099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22C243-62BC-46CA-8A2F-47ECB5EC082F}"/>
              </a:ext>
            </a:extLst>
          </p:cNvPr>
          <p:cNvSpPr txBox="1"/>
          <p:nvPr/>
        </p:nvSpPr>
        <p:spPr>
          <a:xfrm>
            <a:off x="4600932" y="50896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水深（</a:t>
            </a:r>
            <a:r>
              <a:rPr lang="en-US" altLang="ja-JP" dirty="0"/>
              <a:t>m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3FF4594-C760-4018-9F40-96ECD8C53F20}"/>
              </a:ext>
            </a:extLst>
          </p:cNvPr>
          <p:cNvCxnSpPr>
            <a:cxnSpLocks/>
          </p:cNvCxnSpPr>
          <p:nvPr/>
        </p:nvCxnSpPr>
        <p:spPr>
          <a:xfrm>
            <a:off x="5541612" y="2325647"/>
            <a:ext cx="0" cy="2399497"/>
          </a:xfrm>
          <a:prstGeom prst="line">
            <a:avLst/>
          </a:prstGeom>
          <a:ln w="34925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線 (枠付き、強調線付き) 17">
            <a:extLst>
              <a:ext uri="{FF2B5EF4-FFF2-40B4-BE49-F238E27FC236}">
                <a16:creationId xmlns:a16="http://schemas.microsoft.com/office/drawing/2014/main" id="{E566575A-C3B7-436E-8BDC-DB4265FF4A2C}"/>
              </a:ext>
            </a:extLst>
          </p:cNvPr>
          <p:cNvSpPr/>
          <p:nvPr/>
        </p:nvSpPr>
        <p:spPr>
          <a:xfrm>
            <a:off x="5800769" y="4123964"/>
            <a:ext cx="504051" cy="369332"/>
          </a:xfrm>
          <a:prstGeom prst="accentBorderCallout1">
            <a:avLst>
              <a:gd name="adj1" fmla="val 27003"/>
              <a:gd name="adj2" fmla="val -270"/>
              <a:gd name="adj3" fmla="val 151593"/>
              <a:gd name="adj4" fmla="val -48645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47</a:t>
            </a:r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1CB5C6C-610E-4829-98EE-97E93704E3F8}"/>
                  </a:ext>
                </a:extLst>
              </p:cNvPr>
              <p:cNvSpPr/>
              <p:nvPr/>
            </p:nvSpPr>
            <p:spPr>
              <a:xfrm>
                <a:off x="62976" y="748344"/>
                <a:ext cx="76053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/>
                  <a:t>尤度関数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ja-JP" b="1" i="1" baseline="-25000" dirty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が最も大きくなるパラメータ</a:t>
                </a:r>
                <a:r>
                  <a:rPr lang="en-US" altLang="ja-JP" b="1" dirty="0"/>
                  <a:t>D</a:t>
                </a:r>
                <a:r>
                  <a:rPr lang="en-US" altLang="ja-JP" b="1" baseline="-25000" dirty="0"/>
                  <a:t>50</a:t>
                </a:r>
                <a:r>
                  <a:rPr lang="ja-JP" altLang="en-US" b="1" baseline="-25000" dirty="0"/>
                  <a:t>　</a:t>
                </a:r>
                <a:r>
                  <a:rPr lang="ja-JP" altLang="en-US" b="1" dirty="0"/>
                  <a:t>を</a:t>
                </a:r>
                <a:r>
                  <a:rPr lang="en-US" altLang="ja-JP" b="1" dirty="0"/>
                  <a:t>Excel</a:t>
                </a:r>
                <a:r>
                  <a:rPr lang="ja-JP" altLang="en-US" b="1" dirty="0"/>
                  <a:t>で計算 </a:t>
                </a:r>
                <a:r>
                  <a:rPr lang="en-US" altLang="ja-JP" b="1" dirty="0"/>
                  <a:t>(</a:t>
                </a:r>
                <a:r>
                  <a:rPr lang="ja-JP" altLang="en-US" b="1" dirty="0"/>
                  <a:t>グラフ化</a:t>
                </a:r>
                <a:r>
                  <a:rPr lang="en-US" altLang="ja-JP" b="1" dirty="0"/>
                  <a:t>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1CB5C6C-610E-4829-98EE-97E93704E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6" y="748344"/>
                <a:ext cx="7605368" cy="369332"/>
              </a:xfrm>
              <a:prstGeom prst="rect">
                <a:avLst/>
              </a:prstGeom>
              <a:blipFill>
                <a:blip r:embed="rId4"/>
                <a:stretch>
                  <a:fillRect l="-641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BF5307-F17D-4552-8A57-C6603B35046E}"/>
              </a:ext>
            </a:extLst>
          </p:cNvPr>
          <p:cNvSpPr txBox="1"/>
          <p:nvPr/>
        </p:nvSpPr>
        <p:spPr>
          <a:xfrm flipH="1">
            <a:off x="612000" y="5761250"/>
            <a:ext cx="79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ダイバーの</a:t>
            </a:r>
            <a:r>
              <a:rPr lang="en-US" altLang="ja-JP" b="1" dirty="0"/>
              <a:t>50%</a:t>
            </a:r>
            <a:r>
              <a:rPr lang="ja-JP" altLang="en-US" b="1" dirty="0"/>
              <a:t>の人が減圧で身体に異常を感じる水深は</a:t>
            </a:r>
            <a:r>
              <a:rPr lang="en-US" altLang="ja-JP" sz="3200" b="1" dirty="0"/>
              <a:t>47m</a:t>
            </a:r>
            <a:endParaRPr lang="en-US" altLang="ja-JP" b="1" dirty="0"/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9547C3CD-6615-40E3-98F9-C52D8A65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5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3">
            <a:extLst>
              <a:ext uri="{FF2B5EF4-FFF2-40B4-BE49-F238E27FC236}">
                <a16:creationId xmlns:a16="http://schemas.microsoft.com/office/drawing/2014/main" id="{C1693D17-B769-4877-9AB1-DEBB0BEB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ED79E08A-57AC-4A15-A385-660C5AADB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165411"/>
              </p:ext>
            </p:extLst>
          </p:nvPr>
        </p:nvGraphicFramePr>
        <p:xfrm>
          <a:off x="1054840" y="1236020"/>
          <a:ext cx="7008440" cy="520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1A3EF22-95B1-4FA4-9D61-16E3B719AE6B}"/>
              </a:ext>
            </a:extLst>
          </p:cNvPr>
          <p:cNvSpPr/>
          <p:nvPr/>
        </p:nvSpPr>
        <p:spPr>
          <a:xfrm>
            <a:off x="62976" y="748344"/>
            <a:ext cx="718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最尤推定値を求める手順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29FC324-D875-43CC-8548-71DCF9697862}"/>
                  </a:ext>
                </a:extLst>
              </p:cNvPr>
              <p:cNvSpPr/>
              <p:nvPr/>
            </p:nvSpPr>
            <p:spPr>
              <a:xfrm>
                <a:off x="5097364" y="3624926"/>
                <a:ext cx="3697672" cy="431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/>
                  <a:t>今回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ja-JP" sz="1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ctrlPr>
                          <a:rPr lang="en-US" altLang="ja-JP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sz="1400" i="1" baseline="-25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num>
                              <m:den>
                                <m:r>
                                  <a:rPr lang="en-US" altLang="ja-JP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sz="1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ja-JP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1400" dirty="0">
                    <a:solidFill>
                      <a:schemeClr val="tx1"/>
                    </a:solidFill>
                  </a:rPr>
                  <a:t>…</a:t>
                </a: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29FC324-D875-43CC-8548-71DCF9697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64" y="3624926"/>
                <a:ext cx="3697672" cy="431721"/>
              </a:xfrm>
              <a:prstGeom prst="rect">
                <a:avLst/>
              </a:prstGeom>
              <a:blipFill>
                <a:blip r:embed="rId8"/>
                <a:stretch>
                  <a:fillRect l="-494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2D83867-EDA4-4466-8211-46E9E16C9DFB}"/>
                  </a:ext>
                </a:extLst>
              </p:cNvPr>
              <p:cNvSpPr/>
              <p:nvPr/>
            </p:nvSpPr>
            <p:spPr>
              <a:xfrm>
                <a:off x="4735247" y="1719729"/>
                <a:ext cx="1037463" cy="408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400" dirty="0"/>
                  <a:t>今回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sz="1400" i="1" baseline="-25000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2D83867-EDA4-4466-8211-46E9E16C9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47" y="1719729"/>
                <a:ext cx="1037463" cy="408382"/>
              </a:xfrm>
              <a:prstGeom prst="rect">
                <a:avLst/>
              </a:prstGeom>
              <a:blipFill>
                <a:blip r:embed="rId9"/>
                <a:stretch>
                  <a:fillRect l="-1765" b="-4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F7CE3766-D6C9-48B5-B6B0-C544AA0D9BD6}"/>
              </a:ext>
            </a:extLst>
          </p:cNvPr>
          <p:cNvSpPr/>
          <p:nvPr/>
        </p:nvSpPr>
        <p:spPr>
          <a:xfrm>
            <a:off x="5959432" y="965470"/>
            <a:ext cx="1546655" cy="10508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E979A18-8385-4D17-8313-412564DEEFC3}"/>
              </a:ext>
            </a:extLst>
          </p:cNvPr>
          <p:cNvSpPr/>
          <p:nvPr/>
        </p:nvSpPr>
        <p:spPr>
          <a:xfrm>
            <a:off x="6281352" y="166806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一様分布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37DD8FB-5E89-4533-8031-ACD5D4281531}"/>
              </a:ext>
            </a:extLst>
          </p:cNvPr>
          <p:cNvCxnSpPr>
            <a:cxnSpLocks/>
          </p:cNvCxnSpPr>
          <p:nvPr/>
        </p:nvCxnSpPr>
        <p:spPr>
          <a:xfrm>
            <a:off x="6196868" y="1482789"/>
            <a:ext cx="1071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F9F6251-AD14-40DE-A9D0-3C4B79CF45E7}"/>
              </a:ext>
            </a:extLst>
          </p:cNvPr>
          <p:cNvSpPr/>
          <p:nvPr/>
        </p:nvSpPr>
        <p:spPr>
          <a:xfrm>
            <a:off x="7395556" y="957344"/>
            <a:ext cx="1546655" cy="10508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D1FC3C5-0622-4E9E-8064-D3F421916F68}"/>
              </a:ext>
            </a:extLst>
          </p:cNvPr>
          <p:cNvSpPr/>
          <p:nvPr/>
        </p:nvSpPr>
        <p:spPr>
          <a:xfrm>
            <a:off x="7717477" y="170045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正規分布</a:t>
            </a:r>
          </a:p>
        </p:txBody>
      </p:sp>
      <p:graphicFrame>
        <p:nvGraphicFramePr>
          <p:cNvPr id="34" name="グラフ 33">
            <a:extLst>
              <a:ext uri="{FF2B5EF4-FFF2-40B4-BE49-F238E27FC236}">
                <a16:creationId xmlns:a16="http://schemas.microsoft.com/office/drawing/2014/main" id="{3C73F0F2-48CC-4EA1-8184-85ADC0F4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81151"/>
              </p:ext>
            </p:extLst>
          </p:nvPr>
        </p:nvGraphicFramePr>
        <p:xfrm>
          <a:off x="7370885" y="720613"/>
          <a:ext cx="1631387" cy="1096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028E08C-4FF2-460F-96F9-B452FB9FD503}"/>
              </a:ext>
            </a:extLst>
          </p:cNvPr>
          <p:cNvSpPr/>
          <p:nvPr/>
        </p:nvSpPr>
        <p:spPr>
          <a:xfrm>
            <a:off x="8652409" y="177003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など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08631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CC079E7-8059-4202-B47E-F49D87586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59ECCF-B3D7-401E-9628-2863F1C6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831C37C-D733-48DE-9999-069D81CC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課題テーマについて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327803-0E48-42F4-BBCA-953099293F04}"/>
              </a:ext>
            </a:extLst>
          </p:cNvPr>
          <p:cNvSpPr txBox="1"/>
          <p:nvPr/>
        </p:nvSpPr>
        <p:spPr>
          <a:xfrm>
            <a:off x="285582" y="1536072"/>
            <a:ext cx="515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なぜ最尤推定なんだろう？</a:t>
            </a:r>
            <a:endParaRPr kumimoji="1" lang="ja-JP" altLang="en-US" sz="3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81125-1C00-4091-85F6-0DCE814312E6}"/>
              </a:ext>
            </a:extLst>
          </p:cNvPr>
          <p:cNvSpPr txBox="1"/>
          <p:nvPr/>
        </p:nvSpPr>
        <p:spPr>
          <a:xfrm>
            <a:off x="169200" y="2904030"/>
            <a:ext cx="8907609" cy="14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/>
              <a:t>機械学習のモデル構築で、ベイズ推定や最尤推定が使用されている</a:t>
            </a:r>
            <a:endParaRPr kumimoji="1" lang="en-US" altLang="ja-JP" sz="32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8B29A5A-8D0D-4FF8-AC0E-99E975280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75" y="4207812"/>
            <a:ext cx="2465320" cy="2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2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051BA1C-5D95-45D2-BC23-71894AAE28E9}"/>
              </a:ext>
            </a:extLst>
          </p:cNvPr>
          <p:cNvSpPr/>
          <p:nvPr/>
        </p:nvSpPr>
        <p:spPr>
          <a:xfrm>
            <a:off x="380583" y="1984544"/>
            <a:ext cx="8012974" cy="993426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0EC5221-E8CA-4E4B-8C11-FF70F3346B95}"/>
              </a:ext>
            </a:extLst>
          </p:cNvPr>
          <p:cNvSpPr/>
          <p:nvPr/>
        </p:nvSpPr>
        <p:spPr>
          <a:xfrm>
            <a:off x="380583" y="4150027"/>
            <a:ext cx="8012974" cy="1496364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kumimoji="1" lang="ja-JP" altLang="en-US" dirty="0"/>
              <a:t>ベイズ推定との比較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2A1327-1E32-4C70-8D98-1596BDB61162}"/>
              </a:ext>
            </a:extLst>
          </p:cNvPr>
          <p:cNvSpPr/>
          <p:nvPr/>
        </p:nvSpPr>
        <p:spPr>
          <a:xfrm>
            <a:off x="473557" y="2208917"/>
            <a:ext cx="79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i="0" u="none" strike="noStrike" dirty="0">
                <a:solidFill>
                  <a:srgbClr val="000000"/>
                </a:solidFill>
                <a:effectLst/>
                <a:latin typeface="&amp;quot"/>
              </a:rPr>
              <a:t>いかさまコインがある。表の出る確率が</a:t>
            </a:r>
            <a:r>
              <a:rPr lang="en-US" altLang="ja-JP" i="0" u="none" strike="noStrike" dirty="0">
                <a:solidFill>
                  <a:srgbClr val="000000"/>
                </a:solidFill>
                <a:effectLst/>
                <a:latin typeface="&amp;quot"/>
              </a:rPr>
              <a:t>1/2</a:t>
            </a:r>
            <a:r>
              <a:rPr lang="ja-JP" altLang="en-US" i="0" u="none" strike="noStrike" dirty="0">
                <a:solidFill>
                  <a:srgbClr val="000000"/>
                </a:solidFill>
                <a:effectLst/>
                <a:latin typeface="&amp;quot"/>
              </a:rPr>
              <a:t>でない。表の出る確率を調べるために、</a:t>
            </a:r>
            <a:r>
              <a:rPr lang="en-US" altLang="ja-JP" i="0" u="none" strike="noStrike" dirty="0">
                <a:solidFill>
                  <a:srgbClr val="000000"/>
                </a:solidFill>
                <a:effectLst/>
                <a:latin typeface="&amp;quot"/>
              </a:rPr>
              <a:t>10</a:t>
            </a:r>
            <a:r>
              <a:rPr lang="ja-JP" altLang="en-US" i="0" u="none" strike="noStrike" dirty="0">
                <a:solidFill>
                  <a:srgbClr val="000000"/>
                </a:solidFill>
                <a:effectLst/>
                <a:latin typeface="&amp;quot"/>
              </a:rPr>
              <a:t>回投げたところ、</a:t>
            </a:r>
            <a:r>
              <a:rPr lang="en-US" altLang="ja-JP" i="0" u="none" strike="noStrike" dirty="0">
                <a:solidFill>
                  <a:srgbClr val="000000"/>
                </a:solidFill>
                <a:effectLst/>
                <a:latin typeface="&amp;quot"/>
              </a:rPr>
              <a:t>8</a:t>
            </a:r>
            <a:r>
              <a:rPr lang="ja-JP" altLang="en-US" i="0" u="none" strike="noStrike" dirty="0">
                <a:solidFill>
                  <a:srgbClr val="000000"/>
                </a:solidFill>
                <a:effectLst/>
                <a:latin typeface="&amp;quot"/>
              </a:rPr>
              <a:t>回表だった。表の出るコインはいくつだろうか。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AF4071-BC48-44BF-8DB2-8751BD1B06D8}"/>
              </a:ext>
            </a:extLst>
          </p:cNvPr>
          <p:cNvSpPr/>
          <p:nvPr/>
        </p:nvSpPr>
        <p:spPr>
          <a:xfrm>
            <a:off x="414246" y="4402168"/>
            <a:ext cx="79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いかさまコインがある。表の出る確率が</a:t>
            </a:r>
            <a:r>
              <a:rPr lang="en-US" altLang="ja-JP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1/2</a:t>
            </a:r>
            <a:r>
              <a:rPr lang="ja-JP" altLang="en-US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でない。表の出る確率を調べるために、</a:t>
            </a:r>
            <a:r>
              <a:rPr lang="en-US" altLang="ja-JP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10</a:t>
            </a:r>
            <a:r>
              <a:rPr lang="ja-JP" altLang="en-US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回投げたところ、</a:t>
            </a:r>
            <a:r>
              <a:rPr lang="en-US" altLang="ja-JP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8</a:t>
            </a:r>
            <a:r>
              <a:rPr lang="ja-JP" altLang="en-US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&amp;quot"/>
              </a:rPr>
              <a:t>回表だった。表の出るコインはいくつだろうか。</a:t>
            </a:r>
            <a:endParaRPr lang="en-US" altLang="ja-JP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&amp;quot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ただし</a:t>
            </a:r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1</a:t>
            </a: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週間前に同じコインを投げていたことがわかっていて、その時は</a:t>
            </a:r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10</a:t>
            </a: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回中</a:t>
            </a:r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4</a:t>
            </a: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回表</a:t>
            </a:r>
            <a:endParaRPr lang="en-US" altLang="ja-JP" b="1" dirty="0">
              <a:solidFill>
                <a:srgbClr val="000000"/>
              </a:solidFill>
              <a:latin typeface="&amp;quot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だった。</a:t>
            </a:r>
            <a:endParaRPr lang="ja-JP" altLang="en-US" b="1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1AE5EE-78D8-40F7-832F-D05210834415}"/>
              </a:ext>
            </a:extLst>
          </p:cNvPr>
          <p:cNvSpPr txBox="1"/>
          <p:nvPr/>
        </p:nvSpPr>
        <p:spPr>
          <a:xfrm>
            <a:off x="643444" y="1818277"/>
            <a:ext cx="1336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最尤推定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DB6401-875F-4635-8115-3138E1B6288E}"/>
              </a:ext>
            </a:extLst>
          </p:cNvPr>
          <p:cNvSpPr txBox="1"/>
          <p:nvPr/>
        </p:nvSpPr>
        <p:spPr>
          <a:xfrm>
            <a:off x="643444" y="3965361"/>
            <a:ext cx="1336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ベイズ</a:t>
            </a:r>
            <a:r>
              <a:rPr kumimoji="1" lang="ja-JP" altLang="en-US" b="1" dirty="0"/>
              <a:t>推定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177264-3BDB-4566-A556-39FCB93628E1}"/>
              </a:ext>
            </a:extLst>
          </p:cNvPr>
          <p:cNvSpPr/>
          <p:nvPr/>
        </p:nvSpPr>
        <p:spPr>
          <a:xfrm>
            <a:off x="251520" y="6215872"/>
            <a:ext cx="739856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/>
              <a:t>to-kei.net</a:t>
            </a:r>
            <a:r>
              <a:rPr lang="ja-JP" altLang="en-US" sz="1000" b="1" dirty="0"/>
              <a:t>－全人類がわかる統計学－</a:t>
            </a:r>
            <a:endParaRPr lang="en-US" altLang="ja-JP" sz="900" b="1" dirty="0"/>
          </a:p>
          <a:p>
            <a:r>
              <a:rPr lang="en-US" altLang="ja-JP" sz="900" b="1" dirty="0"/>
              <a:t>&lt;</a:t>
            </a:r>
            <a:r>
              <a:rPr lang="en-US" altLang="ja-JP" sz="900" b="1" dirty="0">
                <a:hlinkClick r:id="rId3"/>
              </a:rPr>
              <a:t>https://tokei.net/bayes/maximum-likelihood-estimation-bayes-estimator/</a:t>
            </a:r>
            <a:r>
              <a:rPr lang="en-US" altLang="ja-JP" sz="900" b="1" dirty="0"/>
              <a:t>&gt;</a:t>
            </a:r>
            <a:endParaRPr lang="ja-JP" altLang="en-US" sz="10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9E6BC4-D940-4D47-9461-A22F09FC290F}"/>
              </a:ext>
            </a:extLst>
          </p:cNvPr>
          <p:cNvSpPr/>
          <p:nvPr/>
        </p:nvSpPr>
        <p:spPr>
          <a:xfrm>
            <a:off x="104467" y="1124744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最尤推定とベイズ推定の違いを例題で表すと・・・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7373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kumimoji="1" lang="ja-JP" altLang="en-US" dirty="0"/>
              <a:t>ベイズ推定との比較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D8B90-34A9-4EE0-A64D-CB402A39F329}"/>
              </a:ext>
            </a:extLst>
          </p:cNvPr>
          <p:cNvSpPr/>
          <p:nvPr/>
        </p:nvSpPr>
        <p:spPr>
          <a:xfrm>
            <a:off x="550549" y="1191365"/>
            <a:ext cx="805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latin typeface="+mj-lt"/>
              </a:rPr>
              <a:t>最尤推定量は事前情報を使わない</a:t>
            </a:r>
            <a:r>
              <a:rPr lang="ja-JP" altLang="en-US" dirty="0">
                <a:solidFill>
                  <a:srgbClr val="000000"/>
                </a:solidFill>
                <a:latin typeface="+mj-lt"/>
              </a:rPr>
              <a:t>のに対し、</a:t>
            </a:r>
            <a:r>
              <a:rPr lang="ja-JP" altLang="en-US" b="1" dirty="0">
                <a:solidFill>
                  <a:srgbClr val="000000"/>
                </a:solidFill>
                <a:latin typeface="+mj-lt"/>
              </a:rPr>
              <a:t>ベイズ推定は事前情報を使う</a:t>
            </a:r>
            <a:endParaRPr lang="ja-JP" altLang="en-US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980647A-458A-4C4D-AADC-B1C1B867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22133"/>
              </p:ext>
            </p:extLst>
          </p:nvPr>
        </p:nvGraphicFramePr>
        <p:xfrm>
          <a:off x="596656" y="3610704"/>
          <a:ext cx="79644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1476563931"/>
                    </a:ext>
                  </a:extLst>
                </a:gridCol>
                <a:gridCol w="3563202">
                  <a:extLst>
                    <a:ext uri="{9D8B030D-6E8A-4147-A177-3AD203B41FA5}">
                      <a16:colId xmlns:a16="http://schemas.microsoft.com/office/drawing/2014/main" val="2935982460"/>
                    </a:ext>
                  </a:extLst>
                </a:gridCol>
                <a:gridCol w="3563202">
                  <a:extLst>
                    <a:ext uri="{9D8B030D-6E8A-4147-A177-3AD203B41FA5}">
                      <a16:colId xmlns:a16="http://schemas.microsoft.com/office/drawing/2014/main" val="1827446372"/>
                    </a:ext>
                  </a:extLst>
                </a:gridCol>
              </a:tblGrid>
              <a:tr h="3330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最尤推定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ベイズ推定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9518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長所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・データをその場で取得するため、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信頼性あり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・少ない試行回数でもある程度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適切な推定が可能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・随時確率を更新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615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短所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・試行回数が少ない場合、極端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の値をとることがある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（試行回数を多くすることは手間）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事前情報が信頼できない可能性あり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775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AB70A21-1F85-47C2-81FE-1989AC729960}"/>
              </a:ext>
            </a:extLst>
          </p:cNvPr>
          <p:cNvSpPr/>
          <p:nvPr/>
        </p:nvSpPr>
        <p:spPr>
          <a:xfrm>
            <a:off x="495312" y="3205184"/>
            <a:ext cx="3806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&lt;</a:t>
            </a:r>
            <a:r>
              <a:rPr lang="ja-JP" altLang="en-US" b="1" dirty="0">
                <a:solidFill>
                  <a:srgbClr val="000000"/>
                </a:solidFill>
                <a:latin typeface="&amp;quot"/>
              </a:rPr>
              <a:t>最尤推定ベイズ推定の主な違い</a:t>
            </a:r>
            <a:r>
              <a:rPr lang="en-US" altLang="ja-JP" b="1" dirty="0">
                <a:solidFill>
                  <a:srgbClr val="000000"/>
                </a:solidFill>
                <a:latin typeface="&amp;quot"/>
              </a:rPr>
              <a:t>&gt;</a:t>
            </a:r>
            <a:endParaRPr lang="ja-JP" altLang="en-US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A8D187F-6678-4A90-8828-C14B6B973A68}"/>
              </a:ext>
            </a:extLst>
          </p:cNvPr>
          <p:cNvGrpSpPr/>
          <p:nvPr/>
        </p:nvGrpSpPr>
        <p:grpSpPr>
          <a:xfrm>
            <a:off x="2265188" y="1853912"/>
            <a:ext cx="4613623" cy="1024097"/>
            <a:chOff x="1398537" y="1747384"/>
            <a:chExt cx="4613623" cy="1024097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29F7511C-B44F-4C62-A238-DEAE8A2E47AC}"/>
                </a:ext>
              </a:extLst>
            </p:cNvPr>
            <p:cNvSpPr/>
            <p:nvPr/>
          </p:nvSpPr>
          <p:spPr>
            <a:xfrm>
              <a:off x="1398537" y="2008442"/>
              <a:ext cx="4613623" cy="763039"/>
            </a:xfrm>
            <a:prstGeom prst="roundRect">
              <a:avLst/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rgbClr val="000000"/>
                  </a:solidFill>
                  <a:latin typeface="&amp;quot"/>
                </a:rPr>
                <a:t>1</a:t>
              </a:r>
              <a:r>
                <a:rPr lang="ja-JP" altLang="en-US" b="1" dirty="0">
                  <a:solidFill>
                    <a:srgbClr val="000000"/>
                  </a:solidFill>
                  <a:latin typeface="&amp;quot"/>
                </a:rPr>
                <a:t>週間前に同じコインで</a:t>
              </a:r>
              <a:r>
                <a:rPr lang="en-US" altLang="ja-JP" b="1" dirty="0">
                  <a:solidFill>
                    <a:srgbClr val="000000"/>
                  </a:solidFill>
                  <a:latin typeface="&amp;quot"/>
                </a:rPr>
                <a:t>10</a:t>
              </a:r>
              <a:r>
                <a:rPr lang="ja-JP" altLang="en-US" b="1" dirty="0">
                  <a:solidFill>
                    <a:srgbClr val="000000"/>
                  </a:solidFill>
                  <a:latin typeface="&amp;quot"/>
                </a:rPr>
                <a:t>回中</a:t>
              </a:r>
              <a:r>
                <a:rPr lang="en-US" altLang="ja-JP" b="1" dirty="0">
                  <a:solidFill>
                    <a:srgbClr val="000000"/>
                  </a:solidFill>
                  <a:latin typeface="&amp;quot"/>
                </a:rPr>
                <a:t>4</a:t>
              </a:r>
              <a:r>
                <a:rPr lang="ja-JP" altLang="en-US" b="1" dirty="0">
                  <a:solidFill>
                    <a:srgbClr val="000000"/>
                  </a:solidFill>
                  <a:latin typeface="&amp;quot"/>
                </a:rPr>
                <a:t>回表だった</a:t>
              </a:r>
              <a:endParaRPr lang="en-US" altLang="ja-JP" b="1" dirty="0">
                <a:solidFill>
                  <a:srgbClr val="000000"/>
                </a:solidFill>
                <a:latin typeface="&amp;quot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2306515-1FE2-4EE2-BDED-8D43D4C41689}"/>
                </a:ext>
              </a:extLst>
            </p:cNvPr>
            <p:cNvSpPr/>
            <p:nvPr/>
          </p:nvSpPr>
          <p:spPr>
            <a:xfrm>
              <a:off x="1652298" y="1747384"/>
              <a:ext cx="1492716" cy="44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/>
                <a:t>事前情報　例</a:t>
              </a:r>
              <a:endParaRPr lang="en-US" altLang="ja-JP" b="1" dirty="0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F34B62-5213-47C4-9BE5-D227A117A97C}"/>
              </a:ext>
            </a:extLst>
          </p:cNvPr>
          <p:cNvSpPr/>
          <p:nvPr/>
        </p:nvSpPr>
        <p:spPr>
          <a:xfrm>
            <a:off x="3643721" y="2872320"/>
            <a:ext cx="50121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000000"/>
                </a:solidFill>
                <a:latin typeface="+mj-lt"/>
              </a:rPr>
              <a:t>※</a:t>
            </a:r>
            <a:r>
              <a:rPr lang="ja-JP" altLang="en-US" sz="1600" b="1" dirty="0">
                <a:solidFill>
                  <a:srgbClr val="000000"/>
                </a:solidFill>
                <a:latin typeface="+mj-lt"/>
              </a:rPr>
              <a:t>今回の試行より前の情報や試行結果を事前情報と呼ぶ</a:t>
            </a:r>
            <a:endParaRPr lang="ja-JP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57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512BABB-8063-4DB5-98BA-1A3B674A2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D9AF93-5620-45B1-9994-706CBC968E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2C8422-8805-4CD3-B96E-777E61B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CF8984-F741-4556-85D1-6CB2694A1047}"/>
              </a:ext>
            </a:extLst>
          </p:cNvPr>
          <p:cNvSpPr txBox="1"/>
          <p:nvPr/>
        </p:nvSpPr>
        <p:spPr>
          <a:xfrm>
            <a:off x="353440" y="1567624"/>
            <a:ext cx="8790560" cy="387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例を用いて最尤推定を説明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　　→尤もらしさを確率で表現すること</a:t>
            </a:r>
            <a:endParaRPr kumimoji="1" lang="en-US" altLang="ja-JP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最尤推定とベイズ推定の違いを説明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　　→事前情報を使用するか否か</a:t>
            </a:r>
            <a:endParaRPr kumimoji="1" lang="en-US" altLang="ja-JP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機械学習で最尤推定やベイズ推定が使用されている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　　→</a:t>
            </a:r>
            <a:r>
              <a:rPr lang="en-US" altLang="ja-JP" dirty="0"/>
              <a:t>『</a:t>
            </a:r>
            <a:r>
              <a:rPr lang="ja-JP" altLang="en-US" dirty="0"/>
              <a:t>データがどの分布に従うと仮定するのか</a:t>
            </a:r>
            <a:r>
              <a:rPr lang="en-US" altLang="ja-JP" dirty="0"/>
              <a:t>』</a:t>
            </a:r>
            <a:r>
              <a:rPr lang="ja-JP" altLang="en-US" dirty="0"/>
              <a:t>が非常に重要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　　→</a:t>
            </a:r>
            <a:r>
              <a:rPr lang="ja-JP" altLang="en-US" b="1" dirty="0"/>
              <a:t>ツールを使用するだけでなく、データの見える化を行い、分布を把握することが重要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1592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E06C3C28-14DD-4D0C-883F-CB4E1ACA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272"/>
            <a:ext cx="9144000" cy="379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5947" tIns="4761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ja-JP" altLang="ja-JP" dirty="0">
                <a:cs typeface="Arial" panose="020B0604020202020204" pitchFamily="34" charset="0"/>
              </a:rPr>
              <a:t>石村貞夫</a:t>
            </a:r>
            <a:r>
              <a:rPr kumimoji="0" lang="ja-JP" altLang="en-US" dirty="0"/>
              <a:t>・</a:t>
            </a:r>
            <a:r>
              <a:rPr kumimoji="0" lang="ja-JP" altLang="ja-JP" dirty="0">
                <a:cs typeface="Arial" panose="020B0604020202020204" pitchFamily="34" charset="0"/>
              </a:rPr>
              <a:t>石村光資郎</a:t>
            </a:r>
            <a:r>
              <a:rPr kumimoji="0" lang="ja-JP" altLang="en-US" dirty="0"/>
              <a:t>・</a:t>
            </a:r>
            <a:r>
              <a:rPr kumimoji="0" lang="ja-JP" altLang="ja-JP" dirty="0">
                <a:cs typeface="Arial" panose="020B0604020202020204" pitchFamily="34" charset="0"/>
              </a:rPr>
              <a:t>劉晨</a:t>
            </a:r>
            <a:r>
              <a:rPr kumimoji="0" lang="ja-JP" altLang="en-US" i="0" strike="noStrike" cap="none" normalizeH="0" baseline="0" dirty="0">
                <a:ln>
                  <a:noFill/>
                </a:ln>
                <a:effectLst/>
                <a:latin typeface="+mj-lt"/>
              </a:rPr>
              <a:t>（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2010</a:t>
            </a:r>
            <a:r>
              <a:rPr kumimoji="0" lang="ja-JP" altLang="en-US" i="0" strike="noStrike" cap="none" normalizeH="0" baseline="0" dirty="0">
                <a:ln>
                  <a:noFill/>
                </a:ln>
                <a:effectLst/>
                <a:latin typeface="+mj-lt"/>
              </a:rPr>
              <a:t>）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『</a:t>
            </a:r>
            <a:r>
              <a:rPr kumimoji="0" lang="ja-JP" altLang="ja-JP" dirty="0"/>
              <a:t>入門はじめての統計的推定と最尤法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』</a:t>
            </a:r>
            <a:r>
              <a:rPr kumimoji="0" lang="ja-JP" altLang="en-US" i="0" strike="noStrike" cap="none" normalizeH="0" baseline="0" dirty="0">
                <a:ln>
                  <a:noFill/>
                </a:ln>
                <a:effectLst/>
                <a:latin typeface="+mj-lt"/>
              </a:rPr>
              <a:t>東京図書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“to-kei.net</a:t>
            </a:r>
            <a:r>
              <a:rPr lang="ja-JP" altLang="en-US" dirty="0"/>
              <a:t>－全人類がわかる統計学－</a:t>
            </a:r>
            <a:r>
              <a:rPr lang="en-US" altLang="ja-JP" dirty="0"/>
              <a:t>”, &lt;https://tokei.net/bayes/maximum-likelihood-estimation-bayes-estimator/&gt;</a:t>
            </a:r>
            <a:r>
              <a:rPr lang="ja-JP" altLang="en-US" dirty="0"/>
              <a:t> 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28</a:t>
            </a:r>
            <a:r>
              <a:rPr lang="ja-JP" altLang="en-US" dirty="0"/>
              <a:t>日アクセス）</a:t>
            </a:r>
            <a:endParaRPr lang="en-US" altLang="ja-JP" dirty="0"/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dirty="0"/>
              <a:t>ようやく分かった！最尤推定とベイズ推定</a:t>
            </a:r>
            <a:r>
              <a:rPr lang="en-US" altLang="ja-JP" dirty="0"/>
              <a:t>,&lt; https://www.slideshare.net/iranainanimosuteteshimaou/ss-55173144?next_slideshow=1&gt;</a:t>
            </a:r>
            <a:r>
              <a:rPr lang="ja-JP" altLang="en-US" dirty="0"/>
              <a:t>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28</a:t>
            </a:r>
            <a:r>
              <a:rPr lang="ja-JP" altLang="en-US" dirty="0"/>
              <a:t>日アクセス）</a:t>
            </a:r>
            <a:endParaRPr lang="en-US" altLang="ja-JP" dirty="0"/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83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CC079E7-8059-4202-B47E-F49D87586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59ECCF-B3D7-401E-9628-2863F1C6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831C37C-D733-48DE-9999-069D81CC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追加調査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327803-0E48-42F4-BBCA-953099293F04}"/>
              </a:ext>
            </a:extLst>
          </p:cNvPr>
          <p:cNvSpPr txBox="1"/>
          <p:nvPr/>
        </p:nvSpPr>
        <p:spPr>
          <a:xfrm>
            <a:off x="190787" y="1587791"/>
            <a:ext cx="8766013" cy="294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/>
              <a:t>・最尤推定と最小</a:t>
            </a:r>
            <a:r>
              <a:rPr lang="en-US" altLang="ja-JP" sz="3200" b="1" dirty="0"/>
              <a:t>2</a:t>
            </a:r>
            <a:r>
              <a:rPr lang="ja-JP" altLang="en-US" sz="3200" b="1" dirty="0"/>
              <a:t>乗法の関係</a:t>
            </a:r>
          </a:p>
          <a:p>
            <a:pPr>
              <a:lnSpc>
                <a:spcPct val="150000"/>
              </a:lnSpc>
            </a:pPr>
            <a:r>
              <a:rPr lang="ja-JP" altLang="en-US" sz="3200" b="1" dirty="0"/>
              <a:t>・ベイズ推定と最尤推定</a:t>
            </a:r>
            <a:endParaRPr lang="en-US" altLang="ja-JP" sz="3200" b="1" dirty="0"/>
          </a:p>
          <a:p>
            <a:pPr>
              <a:lnSpc>
                <a:spcPct val="150000"/>
              </a:lnSpc>
            </a:pPr>
            <a:r>
              <a:rPr lang="ja-JP" altLang="en-US" sz="3200" b="1" dirty="0"/>
              <a:t>　ベイズ推定における事前情報とは？</a:t>
            </a:r>
            <a:endParaRPr lang="en-US" altLang="ja-JP" sz="3200" b="1" dirty="0"/>
          </a:p>
          <a:p>
            <a:pPr>
              <a:lnSpc>
                <a:spcPct val="150000"/>
              </a:lnSpc>
            </a:pPr>
            <a:r>
              <a:rPr lang="ja-JP" altLang="en-US" sz="3200" b="1" dirty="0"/>
              <a:t>　実際に使用する場合、値は変わってくる？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8B29A5A-8D0D-4FF8-AC0E-99E975280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75" y="4207812"/>
            <a:ext cx="2465320" cy="2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CC079E7-8059-4202-B47E-F49D87586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59ECCF-B3D7-401E-9628-2863F1C6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831C37C-D733-48DE-9999-069D81CC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追加調査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327803-0E48-42F4-BBCA-953099293F04}"/>
              </a:ext>
            </a:extLst>
          </p:cNvPr>
          <p:cNvSpPr txBox="1"/>
          <p:nvPr/>
        </p:nvSpPr>
        <p:spPr>
          <a:xfrm>
            <a:off x="190787" y="1587791"/>
            <a:ext cx="8766013" cy="14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/>
              <a:t>・最尤推定と最小</a:t>
            </a:r>
            <a:r>
              <a:rPr lang="en-US" altLang="ja-JP" sz="3200" b="1" dirty="0"/>
              <a:t>2</a:t>
            </a:r>
            <a:r>
              <a:rPr lang="ja-JP" altLang="en-US" sz="3200" b="1" dirty="0"/>
              <a:t>乗法の関係</a:t>
            </a:r>
          </a:p>
          <a:p>
            <a:pPr>
              <a:lnSpc>
                <a:spcPct val="150000"/>
              </a:lnSpc>
            </a:pPr>
            <a:r>
              <a:rPr lang="ja-JP" altLang="en-US" sz="3200" b="1" dirty="0"/>
              <a:t>・</a:t>
            </a:r>
            <a:r>
              <a:rPr lang="ja-JP" altLang="en-US" sz="3200" b="1" dirty="0">
                <a:solidFill>
                  <a:schemeClr val="bg1">
                    <a:lumMod val="85000"/>
                  </a:schemeClr>
                </a:solidFill>
              </a:rPr>
              <a:t>ベイズ推定における事前情報とは？</a:t>
            </a:r>
            <a:endParaRPr lang="en-US" altLang="ja-JP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8B29A5A-8D0D-4FF8-AC0E-99E975280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75" y="4207812"/>
            <a:ext cx="2465320" cy="2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D8B90-34A9-4EE0-A64D-CB402A39F329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データが正規分布に従うと仮定したときの最尤推定が最小</a:t>
            </a:r>
            <a:r>
              <a:rPr lang="en-US" altLang="ja-JP" b="1" dirty="0"/>
              <a:t>2</a:t>
            </a:r>
            <a:r>
              <a:rPr lang="ja-JP" altLang="en-US" b="1" dirty="0"/>
              <a:t>乗法となる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03DDF95-8953-4958-8709-602578B5223D}"/>
                  </a:ext>
                </a:extLst>
              </p:cNvPr>
              <p:cNvSpPr/>
              <p:nvPr/>
            </p:nvSpPr>
            <p:spPr>
              <a:xfrm>
                <a:off x="327372" y="2204864"/>
                <a:ext cx="8489256" cy="654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𝑙𝑜𝑔𝐿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∙−</m:t>
                    </m:r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03DDF95-8953-4958-8709-602578B52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2" y="2204864"/>
                <a:ext cx="8489256" cy="654410"/>
              </a:xfrm>
              <a:prstGeom prst="rect">
                <a:avLst/>
              </a:prstGeom>
              <a:blipFill>
                <a:blip r:embed="rId3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EF2C78-5AD8-44C1-8676-97BD6B05D4F0}"/>
              </a:ext>
            </a:extLst>
          </p:cNvPr>
          <p:cNvSpPr txBox="1"/>
          <p:nvPr/>
        </p:nvSpPr>
        <p:spPr>
          <a:xfrm>
            <a:off x="4809848" y="3214222"/>
            <a:ext cx="389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値が最小となるようなパラメータを求める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ABF8154-1012-466E-ABB9-B92DFCADE9CB}"/>
              </a:ext>
            </a:extLst>
          </p:cNvPr>
          <p:cNvSpPr/>
          <p:nvPr/>
        </p:nvSpPr>
        <p:spPr>
          <a:xfrm>
            <a:off x="4119563" y="2488154"/>
            <a:ext cx="202406" cy="238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E2B05-D0B7-4BDE-AEA1-F5A10656AEFD}"/>
              </a:ext>
            </a:extLst>
          </p:cNvPr>
          <p:cNvSpPr txBox="1"/>
          <p:nvPr/>
        </p:nvSpPr>
        <p:spPr>
          <a:xfrm>
            <a:off x="5212404" y="3717032"/>
            <a:ext cx="304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</a:t>
            </a:r>
            <a:r>
              <a:rPr lang="ja-JP" altLang="en-US" dirty="0"/>
              <a:t>マイナス</a:t>
            </a:r>
            <a:r>
              <a:rPr kumimoji="1" lang="en-US" altLang="ja-JP" dirty="0"/>
              <a:t>”</a:t>
            </a:r>
            <a:r>
              <a:rPr kumimoji="1" lang="ja-JP" altLang="en-US" dirty="0"/>
              <a:t> の最小値を求める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最大値を求める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0B97CC2-3C9E-41B5-98E7-9F94B26F1492}"/>
              </a:ext>
            </a:extLst>
          </p:cNvPr>
          <p:cNvSpPr/>
          <p:nvPr/>
        </p:nvSpPr>
        <p:spPr>
          <a:xfrm>
            <a:off x="327372" y="1616236"/>
            <a:ext cx="4100612" cy="670575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B7A0F9-498D-40FB-A2F1-D9A89F06BBEC}"/>
              </a:ext>
            </a:extLst>
          </p:cNvPr>
          <p:cNvSpPr txBox="1"/>
          <p:nvPr/>
        </p:nvSpPr>
        <p:spPr>
          <a:xfrm>
            <a:off x="399379" y="1771779"/>
            <a:ext cx="417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値が最大となるようなパラメータを求める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920512-AF52-4A9E-872F-03B378DEDD97}"/>
              </a:ext>
            </a:extLst>
          </p:cNvPr>
          <p:cNvSpPr/>
          <p:nvPr/>
        </p:nvSpPr>
        <p:spPr>
          <a:xfrm>
            <a:off x="444187" y="14127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b="1" dirty="0"/>
              <a:t>最尤推定</a:t>
            </a:r>
            <a:endParaRPr lang="en-US" altLang="ja-JP" b="1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BA2784C-0E4E-46CF-BF8D-7AA35F3AEE2D}"/>
              </a:ext>
            </a:extLst>
          </p:cNvPr>
          <p:cNvSpPr/>
          <p:nvPr/>
        </p:nvSpPr>
        <p:spPr>
          <a:xfrm>
            <a:off x="4718213" y="3063600"/>
            <a:ext cx="3974628" cy="1989329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B78CB6-73CE-4154-B6FA-E7DA36DFE563}"/>
              </a:ext>
            </a:extLst>
          </p:cNvPr>
          <p:cNvSpPr/>
          <p:nvPr/>
        </p:nvSpPr>
        <p:spPr>
          <a:xfrm>
            <a:off x="4842000" y="2852082"/>
            <a:ext cx="12634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b="1" dirty="0"/>
              <a:t>最小</a:t>
            </a:r>
            <a:r>
              <a:rPr lang="en-US" altLang="ja-JP" b="1" dirty="0"/>
              <a:t>2</a:t>
            </a:r>
            <a:r>
              <a:rPr lang="ja-JP" altLang="en-US" b="1" dirty="0"/>
              <a:t>乗法</a:t>
            </a:r>
            <a:endParaRPr lang="en-US" altLang="ja-JP" b="1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6AF4898-6F4F-4126-9CCB-2EB476D5C229}"/>
              </a:ext>
            </a:extLst>
          </p:cNvPr>
          <p:cNvSpPr/>
          <p:nvPr/>
        </p:nvSpPr>
        <p:spPr>
          <a:xfrm>
            <a:off x="6473398" y="4101172"/>
            <a:ext cx="520031" cy="432048"/>
          </a:xfrm>
          <a:prstGeom prst="downArrow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82044C1-226A-4E4F-9EAF-3FA88194A5F9}"/>
              </a:ext>
            </a:extLst>
          </p:cNvPr>
          <p:cNvCxnSpPr>
            <a:cxnSpLocks/>
          </p:cNvCxnSpPr>
          <p:nvPr/>
        </p:nvCxnSpPr>
        <p:spPr>
          <a:xfrm flipV="1">
            <a:off x="2771800" y="2852082"/>
            <a:ext cx="5928544" cy="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481063-0BC0-4130-AEEC-5A6ADBED4180}"/>
              </a:ext>
            </a:extLst>
          </p:cNvPr>
          <p:cNvSpPr/>
          <p:nvPr/>
        </p:nvSpPr>
        <p:spPr>
          <a:xfrm>
            <a:off x="693552" y="5455419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データの分布により精度が変わってくるため、最尤推定、最小</a:t>
            </a:r>
            <a:r>
              <a:rPr lang="en-US" altLang="ja-JP" b="1" dirty="0"/>
              <a:t>2</a:t>
            </a:r>
            <a:r>
              <a:rPr lang="ja-JP" altLang="en-US" b="1" dirty="0"/>
              <a:t>乗法を両方実施し、フィットする方を選択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581B3AD-8FC0-4B62-B037-26432FCA22A9}"/>
              </a:ext>
            </a:extLst>
          </p:cNvPr>
          <p:cNvSpPr/>
          <p:nvPr/>
        </p:nvSpPr>
        <p:spPr>
          <a:xfrm>
            <a:off x="179512" y="6263034"/>
            <a:ext cx="69841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b="1" dirty="0"/>
              <a:t>最小二乗法と最尤推定法（モデルフィッティングによる比較）</a:t>
            </a:r>
            <a:r>
              <a:rPr lang="en-US" altLang="ja-JP" sz="900" b="1" dirty="0"/>
              <a:t>&lt;</a:t>
            </a:r>
            <a:r>
              <a:rPr lang="en-US" altLang="ja-JP" sz="900" b="1" dirty="0">
                <a:hlinkClick r:id="rId4"/>
              </a:rPr>
              <a:t>https://qiita.com/katsu1110/items/5792250de638e377ee14</a:t>
            </a:r>
            <a:r>
              <a:rPr lang="en-US" altLang="ja-JP" sz="900" b="1" dirty="0"/>
              <a:t>&gt;</a:t>
            </a:r>
            <a:endParaRPr lang="ja-JP" altLang="en-US" sz="9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92A0775-85F7-4564-A3ED-CD2690DA3916}"/>
              </a:ext>
            </a:extLst>
          </p:cNvPr>
          <p:cNvSpPr/>
          <p:nvPr/>
        </p:nvSpPr>
        <p:spPr>
          <a:xfrm>
            <a:off x="175360" y="507670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実際に使用する場合</a:t>
            </a:r>
          </a:p>
        </p:txBody>
      </p:sp>
    </p:spTree>
    <p:extLst>
      <p:ext uri="{BB962C8B-B14F-4D97-AF65-F5344CB8AC3E}">
        <p14:creationId xmlns:p14="http://schemas.microsoft.com/office/powerpoint/2010/main" val="348782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4FE67F7-33F7-45B3-9DA0-D43C9561C8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FEA563-F77C-42FA-B157-54741FA0B2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42E78B9-AA98-4CB9-B781-CC8CC5CC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DDBC7B-8043-4767-BA1A-23D707BF927F}"/>
              </a:ext>
            </a:extLst>
          </p:cNvPr>
          <p:cNvSpPr txBox="1"/>
          <p:nvPr/>
        </p:nvSpPr>
        <p:spPr>
          <a:xfrm>
            <a:off x="539552" y="980728"/>
            <a:ext cx="7272808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最尤推定　概要</a:t>
            </a:r>
            <a:endParaRPr lang="en-US" altLang="ja-JP" sz="2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ベイズ推定との比較</a:t>
            </a:r>
            <a:endParaRPr lang="en-US" altLang="ja-JP" sz="2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まとめ</a:t>
            </a:r>
            <a:endParaRPr lang="en-US" altLang="ja-JP" sz="2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参考文献</a:t>
            </a:r>
            <a:endParaRPr lang="en-US" altLang="ja-JP" sz="2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追加調査 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1079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　</a:t>
            </a:r>
            <a:r>
              <a:rPr lang="ja-JP" altLang="en-US" sz="2000" dirty="0"/>
              <a:t>最小</a:t>
            </a:r>
            <a:r>
              <a:rPr lang="en-US" altLang="ja-JP" sz="2000" dirty="0"/>
              <a:t>2</a:t>
            </a:r>
            <a:r>
              <a:rPr lang="ja-JP" altLang="en-US" sz="2000" dirty="0"/>
              <a:t>乗法　（参考）</a:t>
            </a:r>
            <a:r>
              <a:rPr lang="en-US" altLang="ja-JP" sz="2000" dirty="0"/>
              <a:t>1</a:t>
            </a:r>
            <a:endParaRPr kumimoji="1" lang="ja-JP" altLang="en-US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65485A6-AA4A-41EB-AC47-815BA4F9F6D1}"/>
              </a:ext>
            </a:extLst>
          </p:cNvPr>
          <p:cNvSpPr/>
          <p:nvPr/>
        </p:nvSpPr>
        <p:spPr>
          <a:xfrm>
            <a:off x="107504" y="1256196"/>
            <a:ext cx="8856984" cy="1236700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04E1FBB-9EA3-437B-B6DC-DBA7D1FFB392}"/>
              </a:ext>
            </a:extLst>
          </p:cNvPr>
          <p:cNvSpPr/>
          <p:nvPr/>
        </p:nvSpPr>
        <p:spPr>
          <a:xfrm>
            <a:off x="193839" y="1052736"/>
            <a:ext cx="12634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b="1" dirty="0"/>
              <a:t>最小</a:t>
            </a:r>
            <a:r>
              <a:rPr lang="en-US" altLang="ja-JP" b="1" dirty="0"/>
              <a:t>2</a:t>
            </a:r>
            <a:r>
              <a:rPr lang="ja-JP" altLang="en-US" b="1" dirty="0"/>
              <a:t>乗法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7D31BEF-BA39-42B3-A2EE-6945ECDD80A3}"/>
                  </a:ext>
                </a:extLst>
              </p:cNvPr>
              <p:cNvSpPr/>
              <p:nvPr/>
            </p:nvSpPr>
            <p:spPr>
              <a:xfrm>
                <a:off x="179512" y="1412776"/>
                <a:ext cx="849694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観測誤差を含んだ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個の観測値から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dirty="0"/>
                  <a:t>個（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dirty="0"/>
                  <a:t>）の未知の物理量を推定するための方法として、最初、ルジャンドル（</a:t>
                </a:r>
                <a:r>
                  <a:rPr lang="en-US" altLang="ja-JP" dirty="0"/>
                  <a:t>A. M. Legendre</a:t>
                </a:r>
                <a:r>
                  <a:rPr lang="ja-JP" altLang="en-US" dirty="0"/>
                  <a:t>）が考案し、ガウス（</a:t>
                </a:r>
                <a:r>
                  <a:rPr lang="en-US" altLang="ja-JP" dirty="0"/>
                  <a:t>C. F. Gauss</a:t>
                </a:r>
                <a:r>
                  <a:rPr lang="ja-JP" altLang="en-US" dirty="0"/>
                  <a:t>）によって完成されたものである・・・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7D31BEF-BA39-42B3-A2EE-6945ECDD8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12776"/>
                <a:ext cx="8496944" cy="923330"/>
              </a:xfrm>
              <a:prstGeom prst="rect">
                <a:avLst/>
              </a:prstGeom>
              <a:blipFill>
                <a:blip r:embed="rId3"/>
                <a:stretch>
                  <a:fillRect l="-574" t="-3974" r="-646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4B9ED9F-9CBB-442E-9D14-73EF71AA7B26}"/>
              </a:ext>
            </a:extLst>
          </p:cNvPr>
          <p:cNvSpPr txBox="1"/>
          <p:nvPr/>
        </p:nvSpPr>
        <p:spPr>
          <a:xfrm>
            <a:off x="6522310" y="2225187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/>
              <a:t>出典：</a:t>
            </a:r>
            <a:r>
              <a:rPr kumimoji="1" lang="en-US" altLang="ja-JP" sz="900" b="1" dirty="0"/>
              <a:t>『</a:t>
            </a:r>
            <a:r>
              <a:rPr lang="ja-JP" altLang="en-US" sz="900" b="1" dirty="0"/>
              <a:t>統計学辞典</a:t>
            </a:r>
            <a:r>
              <a:rPr kumimoji="1" lang="en-US" altLang="ja-JP" sz="900" b="1" dirty="0"/>
              <a:t>』</a:t>
            </a:r>
            <a:r>
              <a:rPr kumimoji="1" lang="ja-JP" altLang="en-US" sz="900" b="1" dirty="0"/>
              <a:t>（東洋経済新報社）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ED86872-F4BB-4109-8039-10CD9BD75205}"/>
                  </a:ext>
                </a:extLst>
              </p:cNvPr>
              <p:cNvSpPr txBox="1"/>
              <p:nvPr/>
            </p:nvSpPr>
            <p:spPr>
              <a:xfrm>
                <a:off x="212279" y="2589645"/>
                <a:ext cx="7008921" cy="71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dirty="0"/>
                  <a:t>個の未知パラメータを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/>
                  <a:t>,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dirty="0"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とする。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個の観測値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は互いに独立で、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ja-JP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ja-JP" b="0" i="0" dirty="0" smtClean="0"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ja-JP" dirty="0"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ED86872-F4BB-4109-8039-10CD9BD75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9" y="2589645"/>
                <a:ext cx="7008921" cy="715452"/>
              </a:xfrm>
              <a:prstGeom prst="rect">
                <a:avLst/>
              </a:prstGeom>
              <a:blipFill>
                <a:blip r:embed="rId4"/>
                <a:stretch>
                  <a:fillRect t="-5983" b="-8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 43">
                <a:extLst>
                  <a:ext uri="{FF2B5EF4-FFF2-40B4-BE49-F238E27FC236}">
                    <a16:creationId xmlns:a16="http://schemas.microsoft.com/office/drawing/2014/main" id="{DC055184-3530-416F-AA7D-8A445839D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070017"/>
                  </p:ext>
                </p:extLst>
              </p:nvPr>
            </p:nvGraphicFramePr>
            <p:xfrm>
              <a:off x="1677238" y="3344709"/>
              <a:ext cx="6516724" cy="22480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862">
                      <a:extLst>
                        <a:ext uri="{9D8B030D-6E8A-4147-A177-3AD203B41FA5}">
                          <a16:colId xmlns:a16="http://schemas.microsoft.com/office/drawing/2014/main" val="4151621555"/>
                        </a:ext>
                      </a:extLst>
                    </a:gridCol>
                    <a:gridCol w="1975954">
                      <a:extLst>
                        <a:ext uri="{9D8B030D-6E8A-4147-A177-3AD203B41FA5}">
                          <a16:colId xmlns:a16="http://schemas.microsoft.com/office/drawing/2014/main" val="1517382552"/>
                        </a:ext>
                      </a:extLst>
                    </a:gridCol>
                    <a:gridCol w="1975954">
                      <a:extLst>
                        <a:ext uri="{9D8B030D-6E8A-4147-A177-3AD203B41FA5}">
                          <a16:colId xmlns:a16="http://schemas.microsoft.com/office/drawing/2014/main" val="941513460"/>
                        </a:ext>
                      </a:extLst>
                    </a:gridCol>
                    <a:gridCol w="1975954">
                      <a:extLst>
                        <a:ext uri="{9D8B030D-6E8A-4147-A177-3AD203B41FA5}">
                          <a16:colId xmlns:a16="http://schemas.microsoft.com/office/drawing/2014/main" val="3963286891"/>
                        </a:ext>
                      </a:extLst>
                    </a:gridCol>
                  </a:tblGrid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i="0" dirty="0">
                              <a:latin typeface="+mn-lt"/>
                            </a:rPr>
                            <a:t>観測値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確率変数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b="1" i="0" dirty="0">
                              <a:latin typeface="+mn-lt"/>
                            </a:rPr>
                            <a:t>期待値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7278385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ja-JP" dirty="0"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ja-JP" b="0" i="0" dirty="0" smtClean="0"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ja-JP" dirty="0">
                                        <a:ea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946522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ja-JP" dirty="0"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ja-JP" b="0" i="0" dirty="0" smtClean="0"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ja-JP" dirty="0">
                                        <a:ea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30896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・・・</a:t>
                          </a:r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65798384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ja-JP" dirty="0"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ja-JP" b="0" i="0" dirty="0" smtClean="0"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ja-JP" dirty="0">
                                        <a:ea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305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 43">
                <a:extLst>
                  <a:ext uri="{FF2B5EF4-FFF2-40B4-BE49-F238E27FC236}">
                    <a16:creationId xmlns:a16="http://schemas.microsoft.com/office/drawing/2014/main" id="{DC055184-3530-416F-AA7D-8A445839D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070017"/>
                  </p:ext>
                </p:extLst>
              </p:nvPr>
            </p:nvGraphicFramePr>
            <p:xfrm>
              <a:off x="1677238" y="3344709"/>
              <a:ext cx="6516724" cy="22480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862">
                      <a:extLst>
                        <a:ext uri="{9D8B030D-6E8A-4147-A177-3AD203B41FA5}">
                          <a16:colId xmlns:a16="http://schemas.microsoft.com/office/drawing/2014/main" val="4151621555"/>
                        </a:ext>
                      </a:extLst>
                    </a:gridCol>
                    <a:gridCol w="1975954">
                      <a:extLst>
                        <a:ext uri="{9D8B030D-6E8A-4147-A177-3AD203B41FA5}">
                          <a16:colId xmlns:a16="http://schemas.microsoft.com/office/drawing/2014/main" val="1517382552"/>
                        </a:ext>
                      </a:extLst>
                    </a:gridCol>
                    <a:gridCol w="1975954">
                      <a:extLst>
                        <a:ext uri="{9D8B030D-6E8A-4147-A177-3AD203B41FA5}">
                          <a16:colId xmlns:a16="http://schemas.microsoft.com/office/drawing/2014/main" val="941513460"/>
                        </a:ext>
                      </a:extLst>
                    </a:gridCol>
                    <a:gridCol w="1975954">
                      <a:extLst>
                        <a:ext uri="{9D8B030D-6E8A-4147-A177-3AD203B41FA5}">
                          <a16:colId xmlns:a16="http://schemas.microsoft.com/office/drawing/2014/main" val="3963286891"/>
                        </a:ext>
                      </a:extLst>
                    </a:gridCol>
                  </a:tblGrid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47" t="-1351" r="-201543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9846" t="-1351" r="-100923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30556" t="-1351" r="-1235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278385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30247" t="-101351" r="-201543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29846" t="-101351" r="-100923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30556" t="-101351" r="-1235" b="-3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8946522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30247" t="-201351" r="-201543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29846" t="-201351" r="-100923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30556" t="-201351" r="-1235" b="-2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30896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・・・</a:t>
                          </a:r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65798384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30247" t="-401351" r="-201543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29846" t="-401351" r="-100923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30556" t="-401351" r="-1235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3057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AE8494C8-6120-4B96-8E63-96F0D788A7CF}"/>
                  </a:ext>
                </a:extLst>
              </p:cNvPr>
              <p:cNvSpPr/>
              <p:nvPr/>
            </p:nvSpPr>
            <p:spPr>
              <a:xfrm>
                <a:off x="107504" y="5601804"/>
                <a:ext cx="8999230" cy="52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dirty="0">
                                          <a:ea typeface="Cambria Math" panose="02040503050406030204" pitchFamily="18" charset="0"/>
                                        </a:rPr>
                                        <m:t> 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dirty="0">
                                          <a:ea typeface="Cambria Math" panose="02040503050406030204" pitchFamily="18" charset="0"/>
                                        </a:rPr>
                                        <m:t>,…,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ja-JP" dirty="0"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ja-JP" dirty="0">
                                      <a:ea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+⋯++</m:t>
                      </m:r>
                      <m:sSup>
                        <m:sSup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ja-JP" dirty="0"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ja-JP" dirty="0">
                                      <a:ea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AE8494C8-6120-4B96-8E63-96F0D788A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01804"/>
                <a:ext cx="8999230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1B4AB50-A98F-4FC0-844F-332D7000E92D}"/>
                  </a:ext>
                </a:extLst>
              </p:cNvPr>
              <p:cNvSpPr txBox="1"/>
              <p:nvPr/>
            </p:nvSpPr>
            <p:spPr>
              <a:xfrm>
                <a:off x="519046" y="6216995"/>
                <a:ext cx="8176145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最小にする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ja-JP" altLang="en-US" b="1" dirty="0"/>
                  <a:t>個の未知パラメータを（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,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b="1" dirty="0"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b="1" dirty="0">
                    <a:ea typeface="Cambria Math" panose="02040503050406030204" pitchFamily="18" charset="0"/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ja-JP" altLang="en-US" b="1" dirty="0"/>
                  <a:t>）を求める方法を最小</a:t>
                </a:r>
                <a:r>
                  <a:rPr lang="en-US" altLang="ja-JP" b="1" dirty="0"/>
                  <a:t>2</a:t>
                </a:r>
                <a:r>
                  <a:rPr lang="ja-JP" altLang="en-US" b="1" dirty="0"/>
                  <a:t>乗法</a:t>
                </a:r>
                <a:endParaRPr lang="en-US" altLang="ja-JP" b="1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1B4AB50-A98F-4FC0-844F-332D7000E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6" y="6216995"/>
                <a:ext cx="8176145" cy="394019"/>
              </a:xfrm>
              <a:prstGeom prst="rect">
                <a:avLst/>
              </a:prstGeom>
              <a:blipFill>
                <a:blip r:embed="rId7"/>
                <a:stretch>
                  <a:fillRect l="-597" t="-10938" b="-171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05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875059-58C7-4083-9A15-3FAB8F7E30F6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わかりにくいので、参考例として</a:t>
            </a:r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E77E18-9CC6-4437-877C-A90E790F3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910778"/>
              </p:ext>
            </p:extLst>
          </p:nvPr>
        </p:nvGraphicFramePr>
        <p:xfrm>
          <a:off x="179512" y="1767936"/>
          <a:ext cx="5087123" cy="331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9225C01-6807-4D02-A5D6-8CB4528B7129}"/>
                  </a:ext>
                </a:extLst>
              </p:cNvPr>
              <p:cNvSpPr/>
              <p:nvPr/>
            </p:nvSpPr>
            <p:spPr>
              <a:xfrm>
                <a:off x="2346674" y="3999946"/>
                <a:ext cx="994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9225C01-6807-4D02-A5D6-8CB4528B7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74" y="3999946"/>
                <a:ext cx="994247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A76373-A637-4B48-A71E-D5CBFA28A6E0}"/>
              </a:ext>
            </a:extLst>
          </p:cNvPr>
          <p:cNvCxnSpPr>
            <a:cxnSpLocks/>
          </p:cNvCxnSpPr>
          <p:nvPr/>
        </p:nvCxnSpPr>
        <p:spPr>
          <a:xfrm flipV="1">
            <a:off x="2379603" y="3953042"/>
            <a:ext cx="0" cy="152400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9A4F9-F66B-433B-BDD7-3088BE9FFDDA}"/>
              </a:ext>
            </a:extLst>
          </p:cNvPr>
          <p:cNvCxnSpPr>
            <a:cxnSpLocks/>
          </p:cNvCxnSpPr>
          <p:nvPr/>
        </p:nvCxnSpPr>
        <p:spPr>
          <a:xfrm flipV="1">
            <a:off x="1225491" y="4297531"/>
            <a:ext cx="4763" cy="211930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9FBA05E-5641-498E-9D7E-F5D7A72786C7}"/>
              </a:ext>
            </a:extLst>
          </p:cNvPr>
          <p:cNvCxnSpPr>
            <a:cxnSpLocks/>
          </p:cNvCxnSpPr>
          <p:nvPr/>
        </p:nvCxnSpPr>
        <p:spPr>
          <a:xfrm flipH="1" flipV="1">
            <a:off x="3692466" y="3325980"/>
            <a:ext cx="4762" cy="22383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0111F2E-C9D6-4D6C-8EBA-3CD671AB615B}"/>
              </a:ext>
            </a:extLst>
          </p:cNvPr>
          <p:cNvCxnSpPr>
            <a:cxnSpLocks/>
          </p:cNvCxnSpPr>
          <p:nvPr/>
        </p:nvCxnSpPr>
        <p:spPr>
          <a:xfrm flipV="1">
            <a:off x="4808478" y="2511593"/>
            <a:ext cx="3175" cy="250824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56CB72A2-CAAF-4891-B8AD-C2ED525AFBBD}"/>
              </a:ext>
            </a:extLst>
          </p:cNvPr>
          <p:cNvGraphicFramePr>
            <a:graphicFrameLocks noGrp="1"/>
          </p:cNvGraphicFramePr>
          <p:nvPr/>
        </p:nvGraphicFramePr>
        <p:xfrm>
          <a:off x="5508083" y="2574887"/>
          <a:ext cx="3320568" cy="16097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1724">
                  <a:extLst>
                    <a:ext uri="{9D8B030D-6E8A-4147-A177-3AD203B41FA5}">
                      <a16:colId xmlns:a16="http://schemas.microsoft.com/office/drawing/2014/main" val="4145484745"/>
                    </a:ext>
                  </a:extLst>
                </a:gridCol>
                <a:gridCol w="1310484">
                  <a:extLst>
                    <a:ext uri="{9D8B030D-6E8A-4147-A177-3AD203B41FA5}">
                      <a16:colId xmlns:a16="http://schemas.microsoft.com/office/drawing/2014/main" val="1015608606"/>
                    </a:ext>
                  </a:extLst>
                </a:gridCol>
                <a:gridCol w="1448360">
                  <a:extLst>
                    <a:ext uri="{9D8B030D-6E8A-4147-A177-3AD203B41FA5}">
                      <a16:colId xmlns:a16="http://schemas.microsoft.com/office/drawing/2014/main" val="377841239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曜日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患者数（人）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待ち時間（分）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93305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1060</a:t>
                      </a:r>
                      <a:endParaRPr lang="en-US" altLang="ja-JP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73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84963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u="none" strike="noStrike" dirty="0">
                          <a:effectLst/>
                        </a:rPr>
                        <a:t>火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830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65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16624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u="none" strike="noStrike" dirty="0">
                          <a:effectLst/>
                        </a:rPr>
                        <a:t>水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930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68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78571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u="none" strike="noStrike" dirty="0">
                          <a:effectLst/>
                        </a:rPr>
                        <a:t>木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700</a:t>
                      </a:r>
                      <a:endParaRPr lang="en-US" altLang="ja-JP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55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341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u="none" strike="noStrike" dirty="0">
                          <a:effectLst/>
                        </a:rPr>
                        <a:t>金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660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47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695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4D91E68-A94B-4A80-AA73-58C386C5A5B5}"/>
                  </a:ext>
                </a:extLst>
              </p:cNvPr>
              <p:cNvSpPr/>
              <p:nvPr/>
            </p:nvSpPr>
            <p:spPr>
              <a:xfrm>
                <a:off x="2351459" y="2996141"/>
                <a:ext cx="133914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4D91E68-A94B-4A80-AA73-58C386C5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59" y="2996141"/>
                <a:ext cx="1339149" cy="404983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>
            <a:extLst>
              <a:ext uri="{FF2B5EF4-FFF2-40B4-BE49-F238E27FC236}">
                <a16:creationId xmlns:a16="http://schemas.microsoft.com/office/drawing/2014/main" id="{E2273A30-D10E-4527-88C3-55520259BA0E}"/>
              </a:ext>
            </a:extLst>
          </p:cNvPr>
          <p:cNvSpPr>
            <a:spLocks noChangeAspect="1"/>
          </p:cNvSpPr>
          <p:nvPr/>
        </p:nvSpPr>
        <p:spPr>
          <a:xfrm>
            <a:off x="2351459" y="3891963"/>
            <a:ext cx="60291" cy="6107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533EDF0-7159-45C5-8CDA-BDFAA6B80441}"/>
              </a:ext>
            </a:extLst>
          </p:cNvPr>
          <p:cNvCxnSpPr/>
          <p:nvPr/>
        </p:nvCxnSpPr>
        <p:spPr>
          <a:xfrm flipH="1">
            <a:off x="2379603" y="3202262"/>
            <a:ext cx="30146" cy="69511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38EFBE9-DA9C-4C4E-B1E8-90FBCF6196E7}"/>
              </a:ext>
            </a:extLst>
          </p:cNvPr>
          <p:cNvSpPr/>
          <p:nvPr/>
        </p:nvSpPr>
        <p:spPr>
          <a:xfrm>
            <a:off x="179512" y="141277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ある病院の</a:t>
            </a:r>
            <a:r>
              <a:rPr lang="en-US" altLang="ja-JP" dirty="0"/>
              <a:t>1</a:t>
            </a:r>
            <a:r>
              <a:rPr lang="ja-JP" altLang="en-US" dirty="0"/>
              <a:t>週間の来院患者数と診察待ち時間から回帰直線を求める。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ADA71C-ED5F-40C1-AC6D-4CA05B4CEF03}"/>
                  </a:ext>
                </a:extLst>
              </p:cNvPr>
              <p:cNvSpPr/>
              <p:nvPr/>
            </p:nvSpPr>
            <p:spPr>
              <a:xfrm>
                <a:off x="3203848" y="5301208"/>
                <a:ext cx="178388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ADA71C-ED5F-40C1-AC6D-4CA05B4CE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301208"/>
                <a:ext cx="1783886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BC291E-DF7B-479C-9727-6E03A4BAC7F9}"/>
              </a:ext>
            </a:extLst>
          </p:cNvPr>
          <p:cNvSpPr/>
          <p:nvPr/>
        </p:nvSpPr>
        <p:spPr>
          <a:xfrm>
            <a:off x="46621" y="6136656"/>
            <a:ext cx="81857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b="1" dirty="0"/>
              <a:t>参考</a:t>
            </a:r>
            <a:r>
              <a:rPr lang="en-US" altLang="ja-JP" sz="900" b="1" dirty="0"/>
              <a:t>URL</a:t>
            </a:r>
            <a:r>
              <a:rPr lang="ja-JP" altLang="en-US" sz="900" b="1" dirty="0"/>
              <a:t>：</a:t>
            </a:r>
            <a:endParaRPr lang="en-US" altLang="ja-JP" sz="900" b="1" dirty="0"/>
          </a:p>
          <a:p>
            <a:r>
              <a:rPr lang="ja-JP" altLang="en-US" sz="900" b="1" dirty="0"/>
              <a:t>予備校のノリで学ぶ「大学の数学・物理」</a:t>
            </a:r>
            <a:r>
              <a:rPr lang="en-US" altLang="ja-JP" sz="900" b="1" dirty="0"/>
              <a:t>&lt;</a:t>
            </a:r>
            <a:r>
              <a:rPr lang="ja-JP" altLang="en-US" sz="900" b="1" dirty="0"/>
              <a:t> </a:t>
            </a:r>
            <a:r>
              <a:rPr lang="ja-JP" altLang="en-US" sz="900" b="1" dirty="0">
                <a:hlinkClick r:id="rId8"/>
              </a:rPr>
              <a:t>https://youtu.be/Zz1sgYxrA-</a:t>
            </a:r>
            <a:r>
              <a:rPr lang="ja-JP" altLang="en-US" sz="900" b="1" dirty="0" err="1">
                <a:hlinkClick r:id="rId8"/>
              </a:rPr>
              <a:t>k</a:t>
            </a:r>
            <a:r>
              <a:rPr lang="en-US" altLang="ja-JP" sz="900" b="1" dirty="0"/>
              <a:t>&gt;</a:t>
            </a:r>
          </a:p>
          <a:p>
            <a:r>
              <a:rPr lang="ja-JP" altLang="en-US" sz="900" b="1" dirty="0"/>
              <a:t>最小二乗法の意味と計算方法 </a:t>
            </a:r>
            <a:r>
              <a:rPr lang="en-US" altLang="ja-JP" sz="900" b="1" dirty="0"/>
              <a:t>- </a:t>
            </a:r>
            <a:r>
              <a:rPr lang="ja-JP" altLang="en-US" sz="900" b="1" dirty="0"/>
              <a:t>回帰直線の求め方</a:t>
            </a:r>
            <a:r>
              <a:rPr lang="en-US" altLang="ja-JP" sz="900" b="1" dirty="0">
                <a:hlinkClick r:id="rId9"/>
              </a:rPr>
              <a:t>&lt;https://sci-pursuit.com/math/statistics/least-square-method.html</a:t>
            </a:r>
            <a:r>
              <a:rPr lang="en-US" altLang="ja-JP" sz="900" b="1" dirty="0"/>
              <a:t>&gt;</a:t>
            </a:r>
            <a:endParaRPr lang="ja-JP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424421C-3106-43FC-B6E4-F596506EEF08}"/>
                  </a:ext>
                </a:extLst>
              </p:cNvPr>
              <p:cNvSpPr/>
              <p:nvPr/>
            </p:nvSpPr>
            <p:spPr>
              <a:xfrm>
                <a:off x="288665" y="5079555"/>
                <a:ext cx="8577571" cy="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最小</a:t>
                </a:r>
                <a:r>
                  <a:rPr lang="en-US" altLang="ja-JP" b="1" dirty="0"/>
                  <a:t>2</a:t>
                </a:r>
                <a:r>
                  <a:rPr lang="ja-JP" altLang="en-US" b="1" dirty="0"/>
                  <a:t>乗法は、</a:t>
                </a:r>
                <a:endParaRPr lang="en-US" altLang="ja-JP" b="1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モデル関数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b="1" dirty="0"/>
                  <a:t>とするとき、　　　　　　　　　　　　　　　が最小となるような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 b="1" dirty="0"/>
                  <a:t>を求めること</a:t>
                </a:r>
                <a:endParaRPr lang="en-US" altLang="ja-JP" b="1" dirty="0"/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424421C-3106-43FC-B6E4-F596506EE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65" y="5079555"/>
                <a:ext cx="8577571" cy="869725"/>
              </a:xfrm>
              <a:prstGeom prst="rect">
                <a:avLst/>
              </a:prstGeom>
              <a:blipFill>
                <a:blip r:embed="rId10"/>
                <a:stretch>
                  <a:fillRect l="-569" b="-97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322AF70-010E-45A0-8EC9-83E1335DE919}"/>
              </a:ext>
            </a:extLst>
          </p:cNvPr>
          <p:cNvCxnSpPr>
            <a:cxnSpLocks/>
          </p:cNvCxnSpPr>
          <p:nvPr/>
        </p:nvCxnSpPr>
        <p:spPr>
          <a:xfrm flipV="1">
            <a:off x="4788024" y="5984566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F39E2CD-4F98-4F17-AB4C-47E14A4276B4}"/>
                  </a:ext>
                </a:extLst>
              </p:cNvPr>
              <p:cNvSpPr/>
              <p:nvPr/>
            </p:nvSpPr>
            <p:spPr>
              <a:xfrm>
                <a:off x="4310381" y="5938905"/>
                <a:ext cx="44464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1600" dirty="0"/>
                  <a:t>（</a:t>
                </a:r>
                <a:r>
                  <a:rPr lang="en-US" altLang="ja-JP" sz="1600" dirty="0"/>
                  <a:t>『</a:t>
                </a:r>
                <a:r>
                  <a:rPr lang="ja-JP" altLang="en-US" sz="1600" dirty="0"/>
                  <a:t>　</a:t>
                </a:r>
                <a:r>
                  <a:rPr lang="en-US" altLang="ja-JP" sz="1600" dirty="0"/>
                  <a:t>』</a:t>
                </a:r>
                <a:r>
                  <a:rPr lang="ja-JP" altLang="en-US" sz="1600" dirty="0"/>
                  <a:t>の</a:t>
                </a:r>
                <a:r>
                  <a:rPr lang="en-US" altLang="ja-JP" sz="1600" dirty="0"/>
                  <a:t>2</a:t>
                </a:r>
                <a:r>
                  <a:rPr lang="ja-JP" altLang="en-US" sz="1600" dirty="0"/>
                  <a:t>乗和が最小となるような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600" dirty="0"/>
                  <a:t>を求めること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F39E2CD-4F98-4F17-AB4C-47E14A427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81" y="5938905"/>
                <a:ext cx="4446464" cy="338554"/>
              </a:xfrm>
              <a:prstGeom prst="rect">
                <a:avLst/>
              </a:prstGeom>
              <a:blipFill>
                <a:blip r:embed="rId11"/>
                <a:stretch>
                  <a:fillRect l="-686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タイトル 3">
            <a:extLst>
              <a:ext uri="{FF2B5EF4-FFF2-40B4-BE49-F238E27FC236}">
                <a16:creationId xmlns:a16="http://schemas.microsoft.com/office/drawing/2014/main" id="{9979AAFD-B493-4D03-82D2-1EFA3709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　</a:t>
            </a:r>
            <a:r>
              <a:rPr lang="ja-JP" altLang="en-US" sz="2000" dirty="0"/>
              <a:t>最小</a:t>
            </a:r>
            <a:r>
              <a:rPr lang="en-US" altLang="ja-JP" sz="2000" dirty="0"/>
              <a:t>2</a:t>
            </a:r>
            <a:r>
              <a:rPr lang="ja-JP" altLang="en-US" sz="2000" dirty="0"/>
              <a:t>乗法　（参考）</a:t>
            </a:r>
            <a:r>
              <a:rPr lang="en-US" altLang="ja-JP" sz="2000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26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875059-58C7-4083-9A15-3FAB8F7E30F6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最小</a:t>
            </a:r>
            <a:r>
              <a:rPr lang="en-US" altLang="ja-JP" b="1" dirty="0"/>
              <a:t>2</a:t>
            </a:r>
            <a:r>
              <a:rPr lang="ja-JP" altLang="en-US" b="1" dirty="0"/>
              <a:t>乗法の回帰係数の求め方</a:t>
            </a:r>
            <a:endParaRPr lang="en-US" altLang="ja-JP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BC291E-DF7B-479C-9727-6E03A4BAC7F9}"/>
              </a:ext>
            </a:extLst>
          </p:cNvPr>
          <p:cNvSpPr/>
          <p:nvPr/>
        </p:nvSpPr>
        <p:spPr>
          <a:xfrm>
            <a:off x="46621" y="6275155"/>
            <a:ext cx="8185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b="1" i="1" dirty="0"/>
              <a:t>引用</a:t>
            </a:r>
            <a:r>
              <a:rPr lang="en-US" altLang="ja-JP" sz="900" b="1" dirty="0"/>
              <a:t>URL</a:t>
            </a:r>
            <a:r>
              <a:rPr lang="ja-JP" altLang="en-US" sz="900" b="1" dirty="0"/>
              <a:t>：</a:t>
            </a:r>
            <a:endParaRPr lang="en-US" altLang="ja-JP" sz="900" b="1" dirty="0"/>
          </a:p>
          <a:p>
            <a:r>
              <a:rPr lang="ja-JP" altLang="en-US" sz="900" b="1" dirty="0"/>
              <a:t>最小二乗法の意味と計算方法 </a:t>
            </a:r>
            <a:r>
              <a:rPr lang="en-US" altLang="ja-JP" sz="900" b="1" dirty="0"/>
              <a:t>- </a:t>
            </a:r>
            <a:r>
              <a:rPr lang="ja-JP" altLang="en-US" sz="900" b="1" dirty="0"/>
              <a:t>回帰直線の求め方</a:t>
            </a:r>
            <a:r>
              <a:rPr lang="en-US" altLang="ja-JP" sz="900" b="1" dirty="0">
                <a:hlinkClick r:id="rId3"/>
              </a:rPr>
              <a:t>&lt;https://sci-pursuit.com/math/statistics/least-square-method.html</a:t>
            </a:r>
            <a:r>
              <a:rPr lang="en-US" altLang="ja-JP" sz="900" b="1" dirty="0"/>
              <a:t>&gt;</a:t>
            </a:r>
            <a:endParaRPr lang="ja-JP" altLang="en-US" sz="900" b="1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2800777-30F0-4F3C-B838-37D6EECFB1A3}"/>
              </a:ext>
            </a:extLst>
          </p:cNvPr>
          <p:cNvGrpSpPr/>
          <p:nvPr/>
        </p:nvGrpSpPr>
        <p:grpSpPr>
          <a:xfrm>
            <a:off x="279657" y="1709835"/>
            <a:ext cx="6647619" cy="539997"/>
            <a:chOff x="0" y="157308"/>
            <a:chExt cx="6647619" cy="539997"/>
          </a:xfrm>
        </p:grpSpPr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392DB038-2C45-4750-A1DB-A3FF0439A01C}"/>
                </a:ext>
              </a:extLst>
            </p:cNvPr>
            <p:cNvSpPr/>
            <p:nvPr/>
          </p:nvSpPr>
          <p:spPr>
            <a:xfrm>
              <a:off x="0" y="157308"/>
              <a:ext cx="6647619" cy="53999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四角形: 角を丸くする 4">
              <a:extLst>
                <a:ext uri="{FF2B5EF4-FFF2-40B4-BE49-F238E27FC236}">
                  <a16:creationId xmlns:a16="http://schemas.microsoft.com/office/drawing/2014/main" id="{CF3ACEC6-B975-4508-93D7-D8FB653A030B}"/>
                </a:ext>
              </a:extLst>
            </p:cNvPr>
            <p:cNvSpPr txBox="1"/>
            <p:nvPr/>
          </p:nvSpPr>
          <p:spPr>
            <a:xfrm>
              <a:off x="15816" y="173124"/>
              <a:ext cx="5622767" cy="508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ja-JP" altLang="en-US" sz="1800" b="1" kern="1200" dirty="0">
                  <a:solidFill>
                    <a:schemeClr val="tx1"/>
                  </a:solidFill>
                </a:rPr>
                <a:t>１）それぞれの変数の平均値を求める</a:t>
              </a:r>
              <a:endParaRPr kumimoji="1" lang="ja-JP" altLang="en-US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B6143D5-EAE6-4243-9365-D5D749545545}"/>
              </a:ext>
            </a:extLst>
          </p:cNvPr>
          <p:cNvGrpSpPr/>
          <p:nvPr/>
        </p:nvGrpSpPr>
        <p:grpSpPr>
          <a:xfrm>
            <a:off x="572190" y="2492896"/>
            <a:ext cx="6647619" cy="539997"/>
            <a:chOff x="467828" y="841219"/>
            <a:chExt cx="6647619" cy="539997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1CEAA4D3-AFC6-4C3E-8B68-3624D2E62A69}"/>
                </a:ext>
              </a:extLst>
            </p:cNvPr>
            <p:cNvSpPr/>
            <p:nvPr/>
          </p:nvSpPr>
          <p:spPr>
            <a:xfrm>
              <a:off x="467828" y="841219"/>
              <a:ext cx="6647619" cy="53999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2812566"/>
                <a:satOff val="-4220"/>
                <a:lumOff val="-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四角形: 角を丸くする 4">
              <a:extLst>
                <a:ext uri="{FF2B5EF4-FFF2-40B4-BE49-F238E27FC236}">
                  <a16:creationId xmlns:a16="http://schemas.microsoft.com/office/drawing/2014/main" id="{5B7624EA-AAE4-495D-B604-D5FA09039596}"/>
                </a:ext>
              </a:extLst>
            </p:cNvPr>
            <p:cNvSpPr txBox="1"/>
            <p:nvPr/>
          </p:nvSpPr>
          <p:spPr>
            <a:xfrm>
              <a:off x="483644" y="857035"/>
              <a:ext cx="5552020" cy="508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b="1" dirty="0">
                  <a:solidFill>
                    <a:schemeClr val="tx1"/>
                  </a:solidFill>
                </a:rPr>
                <a:t>２）それぞれの変数の偏差（数値 － 平均値）を求める</a:t>
              </a:r>
              <a:endParaRPr kumimoji="1" lang="ja-JP" altLang="en-US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ABC7381-9DDB-48AE-9BA7-4664191486AE}"/>
              </a:ext>
            </a:extLst>
          </p:cNvPr>
          <p:cNvGrpSpPr/>
          <p:nvPr/>
        </p:nvGrpSpPr>
        <p:grpSpPr>
          <a:xfrm>
            <a:off x="948717" y="3284984"/>
            <a:ext cx="6647619" cy="539997"/>
            <a:chOff x="990566" y="1617536"/>
            <a:chExt cx="6647619" cy="539997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283A3C79-9B1D-42B4-8F70-502151B49570}"/>
                </a:ext>
              </a:extLst>
            </p:cNvPr>
            <p:cNvSpPr/>
            <p:nvPr/>
          </p:nvSpPr>
          <p:spPr>
            <a:xfrm>
              <a:off x="990566" y="1617536"/>
              <a:ext cx="6647619" cy="53999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四角形: 角を丸くする 4">
              <a:extLst>
                <a:ext uri="{FF2B5EF4-FFF2-40B4-BE49-F238E27FC236}">
                  <a16:creationId xmlns:a16="http://schemas.microsoft.com/office/drawing/2014/main" id="{2BF7E40C-4702-456E-B5A1-73083C6DEBD6}"/>
                </a:ext>
              </a:extLst>
            </p:cNvPr>
            <p:cNvSpPr txBox="1"/>
            <p:nvPr/>
          </p:nvSpPr>
          <p:spPr>
            <a:xfrm>
              <a:off x="1006382" y="1633352"/>
              <a:ext cx="5552020" cy="508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b="1" dirty="0">
                  <a:solidFill>
                    <a:schemeClr val="tx1"/>
                  </a:solidFill>
                </a:rPr>
                <a:t>３）変数</a:t>
              </a:r>
              <a:r>
                <a:rPr lang="en-US" altLang="ja-JP" sz="1800" b="1" kern="1200" dirty="0">
                  <a:solidFill>
                    <a:schemeClr val="tx1"/>
                  </a:solidFill>
                </a:rPr>
                <a:t>x</a:t>
              </a:r>
              <a:r>
                <a:rPr lang="ja-JP" altLang="en-US" sz="1800" b="1" kern="1200" dirty="0">
                  <a:solidFill>
                    <a:schemeClr val="tx1"/>
                  </a:solidFill>
                </a:rPr>
                <a:t>の分散（偏差の二乗平均）を求める</a:t>
              </a:r>
              <a:endParaRPr kumimoji="1" lang="ja-JP" altLang="en-US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AC5DF32-46FA-41F8-AA1F-7AF75580522F}"/>
              </a:ext>
            </a:extLst>
          </p:cNvPr>
          <p:cNvGrpSpPr/>
          <p:nvPr/>
        </p:nvGrpSpPr>
        <p:grpSpPr>
          <a:xfrm>
            <a:off x="1380765" y="4077072"/>
            <a:ext cx="6647619" cy="539997"/>
            <a:chOff x="1482525" y="2509415"/>
            <a:chExt cx="6647619" cy="539997"/>
          </a:xfrm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24E2CEEB-CAAA-4552-B52E-9ECCB0D1FA09}"/>
                </a:ext>
              </a:extLst>
            </p:cNvPr>
            <p:cNvSpPr/>
            <p:nvPr/>
          </p:nvSpPr>
          <p:spPr>
            <a:xfrm>
              <a:off x="1482525" y="2509415"/>
              <a:ext cx="6647619" cy="53999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8437698"/>
                <a:satOff val="-12660"/>
                <a:lumOff val="-2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四角形: 角を丸くする 4">
              <a:extLst>
                <a:ext uri="{FF2B5EF4-FFF2-40B4-BE49-F238E27FC236}">
                  <a16:creationId xmlns:a16="http://schemas.microsoft.com/office/drawing/2014/main" id="{896F9AD8-25CB-4939-9D18-CEE0A0C42C27}"/>
                </a:ext>
              </a:extLst>
            </p:cNvPr>
            <p:cNvSpPr txBox="1"/>
            <p:nvPr/>
          </p:nvSpPr>
          <p:spPr>
            <a:xfrm>
              <a:off x="1498341" y="2525231"/>
              <a:ext cx="5552020" cy="508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b="1" dirty="0">
                  <a:solidFill>
                    <a:schemeClr val="tx1"/>
                  </a:solidFill>
                </a:rPr>
                <a:t>４）共</a:t>
              </a:r>
              <a:r>
                <a:rPr lang="ja-JP" altLang="en-US" sz="1800" b="1" kern="1200" dirty="0">
                  <a:solidFill>
                    <a:schemeClr val="tx1"/>
                  </a:solidFill>
                </a:rPr>
                <a:t>分散（偏差の積の平均）を求める</a:t>
              </a:r>
              <a:endParaRPr kumimoji="1" lang="ja-JP" altLang="en-US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4BD73C0-A58D-462A-8A38-87A5EA74077C}"/>
              </a:ext>
            </a:extLst>
          </p:cNvPr>
          <p:cNvGrpSpPr/>
          <p:nvPr/>
        </p:nvGrpSpPr>
        <p:grpSpPr>
          <a:xfrm>
            <a:off x="2195736" y="5769323"/>
            <a:ext cx="6647619" cy="539997"/>
            <a:chOff x="1482525" y="2509415"/>
            <a:chExt cx="6647619" cy="539997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0FD3A133-D77F-4A56-BF0E-0CCED2523809}"/>
                </a:ext>
              </a:extLst>
            </p:cNvPr>
            <p:cNvSpPr/>
            <p:nvPr/>
          </p:nvSpPr>
          <p:spPr>
            <a:xfrm>
              <a:off x="1482525" y="2509415"/>
              <a:ext cx="6647619" cy="53999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8437698"/>
                <a:satOff val="-12660"/>
                <a:lumOff val="-2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四角形: 角を丸くする 4">
              <a:extLst>
                <a:ext uri="{FF2B5EF4-FFF2-40B4-BE49-F238E27FC236}">
                  <a16:creationId xmlns:a16="http://schemas.microsoft.com/office/drawing/2014/main" id="{37DB0CDB-C8E1-4AF3-9ABE-1DD92FEC8F84}"/>
                </a:ext>
              </a:extLst>
            </p:cNvPr>
            <p:cNvSpPr txBox="1"/>
            <p:nvPr/>
          </p:nvSpPr>
          <p:spPr>
            <a:xfrm>
              <a:off x="1498340" y="2525231"/>
              <a:ext cx="6271763" cy="508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800" b="1" kern="1200" dirty="0">
                  <a:solidFill>
                    <a:schemeClr val="tx1"/>
                  </a:solidFill>
                </a:rPr>
                <a:t>６）</a:t>
              </a:r>
              <a:r>
                <a:rPr lang="en-US" altLang="ja-JP" sz="1800" b="1" kern="1200" dirty="0">
                  <a:solidFill>
                    <a:schemeClr val="tx1"/>
                  </a:solidFill>
                </a:rPr>
                <a:t>2</a:t>
              </a:r>
              <a:r>
                <a:rPr lang="ja-JP" altLang="en-US" b="1" dirty="0" err="1">
                  <a:solidFill>
                    <a:schemeClr val="tx1"/>
                  </a:solidFill>
                </a:rPr>
                <a:t>つの</a:t>
              </a:r>
              <a:r>
                <a:rPr lang="ja-JP" altLang="en-US" b="1" dirty="0">
                  <a:solidFill>
                    <a:schemeClr val="tx1"/>
                  </a:solidFill>
                </a:rPr>
                <a:t>変数の平均値と傾きから、回帰直線の </a:t>
              </a:r>
              <a:r>
                <a:rPr lang="en-US" altLang="ja-JP" b="1" dirty="0">
                  <a:solidFill>
                    <a:schemeClr val="tx1"/>
                  </a:solidFill>
                </a:rPr>
                <a:t>y </a:t>
              </a:r>
              <a:r>
                <a:rPr lang="ja-JP" altLang="en-US" b="1" dirty="0">
                  <a:solidFill>
                    <a:schemeClr val="tx1"/>
                  </a:solidFill>
                </a:rPr>
                <a:t>切片を得る</a:t>
              </a:r>
              <a:endParaRPr kumimoji="1" lang="ja-JP" altLang="en-US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FD7604E-207D-4DD5-A022-7DE8D1C4527A}"/>
              </a:ext>
            </a:extLst>
          </p:cNvPr>
          <p:cNvGrpSpPr/>
          <p:nvPr/>
        </p:nvGrpSpPr>
        <p:grpSpPr>
          <a:xfrm>
            <a:off x="1835696" y="4941168"/>
            <a:ext cx="6647619" cy="539997"/>
            <a:chOff x="1908806" y="3156863"/>
            <a:chExt cx="6647619" cy="539997"/>
          </a:xfrm>
          <a:solidFill>
            <a:srgbClr val="4BACC6"/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89D24ABA-99F8-4230-B677-3DE90291DC15}"/>
                </a:ext>
              </a:extLst>
            </p:cNvPr>
            <p:cNvSpPr/>
            <p:nvPr/>
          </p:nvSpPr>
          <p:spPr>
            <a:xfrm>
              <a:off x="1908806" y="3156863"/>
              <a:ext cx="6647619" cy="53999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四角形: 角を丸くする 4">
              <a:extLst>
                <a:ext uri="{FF2B5EF4-FFF2-40B4-BE49-F238E27FC236}">
                  <a16:creationId xmlns:a16="http://schemas.microsoft.com/office/drawing/2014/main" id="{CB8BE7FF-D7E5-489B-AE5B-12A84CB4EBC7}"/>
                </a:ext>
              </a:extLst>
            </p:cNvPr>
            <p:cNvSpPr txBox="1"/>
            <p:nvPr/>
          </p:nvSpPr>
          <p:spPr>
            <a:xfrm>
              <a:off x="1924622" y="3172679"/>
              <a:ext cx="6176872" cy="50836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b="1" dirty="0">
                  <a:solidFill>
                    <a:schemeClr val="tx1"/>
                  </a:solidFill>
                </a:rPr>
                <a:t>５）共</a:t>
              </a:r>
              <a:r>
                <a:rPr lang="ja-JP" altLang="en-US" sz="1800" b="1" kern="1200" dirty="0">
                  <a:solidFill>
                    <a:schemeClr val="tx1"/>
                  </a:solidFill>
                </a:rPr>
                <a:t>分散を変数</a:t>
              </a:r>
              <a:r>
                <a:rPr lang="en-US" altLang="ja-JP" sz="1800" b="1" kern="1200" dirty="0">
                  <a:solidFill>
                    <a:schemeClr val="tx1"/>
                  </a:solidFill>
                </a:rPr>
                <a:t>x</a:t>
              </a:r>
              <a:r>
                <a:rPr lang="ja-JP" altLang="en-US" sz="1800" b="1" kern="1200" dirty="0">
                  <a:solidFill>
                    <a:schemeClr val="tx1"/>
                  </a:solidFill>
                </a:rPr>
                <a:t>の分散で割って回帰直線の傾きを得る</a:t>
              </a:r>
              <a:endParaRPr kumimoji="1" lang="en-US" altLang="ja-JP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8C46A79-B857-4E7E-98D5-EC01CB5DD7D0}"/>
              </a:ext>
            </a:extLst>
          </p:cNvPr>
          <p:cNvGrpSpPr/>
          <p:nvPr/>
        </p:nvGrpSpPr>
        <p:grpSpPr>
          <a:xfrm>
            <a:off x="6300241" y="2132856"/>
            <a:ext cx="431999" cy="431999"/>
            <a:chOff x="6147842" y="705669"/>
            <a:chExt cx="431999" cy="431999"/>
          </a:xfrm>
        </p:grpSpPr>
        <p:sp>
          <p:nvSpPr>
            <p:cNvPr id="54" name="矢印: 下 53">
              <a:extLst>
                <a:ext uri="{FF2B5EF4-FFF2-40B4-BE49-F238E27FC236}">
                  <a16:creationId xmlns:a16="http://schemas.microsoft.com/office/drawing/2014/main" id="{E2E4AD33-1859-4F13-99BB-63659ADD7E42}"/>
                </a:ext>
              </a:extLst>
            </p:cNvPr>
            <p:cNvSpPr/>
            <p:nvPr/>
          </p:nvSpPr>
          <p:spPr>
            <a:xfrm>
              <a:off x="6147842" y="705669"/>
              <a:ext cx="431999" cy="4319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矢印: 下 4">
              <a:extLst>
                <a:ext uri="{FF2B5EF4-FFF2-40B4-BE49-F238E27FC236}">
                  <a16:creationId xmlns:a16="http://schemas.microsoft.com/office/drawing/2014/main" id="{66EF2225-0084-4AFE-B092-76DBB4EED450}"/>
                </a:ext>
              </a:extLst>
            </p:cNvPr>
            <p:cNvSpPr txBox="1"/>
            <p:nvPr/>
          </p:nvSpPr>
          <p:spPr>
            <a:xfrm>
              <a:off x="6245042" y="705669"/>
              <a:ext cx="237599" cy="3250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1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D9CA760-AA2E-4E4A-B683-090387EC4839}"/>
              </a:ext>
            </a:extLst>
          </p:cNvPr>
          <p:cNvGrpSpPr/>
          <p:nvPr/>
        </p:nvGrpSpPr>
        <p:grpSpPr>
          <a:xfrm>
            <a:off x="6452641" y="2924993"/>
            <a:ext cx="431999" cy="431999"/>
            <a:chOff x="6147842" y="705669"/>
            <a:chExt cx="431999" cy="431999"/>
          </a:xfrm>
        </p:grpSpPr>
        <p:sp>
          <p:nvSpPr>
            <p:cNvPr id="57" name="矢印: 下 56">
              <a:extLst>
                <a:ext uri="{FF2B5EF4-FFF2-40B4-BE49-F238E27FC236}">
                  <a16:creationId xmlns:a16="http://schemas.microsoft.com/office/drawing/2014/main" id="{76A26BAD-ACC4-4813-BEF9-D46C21E099FF}"/>
                </a:ext>
              </a:extLst>
            </p:cNvPr>
            <p:cNvSpPr/>
            <p:nvPr/>
          </p:nvSpPr>
          <p:spPr>
            <a:xfrm>
              <a:off x="6147842" y="705669"/>
              <a:ext cx="431999" cy="4319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矢印: 下 4">
              <a:extLst>
                <a:ext uri="{FF2B5EF4-FFF2-40B4-BE49-F238E27FC236}">
                  <a16:creationId xmlns:a16="http://schemas.microsoft.com/office/drawing/2014/main" id="{8347874C-D37A-4339-8DDE-31B127178979}"/>
                </a:ext>
              </a:extLst>
            </p:cNvPr>
            <p:cNvSpPr txBox="1"/>
            <p:nvPr/>
          </p:nvSpPr>
          <p:spPr>
            <a:xfrm>
              <a:off x="6245042" y="705669"/>
              <a:ext cx="237599" cy="3250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1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E8BDABEC-8C73-431F-9AC7-61F55EACA8C7}"/>
              </a:ext>
            </a:extLst>
          </p:cNvPr>
          <p:cNvGrpSpPr/>
          <p:nvPr/>
        </p:nvGrpSpPr>
        <p:grpSpPr>
          <a:xfrm>
            <a:off x="6588273" y="3717081"/>
            <a:ext cx="431999" cy="431999"/>
            <a:chOff x="6147842" y="705669"/>
            <a:chExt cx="431999" cy="431999"/>
          </a:xfrm>
        </p:grpSpPr>
        <p:sp>
          <p:nvSpPr>
            <p:cNvPr id="60" name="矢印: 下 59">
              <a:extLst>
                <a:ext uri="{FF2B5EF4-FFF2-40B4-BE49-F238E27FC236}">
                  <a16:creationId xmlns:a16="http://schemas.microsoft.com/office/drawing/2014/main" id="{1DF33DDB-1C31-4B13-969A-FFE708D80B06}"/>
                </a:ext>
              </a:extLst>
            </p:cNvPr>
            <p:cNvSpPr/>
            <p:nvPr/>
          </p:nvSpPr>
          <p:spPr>
            <a:xfrm>
              <a:off x="6147842" y="705669"/>
              <a:ext cx="431999" cy="4319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矢印: 下 4">
              <a:extLst>
                <a:ext uri="{FF2B5EF4-FFF2-40B4-BE49-F238E27FC236}">
                  <a16:creationId xmlns:a16="http://schemas.microsoft.com/office/drawing/2014/main" id="{784B952B-0644-4E66-86D0-63E33B9EFBFA}"/>
                </a:ext>
              </a:extLst>
            </p:cNvPr>
            <p:cNvSpPr txBox="1"/>
            <p:nvPr/>
          </p:nvSpPr>
          <p:spPr>
            <a:xfrm>
              <a:off x="6245042" y="705669"/>
              <a:ext cx="237599" cy="3250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1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D40E50D8-DE41-4F1E-967A-392F077FA1FD}"/>
              </a:ext>
            </a:extLst>
          </p:cNvPr>
          <p:cNvGrpSpPr/>
          <p:nvPr/>
        </p:nvGrpSpPr>
        <p:grpSpPr>
          <a:xfrm>
            <a:off x="6804248" y="4581177"/>
            <a:ext cx="431999" cy="431999"/>
            <a:chOff x="6147842" y="705669"/>
            <a:chExt cx="431999" cy="431999"/>
          </a:xfrm>
        </p:grpSpPr>
        <p:sp>
          <p:nvSpPr>
            <p:cNvPr id="63" name="矢印: 下 62">
              <a:extLst>
                <a:ext uri="{FF2B5EF4-FFF2-40B4-BE49-F238E27FC236}">
                  <a16:creationId xmlns:a16="http://schemas.microsoft.com/office/drawing/2014/main" id="{15B9D70E-81E0-4BD2-9D4C-01D2175CB282}"/>
                </a:ext>
              </a:extLst>
            </p:cNvPr>
            <p:cNvSpPr/>
            <p:nvPr/>
          </p:nvSpPr>
          <p:spPr>
            <a:xfrm>
              <a:off x="6147842" y="705669"/>
              <a:ext cx="431999" cy="4319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矢印: 下 4">
              <a:extLst>
                <a:ext uri="{FF2B5EF4-FFF2-40B4-BE49-F238E27FC236}">
                  <a16:creationId xmlns:a16="http://schemas.microsoft.com/office/drawing/2014/main" id="{4C24E913-5BC9-4871-A42C-BA6942C9E4D0}"/>
                </a:ext>
              </a:extLst>
            </p:cNvPr>
            <p:cNvSpPr txBox="1"/>
            <p:nvPr/>
          </p:nvSpPr>
          <p:spPr>
            <a:xfrm>
              <a:off x="6245042" y="705669"/>
              <a:ext cx="237599" cy="3250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1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280A01AC-4B0C-4518-94E6-69357F39ED4B}"/>
              </a:ext>
            </a:extLst>
          </p:cNvPr>
          <p:cNvGrpSpPr/>
          <p:nvPr/>
        </p:nvGrpSpPr>
        <p:grpSpPr>
          <a:xfrm>
            <a:off x="6948313" y="5445273"/>
            <a:ext cx="431999" cy="431999"/>
            <a:chOff x="6147842" y="705669"/>
            <a:chExt cx="431999" cy="431999"/>
          </a:xfrm>
        </p:grpSpPr>
        <p:sp>
          <p:nvSpPr>
            <p:cNvPr id="66" name="矢印: 下 65">
              <a:extLst>
                <a:ext uri="{FF2B5EF4-FFF2-40B4-BE49-F238E27FC236}">
                  <a16:creationId xmlns:a16="http://schemas.microsoft.com/office/drawing/2014/main" id="{DD0CAC79-BA87-413F-A267-94CE64043849}"/>
                </a:ext>
              </a:extLst>
            </p:cNvPr>
            <p:cNvSpPr/>
            <p:nvPr/>
          </p:nvSpPr>
          <p:spPr>
            <a:xfrm>
              <a:off x="6147842" y="705669"/>
              <a:ext cx="431999" cy="4319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矢印: 下 4">
              <a:extLst>
                <a:ext uri="{FF2B5EF4-FFF2-40B4-BE49-F238E27FC236}">
                  <a16:creationId xmlns:a16="http://schemas.microsoft.com/office/drawing/2014/main" id="{B41B9827-3D95-4169-9938-A99AD5F6FA37}"/>
                </a:ext>
              </a:extLst>
            </p:cNvPr>
            <p:cNvSpPr txBox="1"/>
            <p:nvPr/>
          </p:nvSpPr>
          <p:spPr>
            <a:xfrm>
              <a:off x="6245042" y="705669"/>
              <a:ext cx="237599" cy="3250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1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2" name="タイトル 3">
            <a:extLst>
              <a:ext uri="{FF2B5EF4-FFF2-40B4-BE49-F238E27FC236}">
                <a16:creationId xmlns:a16="http://schemas.microsoft.com/office/drawing/2014/main" id="{8DBD5D3F-FC82-4A76-B0B9-81873251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　</a:t>
            </a:r>
            <a:r>
              <a:rPr lang="ja-JP" altLang="en-US" sz="2000" dirty="0"/>
              <a:t>最小</a:t>
            </a:r>
            <a:r>
              <a:rPr lang="en-US" altLang="ja-JP" sz="2000" dirty="0"/>
              <a:t>2</a:t>
            </a:r>
            <a:r>
              <a:rPr lang="ja-JP" altLang="en-US" sz="2000" dirty="0"/>
              <a:t>乗法　（参考）</a:t>
            </a:r>
            <a:r>
              <a:rPr lang="en-US" altLang="ja-JP" sz="2000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975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8" name="スライド ズーム 67">
                <a:extLst>
                  <a:ext uri="{FF2B5EF4-FFF2-40B4-BE49-F238E27FC236}">
                    <a16:creationId xmlns:a16="http://schemas.microsoft.com/office/drawing/2014/main" id="{747F7BE2-A35C-4CEB-ADA7-A34227B9CB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3925238"/>
                  </p:ext>
                </p:extLst>
              </p:nvPr>
            </p:nvGraphicFramePr>
            <p:xfrm>
              <a:off x="7096104" y="709826"/>
              <a:ext cx="2012400" cy="1509300"/>
            </p:xfrm>
            <a:graphic>
              <a:graphicData uri="http://schemas.microsoft.com/office/powerpoint/2016/slidezoom">
                <pslz:sldZm>
                  <pslz:sldZmObj sldId="573" cId="1419753678">
                    <pslz:zmPr id="{3F673F2A-B1F3-400D-8CB6-FEFCE29D0C4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2400" cy="15093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8" name="スライド ズーム 6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7F7BE2-A35C-4CEB-ADA7-A34227B9CB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6104" y="709826"/>
                <a:ext cx="2012400" cy="15093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875059-58C7-4083-9A15-3FAB8F7E30F6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最小</a:t>
            </a:r>
            <a:r>
              <a:rPr lang="en-US" altLang="ja-JP" b="1" dirty="0"/>
              <a:t>2</a:t>
            </a:r>
            <a:r>
              <a:rPr lang="ja-JP" altLang="en-US" b="1" dirty="0"/>
              <a:t>乗法で回帰直線を求める</a:t>
            </a:r>
            <a:endParaRPr lang="en-US" altLang="ja-JP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BC291E-DF7B-479C-9727-6E03A4BAC7F9}"/>
              </a:ext>
            </a:extLst>
          </p:cNvPr>
          <p:cNvSpPr/>
          <p:nvPr/>
        </p:nvSpPr>
        <p:spPr>
          <a:xfrm>
            <a:off x="46621" y="6275155"/>
            <a:ext cx="8185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b="1" dirty="0"/>
              <a:t>参考</a:t>
            </a:r>
            <a:r>
              <a:rPr lang="en-US" altLang="ja-JP" sz="900" b="1" dirty="0"/>
              <a:t>URL</a:t>
            </a:r>
            <a:r>
              <a:rPr lang="ja-JP" altLang="en-US" sz="900" b="1" dirty="0"/>
              <a:t>：</a:t>
            </a:r>
            <a:endParaRPr lang="en-US" altLang="ja-JP" sz="900" b="1" dirty="0"/>
          </a:p>
          <a:p>
            <a:r>
              <a:rPr lang="ja-JP" altLang="en-US" sz="900" b="1" dirty="0"/>
              <a:t>最小二乗法の意味と計算方法 </a:t>
            </a:r>
            <a:r>
              <a:rPr lang="en-US" altLang="ja-JP" sz="900" b="1" dirty="0"/>
              <a:t>- </a:t>
            </a:r>
            <a:r>
              <a:rPr lang="ja-JP" altLang="en-US" sz="900" b="1" dirty="0"/>
              <a:t>回帰直線の求め方</a:t>
            </a:r>
            <a:r>
              <a:rPr lang="en-US" altLang="ja-JP" sz="900" b="1" dirty="0">
                <a:hlinkClick r:id="rId6"/>
              </a:rPr>
              <a:t>&lt;https://sci-pursuit.com/math/statistics/least-square-method.html</a:t>
            </a:r>
            <a:r>
              <a:rPr lang="en-US" altLang="ja-JP" sz="900" b="1" dirty="0"/>
              <a:t>&gt;</a:t>
            </a:r>
            <a:endParaRPr lang="ja-JP" altLang="en-US" sz="900" b="1" dirty="0"/>
          </a:p>
        </p:txBody>
      </p:sp>
      <p:graphicFrame>
        <p:nvGraphicFramePr>
          <p:cNvPr id="42" name="表 41">
            <a:extLst>
              <a:ext uri="{FF2B5EF4-FFF2-40B4-BE49-F238E27FC236}">
                <a16:creationId xmlns:a16="http://schemas.microsoft.com/office/drawing/2014/main" id="{B43E8A3B-4ECA-4F5C-8AF8-3C628588B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68993"/>
              </p:ext>
            </p:extLst>
          </p:nvPr>
        </p:nvGraphicFramePr>
        <p:xfrm>
          <a:off x="1031228" y="4692218"/>
          <a:ext cx="2758844" cy="16097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10484">
                  <a:extLst>
                    <a:ext uri="{9D8B030D-6E8A-4147-A177-3AD203B41FA5}">
                      <a16:colId xmlns:a16="http://schemas.microsoft.com/office/drawing/2014/main" val="1015608606"/>
                    </a:ext>
                  </a:extLst>
                </a:gridCol>
                <a:gridCol w="1448360">
                  <a:extLst>
                    <a:ext uri="{9D8B030D-6E8A-4147-A177-3AD203B41FA5}">
                      <a16:colId xmlns:a16="http://schemas.microsoft.com/office/drawing/2014/main" val="377841239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患者数（人）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偏差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93305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1060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84963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830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16624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930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78571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700</a:t>
                      </a:r>
                      <a:endParaRPr lang="en-US" altLang="ja-JP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-136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341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660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-176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695166"/>
                  </a:ext>
                </a:extLst>
              </a:tr>
            </a:tbl>
          </a:graphicData>
        </a:graphic>
      </p:graphicFrame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AE38CA8C-5E8D-4A34-9DAA-68608E707D8E}"/>
              </a:ext>
            </a:extLst>
          </p:cNvPr>
          <p:cNvSpPr/>
          <p:nvPr/>
        </p:nvSpPr>
        <p:spPr>
          <a:xfrm>
            <a:off x="7096104" y="1054932"/>
            <a:ext cx="1644672" cy="305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4E37E3A3-4AB8-4C87-B86B-74F6FA946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49551"/>
              </p:ext>
            </p:extLst>
          </p:nvPr>
        </p:nvGraphicFramePr>
        <p:xfrm>
          <a:off x="4634736" y="4696043"/>
          <a:ext cx="2758844" cy="16097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94120">
                  <a:extLst>
                    <a:ext uri="{9D8B030D-6E8A-4147-A177-3AD203B41FA5}">
                      <a16:colId xmlns:a16="http://schemas.microsoft.com/office/drawing/2014/main" val="1015608606"/>
                    </a:ext>
                  </a:extLst>
                </a:gridCol>
                <a:gridCol w="1264724">
                  <a:extLst>
                    <a:ext uri="{9D8B030D-6E8A-4147-A177-3AD203B41FA5}">
                      <a16:colId xmlns:a16="http://schemas.microsoft.com/office/drawing/2014/main" val="377841239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待ち時間（分）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偏差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93305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73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11.4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84963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65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16624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68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78571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55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-6.6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341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47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-14.6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69516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A0D84F-C298-4E71-BC2F-107EDF8BB974}"/>
              </a:ext>
            </a:extLst>
          </p:cNvPr>
          <p:cNvSpPr/>
          <p:nvPr/>
        </p:nvSpPr>
        <p:spPr>
          <a:xfrm>
            <a:off x="150312" y="1723847"/>
            <a:ext cx="37834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b="1" dirty="0"/>
              <a:t>１）それぞれの変数の平均値を求める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E553693-1F27-4A66-A5EB-79DAFFD321B0}"/>
                  </a:ext>
                </a:extLst>
              </p:cNvPr>
              <p:cNvSpPr txBox="1"/>
              <p:nvPr/>
            </p:nvSpPr>
            <p:spPr>
              <a:xfrm>
                <a:off x="316389" y="2234562"/>
                <a:ext cx="38531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1060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+830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930+700+660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E553693-1F27-4A66-A5EB-79DAFFD32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9" y="2234562"/>
                <a:ext cx="3853106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351E7C9-CCDE-46AC-9E03-FF81650C12AB}"/>
                  </a:ext>
                </a:extLst>
              </p:cNvPr>
              <p:cNvSpPr txBox="1"/>
              <p:nvPr/>
            </p:nvSpPr>
            <p:spPr>
              <a:xfrm>
                <a:off x="4572000" y="2234562"/>
                <a:ext cx="3080267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68+55+47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351E7C9-CCDE-46AC-9E03-FF81650C1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34562"/>
                <a:ext cx="3080267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1E4236-EED1-4A68-A861-37708DA6B05B}"/>
              </a:ext>
            </a:extLst>
          </p:cNvPr>
          <p:cNvSpPr/>
          <p:nvPr/>
        </p:nvSpPr>
        <p:spPr>
          <a:xfrm>
            <a:off x="150312" y="3375400"/>
            <a:ext cx="594640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b="1" dirty="0"/>
              <a:t>２）それぞれの変数の偏差（数値 － 平均値）を求める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A2BB07D-87A3-49AE-A26B-12900EFBE951}"/>
                  </a:ext>
                </a:extLst>
              </p:cNvPr>
              <p:cNvSpPr/>
              <p:nvPr/>
            </p:nvSpPr>
            <p:spPr>
              <a:xfrm>
                <a:off x="532154" y="2852936"/>
                <a:ext cx="885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836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A2BB07D-87A3-49AE-A26B-12900EFB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4" y="2852936"/>
                <a:ext cx="8851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3CAE5E89-6C2E-476C-BF98-986367308902}"/>
                  </a:ext>
                </a:extLst>
              </p:cNvPr>
              <p:cNvSpPr/>
              <p:nvPr/>
            </p:nvSpPr>
            <p:spPr>
              <a:xfrm>
                <a:off x="4837168" y="2852936"/>
                <a:ext cx="9332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61.6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3CAE5E89-6C2E-476C-BF98-986367308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68" y="2852936"/>
                <a:ext cx="9332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90A121F8-A53D-44C0-BDF0-FBB5A1D31A78}"/>
                  </a:ext>
                </a:extLst>
              </p:cNvPr>
              <p:cNvSpPr/>
              <p:nvPr/>
            </p:nvSpPr>
            <p:spPr>
              <a:xfrm>
                <a:off x="689071" y="3903414"/>
                <a:ext cx="2122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1060−836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=224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90A121F8-A53D-44C0-BDF0-FBB5A1D31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1" y="3903414"/>
                <a:ext cx="21226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211B0D2-A82B-46C2-BCB3-0F8DB1436EE7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2811768" y="4088080"/>
            <a:ext cx="829631" cy="950701"/>
          </a:xfrm>
          <a:prstGeom prst="straightConnector1">
            <a:avLst/>
          </a:prstGeom>
          <a:ln w="38100">
            <a:solidFill>
              <a:srgbClr val="4BA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3">
            <a:extLst>
              <a:ext uri="{FF2B5EF4-FFF2-40B4-BE49-F238E27FC236}">
                <a16:creationId xmlns:a16="http://schemas.microsoft.com/office/drawing/2014/main" id="{EF15879F-7932-4EA1-991D-A4A1B050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　</a:t>
            </a:r>
            <a:r>
              <a:rPr lang="ja-JP" altLang="en-US" sz="2000" dirty="0"/>
              <a:t>最小</a:t>
            </a:r>
            <a:r>
              <a:rPr lang="en-US" altLang="ja-JP" sz="2000" dirty="0"/>
              <a:t>2</a:t>
            </a:r>
            <a:r>
              <a:rPr lang="ja-JP" altLang="en-US" sz="2000" dirty="0"/>
              <a:t>乗法　（参考）</a:t>
            </a:r>
            <a:r>
              <a:rPr lang="en-US" altLang="ja-JP" sz="2000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52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8" name="スライド ズーム 67">
                <a:extLst>
                  <a:ext uri="{FF2B5EF4-FFF2-40B4-BE49-F238E27FC236}">
                    <a16:creationId xmlns:a16="http://schemas.microsoft.com/office/drawing/2014/main" id="{747F7BE2-A35C-4CEB-ADA7-A34227B9CB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96104" y="709826"/>
              <a:ext cx="2012400" cy="1509300"/>
            </p:xfrm>
            <a:graphic>
              <a:graphicData uri="http://schemas.microsoft.com/office/powerpoint/2016/slidezoom">
                <pslz:sldZm>
                  <pslz:sldZmObj sldId="573" cId="1419753678">
                    <pslz:zmPr id="{3F673F2A-B1F3-400D-8CB6-FEFCE29D0C4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2400" cy="15093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8" name="スライド ズーム 6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7F7BE2-A35C-4CEB-ADA7-A34227B9CB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6104" y="709826"/>
                <a:ext cx="2012400" cy="15093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875059-58C7-4083-9A15-3FAB8F7E30F6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最小</a:t>
            </a:r>
            <a:r>
              <a:rPr lang="en-US" altLang="ja-JP" b="1" dirty="0"/>
              <a:t>2</a:t>
            </a:r>
            <a:r>
              <a:rPr lang="ja-JP" altLang="en-US" b="1" dirty="0"/>
              <a:t>乗法で回帰直線を求める</a:t>
            </a:r>
            <a:endParaRPr lang="en-US" altLang="ja-JP" b="1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AE38CA8C-5E8D-4A34-9DAA-68608E707D8E}"/>
              </a:ext>
            </a:extLst>
          </p:cNvPr>
          <p:cNvSpPr/>
          <p:nvPr/>
        </p:nvSpPr>
        <p:spPr>
          <a:xfrm>
            <a:off x="7236296" y="1402616"/>
            <a:ext cx="1720504" cy="305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4E37E3A3-4AB8-4C87-B86B-74F6FA946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60627"/>
              </p:ext>
            </p:extLst>
          </p:nvPr>
        </p:nvGraphicFramePr>
        <p:xfrm>
          <a:off x="6318801" y="2645415"/>
          <a:ext cx="2758844" cy="16097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94120">
                  <a:extLst>
                    <a:ext uri="{9D8B030D-6E8A-4147-A177-3AD203B41FA5}">
                      <a16:colId xmlns:a16="http://schemas.microsoft.com/office/drawing/2014/main" val="1015608606"/>
                    </a:ext>
                  </a:extLst>
                </a:gridCol>
                <a:gridCol w="1264724">
                  <a:extLst>
                    <a:ext uri="{9D8B030D-6E8A-4147-A177-3AD203B41FA5}">
                      <a16:colId xmlns:a16="http://schemas.microsoft.com/office/drawing/2014/main" val="377841239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待ち時間（分）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偏差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93305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73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11.4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84963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65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16624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68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78571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55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-6.6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341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47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-14.6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69516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A0D84F-C298-4E71-BC2F-107EDF8BB974}"/>
              </a:ext>
            </a:extLst>
          </p:cNvPr>
          <p:cNvSpPr/>
          <p:nvPr/>
        </p:nvSpPr>
        <p:spPr>
          <a:xfrm>
            <a:off x="150312" y="1723847"/>
            <a:ext cx="47900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b="1" dirty="0"/>
              <a:t>３）変数</a:t>
            </a:r>
            <a:r>
              <a:rPr lang="en-US" altLang="ja-JP" b="1" dirty="0"/>
              <a:t>x</a:t>
            </a:r>
            <a:r>
              <a:rPr lang="ja-JP" altLang="en-US" b="1" dirty="0"/>
              <a:t>の分散（偏差の二乗平均）を求める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351E7C9-CCDE-46AC-9E03-FF81650C12AB}"/>
                  </a:ext>
                </a:extLst>
              </p:cNvPr>
              <p:cNvSpPr txBox="1"/>
              <p:nvPr/>
            </p:nvSpPr>
            <p:spPr>
              <a:xfrm>
                <a:off x="551223" y="2217643"/>
                <a:ext cx="5715667" cy="925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11.4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6.4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−6.6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−14.6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87.84  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351E7C9-CCDE-46AC-9E03-FF81650C1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3" y="2217643"/>
                <a:ext cx="5715667" cy="925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72FA7B6-C8F9-42C5-8B6B-972D825E1604}"/>
                  </a:ext>
                </a:extLst>
              </p:cNvPr>
              <p:cNvSpPr txBox="1"/>
              <p:nvPr/>
            </p:nvSpPr>
            <p:spPr>
              <a:xfrm>
                <a:off x="555063" y="3717032"/>
                <a:ext cx="5349093" cy="629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2553.6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−20.4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601.6+897.6+2569.6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72FA7B6-C8F9-42C5-8B6B-972D825E1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3" y="3717032"/>
                <a:ext cx="5349093" cy="629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EB56554-FC97-45EA-B08E-6DD499AFDA65}"/>
              </a:ext>
            </a:extLst>
          </p:cNvPr>
          <p:cNvSpPr/>
          <p:nvPr/>
        </p:nvSpPr>
        <p:spPr>
          <a:xfrm>
            <a:off x="150312" y="3375400"/>
            <a:ext cx="594640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b="1" dirty="0"/>
              <a:t>４）共分散（偏差の積の平均）を求める</a:t>
            </a:r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C35B8740-B77B-4826-B5DA-343755076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22710"/>
              </p:ext>
            </p:extLst>
          </p:nvPr>
        </p:nvGraphicFramePr>
        <p:xfrm>
          <a:off x="993696" y="4689435"/>
          <a:ext cx="4260853" cy="16097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27195">
                  <a:extLst>
                    <a:ext uri="{9D8B030D-6E8A-4147-A177-3AD203B41FA5}">
                      <a16:colId xmlns:a16="http://schemas.microsoft.com/office/drawing/2014/main" val="1015608606"/>
                    </a:ext>
                  </a:extLst>
                </a:gridCol>
                <a:gridCol w="1466829">
                  <a:extLst>
                    <a:ext uri="{9D8B030D-6E8A-4147-A177-3AD203B41FA5}">
                      <a16:colId xmlns:a16="http://schemas.microsoft.com/office/drawing/2014/main" val="3778412393"/>
                    </a:ext>
                  </a:extLst>
                </a:gridCol>
                <a:gridCol w="1466829">
                  <a:extLst>
                    <a:ext uri="{9D8B030D-6E8A-4147-A177-3AD203B41FA5}">
                      <a16:colId xmlns:a16="http://schemas.microsoft.com/office/drawing/2014/main" val="141263228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患者数　偏差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待ち時間　偏差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偏差の積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93305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11.4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2553.6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84963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-20.4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16624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601.6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78571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897.6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341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-14.6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</a:rPr>
                        <a:t>2569.6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695166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451BEC-C351-4DAE-8CE9-66CAE268C123}"/>
              </a:ext>
            </a:extLst>
          </p:cNvPr>
          <p:cNvSpPr txBox="1"/>
          <p:nvPr/>
        </p:nvSpPr>
        <p:spPr>
          <a:xfrm>
            <a:off x="2627784" y="497381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6916657-3398-47DE-8FE0-CF30AE731633}"/>
              </a:ext>
            </a:extLst>
          </p:cNvPr>
          <p:cNvSpPr txBox="1"/>
          <p:nvPr/>
        </p:nvSpPr>
        <p:spPr>
          <a:xfrm>
            <a:off x="3931762" y="4973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→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084E9F1-935E-42F4-897C-6E54EA0BA778}"/>
                  </a:ext>
                </a:extLst>
              </p:cNvPr>
              <p:cNvSpPr/>
              <p:nvPr/>
            </p:nvSpPr>
            <p:spPr>
              <a:xfrm>
                <a:off x="1074976" y="4277608"/>
                <a:ext cx="1241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1320.4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084E9F1-935E-42F4-897C-6E54EA0B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76" y="4277608"/>
                <a:ext cx="12410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3">
            <a:extLst>
              <a:ext uri="{FF2B5EF4-FFF2-40B4-BE49-F238E27FC236}">
                <a16:creationId xmlns:a16="http://schemas.microsoft.com/office/drawing/2014/main" id="{E0844E72-8DC1-4AC8-A42E-CA6AACDC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　</a:t>
            </a:r>
            <a:r>
              <a:rPr lang="ja-JP" altLang="en-US" sz="2000" dirty="0"/>
              <a:t>最小</a:t>
            </a:r>
            <a:r>
              <a:rPr lang="en-US" altLang="ja-JP" sz="2000" dirty="0"/>
              <a:t>2</a:t>
            </a:r>
            <a:r>
              <a:rPr lang="ja-JP" altLang="en-US" sz="2000" dirty="0"/>
              <a:t>乗法　（参考）</a:t>
            </a:r>
            <a:r>
              <a:rPr lang="en-US" altLang="ja-JP" sz="2000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8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8" name="スライド ズーム 67">
                <a:extLst>
                  <a:ext uri="{FF2B5EF4-FFF2-40B4-BE49-F238E27FC236}">
                    <a16:creationId xmlns:a16="http://schemas.microsoft.com/office/drawing/2014/main" id="{747F7BE2-A35C-4CEB-ADA7-A34227B9CB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96104" y="709826"/>
              <a:ext cx="2012400" cy="1509300"/>
            </p:xfrm>
            <a:graphic>
              <a:graphicData uri="http://schemas.microsoft.com/office/powerpoint/2016/slidezoom">
                <pslz:sldZm>
                  <pslz:sldZmObj sldId="573" cId="1419753678">
                    <pslz:zmPr id="{3F673F2A-B1F3-400D-8CB6-FEFCE29D0C4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2400" cy="15093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8" name="スライド ズーム 6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7F7BE2-A35C-4CEB-ADA7-A34227B9CB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6104" y="709826"/>
                <a:ext cx="2012400" cy="15093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875059-58C7-4083-9A15-3FAB8F7E30F6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最小</a:t>
            </a:r>
            <a:r>
              <a:rPr lang="en-US" altLang="ja-JP" b="1" dirty="0"/>
              <a:t>2</a:t>
            </a:r>
            <a:r>
              <a:rPr lang="ja-JP" altLang="en-US" b="1" dirty="0"/>
              <a:t>乗法で回帰直線を求める</a:t>
            </a:r>
            <a:endParaRPr lang="en-US" altLang="ja-JP" b="1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AE38CA8C-5E8D-4A34-9DAA-68608E707D8E}"/>
              </a:ext>
            </a:extLst>
          </p:cNvPr>
          <p:cNvSpPr/>
          <p:nvPr/>
        </p:nvSpPr>
        <p:spPr>
          <a:xfrm>
            <a:off x="7380312" y="1772816"/>
            <a:ext cx="1716680" cy="305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A0D84F-C298-4E71-BC2F-107EDF8BB974}"/>
              </a:ext>
            </a:extLst>
          </p:cNvPr>
          <p:cNvSpPr/>
          <p:nvPr/>
        </p:nvSpPr>
        <p:spPr>
          <a:xfrm>
            <a:off x="150312" y="1723847"/>
            <a:ext cx="573586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b="1" dirty="0"/>
              <a:t>５）共分散を変数</a:t>
            </a:r>
            <a:r>
              <a:rPr lang="en-US" altLang="ja-JP" b="1" dirty="0"/>
              <a:t>x</a:t>
            </a:r>
            <a:r>
              <a:rPr lang="ja-JP" altLang="en-US" b="1" dirty="0"/>
              <a:t>の分散で割って回帰直線の傾きを得る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E553693-1F27-4A66-A5EB-79DAFFD321B0}"/>
                  </a:ext>
                </a:extLst>
              </p:cNvPr>
              <p:cNvSpPr txBox="1"/>
              <p:nvPr/>
            </p:nvSpPr>
            <p:spPr>
              <a:xfrm>
                <a:off x="611560" y="2265373"/>
                <a:ext cx="2833468" cy="693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1320.4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87.84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15.03188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E553693-1F27-4A66-A5EB-79DAFFD32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65373"/>
                <a:ext cx="2833468" cy="693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四角形: 角を丸くする 4">
                <a:extLst>
                  <a:ext uri="{FF2B5EF4-FFF2-40B4-BE49-F238E27FC236}">
                    <a16:creationId xmlns:a16="http://schemas.microsoft.com/office/drawing/2014/main" id="{6D2A0ED5-73EF-4583-B38A-7F3B61697BDC}"/>
                  </a:ext>
                </a:extLst>
              </p:cNvPr>
              <p:cNvSpPr txBox="1"/>
              <p:nvPr/>
            </p:nvSpPr>
            <p:spPr>
              <a:xfrm>
                <a:off x="175464" y="3299725"/>
                <a:ext cx="6271763" cy="5083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ja-JP" altLang="en-US" sz="1800" b="1" kern="1200" dirty="0">
                    <a:solidFill>
                      <a:schemeClr val="tx1"/>
                    </a:solidFill>
                  </a:rPr>
                  <a:t>６）</a:t>
                </a:r>
                <a:r>
                  <a:rPr lang="en-US" altLang="ja-JP" sz="1800" b="1" kern="1200" dirty="0">
                    <a:solidFill>
                      <a:schemeClr val="tx1"/>
                    </a:solidFill>
                  </a:rPr>
                  <a:t>2</a:t>
                </a:r>
                <a:r>
                  <a:rPr lang="ja-JP" altLang="en-US" b="1" dirty="0" err="1">
                    <a:solidFill>
                      <a:schemeClr val="tx1"/>
                    </a:solidFill>
                  </a:rPr>
                  <a:t>つの</a:t>
                </a:r>
                <a:r>
                  <a:rPr lang="ja-JP" altLang="en-US" b="1" dirty="0">
                    <a:solidFill>
                      <a:schemeClr val="tx1"/>
                    </a:solidFill>
                  </a:rPr>
                  <a:t>変数の平均値と傾きから、回帰直線の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b="1" dirty="0">
                    <a:solidFill>
                      <a:schemeClr val="tx1"/>
                    </a:solidFill>
                  </a:rPr>
                  <a:t>切片を得る</a:t>
                </a:r>
                <a:endParaRPr kumimoji="1" lang="ja-JP" altLang="en-US" sz="1800" b="1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四角形: 角を丸くする 4">
                <a:extLst>
                  <a:ext uri="{FF2B5EF4-FFF2-40B4-BE49-F238E27FC236}">
                    <a16:creationId xmlns:a16="http://schemas.microsoft.com/office/drawing/2014/main" id="{6D2A0ED5-73EF-4583-B38A-7F3B6169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4" y="3299725"/>
                <a:ext cx="6271763" cy="508365"/>
              </a:xfrm>
              <a:prstGeom prst="rect">
                <a:avLst/>
              </a:prstGeom>
              <a:blipFill>
                <a:blip r:embed="rId8"/>
                <a:stretch>
                  <a:fillRect l="-1166" b="-1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C88770B-BA15-43C0-B124-E052D86060A1}"/>
                  </a:ext>
                </a:extLst>
              </p:cNvPr>
              <p:cNvSpPr txBox="1"/>
              <p:nvPr/>
            </p:nvSpPr>
            <p:spPr>
              <a:xfrm>
                <a:off x="755576" y="3971774"/>
                <a:ext cx="5420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傾き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=836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15.03188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61.6=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−89.9636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C88770B-BA15-43C0-B124-E052D860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71774"/>
                <a:ext cx="5420651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C0603B1-ACC8-4180-9FED-D7BA50A1BAD5}"/>
                  </a:ext>
                </a:extLst>
              </p:cNvPr>
              <p:cNvSpPr/>
              <p:nvPr/>
            </p:nvSpPr>
            <p:spPr>
              <a:xfrm>
                <a:off x="755576" y="5389931"/>
                <a:ext cx="1586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= 15𝑥 - 90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C0603B1-ACC8-4180-9FED-D7BA50A1B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89931"/>
                <a:ext cx="1586460" cy="369332"/>
              </a:xfrm>
              <a:prstGeom prst="rect">
                <a:avLst/>
              </a:prstGeom>
              <a:blipFill>
                <a:blip r:embed="rId10"/>
                <a:stretch>
                  <a:fillRect t="-8197" r="-2692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4">
            <a:extLst>
              <a:ext uri="{FF2B5EF4-FFF2-40B4-BE49-F238E27FC236}">
                <a16:creationId xmlns:a16="http://schemas.microsoft.com/office/drawing/2014/main" id="{B54B0860-A2AB-4F5A-AD08-7675B538C011}"/>
              </a:ext>
            </a:extLst>
          </p:cNvPr>
          <p:cNvSpPr txBox="1"/>
          <p:nvPr/>
        </p:nvSpPr>
        <p:spPr>
          <a:xfrm>
            <a:off x="330019" y="4668029"/>
            <a:ext cx="7769493" cy="5083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800" b="1" kern="1200" dirty="0">
                <a:solidFill>
                  <a:schemeClr val="tx1"/>
                </a:solidFill>
              </a:rPr>
              <a:t>以上から回帰直線は下記となる。（</a:t>
            </a:r>
            <a:r>
              <a:rPr lang="en-US" altLang="ja-JP" sz="1800" b="1" kern="1200" dirty="0">
                <a:solidFill>
                  <a:schemeClr val="tx1"/>
                </a:solidFill>
              </a:rPr>
              <a:t>Excel</a:t>
            </a:r>
            <a:r>
              <a:rPr lang="ja-JP" altLang="en-US" b="1" dirty="0">
                <a:solidFill>
                  <a:schemeClr val="tx1"/>
                </a:solidFill>
              </a:rPr>
              <a:t>で出力した線形近似</a:t>
            </a:r>
            <a:r>
              <a:rPr lang="ja-JP" altLang="en-US" sz="1800" b="1" kern="1200" dirty="0">
                <a:solidFill>
                  <a:schemeClr val="tx1"/>
                </a:solidFill>
              </a:rPr>
              <a:t>と同一）</a:t>
            </a:r>
            <a:endParaRPr lang="en-US" altLang="ja-JP" sz="1800" b="1" kern="1200" dirty="0">
              <a:solidFill>
                <a:schemeClr val="tx1"/>
              </a:solidFill>
            </a:endParaRP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6F41874F-E7B8-4289-BD07-7CE84B21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　</a:t>
            </a:r>
            <a:r>
              <a:rPr lang="ja-JP" altLang="en-US" sz="2000" dirty="0"/>
              <a:t>最小</a:t>
            </a:r>
            <a:r>
              <a:rPr lang="en-US" altLang="ja-JP" sz="2000" dirty="0"/>
              <a:t>2</a:t>
            </a:r>
            <a:r>
              <a:rPr lang="ja-JP" altLang="en-US" sz="2000" dirty="0"/>
              <a:t>乗法　（参考）</a:t>
            </a:r>
            <a:r>
              <a:rPr lang="en-US" altLang="ja-JP" sz="2000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800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45612310-5CBD-4533-B407-FDF428F2E9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5391"/>
                  </p:ext>
                </p:extLst>
              </p:nvPr>
            </p:nvGraphicFramePr>
            <p:xfrm>
              <a:off x="755576" y="3917755"/>
              <a:ext cx="1895872" cy="22480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1832">
                      <a:extLst>
                        <a:ext uri="{9D8B030D-6E8A-4147-A177-3AD203B41FA5}">
                          <a16:colId xmlns:a16="http://schemas.microsoft.com/office/drawing/2014/main" val="4151621555"/>
                        </a:ext>
                      </a:extLst>
                    </a:gridCol>
                    <a:gridCol w="1104040">
                      <a:extLst>
                        <a:ext uri="{9D8B030D-6E8A-4147-A177-3AD203B41FA5}">
                          <a16:colId xmlns:a16="http://schemas.microsoft.com/office/drawing/2014/main" val="1517382552"/>
                        </a:ext>
                      </a:extLst>
                    </a:gridCol>
                  </a:tblGrid>
                  <a:tr h="44960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データ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7278385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946522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30896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65798384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305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45612310-5CBD-4533-B407-FDF428F2E9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5391"/>
                  </p:ext>
                </p:extLst>
              </p:nvPr>
            </p:nvGraphicFramePr>
            <p:xfrm>
              <a:off x="755576" y="3917755"/>
              <a:ext cx="1895872" cy="22480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1832">
                      <a:extLst>
                        <a:ext uri="{9D8B030D-6E8A-4147-A177-3AD203B41FA5}">
                          <a16:colId xmlns:a16="http://schemas.microsoft.com/office/drawing/2014/main" val="4151621555"/>
                        </a:ext>
                      </a:extLst>
                    </a:gridCol>
                    <a:gridCol w="1104040">
                      <a:extLst>
                        <a:ext uri="{9D8B030D-6E8A-4147-A177-3AD203B41FA5}">
                          <a16:colId xmlns:a16="http://schemas.microsoft.com/office/drawing/2014/main" val="1517382552"/>
                        </a:ext>
                      </a:extLst>
                    </a:gridCol>
                  </a:tblGrid>
                  <a:tr h="44960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78" t="-1351" r="-2747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278385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1978" t="-101351" r="-2747" b="-3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8946522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1978" t="-201351" r="-2747" b="-2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30896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65798384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1978" t="-401351" r="-2747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3057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0E50715-C65F-4E01-BE39-CF91CD239987}"/>
                  </a:ext>
                </a:extLst>
              </p:cNvPr>
              <p:cNvSpPr/>
              <p:nvPr/>
            </p:nvSpPr>
            <p:spPr>
              <a:xfrm>
                <a:off x="2922496" y="1833538"/>
                <a:ext cx="2452851" cy="593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0E50715-C65F-4E01-BE39-CF91CD239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1833538"/>
                <a:ext cx="2452851" cy="593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2A9045D-AA9B-4F32-9FCD-6FAF1458965C}"/>
                  </a:ext>
                </a:extLst>
              </p:cNvPr>
              <p:cNvSpPr/>
              <p:nvPr/>
            </p:nvSpPr>
            <p:spPr>
              <a:xfrm>
                <a:off x="3059470" y="2826716"/>
                <a:ext cx="3025059" cy="685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ja-JP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2A9045D-AA9B-4F32-9FCD-6FAF14589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470" y="2826716"/>
                <a:ext cx="3025059" cy="685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9954141-652D-48E6-A166-E8DEA1749352}"/>
                  </a:ext>
                </a:extLst>
              </p:cNvPr>
              <p:cNvSpPr/>
              <p:nvPr/>
            </p:nvSpPr>
            <p:spPr>
              <a:xfrm>
                <a:off x="4572000" y="3778305"/>
                <a:ext cx="3202352" cy="743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ja-JP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9954141-652D-48E6-A166-E8DEA1749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78305"/>
                <a:ext cx="3202352" cy="743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8C74F44-0A99-40DC-A2EE-E9B95ED9302C}"/>
                  </a:ext>
                </a:extLst>
              </p:cNvPr>
              <p:cNvSpPr/>
              <p:nvPr/>
            </p:nvSpPr>
            <p:spPr>
              <a:xfrm>
                <a:off x="4527116" y="4529887"/>
                <a:ext cx="3247236" cy="754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ja-JP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8C74F44-0A99-40DC-A2EE-E9B95ED93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16" y="4529887"/>
                <a:ext cx="3247236" cy="754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900B26D-6E75-4271-A970-60C01EFFC3E1}"/>
                  </a:ext>
                </a:extLst>
              </p:cNvPr>
              <p:cNvSpPr/>
              <p:nvPr/>
            </p:nvSpPr>
            <p:spPr>
              <a:xfrm>
                <a:off x="4527116" y="5639254"/>
                <a:ext cx="3285322" cy="754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ja-JP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900B26D-6E75-4271-A970-60C01EFFC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16" y="5639254"/>
                <a:ext cx="3285322" cy="754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10D440-D561-497F-A7E5-EDD57EEB4AF4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データが正規分布に従うと仮定したとき（確率密度を数式で表現）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03B788-68C1-483B-9DF7-3AE8EFFD322D}"/>
                  </a:ext>
                </a:extLst>
              </p:cNvPr>
              <p:cNvSpPr/>
              <p:nvPr/>
            </p:nvSpPr>
            <p:spPr>
              <a:xfrm>
                <a:off x="205608" y="1945716"/>
                <a:ext cx="28803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母平均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/>
                  <a:t>の最尤推定値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/>
                  <a:t>は</a:t>
                </a: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03B788-68C1-483B-9DF7-3AE8EFFD3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8" y="1945716"/>
                <a:ext cx="2880320" cy="369332"/>
              </a:xfrm>
              <a:prstGeom prst="rect">
                <a:avLst/>
              </a:prstGeom>
              <a:blipFill>
                <a:blip r:embed="rId9"/>
                <a:stretch>
                  <a:fillRect l="-1907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9D0E95E-26DC-4943-9E3D-AE0E66DDD9E1}"/>
                  </a:ext>
                </a:extLst>
              </p:cNvPr>
              <p:cNvSpPr/>
              <p:nvPr/>
            </p:nvSpPr>
            <p:spPr>
              <a:xfrm>
                <a:off x="179512" y="1432666"/>
                <a:ext cx="7776864" cy="3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正規母集団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ランダム</m:t>
                    </m:r>
                  </m:oMath>
                </a14:m>
                <a:r>
                  <a:rPr lang="ja-JP" altLang="en-US" dirty="0"/>
                  <a:t>に抽出された大きさ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のデータ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9D0E95E-26DC-4943-9E3D-AE0E66DDD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32666"/>
                <a:ext cx="7776864" cy="383567"/>
              </a:xfrm>
              <a:prstGeom prst="rect">
                <a:avLst/>
              </a:prstGeom>
              <a:blipFill>
                <a:blip r:embed="rId10"/>
                <a:stretch>
                  <a:fillRect l="-627"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40B81F-8AD9-4771-9226-841A24461230}"/>
                  </a:ext>
                </a:extLst>
              </p:cNvPr>
              <p:cNvSpPr txBox="1"/>
              <p:nvPr/>
            </p:nvSpPr>
            <p:spPr>
              <a:xfrm>
                <a:off x="242581" y="2483641"/>
                <a:ext cx="1440459" cy="685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ja-JP" altLang="en-US" dirty="0"/>
                  <a:t>：母平均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/>
                  <a:t>：分散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40B81F-8AD9-4771-9226-841A24461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1" y="2483641"/>
                <a:ext cx="1440459" cy="685637"/>
              </a:xfrm>
              <a:prstGeom prst="rect">
                <a:avLst/>
              </a:prstGeom>
              <a:blipFill>
                <a:blip r:embed="rId11"/>
                <a:stretch>
                  <a:fillRect b="-12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CFB6D5-FE8A-400E-9422-4F4F1D1A5648}"/>
              </a:ext>
            </a:extLst>
          </p:cNvPr>
          <p:cNvSpPr/>
          <p:nvPr/>
        </p:nvSpPr>
        <p:spPr>
          <a:xfrm>
            <a:off x="2953824" y="2653294"/>
            <a:ext cx="3202352" cy="919722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737DDF-CC9D-4485-9F65-AC042199ACAD}"/>
              </a:ext>
            </a:extLst>
          </p:cNvPr>
          <p:cNvSpPr/>
          <p:nvPr/>
        </p:nvSpPr>
        <p:spPr>
          <a:xfrm>
            <a:off x="3059470" y="2469512"/>
            <a:ext cx="24929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b="1" dirty="0"/>
              <a:t>確率密度（正規分布）</a:t>
            </a:r>
            <a:endParaRPr lang="en-US" altLang="ja-JP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5314CA-E813-4E9E-B7D9-89A25B8276FF}"/>
              </a:ext>
            </a:extLst>
          </p:cNvPr>
          <p:cNvSpPr txBox="1"/>
          <p:nvPr/>
        </p:nvSpPr>
        <p:spPr>
          <a:xfrm>
            <a:off x="5796136" y="5330641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A9A625-9DEF-4ABF-A96B-E36B3CD7DE25}"/>
              </a:ext>
            </a:extLst>
          </p:cNvPr>
          <p:cNvCxnSpPr/>
          <p:nvPr/>
        </p:nvCxnSpPr>
        <p:spPr>
          <a:xfrm flipV="1">
            <a:off x="2712316" y="4223242"/>
            <a:ext cx="1798816" cy="36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84A6C76-FDAA-41B7-80A3-A368230A5FB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704354" y="4907331"/>
            <a:ext cx="1822762" cy="180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3E7E84-AB79-4C29-9D0D-F32897F4011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731801" y="6016697"/>
            <a:ext cx="17953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48" name="矢印: U ターン 2047">
            <a:extLst>
              <a:ext uri="{FF2B5EF4-FFF2-40B4-BE49-F238E27FC236}">
                <a16:creationId xmlns:a16="http://schemas.microsoft.com/office/drawing/2014/main" id="{44872F6B-DA13-460D-B795-61A8FDB8AE0A}"/>
              </a:ext>
            </a:extLst>
          </p:cNvPr>
          <p:cNvSpPr/>
          <p:nvPr/>
        </p:nvSpPr>
        <p:spPr>
          <a:xfrm rot="5400000">
            <a:off x="6930733" y="3575053"/>
            <a:ext cx="2659717" cy="1272450"/>
          </a:xfrm>
          <a:prstGeom prst="uturnArrow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D58DA5-4E5F-413A-B93A-D538C037EF6D}"/>
                  </a:ext>
                </a:extLst>
              </p:cNvPr>
              <p:cNvSpPr txBox="1"/>
              <p:nvPr/>
            </p:nvSpPr>
            <p:spPr>
              <a:xfrm>
                <a:off x="8375416" y="3649684"/>
                <a:ext cx="840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ja-JP" altLang="en-US" b="1" dirty="0"/>
                  <a:t>へ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D58DA5-4E5F-413A-B93A-D538C037E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416" y="3649684"/>
                <a:ext cx="840295" cy="369332"/>
              </a:xfrm>
              <a:prstGeom prst="rect">
                <a:avLst/>
              </a:prstGeom>
              <a:blipFill>
                <a:blip r:embed="rId12"/>
                <a:stretch>
                  <a:fillRect t="-10000" r="-507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CFFB65E-FF26-42B2-B91E-43D6FDE311DE}"/>
              </a:ext>
            </a:extLst>
          </p:cNvPr>
          <p:cNvSpPr/>
          <p:nvPr/>
        </p:nvSpPr>
        <p:spPr>
          <a:xfrm>
            <a:off x="2953824" y="3649684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以下のように表現できます。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スライド ズーム 25">
                <a:extLst>
                  <a:ext uri="{FF2B5EF4-FFF2-40B4-BE49-F238E27FC236}">
                    <a16:creationId xmlns:a16="http://schemas.microsoft.com/office/drawing/2014/main" id="{4214A7BF-2E92-4A7C-B6FC-1809A7D182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5810409"/>
                  </p:ext>
                </p:extLst>
              </p:nvPr>
            </p:nvGraphicFramePr>
            <p:xfrm>
              <a:off x="7093672" y="703957"/>
              <a:ext cx="2011680" cy="1508759"/>
            </p:xfrm>
            <a:graphic>
              <a:graphicData uri="http://schemas.microsoft.com/office/powerpoint/2016/slidezoom">
                <pslz:sldZm>
                  <pslz:sldZmObj sldId="560" cId="2086318336">
                    <pslz:zmPr id="{3F139F8D-E8B4-4C08-A904-4E9E97726475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1680" cy="15087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スライド ズーム 2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214A7BF-2E92-4A7C-B6FC-1809A7D18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3672" y="703957"/>
                <a:ext cx="2011680" cy="15087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2D990C1-C689-45C1-BA67-0288CD861A09}"/>
              </a:ext>
            </a:extLst>
          </p:cNvPr>
          <p:cNvSpPr/>
          <p:nvPr/>
        </p:nvSpPr>
        <p:spPr>
          <a:xfrm>
            <a:off x="7236296" y="908720"/>
            <a:ext cx="1504480" cy="451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3">
            <a:extLst>
              <a:ext uri="{FF2B5EF4-FFF2-40B4-BE49-F238E27FC236}">
                <a16:creationId xmlns:a16="http://schemas.microsoft.com/office/drawing/2014/main" id="{35DBB30F-DD0F-46A8-AF01-3D9F8852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　</a:t>
            </a:r>
            <a:r>
              <a:rPr lang="ja-JP" altLang="en-US" sz="2000" dirty="0"/>
              <a:t>最尤推定　</a:t>
            </a:r>
            <a:r>
              <a:rPr lang="en-US" altLang="ja-JP" sz="2000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005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158AE37-003D-4935-A63A-99D34C51A9FF}"/>
                  </a:ext>
                </a:extLst>
              </p:cNvPr>
              <p:cNvSpPr/>
              <p:nvPr/>
            </p:nvSpPr>
            <p:spPr>
              <a:xfrm>
                <a:off x="916479" y="2276872"/>
                <a:ext cx="6235489" cy="754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⋯ 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158AE37-003D-4935-A63A-99D34C51A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79" y="2276872"/>
                <a:ext cx="6235489" cy="754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21A7B14D-F78B-46A8-8B57-032D6177FFE8}"/>
                  </a:ext>
                </a:extLst>
              </p:cNvPr>
              <p:cNvSpPr/>
              <p:nvPr/>
            </p:nvSpPr>
            <p:spPr>
              <a:xfrm>
                <a:off x="395536" y="1796301"/>
                <a:ext cx="4921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21A7B14D-F78B-46A8-8B57-032D6177F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96301"/>
                <a:ext cx="492102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06B35D6C-6DEB-4BB7-B8D0-ACDF5948A26B}"/>
                  </a:ext>
                </a:extLst>
              </p:cNvPr>
              <p:cNvSpPr/>
              <p:nvPr/>
            </p:nvSpPr>
            <p:spPr>
              <a:xfrm>
                <a:off x="916479" y="3044984"/>
                <a:ext cx="4771499" cy="76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06B35D6C-6DEB-4BB7-B8D0-ACDF5948A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79" y="3044984"/>
                <a:ext cx="4771499" cy="7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DD9A694-ECF2-4449-B8AE-3150B3AC20EF}"/>
                  </a:ext>
                </a:extLst>
              </p:cNvPr>
              <p:cNvSpPr/>
              <p:nvPr/>
            </p:nvSpPr>
            <p:spPr>
              <a:xfrm>
                <a:off x="107504" y="4126584"/>
                <a:ext cx="6103337" cy="818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ja-JP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ja-JP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ja-JP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ja-JP" alt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ja-JP" alt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ja-JP" alt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DD9A694-ECF2-4449-B8AE-3150B3AC2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126584"/>
                <a:ext cx="6103337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B620A184-A724-4C9B-B104-1563CFEF093A}"/>
                  </a:ext>
                </a:extLst>
              </p:cNvPr>
              <p:cNvSpPr/>
              <p:nvPr/>
            </p:nvSpPr>
            <p:spPr>
              <a:xfrm>
                <a:off x="950199" y="4968914"/>
                <a:ext cx="5806013" cy="76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ja-JP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ja-JP" alt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func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ja-JP" alt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ja-JP" alt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ja-JP" alt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B620A184-A724-4C9B-B104-1563CFEF0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9" y="4968914"/>
                <a:ext cx="5806013" cy="769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F54786E-71F7-4317-83EA-77AB3D826146}"/>
                  </a:ext>
                </a:extLst>
              </p:cNvPr>
              <p:cNvSpPr/>
              <p:nvPr/>
            </p:nvSpPr>
            <p:spPr>
              <a:xfrm>
                <a:off x="800873" y="5782426"/>
                <a:ext cx="6677277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F54786E-71F7-4317-83EA-77AB3D826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73" y="5782426"/>
                <a:ext cx="6677277" cy="664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3C407BA-3191-42FE-A8C3-ABD19F9E9875}"/>
              </a:ext>
            </a:extLst>
          </p:cNvPr>
          <p:cNvSpPr/>
          <p:nvPr/>
        </p:nvSpPr>
        <p:spPr>
          <a:xfrm>
            <a:off x="179512" y="1054933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データが正規分布に従うと仮定したとき（尤度関数を算出）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F1126-895E-4565-A8DD-0AA17B822890}"/>
              </a:ext>
            </a:extLst>
          </p:cNvPr>
          <p:cNvSpPr/>
          <p:nvPr/>
        </p:nvSpPr>
        <p:spPr>
          <a:xfrm>
            <a:off x="179512" y="472702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/>
              <a:t>対数尤度関数</a:t>
            </a:r>
            <a:endParaRPr lang="ja-JP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2A4CCFA-0927-487B-BDC8-8DFDF55251C9}"/>
                  </a:ext>
                </a:extLst>
              </p:cNvPr>
              <p:cNvSpPr/>
              <p:nvPr/>
            </p:nvSpPr>
            <p:spPr>
              <a:xfrm>
                <a:off x="7124579" y="4819614"/>
                <a:ext cx="18390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2A4CCFA-0927-487B-BDC8-8DFDF5525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579" y="4819614"/>
                <a:ext cx="1839029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380E9F9-4D36-4F7E-B106-24603246C8CB}"/>
                  </a:ext>
                </a:extLst>
              </p:cNvPr>
              <p:cNvSpPr/>
              <p:nvPr/>
            </p:nvSpPr>
            <p:spPr>
              <a:xfrm>
                <a:off x="7628548" y="5443861"/>
                <a:ext cx="12447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200">
                              <a:latin typeface="Cambria Math" panose="02040503050406030204" pitchFamily="18" charset="0"/>
                            </a:rPr>
                            <m:t>log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func>
                        <m:func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US" altLang="ja-JP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380E9F9-4D36-4F7E-B106-24603246C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548" y="5443861"/>
                <a:ext cx="1244700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F607625-1398-42B9-84C2-82BE4799FA09}"/>
                  </a:ext>
                </a:extLst>
              </p:cNvPr>
              <p:cNvSpPr/>
              <p:nvPr/>
            </p:nvSpPr>
            <p:spPr>
              <a:xfrm>
                <a:off x="7628548" y="5702771"/>
                <a:ext cx="8863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200">
                              <a:latin typeface="Cambria Math" panose="02040503050406030204" pitchFamily="18" charset="0"/>
                            </a:rPr>
                            <m:t>log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F607625-1398-42B9-84C2-82BE4799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548" y="5702771"/>
                <a:ext cx="886332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矢印: U ターン 25">
            <a:extLst>
              <a:ext uri="{FF2B5EF4-FFF2-40B4-BE49-F238E27FC236}">
                <a16:creationId xmlns:a16="http://schemas.microsoft.com/office/drawing/2014/main" id="{3115E485-D0CB-4965-8F8E-5E9C25CCD4CF}"/>
              </a:ext>
            </a:extLst>
          </p:cNvPr>
          <p:cNvSpPr/>
          <p:nvPr/>
        </p:nvSpPr>
        <p:spPr>
          <a:xfrm rot="5400000">
            <a:off x="6577787" y="4811350"/>
            <a:ext cx="769506" cy="378855"/>
          </a:xfrm>
          <a:prstGeom prst="uturnArrow">
            <a:avLst>
              <a:gd name="adj1" fmla="val 27395"/>
              <a:gd name="adj2" fmla="val 25000"/>
              <a:gd name="adj3" fmla="val 33046"/>
              <a:gd name="adj4" fmla="val 43750"/>
              <a:gd name="adj5" fmla="val 100000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矢印: U ターン 26">
            <a:extLst>
              <a:ext uri="{FF2B5EF4-FFF2-40B4-BE49-F238E27FC236}">
                <a16:creationId xmlns:a16="http://schemas.microsoft.com/office/drawing/2014/main" id="{0F7AACD0-C280-4832-A519-E1F8F59C6A92}"/>
              </a:ext>
            </a:extLst>
          </p:cNvPr>
          <p:cNvSpPr/>
          <p:nvPr/>
        </p:nvSpPr>
        <p:spPr>
          <a:xfrm rot="5400000">
            <a:off x="7054367" y="5540549"/>
            <a:ext cx="769506" cy="378855"/>
          </a:xfrm>
          <a:prstGeom prst="uturnArrow">
            <a:avLst>
              <a:gd name="adj1" fmla="val 27395"/>
              <a:gd name="adj2" fmla="val 25000"/>
              <a:gd name="adj3" fmla="val 33046"/>
              <a:gd name="adj4" fmla="val 43750"/>
              <a:gd name="adj5" fmla="val 100000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矢印: U ターン 27">
            <a:extLst>
              <a:ext uri="{FF2B5EF4-FFF2-40B4-BE49-F238E27FC236}">
                <a16:creationId xmlns:a16="http://schemas.microsoft.com/office/drawing/2014/main" id="{1807DB8F-55C7-447B-A216-E7CD72940D62}"/>
              </a:ext>
            </a:extLst>
          </p:cNvPr>
          <p:cNvSpPr/>
          <p:nvPr/>
        </p:nvSpPr>
        <p:spPr>
          <a:xfrm rot="5400000">
            <a:off x="5727148" y="3797082"/>
            <a:ext cx="1259032" cy="378855"/>
          </a:xfrm>
          <a:prstGeom prst="uturnArrow">
            <a:avLst>
              <a:gd name="adj1" fmla="val 27395"/>
              <a:gd name="adj2" fmla="val 25000"/>
              <a:gd name="adj3" fmla="val 33046"/>
              <a:gd name="adj4" fmla="val 43750"/>
              <a:gd name="adj5" fmla="val 100000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8B45AB-C594-4B06-8408-BA939062A4F7}"/>
              </a:ext>
            </a:extLst>
          </p:cNvPr>
          <p:cNvSpPr txBox="1"/>
          <p:nvPr/>
        </p:nvSpPr>
        <p:spPr>
          <a:xfrm>
            <a:off x="5897184" y="3737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対数変換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0F904A0-CDCE-4618-A38E-F4EEEB94C2A5}"/>
              </a:ext>
            </a:extLst>
          </p:cNvPr>
          <p:cNvCxnSpPr/>
          <p:nvPr/>
        </p:nvCxnSpPr>
        <p:spPr>
          <a:xfrm>
            <a:off x="1270531" y="6447032"/>
            <a:ext cx="5854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E05197D-883C-49EE-B975-356F1191CD89}"/>
                  </a:ext>
                </a:extLst>
              </p:cNvPr>
              <p:cNvSpPr/>
              <p:nvPr/>
            </p:nvSpPr>
            <p:spPr>
              <a:xfrm>
                <a:off x="179512" y="1412776"/>
                <a:ext cx="7776864" cy="3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尤度関数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dirty="0"/>
                  <a:t>以下となります。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E05197D-883C-49EE-B975-356F1191C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12776"/>
                <a:ext cx="7776864" cy="383567"/>
              </a:xfrm>
              <a:prstGeom prst="rect">
                <a:avLst/>
              </a:prstGeom>
              <a:blipFill>
                <a:blip r:embed="rId13"/>
                <a:stretch>
                  <a:fillRect l="-627" t="-9524" b="-20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スライド ズーム 24">
                <a:extLst>
                  <a:ext uri="{FF2B5EF4-FFF2-40B4-BE49-F238E27FC236}">
                    <a16:creationId xmlns:a16="http://schemas.microsoft.com/office/drawing/2014/main" id="{241A90AB-8C8E-494F-AE16-22A2E320A4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3168536"/>
                  </p:ext>
                </p:extLst>
              </p:nvPr>
            </p:nvGraphicFramePr>
            <p:xfrm>
              <a:off x="7093672" y="703957"/>
              <a:ext cx="2011680" cy="1508759"/>
            </p:xfrm>
            <a:graphic>
              <a:graphicData uri="http://schemas.microsoft.com/office/powerpoint/2016/slidezoom">
                <pslz:sldZm>
                  <pslz:sldZmObj sldId="560" cId="2086318336">
                    <pslz:zmPr id="{3F139F8D-E8B4-4C08-A904-4E9E97726475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1680" cy="15087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スライド ズーム 2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241A90AB-8C8E-494F-AE16-22A2E320A4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3672" y="703957"/>
                <a:ext cx="2011680" cy="15087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5397B9F-3A85-42CD-878A-E5B4BB6FBAC1}"/>
              </a:ext>
            </a:extLst>
          </p:cNvPr>
          <p:cNvSpPr/>
          <p:nvPr/>
        </p:nvSpPr>
        <p:spPr>
          <a:xfrm>
            <a:off x="7338784" y="1310288"/>
            <a:ext cx="1504480" cy="451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タイトル 3">
            <a:extLst>
              <a:ext uri="{FF2B5EF4-FFF2-40B4-BE49-F238E27FC236}">
                <a16:creationId xmlns:a16="http://schemas.microsoft.com/office/drawing/2014/main" id="{26602DAE-DCF6-45A1-A9DB-6AE3B933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　</a:t>
            </a:r>
            <a:r>
              <a:rPr lang="ja-JP" altLang="en-US" sz="2000" dirty="0"/>
              <a:t>最尤推定　</a:t>
            </a:r>
            <a:r>
              <a:rPr lang="en-US" altLang="ja-JP" sz="2000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40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F54786E-71F7-4317-83EA-77AB3D826146}"/>
                  </a:ext>
                </a:extLst>
              </p:cNvPr>
              <p:cNvSpPr/>
              <p:nvPr/>
            </p:nvSpPr>
            <p:spPr>
              <a:xfrm>
                <a:off x="152441" y="2212716"/>
                <a:ext cx="881517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F54786E-71F7-4317-83EA-77AB3D826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" y="2212716"/>
                <a:ext cx="881517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9717B57-4E79-4443-A914-9021191FFBB8}"/>
                  </a:ext>
                </a:extLst>
              </p:cNvPr>
              <p:cNvSpPr/>
              <p:nvPr/>
            </p:nvSpPr>
            <p:spPr>
              <a:xfrm>
                <a:off x="1334485" y="2934104"/>
                <a:ext cx="667015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9717B57-4E79-4443-A914-9021191FF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485" y="2934104"/>
                <a:ext cx="6670159" cy="612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F8088EB1-8F87-41B7-8970-660484C4E803}"/>
                  </a:ext>
                </a:extLst>
              </p:cNvPr>
              <p:cNvSpPr/>
              <p:nvPr/>
            </p:nvSpPr>
            <p:spPr>
              <a:xfrm>
                <a:off x="2216713" y="5966258"/>
                <a:ext cx="2452851" cy="593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F8088EB1-8F87-41B7-8970-660484C4E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13" y="5966258"/>
                <a:ext cx="2452851" cy="5936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B44F2D5-DA00-49FE-A5E8-B0449CE49957}"/>
                  </a:ext>
                </a:extLst>
              </p:cNvPr>
              <p:cNvSpPr/>
              <p:nvPr/>
            </p:nvSpPr>
            <p:spPr>
              <a:xfrm>
                <a:off x="1334485" y="3553605"/>
                <a:ext cx="518064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B44F2D5-DA00-49FE-A5E8-B0449CE49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485" y="3553605"/>
                <a:ext cx="5180649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9CD41D3-6781-4C4A-ABBE-0376A734CB62}"/>
                  </a:ext>
                </a:extLst>
              </p:cNvPr>
              <p:cNvSpPr/>
              <p:nvPr/>
            </p:nvSpPr>
            <p:spPr>
              <a:xfrm>
                <a:off x="1529781" y="4358587"/>
                <a:ext cx="541641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9CD41D3-6781-4C4A-ABBE-0376A734C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81" y="4358587"/>
                <a:ext cx="5416419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724A993-515D-4227-9071-DCC3B811976A}"/>
                  </a:ext>
                </a:extLst>
              </p:cNvPr>
              <p:cNvSpPr/>
              <p:nvPr/>
            </p:nvSpPr>
            <p:spPr>
              <a:xfrm>
                <a:off x="1653620" y="5067723"/>
                <a:ext cx="3679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724A993-515D-4227-9071-DCC3B8119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20" y="5067723"/>
                <a:ext cx="3679918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188AC96-E1B7-45F8-A41C-28EC74443A31}"/>
                  </a:ext>
                </a:extLst>
              </p:cNvPr>
              <p:cNvSpPr/>
              <p:nvPr/>
            </p:nvSpPr>
            <p:spPr>
              <a:xfrm>
                <a:off x="1783712" y="5533321"/>
                <a:ext cx="3151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188AC96-E1B7-45F8-A41C-28EC74443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12" y="5533321"/>
                <a:ext cx="3151888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DC9B223-CBB3-4AFE-A095-C91D3F0FA4F0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データが正規分布に従うと仮定したとき（最大となるパラメータを求める）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7BD726-D689-4C5F-BC47-16B1B26E6EC5}"/>
                  </a:ext>
                </a:extLst>
              </p:cNvPr>
              <p:cNvSpPr/>
              <p:nvPr/>
            </p:nvSpPr>
            <p:spPr>
              <a:xfrm>
                <a:off x="179512" y="1432666"/>
                <a:ext cx="7776864" cy="3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対数尤度関数をパラメータ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/>
                  <a:t>で微分します。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7BD726-D689-4C5F-BC47-16B1B26E6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32666"/>
                <a:ext cx="7776864" cy="383567"/>
              </a:xfrm>
              <a:prstGeom prst="rect">
                <a:avLst/>
              </a:prstGeom>
              <a:blipFill>
                <a:blip r:embed="rId11"/>
                <a:stretch>
                  <a:fillRect l="-627" t="-7937" b="-20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C6D47CF-EE17-4B4A-A5C6-F4A1EEC4F0AB}"/>
                  </a:ext>
                </a:extLst>
              </p:cNvPr>
              <p:cNvSpPr/>
              <p:nvPr/>
            </p:nvSpPr>
            <p:spPr>
              <a:xfrm>
                <a:off x="152441" y="4216936"/>
                <a:ext cx="7776864" cy="3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右辺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として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C6D47CF-EE17-4B4A-A5C6-F4A1EEC4F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" y="4216936"/>
                <a:ext cx="7776864" cy="383567"/>
              </a:xfrm>
              <a:prstGeom prst="rect">
                <a:avLst/>
              </a:prstGeom>
              <a:blipFill>
                <a:blip r:embed="rId12"/>
                <a:stretch>
                  <a:fillRect l="-627" t="-9524" b="-20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4C44088-98C3-4D2D-B3BD-1D4CC22EC09C}"/>
                  </a:ext>
                </a:extLst>
              </p:cNvPr>
              <p:cNvSpPr/>
              <p:nvPr/>
            </p:nvSpPr>
            <p:spPr>
              <a:xfrm>
                <a:off x="5264992" y="5966258"/>
                <a:ext cx="35589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dirty="0"/>
                  <a:t>パラメータ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最尤推定値となります。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（標本平均）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4C44088-98C3-4D2D-B3BD-1D4CC22EC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92" y="5966258"/>
                <a:ext cx="3558942" cy="646331"/>
              </a:xfrm>
              <a:prstGeom prst="rect">
                <a:avLst/>
              </a:prstGeom>
              <a:blipFill>
                <a:blip r:embed="rId13"/>
                <a:stretch>
                  <a:fillRect l="-1029" t="-5660" r="-1029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スライド ズーム 24">
                <a:extLst>
                  <a:ext uri="{FF2B5EF4-FFF2-40B4-BE49-F238E27FC236}">
                    <a16:creationId xmlns:a16="http://schemas.microsoft.com/office/drawing/2014/main" id="{999D4F6F-26A6-49D1-84DF-04AC960242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644651"/>
                  </p:ext>
                </p:extLst>
              </p:nvPr>
            </p:nvGraphicFramePr>
            <p:xfrm>
              <a:off x="7093672" y="703957"/>
              <a:ext cx="2011680" cy="1508759"/>
            </p:xfrm>
            <a:graphic>
              <a:graphicData uri="http://schemas.microsoft.com/office/powerpoint/2016/slidezoom">
                <pslz:sldZm>
                  <pslz:sldZmObj sldId="560" cId="2086318336">
                    <pslz:zmPr id="{3F139F8D-E8B4-4C08-A904-4E9E97726475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1680" cy="15087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スライド ズーム 2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99D4F6F-26A6-49D1-84DF-04AC960242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3672" y="703957"/>
                <a:ext cx="2011680" cy="15087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F652C10-E737-4690-907F-6F1CFFC00641}"/>
              </a:ext>
            </a:extLst>
          </p:cNvPr>
          <p:cNvSpPr/>
          <p:nvPr/>
        </p:nvSpPr>
        <p:spPr>
          <a:xfrm>
            <a:off x="7442160" y="1721878"/>
            <a:ext cx="1504480" cy="451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タイトル 3">
            <a:extLst>
              <a:ext uri="{FF2B5EF4-FFF2-40B4-BE49-F238E27FC236}">
                <a16:creationId xmlns:a16="http://schemas.microsoft.com/office/drawing/2014/main" id="{B1DF7EC8-12FD-44E6-9C9D-E1A134F3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最尤推定と最小</a:t>
            </a:r>
            <a:r>
              <a:rPr lang="en-US" altLang="ja-JP" dirty="0"/>
              <a:t>2</a:t>
            </a:r>
            <a:r>
              <a:rPr lang="ja-JP" altLang="en-US" dirty="0"/>
              <a:t>乗法の関係　</a:t>
            </a:r>
            <a:r>
              <a:rPr lang="ja-JP" altLang="en-US" sz="2000" dirty="0"/>
              <a:t>最尤推定　</a:t>
            </a:r>
            <a:r>
              <a:rPr lang="en-US" altLang="ja-JP" sz="2000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19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CC079E7-8059-4202-B47E-F49D87586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59ECCF-B3D7-401E-9628-2863F1C6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831C37C-D733-48DE-9999-069D81CC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追加調査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327803-0E48-42F4-BBCA-953099293F04}"/>
              </a:ext>
            </a:extLst>
          </p:cNvPr>
          <p:cNvSpPr txBox="1"/>
          <p:nvPr/>
        </p:nvSpPr>
        <p:spPr>
          <a:xfrm>
            <a:off x="190787" y="1587791"/>
            <a:ext cx="8766013" cy="14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/>
              <a:t>・</a:t>
            </a:r>
            <a:r>
              <a:rPr lang="ja-JP" altLang="en-US" sz="3200" b="1" dirty="0">
                <a:solidFill>
                  <a:schemeClr val="bg1">
                    <a:lumMod val="85000"/>
                  </a:schemeClr>
                </a:solidFill>
              </a:rPr>
              <a:t>最尤推定と最小</a:t>
            </a:r>
            <a:r>
              <a:rPr lang="en-US" altLang="ja-JP" sz="3200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85000"/>
                  </a:schemeClr>
                </a:solidFill>
              </a:rPr>
              <a:t>乗法の関係</a:t>
            </a:r>
          </a:p>
          <a:p>
            <a:pPr>
              <a:lnSpc>
                <a:spcPct val="150000"/>
              </a:lnSpc>
            </a:pPr>
            <a:r>
              <a:rPr lang="ja-JP" altLang="en-US" sz="3200" b="1" dirty="0"/>
              <a:t>・ベイズ推定における事前情報とは？</a:t>
            </a:r>
            <a:endParaRPr lang="en-US" altLang="ja-JP" sz="32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8B29A5A-8D0D-4FF8-AC0E-99E975280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75" y="4207812"/>
            <a:ext cx="2465320" cy="2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0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61C5D6-8429-484D-AA73-85B44F051FF9}"/>
              </a:ext>
            </a:extLst>
          </p:cNvPr>
          <p:cNvSpPr txBox="1"/>
          <p:nvPr/>
        </p:nvSpPr>
        <p:spPr>
          <a:xfrm>
            <a:off x="285582" y="1536072"/>
            <a:ext cx="363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最尤推定とは・・・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0DCCCD-C686-42E5-8210-F8DE96CD8931}"/>
              </a:ext>
            </a:extLst>
          </p:cNvPr>
          <p:cNvSpPr txBox="1"/>
          <p:nvPr/>
        </p:nvSpPr>
        <p:spPr>
          <a:xfrm>
            <a:off x="762303" y="2350198"/>
            <a:ext cx="76193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与えられたパラメータに対して、尤度を最大に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するように未知のパラメータを推定する方法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0FF74EE-1465-47CC-BA24-671DBB3CC338}"/>
              </a:ext>
            </a:extLst>
          </p:cNvPr>
          <p:cNvGrpSpPr/>
          <p:nvPr/>
        </p:nvGrpSpPr>
        <p:grpSpPr>
          <a:xfrm>
            <a:off x="2064870" y="3990299"/>
            <a:ext cx="4870244" cy="736038"/>
            <a:chOff x="1905931" y="4706475"/>
            <a:chExt cx="4870244" cy="736038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E503688-1A85-433A-B81E-E1B2A949BC68}"/>
                </a:ext>
              </a:extLst>
            </p:cNvPr>
            <p:cNvSpPr txBox="1"/>
            <p:nvPr/>
          </p:nvSpPr>
          <p:spPr>
            <a:xfrm>
              <a:off x="1905931" y="4857738"/>
              <a:ext cx="4870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/>
                <a:t>尤もらしさ</a:t>
              </a:r>
              <a:r>
                <a:rPr kumimoji="1" lang="ja-JP" altLang="en-US" sz="3200" dirty="0"/>
                <a:t>を</a:t>
              </a:r>
              <a:r>
                <a:rPr kumimoji="1" lang="ja-JP" altLang="en-US" sz="3200" b="1" dirty="0"/>
                <a:t>確率で表現する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2788201-7F15-4850-A3FE-90CC8A42784F}"/>
                </a:ext>
              </a:extLst>
            </p:cNvPr>
            <p:cNvSpPr txBox="1"/>
            <p:nvPr/>
          </p:nvSpPr>
          <p:spPr>
            <a:xfrm flipH="1">
              <a:off x="1911946" y="4706475"/>
              <a:ext cx="746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もっと</a:t>
              </a:r>
            </a:p>
          </p:txBody>
        </p:sp>
      </p:grpSp>
      <p:sp>
        <p:nvSpPr>
          <p:cNvPr id="27" name="スクロール: 横 26">
            <a:extLst>
              <a:ext uri="{FF2B5EF4-FFF2-40B4-BE49-F238E27FC236}">
                <a16:creationId xmlns:a16="http://schemas.microsoft.com/office/drawing/2014/main" id="{64CD8C23-22D6-431B-9AE8-1CD0E58478A2}"/>
              </a:ext>
            </a:extLst>
          </p:cNvPr>
          <p:cNvSpPr/>
          <p:nvPr/>
        </p:nvSpPr>
        <p:spPr>
          <a:xfrm>
            <a:off x="1475656" y="3834262"/>
            <a:ext cx="6048672" cy="1077218"/>
          </a:xfrm>
          <a:prstGeom prst="horizontalScroll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4601B80-DAEC-4A74-8D9D-15469C1A8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75" y="4207812"/>
            <a:ext cx="2465320" cy="246532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D7D83D-E5DE-43F6-9DDE-04DCF86536FD}"/>
              </a:ext>
            </a:extLst>
          </p:cNvPr>
          <p:cNvSpPr/>
          <p:nvPr/>
        </p:nvSpPr>
        <p:spPr>
          <a:xfrm>
            <a:off x="0" y="6336233"/>
            <a:ext cx="54009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ja-JP" altLang="ja-JP" sz="1000" b="1" dirty="0">
                <a:cs typeface="Arial" panose="020B0604020202020204" pitchFamily="34" charset="0"/>
              </a:rPr>
              <a:t>石村貞夫</a:t>
            </a:r>
            <a:r>
              <a:rPr kumimoji="0" lang="ja-JP" altLang="en-US" sz="1000" b="1" dirty="0"/>
              <a:t>・</a:t>
            </a:r>
            <a:r>
              <a:rPr kumimoji="0" lang="ja-JP" altLang="ja-JP" sz="1000" b="1" dirty="0">
                <a:cs typeface="Arial" panose="020B0604020202020204" pitchFamily="34" charset="0"/>
              </a:rPr>
              <a:t>石村光資郎</a:t>
            </a:r>
            <a:r>
              <a:rPr kumimoji="0" lang="ja-JP" altLang="en-US" sz="1000" b="1" dirty="0"/>
              <a:t>・</a:t>
            </a:r>
            <a:r>
              <a:rPr kumimoji="0" lang="ja-JP" altLang="ja-JP" sz="1000" b="1" dirty="0">
                <a:cs typeface="Arial" panose="020B0604020202020204" pitchFamily="34" charset="0"/>
              </a:rPr>
              <a:t>劉晨</a:t>
            </a:r>
            <a:r>
              <a:rPr kumimoji="0" lang="ja-JP" altLang="en-US" sz="1000" b="1" dirty="0"/>
              <a:t>（</a:t>
            </a:r>
            <a:r>
              <a:rPr kumimoji="0" lang="en-US" altLang="ja-JP" sz="1000" b="1" dirty="0"/>
              <a:t>2010</a:t>
            </a:r>
            <a:r>
              <a:rPr kumimoji="0" lang="ja-JP" altLang="en-US" sz="1000" b="1" dirty="0"/>
              <a:t>）</a:t>
            </a:r>
            <a:r>
              <a:rPr kumimoji="0" lang="en-US" altLang="ja-JP" sz="1000" b="1" dirty="0"/>
              <a:t>『</a:t>
            </a:r>
            <a:r>
              <a:rPr kumimoji="0" lang="ja-JP" altLang="ja-JP" sz="1000" b="1" dirty="0"/>
              <a:t>入門はじめての統計的推定と最尤法</a:t>
            </a:r>
            <a:r>
              <a:rPr kumimoji="0" lang="en-US" altLang="ja-JP" sz="1000" b="1" dirty="0"/>
              <a:t>』</a:t>
            </a:r>
            <a:r>
              <a:rPr kumimoji="0" lang="ja-JP" altLang="en-US" sz="1000" b="1" dirty="0"/>
              <a:t>東京図書</a:t>
            </a:r>
            <a:endParaRPr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5005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42A59F-11AA-4F06-A271-62BC2D659C52}"/>
              </a:ext>
            </a:extLst>
          </p:cNvPr>
          <p:cNvSpPr txBox="1"/>
          <p:nvPr/>
        </p:nvSpPr>
        <p:spPr>
          <a:xfrm>
            <a:off x="257902" y="1548081"/>
            <a:ext cx="455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ベイズ推定とは</a:t>
            </a:r>
            <a:r>
              <a:rPr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7F6EBB4-7AB6-4E75-A706-C5DA6B96C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75" y="4207812"/>
            <a:ext cx="2465320" cy="24653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46260A-06F0-44DE-8E74-D05CA89D1925}"/>
              </a:ext>
            </a:extLst>
          </p:cNvPr>
          <p:cNvSpPr/>
          <p:nvPr/>
        </p:nvSpPr>
        <p:spPr>
          <a:xfrm>
            <a:off x="323528" y="6165304"/>
            <a:ext cx="59955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ようやく分かった！最尤推定とベイズ推定</a:t>
            </a:r>
            <a:endParaRPr lang="en-US" altLang="ja-JP" sz="1000" b="1" dirty="0"/>
          </a:p>
          <a:p>
            <a:r>
              <a:rPr lang="en-US" altLang="ja-JP" sz="900" b="1" dirty="0"/>
              <a:t>&lt; https://www.slideshare.net/iranainanimosuteteshimaou/ss-55173144?next_slideshow=1&gt;</a:t>
            </a:r>
            <a:endParaRPr lang="ja-JP" altLang="en-US" sz="9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C5D81E-6233-4A3F-A504-839F20AF0C9D}"/>
              </a:ext>
            </a:extLst>
          </p:cNvPr>
          <p:cNvSpPr txBox="1"/>
          <p:nvPr/>
        </p:nvSpPr>
        <p:spPr>
          <a:xfrm>
            <a:off x="257902" y="2898677"/>
            <a:ext cx="8633698" cy="14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latin typeface="+mj-lt"/>
              </a:rPr>
              <a:t>ベイズ確率の考え方に基づき、</a:t>
            </a:r>
            <a:r>
              <a:rPr lang="ja-JP" altLang="ja-JP" sz="3200" b="1" dirty="0">
                <a:latin typeface="+mj-lt"/>
              </a:rPr>
              <a:t>観測された事実から、推定したい事柄を、確率的な意味で推論すること</a:t>
            </a:r>
            <a:endParaRPr lang="en-US" altLang="ja-JP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611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544BBEE-0BFA-49A1-8A28-8E49335A2011}"/>
              </a:ext>
            </a:extLst>
          </p:cNvPr>
          <p:cNvSpPr/>
          <p:nvPr/>
        </p:nvSpPr>
        <p:spPr>
          <a:xfrm>
            <a:off x="2640470" y="3793267"/>
            <a:ext cx="3721965" cy="2599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D236DC-D585-4B24-93F0-E09E24A900B6}"/>
              </a:ext>
            </a:extLst>
          </p:cNvPr>
          <p:cNvSpPr/>
          <p:nvPr/>
        </p:nvSpPr>
        <p:spPr>
          <a:xfrm>
            <a:off x="2640471" y="6392854"/>
            <a:ext cx="3721965" cy="20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AAF6B52-B734-4BEA-A111-D652A88357C9}"/>
              </a:ext>
            </a:extLst>
          </p:cNvPr>
          <p:cNvSpPr txBox="1"/>
          <p:nvPr/>
        </p:nvSpPr>
        <p:spPr>
          <a:xfrm>
            <a:off x="2875356" y="4262858"/>
            <a:ext cx="33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ウイルスに感染していない</a:t>
            </a:r>
            <a:r>
              <a:rPr lang="ja-JP" altLang="en-US" dirty="0"/>
              <a:t>（陰性）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2A5FB42-D778-46B5-9501-6DC2DD8DBBCD}"/>
                  </a:ext>
                </a:extLst>
              </p:cNvPr>
              <p:cNvSpPr/>
              <p:nvPr/>
            </p:nvSpPr>
            <p:spPr>
              <a:xfrm>
                <a:off x="4121058" y="5305627"/>
                <a:ext cx="90441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9999</m:t>
                          </m:r>
                        </m:num>
                        <m:den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2A5FB42-D778-46B5-9501-6DC2DD8DB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058" y="5305627"/>
                <a:ext cx="904415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D83FFE0-CDC2-49FD-8EB4-18234D981ECE}"/>
              </a:ext>
            </a:extLst>
          </p:cNvPr>
          <p:cNvSpPr txBox="1"/>
          <p:nvPr/>
        </p:nvSpPr>
        <p:spPr>
          <a:xfrm flipH="1">
            <a:off x="4081762" y="3459845"/>
            <a:ext cx="9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母集団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7D04659-69FC-4A4A-ADE7-260ECEF0EB93}"/>
                  </a:ext>
                </a:extLst>
              </p:cNvPr>
              <p:cNvSpPr txBox="1"/>
              <p:nvPr/>
            </p:nvSpPr>
            <p:spPr>
              <a:xfrm flipH="1">
                <a:off x="0" y="955126"/>
                <a:ext cx="7762570" cy="1887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ja-JP" altLang="en-US" b="1" dirty="0"/>
                  <a:t>例）ある人が</a:t>
                </a:r>
                <a:r>
                  <a:rPr lang="en-US" altLang="ja-JP" b="1" dirty="0"/>
                  <a:t>S</a:t>
                </a:r>
                <a:r>
                  <a:rPr lang="ja-JP" altLang="en-US" b="1" dirty="0"/>
                  <a:t>型検査方式で調べたところ、陽性反応がでた。その陽性の人は、本当にインフルエンザに感染しているか。</a:t>
                </a:r>
                <a:endParaRPr lang="en-US" altLang="ja-JP" b="1" dirty="0"/>
              </a:p>
              <a:p>
                <a:pPr>
                  <a:lnSpc>
                    <a:spcPct val="200000"/>
                  </a:lnSpc>
                </a:pPr>
                <a:r>
                  <a:rPr lang="ja-JP" altLang="en-US" b="1" dirty="0"/>
                  <a:t>ただし、ある人がインフルエンザウイルスに感染している確率は、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10000</m:t>
                        </m:r>
                      </m:den>
                    </m:f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7D04659-69FC-4A4A-ADE7-260ECEF0E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0" y="955126"/>
                <a:ext cx="7762570" cy="1887889"/>
              </a:xfrm>
              <a:prstGeom prst="rect">
                <a:avLst/>
              </a:prstGeom>
              <a:blipFill>
                <a:blip r:embed="rId4"/>
                <a:stretch>
                  <a:fillRect l="-628" b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A855DC-D5A5-4F1A-A138-95B4F551A520}"/>
              </a:ext>
            </a:extLst>
          </p:cNvPr>
          <p:cNvSpPr/>
          <p:nvPr/>
        </p:nvSpPr>
        <p:spPr>
          <a:xfrm>
            <a:off x="6253205" y="241881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（</a:t>
            </a:r>
            <a:r>
              <a:rPr lang="en-US" altLang="ja-JP" b="1" dirty="0"/>
              <a:t>0.01%</a:t>
            </a:r>
            <a:r>
              <a:rPr lang="ja-JP" altLang="en-US" b="1" dirty="0"/>
              <a:t>）</a:t>
            </a:r>
            <a:endParaRPr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5CE5F1B-A212-4BD0-85A4-D724844DFB45}"/>
              </a:ext>
            </a:extLst>
          </p:cNvPr>
          <p:cNvGrpSpPr/>
          <p:nvPr/>
        </p:nvGrpSpPr>
        <p:grpSpPr>
          <a:xfrm>
            <a:off x="87683" y="5339575"/>
            <a:ext cx="2233186" cy="1219409"/>
            <a:chOff x="5423976" y="4055027"/>
            <a:chExt cx="2233186" cy="1481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601E6DE4-C897-4FA1-8F64-4EF98FEF34B6}"/>
                    </a:ext>
                  </a:extLst>
                </p:cNvPr>
                <p:cNvSpPr/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601E6DE4-C897-4FA1-8F64-4EF98FEF3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吹き出し: 折線 (枠付き、強調線付き) 19">
              <a:extLst>
                <a:ext uri="{FF2B5EF4-FFF2-40B4-BE49-F238E27FC236}">
                  <a16:creationId xmlns:a16="http://schemas.microsoft.com/office/drawing/2014/main" id="{34739B4D-E749-4A77-A33E-D6FCC76A32A4}"/>
                </a:ext>
              </a:extLst>
            </p:cNvPr>
            <p:cNvSpPr/>
            <p:nvPr/>
          </p:nvSpPr>
          <p:spPr>
            <a:xfrm>
              <a:off x="5423976" y="4055027"/>
              <a:ext cx="2233186" cy="1481914"/>
            </a:xfrm>
            <a:prstGeom prst="accentBorderCallout2">
              <a:avLst>
                <a:gd name="adj1" fmla="val 88363"/>
                <a:gd name="adj2" fmla="val 102438"/>
                <a:gd name="adj3" fmla="val 95496"/>
                <a:gd name="adj4" fmla="val 107752"/>
                <a:gd name="adj5" fmla="val 96396"/>
                <a:gd name="adj6" fmla="val 11814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/>
            </a:p>
          </p:txBody>
        </p:sp>
      </p:grpSp>
      <p:sp>
        <p:nvSpPr>
          <p:cNvPr id="22" name="タイトル 3">
            <a:extLst>
              <a:ext uri="{FF2B5EF4-FFF2-40B4-BE49-F238E27FC236}">
                <a16:creationId xmlns:a16="http://schemas.microsoft.com/office/drawing/2014/main" id="{7F494261-DFAB-4435-8259-681DB8E9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14DD8CD-070F-4F0C-ADB6-F746D3F6004B}"/>
              </a:ext>
            </a:extLst>
          </p:cNvPr>
          <p:cNvSpPr/>
          <p:nvPr/>
        </p:nvSpPr>
        <p:spPr>
          <a:xfrm>
            <a:off x="5068496" y="1844824"/>
            <a:ext cx="2815872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3E5E61-C0D1-46B3-ACC7-E1AA0DC2672F}"/>
              </a:ext>
            </a:extLst>
          </p:cNvPr>
          <p:cNvSpPr txBox="1"/>
          <p:nvPr/>
        </p:nvSpPr>
        <p:spPr>
          <a:xfrm flipH="1">
            <a:off x="7105443" y="3271769"/>
            <a:ext cx="187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これが事前情報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7553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52676F3-D217-4374-9A6D-9CCCEB99C5EA}"/>
              </a:ext>
            </a:extLst>
          </p:cNvPr>
          <p:cNvSpPr/>
          <p:nvPr/>
        </p:nvSpPr>
        <p:spPr>
          <a:xfrm>
            <a:off x="2813995" y="6393017"/>
            <a:ext cx="3551174" cy="201600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C1B94B-81E4-4294-91CC-FA34159F9014}"/>
              </a:ext>
            </a:extLst>
          </p:cNvPr>
          <p:cNvSpPr/>
          <p:nvPr/>
        </p:nvSpPr>
        <p:spPr>
          <a:xfrm>
            <a:off x="6122460" y="3789457"/>
            <a:ext cx="233409" cy="2599587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9AF99E5-12C8-4AF3-824B-60BD06069D58}"/>
              </a:ext>
            </a:extLst>
          </p:cNvPr>
          <p:cNvSpPr/>
          <p:nvPr/>
        </p:nvSpPr>
        <p:spPr>
          <a:xfrm>
            <a:off x="2640470" y="3793267"/>
            <a:ext cx="3721965" cy="25995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3BCC1F3-CDBE-40BF-A398-3320F6C7A4E8}"/>
              </a:ext>
            </a:extLst>
          </p:cNvPr>
          <p:cNvSpPr/>
          <p:nvPr/>
        </p:nvSpPr>
        <p:spPr>
          <a:xfrm>
            <a:off x="2640471" y="6392854"/>
            <a:ext cx="3721965" cy="20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DF3DD9-4FE9-4F45-A59B-B68D64C56499}"/>
              </a:ext>
            </a:extLst>
          </p:cNvPr>
          <p:cNvSpPr txBox="1"/>
          <p:nvPr/>
        </p:nvSpPr>
        <p:spPr>
          <a:xfrm>
            <a:off x="2871783" y="4264221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ウイルスに感染していない</a:t>
            </a:r>
            <a:r>
              <a:rPr lang="ja-JP" altLang="en-US" dirty="0"/>
              <a:t>（陰性）</a:t>
            </a:r>
            <a:endParaRPr lang="en-US" altLang="ja-JP" dirty="0"/>
          </a:p>
          <a:p>
            <a:pPr algn="ctr"/>
            <a:r>
              <a:rPr kumimoji="1" lang="ja-JP" altLang="en-US" b="1" dirty="0"/>
              <a:t>＋</a:t>
            </a:r>
            <a:endParaRPr kumimoji="1" lang="en-US" altLang="ja-JP" b="1" dirty="0"/>
          </a:p>
          <a:p>
            <a:pPr algn="ctr"/>
            <a:r>
              <a:rPr lang="ja-JP" altLang="en-US" dirty="0"/>
              <a:t>検査（陰性）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E071524B-1C64-4352-85BC-EEF0CC7CE2B4}"/>
                  </a:ext>
                </a:extLst>
              </p:cNvPr>
              <p:cNvSpPr/>
              <p:nvPr/>
            </p:nvSpPr>
            <p:spPr>
              <a:xfrm>
                <a:off x="3843275" y="5313636"/>
                <a:ext cx="1457450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ja-JP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9999</m:t>
                          </m:r>
                        </m:num>
                        <m:den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E071524B-1C64-4352-85BC-EEF0CC7CE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75" y="5313636"/>
                <a:ext cx="1457450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FED521D3-D6EA-476D-97BD-ADC4D22FE86B}"/>
              </a:ext>
            </a:extLst>
          </p:cNvPr>
          <p:cNvSpPr txBox="1"/>
          <p:nvPr/>
        </p:nvSpPr>
        <p:spPr>
          <a:xfrm flipH="1">
            <a:off x="3169795" y="3459845"/>
            <a:ext cx="9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母集団</a:t>
            </a:r>
          </a:p>
        </p:txBody>
      </p:sp>
      <p:graphicFrame>
        <p:nvGraphicFramePr>
          <p:cNvPr id="168" name="表 167">
            <a:extLst>
              <a:ext uri="{FF2B5EF4-FFF2-40B4-BE49-F238E27FC236}">
                <a16:creationId xmlns:a16="http://schemas.microsoft.com/office/drawing/2014/main" id="{64A4D114-D751-4124-A0D1-9AA14E620B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6075" y="1461548"/>
          <a:ext cx="6039795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265">
                  <a:extLst>
                    <a:ext uri="{9D8B030D-6E8A-4147-A177-3AD203B41FA5}">
                      <a16:colId xmlns:a16="http://schemas.microsoft.com/office/drawing/2014/main" val="580365401"/>
                    </a:ext>
                  </a:extLst>
                </a:gridCol>
                <a:gridCol w="2013265">
                  <a:extLst>
                    <a:ext uri="{9D8B030D-6E8A-4147-A177-3AD203B41FA5}">
                      <a16:colId xmlns:a16="http://schemas.microsoft.com/office/drawing/2014/main" val="3401648563"/>
                    </a:ext>
                  </a:extLst>
                </a:gridCol>
                <a:gridCol w="2013265">
                  <a:extLst>
                    <a:ext uri="{9D8B030D-6E8A-4147-A177-3AD203B41FA5}">
                      <a16:colId xmlns:a16="http://schemas.microsoft.com/office/drawing/2014/main" val="2178225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検査方式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信頼性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検査結果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323762"/>
                  </a:ext>
                </a:extLst>
              </a:tr>
              <a:tr h="152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</a:t>
                      </a:r>
                      <a:r>
                        <a:rPr kumimoji="1" lang="ja-JP" altLang="en-US" sz="1400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100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時間を要す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0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</a:t>
                      </a:r>
                      <a:r>
                        <a:rPr kumimoji="1" lang="ja-JP" altLang="en-US" b="1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95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すぐにでる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597223"/>
                  </a:ext>
                </a:extLst>
              </a:tr>
            </a:tbl>
          </a:graphicData>
        </a:graphic>
      </p:graphicFrame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9C6E4562-E442-4814-9733-F9C424B1D394}"/>
              </a:ext>
            </a:extLst>
          </p:cNvPr>
          <p:cNvSpPr txBox="1"/>
          <p:nvPr/>
        </p:nvSpPr>
        <p:spPr>
          <a:xfrm flipH="1">
            <a:off x="-73988" y="1128445"/>
            <a:ext cx="84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インフルエンザの検査方法に</a:t>
            </a:r>
            <a:r>
              <a:rPr lang="en-US" altLang="ja-JP" b="1" dirty="0"/>
              <a:t>T</a:t>
            </a:r>
            <a:r>
              <a:rPr lang="ja-JP" altLang="en-US" b="1" dirty="0"/>
              <a:t>型と</a:t>
            </a:r>
            <a:r>
              <a:rPr lang="en-US" altLang="ja-JP" b="1" dirty="0"/>
              <a:t>S</a:t>
            </a:r>
            <a:r>
              <a:rPr lang="ja-JP" altLang="en-US" b="1" dirty="0"/>
              <a:t>型の</a:t>
            </a:r>
            <a:r>
              <a:rPr lang="en-US" altLang="ja-JP" b="1" dirty="0"/>
              <a:t>2</a:t>
            </a:r>
            <a:r>
              <a:rPr lang="ja-JP" altLang="en-US" b="1" dirty="0"/>
              <a:t>種類あるとします。</a:t>
            </a:r>
            <a:endParaRPr lang="en-US" altLang="ja-JP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050D7B-8DC3-4664-B4D9-DDEDCEF7038C}"/>
              </a:ext>
            </a:extLst>
          </p:cNvPr>
          <p:cNvGrpSpPr/>
          <p:nvPr/>
        </p:nvGrpSpPr>
        <p:grpSpPr>
          <a:xfrm>
            <a:off x="87683" y="5339575"/>
            <a:ext cx="2233186" cy="1219409"/>
            <a:chOff x="5423976" y="4055027"/>
            <a:chExt cx="2233186" cy="1481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54852D7A-75DE-41E4-A521-1332F50016C2}"/>
                    </a:ext>
                  </a:extLst>
                </p:cNvPr>
                <p:cNvSpPr/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54852D7A-75DE-41E4-A521-1332F50016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吹き出し: 折線 (枠付き、強調線付き) 27">
              <a:extLst>
                <a:ext uri="{FF2B5EF4-FFF2-40B4-BE49-F238E27FC236}">
                  <a16:creationId xmlns:a16="http://schemas.microsoft.com/office/drawing/2014/main" id="{4EECD0A1-D5C8-48CF-8374-765471023B4D}"/>
                </a:ext>
              </a:extLst>
            </p:cNvPr>
            <p:cNvSpPr/>
            <p:nvPr/>
          </p:nvSpPr>
          <p:spPr>
            <a:xfrm>
              <a:off x="5423976" y="4055027"/>
              <a:ext cx="2233186" cy="1481914"/>
            </a:xfrm>
            <a:prstGeom prst="accentBorderCallout2">
              <a:avLst>
                <a:gd name="adj1" fmla="val 88363"/>
                <a:gd name="adj2" fmla="val 102438"/>
                <a:gd name="adj3" fmla="val 95496"/>
                <a:gd name="adj4" fmla="val 107752"/>
                <a:gd name="adj5" fmla="val 96396"/>
                <a:gd name="adj6" fmla="val 11814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検査（陰性）</a:t>
              </a:r>
            </a:p>
            <a:p>
              <a:pPr algn="ctr"/>
              <a:endParaRPr kumimoji="1" lang="ja-JP" altLang="en-US" dirty="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DFFFAD-7148-40AD-B806-80208FAC7F92}"/>
              </a:ext>
            </a:extLst>
          </p:cNvPr>
          <p:cNvGrpSpPr/>
          <p:nvPr/>
        </p:nvGrpSpPr>
        <p:grpSpPr>
          <a:xfrm>
            <a:off x="7129615" y="2973939"/>
            <a:ext cx="1835105" cy="1610117"/>
            <a:chOff x="5423976" y="4055027"/>
            <a:chExt cx="2233186" cy="195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B34DE8F3-0306-45D8-9759-4C0F05E5DBC7}"/>
                    </a:ext>
                  </a:extLst>
                </p:cNvPr>
                <p:cNvSpPr/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9999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3FB02977-6FB8-4E39-A8F9-8D7B52AAC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吹き出し: 折線 (枠付き、強調線付き) 30">
              <a:extLst>
                <a:ext uri="{FF2B5EF4-FFF2-40B4-BE49-F238E27FC236}">
                  <a16:creationId xmlns:a16="http://schemas.microsoft.com/office/drawing/2014/main" id="{488FB78B-D2B1-4E85-8FFB-42C416D97B47}"/>
                </a:ext>
              </a:extLst>
            </p:cNvPr>
            <p:cNvSpPr/>
            <p:nvPr/>
          </p:nvSpPr>
          <p:spPr>
            <a:xfrm>
              <a:off x="5423976" y="4055027"/>
              <a:ext cx="2233186" cy="1956731"/>
            </a:xfrm>
            <a:prstGeom prst="accentBorderCallout2">
              <a:avLst>
                <a:gd name="adj1" fmla="val 59477"/>
                <a:gd name="adj2" fmla="val -3006"/>
                <a:gd name="adj3" fmla="val 60824"/>
                <a:gd name="adj4" fmla="val -25504"/>
                <a:gd name="adj5" fmla="val 115791"/>
                <a:gd name="adj6" fmla="val -4760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していない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陰性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検査（陽性）</a:t>
              </a:r>
            </a:p>
            <a:p>
              <a:pPr algn="ctr"/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F1D8C18-BB88-429E-A014-D742894DE002}"/>
              </a:ext>
            </a:extLst>
          </p:cNvPr>
          <p:cNvGrpSpPr/>
          <p:nvPr/>
        </p:nvGrpSpPr>
        <p:grpSpPr>
          <a:xfrm>
            <a:off x="7130526" y="4654483"/>
            <a:ext cx="1835105" cy="1610117"/>
            <a:chOff x="5423976" y="4055027"/>
            <a:chExt cx="2233186" cy="195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90D7A6-91B3-4CA9-B57D-5BDE6552496F}"/>
                    </a:ext>
                  </a:extLst>
                </p:cNvPr>
                <p:cNvSpPr/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2EFDE706-EB55-462D-849E-F128781E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吹き出し: 折線 (枠付き、強調線付き) 33">
              <a:extLst>
                <a:ext uri="{FF2B5EF4-FFF2-40B4-BE49-F238E27FC236}">
                  <a16:creationId xmlns:a16="http://schemas.microsoft.com/office/drawing/2014/main" id="{87D85F0D-0243-4FE5-97CE-62CC5DAB98B9}"/>
                </a:ext>
              </a:extLst>
            </p:cNvPr>
            <p:cNvSpPr/>
            <p:nvPr/>
          </p:nvSpPr>
          <p:spPr>
            <a:xfrm>
              <a:off x="5423976" y="4055027"/>
              <a:ext cx="2233186" cy="1956731"/>
            </a:xfrm>
            <a:prstGeom prst="accentBorderCallout2">
              <a:avLst>
                <a:gd name="adj1" fmla="val 55033"/>
                <a:gd name="adj2" fmla="val -3080"/>
                <a:gd name="adj3" fmla="val 114322"/>
                <a:gd name="adj4" fmla="val -21619"/>
                <a:gd name="adj5" fmla="val 114824"/>
                <a:gd name="adj6" fmla="val -53260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検査（陽性）</a:t>
              </a:r>
            </a:p>
            <a:p>
              <a:pPr algn="ctr"/>
              <a:endParaRPr kumimoji="1" lang="ja-JP" altLang="en-US" dirty="0"/>
            </a:p>
          </p:txBody>
        </p:sp>
      </p:grp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9C4B5078-3132-4AEA-915C-A4B99AB410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6075" y="2566447"/>
          <a:ext cx="6046359" cy="117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677">
                  <a:extLst>
                    <a:ext uri="{9D8B030D-6E8A-4147-A177-3AD203B41FA5}">
                      <a16:colId xmlns:a16="http://schemas.microsoft.com/office/drawing/2014/main" val="3401648563"/>
                    </a:ext>
                  </a:extLst>
                </a:gridCol>
                <a:gridCol w="4022682">
                  <a:extLst>
                    <a:ext uri="{9D8B030D-6E8A-4147-A177-3AD203B41FA5}">
                      <a16:colId xmlns:a16="http://schemas.microsoft.com/office/drawing/2014/main" val="2178225118"/>
                    </a:ext>
                  </a:extLst>
                </a:gridCol>
              </a:tblGrid>
              <a:tr h="44035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ウイルス感染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</a:t>
                      </a:r>
                      <a:r>
                        <a:rPr lang="ja-JP" altLang="en-US" dirty="0"/>
                        <a:t>型検査で陽性と判定される確率</a:t>
                      </a:r>
                      <a:r>
                        <a:rPr lang="en-US" altLang="ja-JP" dirty="0"/>
                        <a:t>(%)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323762"/>
                  </a:ext>
                </a:extLst>
              </a:tr>
              <a:tr h="1521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感染している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95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0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/>
                        <a:t>感染していない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/>
                        <a:t>5</a:t>
                      </a:r>
                      <a:endParaRPr kumimoji="1" lang="ja-JP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7223"/>
                  </a:ext>
                </a:extLst>
              </a:tr>
            </a:tbl>
          </a:graphicData>
        </a:graphic>
      </p:graphicFrame>
      <p:sp>
        <p:nvSpPr>
          <p:cNvPr id="36" name="矢印: U ターン 35">
            <a:extLst>
              <a:ext uri="{FF2B5EF4-FFF2-40B4-BE49-F238E27FC236}">
                <a16:creationId xmlns:a16="http://schemas.microsoft.com/office/drawing/2014/main" id="{FBE05431-5DC2-4E4D-A368-D86573654F8E}"/>
              </a:ext>
            </a:extLst>
          </p:cNvPr>
          <p:cNvSpPr/>
          <p:nvPr/>
        </p:nvSpPr>
        <p:spPr>
          <a:xfrm rot="5400000">
            <a:off x="6216220" y="2610685"/>
            <a:ext cx="1046481" cy="378855"/>
          </a:xfrm>
          <a:prstGeom prst="uturnArrow">
            <a:avLst>
              <a:gd name="adj1" fmla="val 27395"/>
              <a:gd name="adj2" fmla="val 25000"/>
              <a:gd name="adj3" fmla="val 33046"/>
              <a:gd name="adj4" fmla="val 43750"/>
              <a:gd name="adj5" fmla="val 100000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タイトル 3">
            <a:extLst>
              <a:ext uri="{FF2B5EF4-FFF2-40B4-BE49-F238E27FC236}">
                <a16:creationId xmlns:a16="http://schemas.microsoft.com/office/drawing/2014/main" id="{934F347D-A42F-40FB-BED1-307CE68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</a:t>
            </a:r>
            <a:endParaRPr kumimoji="1" lang="ja-JP" altLang="en-US" dirty="0"/>
          </a:p>
        </p:txBody>
      </p:sp>
      <p:sp>
        <p:nvSpPr>
          <p:cNvPr id="39" name="フッター プレースホルダー 1">
            <a:extLst>
              <a:ext uri="{FF2B5EF4-FFF2-40B4-BE49-F238E27FC236}">
                <a16:creationId xmlns:a16="http://schemas.microsoft.com/office/drawing/2014/main" id="{9EB5BDC0-63AF-49F5-B97F-29F0DAB835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35600" y="6644487"/>
            <a:ext cx="4021200" cy="2016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977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7BEDFC-5983-45C5-9493-07016E16135C}"/>
              </a:ext>
            </a:extLst>
          </p:cNvPr>
          <p:cNvSpPr/>
          <p:nvPr/>
        </p:nvSpPr>
        <p:spPr>
          <a:xfrm>
            <a:off x="3543618" y="2787538"/>
            <a:ext cx="3692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/>
              <a:t>＝</a:t>
            </a:r>
            <a:r>
              <a:rPr lang="en-US" altLang="ja-JP" sz="2000" b="1" dirty="0"/>
              <a:t> 0.001897</a:t>
            </a:r>
            <a:r>
              <a:rPr lang="ja-JP" altLang="en-US" sz="2000" b="1" dirty="0"/>
              <a:t>（約</a:t>
            </a:r>
            <a:r>
              <a:rPr lang="en-US" altLang="ja-JP" sz="2000" b="1" dirty="0"/>
              <a:t>0.19%</a:t>
            </a:r>
            <a:r>
              <a:rPr lang="ja-JP" altLang="en-US" sz="2000" b="1" dirty="0"/>
              <a:t>）</a:t>
            </a:r>
            <a:endParaRPr lang="en-US" altLang="ja-JP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A2CDD0C-EAD1-4503-ADAF-C0D20E9F62B3}"/>
                  </a:ext>
                </a:extLst>
              </p:cNvPr>
              <p:cNvSpPr/>
              <p:nvPr/>
            </p:nvSpPr>
            <p:spPr>
              <a:xfrm>
                <a:off x="755576" y="1523546"/>
                <a:ext cx="5959517" cy="13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1" i="1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ja-JP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 dirty="0">
                              <a:latin typeface="Cambria Math" panose="02040503050406030204" pitchFamily="18" charset="0"/>
                            </a:rPr>
                            <m:t>ウイルスに</m:t>
                          </m:r>
                          <m:r>
                            <a:rPr lang="ja-JP" altLang="en-US" b="1" i="1" dirty="0" smtClean="0">
                              <a:latin typeface="Cambria Math" panose="02040503050406030204" pitchFamily="18" charset="0"/>
                            </a:rPr>
                            <m:t>感染</m:t>
                          </m:r>
                        </m:e>
                        <m:e>
                          <m:r>
                            <a:rPr lang="ja-JP" altLang="en-US" b="1" i="1" dirty="0">
                              <a:latin typeface="Cambria Math" panose="02040503050406030204" pitchFamily="18" charset="0"/>
                            </a:rPr>
                            <m:t>検査</m:t>
                          </m:r>
                          <m:r>
                            <a:rPr lang="ja-JP" altLang="en-US" b="1" i="1" dirty="0" smtClean="0">
                              <a:latin typeface="Cambria Math" panose="02040503050406030204" pitchFamily="18" charset="0"/>
                            </a:rPr>
                            <m:t>陽性</m:t>
                          </m:r>
                        </m:e>
                      </m:d>
                      <m:r>
                        <a:rPr lang="en-US" altLang="ja-JP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10000</m:t>
                              </m:r>
                            </m:den>
                          </m:f>
                          <m:r>
                            <a:rPr lang="en-US" altLang="ja-JP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9999</m:t>
                              </m:r>
                            </m:num>
                            <m:den>
                              <m:r>
                                <a:rPr lang="en-US" altLang="ja-JP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ja-JP" b="1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A2CDD0C-EAD1-4503-ADAF-C0D20E9F6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23546"/>
                <a:ext cx="5959517" cy="13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9AF90C-2F9A-4DF4-9D63-DDFFD7712F18}"/>
              </a:ext>
            </a:extLst>
          </p:cNvPr>
          <p:cNvSpPr/>
          <p:nvPr/>
        </p:nvSpPr>
        <p:spPr>
          <a:xfrm>
            <a:off x="2813995" y="6393017"/>
            <a:ext cx="3551174" cy="201600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88EC30-2924-4D73-875E-AF66DC15B2E3}"/>
              </a:ext>
            </a:extLst>
          </p:cNvPr>
          <p:cNvSpPr/>
          <p:nvPr/>
        </p:nvSpPr>
        <p:spPr>
          <a:xfrm>
            <a:off x="6122460" y="3789457"/>
            <a:ext cx="233409" cy="2599587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8E5791-DB7A-419E-A527-003AFA3B621A}"/>
              </a:ext>
            </a:extLst>
          </p:cNvPr>
          <p:cNvSpPr/>
          <p:nvPr/>
        </p:nvSpPr>
        <p:spPr>
          <a:xfrm>
            <a:off x="2640470" y="3793267"/>
            <a:ext cx="3721965" cy="25995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D98FC5-74B1-4CD7-9B78-51C743CDF5C7}"/>
              </a:ext>
            </a:extLst>
          </p:cNvPr>
          <p:cNvSpPr/>
          <p:nvPr/>
        </p:nvSpPr>
        <p:spPr>
          <a:xfrm>
            <a:off x="2640471" y="6392854"/>
            <a:ext cx="3721965" cy="20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8AB87E1-F984-43FC-B17E-9E6101B9F346}"/>
              </a:ext>
            </a:extLst>
          </p:cNvPr>
          <p:cNvGrpSpPr/>
          <p:nvPr/>
        </p:nvGrpSpPr>
        <p:grpSpPr>
          <a:xfrm>
            <a:off x="87683" y="5339575"/>
            <a:ext cx="2233186" cy="1219409"/>
            <a:chOff x="5423976" y="4055027"/>
            <a:chExt cx="2233186" cy="1481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F750D73C-BB27-4274-A4C4-AE6565D18CD7}"/>
                    </a:ext>
                  </a:extLst>
                </p:cNvPr>
                <p:cNvSpPr/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F750D73C-BB27-4274-A4C4-AE6565D18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933" y="4774920"/>
                  <a:ext cx="1748727" cy="7514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吹き出し: 折線 (枠付き、強調線付き) 18">
              <a:extLst>
                <a:ext uri="{FF2B5EF4-FFF2-40B4-BE49-F238E27FC236}">
                  <a16:creationId xmlns:a16="http://schemas.microsoft.com/office/drawing/2014/main" id="{388C7A8D-164F-4CC7-8DD1-727A39157E92}"/>
                </a:ext>
              </a:extLst>
            </p:cNvPr>
            <p:cNvSpPr/>
            <p:nvPr/>
          </p:nvSpPr>
          <p:spPr>
            <a:xfrm>
              <a:off x="5423976" y="4055027"/>
              <a:ext cx="2233186" cy="1481914"/>
            </a:xfrm>
            <a:prstGeom prst="accentBorderCallout2">
              <a:avLst>
                <a:gd name="adj1" fmla="val 88363"/>
                <a:gd name="adj2" fmla="val 102438"/>
                <a:gd name="adj3" fmla="val 95496"/>
                <a:gd name="adj4" fmla="val 107752"/>
                <a:gd name="adj5" fmla="val 96396"/>
                <a:gd name="adj6" fmla="val 11814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検査（陰性）</a:t>
              </a:r>
            </a:p>
            <a:p>
              <a:pPr algn="ctr"/>
              <a:endParaRPr kumimoji="1" lang="ja-JP" altLang="en-US" dirty="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9C8655-FBD7-4595-9543-128C2A1BD5C1}"/>
              </a:ext>
            </a:extLst>
          </p:cNvPr>
          <p:cNvSpPr txBox="1"/>
          <p:nvPr/>
        </p:nvSpPr>
        <p:spPr>
          <a:xfrm>
            <a:off x="2871783" y="4264221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ウイルスに感染していない</a:t>
            </a:r>
            <a:r>
              <a:rPr lang="ja-JP" altLang="en-US" dirty="0"/>
              <a:t>（陰性）</a:t>
            </a:r>
            <a:endParaRPr lang="en-US" altLang="ja-JP" dirty="0"/>
          </a:p>
          <a:p>
            <a:pPr algn="ctr"/>
            <a:r>
              <a:rPr kumimoji="1" lang="ja-JP" altLang="en-US" b="1" dirty="0"/>
              <a:t>＋</a:t>
            </a:r>
            <a:endParaRPr kumimoji="1" lang="en-US" altLang="ja-JP" b="1" dirty="0"/>
          </a:p>
          <a:p>
            <a:pPr algn="ctr"/>
            <a:r>
              <a:rPr lang="ja-JP" altLang="en-US" dirty="0"/>
              <a:t>検査（陰性）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AD4354-872E-4159-9ECD-18AC590F7B21}"/>
                  </a:ext>
                </a:extLst>
              </p:cNvPr>
              <p:cNvSpPr/>
              <p:nvPr/>
            </p:nvSpPr>
            <p:spPr>
              <a:xfrm>
                <a:off x="3843275" y="5313636"/>
                <a:ext cx="1457450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ja-JP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9999</m:t>
                          </m:r>
                        </m:num>
                        <m:den>
                          <m:r>
                            <a:rPr lang="en-US" altLang="ja-JP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AD4354-872E-4159-9ECD-18AC590F7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75" y="5313636"/>
                <a:ext cx="1457450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004AEBA-11EA-42B4-8F78-5B5E47455867}"/>
              </a:ext>
            </a:extLst>
          </p:cNvPr>
          <p:cNvSpPr txBox="1"/>
          <p:nvPr/>
        </p:nvSpPr>
        <p:spPr>
          <a:xfrm flipH="1">
            <a:off x="4081762" y="3459845"/>
            <a:ext cx="9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母集団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935CDE2-4163-4F9B-A0F2-859349B7D30E}"/>
              </a:ext>
            </a:extLst>
          </p:cNvPr>
          <p:cNvGrpSpPr/>
          <p:nvPr/>
        </p:nvGrpSpPr>
        <p:grpSpPr>
          <a:xfrm>
            <a:off x="7129615" y="2973939"/>
            <a:ext cx="1835105" cy="1610117"/>
            <a:chOff x="5423976" y="4055027"/>
            <a:chExt cx="2233186" cy="195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3FB02977-6FB8-4E39-A8F9-8D7B52AAC473}"/>
                    </a:ext>
                  </a:extLst>
                </p:cNvPr>
                <p:cNvSpPr/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9999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3FB02977-6FB8-4E39-A8F9-8D7B52AAC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吹き出し: 折線 (枠付き、強調線付き) 32">
              <a:extLst>
                <a:ext uri="{FF2B5EF4-FFF2-40B4-BE49-F238E27FC236}">
                  <a16:creationId xmlns:a16="http://schemas.microsoft.com/office/drawing/2014/main" id="{401B931F-E18E-46A3-A418-0BA67E88D669}"/>
                </a:ext>
              </a:extLst>
            </p:cNvPr>
            <p:cNvSpPr/>
            <p:nvPr/>
          </p:nvSpPr>
          <p:spPr>
            <a:xfrm>
              <a:off x="5423976" y="4055027"/>
              <a:ext cx="2233186" cy="1956731"/>
            </a:xfrm>
            <a:prstGeom prst="accentBorderCallout2">
              <a:avLst>
                <a:gd name="adj1" fmla="val 59477"/>
                <a:gd name="adj2" fmla="val -3006"/>
                <a:gd name="adj3" fmla="val 60824"/>
                <a:gd name="adj4" fmla="val -25504"/>
                <a:gd name="adj5" fmla="val 115791"/>
                <a:gd name="adj6" fmla="val -47609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していない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陰性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検査（陽性）</a:t>
              </a:r>
            </a:p>
            <a:p>
              <a:pPr algn="ctr"/>
              <a:endParaRPr kumimoji="1" lang="ja-JP" altLang="en-US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ECFBA4B-825E-4793-8A00-EB1884C6EBEA}"/>
              </a:ext>
            </a:extLst>
          </p:cNvPr>
          <p:cNvGrpSpPr/>
          <p:nvPr/>
        </p:nvGrpSpPr>
        <p:grpSpPr>
          <a:xfrm>
            <a:off x="7130526" y="4654483"/>
            <a:ext cx="1835105" cy="1610117"/>
            <a:chOff x="5423976" y="4055027"/>
            <a:chExt cx="2233186" cy="195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2EFDE706-EB55-462D-849E-F128781E1E46}"/>
                    </a:ext>
                  </a:extLst>
                </p:cNvPr>
                <p:cNvSpPr/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2EFDE706-EB55-462D-849E-F128781E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05" y="5138430"/>
                  <a:ext cx="1748727" cy="7736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吹き出し: 折線 (枠付き、強調線付き) 35">
              <a:extLst>
                <a:ext uri="{FF2B5EF4-FFF2-40B4-BE49-F238E27FC236}">
                  <a16:creationId xmlns:a16="http://schemas.microsoft.com/office/drawing/2014/main" id="{37BD6F46-9E30-4538-AAB0-1A0B05A290F0}"/>
                </a:ext>
              </a:extLst>
            </p:cNvPr>
            <p:cNvSpPr/>
            <p:nvPr/>
          </p:nvSpPr>
          <p:spPr>
            <a:xfrm>
              <a:off x="5423976" y="4055027"/>
              <a:ext cx="2233186" cy="1956731"/>
            </a:xfrm>
            <a:prstGeom prst="accentBorderCallout2">
              <a:avLst>
                <a:gd name="adj1" fmla="val 55033"/>
                <a:gd name="adj2" fmla="val -3080"/>
                <a:gd name="adj3" fmla="val 114322"/>
                <a:gd name="adj4" fmla="val -21619"/>
                <a:gd name="adj5" fmla="val 114824"/>
                <a:gd name="adj6" fmla="val -53260"/>
              </a:avLst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ウイルスに感染</a:t>
              </a:r>
              <a:r>
                <a:rPr lang="en-US" altLang="ja-JP" dirty="0">
                  <a:solidFill>
                    <a:schemeClr val="tx1"/>
                  </a:solidFill>
                </a:rPr>
                <a:t>(</a:t>
              </a:r>
              <a:r>
                <a:rPr lang="ja-JP" altLang="en-US" dirty="0">
                  <a:solidFill>
                    <a:schemeClr val="tx1"/>
                  </a:solidFill>
                </a:rPr>
                <a:t>陽性</a:t>
              </a:r>
              <a:r>
                <a:rPr lang="en-US" altLang="ja-JP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＋</a:t>
              </a:r>
              <a:r>
                <a:rPr lang="ja-JP" altLang="en-US" dirty="0">
                  <a:solidFill>
                    <a:schemeClr val="tx1"/>
                  </a:solidFill>
                </a:rPr>
                <a:t>検査（陽性）</a:t>
              </a:r>
            </a:p>
            <a:p>
              <a:pPr algn="ctr"/>
              <a:endParaRPr kumimoji="1" lang="ja-JP" altLang="en-US" dirty="0"/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98515AF-69B3-4023-A39F-EC06ED8E383D}"/>
              </a:ext>
            </a:extLst>
          </p:cNvPr>
          <p:cNvSpPr/>
          <p:nvPr/>
        </p:nvSpPr>
        <p:spPr>
          <a:xfrm>
            <a:off x="104467" y="1124744"/>
            <a:ext cx="620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本当にインフルエンザに感染している確率（ベイズの定理より）</a:t>
            </a:r>
            <a:endParaRPr lang="en-US" altLang="ja-JP" b="1" dirty="0"/>
          </a:p>
        </p:txBody>
      </p:sp>
      <p:sp>
        <p:nvSpPr>
          <p:cNvPr id="26" name="タイトル 3">
            <a:extLst>
              <a:ext uri="{FF2B5EF4-FFF2-40B4-BE49-F238E27FC236}">
                <a16:creationId xmlns:a16="http://schemas.microsoft.com/office/drawing/2014/main" id="{A8722BF2-DB31-4AB0-898B-5FB22A0F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390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98515AF-69B3-4023-A39F-EC06ED8E383D}"/>
              </a:ext>
            </a:extLst>
          </p:cNvPr>
          <p:cNvSpPr/>
          <p:nvPr/>
        </p:nvSpPr>
        <p:spPr>
          <a:xfrm>
            <a:off x="104467" y="1124744"/>
            <a:ext cx="482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ある人が本当にインフルエンザに感染している確率</a:t>
            </a:r>
            <a:endParaRPr lang="en-US" altLang="ja-JP" b="1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EE25E7C-94A7-48F3-A392-726A2E1D587C}"/>
              </a:ext>
            </a:extLst>
          </p:cNvPr>
          <p:cNvSpPr/>
          <p:nvPr/>
        </p:nvSpPr>
        <p:spPr>
          <a:xfrm>
            <a:off x="3563837" y="2560258"/>
            <a:ext cx="2132810" cy="1503164"/>
          </a:xfrm>
          <a:prstGeom prst="rightArrow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C461CA9-DB84-4530-9103-D5297618B171}"/>
              </a:ext>
            </a:extLst>
          </p:cNvPr>
          <p:cNvSpPr/>
          <p:nvPr/>
        </p:nvSpPr>
        <p:spPr>
          <a:xfrm>
            <a:off x="179512" y="2492896"/>
            <a:ext cx="3240360" cy="2160240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9D98C3B-8901-4464-AE27-C27CA173CA6A}"/>
              </a:ext>
            </a:extLst>
          </p:cNvPr>
          <p:cNvSpPr/>
          <p:nvPr/>
        </p:nvSpPr>
        <p:spPr>
          <a:xfrm>
            <a:off x="5868144" y="2492896"/>
            <a:ext cx="3240360" cy="2160240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BB2613A-ABD2-45B6-97B3-08B5E5407AE9}"/>
              </a:ext>
            </a:extLst>
          </p:cNvPr>
          <p:cNvSpPr/>
          <p:nvPr/>
        </p:nvSpPr>
        <p:spPr>
          <a:xfrm>
            <a:off x="6946200" y="4225781"/>
            <a:ext cx="99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0.19%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F423EA4-F097-4E86-911A-FA4F42674D90}"/>
              </a:ext>
            </a:extLst>
          </p:cNvPr>
          <p:cNvSpPr/>
          <p:nvPr/>
        </p:nvSpPr>
        <p:spPr>
          <a:xfrm>
            <a:off x="956598" y="4242645"/>
            <a:ext cx="148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0.01%</a:t>
            </a:r>
            <a:endParaRPr lang="ja-JP" altLang="en-US" dirty="0"/>
          </a:p>
        </p:txBody>
      </p:sp>
      <p:pic>
        <p:nvPicPr>
          <p:cNvPr id="10" name="グラフィックス 9" descr="男性">
            <a:extLst>
              <a:ext uri="{FF2B5EF4-FFF2-40B4-BE49-F238E27FC236}">
                <a16:creationId xmlns:a16="http://schemas.microsoft.com/office/drawing/2014/main" id="{2884AFD1-64B4-48E3-8B62-716807F08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090" y="2844222"/>
            <a:ext cx="457200" cy="457200"/>
          </a:xfrm>
          <a:prstGeom prst="rect">
            <a:avLst/>
          </a:prstGeom>
        </p:spPr>
      </p:pic>
      <p:pic>
        <p:nvPicPr>
          <p:cNvPr id="17" name="グラフィックス 16" descr="男性">
            <a:extLst>
              <a:ext uri="{FF2B5EF4-FFF2-40B4-BE49-F238E27FC236}">
                <a16:creationId xmlns:a16="http://schemas.microsoft.com/office/drawing/2014/main" id="{6F8F0ECE-3173-4B74-8C7D-DAD84AFB3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490" y="2996622"/>
            <a:ext cx="457200" cy="457200"/>
          </a:xfrm>
          <a:prstGeom prst="rect">
            <a:avLst/>
          </a:prstGeom>
        </p:spPr>
      </p:pic>
      <p:pic>
        <p:nvPicPr>
          <p:cNvPr id="18" name="グラフィックス 17" descr="男性">
            <a:extLst>
              <a:ext uri="{FF2B5EF4-FFF2-40B4-BE49-F238E27FC236}">
                <a16:creationId xmlns:a16="http://schemas.microsoft.com/office/drawing/2014/main" id="{8AAAC2FF-2296-4196-BCB1-69C27109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890" y="3149022"/>
            <a:ext cx="457200" cy="457200"/>
          </a:xfrm>
          <a:prstGeom prst="rect">
            <a:avLst/>
          </a:prstGeom>
        </p:spPr>
      </p:pic>
      <p:pic>
        <p:nvPicPr>
          <p:cNvPr id="19" name="グラフィックス 18" descr="男性">
            <a:extLst>
              <a:ext uri="{FF2B5EF4-FFF2-40B4-BE49-F238E27FC236}">
                <a16:creationId xmlns:a16="http://schemas.microsoft.com/office/drawing/2014/main" id="{9B463F74-7AC9-496D-8BE9-366083EB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290" y="3301422"/>
            <a:ext cx="457200" cy="457200"/>
          </a:xfrm>
          <a:prstGeom prst="rect">
            <a:avLst/>
          </a:prstGeom>
        </p:spPr>
      </p:pic>
      <p:pic>
        <p:nvPicPr>
          <p:cNvPr id="20" name="グラフィックス 19" descr="男性">
            <a:extLst>
              <a:ext uri="{FF2B5EF4-FFF2-40B4-BE49-F238E27FC236}">
                <a16:creationId xmlns:a16="http://schemas.microsoft.com/office/drawing/2014/main" id="{D1897DE1-729C-4217-8E2F-AC285FFDE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90" y="3453822"/>
            <a:ext cx="457200" cy="457200"/>
          </a:xfrm>
          <a:prstGeom prst="rect">
            <a:avLst/>
          </a:prstGeom>
        </p:spPr>
      </p:pic>
      <p:pic>
        <p:nvPicPr>
          <p:cNvPr id="21" name="グラフィックス 20" descr="男性">
            <a:extLst>
              <a:ext uri="{FF2B5EF4-FFF2-40B4-BE49-F238E27FC236}">
                <a16:creationId xmlns:a16="http://schemas.microsoft.com/office/drawing/2014/main" id="{C7E82421-D43A-4219-8A1B-B54FA79FA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090" y="3606222"/>
            <a:ext cx="457200" cy="457200"/>
          </a:xfrm>
          <a:prstGeom prst="rect">
            <a:avLst/>
          </a:prstGeom>
        </p:spPr>
      </p:pic>
      <p:pic>
        <p:nvPicPr>
          <p:cNvPr id="36" name="グラフィックス 35" descr="男性">
            <a:extLst>
              <a:ext uri="{FF2B5EF4-FFF2-40B4-BE49-F238E27FC236}">
                <a16:creationId xmlns:a16="http://schemas.microsoft.com/office/drawing/2014/main" id="{6F9DC543-D2EF-4CBA-8765-09401A7FD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496" y="2713856"/>
            <a:ext cx="457200" cy="457200"/>
          </a:xfrm>
          <a:prstGeom prst="rect">
            <a:avLst/>
          </a:prstGeom>
        </p:spPr>
      </p:pic>
      <p:pic>
        <p:nvPicPr>
          <p:cNvPr id="39" name="グラフィックス 38" descr="男性">
            <a:extLst>
              <a:ext uri="{FF2B5EF4-FFF2-40B4-BE49-F238E27FC236}">
                <a16:creationId xmlns:a16="http://schemas.microsoft.com/office/drawing/2014/main" id="{C9FD554E-7F8A-4310-A7C3-3E55FECE3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96" y="2866256"/>
            <a:ext cx="457200" cy="457200"/>
          </a:xfrm>
          <a:prstGeom prst="rect">
            <a:avLst/>
          </a:prstGeom>
        </p:spPr>
      </p:pic>
      <p:pic>
        <p:nvPicPr>
          <p:cNvPr id="40" name="グラフィックス 39" descr="男性">
            <a:extLst>
              <a:ext uri="{FF2B5EF4-FFF2-40B4-BE49-F238E27FC236}">
                <a16:creationId xmlns:a16="http://schemas.microsoft.com/office/drawing/2014/main" id="{31289BBA-D1E4-4FC5-9B78-E66CF805C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96" y="3018656"/>
            <a:ext cx="457200" cy="457200"/>
          </a:xfrm>
          <a:prstGeom prst="rect">
            <a:avLst/>
          </a:prstGeom>
        </p:spPr>
      </p:pic>
      <p:pic>
        <p:nvPicPr>
          <p:cNvPr id="41" name="グラフィックス 40" descr="男性">
            <a:extLst>
              <a:ext uri="{FF2B5EF4-FFF2-40B4-BE49-F238E27FC236}">
                <a16:creationId xmlns:a16="http://schemas.microsoft.com/office/drawing/2014/main" id="{B379716C-3F14-47BE-979D-171F139F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696" y="3171056"/>
            <a:ext cx="457200" cy="457200"/>
          </a:xfrm>
          <a:prstGeom prst="rect">
            <a:avLst/>
          </a:prstGeom>
        </p:spPr>
      </p:pic>
      <p:pic>
        <p:nvPicPr>
          <p:cNvPr id="42" name="グラフィックス 41" descr="男性">
            <a:extLst>
              <a:ext uri="{FF2B5EF4-FFF2-40B4-BE49-F238E27FC236}">
                <a16:creationId xmlns:a16="http://schemas.microsoft.com/office/drawing/2014/main" id="{8A987ABA-0D91-4D5B-B7A0-9809BED01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096" y="3323456"/>
            <a:ext cx="457200" cy="457200"/>
          </a:xfrm>
          <a:prstGeom prst="rect">
            <a:avLst/>
          </a:prstGeom>
        </p:spPr>
      </p:pic>
      <p:pic>
        <p:nvPicPr>
          <p:cNvPr id="43" name="グラフィックス 42" descr="男性">
            <a:extLst>
              <a:ext uri="{FF2B5EF4-FFF2-40B4-BE49-F238E27FC236}">
                <a16:creationId xmlns:a16="http://schemas.microsoft.com/office/drawing/2014/main" id="{452840D8-4178-4390-A6F4-EF7C1FCFE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8496" y="3475856"/>
            <a:ext cx="457200" cy="457200"/>
          </a:xfrm>
          <a:prstGeom prst="rect">
            <a:avLst/>
          </a:prstGeom>
        </p:spPr>
      </p:pic>
      <p:pic>
        <p:nvPicPr>
          <p:cNvPr id="44" name="グラフィックス 43" descr="男性">
            <a:extLst>
              <a:ext uri="{FF2B5EF4-FFF2-40B4-BE49-F238E27FC236}">
                <a16:creationId xmlns:a16="http://schemas.microsoft.com/office/drawing/2014/main" id="{ABBF92E8-E4F7-4F67-B4EA-B7CC4132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536" y="2857872"/>
            <a:ext cx="457200" cy="457200"/>
          </a:xfrm>
          <a:prstGeom prst="rect">
            <a:avLst/>
          </a:prstGeom>
        </p:spPr>
      </p:pic>
      <p:pic>
        <p:nvPicPr>
          <p:cNvPr id="45" name="グラフィックス 44" descr="男性">
            <a:extLst>
              <a:ext uri="{FF2B5EF4-FFF2-40B4-BE49-F238E27FC236}">
                <a16:creationId xmlns:a16="http://schemas.microsoft.com/office/drawing/2014/main" id="{8A0A6BEE-493C-4EE1-854B-46F5106C9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936" y="3010272"/>
            <a:ext cx="457200" cy="457200"/>
          </a:xfrm>
          <a:prstGeom prst="rect">
            <a:avLst/>
          </a:prstGeom>
        </p:spPr>
      </p:pic>
      <p:pic>
        <p:nvPicPr>
          <p:cNvPr id="46" name="グラフィックス 45" descr="男性">
            <a:extLst>
              <a:ext uri="{FF2B5EF4-FFF2-40B4-BE49-F238E27FC236}">
                <a16:creationId xmlns:a16="http://schemas.microsoft.com/office/drawing/2014/main" id="{A28F4542-220B-41F6-BF4F-249966B00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336" y="3162672"/>
            <a:ext cx="457200" cy="457200"/>
          </a:xfrm>
          <a:prstGeom prst="rect">
            <a:avLst/>
          </a:prstGeom>
        </p:spPr>
      </p:pic>
      <p:pic>
        <p:nvPicPr>
          <p:cNvPr id="47" name="グラフィックス 46" descr="男性">
            <a:extLst>
              <a:ext uri="{FF2B5EF4-FFF2-40B4-BE49-F238E27FC236}">
                <a16:creationId xmlns:a16="http://schemas.microsoft.com/office/drawing/2014/main" id="{1832D533-3518-4E75-858A-FBA5BAD5A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3736" y="3315072"/>
            <a:ext cx="457200" cy="457200"/>
          </a:xfrm>
          <a:prstGeom prst="rect">
            <a:avLst/>
          </a:prstGeom>
        </p:spPr>
      </p:pic>
      <p:pic>
        <p:nvPicPr>
          <p:cNvPr id="48" name="グラフィックス 47" descr="男性">
            <a:extLst>
              <a:ext uri="{FF2B5EF4-FFF2-40B4-BE49-F238E27FC236}">
                <a16:creationId xmlns:a16="http://schemas.microsoft.com/office/drawing/2014/main" id="{E5EE3601-1CCC-4DDF-B9A8-AC3D1543A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136" y="3467472"/>
            <a:ext cx="457200" cy="457200"/>
          </a:xfrm>
          <a:prstGeom prst="rect">
            <a:avLst/>
          </a:prstGeom>
        </p:spPr>
      </p:pic>
      <p:pic>
        <p:nvPicPr>
          <p:cNvPr id="49" name="グラフィックス 48" descr="男性">
            <a:extLst>
              <a:ext uri="{FF2B5EF4-FFF2-40B4-BE49-F238E27FC236}">
                <a16:creationId xmlns:a16="http://schemas.microsoft.com/office/drawing/2014/main" id="{3734ED02-42A7-41F4-84AA-F7A28D562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8536" y="3619872"/>
            <a:ext cx="457200" cy="457200"/>
          </a:xfrm>
          <a:prstGeom prst="rect">
            <a:avLst/>
          </a:prstGeom>
        </p:spPr>
      </p:pic>
      <p:pic>
        <p:nvPicPr>
          <p:cNvPr id="50" name="グラフィックス 49" descr="男性">
            <a:extLst>
              <a:ext uri="{FF2B5EF4-FFF2-40B4-BE49-F238E27FC236}">
                <a16:creationId xmlns:a16="http://schemas.microsoft.com/office/drawing/2014/main" id="{CD76E4ED-A609-470E-9FB5-1EA2D40AE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2560" y="2718792"/>
            <a:ext cx="457200" cy="457200"/>
          </a:xfrm>
          <a:prstGeom prst="rect">
            <a:avLst/>
          </a:prstGeom>
        </p:spPr>
      </p:pic>
      <p:pic>
        <p:nvPicPr>
          <p:cNvPr id="51" name="グラフィックス 50" descr="男性">
            <a:extLst>
              <a:ext uri="{FF2B5EF4-FFF2-40B4-BE49-F238E27FC236}">
                <a16:creationId xmlns:a16="http://schemas.microsoft.com/office/drawing/2014/main" id="{D9DEEE42-B739-4AC4-B45C-08D2585B2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4960" y="2871192"/>
            <a:ext cx="457200" cy="457200"/>
          </a:xfrm>
          <a:prstGeom prst="rect">
            <a:avLst/>
          </a:prstGeom>
        </p:spPr>
      </p:pic>
      <p:pic>
        <p:nvPicPr>
          <p:cNvPr id="52" name="グラフィックス 51" descr="男性">
            <a:extLst>
              <a:ext uri="{FF2B5EF4-FFF2-40B4-BE49-F238E27FC236}">
                <a16:creationId xmlns:a16="http://schemas.microsoft.com/office/drawing/2014/main" id="{A2A6E7F8-121B-4DAE-806A-D005D7093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360" y="3023592"/>
            <a:ext cx="457200" cy="457200"/>
          </a:xfrm>
          <a:prstGeom prst="rect">
            <a:avLst/>
          </a:prstGeom>
        </p:spPr>
      </p:pic>
      <p:pic>
        <p:nvPicPr>
          <p:cNvPr id="53" name="グラフィックス 52" descr="男性">
            <a:extLst>
              <a:ext uri="{FF2B5EF4-FFF2-40B4-BE49-F238E27FC236}">
                <a16:creationId xmlns:a16="http://schemas.microsoft.com/office/drawing/2014/main" id="{AE0AEF3C-421B-4A9B-BDAA-E0AADE22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9760" y="3175992"/>
            <a:ext cx="457200" cy="457200"/>
          </a:xfrm>
          <a:prstGeom prst="rect">
            <a:avLst/>
          </a:prstGeom>
        </p:spPr>
      </p:pic>
      <p:pic>
        <p:nvPicPr>
          <p:cNvPr id="54" name="グラフィックス 53" descr="男性">
            <a:extLst>
              <a:ext uri="{FF2B5EF4-FFF2-40B4-BE49-F238E27FC236}">
                <a16:creationId xmlns:a16="http://schemas.microsoft.com/office/drawing/2014/main" id="{67FBA110-0E10-40BA-9FC5-EEF8BD7C3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2160" y="3328392"/>
            <a:ext cx="457200" cy="457200"/>
          </a:xfrm>
          <a:prstGeom prst="rect">
            <a:avLst/>
          </a:prstGeom>
        </p:spPr>
      </p:pic>
      <p:pic>
        <p:nvPicPr>
          <p:cNvPr id="55" name="グラフィックス 54" descr="男性">
            <a:extLst>
              <a:ext uri="{FF2B5EF4-FFF2-40B4-BE49-F238E27FC236}">
                <a16:creationId xmlns:a16="http://schemas.microsoft.com/office/drawing/2014/main" id="{7F54D237-9791-4445-9D60-3EB1F8A5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4560" y="3480792"/>
            <a:ext cx="457200" cy="457200"/>
          </a:xfrm>
          <a:prstGeom prst="rect">
            <a:avLst/>
          </a:prstGeom>
        </p:spPr>
      </p:pic>
      <p:pic>
        <p:nvPicPr>
          <p:cNvPr id="56" name="グラフィックス 55" descr="男性">
            <a:extLst>
              <a:ext uri="{FF2B5EF4-FFF2-40B4-BE49-F238E27FC236}">
                <a16:creationId xmlns:a16="http://schemas.microsoft.com/office/drawing/2014/main" id="{421154D6-54A8-43B5-96E8-0E681633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7664" y="2785864"/>
            <a:ext cx="457200" cy="457200"/>
          </a:xfrm>
          <a:prstGeom prst="rect">
            <a:avLst/>
          </a:prstGeom>
        </p:spPr>
      </p:pic>
      <p:pic>
        <p:nvPicPr>
          <p:cNvPr id="57" name="グラフィックス 56" descr="男性">
            <a:extLst>
              <a:ext uri="{FF2B5EF4-FFF2-40B4-BE49-F238E27FC236}">
                <a16:creationId xmlns:a16="http://schemas.microsoft.com/office/drawing/2014/main" id="{DF248654-B26D-4741-BC3F-555F77AF4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0064" y="2938264"/>
            <a:ext cx="457200" cy="457200"/>
          </a:xfrm>
          <a:prstGeom prst="rect">
            <a:avLst/>
          </a:prstGeom>
        </p:spPr>
      </p:pic>
      <p:pic>
        <p:nvPicPr>
          <p:cNvPr id="58" name="グラフィックス 57" descr="男性">
            <a:extLst>
              <a:ext uri="{FF2B5EF4-FFF2-40B4-BE49-F238E27FC236}">
                <a16:creationId xmlns:a16="http://schemas.microsoft.com/office/drawing/2014/main" id="{C678E081-924C-4BD2-9318-393CB60E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464" y="3090664"/>
            <a:ext cx="457200" cy="457200"/>
          </a:xfrm>
          <a:prstGeom prst="rect">
            <a:avLst/>
          </a:prstGeom>
        </p:spPr>
      </p:pic>
      <p:pic>
        <p:nvPicPr>
          <p:cNvPr id="59" name="グラフィックス 58" descr="男性">
            <a:extLst>
              <a:ext uri="{FF2B5EF4-FFF2-40B4-BE49-F238E27FC236}">
                <a16:creationId xmlns:a16="http://schemas.microsoft.com/office/drawing/2014/main" id="{8B76939D-733D-4CFA-8549-63F9CACAC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4864" y="3243064"/>
            <a:ext cx="457200" cy="457200"/>
          </a:xfrm>
          <a:prstGeom prst="rect">
            <a:avLst/>
          </a:prstGeom>
        </p:spPr>
      </p:pic>
      <p:pic>
        <p:nvPicPr>
          <p:cNvPr id="60" name="グラフィックス 59" descr="男性">
            <a:extLst>
              <a:ext uri="{FF2B5EF4-FFF2-40B4-BE49-F238E27FC236}">
                <a16:creationId xmlns:a16="http://schemas.microsoft.com/office/drawing/2014/main" id="{31491847-48F0-4530-A619-4534E118E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6944" y="3425944"/>
            <a:ext cx="457200" cy="457200"/>
          </a:xfrm>
          <a:prstGeom prst="rect">
            <a:avLst/>
          </a:prstGeom>
        </p:spPr>
      </p:pic>
      <p:pic>
        <p:nvPicPr>
          <p:cNvPr id="61" name="グラフィックス 60" descr="男性">
            <a:extLst>
              <a:ext uri="{FF2B5EF4-FFF2-40B4-BE49-F238E27FC236}">
                <a16:creationId xmlns:a16="http://schemas.microsoft.com/office/drawing/2014/main" id="{FB03B1F7-5189-4730-AA73-8EE19F330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9344" y="3578344"/>
            <a:ext cx="457200" cy="457200"/>
          </a:xfrm>
          <a:prstGeom prst="rect">
            <a:avLst/>
          </a:prstGeom>
        </p:spPr>
      </p:pic>
      <p:pic>
        <p:nvPicPr>
          <p:cNvPr id="62" name="グラフィックス 61" descr="男性">
            <a:extLst>
              <a:ext uri="{FF2B5EF4-FFF2-40B4-BE49-F238E27FC236}">
                <a16:creationId xmlns:a16="http://schemas.microsoft.com/office/drawing/2014/main" id="{BF6737CB-16C5-4207-A553-742A9EAD2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3688" y="2718792"/>
            <a:ext cx="457200" cy="457200"/>
          </a:xfrm>
          <a:prstGeom prst="rect">
            <a:avLst/>
          </a:prstGeom>
        </p:spPr>
      </p:pic>
      <p:pic>
        <p:nvPicPr>
          <p:cNvPr id="63" name="グラフィックス 62" descr="男性">
            <a:extLst>
              <a:ext uri="{FF2B5EF4-FFF2-40B4-BE49-F238E27FC236}">
                <a16:creationId xmlns:a16="http://schemas.microsoft.com/office/drawing/2014/main" id="{5AC1375E-510C-4D67-B8B0-EBE2741E6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6088" y="2871192"/>
            <a:ext cx="457200" cy="457200"/>
          </a:xfrm>
          <a:prstGeom prst="rect">
            <a:avLst/>
          </a:prstGeom>
        </p:spPr>
      </p:pic>
      <p:pic>
        <p:nvPicPr>
          <p:cNvPr id="64" name="グラフィックス 63" descr="男性">
            <a:extLst>
              <a:ext uri="{FF2B5EF4-FFF2-40B4-BE49-F238E27FC236}">
                <a16:creationId xmlns:a16="http://schemas.microsoft.com/office/drawing/2014/main" id="{15DB3CA9-4AF0-454A-8163-F0A3F2613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8488" y="3023592"/>
            <a:ext cx="457200" cy="457200"/>
          </a:xfrm>
          <a:prstGeom prst="rect">
            <a:avLst/>
          </a:prstGeom>
        </p:spPr>
      </p:pic>
      <p:pic>
        <p:nvPicPr>
          <p:cNvPr id="65" name="グラフィックス 64" descr="男性">
            <a:extLst>
              <a:ext uri="{FF2B5EF4-FFF2-40B4-BE49-F238E27FC236}">
                <a16:creationId xmlns:a16="http://schemas.microsoft.com/office/drawing/2014/main" id="{1231AB74-BE67-4BA7-9D63-2B6809814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0568" y="3206472"/>
            <a:ext cx="457200" cy="457200"/>
          </a:xfrm>
          <a:prstGeom prst="rect">
            <a:avLst/>
          </a:prstGeom>
        </p:spPr>
      </p:pic>
      <p:pic>
        <p:nvPicPr>
          <p:cNvPr id="66" name="グラフィックス 65" descr="男性">
            <a:extLst>
              <a:ext uri="{FF2B5EF4-FFF2-40B4-BE49-F238E27FC236}">
                <a16:creationId xmlns:a16="http://schemas.microsoft.com/office/drawing/2014/main" id="{D9D0E53B-78A7-4D12-8CBA-2C59A0DE7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2968" y="3358872"/>
            <a:ext cx="457200" cy="457200"/>
          </a:xfrm>
          <a:prstGeom prst="rect">
            <a:avLst/>
          </a:prstGeom>
        </p:spPr>
      </p:pic>
      <p:pic>
        <p:nvPicPr>
          <p:cNvPr id="67" name="グラフィックス 66" descr="男性">
            <a:extLst>
              <a:ext uri="{FF2B5EF4-FFF2-40B4-BE49-F238E27FC236}">
                <a16:creationId xmlns:a16="http://schemas.microsoft.com/office/drawing/2014/main" id="{40FB13EE-8842-4C33-9E18-227A9B1EC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5368" y="3511272"/>
            <a:ext cx="457200" cy="457200"/>
          </a:xfrm>
          <a:prstGeom prst="rect">
            <a:avLst/>
          </a:prstGeom>
        </p:spPr>
      </p:pic>
      <p:pic>
        <p:nvPicPr>
          <p:cNvPr id="68" name="グラフィックス 67" descr="男性">
            <a:extLst>
              <a:ext uri="{FF2B5EF4-FFF2-40B4-BE49-F238E27FC236}">
                <a16:creationId xmlns:a16="http://schemas.microsoft.com/office/drawing/2014/main" id="{B23DEF5E-BE4B-47E9-8690-DD9B6F584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1720" y="2790800"/>
            <a:ext cx="457200" cy="457200"/>
          </a:xfrm>
          <a:prstGeom prst="rect">
            <a:avLst/>
          </a:prstGeom>
        </p:spPr>
      </p:pic>
      <p:pic>
        <p:nvPicPr>
          <p:cNvPr id="69" name="グラフィックス 68" descr="男性">
            <a:extLst>
              <a:ext uri="{FF2B5EF4-FFF2-40B4-BE49-F238E27FC236}">
                <a16:creationId xmlns:a16="http://schemas.microsoft.com/office/drawing/2014/main" id="{B7607AE7-C2E8-47B8-8BD4-C98A049D4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3800" y="2973680"/>
            <a:ext cx="457200" cy="457200"/>
          </a:xfrm>
          <a:prstGeom prst="rect">
            <a:avLst/>
          </a:prstGeom>
        </p:spPr>
      </p:pic>
      <p:pic>
        <p:nvPicPr>
          <p:cNvPr id="70" name="グラフィックス 69" descr="男性">
            <a:extLst>
              <a:ext uri="{FF2B5EF4-FFF2-40B4-BE49-F238E27FC236}">
                <a16:creationId xmlns:a16="http://schemas.microsoft.com/office/drawing/2014/main" id="{D842AD39-381E-43E7-BADA-DFE393500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6200" y="3126080"/>
            <a:ext cx="457200" cy="457200"/>
          </a:xfrm>
          <a:prstGeom prst="rect">
            <a:avLst/>
          </a:prstGeom>
        </p:spPr>
      </p:pic>
      <p:pic>
        <p:nvPicPr>
          <p:cNvPr id="71" name="グラフィックス 70" descr="男性">
            <a:extLst>
              <a:ext uri="{FF2B5EF4-FFF2-40B4-BE49-F238E27FC236}">
                <a16:creationId xmlns:a16="http://schemas.microsoft.com/office/drawing/2014/main" id="{81251130-1C67-4181-814A-5D5A1C8EC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8600" y="3278480"/>
            <a:ext cx="457200" cy="457200"/>
          </a:xfrm>
          <a:prstGeom prst="rect">
            <a:avLst/>
          </a:prstGeom>
        </p:spPr>
      </p:pic>
      <p:pic>
        <p:nvPicPr>
          <p:cNvPr id="72" name="グラフィックス 71" descr="男性">
            <a:extLst>
              <a:ext uri="{FF2B5EF4-FFF2-40B4-BE49-F238E27FC236}">
                <a16:creationId xmlns:a16="http://schemas.microsoft.com/office/drawing/2014/main" id="{DD3671C5-C047-4BEA-8B9D-06481B4E3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1000" y="3430880"/>
            <a:ext cx="457200" cy="457200"/>
          </a:xfrm>
          <a:prstGeom prst="rect">
            <a:avLst/>
          </a:prstGeom>
        </p:spPr>
      </p:pic>
      <p:pic>
        <p:nvPicPr>
          <p:cNvPr id="73" name="グラフィックス 72" descr="男性">
            <a:extLst>
              <a:ext uri="{FF2B5EF4-FFF2-40B4-BE49-F238E27FC236}">
                <a16:creationId xmlns:a16="http://schemas.microsoft.com/office/drawing/2014/main" id="{3F62533C-0107-459A-A6DC-CE9F9EEA5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6328" y="3531488"/>
            <a:ext cx="457200" cy="457200"/>
          </a:xfrm>
          <a:prstGeom prst="rect">
            <a:avLst/>
          </a:prstGeom>
        </p:spPr>
      </p:pic>
      <p:pic>
        <p:nvPicPr>
          <p:cNvPr id="74" name="グラフィックス 73" descr="男性">
            <a:extLst>
              <a:ext uri="{FF2B5EF4-FFF2-40B4-BE49-F238E27FC236}">
                <a16:creationId xmlns:a16="http://schemas.microsoft.com/office/drawing/2014/main" id="{B69BD5B2-0A63-4106-A792-F0DE1A43B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528" y="3001888"/>
            <a:ext cx="457200" cy="457200"/>
          </a:xfrm>
          <a:prstGeom prst="rect">
            <a:avLst/>
          </a:prstGeom>
        </p:spPr>
      </p:pic>
      <p:pic>
        <p:nvPicPr>
          <p:cNvPr id="75" name="グラフィックス 74" descr="男性">
            <a:extLst>
              <a:ext uri="{FF2B5EF4-FFF2-40B4-BE49-F238E27FC236}">
                <a16:creationId xmlns:a16="http://schemas.microsoft.com/office/drawing/2014/main" id="{510C4375-36D8-4D9B-94D4-44010FE74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928" y="3154288"/>
            <a:ext cx="457200" cy="457200"/>
          </a:xfrm>
          <a:prstGeom prst="rect">
            <a:avLst/>
          </a:prstGeom>
        </p:spPr>
      </p:pic>
      <p:pic>
        <p:nvPicPr>
          <p:cNvPr id="76" name="グラフィックス 75" descr="男性">
            <a:extLst>
              <a:ext uri="{FF2B5EF4-FFF2-40B4-BE49-F238E27FC236}">
                <a16:creationId xmlns:a16="http://schemas.microsoft.com/office/drawing/2014/main" id="{3F6B4407-C835-4895-B1EF-88570C695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328" y="3306688"/>
            <a:ext cx="457200" cy="457200"/>
          </a:xfrm>
          <a:prstGeom prst="rect">
            <a:avLst/>
          </a:prstGeom>
        </p:spPr>
      </p:pic>
      <p:pic>
        <p:nvPicPr>
          <p:cNvPr id="77" name="グラフィックス 76" descr="男性">
            <a:extLst>
              <a:ext uri="{FF2B5EF4-FFF2-40B4-BE49-F238E27FC236}">
                <a16:creationId xmlns:a16="http://schemas.microsoft.com/office/drawing/2014/main" id="{07EF1D60-B041-467C-8BE7-920C19671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728" y="3459088"/>
            <a:ext cx="457200" cy="457200"/>
          </a:xfrm>
          <a:prstGeom prst="rect">
            <a:avLst/>
          </a:prstGeom>
        </p:spPr>
      </p:pic>
      <p:pic>
        <p:nvPicPr>
          <p:cNvPr id="78" name="グラフィックス 77" descr="男性">
            <a:extLst>
              <a:ext uri="{FF2B5EF4-FFF2-40B4-BE49-F238E27FC236}">
                <a16:creationId xmlns:a16="http://schemas.microsoft.com/office/drawing/2014/main" id="{06200E18-BB1C-4D59-8972-E555F317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128" y="3611488"/>
            <a:ext cx="457200" cy="457200"/>
          </a:xfrm>
          <a:prstGeom prst="rect">
            <a:avLst/>
          </a:prstGeom>
        </p:spPr>
      </p:pic>
      <p:pic>
        <p:nvPicPr>
          <p:cNvPr id="79" name="グラフィックス 78" descr="男性">
            <a:extLst>
              <a:ext uri="{FF2B5EF4-FFF2-40B4-BE49-F238E27FC236}">
                <a16:creationId xmlns:a16="http://schemas.microsoft.com/office/drawing/2014/main" id="{A8E2C6ED-6B1A-4EFF-9BF7-780982804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4961" y="3723516"/>
            <a:ext cx="457200" cy="457200"/>
          </a:xfrm>
          <a:prstGeom prst="rect">
            <a:avLst/>
          </a:prstGeom>
        </p:spPr>
      </p:pic>
      <p:pic>
        <p:nvPicPr>
          <p:cNvPr id="127" name="グラフィックス 126" descr="男性">
            <a:extLst>
              <a:ext uri="{FF2B5EF4-FFF2-40B4-BE49-F238E27FC236}">
                <a16:creationId xmlns:a16="http://schemas.microsoft.com/office/drawing/2014/main" id="{E64615AA-2912-43D2-BE57-0644A629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3400" y="3583280"/>
            <a:ext cx="457200" cy="457200"/>
          </a:xfrm>
          <a:prstGeom prst="rect">
            <a:avLst/>
          </a:prstGeom>
        </p:spPr>
      </p:pic>
      <p:pic>
        <p:nvPicPr>
          <p:cNvPr id="129" name="グラフィックス 128" descr="男性">
            <a:extLst>
              <a:ext uri="{FF2B5EF4-FFF2-40B4-BE49-F238E27FC236}">
                <a16:creationId xmlns:a16="http://schemas.microsoft.com/office/drawing/2014/main" id="{EA8EA90A-513C-4078-BF6A-F2E578E50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4368" y="2672328"/>
            <a:ext cx="457200" cy="457200"/>
          </a:xfrm>
          <a:prstGeom prst="rect">
            <a:avLst/>
          </a:prstGeom>
        </p:spPr>
      </p:pic>
      <p:pic>
        <p:nvPicPr>
          <p:cNvPr id="135" name="グラフィックス 134" descr="男性">
            <a:extLst>
              <a:ext uri="{FF2B5EF4-FFF2-40B4-BE49-F238E27FC236}">
                <a16:creationId xmlns:a16="http://schemas.microsoft.com/office/drawing/2014/main" id="{D1911A09-AB3C-48AB-B10E-DC49ABEC1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768" y="2824728"/>
            <a:ext cx="457200" cy="457200"/>
          </a:xfrm>
          <a:prstGeom prst="rect">
            <a:avLst/>
          </a:prstGeom>
        </p:spPr>
      </p:pic>
      <p:pic>
        <p:nvPicPr>
          <p:cNvPr id="136" name="グラフィックス 135" descr="男性">
            <a:extLst>
              <a:ext uri="{FF2B5EF4-FFF2-40B4-BE49-F238E27FC236}">
                <a16:creationId xmlns:a16="http://schemas.microsoft.com/office/drawing/2014/main" id="{2B758568-51AC-4F4E-8831-C5D7AAF30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9168" y="2977128"/>
            <a:ext cx="457200" cy="457200"/>
          </a:xfrm>
          <a:prstGeom prst="rect">
            <a:avLst/>
          </a:prstGeom>
        </p:spPr>
      </p:pic>
      <p:pic>
        <p:nvPicPr>
          <p:cNvPr id="137" name="グラフィックス 136" descr="男性">
            <a:extLst>
              <a:ext uri="{FF2B5EF4-FFF2-40B4-BE49-F238E27FC236}">
                <a16:creationId xmlns:a16="http://schemas.microsoft.com/office/drawing/2014/main" id="{C3922E90-6657-49AA-809D-579E450F9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568" y="3129528"/>
            <a:ext cx="457200" cy="457200"/>
          </a:xfrm>
          <a:prstGeom prst="rect">
            <a:avLst/>
          </a:prstGeom>
        </p:spPr>
      </p:pic>
      <p:pic>
        <p:nvPicPr>
          <p:cNvPr id="138" name="グラフィックス 137" descr="男性">
            <a:extLst>
              <a:ext uri="{FF2B5EF4-FFF2-40B4-BE49-F238E27FC236}">
                <a16:creationId xmlns:a16="http://schemas.microsoft.com/office/drawing/2014/main" id="{1744A8D1-DE68-4447-8FDC-A72CE32C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968" y="3281928"/>
            <a:ext cx="457200" cy="457200"/>
          </a:xfrm>
          <a:prstGeom prst="rect">
            <a:avLst/>
          </a:prstGeom>
        </p:spPr>
      </p:pic>
      <p:pic>
        <p:nvPicPr>
          <p:cNvPr id="139" name="グラフィックス 138" descr="男性">
            <a:extLst>
              <a:ext uri="{FF2B5EF4-FFF2-40B4-BE49-F238E27FC236}">
                <a16:creationId xmlns:a16="http://schemas.microsoft.com/office/drawing/2014/main" id="{B8F76656-7907-4244-A410-B01524AF7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868" y="3496796"/>
            <a:ext cx="457200" cy="4572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1BCE54-3584-45C7-9576-773738D9CCF4}"/>
              </a:ext>
            </a:extLst>
          </p:cNvPr>
          <p:cNvSpPr txBox="1"/>
          <p:nvPr/>
        </p:nvSpPr>
        <p:spPr>
          <a:xfrm>
            <a:off x="2869600" y="193717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lang="ja-JP" altLang="en-US" dirty="0"/>
              <a:t>型</a:t>
            </a:r>
            <a:r>
              <a:rPr kumimoji="1" lang="ja-JP" altLang="en-US" dirty="0"/>
              <a:t>検査（</a:t>
            </a:r>
            <a:r>
              <a:rPr lang="ja-JP" altLang="en-US" dirty="0"/>
              <a:t>信頼性</a:t>
            </a:r>
            <a:r>
              <a:rPr lang="en-US" altLang="ja-JP" dirty="0"/>
              <a:t>95%</a:t>
            </a:r>
            <a:r>
              <a:rPr kumimoji="1" lang="ja-JP" altLang="en-US" dirty="0"/>
              <a:t>）を実施</a:t>
            </a:r>
          </a:p>
        </p:txBody>
      </p:sp>
      <p:pic>
        <p:nvPicPr>
          <p:cNvPr id="197" name="グラフィックス 196" descr="男性">
            <a:extLst>
              <a:ext uri="{FF2B5EF4-FFF2-40B4-BE49-F238E27FC236}">
                <a16:creationId xmlns:a16="http://schemas.microsoft.com/office/drawing/2014/main" id="{A6BC9D8A-225C-4A2F-863D-D6651D0C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0034" y="2695270"/>
            <a:ext cx="457200" cy="457200"/>
          </a:xfrm>
          <a:prstGeom prst="rect">
            <a:avLst/>
          </a:prstGeom>
        </p:spPr>
      </p:pic>
      <p:pic>
        <p:nvPicPr>
          <p:cNvPr id="198" name="グラフィックス 197" descr="男性">
            <a:extLst>
              <a:ext uri="{FF2B5EF4-FFF2-40B4-BE49-F238E27FC236}">
                <a16:creationId xmlns:a16="http://schemas.microsoft.com/office/drawing/2014/main" id="{D71B3E56-17FD-4F1C-9104-7D4687157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434" y="2847670"/>
            <a:ext cx="457200" cy="457200"/>
          </a:xfrm>
          <a:prstGeom prst="rect">
            <a:avLst/>
          </a:prstGeom>
        </p:spPr>
      </p:pic>
      <p:pic>
        <p:nvPicPr>
          <p:cNvPr id="199" name="グラフィックス 198" descr="男性">
            <a:extLst>
              <a:ext uri="{FF2B5EF4-FFF2-40B4-BE49-F238E27FC236}">
                <a16:creationId xmlns:a16="http://schemas.microsoft.com/office/drawing/2014/main" id="{4C3BFCFB-77F8-4C97-B86D-4F0E5D925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4834" y="3000070"/>
            <a:ext cx="457200" cy="457200"/>
          </a:xfrm>
          <a:prstGeom prst="rect">
            <a:avLst/>
          </a:prstGeom>
        </p:spPr>
      </p:pic>
      <p:pic>
        <p:nvPicPr>
          <p:cNvPr id="200" name="グラフィックス 199" descr="男性">
            <a:extLst>
              <a:ext uri="{FF2B5EF4-FFF2-40B4-BE49-F238E27FC236}">
                <a16:creationId xmlns:a16="http://schemas.microsoft.com/office/drawing/2014/main" id="{C245FFFC-3F70-4258-9DB2-F84FFC2BB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234" y="3152470"/>
            <a:ext cx="457200" cy="457200"/>
          </a:xfrm>
          <a:prstGeom prst="rect">
            <a:avLst/>
          </a:prstGeom>
        </p:spPr>
      </p:pic>
      <p:pic>
        <p:nvPicPr>
          <p:cNvPr id="201" name="グラフィックス 200" descr="男性">
            <a:extLst>
              <a:ext uri="{FF2B5EF4-FFF2-40B4-BE49-F238E27FC236}">
                <a16:creationId xmlns:a16="http://schemas.microsoft.com/office/drawing/2014/main" id="{6CA81159-4A75-46EC-94E7-1AA674F7A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634" y="3304870"/>
            <a:ext cx="457200" cy="457200"/>
          </a:xfrm>
          <a:prstGeom prst="rect">
            <a:avLst/>
          </a:prstGeom>
        </p:spPr>
      </p:pic>
      <p:pic>
        <p:nvPicPr>
          <p:cNvPr id="202" name="グラフィックス 201" descr="男性">
            <a:extLst>
              <a:ext uri="{FF2B5EF4-FFF2-40B4-BE49-F238E27FC236}">
                <a16:creationId xmlns:a16="http://schemas.microsoft.com/office/drawing/2014/main" id="{B6550CB7-6E69-4A1E-A820-961FEB20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2034" y="3457270"/>
            <a:ext cx="457200" cy="457200"/>
          </a:xfrm>
          <a:prstGeom prst="rect">
            <a:avLst/>
          </a:prstGeom>
        </p:spPr>
      </p:pic>
      <p:pic>
        <p:nvPicPr>
          <p:cNvPr id="203" name="グラフィックス 202" descr="男性">
            <a:extLst>
              <a:ext uri="{FF2B5EF4-FFF2-40B4-BE49-F238E27FC236}">
                <a16:creationId xmlns:a16="http://schemas.microsoft.com/office/drawing/2014/main" id="{61426809-AE83-4248-B423-A4F9F49C2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3440" y="2564904"/>
            <a:ext cx="457200" cy="457200"/>
          </a:xfrm>
          <a:prstGeom prst="rect">
            <a:avLst/>
          </a:prstGeom>
        </p:spPr>
      </p:pic>
      <p:pic>
        <p:nvPicPr>
          <p:cNvPr id="204" name="グラフィックス 203" descr="男性">
            <a:extLst>
              <a:ext uri="{FF2B5EF4-FFF2-40B4-BE49-F238E27FC236}">
                <a16:creationId xmlns:a16="http://schemas.microsoft.com/office/drawing/2014/main" id="{0EC57EF8-E1CC-46F9-B5A5-5D9F51D7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5840" y="2717304"/>
            <a:ext cx="457200" cy="457200"/>
          </a:xfrm>
          <a:prstGeom prst="rect">
            <a:avLst/>
          </a:prstGeom>
        </p:spPr>
      </p:pic>
      <p:pic>
        <p:nvPicPr>
          <p:cNvPr id="205" name="グラフィックス 204" descr="男性">
            <a:extLst>
              <a:ext uri="{FF2B5EF4-FFF2-40B4-BE49-F238E27FC236}">
                <a16:creationId xmlns:a16="http://schemas.microsoft.com/office/drawing/2014/main" id="{B2745FC8-5D3A-4F12-8E21-2D3543867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8240" y="2869704"/>
            <a:ext cx="457200" cy="457200"/>
          </a:xfrm>
          <a:prstGeom prst="rect">
            <a:avLst/>
          </a:prstGeom>
        </p:spPr>
      </p:pic>
      <p:pic>
        <p:nvPicPr>
          <p:cNvPr id="206" name="グラフィックス 205" descr="男性">
            <a:extLst>
              <a:ext uri="{FF2B5EF4-FFF2-40B4-BE49-F238E27FC236}">
                <a16:creationId xmlns:a16="http://schemas.microsoft.com/office/drawing/2014/main" id="{B43B467D-84D6-4E7B-BD00-301064F32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0640" y="3022104"/>
            <a:ext cx="457200" cy="457200"/>
          </a:xfrm>
          <a:prstGeom prst="rect">
            <a:avLst/>
          </a:prstGeom>
        </p:spPr>
      </p:pic>
      <p:pic>
        <p:nvPicPr>
          <p:cNvPr id="207" name="グラフィックス 206" descr="男性">
            <a:extLst>
              <a:ext uri="{FF2B5EF4-FFF2-40B4-BE49-F238E27FC236}">
                <a16:creationId xmlns:a16="http://schemas.microsoft.com/office/drawing/2014/main" id="{D3C1FF79-C913-4B52-B3EE-5B3906FA6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040" y="3174504"/>
            <a:ext cx="457200" cy="457200"/>
          </a:xfrm>
          <a:prstGeom prst="rect">
            <a:avLst/>
          </a:prstGeom>
        </p:spPr>
      </p:pic>
      <p:pic>
        <p:nvPicPr>
          <p:cNvPr id="208" name="グラフィックス 207" descr="男性">
            <a:extLst>
              <a:ext uri="{FF2B5EF4-FFF2-40B4-BE49-F238E27FC236}">
                <a16:creationId xmlns:a16="http://schemas.microsoft.com/office/drawing/2014/main" id="{7CC16166-42CD-407C-AF31-0FF4DA0D6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5440" y="3326904"/>
            <a:ext cx="457200" cy="457200"/>
          </a:xfrm>
          <a:prstGeom prst="rect">
            <a:avLst/>
          </a:prstGeom>
        </p:spPr>
      </p:pic>
      <p:pic>
        <p:nvPicPr>
          <p:cNvPr id="209" name="グラフィックス 208" descr="男性">
            <a:extLst>
              <a:ext uri="{FF2B5EF4-FFF2-40B4-BE49-F238E27FC236}">
                <a16:creationId xmlns:a16="http://schemas.microsoft.com/office/drawing/2014/main" id="{22F22734-5C41-4DBA-8CD0-702CD93D5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3480" y="2708920"/>
            <a:ext cx="457200" cy="457200"/>
          </a:xfrm>
          <a:prstGeom prst="rect">
            <a:avLst/>
          </a:prstGeom>
        </p:spPr>
      </p:pic>
      <p:pic>
        <p:nvPicPr>
          <p:cNvPr id="210" name="グラフィックス 209" descr="男性">
            <a:extLst>
              <a:ext uri="{FF2B5EF4-FFF2-40B4-BE49-F238E27FC236}">
                <a16:creationId xmlns:a16="http://schemas.microsoft.com/office/drawing/2014/main" id="{07EB932B-9ADD-459F-A6AD-46EAEBAD8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5880" y="2861320"/>
            <a:ext cx="457200" cy="457200"/>
          </a:xfrm>
          <a:prstGeom prst="rect">
            <a:avLst/>
          </a:prstGeom>
        </p:spPr>
      </p:pic>
      <p:pic>
        <p:nvPicPr>
          <p:cNvPr id="211" name="グラフィックス 210" descr="男性">
            <a:extLst>
              <a:ext uri="{FF2B5EF4-FFF2-40B4-BE49-F238E27FC236}">
                <a16:creationId xmlns:a16="http://schemas.microsoft.com/office/drawing/2014/main" id="{08F5401E-D7AB-4962-A0AD-3D28625A9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8280" y="3013720"/>
            <a:ext cx="457200" cy="457200"/>
          </a:xfrm>
          <a:prstGeom prst="rect">
            <a:avLst/>
          </a:prstGeom>
        </p:spPr>
      </p:pic>
      <p:pic>
        <p:nvPicPr>
          <p:cNvPr id="212" name="グラフィックス 211" descr="男性">
            <a:extLst>
              <a:ext uri="{FF2B5EF4-FFF2-40B4-BE49-F238E27FC236}">
                <a16:creationId xmlns:a16="http://schemas.microsoft.com/office/drawing/2014/main" id="{00F90DB9-603D-4273-BDFF-C9283B31D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0680" y="3166120"/>
            <a:ext cx="457200" cy="457200"/>
          </a:xfrm>
          <a:prstGeom prst="rect">
            <a:avLst/>
          </a:prstGeom>
        </p:spPr>
      </p:pic>
      <p:pic>
        <p:nvPicPr>
          <p:cNvPr id="213" name="グラフィックス 212" descr="男性">
            <a:extLst>
              <a:ext uri="{FF2B5EF4-FFF2-40B4-BE49-F238E27FC236}">
                <a16:creationId xmlns:a16="http://schemas.microsoft.com/office/drawing/2014/main" id="{EEC40BBA-9686-4C14-818B-CEEED141B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3080" y="3318520"/>
            <a:ext cx="457200" cy="457200"/>
          </a:xfrm>
          <a:prstGeom prst="rect">
            <a:avLst/>
          </a:prstGeom>
        </p:spPr>
      </p:pic>
      <p:pic>
        <p:nvPicPr>
          <p:cNvPr id="214" name="グラフィックス 213" descr="男性">
            <a:extLst>
              <a:ext uri="{FF2B5EF4-FFF2-40B4-BE49-F238E27FC236}">
                <a16:creationId xmlns:a16="http://schemas.microsoft.com/office/drawing/2014/main" id="{1EC9F097-6981-4347-BD7D-A6FD68751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5480" y="3470920"/>
            <a:ext cx="457200" cy="457200"/>
          </a:xfrm>
          <a:prstGeom prst="rect">
            <a:avLst/>
          </a:prstGeom>
        </p:spPr>
      </p:pic>
      <p:pic>
        <p:nvPicPr>
          <p:cNvPr id="215" name="グラフィックス 214" descr="男性">
            <a:extLst>
              <a:ext uri="{FF2B5EF4-FFF2-40B4-BE49-F238E27FC236}">
                <a16:creationId xmlns:a16="http://schemas.microsoft.com/office/drawing/2014/main" id="{39AE71E5-F7D2-4E67-B05B-1C5BDC6F2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504" y="2569840"/>
            <a:ext cx="457200" cy="457200"/>
          </a:xfrm>
          <a:prstGeom prst="rect">
            <a:avLst/>
          </a:prstGeom>
        </p:spPr>
      </p:pic>
      <p:pic>
        <p:nvPicPr>
          <p:cNvPr id="216" name="グラフィックス 215" descr="男性">
            <a:extLst>
              <a:ext uri="{FF2B5EF4-FFF2-40B4-BE49-F238E27FC236}">
                <a16:creationId xmlns:a16="http://schemas.microsoft.com/office/drawing/2014/main" id="{1359779F-4291-41C0-925A-44C509B5B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1904" y="2722240"/>
            <a:ext cx="457200" cy="457200"/>
          </a:xfrm>
          <a:prstGeom prst="rect">
            <a:avLst/>
          </a:prstGeom>
        </p:spPr>
      </p:pic>
      <p:pic>
        <p:nvPicPr>
          <p:cNvPr id="217" name="グラフィックス 216" descr="男性">
            <a:extLst>
              <a:ext uri="{FF2B5EF4-FFF2-40B4-BE49-F238E27FC236}">
                <a16:creationId xmlns:a16="http://schemas.microsoft.com/office/drawing/2014/main" id="{630574F8-51FD-473E-91D2-6D291F5B7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4304" y="2874640"/>
            <a:ext cx="457200" cy="457200"/>
          </a:xfrm>
          <a:prstGeom prst="rect">
            <a:avLst/>
          </a:prstGeom>
        </p:spPr>
      </p:pic>
      <p:pic>
        <p:nvPicPr>
          <p:cNvPr id="218" name="グラフィックス 217" descr="男性">
            <a:extLst>
              <a:ext uri="{FF2B5EF4-FFF2-40B4-BE49-F238E27FC236}">
                <a16:creationId xmlns:a16="http://schemas.microsoft.com/office/drawing/2014/main" id="{531AC563-28AD-45EE-8278-C4210E4E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6704" y="3027040"/>
            <a:ext cx="457200" cy="457200"/>
          </a:xfrm>
          <a:prstGeom prst="rect">
            <a:avLst/>
          </a:prstGeom>
        </p:spPr>
      </p:pic>
      <p:pic>
        <p:nvPicPr>
          <p:cNvPr id="219" name="グラフィックス 218" descr="男性">
            <a:extLst>
              <a:ext uri="{FF2B5EF4-FFF2-40B4-BE49-F238E27FC236}">
                <a16:creationId xmlns:a16="http://schemas.microsoft.com/office/drawing/2014/main" id="{482896E8-52E9-49BB-B6E8-FEB4F22C8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9104" y="3179440"/>
            <a:ext cx="457200" cy="457200"/>
          </a:xfrm>
          <a:prstGeom prst="rect">
            <a:avLst/>
          </a:prstGeom>
        </p:spPr>
      </p:pic>
      <p:pic>
        <p:nvPicPr>
          <p:cNvPr id="220" name="グラフィックス 219" descr="男性">
            <a:extLst>
              <a:ext uri="{FF2B5EF4-FFF2-40B4-BE49-F238E27FC236}">
                <a16:creationId xmlns:a16="http://schemas.microsoft.com/office/drawing/2014/main" id="{F4144DDA-7043-4D36-96E4-1437021A2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1504" y="3331840"/>
            <a:ext cx="457200" cy="457200"/>
          </a:xfrm>
          <a:prstGeom prst="rect">
            <a:avLst/>
          </a:prstGeom>
        </p:spPr>
      </p:pic>
      <p:pic>
        <p:nvPicPr>
          <p:cNvPr id="221" name="グラフィックス 220" descr="男性">
            <a:extLst>
              <a:ext uri="{FF2B5EF4-FFF2-40B4-BE49-F238E27FC236}">
                <a16:creationId xmlns:a16="http://schemas.microsoft.com/office/drawing/2014/main" id="{A584C378-BEB1-48B6-AEFC-C5051B850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4608" y="2636912"/>
            <a:ext cx="457200" cy="457200"/>
          </a:xfrm>
          <a:prstGeom prst="rect">
            <a:avLst/>
          </a:prstGeom>
        </p:spPr>
      </p:pic>
      <p:pic>
        <p:nvPicPr>
          <p:cNvPr id="222" name="グラフィックス 221" descr="男性">
            <a:extLst>
              <a:ext uri="{FF2B5EF4-FFF2-40B4-BE49-F238E27FC236}">
                <a16:creationId xmlns:a16="http://schemas.microsoft.com/office/drawing/2014/main" id="{D602D39C-C808-4ADB-A051-4EE1426E3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008" y="2789312"/>
            <a:ext cx="457200" cy="457200"/>
          </a:xfrm>
          <a:prstGeom prst="rect">
            <a:avLst/>
          </a:prstGeom>
        </p:spPr>
      </p:pic>
      <p:pic>
        <p:nvPicPr>
          <p:cNvPr id="223" name="グラフィックス 222" descr="男性">
            <a:extLst>
              <a:ext uri="{FF2B5EF4-FFF2-40B4-BE49-F238E27FC236}">
                <a16:creationId xmlns:a16="http://schemas.microsoft.com/office/drawing/2014/main" id="{42D9544E-6C69-4D2A-9D31-EC4FDA48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9408" y="2941712"/>
            <a:ext cx="457200" cy="457200"/>
          </a:xfrm>
          <a:prstGeom prst="rect">
            <a:avLst/>
          </a:prstGeom>
        </p:spPr>
      </p:pic>
      <p:pic>
        <p:nvPicPr>
          <p:cNvPr id="224" name="グラフィックス 223" descr="男性">
            <a:extLst>
              <a:ext uri="{FF2B5EF4-FFF2-40B4-BE49-F238E27FC236}">
                <a16:creationId xmlns:a16="http://schemas.microsoft.com/office/drawing/2014/main" id="{C27586F2-1BE6-4531-8611-EA908AD95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1808" y="3094112"/>
            <a:ext cx="457200" cy="457200"/>
          </a:xfrm>
          <a:prstGeom prst="rect">
            <a:avLst/>
          </a:prstGeom>
        </p:spPr>
      </p:pic>
      <p:pic>
        <p:nvPicPr>
          <p:cNvPr id="225" name="グラフィックス 224" descr="男性">
            <a:extLst>
              <a:ext uri="{FF2B5EF4-FFF2-40B4-BE49-F238E27FC236}">
                <a16:creationId xmlns:a16="http://schemas.microsoft.com/office/drawing/2014/main" id="{DE71061E-E7CA-4899-B4A7-7541A37F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3888" y="3276992"/>
            <a:ext cx="457200" cy="457200"/>
          </a:xfrm>
          <a:prstGeom prst="rect">
            <a:avLst/>
          </a:prstGeom>
        </p:spPr>
      </p:pic>
      <p:pic>
        <p:nvPicPr>
          <p:cNvPr id="226" name="グラフィックス 225" descr="男性">
            <a:extLst>
              <a:ext uri="{FF2B5EF4-FFF2-40B4-BE49-F238E27FC236}">
                <a16:creationId xmlns:a16="http://schemas.microsoft.com/office/drawing/2014/main" id="{7244FD6E-993A-4F32-9A41-BBF3ECDF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6288" y="3429392"/>
            <a:ext cx="457200" cy="457200"/>
          </a:xfrm>
          <a:prstGeom prst="rect">
            <a:avLst/>
          </a:prstGeom>
        </p:spPr>
      </p:pic>
      <p:pic>
        <p:nvPicPr>
          <p:cNvPr id="227" name="グラフィックス 226" descr="男性">
            <a:extLst>
              <a:ext uri="{FF2B5EF4-FFF2-40B4-BE49-F238E27FC236}">
                <a16:creationId xmlns:a16="http://schemas.microsoft.com/office/drawing/2014/main" id="{36FF73DF-566B-4D62-9607-A0873604C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0632" y="2569840"/>
            <a:ext cx="457200" cy="457200"/>
          </a:xfrm>
          <a:prstGeom prst="rect">
            <a:avLst/>
          </a:prstGeom>
        </p:spPr>
      </p:pic>
      <p:pic>
        <p:nvPicPr>
          <p:cNvPr id="228" name="グラフィックス 227" descr="男性">
            <a:extLst>
              <a:ext uri="{FF2B5EF4-FFF2-40B4-BE49-F238E27FC236}">
                <a16:creationId xmlns:a16="http://schemas.microsoft.com/office/drawing/2014/main" id="{068E79C3-8002-45C8-A6F1-2234644A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3032" y="2722240"/>
            <a:ext cx="457200" cy="457200"/>
          </a:xfrm>
          <a:prstGeom prst="rect">
            <a:avLst/>
          </a:prstGeom>
        </p:spPr>
      </p:pic>
      <p:pic>
        <p:nvPicPr>
          <p:cNvPr id="229" name="グラフィックス 228" descr="男性">
            <a:extLst>
              <a:ext uri="{FF2B5EF4-FFF2-40B4-BE49-F238E27FC236}">
                <a16:creationId xmlns:a16="http://schemas.microsoft.com/office/drawing/2014/main" id="{F7024B87-A7FD-4E50-B087-E89EAD9C9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432" y="2874640"/>
            <a:ext cx="457200" cy="457200"/>
          </a:xfrm>
          <a:prstGeom prst="rect">
            <a:avLst/>
          </a:prstGeom>
        </p:spPr>
      </p:pic>
      <p:pic>
        <p:nvPicPr>
          <p:cNvPr id="230" name="グラフィックス 229" descr="男性">
            <a:extLst>
              <a:ext uri="{FF2B5EF4-FFF2-40B4-BE49-F238E27FC236}">
                <a16:creationId xmlns:a16="http://schemas.microsoft.com/office/drawing/2014/main" id="{29D8B425-B080-4D64-8E6E-87FD6AC2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7512" y="3057520"/>
            <a:ext cx="457200" cy="457200"/>
          </a:xfrm>
          <a:prstGeom prst="rect">
            <a:avLst/>
          </a:prstGeom>
        </p:spPr>
      </p:pic>
      <p:pic>
        <p:nvPicPr>
          <p:cNvPr id="231" name="グラフィックス 230" descr="男性">
            <a:extLst>
              <a:ext uri="{FF2B5EF4-FFF2-40B4-BE49-F238E27FC236}">
                <a16:creationId xmlns:a16="http://schemas.microsoft.com/office/drawing/2014/main" id="{598F94B3-5A09-4928-A454-1469CB081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12" y="3209920"/>
            <a:ext cx="457200" cy="457200"/>
          </a:xfrm>
          <a:prstGeom prst="rect">
            <a:avLst/>
          </a:prstGeom>
        </p:spPr>
      </p:pic>
      <p:pic>
        <p:nvPicPr>
          <p:cNvPr id="232" name="グラフィックス 231" descr="男性">
            <a:extLst>
              <a:ext uri="{FF2B5EF4-FFF2-40B4-BE49-F238E27FC236}">
                <a16:creationId xmlns:a16="http://schemas.microsoft.com/office/drawing/2014/main" id="{64FF46E2-6067-4E96-9647-5693EF4A8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312" y="3362320"/>
            <a:ext cx="457200" cy="457200"/>
          </a:xfrm>
          <a:prstGeom prst="rect">
            <a:avLst/>
          </a:prstGeom>
        </p:spPr>
      </p:pic>
      <p:pic>
        <p:nvPicPr>
          <p:cNvPr id="233" name="グラフィックス 232" descr="男性">
            <a:extLst>
              <a:ext uri="{FF2B5EF4-FFF2-40B4-BE49-F238E27FC236}">
                <a16:creationId xmlns:a16="http://schemas.microsoft.com/office/drawing/2014/main" id="{C9CA23E1-3380-410A-A736-E1D59D127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664" y="2641848"/>
            <a:ext cx="457200" cy="457200"/>
          </a:xfrm>
          <a:prstGeom prst="rect">
            <a:avLst/>
          </a:prstGeom>
        </p:spPr>
      </p:pic>
      <p:pic>
        <p:nvPicPr>
          <p:cNvPr id="234" name="グラフィックス 233" descr="男性">
            <a:extLst>
              <a:ext uri="{FF2B5EF4-FFF2-40B4-BE49-F238E27FC236}">
                <a16:creationId xmlns:a16="http://schemas.microsoft.com/office/drawing/2014/main" id="{666692AB-F8BF-4444-A834-9D6E96AA0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0744" y="2824728"/>
            <a:ext cx="457200" cy="457200"/>
          </a:xfrm>
          <a:prstGeom prst="rect">
            <a:avLst/>
          </a:prstGeom>
        </p:spPr>
      </p:pic>
      <p:pic>
        <p:nvPicPr>
          <p:cNvPr id="235" name="グラフィックス 234" descr="男性">
            <a:extLst>
              <a:ext uri="{FF2B5EF4-FFF2-40B4-BE49-F238E27FC236}">
                <a16:creationId xmlns:a16="http://schemas.microsoft.com/office/drawing/2014/main" id="{48236851-6D52-477A-8D60-4D9BBFF05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3144" y="2977128"/>
            <a:ext cx="457200" cy="457200"/>
          </a:xfrm>
          <a:prstGeom prst="rect">
            <a:avLst/>
          </a:prstGeom>
        </p:spPr>
      </p:pic>
      <p:pic>
        <p:nvPicPr>
          <p:cNvPr id="236" name="グラフィックス 235" descr="男性">
            <a:extLst>
              <a:ext uri="{FF2B5EF4-FFF2-40B4-BE49-F238E27FC236}">
                <a16:creationId xmlns:a16="http://schemas.microsoft.com/office/drawing/2014/main" id="{88683891-762C-482F-A2BA-B3F5F176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5544" y="3129528"/>
            <a:ext cx="457200" cy="457200"/>
          </a:xfrm>
          <a:prstGeom prst="rect">
            <a:avLst/>
          </a:prstGeom>
        </p:spPr>
      </p:pic>
      <p:pic>
        <p:nvPicPr>
          <p:cNvPr id="237" name="グラフィックス 236" descr="男性">
            <a:extLst>
              <a:ext uri="{FF2B5EF4-FFF2-40B4-BE49-F238E27FC236}">
                <a16:creationId xmlns:a16="http://schemas.microsoft.com/office/drawing/2014/main" id="{EE7CF119-2EDB-48AB-B167-17FE64E81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7944" y="3281928"/>
            <a:ext cx="457200" cy="457200"/>
          </a:xfrm>
          <a:prstGeom prst="rect">
            <a:avLst/>
          </a:prstGeom>
        </p:spPr>
      </p:pic>
      <p:pic>
        <p:nvPicPr>
          <p:cNvPr id="238" name="グラフィックス 237" descr="男性">
            <a:extLst>
              <a:ext uri="{FF2B5EF4-FFF2-40B4-BE49-F238E27FC236}">
                <a16:creationId xmlns:a16="http://schemas.microsoft.com/office/drawing/2014/main" id="{D99A0F4B-B766-42BA-9E71-BBD29C730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3272" y="3382536"/>
            <a:ext cx="457200" cy="457200"/>
          </a:xfrm>
          <a:prstGeom prst="rect">
            <a:avLst/>
          </a:prstGeom>
        </p:spPr>
      </p:pic>
      <p:pic>
        <p:nvPicPr>
          <p:cNvPr id="239" name="グラフィックス 238" descr="男性">
            <a:extLst>
              <a:ext uri="{FF2B5EF4-FFF2-40B4-BE49-F238E27FC236}">
                <a16:creationId xmlns:a16="http://schemas.microsoft.com/office/drawing/2014/main" id="{05945E72-F33A-41B2-8856-E951F2C49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0472" y="2852936"/>
            <a:ext cx="457200" cy="457200"/>
          </a:xfrm>
          <a:prstGeom prst="rect">
            <a:avLst/>
          </a:prstGeom>
        </p:spPr>
      </p:pic>
      <p:pic>
        <p:nvPicPr>
          <p:cNvPr id="240" name="グラフィックス 239" descr="男性">
            <a:extLst>
              <a:ext uri="{FF2B5EF4-FFF2-40B4-BE49-F238E27FC236}">
                <a16:creationId xmlns:a16="http://schemas.microsoft.com/office/drawing/2014/main" id="{5F9D2F3D-0512-4776-B6FE-288580C3F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872" y="3005336"/>
            <a:ext cx="457200" cy="457200"/>
          </a:xfrm>
          <a:prstGeom prst="rect">
            <a:avLst/>
          </a:prstGeom>
        </p:spPr>
      </p:pic>
      <p:pic>
        <p:nvPicPr>
          <p:cNvPr id="241" name="グラフィックス 240" descr="男性">
            <a:extLst>
              <a:ext uri="{FF2B5EF4-FFF2-40B4-BE49-F238E27FC236}">
                <a16:creationId xmlns:a16="http://schemas.microsoft.com/office/drawing/2014/main" id="{D208B815-0713-4ABB-9A89-577747599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5272" y="3157736"/>
            <a:ext cx="457200" cy="457200"/>
          </a:xfrm>
          <a:prstGeom prst="rect">
            <a:avLst/>
          </a:prstGeom>
        </p:spPr>
      </p:pic>
      <p:pic>
        <p:nvPicPr>
          <p:cNvPr id="242" name="グラフィックス 241" descr="男性">
            <a:extLst>
              <a:ext uri="{FF2B5EF4-FFF2-40B4-BE49-F238E27FC236}">
                <a16:creationId xmlns:a16="http://schemas.microsoft.com/office/drawing/2014/main" id="{DA10669A-DEA8-4545-B6E9-F5E077B06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7672" y="3310136"/>
            <a:ext cx="457200" cy="457200"/>
          </a:xfrm>
          <a:prstGeom prst="rect">
            <a:avLst/>
          </a:prstGeom>
        </p:spPr>
      </p:pic>
      <p:pic>
        <p:nvPicPr>
          <p:cNvPr id="243" name="グラフィックス 242" descr="男性">
            <a:extLst>
              <a:ext uri="{FF2B5EF4-FFF2-40B4-BE49-F238E27FC236}">
                <a16:creationId xmlns:a16="http://schemas.microsoft.com/office/drawing/2014/main" id="{AD898C91-BE65-4199-845D-3D7D39DD3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7280" y="3462104"/>
            <a:ext cx="457200" cy="457200"/>
          </a:xfrm>
          <a:prstGeom prst="rect">
            <a:avLst/>
          </a:prstGeom>
        </p:spPr>
      </p:pic>
      <p:pic>
        <p:nvPicPr>
          <p:cNvPr id="245" name="グラフィックス 244" descr="男性">
            <a:extLst>
              <a:ext uri="{FF2B5EF4-FFF2-40B4-BE49-F238E27FC236}">
                <a16:creationId xmlns:a16="http://schemas.microsoft.com/office/drawing/2014/main" id="{96CC024B-EE3D-45B3-A0AF-7317D41C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0344" y="3434328"/>
            <a:ext cx="457200" cy="457200"/>
          </a:xfrm>
          <a:prstGeom prst="rect">
            <a:avLst/>
          </a:prstGeom>
        </p:spPr>
      </p:pic>
      <p:pic>
        <p:nvPicPr>
          <p:cNvPr id="246" name="グラフィックス 245" descr="男性">
            <a:extLst>
              <a:ext uri="{FF2B5EF4-FFF2-40B4-BE49-F238E27FC236}">
                <a16:creationId xmlns:a16="http://schemas.microsoft.com/office/drawing/2014/main" id="{E4FBBFE2-05D8-41BE-B723-F55672AEE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3064" y="3556248"/>
            <a:ext cx="457200" cy="457200"/>
          </a:xfrm>
          <a:prstGeom prst="rect">
            <a:avLst/>
          </a:prstGeom>
        </p:spPr>
      </p:pic>
      <p:pic>
        <p:nvPicPr>
          <p:cNvPr id="247" name="グラフィックス 246" descr="男性">
            <a:extLst>
              <a:ext uri="{FF2B5EF4-FFF2-40B4-BE49-F238E27FC236}">
                <a16:creationId xmlns:a16="http://schemas.microsoft.com/office/drawing/2014/main" id="{7AC1471A-CB9E-4180-A481-AF5187D6F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3712" y="2675776"/>
            <a:ext cx="457200" cy="457200"/>
          </a:xfrm>
          <a:prstGeom prst="rect">
            <a:avLst/>
          </a:prstGeom>
        </p:spPr>
      </p:pic>
      <p:pic>
        <p:nvPicPr>
          <p:cNvPr id="248" name="グラフィックス 247" descr="男性">
            <a:extLst>
              <a:ext uri="{FF2B5EF4-FFF2-40B4-BE49-F238E27FC236}">
                <a16:creationId xmlns:a16="http://schemas.microsoft.com/office/drawing/2014/main" id="{04B12A3C-538A-4ADE-B10A-85E8FA821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6112" y="2828176"/>
            <a:ext cx="457200" cy="457200"/>
          </a:xfrm>
          <a:prstGeom prst="rect">
            <a:avLst/>
          </a:prstGeom>
        </p:spPr>
      </p:pic>
      <p:pic>
        <p:nvPicPr>
          <p:cNvPr id="249" name="グラフィックス 248" descr="男性">
            <a:extLst>
              <a:ext uri="{FF2B5EF4-FFF2-40B4-BE49-F238E27FC236}">
                <a16:creationId xmlns:a16="http://schemas.microsoft.com/office/drawing/2014/main" id="{03FFD797-BFB1-4AF3-ADBF-C1F9288C4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8512" y="2980576"/>
            <a:ext cx="457200" cy="457200"/>
          </a:xfrm>
          <a:prstGeom prst="rect">
            <a:avLst/>
          </a:prstGeom>
        </p:spPr>
      </p:pic>
      <p:pic>
        <p:nvPicPr>
          <p:cNvPr id="250" name="グラフィックス 249" descr="男性">
            <a:extLst>
              <a:ext uri="{FF2B5EF4-FFF2-40B4-BE49-F238E27FC236}">
                <a16:creationId xmlns:a16="http://schemas.microsoft.com/office/drawing/2014/main" id="{F78BAA3A-F466-4A97-B1D2-6542FB44C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0912" y="3132976"/>
            <a:ext cx="457200" cy="457200"/>
          </a:xfrm>
          <a:prstGeom prst="rect">
            <a:avLst/>
          </a:prstGeom>
        </p:spPr>
      </p:pic>
      <p:pic>
        <p:nvPicPr>
          <p:cNvPr id="251" name="グラフィックス 250" descr="男性">
            <a:extLst>
              <a:ext uri="{FF2B5EF4-FFF2-40B4-BE49-F238E27FC236}">
                <a16:creationId xmlns:a16="http://schemas.microsoft.com/office/drawing/2014/main" id="{74529CD5-2B8F-4CF6-9085-99B93123C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3312" y="3285376"/>
            <a:ext cx="457200" cy="457200"/>
          </a:xfrm>
          <a:prstGeom prst="rect">
            <a:avLst/>
          </a:prstGeom>
        </p:spPr>
      </p:pic>
      <p:pic>
        <p:nvPicPr>
          <p:cNvPr id="252" name="グラフィックス 251" descr="男性">
            <a:extLst>
              <a:ext uri="{FF2B5EF4-FFF2-40B4-BE49-F238E27FC236}">
                <a16:creationId xmlns:a16="http://schemas.microsoft.com/office/drawing/2014/main" id="{44DAA155-5912-4649-801A-7E2F91DC9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584" y="3763888"/>
            <a:ext cx="457200" cy="457200"/>
          </a:xfrm>
          <a:prstGeom prst="rect">
            <a:avLst/>
          </a:prstGeom>
        </p:spPr>
      </p:pic>
      <p:pic>
        <p:nvPicPr>
          <p:cNvPr id="253" name="グラフィックス 252" descr="男性">
            <a:extLst>
              <a:ext uri="{FF2B5EF4-FFF2-40B4-BE49-F238E27FC236}">
                <a16:creationId xmlns:a16="http://schemas.microsoft.com/office/drawing/2014/main" id="{EA471BC4-54DB-45E6-B851-C99258CD7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568" y="3619872"/>
            <a:ext cx="457200" cy="457200"/>
          </a:xfrm>
          <a:prstGeom prst="rect">
            <a:avLst/>
          </a:prstGeom>
        </p:spPr>
      </p:pic>
      <p:pic>
        <p:nvPicPr>
          <p:cNvPr id="254" name="グラフィックス 253" descr="男性">
            <a:extLst>
              <a:ext uri="{FF2B5EF4-FFF2-40B4-BE49-F238E27FC236}">
                <a16:creationId xmlns:a16="http://schemas.microsoft.com/office/drawing/2014/main" id="{4C842AAF-572E-420C-B378-1ED2DEAC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552" y="3475856"/>
            <a:ext cx="457200" cy="457200"/>
          </a:xfrm>
          <a:prstGeom prst="rect">
            <a:avLst/>
          </a:prstGeom>
        </p:spPr>
      </p:pic>
      <p:pic>
        <p:nvPicPr>
          <p:cNvPr id="255" name="グラフィックス 254" descr="男性">
            <a:extLst>
              <a:ext uri="{FF2B5EF4-FFF2-40B4-BE49-F238E27FC236}">
                <a16:creationId xmlns:a16="http://schemas.microsoft.com/office/drawing/2014/main" id="{AAC00794-432D-4B64-8A1A-95F523556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3331840"/>
            <a:ext cx="457200" cy="457200"/>
          </a:xfrm>
          <a:prstGeom prst="rect">
            <a:avLst/>
          </a:prstGeom>
        </p:spPr>
      </p:pic>
      <p:pic>
        <p:nvPicPr>
          <p:cNvPr id="256" name="グラフィックス 255" descr="男性">
            <a:extLst>
              <a:ext uri="{FF2B5EF4-FFF2-40B4-BE49-F238E27FC236}">
                <a16:creationId xmlns:a16="http://schemas.microsoft.com/office/drawing/2014/main" id="{26304950-4B43-4FBB-AD31-551F9F0FE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20" y="3187824"/>
            <a:ext cx="457200" cy="457200"/>
          </a:xfrm>
          <a:prstGeom prst="rect">
            <a:avLst/>
          </a:prstGeom>
        </p:spPr>
      </p:pic>
      <p:pic>
        <p:nvPicPr>
          <p:cNvPr id="257" name="グラフィックス 256" descr="男性">
            <a:extLst>
              <a:ext uri="{FF2B5EF4-FFF2-40B4-BE49-F238E27FC236}">
                <a16:creationId xmlns:a16="http://schemas.microsoft.com/office/drawing/2014/main" id="{BAB90CC5-E5EA-4193-A0DC-4FBB8826C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3717032"/>
            <a:ext cx="457200" cy="457200"/>
          </a:xfrm>
          <a:prstGeom prst="rect">
            <a:avLst/>
          </a:prstGeom>
        </p:spPr>
      </p:pic>
      <p:pic>
        <p:nvPicPr>
          <p:cNvPr id="258" name="グラフィックス 257" descr="男性">
            <a:extLst>
              <a:ext uri="{FF2B5EF4-FFF2-40B4-BE49-F238E27FC236}">
                <a16:creationId xmlns:a16="http://schemas.microsoft.com/office/drawing/2014/main" id="{5D4B8F20-1C3C-420C-8FB4-30741DA3C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392" y="3619872"/>
            <a:ext cx="457200" cy="457200"/>
          </a:xfrm>
          <a:prstGeom prst="rect">
            <a:avLst/>
          </a:prstGeom>
        </p:spPr>
      </p:pic>
      <p:pic>
        <p:nvPicPr>
          <p:cNvPr id="259" name="グラフィックス 258" descr="男性">
            <a:extLst>
              <a:ext uri="{FF2B5EF4-FFF2-40B4-BE49-F238E27FC236}">
                <a16:creationId xmlns:a16="http://schemas.microsoft.com/office/drawing/2014/main" id="{C832AB29-33BA-4F5C-A777-02091E374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376" y="3429000"/>
            <a:ext cx="457200" cy="457200"/>
          </a:xfrm>
          <a:prstGeom prst="rect">
            <a:avLst/>
          </a:prstGeom>
        </p:spPr>
      </p:pic>
      <p:pic>
        <p:nvPicPr>
          <p:cNvPr id="260" name="グラフィックス 259" descr="男性">
            <a:extLst>
              <a:ext uri="{FF2B5EF4-FFF2-40B4-BE49-F238E27FC236}">
                <a16:creationId xmlns:a16="http://schemas.microsoft.com/office/drawing/2014/main" id="{C7FA7E2A-A42A-49B8-B1F6-490E62866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348" y="3652748"/>
            <a:ext cx="457200" cy="457200"/>
          </a:xfrm>
          <a:prstGeom prst="rect">
            <a:avLst/>
          </a:prstGeom>
        </p:spPr>
      </p:pic>
      <p:pic>
        <p:nvPicPr>
          <p:cNvPr id="261" name="グラフィックス 260" descr="男性">
            <a:extLst>
              <a:ext uri="{FF2B5EF4-FFF2-40B4-BE49-F238E27FC236}">
                <a16:creationId xmlns:a16="http://schemas.microsoft.com/office/drawing/2014/main" id="{E3DACC7D-034D-4EF0-8481-9DD0CEA22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04" y="3356992"/>
            <a:ext cx="457200" cy="457200"/>
          </a:xfrm>
          <a:prstGeom prst="rect">
            <a:avLst/>
          </a:prstGeom>
        </p:spPr>
      </p:pic>
      <p:pic>
        <p:nvPicPr>
          <p:cNvPr id="262" name="グラフィックス 261" descr="男性">
            <a:extLst>
              <a:ext uri="{FF2B5EF4-FFF2-40B4-BE49-F238E27FC236}">
                <a16:creationId xmlns:a16="http://schemas.microsoft.com/office/drawing/2014/main" id="{1DD52145-F4D4-4702-8BF7-0FEE1BF6A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440" y="2636912"/>
            <a:ext cx="457200" cy="457200"/>
          </a:xfrm>
          <a:prstGeom prst="rect">
            <a:avLst/>
          </a:prstGeom>
        </p:spPr>
      </p:pic>
      <p:pic>
        <p:nvPicPr>
          <p:cNvPr id="263" name="グラフィックス 262" descr="男性">
            <a:extLst>
              <a:ext uri="{FF2B5EF4-FFF2-40B4-BE49-F238E27FC236}">
                <a16:creationId xmlns:a16="http://schemas.microsoft.com/office/drawing/2014/main" id="{B06551F1-5973-4327-B876-647023650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648" y="2683768"/>
            <a:ext cx="457200" cy="457200"/>
          </a:xfrm>
          <a:prstGeom prst="rect">
            <a:avLst/>
          </a:prstGeom>
        </p:spPr>
      </p:pic>
      <p:pic>
        <p:nvPicPr>
          <p:cNvPr id="264" name="グラフィックス 263" descr="男性">
            <a:extLst>
              <a:ext uri="{FF2B5EF4-FFF2-40B4-BE49-F238E27FC236}">
                <a16:creationId xmlns:a16="http://schemas.microsoft.com/office/drawing/2014/main" id="{B7AA9DCC-6A84-41B8-B3F4-E26405DF9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608" y="2611760"/>
            <a:ext cx="457200" cy="457200"/>
          </a:xfrm>
          <a:prstGeom prst="rect">
            <a:avLst/>
          </a:prstGeom>
        </p:spPr>
      </p:pic>
      <p:pic>
        <p:nvPicPr>
          <p:cNvPr id="265" name="グラフィックス 264" descr="男性">
            <a:extLst>
              <a:ext uri="{FF2B5EF4-FFF2-40B4-BE49-F238E27FC236}">
                <a16:creationId xmlns:a16="http://schemas.microsoft.com/office/drawing/2014/main" id="{312E1676-49B5-4DB2-8CD8-02245DD2C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6528" y="2564904"/>
            <a:ext cx="457200" cy="457200"/>
          </a:xfrm>
          <a:prstGeom prst="rect">
            <a:avLst/>
          </a:prstGeom>
        </p:spPr>
      </p:pic>
      <p:pic>
        <p:nvPicPr>
          <p:cNvPr id="266" name="グラフィックス 265" descr="男性">
            <a:extLst>
              <a:ext uri="{FF2B5EF4-FFF2-40B4-BE49-F238E27FC236}">
                <a16:creationId xmlns:a16="http://schemas.microsoft.com/office/drawing/2014/main" id="{1DCDF8F1-7B13-45DA-9AAA-00E9C582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5484" y="3602712"/>
            <a:ext cx="457200" cy="457200"/>
          </a:xfrm>
          <a:prstGeom prst="rect">
            <a:avLst/>
          </a:prstGeom>
        </p:spPr>
      </p:pic>
      <p:pic>
        <p:nvPicPr>
          <p:cNvPr id="267" name="グラフィックス 266" descr="男性">
            <a:extLst>
              <a:ext uri="{FF2B5EF4-FFF2-40B4-BE49-F238E27FC236}">
                <a16:creationId xmlns:a16="http://schemas.microsoft.com/office/drawing/2014/main" id="{B8D047B4-9C30-49BC-AEB4-788B29657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5024" y="2581632"/>
            <a:ext cx="457200" cy="4572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ED445D-234D-473E-A929-59F2AEC11A62}"/>
              </a:ext>
            </a:extLst>
          </p:cNvPr>
          <p:cNvSpPr txBox="1"/>
          <p:nvPr/>
        </p:nvSpPr>
        <p:spPr>
          <a:xfrm>
            <a:off x="1171962" y="473816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事前確率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pic>
        <p:nvPicPr>
          <p:cNvPr id="269" name="グラフィックス 268" descr="男性">
            <a:extLst>
              <a:ext uri="{FF2B5EF4-FFF2-40B4-BE49-F238E27FC236}">
                <a16:creationId xmlns:a16="http://schemas.microsoft.com/office/drawing/2014/main" id="{13898520-7296-4A3D-B7B3-8FAA2CC86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5957" y="3489650"/>
            <a:ext cx="457200" cy="457200"/>
          </a:xfrm>
          <a:prstGeom prst="rect">
            <a:avLst/>
          </a:prstGeom>
        </p:spPr>
      </p:pic>
      <p:pic>
        <p:nvPicPr>
          <p:cNvPr id="270" name="グラフィックス 269" descr="男性">
            <a:extLst>
              <a:ext uri="{FF2B5EF4-FFF2-40B4-BE49-F238E27FC236}">
                <a16:creationId xmlns:a16="http://schemas.microsoft.com/office/drawing/2014/main" id="{D7C2F4AF-3B9E-4443-8AE7-7ECEBE343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125" y="3035898"/>
            <a:ext cx="457200" cy="457200"/>
          </a:xfrm>
          <a:prstGeom prst="rect">
            <a:avLst/>
          </a:prstGeom>
        </p:spPr>
      </p:pic>
      <p:pic>
        <p:nvPicPr>
          <p:cNvPr id="271" name="グラフィックス 270" descr="男性">
            <a:extLst>
              <a:ext uri="{FF2B5EF4-FFF2-40B4-BE49-F238E27FC236}">
                <a16:creationId xmlns:a16="http://schemas.microsoft.com/office/drawing/2014/main" id="{24CA804D-6281-4927-963C-F4811DF70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6525" y="3188298"/>
            <a:ext cx="457200" cy="457200"/>
          </a:xfrm>
          <a:prstGeom prst="rect">
            <a:avLst/>
          </a:prstGeom>
        </p:spPr>
      </p:pic>
      <p:pic>
        <p:nvPicPr>
          <p:cNvPr id="272" name="グラフィックス 271" descr="男性">
            <a:extLst>
              <a:ext uri="{FF2B5EF4-FFF2-40B4-BE49-F238E27FC236}">
                <a16:creationId xmlns:a16="http://schemas.microsoft.com/office/drawing/2014/main" id="{A84FB0D0-B14F-4421-BC9B-06056891D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8925" y="3340698"/>
            <a:ext cx="457200" cy="457200"/>
          </a:xfrm>
          <a:prstGeom prst="rect">
            <a:avLst/>
          </a:prstGeom>
        </p:spPr>
      </p:pic>
      <p:pic>
        <p:nvPicPr>
          <p:cNvPr id="273" name="グラフィックス 272" descr="男性">
            <a:extLst>
              <a:ext uri="{FF2B5EF4-FFF2-40B4-BE49-F238E27FC236}">
                <a16:creationId xmlns:a16="http://schemas.microsoft.com/office/drawing/2014/main" id="{8DFB58BD-0010-4E40-A9E6-8EBDA5330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1325" y="3493098"/>
            <a:ext cx="457200" cy="457200"/>
          </a:xfrm>
          <a:prstGeom prst="rect">
            <a:avLst/>
          </a:prstGeom>
        </p:spPr>
      </p:pic>
      <p:pic>
        <p:nvPicPr>
          <p:cNvPr id="274" name="グラフィックス 273" descr="男性">
            <a:extLst>
              <a:ext uri="{FF2B5EF4-FFF2-40B4-BE49-F238E27FC236}">
                <a16:creationId xmlns:a16="http://schemas.microsoft.com/office/drawing/2014/main" id="{6A383C69-68C4-4620-9B64-900BB033D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0439" y="2986256"/>
            <a:ext cx="457200" cy="457200"/>
          </a:xfrm>
          <a:prstGeom prst="rect">
            <a:avLst/>
          </a:prstGeom>
        </p:spPr>
      </p:pic>
      <p:pic>
        <p:nvPicPr>
          <p:cNvPr id="275" name="グラフィックス 274" descr="男性">
            <a:extLst>
              <a:ext uri="{FF2B5EF4-FFF2-40B4-BE49-F238E27FC236}">
                <a16:creationId xmlns:a16="http://schemas.microsoft.com/office/drawing/2014/main" id="{AEF7C5A9-1A28-4157-A6AB-BEA29555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8607" y="2532504"/>
            <a:ext cx="457200" cy="457200"/>
          </a:xfrm>
          <a:prstGeom prst="rect">
            <a:avLst/>
          </a:prstGeom>
        </p:spPr>
      </p:pic>
      <p:pic>
        <p:nvPicPr>
          <p:cNvPr id="277" name="グラフィックス 276" descr="男性">
            <a:extLst>
              <a:ext uri="{FF2B5EF4-FFF2-40B4-BE49-F238E27FC236}">
                <a16:creationId xmlns:a16="http://schemas.microsoft.com/office/drawing/2014/main" id="{1585B209-83CF-4B0E-898C-8C437108C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3407" y="2837304"/>
            <a:ext cx="457200" cy="457200"/>
          </a:xfrm>
          <a:prstGeom prst="rect">
            <a:avLst/>
          </a:prstGeom>
        </p:spPr>
      </p:pic>
      <p:pic>
        <p:nvPicPr>
          <p:cNvPr id="278" name="グラフィックス 277" descr="男性">
            <a:extLst>
              <a:ext uri="{FF2B5EF4-FFF2-40B4-BE49-F238E27FC236}">
                <a16:creationId xmlns:a16="http://schemas.microsoft.com/office/drawing/2014/main" id="{6BDC66F1-3827-4F97-B2F9-5B81B4F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5807" y="2989704"/>
            <a:ext cx="457200" cy="457200"/>
          </a:xfrm>
          <a:prstGeom prst="rect">
            <a:avLst/>
          </a:prstGeom>
        </p:spPr>
      </p:pic>
      <p:pic>
        <p:nvPicPr>
          <p:cNvPr id="279" name="グラフィックス 278" descr="男性">
            <a:extLst>
              <a:ext uri="{FF2B5EF4-FFF2-40B4-BE49-F238E27FC236}">
                <a16:creationId xmlns:a16="http://schemas.microsoft.com/office/drawing/2014/main" id="{26F57823-A1DD-4C80-8907-AEE8B59B8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9143" y="2929503"/>
            <a:ext cx="457200" cy="457200"/>
          </a:xfrm>
          <a:prstGeom prst="rect">
            <a:avLst/>
          </a:prstGeom>
        </p:spPr>
      </p:pic>
      <p:pic>
        <p:nvPicPr>
          <p:cNvPr id="280" name="グラフィックス 279" descr="男性">
            <a:extLst>
              <a:ext uri="{FF2B5EF4-FFF2-40B4-BE49-F238E27FC236}">
                <a16:creationId xmlns:a16="http://schemas.microsoft.com/office/drawing/2014/main" id="{57AAD90B-E656-4902-81FA-19A86A3DF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7311" y="2475751"/>
            <a:ext cx="457200" cy="457200"/>
          </a:xfrm>
          <a:prstGeom prst="rect">
            <a:avLst/>
          </a:prstGeom>
        </p:spPr>
      </p:pic>
      <p:pic>
        <p:nvPicPr>
          <p:cNvPr id="281" name="グラフィックス 280" descr="男性">
            <a:extLst>
              <a:ext uri="{FF2B5EF4-FFF2-40B4-BE49-F238E27FC236}">
                <a16:creationId xmlns:a16="http://schemas.microsoft.com/office/drawing/2014/main" id="{EC7C20F5-74D5-4500-AB2A-8A7A3766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9711" y="2628151"/>
            <a:ext cx="457200" cy="457200"/>
          </a:xfrm>
          <a:prstGeom prst="rect">
            <a:avLst/>
          </a:prstGeom>
        </p:spPr>
      </p:pic>
      <p:pic>
        <p:nvPicPr>
          <p:cNvPr id="282" name="グラフィックス 281" descr="男性">
            <a:extLst>
              <a:ext uri="{FF2B5EF4-FFF2-40B4-BE49-F238E27FC236}">
                <a16:creationId xmlns:a16="http://schemas.microsoft.com/office/drawing/2014/main" id="{AB1DFA09-3734-4F1E-8889-0295C3E73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2111" y="2780551"/>
            <a:ext cx="457200" cy="457200"/>
          </a:xfrm>
          <a:prstGeom prst="rect">
            <a:avLst/>
          </a:prstGeom>
        </p:spPr>
      </p:pic>
      <p:pic>
        <p:nvPicPr>
          <p:cNvPr id="283" name="グラフィックス 282" descr="男性">
            <a:extLst>
              <a:ext uri="{FF2B5EF4-FFF2-40B4-BE49-F238E27FC236}">
                <a16:creationId xmlns:a16="http://schemas.microsoft.com/office/drawing/2014/main" id="{3342148A-AB8D-4A50-8BD8-9D9D1EA0F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4511" y="2932951"/>
            <a:ext cx="457200" cy="457200"/>
          </a:xfrm>
          <a:prstGeom prst="rect">
            <a:avLst/>
          </a:prstGeom>
        </p:spPr>
      </p:pic>
      <p:pic>
        <p:nvPicPr>
          <p:cNvPr id="284" name="グラフィックス 283" descr="男性">
            <a:extLst>
              <a:ext uri="{FF2B5EF4-FFF2-40B4-BE49-F238E27FC236}">
                <a16:creationId xmlns:a16="http://schemas.microsoft.com/office/drawing/2014/main" id="{2FD41EA8-4CF8-497E-BF47-FF2F1A4D5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3316" y="3120908"/>
            <a:ext cx="457200" cy="457200"/>
          </a:xfrm>
          <a:prstGeom prst="rect">
            <a:avLst/>
          </a:prstGeom>
        </p:spPr>
      </p:pic>
      <p:pic>
        <p:nvPicPr>
          <p:cNvPr id="285" name="グラフィックス 284" descr="男性">
            <a:extLst>
              <a:ext uri="{FF2B5EF4-FFF2-40B4-BE49-F238E27FC236}">
                <a16:creationId xmlns:a16="http://schemas.microsoft.com/office/drawing/2014/main" id="{8D8D39F8-4CD7-421E-9230-136DF04FA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1484" y="2667156"/>
            <a:ext cx="457200" cy="457200"/>
          </a:xfrm>
          <a:prstGeom prst="rect">
            <a:avLst/>
          </a:prstGeom>
        </p:spPr>
      </p:pic>
      <p:pic>
        <p:nvPicPr>
          <p:cNvPr id="286" name="グラフィックス 285" descr="男性">
            <a:extLst>
              <a:ext uri="{FF2B5EF4-FFF2-40B4-BE49-F238E27FC236}">
                <a16:creationId xmlns:a16="http://schemas.microsoft.com/office/drawing/2014/main" id="{9CE47E0F-07FA-42B0-81A0-9B78A83A4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3884" y="2819556"/>
            <a:ext cx="457200" cy="457200"/>
          </a:xfrm>
          <a:prstGeom prst="rect">
            <a:avLst/>
          </a:prstGeom>
        </p:spPr>
      </p:pic>
      <p:pic>
        <p:nvPicPr>
          <p:cNvPr id="287" name="グラフィックス 286" descr="男性">
            <a:extLst>
              <a:ext uri="{FF2B5EF4-FFF2-40B4-BE49-F238E27FC236}">
                <a16:creationId xmlns:a16="http://schemas.microsoft.com/office/drawing/2014/main" id="{2FD20CE9-63A0-494E-9C93-8088D80F2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6284" y="2971956"/>
            <a:ext cx="457200" cy="457200"/>
          </a:xfrm>
          <a:prstGeom prst="rect">
            <a:avLst/>
          </a:prstGeom>
        </p:spPr>
      </p:pic>
      <p:pic>
        <p:nvPicPr>
          <p:cNvPr id="288" name="グラフィックス 287" descr="男性">
            <a:extLst>
              <a:ext uri="{FF2B5EF4-FFF2-40B4-BE49-F238E27FC236}">
                <a16:creationId xmlns:a16="http://schemas.microsoft.com/office/drawing/2014/main" id="{93326753-2DC8-4838-8DAA-334686408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8684" y="3124356"/>
            <a:ext cx="457200" cy="457200"/>
          </a:xfrm>
          <a:prstGeom prst="rect">
            <a:avLst/>
          </a:prstGeom>
        </p:spPr>
      </p:pic>
      <p:pic>
        <p:nvPicPr>
          <p:cNvPr id="289" name="グラフィックス 288" descr="男性">
            <a:extLst>
              <a:ext uri="{FF2B5EF4-FFF2-40B4-BE49-F238E27FC236}">
                <a16:creationId xmlns:a16="http://schemas.microsoft.com/office/drawing/2014/main" id="{E3C08A7F-9FDB-408D-B005-18DAA4C32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5373" y="3004904"/>
            <a:ext cx="457200" cy="457200"/>
          </a:xfrm>
          <a:prstGeom prst="rect">
            <a:avLst/>
          </a:prstGeom>
        </p:spPr>
      </p:pic>
      <p:pic>
        <p:nvPicPr>
          <p:cNvPr id="290" name="グラフィックス 289" descr="男性">
            <a:extLst>
              <a:ext uri="{FF2B5EF4-FFF2-40B4-BE49-F238E27FC236}">
                <a16:creationId xmlns:a16="http://schemas.microsoft.com/office/drawing/2014/main" id="{61AE073E-D72C-4A52-9F8D-492926091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3541" y="2551152"/>
            <a:ext cx="457200" cy="457200"/>
          </a:xfrm>
          <a:prstGeom prst="rect">
            <a:avLst/>
          </a:prstGeom>
        </p:spPr>
      </p:pic>
      <p:pic>
        <p:nvPicPr>
          <p:cNvPr id="291" name="グラフィックス 290" descr="男性">
            <a:extLst>
              <a:ext uri="{FF2B5EF4-FFF2-40B4-BE49-F238E27FC236}">
                <a16:creationId xmlns:a16="http://schemas.microsoft.com/office/drawing/2014/main" id="{A87833ED-0717-443C-B978-7EFE247C1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5941" y="2703552"/>
            <a:ext cx="457200" cy="457200"/>
          </a:xfrm>
          <a:prstGeom prst="rect">
            <a:avLst/>
          </a:prstGeom>
        </p:spPr>
      </p:pic>
      <p:pic>
        <p:nvPicPr>
          <p:cNvPr id="292" name="グラフィックス 291" descr="男性">
            <a:extLst>
              <a:ext uri="{FF2B5EF4-FFF2-40B4-BE49-F238E27FC236}">
                <a16:creationId xmlns:a16="http://schemas.microsoft.com/office/drawing/2014/main" id="{2AE49924-D42F-4100-A145-D8C084012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8341" y="2855952"/>
            <a:ext cx="457200" cy="457200"/>
          </a:xfrm>
          <a:prstGeom prst="rect">
            <a:avLst/>
          </a:prstGeom>
        </p:spPr>
      </p:pic>
      <p:pic>
        <p:nvPicPr>
          <p:cNvPr id="293" name="グラフィックス 292" descr="男性">
            <a:extLst>
              <a:ext uri="{FF2B5EF4-FFF2-40B4-BE49-F238E27FC236}">
                <a16:creationId xmlns:a16="http://schemas.microsoft.com/office/drawing/2014/main" id="{C51E9AC6-D599-450E-ACEE-4BF43A97C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0741" y="3008352"/>
            <a:ext cx="457200" cy="457200"/>
          </a:xfrm>
          <a:prstGeom prst="rect">
            <a:avLst/>
          </a:prstGeom>
        </p:spPr>
      </p:pic>
      <p:pic>
        <p:nvPicPr>
          <p:cNvPr id="294" name="グラフィックス 293" descr="男性">
            <a:extLst>
              <a:ext uri="{FF2B5EF4-FFF2-40B4-BE49-F238E27FC236}">
                <a16:creationId xmlns:a16="http://schemas.microsoft.com/office/drawing/2014/main" id="{D5CA130D-9AA8-4431-AA6E-8C70A9CC9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3232" y="2986588"/>
            <a:ext cx="457200" cy="457200"/>
          </a:xfrm>
          <a:prstGeom prst="rect">
            <a:avLst/>
          </a:prstGeom>
        </p:spPr>
      </p:pic>
      <p:pic>
        <p:nvPicPr>
          <p:cNvPr id="295" name="グラフィックス 294" descr="男性">
            <a:extLst>
              <a:ext uri="{FF2B5EF4-FFF2-40B4-BE49-F238E27FC236}">
                <a16:creationId xmlns:a16="http://schemas.microsoft.com/office/drawing/2014/main" id="{71CCC2B8-5BC1-4571-9187-D1F9E71E0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400" y="2532836"/>
            <a:ext cx="457200" cy="457200"/>
          </a:xfrm>
          <a:prstGeom prst="rect">
            <a:avLst/>
          </a:prstGeom>
        </p:spPr>
      </p:pic>
      <p:pic>
        <p:nvPicPr>
          <p:cNvPr id="296" name="グラフィックス 295" descr="男性">
            <a:extLst>
              <a:ext uri="{FF2B5EF4-FFF2-40B4-BE49-F238E27FC236}">
                <a16:creationId xmlns:a16="http://schemas.microsoft.com/office/drawing/2014/main" id="{9FEC3223-48F1-4750-973B-C7F46CB06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3800" y="2685236"/>
            <a:ext cx="457200" cy="457200"/>
          </a:xfrm>
          <a:prstGeom prst="rect">
            <a:avLst/>
          </a:prstGeom>
        </p:spPr>
      </p:pic>
      <p:pic>
        <p:nvPicPr>
          <p:cNvPr id="297" name="グラフィックス 296" descr="男性">
            <a:extLst>
              <a:ext uri="{FF2B5EF4-FFF2-40B4-BE49-F238E27FC236}">
                <a16:creationId xmlns:a16="http://schemas.microsoft.com/office/drawing/2014/main" id="{85623228-70D8-452A-9FF8-28F08F82E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200" y="2837636"/>
            <a:ext cx="457200" cy="457200"/>
          </a:xfrm>
          <a:prstGeom prst="rect">
            <a:avLst/>
          </a:prstGeom>
        </p:spPr>
      </p:pic>
      <p:pic>
        <p:nvPicPr>
          <p:cNvPr id="298" name="グラフィックス 297" descr="男性">
            <a:extLst>
              <a:ext uri="{FF2B5EF4-FFF2-40B4-BE49-F238E27FC236}">
                <a16:creationId xmlns:a16="http://schemas.microsoft.com/office/drawing/2014/main" id="{EDA31CA7-DD4F-45EB-9817-9DC7BDBF7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8600" y="2990036"/>
            <a:ext cx="457200" cy="457200"/>
          </a:xfrm>
          <a:prstGeom prst="rect">
            <a:avLst/>
          </a:prstGeom>
        </p:spPr>
      </p:pic>
      <p:pic>
        <p:nvPicPr>
          <p:cNvPr id="299" name="グラフィックス 298" descr="男性">
            <a:extLst>
              <a:ext uri="{FF2B5EF4-FFF2-40B4-BE49-F238E27FC236}">
                <a16:creationId xmlns:a16="http://schemas.microsoft.com/office/drawing/2014/main" id="{5B3EC57F-9BA0-48D8-AAB0-E87F7DAEB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7227" y="3514772"/>
            <a:ext cx="457200" cy="457200"/>
          </a:xfrm>
          <a:prstGeom prst="rect">
            <a:avLst/>
          </a:prstGeom>
        </p:spPr>
      </p:pic>
      <p:pic>
        <p:nvPicPr>
          <p:cNvPr id="300" name="グラフィックス 299" descr="男性">
            <a:extLst>
              <a:ext uri="{FF2B5EF4-FFF2-40B4-BE49-F238E27FC236}">
                <a16:creationId xmlns:a16="http://schemas.microsoft.com/office/drawing/2014/main" id="{F0F3C988-2202-42C4-9A2B-B4AE5B20C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0755" y="3238872"/>
            <a:ext cx="457200" cy="457200"/>
          </a:xfrm>
          <a:prstGeom prst="rect">
            <a:avLst/>
          </a:prstGeom>
        </p:spPr>
      </p:pic>
      <p:pic>
        <p:nvPicPr>
          <p:cNvPr id="301" name="グラフィックス 300" descr="男性">
            <a:extLst>
              <a:ext uri="{FF2B5EF4-FFF2-40B4-BE49-F238E27FC236}">
                <a16:creationId xmlns:a16="http://schemas.microsoft.com/office/drawing/2014/main" id="{E5E63FF1-BCD0-45AD-A21F-27D30D334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4304" y="3505309"/>
            <a:ext cx="457200" cy="457200"/>
          </a:xfrm>
          <a:prstGeom prst="rect">
            <a:avLst/>
          </a:prstGeom>
        </p:spPr>
      </p:pic>
      <p:pic>
        <p:nvPicPr>
          <p:cNvPr id="302" name="グラフィックス 301" descr="男性">
            <a:extLst>
              <a:ext uri="{FF2B5EF4-FFF2-40B4-BE49-F238E27FC236}">
                <a16:creationId xmlns:a16="http://schemas.microsoft.com/office/drawing/2014/main" id="{B2FDF24E-B605-43CB-B16A-C3465E137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9516" y="3572578"/>
            <a:ext cx="457200" cy="457200"/>
          </a:xfrm>
          <a:prstGeom prst="rect">
            <a:avLst/>
          </a:prstGeom>
        </p:spPr>
      </p:pic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F1D6FC25-9B45-4833-A6FB-4A2BB317BDF5}"/>
              </a:ext>
            </a:extLst>
          </p:cNvPr>
          <p:cNvSpPr txBox="1"/>
          <p:nvPr/>
        </p:nvSpPr>
        <p:spPr>
          <a:xfrm>
            <a:off x="6879684" y="4747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事後確率</a:t>
            </a:r>
            <a:endParaRPr kumimoji="1" lang="en-US" altLang="ja-JP" dirty="0"/>
          </a:p>
        </p:txBody>
      </p:sp>
      <p:pic>
        <p:nvPicPr>
          <p:cNvPr id="176" name="グラフィックス 175" descr="男性">
            <a:extLst>
              <a:ext uri="{FF2B5EF4-FFF2-40B4-BE49-F238E27FC236}">
                <a16:creationId xmlns:a16="http://schemas.microsoft.com/office/drawing/2014/main" id="{46917650-5F5F-4FCA-B96D-6DFE83D1E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728" y="3755112"/>
            <a:ext cx="457200" cy="457200"/>
          </a:xfrm>
          <a:prstGeom prst="rect">
            <a:avLst/>
          </a:prstGeom>
        </p:spPr>
      </p:pic>
      <p:pic>
        <p:nvPicPr>
          <p:cNvPr id="177" name="グラフィックス 176" descr="男性">
            <a:extLst>
              <a:ext uri="{FF2B5EF4-FFF2-40B4-BE49-F238E27FC236}">
                <a16:creationId xmlns:a16="http://schemas.microsoft.com/office/drawing/2014/main" id="{63CDE2C3-2A82-4414-BAC9-93EA699C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7704" y="3755112"/>
            <a:ext cx="457200" cy="457200"/>
          </a:xfrm>
          <a:prstGeom prst="rect">
            <a:avLst/>
          </a:prstGeom>
        </p:spPr>
      </p:pic>
      <p:pic>
        <p:nvPicPr>
          <p:cNvPr id="179" name="グラフィックス 178" descr="男性">
            <a:extLst>
              <a:ext uri="{FF2B5EF4-FFF2-40B4-BE49-F238E27FC236}">
                <a16:creationId xmlns:a16="http://schemas.microsoft.com/office/drawing/2014/main" id="{D67FB05D-0A3B-40BA-8645-F91A42E93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680" y="3755112"/>
            <a:ext cx="457200" cy="457200"/>
          </a:xfrm>
          <a:prstGeom prst="rect">
            <a:avLst/>
          </a:prstGeom>
        </p:spPr>
      </p:pic>
      <p:pic>
        <p:nvPicPr>
          <p:cNvPr id="180" name="グラフィックス 179" descr="男性">
            <a:extLst>
              <a:ext uri="{FF2B5EF4-FFF2-40B4-BE49-F238E27FC236}">
                <a16:creationId xmlns:a16="http://schemas.microsoft.com/office/drawing/2014/main" id="{0219DA15-61DA-4B67-8822-4200EE42B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648" y="3691880"/>
            <a:ext cx="457200" cy="457200"/>
          </a:xfrm>
          <a:prstGeom prst="rect">
            <a:avLst/>
          </a:prstGeom>
        </p:spPr>
      </p:pic>
      <p:pic>
        <p:nvPicPr>
          <p:cNvPr id="181" name="グラフィックス 180" descr="男性">
            <a:extLst>
              <a:ext uri="{FF2B5EF4-FFF2-40B4-BE49-F238E27FC236}">
                <a16:creationId xmlns:a16="http://schemas.microsoft.com/office/drawing/2014/main" id="{EFB17ED0-83CD-4DC9-A4FB-E51F36D3D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8616" y="3717032"/>
            <a:ext cx="457200" cy="457200"/>
          </a:xfrm>
          <a:prstGeom prst="rect">
            <a:avLst/>
          </a:prstGeom>
        </p:spPr>
      </p:pic>
      <p:pic>
        <p:nvPicPr>
          <p:cNvPr id="182" name="グラフィックス 181" descr="男性">
            <a:extLst>
              <a:ext uri="{FF2B5EF4-FFF2-40B4-BE49-F238E27FC236}">
                <a16:creationId xmlns:a16="http://schemas.microsoft.com/office/drawing/2014/main" id="{E0F1F258-E88C-48F6-AADA-3969A15A8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2632" y="3755112"/>
            <a:ext cx="457200" cy="457200"/>
          </a:xfrm>
          <a:prstGeom prst="rect">
            <a:avLst/>
          </a:prstGeom>
        </p:spPr>
      </p:pic>
      <p:pic>
        <p:nvPicPr>
          <p:cNvPr id="183" name="グラフィックス 182" descr="男性">
            <a:extLst>
              <a:ext uri="{FF2B5EF4-FFF2-40B4-BE49-F238E27FC236}">
                <a16:creationId xmlns:a16="http://schemas.microsoft.com/office/drawing/2014/main" id="{F6752DC7-724C-451F-8EA0-D1748C859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6608" y="3755112"/>
            <a:ext cx="457200" cy="457200"/>
          </a:xfrm>
          <a:prstGeom prst="rect">
            <a:avLst/>
          </a:prstGeom>
        </p:spPr>
      </p:pic>
      <p:pic>
        <p:nvPicPr>
          <p:cNvPr id="184" name="グラフィックス 183" descr="男性">
            <a:extLst>
              <a:ext uri="{FF2B5EF4-FFF2-40B4-BE49-F238E27FC236}">
                <a16:creationId xmlns:a16="http://schemas.microsoft.com/office/drawing/2014/main" id="{C2BCE22D-44B5-4D5C-B5CE-122F00E30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7744" y="3755112"/>
            <a:ext cx="457200" cy="457200"/>
          </a:xfrm>
          <a:prstGeom prst="rect">
            <a:avLst/>
          </a:prstGeom>
        </p:spPr>
      </p:pic>
      <p:pic>
        <p:nvPicPr>
          <p:cNvPr id="185" name="グラフィックス 184" descr="男性">
            <a:extLst>
              <a:ext uri="{FF2B5EF4-FFF2-40B4-BE49-F238E27FC236}">
                <a16:creationId xmlns:a16="http://schemas.microsoft.com/office/drawing/2014/main" id="{70857B75-3388-4DDB-838C-04828745C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7664" y="3755112"/>
            <a:ext cx="457200" cy="457200"/>
          </a:xfrm>
          <a:prstGeom prst="rect">
            <a:avLst/>
          </a:prstGeom>
        </p:spPr>
      </p:pic>
      <p:pic>
        <p:nvPicPr>
          <p:cNvPr id="186" name="グラフィックス 185" descr="男性">
            <a:extLst>
              <a:ext uri="{FF2B5EF4-FFF2-40B4-BE49-F238E27FC236}">
                <a16:creationId xmlns:a16="http://schemas.microsoft.com/office/drawing/2014/main" id="{D3BEF119-B068-4DB3-9AC9-005785DC3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480" y="3755112"/>
            <a:ext cx="457200" cy="457200"/>
          </a:xfrm>
          <a:prstGeom prst="rect">
            <a:avLst/>
          </a:prstGeom>
        </p:spPr>
      </p:pic>
      <p:pic>
        <p:nvPicPr>
          <p:cNvPr id="187" name="グラフィックス 186" descr="男性">
            <a:extLst>
              <a:ext uri="{FF2B5EF4-FFF2-40B4-BE49-F238E27FC236}">
                <a16:creationId xmlns:a16="http://schemas.microsoft.com/office/drawing/2014/main" id="{780329A2-006D-4E6A-819C-681DA158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3717032"/>
            <a:ext cx="457200" cy="457200"/>
          </a:xfrm>
          <a:prstGeom prst="rect">
            <a:avLst/>
          </a:prstGeom>
        </p:spPr>
      </p:pic>
      <p:pic>
        <p:nvPicPr>
          <p:cNvPr id="192" name="グラフィックス 191" descr="男性">
            <a:extLst>
              <a:ext uri="{FF2B5EF4-FFF2-40B4-BE49-F238E27FC236}">
                <a16:creationId xmlns:a16="http://schemas.microsoft.com/office/drawing/2014/main" id="{2451B68A-FFD5-45A5-93C9-C131BEAE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0352" y="3547864"/>
            <a:ext cx="457200" cy="457200"/>
          </a:xfrm>
          <a:prstGeom prst="rect">
            <a:avLst/>
          </a:prstGeom>
        </p:spPr>
      </p:pic>
      <p:pic>
        <p:nvPicPr>
          <p:cNvPr id="193" name="グラフィックス 192" descr="男性">
            <a:extLst>
              <a:ext uri="{FF2B5EF4-FFF2-40B4-BE49-F238E27FC236}">
                <a16:creationId xmlns:a16="http://schemas.microsoft.com/office/drawing/2014/main" id="{1A92644E-BAF5-4AFE-B831-C58801056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5240" y="3573016"/>
            <a:ext cx="457200" cy="457200"/>
          </a:xfrm>
          <a:prstGeom prst="rect">
            <a:avLst/>
          </a:prstGeom>
        </p:spPr>
      </p:pic>
      <p:pic>
        <p:nvPicPr>
          <p:cNvPr id="195" name="グラフィックス 194" descr="男性">
            <a:extLst>
              <a:ext uri="{FF2B5EF4-FFF2-40B4-BE49-F238E27FC236}">
                <a16:creationId xmlns:a16="http://schemas.microsoft.com/office/drawing/2014/main" id="{0E22AD4B-86D5-4F6D-AE7E-7D3557A32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1264" y="3645024"/>
            <a:ext cx="457200" cy="457200"/>
          </a:xfrm>
          <a:prstGeom prst="rect">
            <a:avLst/>
          </a:prstGeom>
        </p:spPr>
      </p:pic>
      <p:pic>
        <p:nvPicPr>
          <p:cNvPr id="304" name="グラフィックス 303" descr="男性">
            <a:extLst>
              <a:ext uri="{FF2B5EF4-FFF2-40B4-BE49-F238E27FC236}">
                <a16:creationId xmlns:a16="http://schemas.microsoft.com/office/drawing/2014/main" id="{60B3A036-BA58-495A-B89F-E9A95A95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3072" y="3645024"/>
            <a:ext cx="457200" cy="457200"/>
          </a:xfrm>
          <a:prstGeom prst="rect">
            <a:avLst/>
          </a:prstGeom>
        </p:spPr>
      </p:pic>
      <p:sp>
        <p:nvSpPr>
          <p:cNvPr id="313" name="タイトル 3">
            <a:extLst>
              <a:ext uri="{FF2B5EF4-FFF2-40B4-BE49-F238E27FC236}">
                <a16:creationId xmlns:a16="http://schemas.microsoft.com/office/drawing/2014/main" id="{49158209-23D3-4DC6-BF88-39B994F2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84A23EA-BA5E-4851-96D9-10910A0BDE6A}"/>
              </a:ext>
            </a:extLst>
          </p:cNvPr>
          <p:cNvSpPr/>
          <p:nvPr/>
        </p:nvSpPr>
        <p:spPr>
          <a:xfrm>
            <a:off x="2197120" y="29803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b="1" dirty="0"/>
              <a:t>情報により確率が</a:t>
            </a:r>
            <a:endParaRPr lang="en-US" altLang="ja-JP" b="1" dirty="0"/>
          </a:p>
          <a:p>
            <a:pPr algn="ctr"/>
            <a:r>
              <a:rPr lang="ja-JP" altLang="en-US" b="1" dirty="0"/>
              <a:t>更新された</a:t>
            </a:r>
          </a:p>
        </p:txBody>
      </p:sp>
    </p:spTree>
    <p:extLst>
      <p:ext uri="{BB962C8B-B14F-4D97-AF65-F5344CB8AC3E}">
        <p14:creationId xmlns:p14="http://schemas.microsoft.com/office/powerpoint/2010/main" val="577791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98515AF-69B3-4023-A39F-EC06ED8E383D}"/>
              </a:ext>
            </a:extLst>
          </p:cNvPr>
          <p:cNvSpPr/>
          <p:nvPr/>
        </p:nvSpPr>
        <p:spPr>
          <a:xfrm>
            <a:off x="104467" y="1124744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前回のコイン問題</a:t>
            </a:r>
            <a:endParaRPr lang="en-US" altLang="ja-JP" b="1" dirty="0"/>
          </a:p>
        </p:txBody>
      </p:sp>
      <p:sp>
        <p:nvSpPr>
          <p:cNvPr id="313" name="タイトル 3">
            <a:extLst>
              <a:ext uri="{FF2B5EF4-FFF2-40B4-BE49-F238E27FC236}">
                <a16:creationId xmlns:a16="http://schemas.microsoft.com/office/drawing/2014/main" id="{49158209-23D3-4DC6-BF88-39B994F2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</a:t>
            </a:r>
            <a:endParaRPr kumimoji="1" lang="ja-JP" altLang="en-US" dirty="0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FC446019-1662-47C7-BD0C-12612DAFF177}"/>
              </a:ext>
            </a:extLst>
          </p:cNvPr>
          <p:cNvSpPr/>
          <p:nvPr/>
        </p:nvSpPr>
        <p:spPr>
          <a:xfrm>
            <a:off x="342000" y="1579660"/>
            <a:ext cx="79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i="0" u="none" strike="noStrike" dirty="0">
                <a:effectLst/>
                <a:latin typeface="&amp;quot"/>
              </a:rPr>
              <a:t>いかさまコインがある。表の出る確率が</a:t>
            </a:r>
            <a:r>
              <a:rPr lang="en-US" altLang="ja-JP" i="0" u="none" strike="noStrike" dirty="0">
                <a:effectLst/>
                <a:latin typeface="&amp;quot"/>
              </a:rPr>
              <a:t>1/2</a:t>
            </a:r>
            <a:r>
              <a:rPr lang="ja-JP" altLang="en-US" i="0" u="none" strike="noStrike" dirty="0">
                <a:effectLst/>
                <a:latin typeface="&amp;quot"/>
              </a:rPr>
              <a:t>でない。表の出る確率を調べるために、</a:t>
            </a:r>
            <a:r>
              <a:rPr lang="en-US" altLang="ja-JP" i="0" u="none" strike="noStrike" dirty="0">
                <a:effectLst/>
                <a:latin typeface="&amp;quot"/>
              </a:rPr>
              <a:t>10</a:t>
            </a:r>
            <a:r>
              <a:rPr lang="ja-JP" altLang="en-US" i="0" u="none" strike="noStrike" dirty="0">
                <a:effectLst/>
                <a:latin typeface="&amp;quot"/>
              </a:rPr>
              <a:t>回投げたところ、</a:t>
            </a:r>
            <a:r>
              <a:rPr lang="en-US" altLang="ja-JP" i="0" u="none" strike="noStrike" dirty="0">
                <a:effectLst/>
                <a:latin typeface="&amp;quot"/>
              </a:rPr>
              <a:t>8</a:t>
            </a:r>
            <a:r>
              <a:rPr lang="ja-JP" altLang="en-US" i="0" u="none" strike="noStrike" dirty="0">
                <a:effectLst/>
                <a:latin typeface="&amp;quot"/>
              </a:rPr>
              <a:t>回表だった。表の出るコインはいくつだろうか。</a:t>
            </a:r>
            <a:endParaRPr lang="en-US" altLang="ja-JP" i="0" u="none" strike="noStrike" dirty="0">
              <a:effectLst/>
              <a:latin typeface="&amp;quot"/>
            </a:endParaRPr>
          </a:p>
          <a:p>
            <a:r>
              <a:rPr lang="ja-JP" altLang="en-US" dirty="0">
                <a:latin typeface="&amp;quot"/>
              </a:rPr>
              <a:t>ただし</a:t>
            </a:r>
            <a:r>
              <a:rPr lang="en-US" altLang="ja-JP" dirty="0">
                <a:latin typeface="&amp;quot"/>
              </a:rPr>
              <a:t>1</a:t>
            </a:r>
            <a:r>
              <a:rPr lang="ja-JP" altLang="en-US" dirty="0">
                <a:latin typeface="&amp;quot"/>
              </a:rPr>
              <a:t>週間前に同じコインを投げていたことがわかっていて、その時は</a:t>
            </a:r>
            <a:r>
              <a:rPr lang="en-US" altLang="ja-JP" dirty="0">
                <a:latin typeface="&amp;quot"/>
              </a:rPr>
              <a:t>10</a:t>
            </a:r>
            <a:r>
              <a:rPr lang="ja-JP" altLang="en-US" dirty="0">
                <a:latin typeface="&amp;quot"/>
              </a:rPr>
              <a:t>回中</a:t>
            </a:r>
            <a:r>
              <a:rPr lang="en-US" altLang="ja-JP" dirty="0">
                <a:latin typeface="&amp;quot"/>
              </a:rPr>
              <a:t>4</a:t>
            </a:r>
            <a:r>
              <a:rPr lang="ja-JP" altLang="en-US" dirty="0">
                <a:latin typeface="&amp;quot"/>
              </a:rPr>
              <a:t>回表</a:t>
            </a:r>
            <a:endParaRPr lang="en-US" altLang="ja-JP" dirty="0">
              <a:latin typeface="&amp;quot"/>
            </a:endParaRPr>
          </a:p>
          <a:p>
            <a:r>
              <a:rPr lang="ja-JP" altLang="en-US" dirty="0">
                <a:latin typeface="&amp;quot"/>
              </a:rPr>
              <a:t>だった。</a:t>
            </a:r>
            <a:endParaRPr lang="ja-JP" altLang="en-US" i="0" u="none" strike="noStrike" dirty="0">
              <a:effectLst/>
              <a:latin typeface="&amp;quot"/>
            </a:endParaRPr>
          </a:p>
        </p:txBody>
      </p:sp>
      <p:sp>
        <p:nvSpPr>
          <p:cNvPr id="191" name="矢印: 右 190">
            <a:extLst>
              <a:ext uri="{FF2B5EF4-FFF2-40B4-BE49-F238E27FC236}">
                <a16:creationId xmlns:a16="http://schemas.microsoft.com/office/drawing/2014/main" id="{4EE470B7-6F71-42ED-B946-1591A16136AD}"/>
              </a:ext>
            </a:extLst>
          </p:cNvPr>
          <p:cNvSpPr/>
          <p:nvPr/>
        </p:nvSpPr>
        <p:spPr>
          <a:xfrm>
            <a:off x="3708447" y="3063846"/>
            <a:ext cx="2132810" cy="1503164"/>
          </a:xfrm>
          <a:prstGeom prst="rightArrow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4B65548F-29D3-4615-89C0-FE9160703DD5}"/>
              </a:ext>
            </a:extLst>
          </p:cNvPr>
          <p:cNvSpPr/>
          <p:nvPr/>
        </p:nvSpPr>
        <p:spPr>
          <a:xfrm>
            <a:off x="5838032" y="3154162"/>
            <a:ext cx="3240360" cy="13225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4" name="テキスト ボックス 463">
            <a:extLst>
              <a:ext uri="{FF2B5EF4-FFF2-40B4-BE49-F238E27FC236}">
                <a16:creationId xmlns:a16="http://schemas.microsoft.com/office/drawing/2014/main" id="{DF0A75AC-B9F2-4BD0-8E27-8F6C6CB05BD6}"/>
              </a:ext>
            </a:extLst>
          </p:cNvPr>
          <p:cNvSpPr txBox="1"/>
          <p:nvPr/>
        </p:nvSpPr>
        <p:spPr>
          <a:xfrm>
            <a:off x="6977652" y="4465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事後確率</a:t>
            </a:r>
            <a:endParaRPr kumimoji="1" lang="en-US" altLang="ja-JP" dirty="0"/>
          </a:p>
        </p:txBody>
      </p:sp>
      <p:sp>
        <p:nvSpPr>
          <p:cNvPr id="480" name="正方形/長方形 479">
            <a:extLst>
              <a:ext uri="{FF2B5EF4-FFF2-40B4-BE49-F238E27FC236}">
                <a16:creationId xmlns:a16="http://schemas.microsoft.com/office/drawing/2014/main" id="{9D519FD3-DD55-4E3A-BEC0-4238C2A0A070}"/>
              </a:ext>
            </a:extLst>
          </p:cNvPr>
          <p:cNvSpPr/>
          <p:nvPr/>
        </p:nvSpPr>
        <p:spPr>
          <a:xfrm>
            <a:off x="2374200" y="34920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b="1" dirty="0"/>
              <a:t>新たな情報により</a:t>
            </a:r>
            <a:endParaRPr lang="en-US" altLang="ja-JP" b="1" dirty="0"/>
          </a:p>
          <a:p>
            <a:pPr algn="ctr"/>
            <a:r>
              <a:rPr lang="ja-JP" altLang="en-US" b="1" dirty="0"/>
              <a:t>確率が更新</a:t>
            </a:r>
          </a:p>
        </p:txBody>
      </p:sp>
      <p:sp>
        <p:nvSpPr>
          <p:cNvPr id="481" name="楕円 480">
            <a:extLst>
              <a:ext uri="{FF2B5EF4-FFF2-40B4-BE49-F238E27FC236}">
                <a16:creationId xmlns:a16="http://schemas.microsoft.com/office/drawing/2014/main" id="{866C1DF1-1109-4191-853F-B3C38388B572}"/>
              </a:ext>
            </a:extLst>
          </p:cNvPr>
          <p:cNvSpPr/>
          <p:nvPr/>
        </p:nvSpPr>
        <p:spPr>
          <a:xfrm>
            <a:off x="324437" y="3185166"/>
            <a:ext cx="3240360" cy="13225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テキスト ボックス 481">
            <a:extLst>
              <a:ext uri="{FF2B5EF4-FFF2-40B4-BE49-F238E27FC236}">
                <a16:creationId xmlns:a16="http://schemas.microsoft.com/office/drawing/2014/main" id="{2CDEFB23-9851-4C61-8017-09B9F91F6B18}"/>
              </a:ext>
            </a:extLst>
          </p:cNvPr>
          <p:cNvSpPr txBox="1"/>
          <p:nvPr/>
        </p:nvSpPr>
        <p:spPr>
          <a:xfrm>
            <a:off x="1464057" y="4496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事前</a:t>
            </a:r>
            <a:r>
              <a:rPr kumimoji="1" lang="ja-JP" altLang="en-US" dirty="0"/>
              <a:t>確率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CC67E5A-4778-4135-9865-A1B0B450B03E}"/>
                  </a:ext>
                </a:extLst>
              </p:cNvPr>
              <p:cNvSpPr txBox="1"/>
              <p:nvPr/>
            </p:nvSpPr>
            <p:spPr>
              <a:xfrm>
                <a:off x="1430337" y="3492035"/>
                <a:ext cx="1107995" cy="636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CC67E5A-4778-4135-9865-A1B0B450B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37" y="3492035"/>
                <a:ext cx="1107995" cy="636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382E7F6-598E-46E9-9708-B4E917CEE664}"/>
                  </a:ext>
                </a:extLst>
              </p:cNvPr>
              <p:cNvSpPr txBox="1"/>
              <p:nvPr/>
            </p:nvSpPr>
            <p:spPr>
              <a:xfrm>
                <a:off x="5284034" y="4248262"/>
                <a:ext cx="1107995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382E7F6-598E-46E9-9708-B4E917CEE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34" y="4248262"/>
                <a:ext cx="1107995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B76F76-E251-4708-9454-890339E9FA21}"/>
              </a:ext>
            </a:extLst>
          </p:cNvPr>
          <p:cNvSpPr/>
          <p:nvPr/>
        </p:nvSpPr>
        <p:spPr>
          <a:xfrm>
            <a:off x="236385" y="2852745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ベイズ推定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3BBD8-297B-40A3-A715-A5BEE1CEB495}"/>
              </a:ext>
            </a:extLst>
          </p:cNvPr>
          <p:cNvSpPr/>
          <p:nvPr/>
        </p:nvSpPr>
        <p:spPr>
          <a:xfrm>
            <a:off x="319741" y="54845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最尤推定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B4C68B6-32F5-4C85-B636-A63EE1B4274C}"/>
                  </a:ext>
                </a:extLst>
              </p:cNvPr>
              <p:cNvSpPr txBox="1"/>
              <p:nvPr/>
            </p:nvSpPr>
            <p:spPr>
              <a:xfrm>
                <a:off x="5285432" y="5805264"/>
                <a:ext cx="1107995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B4C68B6-32F5-4C85-B636-A63EE1B42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432" y="5805264"/>
                <a:ext cx="1107995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358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3" name="タイトル 3">
            <a:extLst>
              <a:ext uri="{FF2B5EF4-FFF2-40B4-BE49-F238E27FC236}">
                <a16:creationId xmlns:a16="http://schemas.microsoft.com/office/drawing/2014/main" id="{49158209-23D3-4DC6-BF88-39B994F2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ベイズ推定　概要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D0C947-E2E5-4CE9-BB68-6E8F29BB7EE7}"/>
              </a:ext>
            </a:extLst>
          </p:cNvPr>
          <p:cNvSpPr/>
          <p:nvPr/>
        </p:nvSpPr>
        <p:spPr>
          <a:xfrm>
            <a:off x="0" y="6413655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900" dirty="0"/>
              <a:t>引用</a:t>
            </a:r>
            <a:r>
              <a:rPr lang="en-US" altLang="ja-JP" sz="900" dirty="0"/>
              <a:t>HP:</a:t>
            </a:r>
            <a:r>
              <a:rPr lang="ja-JP" altLang="en-US" sz="900" dirty="0"/>
              <a:t>https://to-kei.net/bayes/bayes-estimator-practice/#i-3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31428F8-E249-4BF6-B697-83D591378C95}"/>
                  </a:ext>
                </a:extLst>
              </p:cNvPr>
              <p:cNvSpPr txBox="1"/>
              <p:nvPr/>
            </p:nvSpPr>
            <p:spPr>
              <a:xfrm>
                <a:off x="539552" y="2546170"/>
                <a:ext cx="6293390" cy="739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項分布の最尤推定量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dirty="0"/>
                  <a:t>となるので、以下の表のようになります。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31428F8-E249-4BF6-B697-83D591378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46170"/>
                <a:ext cx="6293390" cy="739946"/>
              </a:xfrm>
              <a:prstGeom prst="rect">
                <a:avLst/>
              </a:prstGeom>
              <a:blipFill>
                <a:blip r:embed="rId3"/>
                <a:stretch>
                  <a:fillRect l="-872" t="-1653" r="-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 12">
                <a:extLst>
                  <a:ext uri="{FF2B5EF4-FFF2-40B4-BE49-F238E27FC236}">
                    <a16:creationId xmlns:a16="http://schemas.microsoft.com/office/drawing/2014/main" id="{1E98339F-97AF-4195-805D-56007B960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269891"/>
                  </p:ext>
                </p:extLst>
              </p:nvPr>
            </p:nvGraphicFramePr>
            <p:xfrm>
              <a:off x="1254000" y="3028093"/>
              <a:ext cx="6095999" cy="977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3743782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64831169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217144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4021597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06269266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24635436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595888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3687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8666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 12">
                <a:extLst>
                  <a:ext uri="{FF2B5EF4-FFF2-40B4-BE49-F238E27FC236}">
                    <a16:creationId xmlns:a16="http://schemas.microsoft.com/office/drawing/2014/main" id="{1E98339F-97AF-4195-805D-56007B960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269891"/>
                  </p:ext>
                </p:extLst>
              </p:nvPr>
            </p:nvGraphicFramePr>
            <p:xfrm>
              <a:off x="1254000" y="3028093"/>
              <a:ext cx="6095999" cy="977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3743782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64831169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217144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4021597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06269266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24635436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595888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99" t="-4918" r="-602797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3687168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99" t="-63366" r="-6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699" t="-63366" r="-5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99" t="-63366" r="-4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99" t="-63366" r="-3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99" t="-63366" r="-2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699" t="-63366" r="-1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0699" t="-63366" r="-2797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666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00EBA65-F830-4456-9800-929CF88D4FB4}"/>
              </a:ext>
            </a:extLst>
          </p:cNvPr>
          <p:cNvSpPr/>
          <p:nvPr/>
        </p:nvSpPr>
        <p:spPr>
          <a:xfrm>
            <a:off x="104467" y="1124744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別のコイン問題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54A2BF3-BD69-49C9-8D0C-880FB71DF060}"/>
                  </a:ext>
                </a:extLst>
              </p:cNvPr>
              <p:cNvSpPr txBox="1"/>
              <p:nvPr/>
            </p:nvSpPr>
            <p:spPr>
              <a:xfrm>
                <a:off x="514431" y="4603710"/>
                <a:ext cx="7002430" cy="787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項分布のベイズ推定量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kumimoji="1" lang="ja-JP" altLang="en-US" dirty="0"/>
                  <a:t>となるので、以下の表のようになります。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54A2BF3-BD69-49C9-8D0C-880FB71DF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1" y="4603710"/>
                <a:ext cx="7002430" cy="787460"/>
              </a:xfrm>
              <a:prstGeom prst="rect">
                <a:avLst/>
              </a:prstGeom>
              <a:blipFill>
                <a:blip r:embed="rId5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 27">
                <a:extLst>
                  <a:ext uri="{FF2B5EF4-FFF2-40B4-BE49-F238E27FC236}">
                    <a16:creationId xmlns:a16="http://schemas.microsoft.com/office/drawing/2014/main" id="{4CAA1CAA-2C25-4CF4-A0DE-6A767474E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2947776"/>
                  </p:ext>
                </p:extLst>
              </p:nvPr>
            </p:nvGraphicFramePr>
            <p:xfrm>
              <a:off x="1253999" y="5181061"/>
              <a:ext cx="6095999" cy="9813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3743782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64831169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217144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4021597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06269266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24635436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595888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3687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8666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 27">
                <a:extLst>
                  <a:ext uri="{FF2B5EF4-FFF2-40B4-BE49-F238E27FC236}">
                    <a16:creationId xmlns:a16="http://schemas.microsoft.com/office/drawing/2014/main" id="{4CAA1CAA-2C25-4CF4-A0DE-6A767474E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2947776"/>
                  </p:ext>
                </p:extLst>
              </p:nvPr>
            </p:nvGraphicFramePr>
            <p:xfrm>
              <a:off x="1253999" y="5181061"/>
              <a:ext cx="6095999" cy="9813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3743782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64831169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217144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4021597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06269266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24635436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595888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99" t="-4918" r="-602797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3687168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99" t="-63366" r="-6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699" t="-63366" r="-5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699" t="-63366" r="-4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699" t="-63366" r="-3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0699" t="-63366" r="-2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0699" t="-63366" r="-10279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00699" t="-63366" r="-2797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6663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E4C8598-E338-44FC-A3D7-CBFF7AF9152C}"/>
                  </a:ext>
                </a:extLst>
              </p:cNvPr>
              <p:cNvSpPr/>
              <p:nvPr/>
            </p:nvSpPr>
            <p:spPr>
              <a:xfrm>
                <a:off x="104467" y="1634485"/>
                <a:ext cx="8885037" cy="2999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コイントスを</a:t>
                </a:r>
                <a:r>
                  <a:rPr lang="en-US" altLang="ja-JP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回行い、表が出た回数を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とする。いま、表が出る確率を</a:t>
                </a:r>
                <a:r>
                  <a:rPr lang="en-US" altLang="ja-JP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とすると、</a:t>
                </a:r>
                <a:endParaRPr kumimoji="0" lang="en-US" altLang="ja-JP" dirty="0">
                  <a:solidFill>
                    <a:srgbClr val="000000"/>
                  </a:solidFill>
                  <a:latin typeface="+mj-lt"/>
                  <a:ea typeface="&amp;quot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に従う。このとき、</a:t>
                </a:r>
                <a:r>
                  <a:rPr lang="en-US" altLang="ja-JP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0~5</m:t>
                    </m:r>
                  </m:oMath>
                </a14:m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の場合</a:t>
                </a:r>
                <a:r>
                  <a:rPr kumimoji="0" lang="ja-JP" altLang="en-US" dirty="0">
                    <a:solidFill>
                      <a:srgbClr val="000000"/>
                    </a:solidFill>
                    <a:latin typeface="+mj-lt"/>
                    <a:ea typeface="&amp;quot"/>
                  </a:rPr>
                  <a:t>に以下を求める。</a:t>
                </a:r>
                <a:endParaRPr kumimoji="0" lang="ja-JP" altLang="ja-JP" dirty="0">
                  <a:latin typeface="+mj-lt"/>
                </a:endParaRP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arenBoth"/>
                </a:pPr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最尤推定量</a:t>
                </a:r>
                <a:endParaRPr kumimoji="0" lang="en-US" altLang="ja-JP" dirty="0">
                  <a:solidFill>
                    <a:srgbClr val="000000"/>
                  </a:solidFill>
                  <a:latin typeface="+mj-lt"/>
                  <a:ea typeface="&amp;quot"/>
                </a:endParaRP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arenBoth"/>
                </a:pPr>
                <a:endParaRPr kumimoji="0" lang="en-US" altLang="ja-JP" dirty="0">
                  <a:solidFill>
                    <a:srgbClr val="000000"/>
                  </a:solidFill>
                  <a:latin typeface="+mj-lt"/>
                </a:endParaRP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arenBoth"/>
                </a:pPr>
                <a:endParaRPr kumimoji="0" lang="en-US" altLang="ja-JP" dirty="0">
                  <a:solidFill>
                    <a:srgbClr val="000000"/>
                  </a:solidFill>
                  <a:latin typeface="+mj-lt"/>
                </a:endParaRP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arenBoth"/>
                </a:pPr>
                <a:endParaRPr kumimoji="0" lang="en-US" altLang="ja-JP" dirty="0">
                  <a:solidFill>
                    <a:srgbClr val="000000"/>
                  </a:solidFill>
                  <a:latin typeface="+mj-lt"/>
                </a:endParaRP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arenBoth"/>
                </a:pPr>
                <a:endParaRPr kumimoji="0" lang="en-US" altLang="ja-JP" dirty="0">
                  <a:solidFill>
                    <a:srgbClr val="000000"/>
                  </a:solidFill>
                  <a:latin typeface="+mj-lt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ja-JP" dirty="0">
                  <a:solidFill>
                    <a:srgbClr val="000000"/>
                  </a:solidFill>
                  <a:latin typeface="+mj-lt"/>
                </a:endParaRP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arenBoth"/>
                </a:pPr>
                <a:endParaRPr kumimoji="0" lang="ja-JP" altLang="ja-JP" dirty="0">
                  <a:latin typeface="+mj-lt"/>
                </a:endParaRPr>
              </a:p>
              <a:p>
                <a:pPr lvl="0"/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の事前分布が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ja-JP" altLang="ja-JP" dirty="0">
                    <a:solidFill>
                      <a:srgbClr val="000000"/>
                    </a:solidFill>
                    <a:latin typeface="+mj-lt"/>
                    <a:ea typeface="&amp;quot"/>
                  </a:rPr>
                  <a:t>に従っているとする。このときのベイズ推定量</a:t>
                </a:r>
                <a:endParaRPr kumimoji="0" lang="en-US" altLang="ja-JP" dirty="0">
                  <a:solidFill>
                    <a:srgbClr val="000000"/>
                  </a:solidFill>
                  <a:latin typeface="+mj-lt"/>
                  <a:ea typeface="&amp;quot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E4C8598-E338-44FC-A3D7-CBFF7AF91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7" y="1634485"/>
                <a:ext cx="8885037" cy="2999860"/>
              </a:xfrm>
              <a:prstGeom prst="rect">
                <a:avLst/>
              </a:prstGeom>
              <a:blipFill>
                <a:blip r:embed="rId7"/>
                <a:stretch>
                  <a:fillRect l="-617" t="-1423" r="-3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45612310-5CBD-4533-B407-FDF428F2E9D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55576" y="3917755"/>
              <a:ext cx="1895872" cy="22480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1832">
                      <a:extLst>
                        <a:ext uri="{9D8B030D-6E8A-4147-A177-3AD203B41FA5}">
                          <a16:colId xmlns:a16="http://schemas.microsoft.com/office/drawing/2014/main" val="4151621555"/>
                        </a:ext>
                      </a:extLst>
                    </a:gridCol>
                    <a:gridCol w="1104040">
                      <a:extLst>
                        <a:ext uri="{9D8B030D-6E8A-4147-A177-3AD203B41FA5}">
                          <a16:colId xmlns:a16="http://schemas.microsoft.com/office/drawing/2014/main" val="1517382552"/>
                        </a:ext>
                      </a:extLst>
                    </a:gridCol>
                  </a:tblGrid>
                  <a:tr h="44960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データ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7278385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946522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30896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65798384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305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45612310-5CBD-4533-B407-FDF428F2E9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5391"/>
                  </p:ext>
                </p:extLst>
              </p:nvPr>
            </p:nvGraphicFramePr>
            <p:xfrm>
              <a:off x="755576" y="3917755"/>
              <a:ext cx="1895872" cy="22480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1832">
                      <a:extLst>
                        <a:ext uri="{9D8B030D-6E8A-4147-A177-3AD203B41FA5}">
                          <a16:colId xmlns:a16="http://schemas.microsoft.com/office/drawing/2014/main" val="4151621555"/>
                        </a:ext>
                      </a:extLst>
                    </a:gridCol>
                    <a:gridCol w="1104040">
                      <a:extLst>
                        <a:ext uri="{9D8B030D-6E8A-4147-A177-3AD203B41FA5}">
                          <a16:colId xmlns:a16="http://schemas.microsoft.com/office/drawing/2014/main" val="1517382552"/>
                        </a:ext>
                      </a:extLst>
                    </a:gridCol>
                  </a:tblGrid>
                  <a:tr h="44960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78" t="-1351" r="-2747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278385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1978" t="-101351" r="-2747" b="-3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8946522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1978" t="-201351" r="-2747" b="-2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30896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・・・</a:t>
                          </a:r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657983849"/>
                      </a:ext>
                    </a:extLst>
                  </a:tr>
                  <a:tr h="449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1978" t="-401351" r="-2747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3057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0E50715-C65F-4E01-BE39-CF91CD239987}"/>
                  </a:ext>
                </a:extLst>
              </p:cNvPr>
              <p:cNvSpPr/>
              <p:nvPr/>
            </p:nvSpPr>
            <p:spPr>
              <a:xfrm>
                <a:off x="2922496" y="1833538"/>
                <a:ext cx="2452851" cy="593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0E50715-C65F-4E01-BE39-CF91CD239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1833538"/>
                <a:ext cx="2452851" cy="593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2A9045D-AA9B-4F32-9FCD-6FAF1458965C}"/>
                  </a:ext>
                </a:extLst>
              </p:cNvPr>
              <p:cNvSpPr/>
              <p:nvPr/>
            </p:nvSpPr>
            <p:spPr>
              <a:xfrm>
                <a:off x="635328" y="2837272"/>
                <a:ext cx="3349250" cy="508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2A9045D-AA9B-4F32-9FCD-6FAF14589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28" y="2837272"/>
                <a:ext cx="3349250" cy="508216"/>
              </a:xfrm>
              <a:prstGeom prst="rect">
                <a:avLst/>
              </a:prstGeom>
              <a:blipFill>
                <a:blip r:embed="rId5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10D440-D561-497F-A7E5-EDD57EEB4AF4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データが二項分布に従うと仮定したとき（確率を数式で表現）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03B788-68C1-483B-9DF7-3AE8EFFD322D}"/>
                  </a:ext>
                </a:extLst>
              </p:cNvPr>
              <p:cNvSpPr/>
              <p:nvPr/>
            </p:nvSpPr>
            <p:spPr>
              <a:xfrm>
                <a:off x="205608" y="1945716"/>
                <a:ext cx="28803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b="0" dirty="0"/>
                  <a:t>母</a:t>
                </a: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比率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dirty="0" err="1"/>
                  <a:t>の最尤</a:t>
                </a:r>
                <a:r>
                  <a:rPr lang="ja-JP" altLang="en-US" dirty="0"/>
                  <a:t>推定値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/>
                  <a:t>は</a:t>
                </a: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03B788-68C1-483B-9DF7-3AE8EFFD3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8" y="1945716"/>
                <a:ext cx="2880320" cy="369332"/>
              </a:xfrm>
              <a:prstGeom prst="rect">
                <a:avLst/>
              </a:prstGeom>
              <a:blipFill>
                <a:blip r:embed="rId6"/>
                <a:stretch>
                  <a:fillRect l="-1907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9D0E95E-26DC-4943-9E3D-AE0E66DDD9E1}"/>
                  </a:ext>
                </a:extLst>
              </p:cNvPr>
              <p:cNvSpPr/>
              <p:nvPr/>
            </p:nvSpPr>
            <p:spPr>
              <a:xfrm>
                <a:off x="179512" y="1432666"/>
                <a:ext cx="7776864" cy="3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/>
                  <a:t>項母集団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ランダム</m:t>
                    </m:r>
                  </m:oMath>
                </a14:m>
                <a:r>
                  <a:rPr lang="ja-JP" altLang="en-US" dirty="0"/>
                  <a:t>に抽出された大きさ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のデータ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9D0E95E-26DC-4943-9E3D-AE0E66DDD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32666"/>
                <a:ext cx="7776864" cy="383567"/>
              </a:xfrm>
              <a:prstGeom prst="rect">
                <a:avLst/>
              </a:prstGeom>
              <a:blipFill>
                <a:blip r:embed="rId7"/>
                <a:stretch>
                  <a:fillRect l="-627"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40B81F-8AD9-4771-9226-841A24461230}"/>
                  </a:ext>
                </a:extLst>
              </p:cNvPr>
              <p:cNvSpPr txBox="1"/>
              <p:nvPr/>
            </p:nvSpPr>
            <p:spPr>
              <a:xfrm>
                <a:off x="6084529" y="1570279"/>
                <a:ext cx="1014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：</a:t>
                </a:r>
                <a:r>
                  <a:rPr lang="ja-JP" altLang="en-US" dirty="0"/>
                  <a:t>既</a:t>
                </a:r>
                <a:r>
                  <a:rPr kumimoji="1" lang="ja-JP" altLang="en-US" dirty="0"/>
                  <a:t>知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dirty="0"/>
                  <a:t>：未</a:t>
                </a:r>
                <a:r>
                  <a:rPr lang="ja-JP" altLang="en-US" dirty="0"/>
                  <a:t>知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40B81F-8AD9-4771-9226-841A24461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529" y="1570279"/>
                <a:ext cx="1014188" cy="646331"/>
              </a:xfrm>
              <a:prstGeom prst="rect">
                <a:avLst/>
              </a:prstGeom>
              <a:blipFill>
                <a:blip r:embed="rId8"/>
                <a:stretch>
                  <a:fillRect t="-5660" r="-5422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CFB6D5-FE8A-400E-9422-4F4F1D1A5648}"/>
              </a:ext>
            </a:extLst>
          </p:cNvPr>
          <p:cNvSpPr/>
          <p:nvPr/>
        </p:nvSpPr>
        <p:spPr>
          <a:xfrm>
            <a:off x="601281" y="2624714"/>
            <a:ext cx="6287191" cy="919722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737DDF-CC9D-4485-9F65-AC042199ACAD}"/>
              </a:ext>
            </a:extLst>
          </p:cNvPr>
          <p:cNvSpPr/>
          <p:nvPr/>
        </p:nvSpPr>
        <p:spPr>
          <a:xfrm>
            <a:off x="706928" y="2440932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b="1" dirty="0"/>
              <a:t>確率（二項分布）</a:t>
            </a:r>
            <a:endParaRPr lang="en-US" altLang="ja-JP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5314CA-E813-4E9E-B7D9-89A25B8276FF}"/>
              </a:ext>
            </a:extLst>
          </p:cNvPr>
          <p:cNvSpPr txBox="1"/>
          <p:nvPr/>
        </p:nvSpPr>
        <p:spPr>
          <a:xfrm>
            <a:off x="5796136" y="5330641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A9A625-9DEF-4ABF-A96B-E36B3CD7DE25}"/>
              </a:ext>
            </a:extLst>
          </p:cNvPr>
          <p:cNvCxnSpPr/>
          <p:nvPr/>
        </p:nvCxnSpPr>
        <p:spPr>
          <a:xfrm flipV="1">
            <a:off x="2712316" y="4223242"/>
            <a:ext cx="1798816" cy="36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84A6C76-FDAA-41B7-80A3-A368230A5FBF}"/>
              </a:ext>
            </a:extLst>
          </p:cNvPr>
          <p:cNvCxnSpPr>
            <a:cxnSpLocks/>
          </p:cNvCxnSpPr>
          <p:nvPr/>
        </p:nvCxnSpPr>
        <p:spPr>
          <a:xfrm flipV="1">
            <a:off x="2704354" y="4907331"/>
            <a:ext cx="1822762" cy="180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3E7E84-AB79-4C29-9D0D-F32897F4011C}"/>
              </a:ext>
            </a:extLst>
          </p:cNvPr>
          <p:cNvCxnSpPr>
            <a:cxnSpLocks/>
          </p:cNvCxnSpPr>
          <p:nvPr/>
        </p:nvCxnSpPr>
        <p:spPr>
          <a:xfrm>
            <a:off x="2731801" y="6016697"/>
            <a:ext cx="17953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48" name="矢印: U ターン 2047">
            <a:extLst>
              <a:ext uri="{FF2B5EF4-FFF2-40B4-BE49-F238E27FC236}">
                <a16:creationId xmlns:a16="http://schemas.microsoft.com/office/drawing/2014/main" id="{44872F6B-DA13-460D-B795-61A8FDB8AE0A}"/>
              </a:ext>
            </a:extLst>
          </p:cNvPr>
          <p:cNvSpPr/>
          <p:nvPr/>
        </p:nvSpPr>
        <p:spPr>
          <a:xfrm rot="5400000">
            <a:off x="6930733" y="3575053"/>
            <a:ext cx="2659717" cy="1272450"/>
          </a:xfrm>
          <a:prstGeom prst="uturnArrow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D58DA5-4E5F-413A-B93A-D538C037EF6D}"/>
                  </a:ext>
                </a:extLst>
              </p:cNvPr>
              <p:cNvSpPr txBox="1"/>
              <p:nvPr/>
            </p:nvSpPr>
            <p:spPr>
              <a:xfrm>
                <a:off x="8375416" y="3649684"/>
                <a:ext cx="835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ja-JP" altLang="en-US" b="1" dirty="0"/>
                  <a:t>へ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D58DA5-4E5F-413A-B93A-D538C037E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416" y="3649684"/>
                <a:ext cx="835485" cy="369332"/>
              </a:xfrm>
              <a:prstGeom prst="rect">
                <a:avLst/>
              </a:prstGeom>
              <a:blipFill>
                <a:blip r:embed="rId9"/>
                <a:stretch>
                  <a:fillRect t="-10000" r="-510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CFFB65E-FF26-42B2-B91E-43D6FDE311DE}"/>
              </a:ext>
            </a:extLst>
          </p:cNvPr>
          <p:cNvSpPr/>
          <p:nvPr/>
        </p:nvSpPr>
        <p:spPr>
          <a:xfrm>
            <a:off x="2953824" y="3649684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以下のように表現できます。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スライド ズーム 25">
                <a:extLst>
                  <a:ext uri="{FF2B5EF4-FFF2-40B4-BE49-F238E27FC236}">
                    <a16:creationId xmlns:a16="http://schemas.microsoft.com/office/drawing/2014/main" id="{4214A7BF-2E92-4A7C-B6FC-1809A7D182A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093672" y="703957"/>
              <a:ext cx="2011680" cy="1508759"/>
            </p:xfrm>
            <a:graphic>
              <a:graphicData uri="http://schemas.microsoft.com/office/powerpoint/2016/slidezoom">
                <pslz:sldZm>
                  <pslz:sldZmObj sldId="560" cId="2086318336">
                    <pslz:zmPr id="{3F139F8D-E8B4-4C08-A904-4E9E97726475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1680" cy="15087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スライド ズーム 2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214A7BF-2E92-4A7C-B6FC-1809A7D182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3672" y="703957"/>
                <a:ext cx="2011680" cy="15087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2D990C1-C689-45C1-BA67-0288CD861A09}"/>
              </a:ext>
            </a:extLst>
          </p:cNvPr>
          <p:cNvSpPr/>
          <p:nvPr/>
        </p:nvSpPr>
        <p:spPr>
          <a:xfrm>
            <a:off x="7236296" y="908720"/>
            <a:ext cx="1504480" cy="451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3">
            <a:extLst>
              <a:ext uri="{FF2B5EF4-FFF2-40B4-BE49-F238E27FC236}">
                <a16:creationId xmlns:a16="http://schemas.microsoft.com/office/drawing/2014/main" id="{35DBB30F-DD0F-46A8-AF01-3D9F8852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</a:t>
            </a:r>
            <a:r>
              <a:rPr lang="ja-JP" altLang="en-US" sz="2000" dirty="0"/>
              <a:t>　二項分布　</a:t>
            </a:r>
            <a:r>
              <a:rPr lang="en-US" altLang="ja-JP" sz="2000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8CE3C02-15D9-4C1A-862C-41EE076F64FC}"/>
                  </a:ext>
                </a:extLst>
              </p:cNvPr>
              <p:cNvSpPr/>
              <p:nvPr/>
            </p:nvSpPr>
            <p:spPr>
              <a:xfrm>
                <a:off x="4511132" y="3997411"/>
                <a:ext cx="3699987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8CE3C02-15D9-4C1A-862C-41EE076F6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32" y="3997411"/>
                <a:ext cx="3699987" cy="5535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7ED12AC1-D2D9-42AE-986E-3748FFE522A6}"/>
                  </a:ext>
                </a:extLst>
              </p:cNvPr>
              <p:cNvSpPr/>
              <p:nvPr/>
            </p:nvSpPr>
            <p:spPr>
              <a:xfrm>
                <a:off x="4511132" y="4653223"/>
                <a:ext cx="3710631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7ED12AC1-D2D9-42AE-986E-3748FFE52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32" y="4653223"/>
                <a:ext cx="3710631" cy="5535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AB0A8713-EEB1-4376-81F5-3D2F6A993D34}"/>
                  </a:ext>
                </a:extLst>
              </p:cNvPr>
              <p:cNvSpPr/>
              <p:nvPr/>
            </p:nvSpPr>
            <p:spPr>
              <a:xfrm>
                <a:off x="4487944" y="5734567"/>
                <a:ext cx="3846694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AB0A8713-EEB1-4376-81F5-3D2F6A993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44" y="5734567"/>
                <a:ext cx="3846694" cy="5535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F2E33F5-A411-4598-A65F-1C4C675A70DD}"/>
                  </a:ext>
                </a:extLst>
              </p:cNvPr>
              <p:cNvSpPr/>
              <p:nvPr/>
            </p:nvSpPr>
            <p:spPr>
              <a:xfrm>
                <a:off x="4690799" y="2781953"/>
                <a:ext cx="2168002" cy="65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F2E33F5-A411-4598-A65F-1C4C675A7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799" y="2781953"/>
                <a:ext cx="2168002" cy="6501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370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158AE37-003D-4935-A63A-99D34C51A9FF}"/>
                  </a:ext>
                </a:extLst>
              </p:cNvPr>
              <p:cNvSpPr/>
              <p:nvPr/>
            </p:nvSpPr>
            <p:spPr>
              <a:xfrm>
                <a:off x="916479" y="2276872"/>
                <a:ext cx="796455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⋯ ∙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158AE37-003D-4935-A63A-99D34C51A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79" y="2276872"/>
                <a:ext cx="7964553" cy="553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21A7B14D-F78B-46A8-8B57-032D6177FFE8}"/>
                  </a:ext>
                </a:extLst>
              </p:cNvPr>
              <p:cNvSpPr/>
              <p:nvPr/>
            </p:nvSpPr>
            <p:spPr>
              <a:xfrm>
                <a:off x="395536" y="1796301"/>
                <a:ext cx="4921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21A7B14D-F78B-46A8-8B57-032D6177F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96301"/>
                <a:ext cx="492102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06B35D6C-6DEB-4BB7-B8D0-ACDF5948A26B}"/>
                  </a:ext>
                </a:extLst>
              </p:cNvPr>
              <p:cNvSpPr/>
              <p:nvPr/>
            </p:nvSpPr>
            <p:spPr>
              <a:xfrm>
                <a:off x="916479" y="3044984"/>
                <a:ext cx="598561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06B35D6C-6DEB-4BB7-B8D0-ACDF5948A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79" y="3044984"/>
                <a:ext cx="5985613" cy="55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DD9A694-ECF2-4449-B8AE-3150B3AC20EF}"/>
                  </a:ext>
                </a:extLst>
              </p:cNvPr>
              <p:cNvSpPr/>
              <p:nvPr/>
            </p:nvSpPr>
            <p:spPr>
              <a:xfrm>
                <a:off x="107504" y="4126584"/>
                <a:ext cx="7375032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+⋯+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DD9A694-ECF2-4449-B8AE-3150B3AC2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126584"/>
                <a:ext cx="7375032" cy="553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B620A184-A724-4C9B-B104-1563CFEF093A}"/>
                  </a:ext>
                </a:extLst>
              </p:cNvPr>
              <p:cNvSpPr/>
              <p:nvPr/>
            </p:nvSpPr>
            <p:spPr>
              <a:xfrm>
                <a:off x="950199" y="4968914"/>
                <a:ext cx="7340151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p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+⋯+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B620A184-A724-4C9B-B104-1563CFEF0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9" y="4968914"/>
                <a:ext cx="7340151" cy="553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F54786E-71F7-4317-83EA-77AB3D826146}"/>
                  </a:ext>
                </a:extLst>
              </p:cNvPr>
              <p:cNvSpPr/>
              <p:nvPr/>
            </p:nvSpPr>
            <p:spPr>
              <a:xfrm>
                <a:off x="3746762" y="6066844"/>
                <a:ext cx="420961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F54786E-71F7-4317-83EA-77AB3D826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62" y="6066844"/>
                <a:ext cx="4209614" cy="404983"/>
              </a:xfrm>
              <a:prstGeom prst="rect">
                <a:avLst/>
              </a:prstGeom>
              <a:blipFill>
                <a:blip r:embed="rId8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3C407BA-3191-42FE-A8C3-ABD19F9E9875}"/>
              </a:ext>
            </a:extLst>
          </p:cNvPr>
          <p:cNvSpPr/>
          <p:nvPr/>
        </p:nvSpPr>
        <p:spPr>
          <a:xfrm>
            <a:off x="179512" y="1054933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データが二項分布に従うと仮定したとき（尤度関数を算出）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F1126-895E-4565-A8DD-0AA17B822890}"/>
              </a:ext>
            </a:extLst>
          </p:cNvPr>
          <p:cNvSpPr/>
          <p:nvPr/>
        </p:nvSpPr>
        <p:spPr>
          <a:xfrm>
            <a:off x="179512" y="472702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/>
              <a:t>対数尤度関数</a:t>
            </a:r>
            <a:endParaRPr lang="ja-JP" altLang="en-US" sz="1050" b="1" dirty="0"/>
          </a:p>
        </p:txBody>
      </p:sp>
      <p:sp>
        <p:nvSpPr>
          <p:cNvPr id="26" name="矢印: U ターン 25">
            <a:extLst>
              <a:ext uri="{FF2B5EF4-FFF2-40B4-BE49-F238E27FC236}">
                <a16:creationId xmlns:a16="http://schemas.microsoft.com/office/drawing/2014/main" id="{3115E485-D0CB-4965-8F8E-5E9C25CCD4CF}"/>
              </a:ext>
            </a:extLst>
          </p:cNvPr>
          <p:cNvSpPr/>
          <p:nvPr/>
        </p:nvSpPr>
        <p:spPr>
          <a:xfrm rot="5400000">
            <a:off x="8001608" y="4668402"/>
            <a:ext cx="769506" cy="378855"/>
          </a:xfrm>
          <a:prstGeom prst="uturnArrow">
            <a:avLst>
              <a:gd name="adj1" fmla="val 27395"/>
              <a:gd name="adj2" fmla="val 25000"/>
              <a:gd name="adj3" fmla="val 33046"/>
              <a:gd name="adj4" fmla="val 43750"/>
              <a:gd name="adj5" fmla="val 100000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矢印: U ターン 26">
            <a:extLst>
              <a:ext uri="{FF2B5EF4-FFF2-40B4-BE49-F238E27FC236}">
                <a16:creationId xmlns:a16="http://schemas.microsoft.com/office/drawing/2014/main" id="{0F7AACD0-C280-4832-A519-E1F8F59C6A92}"/>
              </a:ext>
            </a:extLst>
          </p:cNvPr>
          <p:cNvSpPr/>
          <p:nvPr/>
        </p:nvSpPr>
        <p:spPr>
          <a:xfrm rot="5400000">
            <a:off x="8058195" y="5530489"/>
            <a:ext cx="769506" cy="378855"/>
          </a:xfrm>
          <a:prstGeom prst="uturnArrow">
            <a:avLst>
              <a:gd name="adj1" fmla="val 27395"/>
              <a:gd name="adj2" fmla="val 25000"/>
              <a:gd name="adj3" fmla="val 33046"/>
              <a:gd name="adj4" fmla="val 43750"/>
              <a:gd name="adj5" fmla="val 100000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矢印: U ターン 27">
            <a:extLst>
              <a:ext uri="{FF2B5EF4-FFF2-40B4-BE49-F238E27FC236}">
                <a16:creationId xmlns:a16="http://schemas.microsoft.com/office/drawing/2014/main" id="{1807DB8F-55C7-447B-A216-E7CD72940D62}"/>
              </a:ext>
            </a:extLst>
          </p:cNvPr>
          <p:cNvSpPr/>
          <p:nvPr/>
        </p:nvSpPr>
        <p:spPr>
          <a:xfrm rot="5400000">
            <a:off x="7008334" y="3752376"/>
            <a:ext cx="1259032" cy="378855"/>
          </a:xfrm>
          <a:prstGeom prst="uturnArrow">
            <a:avLst>
              <a:gd name="adj1" fmla="val 27395"/>
              <a:gd name="adj2" fmla="val 25000"/>
              <a:gd name="adj3" fmla="val 33046"/>
              <a:gd name="adj4" fmla="val 43750"/>
              <a:gd name="adj5" fmla="val 100000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8B45AB-C594-4B06-8408-BA939062A4F7}"/>
              </a:ext>
            </a:extLst>
          </p:cNvPr>
          <p:cNvSpPr txBox="1"/>
          <p:nvPr/>
        </p:nvSpPr>
        <p:spPr>
          <a:xfrm>
            <a:off x="7218838" y="369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対数変換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E05197D-883C-49EE-B975-356F1191CD89}"/>
                  </a:ext>
                </a:extLst>
              </p:cNvPr>
              <p:cNvSpPr/>
              <p:nvPr/>
            </p:nvSpPr>
            <p:spPr>
              <a:xfrm>
                <a:off x="179512" y="1412776"/>
                <a:ext cx="7776864" cy="3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尤度関数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dirty="0"/>
                  <a:t>以下となります。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E05197D-883C-49EE-B975-356F1191C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12776"/>
                <a:ext cx="7776864" cy="383567"/>
              </a:xfrm>
              <a:prstGeom prst="rect">
                <a:avLst/>
              </a:prstGeom>
              <a:blipFill>
                <a:blip r:embed="rId13"/>
                <a:stretch>
                  <a:fillRect l="-627" t="-9524" b="-20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スライド ズーム 24">
                <a:extLst>
                  <a:ext uri="{FF2B5EF4-FFF2-40B4-BE49-F238E27FC236}">
                    <a16:creationId xmlns:a16="http://schemas.microsoft.com/office/drawing/2014/main" id="{241A90AB-8C8E-494F-AE16-22A2E320A4C6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093672" y="703957"/>
              <a:ext cx="2011680" cy="1508759"/>
            </p:xfrm>
            <a:graphic>
              <a:graphicData uri="http://schemas.microsoft.com/office/powerpoint/2016/slidezoom">
                <pslz:sldZm>
                  <pslz:sldZmObj sldId="560" cId="2086318336">
                    <pslz:zmPr id="{3F139F8D-E8B4-4C08-A904-4E9E97726475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1680" cy="15087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スライド ズーム 2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241A90AB-8C8E-494F-AE16-22A2E320A4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3672" y="703957"/>
                <a:ext cx="2011680" cy="15087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5397B9F-3A85-42CD-878A-E5B4BB6FBAC1}"/>
              </a:ext>
            </a:extLst>
          </p:cNvPr>
          <p:cNvSpPr/>
          <p:nvPr/>
        </p:nvSpPr>
        <p:spPr>
          <a:xfrm>
            <a:off x="7338784" y="1310288"/>
            <a:ext cx="1504480" cy="451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タイトル 3">
            <a:extLst>
              <a:ext uri="{FF2B5EF4-FFF2-40B4-BE49-F238E27FC236}">
                <a16:creationId xmlns:a16="http://schemas.microsoft.com/office/drawing/2014/main" id="{26602DAE-DCF6-45A1-A9DB-6AE3B933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</a:t>
            </a:r>
            <a:r>
              <a:rPr lang="ja-JP" altLang="en-US" sz="2000" dirty="0"/>
              <a:t>　二項分布　</a:t>
            </a:r>
            <a:r>
              <a:rPr lang="en-US" altLang="ja-JP" sz="2000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2A4CCFA-0927-487B-BDC8-8DFDF55251C9}"/>
                  </a:ext>
                </a:extLst>
              </p:cNvPr>
              <p:cNvSpPr/>
              <p:nvPr/>
            </p:nvSpPr>
            <p:spPr>
              <a:xfrm>
                <a:off x="7156155" y="4730928"/>
                <a:ext cx="19570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200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sz="12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ja-JP" sz="1200" b="1" i="1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ja-JP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200" b="1" i="1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ja-JP" sz="12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ja-JP" altLang="en-US" sz="1200" b="1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2A4CCFA-0927-487B-BDC8-8DFDF5525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55" y="4730928"/>
                <a:ext cx="1957011" cy="276999"/>
              </a:xfrm>
              <a:prstGeom prst="rect">
                <a:avLst/>
              </a:prstGeom>
              <a:blipFill>
                <a:blip r:embed="rId1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F607625-1398-42B9-84C2-82BE4799FA09}"/>
                  </a:ext>
                </a:extLst>
              </p:cNvPr>
              <p:cNvSpPr/>
              <p:nvPr/>
            </p:nvSpPr>
            <p:spPr>
              <a:xfrm>
                <a:off x="8043857" y="5547712"/>
                <a:ext cx="918328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200" b="1" i="1">
                              <a:latin typeface="Cambria Math" panose="02040503050406030204" pitchFamily="18" charset="0"/>
                            </a:rPr>
                            <m:t>𝐥𝐨𝐠</m:t>
                          </m:r>
                          <m:sSup>
                            <m:sSupPr>
                              <m:ctrlPr>
                                <a:rPr lang="en-US" altLang="ja-JP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ja-JP" sz="1200" b="1" i="1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ja-JP" altLang="en-US" sz="1200" b="1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F607625-1398-42B9-84C2-82BE4799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857" y="5547712"/>
                <a:ext cx="918328" cy="280333"/>
              </a:xfrm>
              <a:prstGeom prst="rect">
                <a:avLst/>
              </a:prstGeom>
              <a:blipFill>
                <a:blip r:embed="rId1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82FC37CF-9791-4C0B-AED7-C6074E3A4353}"/>
                  </a:ext>
                </a:extLst>
              </p:cNvPr>
              <p:cNvSpPr/>
              <p:nvPr/>
            </p:nvSpPr>
            <p:spPr>
              <a:xfrm>
                <a:off x="344828" y="5554376"/>
                <a:ext cx="6557264" cy="55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82FC37CF-9791-4C0B-AED7-C6074E3A4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8" y="5554376"/>
                <a:ext cx="6557264" cy="55354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608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F54786E-71F7-4317-83EA-77AB3D826146}"/>
                  </a:ext>
                </a:extLst>
              </p:cNvPr>
              <p:cNvSpPr/>
              <p:nvPr/>
            </p:nvSpPr>
            <p:spPr>
              <a:xfrm>
                <a:off x="152441" y="2212716"/>
                <a:ext cx="7026604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F54786E-71F7-4317-83EA-77AB3D826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" y="2212716"/>
                <a:ext cx="7026604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F8088EB1-8F87-41B7-8970-660484C4E803}"/>
                  </a:ext>
                </a:extLst>
              </p:cNvPr>
              <p:cNvSpPr/>
              <p:nvPr/>
            </p:nvSpPr>
            <p:spPr>
              <a:xfrm>
                <a:off x="2431139" y="5177807"/>
                <a:ext cx="28338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F8088EB1-8F87-41B7-8970-660484C4E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139" y="5177807"/>
                <a:ext cx="2833853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B44F2D5-DA00-49FE-A5E8-B0449CE49957}"/>
                  </a:ext>
                </a:extLst>
              </p:cNvPr>
              <p:cNvSpPr/>
              <p:nvPr/>
            </p:nvSpPr>
            <p:spPr>
              <a:xfrm>
                <a:off x="1334485" y="3553605"/>
                <a:ext cx="5996578" cy="485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B44F2D5-DA00-49FE-A5E8-B0449CE49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485" y="3553605"/>
                <a:ext cx="5996578" cy="485005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9CD41D3-6781-4C4A-ABBE-0376A734CB62}"/>
                  </a:ext>
                </a:extLst>
              </p:cNvPr>
              <p:cNvSpPr/>
              <p:nvPr/>
            </p:nvSpPr>
            <p:spPr>
              <a:xfrm>
                <a:off x="1529781" y="4358587"/>
                <a:ext cx="6551602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ja-JP" dirty="0"/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9CD41D3-6781-4C4A-ABBE-0376A734C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81" y="4358587"/>
                <a:ext cx="6551602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DC9B223-CBB3-4AFE-A095-C91D3F0FA4F0}"/>
              </a:ext>
            </a:extLst>
          </p:cNvPr>
          <p:cNvSpPr/>
          <p:nvPr/>
        </p:nvSpPr>
        <p:spPr>
          <a:xfrm>
            <a:off x="179512" y="1054933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データが二項分布に従うと仮定したとき（最大となるパラメータを求める）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7BD726-D689-4C5F-BC47-16B1B26E6EC5}"/>
                  </a:ext>
                </a:extLst>
              </p:cNvPr>
              <p:cNvSpPr/>
              <p:nvPr/>
            </p:nvSpPr>
            <p:spPr>
              <a:xfrm>
                <a:off x="179512" y="1432666"/>
                <a:ext cx="7776864" cy="3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対数尤度関数をパラメータ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/>
                  <a:t>で微分します。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7BD726-D689-4C5F-BC47-16B1B26E6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32666"/>
                <a:ext cx="7776864" cy="383567"/>
              </a:xfrm>
              <a:prstGeom prst="rect">
                <a:avLst/>
              </a:prstGeom>
              <a:blipFill>
                <a:blip r:embed="rId11"/>
                <a:stretch>
                  <a:fillRect l="-627" t="-7937" b="-20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C6D47CF-EE17-4B4A-A5C6-F4A1EEC4F0AB}"/>
                  </a:ext>
                </a:extLst>
              </p:cNvPr>
              <p:cNvSpPr/>
              <p:nvPr/>
            </p:nvSpPr>
            <p:spPr>
              <a:xfrm>
                <a:off x="152441" y="4216936"/>
                <a:ext cx="7776864" cy="3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右辺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として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C6D47CF-EE17-4B4A-A5C6-F4A1EEC4F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" y="4216936"/>
                <a:ext cx="7776864" cy="383567"/>
              </a:xfrm>
              <a:prstGeom prst="rect">
                <a:avLst/>
              </a:prstGeom>
              <a:blipFill>
                <a:blip r:embed="rId12"/>
                <a:stretch>
                  <a:fillRect l="-627" t="-9524" b="-20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4C44088-98C3-4D2D-B3BD-1D4CC22EC09C}"/>
                  </a:ext>
                </a:extLst>
              </p:cNvPr>
              <p:cNvSpPr/>
              <p:nvPr/>
            </p:nvSpPr>
            <p:spPr>
              <a:xfrm>
                <a:off x="5387698" y="5784455"/>
                <a:ext cx="3558942" cy="369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dirty="0"/>
                  <a:t>母</a:t>
                </a:r>
                <a14:m>
                  <m:oMath xmlns:m="http://schemas.openxmlformats.org/officeDocument/2006/math">
                    <m:r>
                      <a:rPr lang="ja-JP" altLang="en-US" dirty="0">
                        <a:latin typeface="Cambria Math" panose="02040503050406030204" pitchFamily="18" charset="0"/>
                      </a:rPr>
                      <m:t>比率</m:t>
                    </m:r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最尤推定値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/>
                  <a:t>となります。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4C44088-98C3-4D2D-B3BD-1D4CC22EC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98" y="5784455"/>
                <a:ext cx="3558942" cy="369588"/>
              </a:xfrm>
              <a:prstGeom prst="rect">
                <a:avLst/>
              </a:prstGeom>
              <a:blipFill>
                <a:blip r:embed="rId13"/>
                <a:stretch>
                  <a:fillRect l="-514" t="-9836" r="-342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スライド ズーム 24">
                <a:extLst>
                  <a:ext uri="{FF2B5EF4-FFF2-40B4-BE49-F238E27FC236}">
                    <a16:creationId xmlns:a16="http://schemas.microsoft.com/office/drawing/2014/main" id="{999D4F6F-26A6-49D1-84DF-04AC960242B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093672" y="703957"/>
              <a:ext cx="2011680" cy="1508759"/>
            </p:xfrm>
            <a:graphic>
              <a:graphicData uri="http://schemas.microsoft.com/office/powerpoint/2016/slidezoom">
                <pslz:sldZm>
                  <pslz:sldZmObj sldId="560" cId="2086318336">
                    <pslz:zmPr id="{3F139F8D-E8B4-4C08-A904-4E9E97726475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1680" cy="15087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スライド ズーム 2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99D4F6F-26A6-49D1-84DF-04AC960242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3672" y="703957"/>
                <a:ext cx="2011680" cy="15087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F652C10-E737-4690-907F-6F1CFFC00641}"/>
              </a:ext>
            </a:extLst>
          </p:cNvPr>
          <p:cNvSpPr/>
          <p:nvPr/>
        </p:nvSpPr>
        <p:spPr>
          <a:xfrm>
            <a:off x="7442160" y="1721878"/>
            <a:ext cx="1504480" cy="451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タイトル 3">
            <a:extLst>
              <a:ext uri="{FF2B5EF4-FFF2-40B4-BE49-F238E27FC236}">
                <a16:creationId xmlns:a16="http://schemas.microsoft.com/office/drawing/2014/main" id="{B1DF7EC8-12FD-44E6-9C9D-E1A134F3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</a:t>
            </a:r>
            <a:r>
              <a:rPr lang="ja-JP" altLang="en-US" sz="2000" dirty="0"/>
              <a:t>　二項分布　</a:t>
            </a:r>
            <a:r>
              <a:rPr lang="en-US" altLang="ja-JP" sz="2000" dirty="0"/>
              <a:t>3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2CCF8C3B-B81E-4D60-823F-7C82E2D87FB8}"/>
                  </a:ext>
                </a:extLst>
              </p:cNvPr>
              <p:cNvSpPr/>
              <p:nvPr/>
            </p:nvSpPr>
            <p:spPr>
              <a:xfrm>
                <a:off x="3924809" y="2816431"/>
                <a:ext cx="4556184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2CCF8C3B-B81E-4D60-823F-7C82E2D8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809" y="2816431"/>
                <a:ext cx="4556184" cy="6183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8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 descr="水, 屋外, 動物, 鳥 が含まれている画像&#10;&#10;自動的に生成された説明">
            <a:extLst>
              <a:ext uri="{FF2B5EF4-FFF2-40B4-BE49-F238E27FC236}">
                <a16:creationId xmlns:a16="http://schemas.microsoft.com/office/drawing/2014/main" id="{EF96D598-1416-47C0-8B4C-760FC2DE1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" y="527728"/>
            <a:ext cx="9144000" cy="60989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AE9F6A-C567-4003-9F10-2A63BD962CE5}"/>
              </a:ext>
            </a:extLst>
          </p:cNvPr>
          <p:cNvSpPr txBox="1"/>
          <p:nvPr/>
        </p:nvSpPr>
        <p:spPr>
          <a:xfrm>
            <a:off x="8097453" y="6384930"/>
            <a:ext cx="1040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‘</a:t>
            </a:r>
            <a:r>
              <a:rPr kumimoji="1" lang="ja-JP" altLang="en-US" sz="1000" b="1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１９．０８．</a:t>
            </a:r>
            <a:r>
              <a:rPr kumimoji="1" lang="en-US" altLang="ja-JP" sz="1000" b="1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10</a:t>
            </a:r>
            <a:endParaRPr kumimoji="1" lang="ja-JP" altLang="en-US" sz="1000" b="1" dirty="0">
              <a:solidFill>
                <a:schemeClr val="bg1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3A8055-B20D-45E6-ADD0-C7E0ED143C8F}"/>
              </a:ext>
            </a:extLst>
          </p:cNvPr>
          <p:cNvSpPr txBox="1"/>
          <p:nvPr/>
        </p:nvSpPr>
        <p:spPr>
          <a:xfrm>
            <a:off x="169200" y="3861048"/>
            <a:ext cx="869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【</a:t>
            </a:r>
            <a:r>
              <a:rPr lang="ja-JP" altLang="en-US" sz="2400" b="1" dirty="0">
                <a:solidFill>
                  <a:schemeClr val="bg1"/>
                </a:solidFill>
              </a:rPr>
              <a:t>研究目的</a:t>
            </a:r>
            <a:r>
              <a:rPr lang="en-US" altLang="ja-JP" sz="2400" b="1" dirty="0">
                <a:solidFill>
                  <a:schemeClr val="bg1"/>
                </a:solidFill>
              </a:rPr>
              <a:t>】</a:t>
            </a:r>
          </a:p>
          <a:p>
            <a:r>
              <a:rPr lang="ja-JP" altLang="en-US" sz="2400" b="1" dirty="0">
                <a:solidFill>
                  <a:schemeClr val="bg1"/>
                </a:solidFill>
              </a:rPr>
              <a:t>ダイバーの</a:t>
            </a:r>
            <a:r>
              <a:rPr lang="en-US" altLang="ja-JP" sz="2400" b="1" dirty="0">
                <a:solidFill>
                  <a:schemeClr val="bg1"/>
                </a:solidFill>
              </a:rPr>
              <a:t>50</a:t>
            </a:r>
            <a:r>
              <a:rPr lang="ja-JP" altLang="en-US" sz="2400" b="1" dirty="0">
                <a:solidFill>
                  <a:schemeClr val="bg1"/>
                </a:solidFill>
              </a:rPr>
              <a:t>％の人が減圧で身体に異常を感じるときの水深は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r>
              <a:rPr lang="ja-JP" altLang="en-US" sz="2400" b="1" dirty="0">
                <a:solidFill>
                  <a:schemeClr val="bg1"/>
                </a:solidFill>
              </a:rPr>
              <a:t>約何</a:t>
            </a:r>
            <a:r>
              <a:rPr lang="en-US" altLang="ja-JP" sz="2400" b="1" dirty="0">
                <a:solidFill>
                  <a:schemeClr val="bg1"/>
                </a:solidFill>
              </a:rPr>
              <a:t>m</a:t>
            </a:r>
            <a:r>
              <a:rPr lang="ja-JP" altLang="en-US" sz="2400" b="1" dirty="0">
                <a:solidFill>
                  <a:schemeClr val="bg1"/>
                </a:solidFill>
              </a:rPr>
              <a:t>か。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この水深を推定したい。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3731DF-9657-4EC0-AA0F-C1D43A6B8DB4}"/>
              </a:ext>
            </a:extLst>
          </p:cNvPr>
          <p:cNvSpPr txBox="1"/>
          <p:nvPr/>
        </p:nvSpPr>
        <p:spPr>
          <a:xfrm>
            <a:off x="7452320" y="6381758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00" b="1" dirty="0">
                <a:solidFill>
                  <a:schemeClr val="bg1"/>
                </a:solidFill>
              </a:rPr>
              <a:t>越前海岸にて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2365EE-F085-4DB4-951F-AF313660F34E}"/>
              </a:ext>
            </a:extLst>
          </p:cNvPr>
          <p:cNvSpPr txBox="1"/>
          <p:nvPr/>
        </p:nvSpPr>
        <p:spPr>
          <a:xfrm>
            <a:off x="0" y="5918341"/>
            <a:ext cx="4737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chemeClr val="bg1"/>
                </a:solidFill>
              </a:rPr>
              <a:t>P . K.</a:t>
            </a:r>
            <a:r>
              <a:rPr lang="ja-JP" altLang="en-US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Weathersby, L. D. Homer</a:t>
            </a:r>
            <a:r>
              <a:rPr lang="ja-JP" altLang="en-US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and</a:t>
            </a:r>
            <a:r>
              <a:rPr lang="ja-JP" altLang="en-US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E. T. Flynn, </a:t>
            </a:r>
            <a:r>
              <a:rPr lang="ja-JP" altLang="en-US" sz="1000" b="1" dirty="0">
                <a:solidFill>
                  <a:schemeClr val="bg1"/>
                </a:solidFill>
              </a:rPr>
              <a:t>（</a:t>
            </a:r>
            <a:r>
              <a:rPr lang="en-US" altLang="ja-JP" sz="1000" b="1" dirty="0">
                <a:solidFill>
                  <a:schemeClr val="bg1"/>
                </a:solidFill>
              </a:rPr>
              <a:t>1984</a:t>
            </a:r>
            <a:r>
              <a:rPr lang="ja-JP" altLang="en-US" sz="1000" b="1" dirty="0">
                <a:solidFill>
                  <a:schemeClr val="bg1"/>
                </a:solidFill>
              </a:rPr>
              <a:t>）</a:t>
            </a:r>
            <a:r>
              <a:rPr lang="en-US" altLang="ja-JP" sz="1000" b="1" dirty="0">
                <a:solidFill>
                  <a:schemeClr val="bg1"/>
                </a:solidFill>
              </a:rPr>
              <a:t>On the likelihood of decompression sickness, Journal of Applied Physiology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D462A81A-A935-4EED-90CA-6F7F78B9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55A07A-78B9-488B-8674-832FC547538A}"/>
              </a:ext>
            </a:extLst>
          </p:cNvPr>
          <p:cNvSpPr/>
          <p:nvPr/>
        </p:nvSpPr>
        <p:spPr>
          <a:xfrm>
            <a:off x="0" y="6336233"/>
            <a:ext cx="54009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ja-JP" altLang="ja-JP" sz="1000" b="1" dirty="0">
                <a:solidFill>
                  <a:schemeClr val="bg1"/>
                </a:solidFill>
                <a:cs typeface="Arial" panose="020B0604020202020204" pitchFamily="34" charset="0"/>
              </a:rPr>
              <a:t>石村貞夫</a:t>
            </a:r>
            <a:r>
              <a:rPr kumimoji="0" lang="ja-JP" altLang="en-US" sz="1000" b="1" dirty="0">
                <a:solidFill>
                  <a:schemeClr val="bg1"/>
                </a:solidFill>
              </a:rPr>
              <a:t>・</a:t>
            </a:r>
            <a:r>
              <a:rPr kumimoji="0" lang="ja-JP" altLang="ja-JP" sz="1000" b="1" dirty="0">
                <a:solidFill>
                  <a:schemeClr val="bg1"/>
                </a:solidFill>
                <a:cs typeface="Arial" panose="020B0604020202020204" pitchFamily="34" charset="0"/>
              </a:rPr>
              <a:t>石村光資郎</a:t>
            </a:r>
            <a:r>
              <a:rPr kumimoji="0" lang="ja-JP" altLang="en-US" sz="1000" b="1" dirty="0">
                <a:solidFill>
                  <a:schemeClr val="bg1"/>
                </a:solidFill>
              </a:rPr>
              <a:t>・</a:t>
            </a:r>
            <a:r>
              <a:rPr kumimoji="0" lang="ja-JP" altLang="ja-JP" sz="1000" b="1" dirty="0">
                <a:solidFill>
                  <a:schemeClr val="bg1"/>
                </a:solidFill>
                <a:cs typeface="Arial" panose="020B0604020202020204" pitchFamily="34" charset="0"/>
              </a:rPr>
              <a:t>劉晨</a:t>
            </a:r>
            <a:r>
              <a:rPr kumimoji="0" lang="ja-JP" altLang="en-US" sz="1000" b="1" dirty="0">
                <a:solidFill>
                  <a:schemeClr val="bg1"/>
                </a:solidFill>
              </a:rPr>
              <a:t>（</a:t>
            </a:r>
            <a:r>
              <a:rPr kumimoji="0" lang="en-US" altLang="ja-JP" sz="1000" b="1" dirty="0">
                <a:solidFill>
                  <a:schemeClr val="bg1"/>
                </a:solidFill>
              </a:rPr>
              <a:t>2010</a:t>
            </a:r>
            <a:r>
              <a:rPr kumimoji="0" lang="ja-JP" altLang="en-US" sz="1000" b="1" dirty="0">
                <a:solidFill>
                  <a:schemeClr val="bg1"/>
                </a:solidFill>
              </a:rPr>
              <a:t>）</a:t>
            </a:r>
            <a:r>
              <a:rPr kumimoji="0" lang="en-US" altLang="ja-JP" sz="1000" b="1" dirty="0">
                <a:solidFill>
                  <a:schemeClr val="bg1"/>
                </a:solidFill>
              </a:rPr>
              <a:t>『</a:t>
            </a:r>
            <a:r>
              <a:rPr kumimoji="0" lang="ja-JP" altLang="ja-JP" sz="1000" b="1" dirty="0">
                <a:solidFill>
                  <a:schemeClr val="bg1"/>
                </a:solidFill>
              </a:rPr>
              <a:t>入門はじめての統計的推定と最尤法</a:t>
            </a:r>
            <a:r>
              <a:rPr kumimoji="0" lang="en-US" altLang="ja-JP" sz="1000" b="1" dirty="0">
                <a:solidFill>
                  <a:schemeClr val="bg1"/>
                </a:solidFill>
              </a:rPr>
              <a:t>』</a:t>
            </a:r>
            <a:r>
              <a:rPr kumimoji="0" lang="ja-JP" altLang="en-US" sz="1000" b="1" dirty="0">
                <a:solidFill>
                  <a:schemeClr val="bg1"/>
                </a:solidFill>
              </a:rPr>
              <a:t>東京図書</a:t>
            </a:r>
            <a:endParaRPr lang="ja-JP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33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9C8A39-9F07-4E2A-907C-DDE5BDCA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/>
              <a:t>参考文献　追加調査</a:t>
            </a:r>
            <a:endParaRPr kumimoji="1" lang="ja-JP" altLang="en-US" dirty="0"/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E06C3C28-14DD-4D0C-883F-CB4E1ACA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272"/>
            <a:ext cx="9144000" cy="379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5947" tIns="4761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ja-JP" altLang="ja-JP" dirty="0">
                <a:cs typeface="Arial" panose="020B0604020202020204" pitchFamily="34" charset="0"/>
              </a:rPr>
              <a:t>石村貞夫</a:t>
            </a:r>
            <a:r>
              <a:rPr kumimoji="0" lang="ja-JP" altLang="en-US" dirty="0"/>
              <a:t>・</a:t>
            </a:r>
            <a:r>
              <a:rPr kumimoji="0" lang="ja-JP" altLang="ja-JP" dirty="0">
                <a:cs typeface="Arial" panose="020B0604020202020204" pitchFamily="34" charset="0"/>
              </a:rPr>
              <a:t>石村光資郎</a:t>
            </a:r>
            <a:r>
              <a:rPr kumimoji="0" lang="ja-JP" altLang="en-US" dirty="0"/>
              <a:t>・</a:t>
            </a:r>
            <a:r>
              <a:rPr kumimoji="0" lang="ja-JP" altLang="ja-JP" dirty="0">
                <a:cs typeface="Arial" panose="020B0604020202020204" pitchFamily="34" charset="0"/>
              </a:rPr>
              <a:t>劉晨</a:t>
            </a:r>
            <a:r>
              <a:rPr kumimoji="0" lang="ja-JP" altLang="en-US" i="0" strike="noStrike" cap="none" normalizeH="0" baseline="0" dirty="0">
                <a:ln>
                  <a:noFill/>
                </a:ln>
                <a:effectLst/>
                <a:latin typeface="+mj-lt"/>
              </a:rPr>
              <a:t>（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2010</a:t>
            </a:r>
            <a:r>
              <a:rPr kumimoji="0" lang="ja-JP" altLang="en-US" i="0" strike="noStrike" cap="none" normalizeH="0" baseline="0" dirty="0">
                <a:ln>
                  <a:noFill/>
                </a:ln>
                <a:effectLst/>
                <a:latin typeface="+mj-lt"/>
              </a:rPr>
              <a:t>）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『</a:t>
            </a:r>
            <a:r>
              <a:rPr kumimoji="0" lang="ja-JP" altLang="ja-JP" dirty="0"/>
              <a:t>入門はじめての統計的推定と最尤法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』</a:t>
            </a:r>
            <a:r>
              <a:rPr kumimoji="0" lang="ja-JP" altLang="en-US" i="0" strike="noStrike" cap="none" normalizeH="0" baseline="0" dirty="0">
                <a:ln>
                  <a:noFill/>
                </a:ln>
                <a:effectLst/>
                <a:latin typeface="+mj-lt"/>
              </a:rPr>
              <a:t>東京図書</a:t>
            </a:r>
            <a:r>
              <a:rPr kumimoji="0" lang="en-US" altLang="ja-JP" i="0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“to-kei.net</a:t>
            </a:r>
            <a:r>
              <a:rPr lang="ja-JP" altLang="en-US" dirty="0"/>
              <a:t>－全人類がわかる統計学－</a:t>
            </a:r>
            <a:r>
              <a:rPr lang="en-US" altLang="ja-JP" dirty="0"/>
              <a:t>”, &lt;https://tokei.net/bayes/maximum-likelihood-estimation-bayes-estimator/&gt;</a:t>
            </a:r>
            <a:r>
              <a:rPr lang="ja-JP" altLang="en-US" dirty="0"/>
              <a:t> 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日アクセス）</a:t>
            </a:r>
            <a:endParaRPr lang="en-US" altLang="ja-JP" dirty="0"/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ja-JP" altLang="en-US" dirty="0"/>
              <a:t>ようやく分かった！最尤推定とベイズ推定</a:t>
            </a:r>
            <a:r>
              <a:rPr lang="en-US" altLang="ja-JP" dirty="0"/>
              <a:t>,&lt; https://www.slideshare.net/iranainanimosuteteshimaou/ss-55173144?next_slideshow=1&gt;</a:t>
            </a:r>
            <a:r>
              <a:rPr lang="ja-JP" altLang="en-US" dirty="0"/>
              <a:t>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日アクセス）</a:t>
            </a:r>
            <a:endParaRPr lang="en-US" altLang="ja-JP" dirty="0"/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5522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1243EB9-2872-44B4-B002-A7C218DBF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5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07FDA1-0AA0-46DA-9349-510254D7E506}"/>
              </a:ext>
            </a:extLst>
          </p:cNvPr>
          <p:cNvSpPr txBox="1"/>
          <p:nvPr/>
        </p:nvSpPr>
        <p:spPr>
          <a:xfrm>
            <a:off x="169200" y="930796"/>
            <a:ext cx="8691824" cy="169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【</a:t>
            </a:r>
            <a:r>
              <a:rPr lang="ja-JP" altLang="en-US" b="1" dirty="0"/>
              <a:t>方法と実験結果</a:t>
            </a:r>
            <a:r>
              <a:rPr lang="en-US" altLang="ja-JP" b="1" dirty="0"/>
              <a:t>】</a:t>
            </a:r>
          </a:p>
          <a:p>
            <a:pPr>
              <a:lnSpc>
                <a:spcPct val="150000"/>
              </a:lnSpc>
            </a:pPr>
            <a:r>
              <a:rPr kumimoji="1" lang="en-US" altLang="ja-JP" b="1" dirty="0"/>
              <a:t>14</a:t>
            </a:r>
            <a:r>
              <a:rPr lang="ja-JP" altLang="en-US" b="1" dirty="0"/>
              <a:t>人のダイバーが潜水実験をしたところ、次のような結果を得た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減圧症で身体に異常を感じたとき</a:t>
            </a:r>
            <a:r>
              <a:rPr lang="en-US" altLang="ja-JP" b="1" dirty="0"/>
              <a:t>		YES</a:t>
            </a:r>
          </a:p>
          <a:p>
            <a:pPr>
              <a:lnSpc>
                <a:spcPct val="150000"/>
              </a:lnSpc>
            </a:pPr>
            <a:r>
              <a:rPr lang="ja-JP" altLang="en-US" b="1" dirty="0"/>
              <a:t>減圧症で身体に異常を感じなかったとき</a:t>
            </a:r>
            <a:r>
              <a:rPr lang="en-US" altLang="ja-JP" b="1" dirty="0"/>
              <a:t>	NO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E81CEFE-C562-4BBD-A076-CB796895D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99796"/>
              </p:ext>
            </p:extLst>
          </p:nvPr>
        </p:nvGraphicFramePr>
        <p:xfrm>
          <a:off x="251520" y="2708920"/>
          <a:ext cx="3793011" cy="374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37">
                  <a:extLst>
                    <a:ext uri="{9D8B030D-6E8A-4147-A177-3AD203B41FA5}">
                      <a16:colId xmlns:a16="http://schemas.microsoft.com/office/drawing/2014/main" val="493334493"/>
                    </a:ext>
                  </a:extLst>
                </a:gridCol>
                <a:gridCol w="1264337">
                  <a:extLst>
                    <a:ext uri="{9D8B030D-6E8A-4147-A177-3AD203B41FA5}">
                      <a16:colId xmlns:a16="http://schemas.microsoft.com/office/drawing/2014/main" val="1012244891"/>
                    </a:ext>
                  </a:extLst>
                </a:gridCol>
                <a:gridCol w="1264337">
                  <a:extLst>
                    <a:ext uri="{9D8B030D-6E8A-4147-A177-3AD203B41FA5}">
                      <a16:colId xmlns:a16="http://schemas.microsoft.com/office/drawing/2014/main" val="265560229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被験者</a:t>
                      </a:r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水深</a:t>
                      </a:r>
                      <a:r>
                        <a:rPr kumimoji="1" lang="en-US" altLang="ja-JP" dirty="0"/>
                        <a:t>(m)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実験結果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0017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75120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02782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25537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6740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57384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7702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08602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EF75E52-4678-436E-948B-3FB18728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7693"/>
              </p:ext>
            </p:extLst>
          </p:nvPr>
        </p:nvGraphicFramePr>
        <p:xfrm>
          <a:off x="4716016" y="2708920"/>
          <a:ext cx="3793011" cy="374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37">
                  <a:extLst>
                    <a:ext uri="{9D8B030D-6E8A-4147-A177-3AD203B41FA5}">
                      <a16:colId xmlns:a16="http://schemas.microsoft.com/office/drawing/2014/main" val="493334493"/>
                    </a:ext>
                  </a:extLst>
                </a:gridCol>
                <a:gridCol w="1264337">
                  <a:extLst>
                    <a:ext uri="{9D8B030D-6E8A-4147-A177-3AD203B41FA5}">
                      <a16:colId xmlns:a16="http://schemas.microsoft.com/office/drawing/2014/main" val="1012244891"/>
                    </a:ext>
                  </a:extLst>
                </a:gridCol>
                <a:gridCol w="1264337">
                  <a:extLst>
                    <a:ext uri="{9D8B030D-6E8A-4147-A177-3AD203B41FA5}">
                      <a16:colId xmlns:a16="http://schemas.microsoft.com/office/drawing/2014/main" val="265560229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被験者</a:t>
                      </a:r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水深</a:t>
                      </a:r>
                      <a:r>
                        <a:rPr kumimoji="1" lang="en-US" altLang="ja-JP" dirty="0"/>
                        <a:t>(m)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実験結果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0017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75120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02782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25537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6740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57384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77021"/>
                  </a:ext>
                </a:extLst>
              </a:tr>
              <a:tr h="4676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08602"/>
                  </a:ext>
                </a:extLst>
              </a:tr>
            </a:tbl>
          </a:graphicData>
        </a:graphic>
      </p:graphicFrame>
      <p:sp>
        <p:nvSpPr>
          <p:cNvPr id="11" name="タイトル 3">
            <a:extLst>
              <a:ext uri="{FF2B5EF4-FFF2-40B4-BE49-F238E27FC236}">
                <a16:creationId xmlns:a16="http://schemas.microsoft.com/office/drawing/2014/main" id="{E097BD91-4622-4D4E-A202-E55A6090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5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グラフ 26">
            <a:extLst>
              <a:ext uri="{FF2B5EF4-FFF2-40B4-BE49-F238E27FC236}">
                <a16:creationId xmlns:a16="http://schemas.microsoft.com/office/drawing/2014/main" id="{B10623F2-4A72-45A6-BD7A-9A6888DFE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672421"/>
              </p:ext>
            </p:extLst>
          </p:nvPr>
        </p:nvGraphicFramePr>
        <p:xfrm>
          <a:off x="414039" y="30817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F79740A-BAFE-470E-83DD-9DEB5D48EE8B}"/>
                  </a:ext>
                </a:extLst>
              </p:cNvPr>
              <p:cNvSpPr/>
              <p:nvPr/>
            </p:nvSpPr>
            <p:spPr>
              <a:xfrm>
                <a:off x="4842000" y="2291396"/>
                <a:ext cx="1742785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i="1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 baseline="-25000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F79740A-BAFE-470E-83DD-9DEB5D48E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00" y="2291396"/>
                <a:ext cx="1742785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D0666F-6EAE-4D43-A2C6-CCA92BA6BCBD}"/>
              </a:ext>
            </a:extLst>
          </p:cNvPr>
          <p:cNvSpPr/>
          <p:nvPr/>
        </p:nvSpPr>
        <p:spPr>
          <a:xfrm>
            <a:off x="2879181" y="4301182"/>
            <a:ext cx="177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rgbClr val="4F81BD"/>
                </a:solidFill>
              </a:rPr>
              <a:t>■</a:t>
            </a:r>
            <a:r>
              <a:rPr lang="en-US" altLang="ja-JP" sz="1400" b="1" dirty="0"/>
              <a:t>D</a:t>
            </a:r>
            <a:r>
              <a:rPr lang="en-US" altLang="ja-JP" sz="1400" b="1" baseline="-25000" dirty="0"/>
              <a:t>50</a:t>
            </a:r>
            <a:r>
              <a:rPr lang="en-US" altLang="ja-JP" sz="1400" b="1" dirty="0"/>
              <a:t>=10m</a:t>
            </a:r>
            <a:r>
              <a:rPr lang="ja-JP" altLang="en-US" sz="1400" b="1" dirty="0"/>
              <a:t>の場合</a:t>
            </a:r>
            <a:endParaRPr lang="en-US" altLang="ja-JP" sz="1400" b="1" dirty="0"/>
          </a:p>
          <a:p>
            <a:r>
              <a:rPr lang="ja-JP" altLang="en-US" sz="1400" b="1" dirty="0">
                <a:solidFill>
                  <a:srgbClr val="C0504D"/>
                </a:solidFill>
              </a:rPr>
              <a:t>■</a:t>
            </a:r>
            <a:r>
              <a:rPr lang="en-US" altLang="ja-JP" sz="1400" b="1" dirty="0"/>
              <a:t>D</a:t>
            </a:r>
            <a:r>
              <a:rPr lang="en-US" altLang="ja-JP" sz="1400" b="1" baseline="-25000" dirty="0"/>
              <a:t>50</a:t>
            </a:r>
            <a:r>
              <a:rPr lang="en-US" altLang="ja-JP" sz="1400" b="1" dirty="0"/>
              <a:t>=50m</a:t>
            </a:r>
            <a:r>
              <a:rPr lang="ja-JP" altLang="en-US" sz="1400" b="1" dirty="0"/>
              <a:t>の場合</a:t>
            </a:r>
            <a:endParaRPr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5160C3-5850-42A3-8B44-96A5C664BA94}"/>
              </a:ext>
            </a:extLst>
          </p:cNvPr>
          <p:cNvSpPr txBox="1"/>
          <p:nvPr/>
        </p:nvSpPr>
        <p:spPr>
          <a:xfrm flipH="1">
            <a:off x="365694" y="6086404"/>
            <a:ext cx="842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深く潜れば潜るほど、減圧で身体に異常を感じる確率が</a:t>
            </a:r>
            <a:r>
              <a:rPr lang="en-US" altLang="ja-JP" sz="3200" b="1" dirty="0"/>
              <a:t>“1”</a:t>
            </a:r>
            <a:r>
              <a:rPr lang="ja-JP" altLang="en-US" b="1" dirty="0"/>
              <a:t>に近づいていく</a:t>
            </a:r>
            <a:endParaRPr lang="en-US" altLang="ja-JP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F87110-4FC3-4126-B879-BB21099FA7E1}"/>
              </a:ext>
            </a:extLst>
          </p:cNvPr>
          <p:cNvSpPr txBox="1"/>
          <p:nvPr/>
        </p:nvSpPr>
        <p:spPr>
          <a:xfrm rot="16200000">
            <a:off x="-138597" y="4113734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E789F4-859D-485D-8B22-33241BDB5571}"/>
              </a:ext>
            </a:extLst>
          </p:cNvPr>
          <p:cNvSpPr txBox="1"/>
          <p:nvPr/>
        </p:nvSpPr>
        <p:spPr>
          <a:xfrm>
            <a:off x="2195736" y="57934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水深（</a:t>
            </a:r>
            <a:r>
              <a:rPr lang="en-US" altLang="ja-JP" dirty="0"/>
              <a:t>m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019B22F-9473-4B8E-B4BB-C8A1CCDD08F2}"/>
              </a:ext>
            </a:extLst>
          </p:cNvPr>
          <p:cNvGrpSpPr/>
          <p:nvPr/>
        </p:nvGrpSpPr>
        <p:grpSpPr>
          <a:xfrm>
            <a:off x="5398812" y="3505791"/>
            <a:ext cx="3615739" cy="937146"/>
            <a:chOff x="5533555" y="3302951"/>
            <a:chExt cx="3744416" cy="937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855D7D9-8D46-4559-AEA9-EDD05EA83675}"/>
                    </a:ext>
                  </a:extLst>
                </p:cNvPr>
                <p:cNvSpPr txBox="1"/>
                <p:nvPr/>
              </p:nvSpPr>
              <p:spPr>
                <a:xfrm flipH="1">
                  <a:off x="5533555" y="3377164"/>
                  <a:ext cx="3744416" cy="7624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例）水深</a:t>
                  </a:r>
                  <a:r>
                    <a:rPr lang="en-US" altLang="ja-JP" b="1" dirty="0"/>
                    <a:t>34m</a:t>
                  </a:r>
                  <a:r>
                    <a:rPr lang="ja-JP" altLang="en-US" b="1" dirty="0"/>
                    <a:t>で身体に異常を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　　　感じる確率　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4)=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34+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 baseline="-25000" dirty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altLang="ja-JP" b="1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855D7D9-8D46-4559-AEA9-EDD05EA83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33555" y="3377164"/>
                  <a:ext cx="3744416" cy="762453"/>
                </a:xfrm>
                <a:prstGeom prst="rect">
                  <a:avLst/>
                </a:prstGeom>
                <a:blipFill>
                  <a:blip r:embed="rId5"/>
                  <a:stretch>
                    <a:fillRect l="-1518" t="-3200" b="-48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6A8E3A85-90B0-4AF7-8D0C-E825465FC329}"/>
                </a:ext>
              </a:extLst>
            </p:cNvPr>
            <p:cNvSpPr/>
            <p:nvPr/>
          </p:nvSpPr>
          <p:spPr>
            <a:xfrm>
              <a:off x="5537373" y="3302951"/>
              <a:ext cx="3345788" cy="937146"/>
            </a:xfrm>
            <a:prstGeom prst="roundRect">
              <a:avLst/>
            </a:prstGeom>
            <a:noFill/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2FEB89D-8E32-41FA-9BD7-28998102B717}"/>
              </a:ext>
            </a:extLst>
          </p:cNvPr>
          <p:cNvSpPr/>
          <p:nvPr/>
        </p:nvSpPr>
        <p:spPr>
          <a:xfrm>
            <a:off x="191769" y="1662372"/>
            <a:ext cx="7164288" cy="1352509"/>
          </a:xfrm>
          <a:prstGeom prst="roundRect">
            <a:avLst/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651640D-3474-4239-A27E-05F7E5A0FF9F}"/>
              </a:ext>
            </a:extLst>
          </p:cNvPr>
          <p:cNvSpPr/>
          <p:nvPr/>
        </p:nvSpPr>
        <p:spPr>
          <a:xfrm>
            <a:off x="431418" y="1517042"/>
            <a:ext cx="4356605" cy="296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07FDA1-0AA0-46DA-9349-510254D7E506}"/>
              </a:ext>
            </a:extLst>
          </p:cNvPr>
          <p:cNvSpPr txBox="1"/>
          <p:nvPr/>
        </p:nvSpPr>
        <p:spPr>
          <a:xfrm>
            <a:off x="322727" y="1007106"/>
            <a:ext cx="8691824" cy="169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以下の関係が判明している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 減圧で身体に異常を感じる水深と確率の関係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en-US" altLang="ja-JP" b="1" dirty="0"/>
              <a:t>d</a:t>
            </a:r>
            <a:r>
              <a:rPr lang="ja-JP" altLang="en-US" b="1" dirty="0"/>
              <a:t>を水深、</a:t>
            </a:r>
            <a:r>
              <a:rPr lang="en-US" altLang="ja-JP" b="1" dirty="0"/>
              <a:t>D</a:t>
            </a:r>
            <a:r>
              <a:rPr lang="en-US" altLang="ja-JP" b="1" baseline="-25000" dirty="0"/>
              <a:t>50</a:t>
            </a:r>
            <a:r>
              <a:rPr lang="ja-JP" altLang="en-US" b="1" dirty="0"/>
              <a:t>をダイバーの</a:t>
            </a:r>
            <a:r>
              <a:rPr lang="en-US" altLang="ja-JP" b="1" dirty="0"/>
              <a:t>50%</a:t>
            </a:r>
            <a:r>
              <a:rPr lang="ja-JP" altLang="en-US" b="1" dirty="0"/>
              <a:t>が減圧で身体に異常を感じる水深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減圧で身体に異常を感じる確率</a:t>
            </a:r>
            <a:r>
              <a:rPr lang="en-US" altLang="ja-JP" b="1" dirty="0"/>
              <a:t>P(d)</a:t>
            </a:r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548F2174-1799-42F5-A03A-BC5350D8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526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088BF65-E370-40D1-B56D-2071BCB8BE8A}"/>
                  </a:ext>
                </a:extLst>
              </p:cNvPr>
              <p:cNvSpPr txBox="1"/>
              <p:nvPr/>
            </p:nvSpPr>
            <p:spPr>
              <a:xfrm flipH="1">
                <a:off x="399380" y="975092"/>
                <a:ext cx="8345240" cy="126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減圧で身体に異常を感じる確率</a:t>
                </a:r>
                <a:r>
                  <a:rPr lang="en-US" altLang="ja-JP" b="1" dirty="0"/>
                  <a:t>	</a:t>
                </a:r>
                <a:r>
                  <a:rPr lang="ja-JP" altLang="en-US" b="1" dirty="0"/>
                  <a:t>（実験結果　</a:t>
                </a:r>
                <a:r>
                  <a:rPr lang="en-US" altLang="ja-JP" b="1" dirty="0"/>
                  <a:t>YES</a:t>
                </a:r>
                <a:r>
                  <a:rPr lang="ja-JP" altLang="en-US" b="1" dirty="0"/>
                  <a:t>）</a:t>
                </a:r>
                <a:r>
                  <a:rPr lang="en-US" altLang="ja-JP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 baseline="-25000" dirty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US" altLang="ja-JP" baseline="-25000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減圧で身体に異常を感じない確率</a:t>
                </a:r>
                <a:r>
                  <a:rPr lang="en-US" altLang="ja-JP" b="1" dirty="0"/>
                  <a:t>	</a:t>
                </a:r>
                <a:r>
                  <a:rPr lang="ja-JP" altLang="en-US" b="1" dirty="0"/>
                  <a:t>（実験結果　</a:t>
                </a:r>
                <a:r>
                  <a:rPr lang="en-US" altLang="ja-JP" b="1" dirty="0"/>
                  <a:t>NO</a:t>
                </a:r>
                <a:r>
                  <a:rPr lang="ja-JP" altLang="en-US" b="1" dirty="0"/>
                  <a:t>） </a:t>
                </a:r>
                <a:r>
                  <a:rPr lang="en-US" altLang="ja-JP" b="1" dirty="0"/>
                  <a:t>	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－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 baseline="-25000" dirty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088BF65-E370-40D1-B56D-2071BCB8B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380" y="975092"/>
                <a:ext cx="8345240" cy="1260602"/>
              </a:xfrm>
              <a:prstGeom prst="rect">
                <a:avLst/>
              </a:prstGeom>
              <a:blipFill>
                <a:blip r:embed="rId3"/>
                <a:stretch>
                  <a:fillRect l="-658" b="-2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11A82F-F704-4DB5-AD41-16F37B983838}"/>
              </a:ext>
            </a:extLst>
          </p:cNvPr>
          <p:cNvSpPr txBox="1"/>
          <p:nvPr/>
        </p:nvSpPr>
        <p:spPr>
          <a:xfrm flipH="1">
            <a:off x="169200" y="3836179"/>
            <a:ext cx="84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14</a:t>
            </a:r>
            <a:r>
              <a:rPr lang="ja-JP" altLang="en-US" b="1" dirty="0"/>
              <a:t>名のダイバーによる潜水実験結果の確率は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 15">
                <a:extLst>
                  <a:ext uri="{FF2B5EF4-FFF2-40B4-BE49-F238E27FC236}">
                    <a16:creationId xmlns:a16="http://schemas.microsoft.com/office/drawing/2014/main" id="{B7C32866-ED0C-46A7-AADB-7B6D0D58CC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577321"/>
                  </p:ext>
                </p:extLst>
              </p:nvPr>
            </p:nvGraphicFramePr>
            <p:xfrm>
              <a:off x="358500" y="4346687"/>
              <a:ext cx="8426999" cy="1862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9162">
                      <a:extLst>
                        <a:ext uri="{9D8B030D-6E8A-4147-A177-3AD203B41FA5}">
                          <a16:colId xmlns:a16="http://schemas.microsoft.com/office/drawing/2014/main" val="493334493"/>
                        </a:ext>
                      </a:extLst>
                    </a:gridCol>
                    <a:gridCol w="1916524">
                      <a:extLst>
                        <a:ext uri="{9D8B030D-6E8A-4147-A177-3AD203B41FA5}">
                          <a16:colId xmlns:a16="http://schemas.microsoft.com/office/drawing/2014/main" val="1012244891"/>
                        </a:ext>
                      </a:extLst>
                    </a:gridCol>
                    <a:gridCol w="2001800">
                      <a:extLst>
                        <a:ext uri="{9D8B030D-6E8A-4147-A177-3AD203B41FA5}">
                          <a16:colId xmlns:a16="http://schemas.microsoft.com/office/drawing/2014/main" val="265560229"/>
                        </a:ext>
                      </a:extLst>
                    </a:gridCol>
                    <a:gridCol w="2549513">
                      <a:extLst>
                        <a:ext uri="{9D8B030D-6E8A-4147-A177-3AD203B41FA5}">
                          <a16:colId xmlns:a16="http://schemas.microsoft.com/office/drawing/2014/main" val="649018414"/>
                        </a:ext>
                      </a:extLst>
                    </a:gridCol>
                  </a:tblGrid>
                  <a:tr h="550824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被験者</a:t>
                          </a:r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水深</a:t>
                          </a:r>
                          <a:r>
                            <a:rPr kumimoji="1" lang="en-US" altLang="ja-JP" dirty="0"/>
                            <a:t>(m)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実験結果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実験結果の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 dirty="0"/>
                            <a:t>起こる確率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700171"/>
                      </a:ext>
                    </a:extLst>
                  </a:tr>
                  <a:tr h="467661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34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YES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num>
                                  <m:den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34+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ja-JP" i="1" baseline="-25000" dirty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575120"/>
                      </a:ext>
                    </a:extLst>
                  </a:tr>
                  <a:tr h="467661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34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NO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１－</m:t>
                                </m:r>
                                <m:f>
                                  <m:fPr>
                                    <m:ctrlP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num>
                                  <m:den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34+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ja-JP" i="1" baseline="-25000" dirty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6702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 15">
                <a:extLst>
                  <a:ext uri="{FF2B5EF4-FFF2-40B4-BE49-F238E27FC236}">
                    <a16:creationId xmlns:a16="http://schemas.microsoft.com/office/drawing/2014/main" id="{B7C32866-ED0C-46A7-AADB-7B6D0D58CC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577321"/>
                  </p:ext>
                </p:extLst>
              </p:nvPr>
            </p:nvGraphicFramePr>
            <p:xfrm>
              <a:off x="358500" y="4346687"/>
              <a:ext cx="8426999" cy="1862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9162">
                      <a:extLst>
                        <a:ext uri="{9D8B030D-6E8A-4147-A177-3AD203B41FA5}">
                          <a16:colId xmlns:a16="http://schemas.microsoft.com/office/drawing/2014/main" val="493334493"/>
                        </a:ext>
                      </a:extLst>
                    </a:gridCol>
                    <a:gridCol w="1916524">
                      <a:extLst>
                        <a:ext uri="{9D8B030D-6E8A-4147-A177-3AD203B41FA5}">
                          <a16:colId xmlns:a16="http://schemas.microsoft.com/office/drawing/2014/main" val="1012244891"/>
                        </a:ext>
                      </a:extLst>
                    </a:gridCol>
                    <a:gridCol w="2001800">
                      <a:extLst>
                        <a:ext uri="{9D8B030D-6E8A-4147-A177-3AD203B41FA5}">
                          <a16:colId xmlns:a16="http://schemas.microsoft.com/office/drawing/2014/main" val="265560229"/>
                        </a:ext>
                      </a:extLst>
                    </a:gridCol>
                    <a:gridCol w="2549513">
                      <a:extLst>
                        <a:ext uri="{9D8B030D-6E8A-4147-A177-3AD203B41FA5}">
                          <a16:colId xmlns:a16="http://schemas.microsoft.com/office/drawing/2014/main" val="64901841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被験者</a:t>
                          </a:r>
                          <a:r>
                            <a:rPr kumimoji="1" lang="en-US" altLang="ja-JP" dirty="0"/>
                            <a:t>No.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水深</a:t>
                          </a:r>
                          <a:r>
                            <a:rPr kumimoji="1" lang="en-US" altLang="ja-JP" dirty="0"/>
                            <a:t>(m)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実験結果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実験結果の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 dirty="0"/>
                            <a:t>起こる確率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700171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34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YES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549" t="-107921" r="-955" b="-1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575120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34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NO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549" t="-210000" r="-95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7027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A186F9-E89C-4814-B908-23966D7FBC55}"/>
              </a:ext>
            </a:extLst>
          </p:cNvPr>
          <p:cNvSpPr txBox="1"/>
          <p:nvPr/>
        </p:nvSpPr>
        <p:spPr>
          <a:xfrm rot="5400000">
            <a:off x="4364250" y="6220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4BEDAEE-2550-4981-AAAA-4F604E68872C}"/>
              </a:ext>
            </a:extLst>
          </p:cNvPr>
          <p:cNvSpPr/>
          <p:nvPr/>
        </p:nvSpPr>
        <p:spPr>
          <a:xfrm>
            <a:off x="6084168" y="4221087"/>
            <a:ext cx="2872631" cy="2160241"/>
          </a:xfrm>
          <a:prstGeom prst="roundRect">
            <a:avLst>
              <a:gd name="adj" fmla="val 9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3">
            <a:extLst>
              <a:ext uri="{FF2B5EF4-FFF2-40B4-BE49-F238E27FC236}">
                <a16:creationId xmlns:a16="http://schemas.microsoft.com/office/drawing/2014/main" id="{F493601E-8122-4F0C-B443-B6D3AED4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C52BC52-1B13-4BD8-A997-F097D2956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30266"/>
              </p:ext>
            </p:extLst>
          </p:nvPr>
        </p:nvGraphicFramePr>
        <p:xfrm>
          <a:off x="5796136" y="2437210"/>
          <a:ext cx="3086802" cy="11544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73356">
                  <a:extLst>
                    <a:ext uri="{9D8B030D-6E8A-4147-A177-3AD203B41FA5}">
                      <a16:colId xmlns:a16="http://schemas.microsoft.com/office/drawing/2014/main" val="1380074036"/>
                    </a:ext>
                  </a:extLst>
                </a:gridCol>
                <a:gridCol w="613446">
                  <a:extLst>
                    <a:ext uri="{9D8B030D-6E8A-4147-A177-3AD203B41FA5}">
                      <a16:colId xmlns:a16="http://schemas.microsoft.com/office/drawing/2014/main" val="2309214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身体に異常を感じる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65262"/>
                  </a:ext>
                </a:extLst>
              </a:tr>
              <a:tr h="412728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身体に異常を感じない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/>
                        <a:t>1-p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2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全事象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b="1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4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7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F40F31-B6C4-4EC2-BC2B-466D91356907}"/>
              </a:ext>
            </a:extLst>
          </p:cNvPr>
          <p:cNvSpPr txBox="1"/>
          <p:nvPr/>
        </p:nvSpPr>
        <p:spPr>
          <a:xfrm flipH="1">
            <a:off x="88500" y="1337434"/>
            <a:ext cx="842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ダイバーの</a:t>
            </a:r>
            <a:r>
              <a:rPr lang="en-US" altLang="ja-JP" b="1" dirty="0"/>
              <a:t>50%</a:t>
            </a:r>
            <a:r>
              <a:rPr lang="ja-JP" altLang="en-US" b="1" dirty="0"/>
              <a:t>の人が、減圧で身体に異常を感じるときの水深Ｄ</a:t>
            </a:r>
            <a:r>
              <a:rPr lang="en-US" altLang="ja-JP" b="1" baseline="-25000" dirty="0"/>
              <a:t>50</a:t>
            </a:r>
            <a:r>
              <a:rPr lang="ja-JP" altLang="en-US" b="1" baseline="-25000" dirty="0"/>
              <a:t>　</a:t>
            </a:r>
            <a:endParaRPr lang="en-US" altLang="ja-JP" b="1" dirty="0"/>
          </a:p>
          <a:p>
            <a:endParaRPr lang="en-US" altLang="ja-JP" b="1" baseline="-25000" dirty="0"/>
          </a:p>
          <a:p>
            <a:r>
              <a:rPr lang="ja-JP" altLang="en-US" b="1" dirty="0"/>
              <a:t>→身体に異常を感じる確率が最も大きいときの水深Ｄ</a:t>
            </a:r>
            <a:r>
              <a:rPr lang="en-US" altLang="ja-JP" b="1" baseline="-25000" dirty="0"/>
              <a:t>50</a:t>
            </a:r>
            <a:r>
              <a:rPr lang="ja-JP" altLang="en-US" b="1" dirty="0"/>
              <a:t>を求める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916E519-E3BF-4316-AABF-263353A742F1}"/>
                  </a:ext>
                </a:extLst>
              </p:cNvPr>
              <p:cNvSpPr txBox="1"/>
              <p:nvPr/>
            </p:nvSpPr>
            <p:spPr>
              <a:xfrm flipH="1">
                <a:off x="169200" y="2658321"/>
                <a:ext cx="6048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14</a:t>
                </a:r>
                <a:r>
                  <a:rPr lang="ja-JP" altLang="en-US" b="1" dirty="0"/>
                  <a:t>名のダイバーが身体に異常を感じる確率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1" i="1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ja-JP" i="1" baseline="-25000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916E519-E3BF-4316-AABF-263353A7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9200" y="2658321"/>
                <a:ext cx="6048672" cy="369332"/>
              </a:xfrm>
              <a:prstGeom prst="rect">
                <a:avLst/>
              </a:prstGeom>
              <a:blipFill>
                <a:blip r:embed="rId3"/>
                <a:stretch>
                  <a:fillRect l="-907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AE40F8F-E5AC-4A87-B69A-CB8114B310E2}"/>
                  </a:ext>
                </a:extLst>
              </p:cNvPr>
              <p:cNvSpPr txBox="1"/>
              <p:nvPr/>
            </p:nvSpPr>
            <p:spPr>
              <a:xfrm flipH="1">
                <a:off x="539552" y="3209763"/>
                <a:ext cx="8064896" cy="177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ja-JP" i="1" baseline="-25000" dirty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i="1" baseline="-25000" dirty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i="1" baseline="-25000" dirty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i="1" baseline="-25000" dirty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ja-JP" b="1" dirty="0"/>
                  <a:t>…</a:t>
                </a:r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　　　　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ja-JP" i="1" baseline="-25000" dirty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num>
                              <m:den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i="1" baseline="-25000" dirty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 baseline="-25000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num>
                              <m:den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36+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i="1" baseline="-25000" dirty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num>
                              <m:den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36+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i="1" baseline="-25000" dirty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num>
                              <m:den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38+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i="1" baseline="-25000" dirty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b="1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　　</a:t>
                </a:r>
                <a:endParaRPr lang="en-US" altLang="ja-JP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AE40F8F-E5AC-4A87-B69A-CB8114B31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9552" y="3209763"/>
                <a:ext cx="8064896" cy="1775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495142B-60E2-4C3E-ACC7-7BA9FA8B4BCF}"/>
                  </a:ext>
                </a:extLst>
              </p:cNvPr>
              <p:cNvSpPr/>
              <p:nvPr/>
            </p:nvSpPr>
            <p:spPr>
              <a:xfrm>
                <a:off x="1179116" y="4985185"/>
                <a:ext cx="6785768" cy="454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b="1" dirty="0"/>
                  <a:t>尤度関数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baseline="-25000" dirty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が</a:t>
                </a:r>
                <a:r>
                  <a:rPr lang="ja-JP" altLang="en-US" b="1" dirty="0">
                    <a:latin typeface="+mj-lt"/>
                  </a:rPr>
                  <a:t>最も大きくなるパラメータ</a:t>
                </a:r>
                <a:r>
                  <a:rPr lang="en-US" altLang="ja-JP" b="1" dirty="0"/>
                  <a:t>D</a:t>
                </a:r>
                <a:r>
                  <a:rPr lang="en-US" altLang="ja-JP" b="1" baseline="-25000" dirty="0"/>
                  <a:t>50</a:t>
                </a:r>
                <a:r>
                  <a:rPr lang="ja-JP" altLang="en-US" b="1" dirty="0"/>
                  <a:t>＝最も尤もらしい</a:t>
                </a:r>
                <a:r>
                  <a:rPr lang="en-US" altLang="ja-JP" b="1" dirty="0"/>
                  <a:t>D</a:t>
                </a:r>
                <a:r>
                  <a:rPr lang="en-US" altLang="ja-JP" b="1" baseline="-25000" dirty="0"/>
                  <a:t>50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495142B-60E2-4C3E-ACC7-7BA9FA8B4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16" y="4985185"/>
                <a:ext cx="6785768" cy="454227"/>
              </a:xfrm>
              <a:prstGeom prst="rect">
                <a:avLst/>
              </a:prstGeom>
              <a:blipFill>
                <a:blip r:embed="rId5"/>
                <a:stretch>
                  <a:fillRect l="-718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4B7D1E-A121-42A5-BD6A-53757CFC1C55}"/>
              </a:ext>
            </a:extLst>
          </p:cNvPr>
          <p:cNvSpPr txBox="1"/>
          <p:nvPr/>
        </p:nvSpPr>
        <p:spPr>
          <a:xfrm flipH="1">
            <a:off x="719572" y="591792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通常、微分等利用し、解を求めますが、今回は</a:t>
            </a:r>
            <a:r>
              <a:rPr lang="en-US" altLang="ja-JP" b="1" dirty="0"/>
              <a:t>Excel</a:t>
            </a:r>
            <a:r>
              <a:rPr lang="ja-JP" altLang="en-US" b="1" dirty="0"/>
              <a:t>を使用</a:t>
            </a:r>
            <a:endParaRPr lang="en-US" altLang="ja-JP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吹き出し: 角を丸めた四角形 21">
                <a:extLst>
                  <a:ext uri="{FF2B5EF4-FFF2-40B4-BE49-F238E27FC236}">
                    <a16:creationId xmlns:a16="http://schemas.microsoft.com/office/drawing/2014/main" id="{D84342F2-C0A5-407F-98B4-038C2313993D}"/>
                  </a:ext>
                </a:extLst>
              </p:cNvPr>
              <p:cNvSpPr/>
              <p:nvPr/>
            </p:nvSpPr>
            <p:spPr>
              <a:xfrm>
                <a:off x="6516216" y="2445571"/>
                <a:ext cx="2224560" cy="673137"/>
              </a:xfrm>
              <a:prstGeom prst="wedgeRoundRectCallout">
                <a:avLst>
                  <a:gd name="adj1" fmla="val -37252"/>
                  <a:gd name="adj2" fmla="val 69906"/>
                  <a:gd name="adj3" fmla="val 16667"/>
                </a:avLst>
              </a:prstGeom>
              <a:noFill/>
              <a:ln>
                <a:solidFill>
                  <a:srgbClr val="4BAC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b="1" dirty="0">
                    <a:solidFill>
                      <a:schemeClr val="tx1"/>
                    </a:solidFill>
                  </a:rPr>
                  <a:t>D</a:t>
                </a:r>
                <a:r>
                  <a:rPr lang="en-US" altLang="ja-JP" b="1" baseline="-25000" dirty="0">
                    <a:solidFill>
                      <a:schemeClr val="tx1"/>
                    </a:solidFill>
                  </a:rPr>
                  <a:t>50</a:t>
                </a:r>
                <a:r>
                  <a:rPr lang="ja-JP" altLang="en-US" b="1" baseline="-25000" dirty="0">
                    <a:solidFill>
                      <a:schemeClr val="tx1"/>
                    </a:solidFill>
                  </a:rPr>
                  <a:t>　　　</a:t>
                </a:r>
                <a:r>
                  <a:rPr lang="ja-JP" altLang="en-US" b="1" dirty="0">
                    <a:solidFill>
                      <a:schemeClr val="tx1"/>
                    </a:solidFill>
                  </a:rPr>
                  <a:t>：パラメータ</a:t>
                </a:r>
                <a:endParaRPr lang="ja-JP" alt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ja-JP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chemeClr val="tx1"/>
                    </a:solidFill>
                  </a:rPr>
                  <a:t>：尤度関数</a:t>
                </a:r>
                <a:endParaRPr lang="en-US" altLang="ja-JP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吹き出し: 角を丸めた四角形 21">
                <a:extLst>
                  <a:ext uri="{FF2B5EF4-FFF2-40B4-BE49-F238E27FC236}">
                    <a16:creationId xmlns:a16="http://schemas.microsoft.com/office/drawing/2014/main" id="{D84342F2-C0A5-407F-98B4-038C2313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445571"/>
                <a:ext cx="2224560" cy="673137"/>
              </a:xfrm>
              <a:prstGeom prst="wedgeRoundRectCallout">
                <a:avLst>
                  <a:gd name="adj1" fmla="val -37252"/>
                  <a:gd name="adj2" fmla="val 69906"/>
                  <a:gd name="adj3" fmla="val 16667"/>
                </a:avLst>
              </a:prstGeom>
              <a:blipFill>
                <a:blip r:embed="rId6"/>
                <a:stretch>
                  <a:fillRect l="-271"/>
                </a:stretch>
              </a:blipFill>
              <a:ln>
                <a:solidFill>
                  <a:srgbClr val="4BACC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タイトル 3">
            <a:extLst>
              <a:ext uri="{FF2B5EF4-FFF2-40B4-BE49-F238E27FC236}">
                <a16:creationId xmlns:a16="http://schemas.microsoft.com/office/drawing/2014/main" id="{2BC8C5BF-C860-4BE1-A256-E666C762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E47F98-FE32-4B82-B687-85FEB6049109}"/>
              </a:ext>
            </a:extLst>
          </p:cNvPr>
          <p:cNvSpPr txBox="1"/>
          <p:nvPr/>
        </p:nvSpPr>
        <p:spPr>
          <a:xfrm flipH="1">
            <a:off x="107504" y="7554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今回求めたいことは</a:t>
            </a:r>
            <a:r>
              <a:rPr lang="en-US" altLang="ja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691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78DB902-03C3-4217-B54D-528BA1F2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47757" y="6588867"/>
            <a:ext cx="4021200" cy="2016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Copyright© 2019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都築電気株式会社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15F567-292E-4B30-A371-CA61251D0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6E6DC-1CE8-4C96-A2EA-6486FEF4537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48CDCAC-84C7-463C-898F-F3FBD3B3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433182"/>
            <a:ext cx="5353325" cy="257188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78AC560-5B17-45FA-96B8-9BB3B243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41" y="4254848"/>
            <a:ext cx="5327924" cy="2260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0197239-A3FA-48D2-9043-5F86A9E8B623}"/>
                  </a:ext>
                </a:extLst>
              </p:cNvPr>
              <p:cNvSpPr/>
              <p:nvPr/>
            </p:nvSpPr>
            <p:spPr>
              <a:xfrm>
                <a:off x="397983" y="2090970"/>
                <a:ext cx="138243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34+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i="1" baseline="-25000" dirty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0197239-A3FA-48D2-9043-5F86A9E8B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3" y="2090970"/>
                <a:ext cx="138243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6CBEBC19-1D6C-4FE4-8AF0-F0EF78E0B9D8}"/>
                  </a:ext>
                </a:extLst>
              </p:cNvPr>
              <p:cNvSpPr/>
              <p:nvPr/>
            </p:nvSpPr>
            <p:spPr>
              <a:xfrm>
                <a:off x="179512" y="3613260"/>
                <a:ext cx="1861663" cy="736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num>
                                <m:den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34+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ja-JP" i="1" baseline="-25000" dirty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i="1" baseline="-25000" dirty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6CBEBC19-1D6C-4FE4-8AF0-F0EF78E0B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13260"/>
                <a:ext cx="1861663" cy="736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720A7C-21C1-4856-BAE3-765EA1F250E2}"/>
              </a:ext>
            </a:extLst>
          </p:cNvPr>
          <p:cNvSpPr/>
          <p:nvPr/>
        </p:nvSpPr>
        <p:spPr>
          <a:xfrm>
            <a:off x="180198" y="281777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=34/(34+A3)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F5F728D-7C17-467E-9229-D0BEE84F8131}"/>
              </a:ext>
            </a:extLst>
          </p:cNvPr>
          <p:cNvSpPr/>
          <p:nvPr/>
        </p:nvSpPr>
        <p:spPr>
          <a:xfrm>
            <a:off x="179512" y="4333205"/>
            <a:ext cx="25074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/>
              <a:t>=(1-34/(34+A3))^5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6B31DDD-CCBB-4104-A996-C9CFB30EE4B0}"/>
              </a:ext>
            </a:extLst>
          </p:cNvPr>
          <p:cNvSpPr/>
          <p:nvPr/>
        </p:nvSpPr>
        <p:spPr>
          <a:xfrm>
            <a:off x="6724272" y="664692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FB02AE-9F76-471D-B6C3-3ECB68D1F981}"/>
              </a:ext>
            </a:extLst>
          </p:cNvPr>
          <p:cNvSpPr txBox="1"/>
          <p:nvPr/>
        </p:nvSpPr>
        <p:spPr>
          <a:xfrm rot="5400000">
            <a:off x="5857427" y="3956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41" name="吹き出し: 折線 (枠付き、強調線付き) 40">
            <a:extLst>
              <a:ext uri="{FF2B5EF4-FFF2-40B4-BE49-F238E27FC236}">
                <a16:creationId xmlns:a16="http://schemas.microsoft.com/office/drawing/2014/main" id="{6239969F-F5E3-44F5-A8BD-EE97B8DBECA6}"/>
              </a:ext>
            </a:extLst>
          </p:cNvPr>
          <p:cNvSpPr/>
          <p:nvPr/>
        </p:nvSpPr>
        <p:spPr>
          <a:xfrm>
            <a:off x="209730" y="5910196"/>
            <a:ext cx="2404968" cy="398920"/>
          </a:xfrm>
          <a:prstGeom prst="accentBorderCallout2">
            <a:avLst>
              <a:gd name="adj1" fmla="val 41595"/>
              <a:gd name="adj2" fmla="val 106111"/>
              <a:gd name="adj3" fmla="val -450503"/>
              <a:gd name="adj4" fmla="val 120254"/>
              <a:gd name="adj5" fmla="val -898411"/>
              <a:gd name="adj6" fmla="val 310957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=B3*C3*D3*E3*F3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吹き出し: 折線 (枠付き、強調線付き) 46">
            <a:extLst>
              <a:ext uri="{FF2B5EF4-FFF2-40B4-BE49-F238E27FC236}">
                <a16:creationId xmlns:a16="http://schemas.microsoft.com/office/drawing/2014/main" id="{724BE073-93A8-4612-8AC2-2831B9F9CA45}"/>
              </a:ext>
            </a:extLst>
          </p:cNvPr>
          <p:cNvSpPr/>
          <p:nvPr/>
        </p:nvSpPr>
        <p:spPr>
          <a:xfrm>
            <a:off x="227805" y="3577605"/>
            <a:ext cx="2404968" cy="1226806"/>
          </a:xfrm>
          <a:prstGeom prst="accentBorderCallout2">
            <a:avLst>
              <a:gd name="adj1" fmla="val 13970"/>
              <a:gd name="adj2" fmla="val 105267"/>
              <a:gd name="adj3" fmla="val -68263"/>
              <a:gd name="adj4" fmla="val 139798"/>
              <a:gd name="adj5" fmla="val -100534"/>
              <a:gd name="adj6" fmla="val 198215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914D1C0-55A5-4572-A444-E6F3FF607708}"/>
                  </a:ext>
                </a:extLst>
              </p:cNvPr>
              <p:cNvSpPr/>
              <p:nvPr/>
            </p:nvSpPr>
            <p:spPr>
              <a:xfrm>
                <a:off x="62976" y="748344"/>
                <a:ext cx="7187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/>
                  <a:t>尤度関数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ja-JP" b="1" i="1" baseline="-25000" dirty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が最も大きくなるパラメータ</a:t>
                </a:r>
                <a:r>
                  <a:rPr lang="en-US" altLang="ja-JP" b="1" dirty="0"/>
                  <a:t>D</a:t>
                </a:r>
                <a:r>
                  <a:rPr lang="en-US" altLang="ja-JP" b="1" baseline="-25000" dirty="0"/>
                  <a:t>50</a:t>
                </a:r>
                <a:r>
                  <a:rPr lang="ja-JP" altLang="en-US" b="1" baseline="-25000" dirty="0"/>
                  <a:t>　</a:t>
                </a:r>
                <a:r>
                  <a:rPr lang="ja-JP" altLang="en-US" b="1" dirty="0"/>
                  <a:t>を</a:t>
                </a:r>
                <a:r>
                  <a:rPr lang="en-US" altLang="ja-JP" b="1" dirty="0"/>
                  <a:t>Excel</a:t>
                </a:r>
                <a:r>
                  <a:rPr lang="ja-JP" altLang="en-US" b="1" dirty="0"/>
                  <a:t>で計算</a:t>
                </a: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914D1C0-55A5-4572-A444-E6F3FF607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6" y="748344"/>
                <a:ext cx="7187300" cy="369332"/>
              </a:xfrm>
              <a:prstGeom prst="rect">
                <a:avLst/>
              </a:prstGeom>
              <a:blipFill>
                <a:blip r:embed="rId6"/>
                <a:stretch>
                  <a:fillRect l="-679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B127D6CD-E8CC-4E5D-BE0E-E0BFCE1F6ADD}"/>
              </a:ext>
            </a:extLst>
          </p:cNvPr>
          <p:cNvSpPr/>
          <p:nvPr/>
        </p:nvSpPr>
        <p:spPr>
          <a:xfrm>
            <a:off x="3425531" y="4443871"/>
            <a:ext cx="5184576" cy="297633"/>
          </a:xfrm>
          <a:prstGeom prst="roundRect">
            <a:avLst>
              <a:gd name="adj" fmla="val 0"/>
            </a:avLst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吹き出し: 折線 (枠付き、強調線付き) 27">
            <a:extLst>
              <a:ext uri="{FF2B5EF4-FFF2-40B4-BE49-F238E27FC236}">
                <a16:creationId xmlns:a16="http://schemas.microsoft.com/office/drawing/2014/main" id="{B4030260-84FC-43EF-AA58-4C23DF504D22}"/>
              </a:ext>
            </a:extLst>
          </p:cNvPr>
          <p:cNvSpPr/>
          <p:nvPr/>
        </p:nvSpPr>
        <p:spPr>
          <a:xfrm>
            <a:off x="227805" y="2060848"/>
            <a:ext cx="2404968" cy="1226806"/>
          </a:xfrm>
          <a:prstGeom prst="accentBorderCallout2">
            <a:avLst>
              <a:gd name="adj1" fmla="val 13970"/>
              <a:gd name="adj2" fmla="val 105267"/>
              <a:gd name="adj3" fmla="val 36957"/>
              <a:gd name="adj4" fmla="val 135974"/>
              <a:gd name="adj5" fmla="val 17719"/>
              <a:gd name="adj6" fmla="val 171023"/>
            </a:avLst>
          </a:prstGeom>
          <a:noFill/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2B3B33-E217-4C88-A190-7803BAC4C2D5}"/>
              </a:ext>
            </a:extLst>
          </p:cNvPr>
          <p:cNvSpPr txBox="1"/>
          <p:nvPr/>
        </p:nvSpPr>
        <p:spPr>
          <a:xfrm rot="5400000">
            <a:off x="1168921" y="4790417"/>
            <a:ext cx="40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DB2D32-C493-428E-A96C-1963A02966AC}"/>
              </a:ext>
            </a:extLst>
          </p:cNvPr>
          <p:cNvSpPr txBox="1"/>
          <p:nvPr/>
        </p:nvSpPr>
        <p:spPr>
          <a:xfrm>
            <a:off x="535400" y="5121700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※D,E</a:t>
            </a:r>
            <a:r>
              <a:rPr lang="en-US" altLang="ja-JP" dirty="0"/>
              <a:t>,F</a:t>
            </a:r>
            <a:r>
              <a:rPr kumimoji="1" lang="ja-JP" altLang="en-US" dirty="0"/>
              <a:t>も同様に入力</a:t>
            </a:r>
          </a:p>
        </p:txBody>
      </p:sp>
      <p:sp>
        <p:nvSpPr>
          <p:cNvPr id="24" name="タイトル 3">
            <a:extLst>
              <a:ext uri="{FF2B5EF4-FFF2-40B4-BE49-F238E27FC236}">
                <a16:creationId xmlns:a16="http://schemas.microsoft.com/office/drawing/2014/main" id="{822328C0-9624-4B87-AC80-8BCEAE15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</p:spPr>
        <p:txBody>
          <a:bodyPr/>
          <a:lstStyle/>
          <a:p>
            <a:r>
              <a:rPr lang="ja-JP" altLang="en-US" dirty="0"/>
              <a:t>最尤推定　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3388370"/>
      </p:ext>
    </p:extLst>
  </p:cSld>
  <p:clrMapOvr>
    <a:masterClrMapping/>
  </p:clrMapOvr>
</p:sld>
</file>

<file path=ppt/theme/theme1.xml><?xml version="1.0" encoding="utf-8"?>
<a:theme xmlns:a="http://schemas.openxmlformats.org/drawingml/2006/main" name="都築_グラデーション1_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T4_2017.pptx" id="{74A7A6B3-992A-4858-9021-00BBEBAB6F4B}" vid="{7F196662-F8C0-4F89-9D39-C8B5F597EC01}"/>
    </a:ext>
  </a:extLst>
</a:theme>
</file>

<file path=ppt/theme/theme2.xml><?xml version="1.0" encoding="utf-8"?>
<a:theme xmlns:a="http://schemas.openxmlformats.org/drawingml/2006/main" name="1_都築_グラデーション1_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T4_2017.pptx" id="{74A7A6B3-992A-4858-9021-00BBEBAB6F4B}" vid="{7F196662-F8C0-4F89-9D39-C8B5F597EC01}"/>
    </a:ext>
  </a:extLst>
</a:theme>
</file>

<file path=ppt/theme/theme3.xml><?xml version="1.0" encoding="utf-8"?>
<a:theme xmlns:a="http://schemas.openxmlformats.org/drawingml/2006/main" name="2_都築_グラデーション1_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T4_2017.pptx" id="{74A7A6B3-992A-4858-9021-00BBEBAB6F4B}" vid="{7F196662-F8C0-4F89-9D39-C8B5F597EC01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TODT4_2017</Template>
  <TotalTime>11456</TotalTime>
  <Words>3834</Words>
  <Application>Microsoft Office PowerPoint</Application>
  <PresentationFormat>画面に合わせる (4:3)</PresentationFormat>
  <Paragraphs>782</Paragraphs>
  <Slides>41</Slides>
  <Notes>37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41</vt:i4>
      </vt:variant>
    </vt:vector>
  </HeadingPairs>
  <TitlesOfParts>
    <vt:vector size="51" baseType="lpstr">
      <vt:lpstr>&amp;quot</vt:lpstr>
      <vt:lpstr>HGPｺﾞｼｯｸM</vt:lpstr>
      <vt:lpstr>Meiryo UI</vt:lpstr>
      <vt:lpstr>Arial</vt:lpstr>
      <vt:lpstr>Calibri</vt:lpstr>
      <vt:lpstr>Cambria Math</vt:lpstr>
      <vt:lpstr>Tahoma</vt:lpstr>
      <vt:lpstr>都築_グラデーション1_StandardDesign</vt:lpstr>
      <vt:lpstr>1_都築_グラデーション1_StandardDesign</vt:lpstr>
      <vt:lpstr>2_都築_グラデーション1_StandardDesign</vt:lpstr>
      <vt:lpstr>ADL研修 ―最尤推定―</vt:lpstr>
      <vt:lpstr>目次</vt:lpstr>
      <vt:lpstr>最尤推定　概要</vt:lpstr>
      <vt:lpstr>最尤推定　概要</vt:lpstr>
      <vt:lpstr>最尤推定　概要</vt:lpstr>
      <vt:lpstr>最尤推定　概要</vt:lpstr>
      <vt:lpstr>最尤推定　概要</vt:lpstr>
      <vt:lpstr>最尤推定　概要</vt:lpstr>
      <vt:lpstr>最尤推定　概要</vt:lpstr>
      <vt:lpstr>最尤推定　概要</vt:lpstr>
      <vt:lpstr>最尤推定　概要</vt:lpstr>
      <vt:lpstr>課題テーマについて</vt:lpstr>
      <vt:lpstr>ベイズ推定との比較</vt:lpstr>
      <vt:lpstr>ベイズ推定との比較</vt:lpstr>
      <vt:lpstr>まとめ</vt:lpstr>
      <vt:lpstr>参考文献</vt:lpstr>
      <vt:lpstr>追加調査</vt:lpstr>
      <vt:lpstr>追加調査</vt:lpstr>
      <vt:lpstr>最尤推定と最小2乗法の関係</vt:lpstr>
      <vt:lpstr>最尤推定と最小2乗法の関係　最小2乗法　（参考）1</vt:lpstr>
      <vt:lpstr>最尤推定と最小2乗法の関係　最小2乗法　（参考）2</vt:lpstr>
      <vt:lpstr>最尤推定と最小2乗法の関係　最小2乗法　（参考）3</vt:lpstr>
      <vt:lpstr>最尤推定と最小2乗法の関係　最小2乗法　（参考）4</vt:lpstr>
      <vt:lpstr>最尤推定と最小2乗法の関係　最小2乗法　（参考）5</vt:lpstr>
      <vt:lpstr>最尤推定と最小2乗法の関係　最小2乗法　（参考）6</vt:lpstr>
      <vt:lpstr>最尤推定と最小2乗法の関係　最尤推定　1</vt:lpstr>
      <vt:lpstr>最尤推定と最小2乗法の関係　最尤推定　2</vt:lpstr>
      <vt:lpstr>最尤推定と最小2乗法の関係　最尤推定　3</vt:lpstr>
      <vt:lpstr>追加調査</vt:lpstr>
      <vt:lpstr>ベイズ推定　概要</vt:lpstr>
      <vt:lpstr>ベイズ推定　概要</vt:lpstr>
      <vt:lpstr>ベイズ推定　概要</vt:lpstr>
      <vt:lpstr>ベイズ推定　概要</vt:lpstr>
      <vt:lpstr>ベイズ推定　概要</vt:lpstr>
      <vt:lpstr>ベイズ推定　概要</vt:lpstr>
      <vt:lpstr>ベイズ推定　概要</vt:lpstr>
      <vt:lpstr>最尤推定　二項分布　1</vt:lpstr>
      <vt:lpstr>最尤推定　二項分布　2</vt:lpstr>
      <vt:lpstr>最尤推定　二項分布　3</vt:lpstr>
      <vt:lpstr>参考文献　追加調査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七海 豊田</dc:creator>
  <cp:lastModifiedBy>鬼頭 正樹</cp:lastModifiedBy>
  <cp:revision>791</cp:revision>
  <cp:lastPrinted>2018-08-31T00:21:51Z</cp:lastPrinted>
  <dcterms:created xsi:type="dcterms:W3CDTF">2018-08-06T05:02:09Z</dcterms:created>
  <dcterms:modified xsi:type="dcterms:W3CDTF">2019-09-27T04:43:46Z</dcterms:modified>
</cp:coreProperties>
</file>