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3" r:id="rId2"/>
    <p:sldId id="2254" r:id="rId3"/>
    <p:sldId id="2240" r:id="rId4"/>
    <p:sldId id="2233" r:id="rId5"/>
    <p:sldId id="2270" r:id="rId6"/>
    <p:sldId id="2243" r:id="rId7"/>
    <p:sldId id="2238" r:id="rId8"/>
    <p:sldId id="2251" r:id="rId9"/>
    <p:sldId id="2245" r:id="rId10"/>
    <p:sldId id="2246" r:id="rId11"/>
    <p:sldId id="2249" r:id="rId12"/>
    <p:sldId id="2252" r:id="rId13"/>
    <p:sldId id="2255" r:id="rId14"/>
    <p:sldId id="2256" r:id="rId15"/>
    <p:sldId id="2272" r:id="rId16"/>
    <p:sldId id="2265" r:id="rId17"/>
    <p:sldId id="2266" r:id="rId18"/>
    <p:sldId id="2271" r:id="rId19"/>
    <p:sldId id="2262" r:id="rId20"/>
    <p:sldId id="2269" r:id="rId21"/>
    <p:sldId id="2267" r:id="rId22"/>
    <p:sldId id="2274" r:id="rId23"/>
    <p:sldId id="2273" r:id="rId24"/>
    <p:sldId id="2276" r:id="rId25"/>
    <p:sldId id="2257" r:id="rId26"/>
    <p:sldId id="2275" r:id="rId27"/>
    <p:sldId id="2235" r:id="rId28"/>
    <p:sldId id="287" r:id="rId29"/>
  </p:sldIdLst>
  <p:sldSz cx="12192000" cy="6858000"/>
  <p:notesSz cx="6858000" cy="1866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97E0"/>
    <a:srgbClr val="F3F2F2"/>
    <a:srgbClr val="B7E7FF"/>
    <a:srgbClr val="0083C4"/>
    <a:srgbClr val="0070A8"/>
    <a:srgbClr val="C1EAFF"/>
    <a:srgbClr val="ABE3FF"/>
    <a:srgbClr val="11B0FF"/>
    <a:srgbClr val="5BC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9763" autoAdjust="0"/>
  </p:normalViewPr>
  <p:slideViewPr>
    <p:cSldViewPr snapToGrid="0" showGuides="1">
      <p:cViewPr varScale="1">
        <p:scale>
          <a:sx n="77" d="100"/>
          <a:sy n="77" d="100"/>
        </p:scale>
        <p:origin x="850" y="43"/>
      </p:cViewPr>
      <p:guideLst>
        <p:guide orient="horz" pos="2160"/>
        <p:guide pos="3840"/>
      </p:guideLst>
    </p:cSldViewPr>
  </p:slideViewPr>
  <p:notesTextViewPr>
    <p:cViewPr>
      <p:scale>
        <a:sx n="3" d="2"/>
        <a:sy n="3" d="2"/>
      </p:scale>
      <p:origin x="0" y="0"/>
    </p:cViewPr>
  </p:notesTextViewPr>
  <p:sorterViewPr>
    <p:cViewPr>
      <p:scale>
        <a:sx n="100" d="100"/>
        <a:sy n="100" d="100"/>
      </p:scale>
      <p:origin x="0" y="-8290"/>
    </p:cViewPr>
  </p:sorterViewPr>
  <p:notesViewPr>
    <p:cSldViewPr snapToGrid="0">
      <p:cViewPr varScale="1">
        <p:scale>
          <a:sx n="84" d="100"/>
          <a:sy n="84" d="100"/>
        </p:scale>
        <p:origin x="382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F4DEEB4-D1B4-4386-B9C3-0F739883C5A8}" type="datetimeFigureOut">
              <a:rPr kumimoji="1" lang="ja-JP" altLang="en-US" smtClean="0"/>
              <a:t>2019/8/29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8A2B78BF-AE05-4887-9F75-6E3A68771495}" type="slidenum">
              <a:rPr kumimoji="1" lang="ja-JP" altLang="en-US" smtClean="0"/>
              <a:t>‹#›</a:t>
            </a:fld>
            <a:endParaRPr kumimoji="1" lang="ja-JP" altLang="en-US"/>
          </a:p>
        </p:txBody>
      </p:sp>
    </p:spTree>
    <p:extLst>
      <p:ext uri="{BB962C8B-B14F-4D97-AF65-F5344CB8AC3E}">
        <p14:creationId xmlns:p14="http://schemas.microsoft.com/office/powerpoint/2010/main" val="38269700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a:t>
            </a:fld>
            <a:endParaRPr kumimoji="1" lang="ja-JP" altLang="en-US"/>
          </a:p>
        </p:txBody>
      </p:sp>
    </p:spTree>
    <p:extLst>
      <p:ext uri="{BB962C8B-B14F-4D97-AF65-F5344CB8AC3E}">
        <p14:creationId xmlns:p14="http://schemas.microsoft.com/office/powerpoint/2010/main" val="405264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11</a:t>
            </a:fld>
            <a:endParaRPr kumimoji="1" lang="ja-JP" altLang="en-US"/>
          </a:p>
        </p:txBody>
      </p:sp>
    </p:spTree>
    <p:extLst>
      <p:ext uri="{BB962C8B-B14F-4D97-AF65-F5344CB8AC3E}">
        <p14:creationId xmlns:p14="http://schemas.microsoft.com/office/powerpoint/2010/main" val="375899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12</a:t>
            </a:fld>
            <a:endParaRPr kumimoji="1" lang="ja-JP" altLang="en-US"/>
          </a:p>
        </p:txBody>
      </p:sp>
    </p:spTree>
    <p:extLst>
      <p:ext uri="{BB962C8B-B14F-4D97-AF65-F5344CB8AC3E}">
        <p14:creationId xmlns:p14="http://schemas.microsoft.com/office/powerpoint/2010/main" val="2996485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13</a:t>
            </a:fld>
            <a:endParaRPr kumimoji="1" lang="ja-JP" altLang="en-US"/>
          </a:p>
        </p:txBody>
      </p:sp>
    </p:spTree>
    <p:extLst>
      <p:ext uri="{BB962C8B-B14F-4D97-AF65-F5344CB8AC3E}">
        <p14:creationId xmlns:p14="http://schemas.microsoft.com/office/powerpoint/2010/main" val="186083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14</a:t>
            </a:fld>
            <a:endParaRPr kumimoji="1" lang="ja-JP" altLang="en-US"/>
          </a:p>
        </p:txBody>
      </p:sp>
    </p:spTree>
    <p:extLst>
      <p:ext uri="{BB962C8B-B14F-4D97-AF65-F5344CB8AC3E}">
        <p14:creationId xmlns:p14="http://schemas.microsoft.com/office/powerpoint/2010/main" val="202026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15</a:t>
            </a:fld>
            <a:endParaRPr kumimoji="1" lang="ja-JP" altLang="en-US"/>
          </a:p>
        </p:txBody>
      </p:sp>
    </p:spTree>
    <p:extLst>
      <p:ext uri="{BB962C8B-B14F-4D97-AF65-F5344CB8AC3E}">
        <p14:creationId xmlns:p14="http://schemas.microsoft.com/office/powerpoint/2010/main" val="420293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16</a:t>
            </a:fld>
            <a:endParaRPr kumimoji="1" lang="ja-JP" altLang="en-US"/>
          </a:p>
        </p:txBody>
      </p:sp>
    </p:spTree>
    <p:extLst>
      <p:ext uri="{BB962C8B-B14F-4D97-AF65-F5344CB8AC3E}">
        <p14:creationId xmlns:p14="http://schemas.microsoft.com/office/powerpoint/2010/main" val="339781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17</a:t>
            </a:fld>
            <a:endParaRPr kumimoji="1" lang="ja-JP" altLang="en-US"/>
          </a:p>
        </p:txBody>
      </p:sp>
    </p:spTree>
    <p:extLst>
      <p:ext uri="{BB962C8B-B14F-4D97-AF65-F5344CB8AC3E}">
        <p14:creationId xmlns:p14="http://schemas.microsoft.com/office/powerpoint/2010/main" val="2855972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19</a:t>
            </a:fld>
            <a:endParaRPr kumimoji="1" lang="ja-JP" altLang="en-US"/>
          </a:p>
        </p:txBody>
      </p:sp>
    </p:spTree>
    <p:extLst>
      <p:ext uri="{BB962C8B-B14F-4D97-AF65-F5344CB8AC3E}">
        <p14:creationId xmlns:p14="http://schemas.microsoft.com/office/powerpoint/2010/main" val="3398093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20</a:t>
            </a:fld>
            <a:endParaRPr kumimoji="1" lang="ja-JP" altLang="en-US"/>
          </a:p>
        </p:txBody>
      </p:sp>
    </p:spTree>
    <p:extLst>
      <p:ext uri="{BB962C8B-B14F-4D97-AF65-F5344CB8AC3E}">
        <p14:creationId xmlns:p14="http://schemas.microsoft.com/office/powerpoint/2010/main" val="2891879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21</a:t>
            </a:fld>
            <a:endParaRPr kumimoji="1" lang="ja-JP" altLang="en-US"/>
          </a:p>
        </p:txBody>
      </p:sp>
    </p:spTree>
    <p:extLst>
      <p:ext uri="{BB962C8B-B14F-4D97-AF65-F5344CB8AC3E}">
        <p14:creationId xmlns:p14="http://schemas.microsoft.com/office/powerpoint/2010/main" val="189810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3</a:t>
            </a:fld>
            <a:endParaRPr kumimoji="1" lang="ja-JP" altLang="en-US"/>
          </a:p>
        </p:txBody>
      </p:sp>
    </p:spTree>
    <p:extLst>
      <p:ext uri="{BB962C8B-B14F-4D97-AF65-F5344CB8AC3E}">
        <p14:creationId xmlns:p14="http://schemas.microsoft.com/office/powerpoint/2010/main" val="3930341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22</a:t>
            </a:fld>
            <a:endParaRPr kumimoji="1" lang="ja-JP" altLang="en-US"/>
          </a:p>
        </p:txBody>
      </p:sp>
    </p:spTree>
    <p:extLst>
      <p:ext uri="{BB962C8B-B14F-4D97-AF65-F5344CB8AC3E}">
        <p14:creationId xmlns:p14="http://schemas.microsoft.com/office/powerpoint/2010/main" val="2767108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23</a:t>
            </a:fld>
            <a:endParaRPr kumimoji="1" lang="ja-JP" altLang="en-US"/>
          </a:p>
        </p:txBody>
      </p:sp>
    </p:spTree>
    <p:extLst>
      <p:ext uri="{BB962C8B-B14F-4D97-AF65-F5344CB8AC3E}">
        <p14:creationId xmlns:p14="http://schemas.microsoft.com/office/powerpoint/2010/main" val="175122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24</a:t>
            </a:fld>
            <a:endParaRPr kumimoji="1" lang="ja-JP" altLang="en-US"/>
          </a:p>
        </p:txBody>
      </p:sp>
    </p:spTree>
    <p:extLst>
      <p:ext uri="{BB962C8B-B14F-4D97-AF65-F5344CB8AC3E}">
        <p14:creationId xmlns:p14="http://schemas.microsoft.com/office/powerpoint/2010/main" val="1985741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25</a:t>
            </a:fld>
            <a:endParaRPr kumimoji="1" lang="ja-JP" altLang="en-US"/>
          </a:p>
        </p:txBody>
      </p:sp>
    </p:spTree>
    <p:extLst>
      <p:ext uri="{BB962C8B-B14F-4D97-AF65-F5344CB8AC3E}">
        <p14:creationId xmlns:p14="http://schemas.microsoft.com/office/powerpoint/2010/main" val="1797075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26</a:t>
            </a:fld>
            <a:endParaRPr kumimoji="1" lang="ja-JP" altLang="en-US"/>
          </a:p>
        </p:txBody>
      </p:sp>
    </p:spTree>
    <p:extLst>
      <p:ext uri="{BB962C8B-B14F-4D97-AF65-F5344CB8AC3E}">
        <p14:creationId xmlns:p14="http://schemas.microsoft.com/office/powerpoint/2010/main" val="388810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4</a:t>
            </a:fld>
            <a:endParaRPr kumimoji="1" lang="ja-JP" altLang="en-US"/>
          </a:p>
        </p:txBody>
      </p:sp>
    </p:spTree>
    <p:extLst>
      <p:ext uri="{BB962C8B-B14F-4D97-AF65-F5344CB8AC3E}">
        <p14:creationId xmlns:p14="http://schemas.microsoft.com/office/powerpoint/2010/main" val="99146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5</a:t>
            </a:fld>
            <a:endParaRPr kumimoji="1" lang="ja-JP" altLang="en-US"/>
          </a:p>
        </p:txBody>
      </p:sp>
    </p:spTree>
    <p:extLst>
      <p:ext uri="{BB962C8B-B14F-4D97-AF65-F5344CB8AC3E}">
        <p14:creationId xmlns:p14="http://schemas.microsoft.com/office/powerpoint/2010/main" val="192596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6</a:t>
            </a:fld>
            <a:endParaRPr kumimoji="1" lang="ja-JP" altLang="en-US"/>
          </a:p>
        </p:txBody>
      </p:sp>
    </p:spTree>
    <p:extLst>
      <p:ext uri="{BB962C8B-B14F-4D97-AF65-F5344CB8AC3E}">
        <p14:creationId xmlns:p14="http://schemas.microsoft.com/office/powerpoint/2010/main" val="74217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7</a:t>
            </a:fld>
            <a:endParaRPr kumimoji="1" lang="ja-JP" altLang="en-US"/>
          </a:p>
        </p:txBody>
      </p:sp>
    </p:spTree>
    <p:extLst>
      <p:ext uri="{BB962C8B-B14F-4D97-AF65-F5344CB8AC3E}">
        <p14:creationId xmlns:p14="http://schemas.microsoft.com/office/powerpoint/2010/main" val="119139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8</a:t>
            </a:fld>
            <a:endParaRPr kumimoji="1" lang="ja-JP" altLang="en-US"/>
          </a:p>
        </p:txBody>
      </p:sp>
    </p:spTree>
    <p:extLst>
      <p:ext uri="{BB962C8B-B14F-4D97-AF65-F5344CB8AC3E}">
        <p14:creationId xmlns:p14="http://schemas.microsoft.com/office/powerpoint/2010/main" val="196598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9</a:t>
            </a:fld>
            <a:endParaRPr kumimoji="1" lang="ja-JP" altLang="en-US"/>
          </a:p>
        </p:txBody>
      </p:sp>
    </p:spTree>
    <p:extLst>
      <p:ext uri="{BB962C8B-B14F-4D97-AF65-F5344CB8AC3E}">
        <p14:creationId xmlns:p14="http://schemas.microsoft.com/office/powerpoint/2010/main" val="425135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10</a:t>
            </a:fld>
            <a:endParaRPr kumimoji="1" lang="ja-JP" altLang="en-US"/>
          </a:p>
        </p:txBody>
      </p:sp>
    </p:spTree>
    <p:extLst>
      <p:ext uri="{BB962C8B-B14F-4D97-AF65-F5344CB8AC3E}">
        <p14:creationId xmlns:p14="http://schemas.microsoft.com/office/powerpoint/2010/main" val="2586802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1F520EB0-1C38-42A8-BA06-735277D4602C}"/>
              </a:ext>
            </a:extLst>
          </p:cNvPr>
          <p:cNvPicPr>
            <a:picLocks noChangeAspect="1"/>
          </p:cNvPicPr>
          <p:nvPr userDrawn="1"/>
        </p:nvPicPr>
        <p:blipFill>
          <a:blip r:embed="rId2"/>
          <a:stretch>
            <a:fillRect/>
          </a:stretch>
        </p:blipFill>
        <p:spPr>
          <a:xfrm>
            <a:off x="-29114" y="-442552"/>
            <a:ext cx="6125114" cy="7367227"/>
          </a:xfrm>
          <a:prstGeom prst="rect">
            <a:avLst/>
          </a:prstGeom>
        </p:spPr>
      </p:pic>
      <p:pic>
        <p:nvPicPr>
          <p:cNvPr id="8" name="図 7">
            <a:extLst>
              <a:ext uri="{FF2B5EF4-FFF2-40B4-BE49-F238E27FC236}">
                <a16:creationId xmlns:a16="http://schemas.microsoft.com/office/drawing/2014/main" id="{9FFBF9DB-A5C9-4387-999A-5EAC4ADBDC07}"/>
              </a:ext>
            </a:extLst>
          </p:cNvPr>
          <p:cNvPicPr>
            <a:picLocks noChangeAspect="1"/>
          </p:cNvPicPr>
          <p:nvPr userDrawn="1"/>
        </p:nvPicPr>
        <p:blipFill>
          <a:blip r:embed="rId3"/>
          <a:stretch>
            <a:fillRect/>
          </a:stretch>
        </p:blipFill>
        <p:spPr>
          <a:xfrm>
            <a:off x="9780017" y="139844"/>
            <a:ext cx="2274802" cy="731855"/>
          </a:xfrm>
          <a:prstGeom prst="rect">
            <a:avLst/>
          </a:prstGeom>
        </p:spPr>
      </p:pic>
      <p:sp>
        <p:nvSpPr>
          <p:cNvPr id="9" name="Line">
            <a:extLst>
              <a:ext uri="{FF2B5EF4-FFF2-40B4-BE49-F238E27FC236}">
                <a16:creationId xmlns:a16="http://schemas.microsoft.com/office/drawing/2014/main" id="{C1E89068-8E47-43F8-A915-6122772630D6}"/>
              </a:ext>
            </a:extLst>
          </p:cNvPr>
          <p:cNvSpPr/>
          <p:nvPr userDrawn="1"/>
        </p:nvSpPr>
        <p:spPr>
          <a:xfrm>
            <a:off x="5751598" y="3606673"/>
            <a:ext cx="5373602"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0067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9410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921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87273" y="345642"/>
            <a:ext cx="10741665" cy="825806"/>
          </a:xfrm>
          <a:prstGeom prst="rect">
            <a:avLst/>
          </a:prstGeom>
        </p:spPr>
        <p:txBody>
          <a:bodyPr>
            <a:normAutofit/>
          </a:bodyPr>
          <a:lstStyle>
            <a:lvl1pPr>
              <a:defRPr sz="4000">
                <a:solidFill>
                  <a:schemeClr val="tx2"/>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
        <p:nvSpPr>
          <p:cNvPr id="22" name="Line">
            <a:extLst>
              <a:ext uri="{FF2B5EF4-FFF2-40B4-BE49-F238E27FC236}">
                <a16:creationId xmlns:a16="http://schemas.microsoft.com/office/drawing/2014/main" id="{DA1A1A6D-E514-4DC7-8AC5-80FE95FC3A23}"/>
              </a:ext>
            </a:extLst>
          </p:cNvPr>
          <p:cNvSpPr/>
          <p:nvPr userDrawn="1"/>
        </p:nvSpPr>
        <p:spPr>
          <a:xfrm>
            <a:off x="987273" y="1171448"/>
            <a:ext cx="11204727"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8" name="フッター プレースホルダー 3">
            <a:extLst>
              <a:ext uri="{FF2B5EF4-FFF2-40B4-BE49-F238E27FC236}">
                <a16:creationId xmlns:a16="http://schemas.microsoft.com/office/drawing/2014/main" id="{A28735A6-091C-4FB8-9009-9136AB31CCFC}"/>
              </a:ext>
            </a:extLst>
          </p:cNvPr>
          <p:cNvSpPr txBox="1">
            <a:spLocks/>
          </p:cNvSpPr>
          <p:nvPr userDrawn="1"/>
        </p:nvSpPr>
        <p:spPr>
          <a:xfrm>
            <a:off x="9302620" y="821094"/>
            <a:ext cx="2889380" cy="282267"/>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Copyright© 2019</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都築電気株式会社</a:t>
            </a:r>
          </a:p>
        </p:txBody>
      </p:sp>
    </p:spTree>
    <p:extLst>
      <p:ext uri="{BB962C8B-B14F-4D97-AF65-F5344CB8AC3E}">
        <p14:creationId xmlns:p14="http://schemas.microsoft.com/office/powerpoint/2010/main" val="374321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76320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346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7993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87565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81495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94612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2019/8/29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1199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34379-ECA2-4E7B-A4B1-540A094D8216}" type="datetimeFigureOut">
              <a:rPr kumimoji="1" lang="ja-JP" altLang="en-US" smtClean="0"/>
              <a:t>2019/8/29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76937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0.png"/><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8" Type="http://schemas.openxmlformats.org/officeDocument/2006/relationships/image" Target="../media/image241.png"/><Relationship Id="rId3" Type="http://schemas.openxmlformats.org/officeDocument/2006/relationships/image" Target="../media/image160.png"/><Relationship Id="rId7" Type="http://schemas.openxmlformats.org/officeDocument/2006/relationships/image" Target="../media/image2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1.png"/><Relationship Id="rId4" Type="http://schemas.openxmlformats.org/officeDocument/2006/relationships/image" Target="../media/image201.png"/></Relationships>
</file>

<file path=ppt/slides/_rels/slide1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280.png"/></Relationships>
</file>

<file path=ppt/slides/_rels/slide19.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50.png"/><Relationship Id="rId3" Type="http://schemas.openxmlformats.org/officeDocument/2006/relationships/image" Target="../media/image250.png"/><Relationship Id="rId7" Type="http://schemas.openxmlformats.org/officeDocument/2006/relationships/image" Target="../media/image70.png"/><Relationship Id="rId12" Type="http://schemas.openxmlformats.org/officeDocument/2006/relationships/image" Target="../media/image3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331.png"/><Relationship Id="rId5" Type="http://schemas.openxmlformats.org/officeDocument/2006/relationships/image" Target="../media/image310.png"/><Relationship Id="rId10" Type="http://schemas.openxmlformats.org/officeDocument/2006/relationships/image" Target="../media/image321.png"/><Relationship Id="rId4" Type="http://schemas.openxmlformats.org/officeDocument/2006/relationships/image" Target="../media/image300.png"/><Relationship Id="rId9" Type="http://schemas.openxmlformats.org/officeDocument/2006/relationships/image" Target="../media/image31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 Id="rId9" Type="http://schemas.openxmlformats.org/officeDocument/2006/relationships/image" Target="../media/image420.png"/></Relationships>
</file>

<file path=ppt/slides/_rels/slide2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430.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0.png"/><Relationship Id="rId9" Type="http://schemas.openxmlformats.org/officeDocument/2006/relationships/image" Target="../media/image75.png"/></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520.png"/><Relationship Id="rId7" Type="http://schemas.openxmlformats.org/officeDocument/2006/relationships/image" Target="../media/image6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51.png"/><Relationship Id="rId5" Type="http://schemas.openxmlformats.org/officeDocument/2006/relationships/image" Target="../media/image541.png"/><Relationship Id="rId10" Type="http://schemas.openxmlformats.org/officeDocument/2006/relationships/image" Target="../media/image80.png"/><Relationship Id="rId4" Type="http://schemas.openxmlformats.org/officeDocument/2006/relationships/image" Target="../media/image530.pn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2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25.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550.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a.wikipedia.org/wiki/%E6%9C%89%E7%90%86%E9%96%A2%E6%95%B0" TargetMode="External"/><Relationship Id="rId2" Type="http://schemas.openxmlformats.org/officeDocument/2006/relationships/hyperlink" Target="https://qiita.com/kenmatsu4/items/59ea3e5dfa3d4c161efb#1-%E3%81%AF%E3%81%98%E3%82%81%E3%81%A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76DFFA71-BC7B-4C95-813E-6AA350D17C2A}"/>
              </a:ext>
            </a:extLst>
          </p:cNvPr>
          <p:cNvSpPr/>
          <p:nvPr/>
        </p:nvSpPr>
        <p:spPr>
          <a:xfrm>
            <a:off x="5204946" y="3607905"/>
            <a:ext cx="5373602"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 name="テキスト ボックス 8">
            <a:extLst>
              <a:ext uri="{FF2B5EF4-FFF2-40B4-BE49-F238E27FC236}">
                <a16:creationId xmlns:a16="http://schemas.microsoft.com/office/drawing/2014/main" id="{61379FAC-9FA1-4B22-8831-1D42A4A3ED30}"/>
              </a:ext>
            </a:extLst>
          </p:cNvPr>
          <p:cNvSpPr txBox="1"/>
          <p:nvPr/>
        </p:nvSpPr>
        <p:spPr>
          <a:xfrm>
            <a:off x="5204946" y="2957707"/>
            <a:ext cx="3318537" cy="584775"/>
          </a:xfrm>
          <a:prstGeom prst="rect">
            <a:avLst/>
          </a:prstGeom>
          <a:noFill/>
        </p:spPr>
        <p:txBody>
          <a:bodyPr wrap="none" rtlCol="0">
            <a:spAutoFit/>
          </a:bodyPr>
          <a:lstStyle/>
          <a:p>
            <a:r>
              <a:rPr lang="en-US" altLang="ja-JP" sz="3200" dirty="0">
                <a:latin typeface="Meiryo UI" panose="020B0604030504040204" pitchFamily="50" charset="-128"/>
                <a:ea typeface="Meiryo UI" panose="020B0604030504040204" pitchFamily="50" charset="-128"/>
              </a:rPr>
              <a:t>EM</a:t>
            </a:r>
            <a:r>
              <a:rPr lang="ja-JP" altLang="en-US" sz="3200" dirty="0">
                <a:latin typeface="Meiryo UI" panose="020B0604030504040204" pitchFamily="50" charset="-128"/>
                <a:ea typeface="Meiryo UI" panose="020B0604030504040204" pitchFamily="50" charset="-128"/>
              </a:rPr>
              <a:t>アルゴリズムとは</a:t>
            </a:r>
            <a:endParaRPr lang="en-US" altLang="ja-JP" sz="32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1C5E8106-2DF8-4618-9AAC-E8C6499776D5}"/>
              </a:ext>
            </a:extLst>
          </p:cNvPr>
          <p:cNvSpPr txBox="1"/>
          <p:nvPr/>
        </p:nvSpPr>
        <p:spPr>
          <a:xfrm>
            <a:off x="8882424" y="4100348"/>
            <a:ext cx="2646878" cy="830997"/>
          </a:xfrm>
          <a:prstGeom prst="rect">
            <a:avLst/>
          </a:prstGeom>
          <a:noFill/>
        </p:spPr>
        <p:txBody>
          <a:bodyPr wrap="none" rtlCol="0">
            <a:spAutoFit/>
          </a:bodyPr>
          <a:lstStyle/>
          <a:p>
            <a:r>
              <a:rPr lang="ja-JP" altLang="en-US" sz="2400" dirty="0"/>
              <a:t>都築電気株式会社</a:t>
            </a:r>
            <a:endParaRPr lang="en-US" altLang="ja-JP" sz="2400" dirty="0"/>
          </a:p>
          <a:p>
            <a:r>
              <a:rPr lang="en-US" altLang="ja-JP" sz="2400" dirty="0"/>
              <a:t>AI</a:t>
            </a:r>
            <a:r>
              <a:rPr lang="ja-JP" altLang="en-US" sz="2400" dirty="0"/>
              <a:t>ラボセンター</a:t>
            </a:r>
            <a:endParaRPr lang="en-US" altLang="ja-JP" sz="2400" dirty="0"/>
          </a:p>
        </p:txBody>
      </p:sp>
    </p:spTree>
    <p:extLst>
      <p:ext uri="{BB962C8B-B14F-4D97-AF65-F5344CB8AC3E}">
        <p14:creationId xmlns:p14="http://schemas.microsoft.com/office/powerpoint/2010/main" val="338103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EA6461-9CE8-464A-9020-052806C1B551}"/>
                  </a:ext>
                </a:extLst>
              </p:cNvPr>
              <p:cNvSpPr txBox="1"/>
              <p:nvPr/>
            </p:nvSpPr>
            <p:spPr>
              <a:xfrm>
                <a:off x="1233940" y="1396610"/>
                <a:ext cx="5867888" cy="376706"/>
              </a:xfrm>
              <a:prstGeom prst="rect">
                <a:avLst/>
              </a:prstGeom>
              <a:noFill/>
            </p:spPr>
            <p:txBody>
              <a:bodyPr wrap="none" rtlCol="0" anchor="t">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a:t>
                </a:r>
                <a14:m>
                  <m:oMath xmlns:m="http://schemas.openxmlformats.org/officeDocument/2006/math">
                    <m:r>
                      <m:rPr>
                        <m:nor/>
                      </m:rPr>
                      <a:rPr lang="ja-JP" altLang="en-US" dirty="0">
                        <a:solidFill>
                          <a:schemeClr val="tx1">
                            <a:lumMod val="75000"/>
                            <a:lumOff val="25000"/>
                          </a:schemeClr>
                        </a:solidFill>
                        <a:latin typeface="Meiryo UI" panose="020B0604030504040204" pitchFamily="50" charset="-128"/>
                        <a:ea typeface="Meiryo UI" panose="020B0604030504040204" pitchFamily="50" charset="-128"/>
                      </a:rPr>
                      <m:t>観測したデータ</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𝑥</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ja-JP" altLang="en-US" i="1" dirty="0">
                        <a:solidFill>
                          <a:schemeClr val="tx1">
                            <a:lumMod val="75000"/>
                            <a:lumOff val="25000"/>
                          </a:schemeClr>
                        </a:solidFill>
                        <a:latin typeface="Cambria Math" panose="02040503050406030204" pitchFamily="18" charset="0"/>
                        <a:ea typeface="Meiryo UI" panose="020B0604030504040204" pitchFamily="50" charset="-128"/>
                      </a:rPr>
                      <m:t>の隠れ変数による条件付き分布</m:t>
                    </m:r>
                  </m:oMath>
                </a14:m>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（尤度）</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0EA6461-9CE8-464A-9020-052806C1B551}"/>
                  </a:ext>
                </a:extLst>
              </p:cNvPr>
              <p:cNvSpPr txBox="1">
                <a:spLocks noRot="1" noChangeAspect="1" noMove="1" noResize="1" noEditPoints="1" noAdjustHandles="1" noChangeArrowheads="1" noChangeShapeType="1" noTextEdit="1"/>
              </p:cNvSpPr>
              <p:nvPr/>
            </p:nvSpPr>
            <p:spPr>
              <a:xfrm>
                <a:off x="1233940" y="1396610"/>
                <a:ext cx="5867888" cy="376706"/>
              </a:xfrm>
              <a:prstGeom prst="rect">
                <a:avLst/>
              </a:prstGeom>
              <a:blipFill>
                <a:blip r:embed="rId3"/>
                <a:stretch>
                  <a:fillRect l="-831" t="-6452" r="-208"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3FC65B2-BC39-47E7-87B2-E1184D70DC74}"/>
                  </a:ext>
                </a:extLst>
              </p:cNvPr>
              <p:cNvSpPr txBox="1"/>
              <p:nvPr/>
            </p:nvSpPr>
            <p:spPr>
              <a:xfrm>
                <a:off x="2130450" y="3610506"/>
                <a:ext cx="245240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𝑝</m:t>
                      </m:r>
                      <m:d>
                        <m:dPr>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𝑥</m:t>
                          </m:r>
                          <m:r>
                            <a:rPr kumimoji="1" lang="en-US" altLang="ja-JP" sz="1600" b="0" i="1" smtClean="0">
                              <a:solidFill>
                                <a:schemeClr val="tx1">
                                  <a:lumMod val="75000"/>
                                  <a:lumOff val="25000"/>
                                </a:schemeClr>
                              </a:solidFill>
                              <a:latin typeface="Cambria Math" panose="02040503050406030204" pitchFamily="18" charset="0"/>
                            </a:rPr>
                            <m:t>|</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𝑧</m:t>
                              </m:r>
                            </m:e>
                            <m:sub>
                              <m:r>
                                <a:rPr kumimoji="1" lang="en-US" altLang="ja-JP" sz="1600" b="0" i="1" smtClean="0">
                                  <a:solidFill>
                                    <a:schemeClr val="tx1">
                                      <a:lumMod val="75000"/>
                                      <a:lumOff val="25000"/>
                                    </a:schemeClr>
                                  </a:solidFill>
                                  <a:latin typeface="Cambria Math" panose="02040503050406030204" pitchFamily="18" charset="0"/>
                                </a:rPr>
                                <m:t>𝑘</m:t>
                              </m:r>
                            </m:sub>
                          </m:sSub>
                          <m:r>
                            <a:rPr kumimoji="1" lang="en-US" altLang="ja-JP" sz="1600" b="0" i="1" smtClean="0">
                              <a:solidFill>
                                <a:schemeClr val="tx1">
                                  <a:lumMod val="75000"/>
                                  <a:lumOff val="25000"/>
                                </a:schemeClr>
                              </a:solidFill>
                              <a:latin typeface="Cambria Math" panose="02040503050406030204" pitchFamily="18" charset="0"/>
                            </a:rPr>
                            <m:t>=1</m:t>
                          </m:r>
                        </m:e>
                      </m:d>
                      <m:r>
                        <a:rPr kumimoji="1" lang="en-US" altLang="ja-JP" sz="1600" b="0" i="1" smtClean="0">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oMath>
                  </m:oMathPara>
                </a14:m>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B3FC65B2-BC39-47E7-87B2-E1184D70DC74}"/>
                  </a:ext>
                </a:extLst>
              </p:cNvPr>
              <p:cNvSpPr txBox="1">
                <a:spLocks noRot="1" noChangeAspect="1" noMove="1" noResize="1" noEditPoints="1" noAdjustHandles="1" noChangeArrowheads="1" noChangeShapeType="1" noTextEdit="1"/>
              </p:cNvSpPr>
              <p:nvPr/>
            </p:nvSpPr>
            <p:spPr>
              <a:xfrm>
                <a:off x="2130450" y="3610506"/>
                <a:ext cx="2452403" cy="246221"/>
              </a:xfrm>
              <a:prstGeom prst="rect">
                <a:avLst/>
              </a:prstGeom>
              <a:blipFill>
                <a:blip r:embed="rId4"/>
                <a:stretch>
                  <a:fillRect l="-993" b="-36585"/>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34BB3B1A-2A45-4797-B7DA-07168B17B5B1}"/>
              </a:ext>
            </a:extLst>
          </p:cNvPr>
          <p:cNvSpPr txBox="1"/>
          <p:nvPr/>
        </p:nvSpPr>
        <p:spPr>
          <a:xfrm>
            <a:off x="1602763" y="1871149"/>
            <a:ext cx="6710170" cy="492443"/>
          </a:xfrm>
          <a:prstGeom prst="rect">
            <a:avLst/>
          </a:prstGeom>
          <a:noFill/>
        </p:spPr>
        <p:txBody>
          <a:bodyPr wrap="none" lIns="0" tIns="0" rIns="0" bIns="0" rtlCol="0">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尤度は事後確率の逆なので、ある確率モデルからデータ</a:t>
            </a:r>
            <a:r>
              <a:rPr lang="ja-JP" altLang="en-US" sz="1600" dirty="0" err="1">
                <a:solidFill>
                  <a:schemeClr val="tx1">
                    <a:lumMod val="75000"/>
                    <a:lumOff val="25000"/>
                  </a:schemeClr>
                </a:solidFill>
                <a:latin typeface="Meiryo UI" panose="020B0604030504040204" pitchFamily="50" charset="-128"/>
                <a:ea typeface="Meiryo UI" panose="020B0604030504040204" pitchFamily="50" charset="-128"/>
              </a:rPr>
              <a:t>ｘ</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を観測できる確率となる。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正規分布を仮定すると、ある</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1</a:t>
            </a:r>
            <a:r>
              <a:rPr lang="ja-JP" altLang="en-US" sz="1600" dirty="0" err="1">
                <a:solidFill>
                  <a:schemeClr val="tx1">
                    <a:lumMod val="75000"/>
                    <a:lumOff val="25000"/>
                  </a:schemeClr>
                </a:solidFill>
                <a:latin typeface="Meiryo UI" panose="020B0604030504040204" pitchFamily="50" charset="-128"/>
                <a:ea typeface="Meiryo UI" panose="020B0604030504040204" pitchFamily="50" charset="-128"/>
              </a:rPr>
              <a:t>つの</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クラスタの分布は、以下の式で表すことができる。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7DC2821-EDDC-4EA3-9B81-DBF91B31D745}"/>
                  </a:ext>
                </a:extLst>
              </p:cNvPr>
              <p:cNvSpPr txBox="1"/>
              <p:nvPr/>
            </p:nvSpPr>
            <p:spPr>
              <a:xfrm>
                <a:off x="2130450" y="2427095"/>
                <a:ext cx="2606483" cy="6923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𝑝</m:t>
                      </m:r>
                      <m:d>
                        <m:dPr>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𝑥</m:t>
                          </m:r>
                          <m:r>
                            <a:rPr kumimoji="1" lang="en-US" altLang="ja-JP" sz="1600" b="0" i="1" smtClean="0">
                              <a:solidFill>
                                <a:schemeClr val="tx1">
                                  <a:lumMod val="75000"/>
                                  <a:lumOff val="25000"/>
                                </a:schemeClr>
                              </a:solidFill>
                              <a:latin typeface="Cambria Math" panose="02040503050406030204" pitchFamily="18" charset="0"/>
                            </a:rPr>
                            <m:t>|</m:t>
                          </m:r>
                          <m:r>
                            <a:rPr kumimoji="1" lang="en-US" altLang="ja-JP" sz="1600" b="0" i="1" smtClean="0">
                              <a:solidFill>
                                <a:schemeClr val="tx1">
                                  <a:lumMod val="75000"/>
                                  <a:lumOff val="25000"/>
                                </a:schemeClr>
                              </a:solidFill>
                              <a:latin typeface="Cambria Math" panose="02040503050406030204" pitchFamily="18" charset="0"/>
                            </a:rPr>
                            <m:t>𝑧</m:t>
                          </m:r>
                        </m:e>
                      </m:d>
                      <m:r>
                        <a:rPr kumimoji="1" lang="en-US" altLang="ja-JP" sz="1600" b="0" i="1" smtClean="0">
                          <a:solidFill>
                            <a:schemeClr val="tx1">
                              <a:lumMod val="75000"/>
                              <a:lumOff val="25000"/>
                            </a:schemeClr>
                          </a:solidFill>
                          <a:latin typeface="Cambria Math" panose="02040503050406030204" pitchFamily="18" charset="0"/>
                        </a:rPr>
                        <m:t>=</m:t>
                      </m:r>
                      <m:nary>
                        <m:naryPr>
                          <m:chr m:val="∏"/>
                          <m:ctrlPr>
                            <a:rPr lang="en-US" altLang="ja-JP" sz="1600" b="0" i="1" smtClean="0">
                              <a:solidFill>
                                <a:schemeClr val="tx1">
                                  <a:lumMod val="75000"/>
                                  <a:lumOff val="25000"/>
                                </a:schemeClr>
                              </a:solidFill>
                              <a:latin typeface="Cambria Math" panose="02040503050406030204" pitchFamily="18" charset="0"/>
                            </a:rPr>
                          </m:ctrlPr>
                        </m:naryPr>
                        <m:sub>
                          <m:r>
                            <m:rPr>
                              <m:brk m:alnAt="23"/>
                            </m:rPr>
                            <a:rPr lang="en-US" altLang="ja-JP" sz="1600" b="0" i="1" smtClean="0">
                              <a:solidFill>
                                <a:schemeClr val="tx1">
                                  <a:lumMod val="75000"/>
                                  <a:lumOff val="25000"/>
                                </a:schemeClr>
                              </a:solidFill>
                              <a:latin typeface="Cambria Math" panose="02040503050406030204" pitchFamily="18" charset="0"/>
                            </a:rPr>
                            <m:t>𝑘</m:t>
                          </m:r>
                          <m:r>
                            <a:rPr lang="en-US" altLang="ja-JP" sz="1600" b="0" i="1" smtClean="0">
                              <a:solidFill>
                                <a:schemeClr val="tx1">
                                  <a:lumMod val="75000"/>
                                  <a:lumOff val="25000"/>
                                </a:schemeClr>
                              </a:solidFill>
                              <a:latin typeface="Cambria Math" panose="02040503050406030204" pitchFamily="18" charset="0"/>
                            </a:rPr>
                            <m:t>=1</m:t>
                          </m:r>
                        </m:sub>
                        <m:sup>
                          <m:r>
                            <a:rPr lang="en-US" altLang="ja-JP" sz="1600" b="0" i="1" smtClean="0">
                              <a:solidFill>
                                <a:schemeClr val="tx1">
                                  <a:lumMod val="75000"/>
                                  <a:lumOff val="25000"/>
                                </a:schemeClr>
                              </a:solidFill>
                              <a:latin typeface="Cambria Math" panose="02040503050406030204" pitchFamily="18" charset="0"/>
                            </a:rPr>
                            <m:t>𝐾</m:t>
                          </m:r>
                        </m:sup>
                        <m:e>
                          <m:r>
                            <a:rPr lang="en-US" altLang="ja-JP" sz="1600" b="0" i="1" smtClean="0">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sSup>
                            <m:sSupPr>
                              <m:ctrlPr>
                                <a:rPr lang="en-US" altLang="ja-JP" sz="1600" i="1" smtClean="0">
                                  <a:solidFill>
                                    <a:schemeClr val="tx1">
                                      <a:lumMod val="75000"/>
                                      <a:lumOff val="25000"/>
                                    </a:schemeClr>
                                  </a:solidFill>
                                  <a:latin typeface="Cambria Math" panose="02040503050406030204" pitchFamily="18" charset="0"/>
                                  <a:ea typeface="Meiryo UI" panose="020B0604030504040204" pitchFamily="50" charset="-128"/>
                                </a:rPr>
                              </m:ctrlPr>
                            </m:sSupPr>
                            <m:e>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m:t>
                              </m:r>
                            </m:e>
                            <m:sup>
                              <m:sSub>
                                <m:sSubPr>
                                  <m:ctrlPr>
                                    <a:rPr lang="en-US" altLang="ja-JP" sz="1600" i="1" smtClean="0">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𝑘</m:t>
                                  </m:r>
                                </m:sub>
                              </m:sSub>
                            </m:sup>
                          </m:sSup>
                        </m:e>
                      </m:nary>
                    </m:oMath>
                  </m:oMathPara>
                </a14:m>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7DC2821-EDDC-4EA3-9B81-DBF91B31D745}"/>
                  </a:ext>
                </a:extLst>
              </p:cNvPr>
              <p:cNvSpPr txBox="1">
                <a:spLocks noRot="1" noChangeAspect="1" noMove="1" noResize="1" noEditPoints="1" noAdjustHandles="1" noChangeArrowheads="1" noChangeShapeType="1" noTextEdit="1"/>
              </p:cNvSpPr>
              <p:nvPr/>
            </p:nvSpPr>
            <p:spPr>
              <a:xfrm>
                <a:off x="2130450" y="2427095"/>
                <a:ext cx="2606483" cy="6923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C285157E-3B20-40A8-A50F-DCDCAEBAF030}"/>
                  </a:ext>
                </a:extLst>
              </p:cNvPr>
              <p:cNvSpPr/>
              <p:nvPr/>
            </p:nvSpPr>
            <p:spPr>
              <a:xfrm>
                <a:off x="4291763" y="2613014"/>
                <a:ext cx="6507087"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sSup>
                        <m:sSup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p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e>
                        <m:sup>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=0</m:t>
                          </m:r>
                        </m:sup>
                      </m:sSup>
                      <m:r>
                        <a:rPr lang="en-US" altLang="ja-JP" sz="1600" b="0" i="1" smtClean="0">
                          <a:solidFill>
                            <a:schemeClr val="tx1">
                              <a:lumMod val="75000"/>
                              <a:lumOff val="25000"/>
                            </a:schemeClr>
                          </a:solidFill>
                          <a:latin typeface="Cambria Math" panose="02040503050406030204" pitchFamily="18" charset="0"/>
                        </a:rPr>
                        <m:t>=1,  </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sSup>
                        <m:sSup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p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e>
                        <m:sup>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=1</m:t>
                          </m:r>
                        </m:sup>
                      </m:sSup>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oMath>
                  </m:oMathPara>
                </a14:m>
                <a:endParaRPr lang="ja-JP" altLang="en-US" sz="1600" dirty="0">
                  <a:solidFill>
                    <a:schemeClr val="tx1">
                      <a:lumMod val="75000"/>
                      <a:lumOff val="25000"/>
                    </a:schemeClr>
                  </a:solidFill>
                </a:endParaRPr>
              </a:p>
            </p:txBody>
          </p:sp>
        </mc:Choice>
        <mc:Fallback xmlns="">
          <p:sp>
            <p:nvSpPr>
              <p:cNvPr id="19" name="正方形/長方形 18">
                <a:extLst>
                  <a:ext uri="{FF2B5EF4-FFF2-40B4-BE49-F238E27FC236}">
                    <a16:creationId xmlns:a16="http://schemas.microsoft.com/office/drawing/2014/main" id="{C285157E-3B20-40A8-A50F-DCDCAEBAF030}"/>
                  </a:ext>
                </a:extLst>
              </p:cNvPr>
              <p:cNvSpPr>
                <a:spLocks noRot="1" noChangeAspect="1" noMove="1" noResize="1" noEditPoints="1" noAdjustHandles="1" noChangeArrowheads="1" noChangeShapeType="1" noTextEdit="1"/>
              </p:cNvSpPr>
              <p:nvPr/>
            </p:nvSpPr>
            <p:spPr>
              <a:xfrm>
                <a:off x="4291763" y="2613014"/>
                <a:ext cx="6507087" cy="338554"/>
              </a:xfrm>
              <a:prstGeom prst="rect">
                <a:avLst/>
              </a:prstGeom>
              <a:blipFill>
                <a:blip r:embed="rId6"/>
                <a:stretch>
                  <a:fillRect b="-10909"/>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7D355089-CFDD-4E2B-9CEB-588354C9912A}"/>
              </a:ext>
            </a:extLst>
          </p:cNvPr>
          <p:cNvSpPr txBox="1"/>
          <p:nvPr/>
        </p:nvSpPr>
        <p:spPr>
          <a:xfrm>
            <a:off x="1602763" y="3239003"/>
            <a:ext cx="4605428" cy="246221"/>
          </a:xfrm>
          <a:prstGeom prst="rect">
            <a:avLst/>
          </a:prstGeom>
          <a:noFill/>
        </p:spPr>
        <p:txBody>
          <a:bodyPr wrap="none" lIns="0" tIns="0" rIns="0" bIns="0" rtlCol="0">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隠れ変数の分布と同様に、以下の式で表すことができる。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DC954C32-C992-468F-96B3-C1B5B2EE115D}"/>
              </a:ext>
            </a:extLst>
          </p:cNvPr>
          <p:cNvSpPr txBox="1"/>
          <p:nvPr/>
        </p:nvSpPr>
        <p:spPr>
          <a:xfrm>
            <a:off x="1310925" y="4090667"/>
            <a:ext cx="4107215" cy="369332"/>
          </a:xfrm>
          <a:prstGeom prst="rect">
            <a:avLst/>
          </a:prstGeom>
          <a:noFill/>
        </p:spPr>
        <p:txBody>
          <a:bodyPr wrap="none" rtlCol="0" anchor="t">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■観測したデータ　　の分布（周辺確率）</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501A84EB-0701-446A-9D7A-2F5A60141223}"/>
                  </a:ext>
                </a:extLst>
              </p:cNvPr>
              <p:cNvSpPr/>
              <p:nvPr/>
            </p:nvSpPr>
            <p:spPr>
              <a:xfrm>
                <a:off x="2949673" y="4077728"/>
                <a:ext cx="24943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𝑥</m:t>
                      </m:r>
                    </m:oMath>
                  </m:oMathPara>
                </a14:m>
                <a:endParaRPr lang="ja-JP" altLang="en-US" dirty="0"/>
              </a:p>
            </p:txBody>
          </p:sp>
        </mc:Choice>
        <mc:Fallback xmlns="">
          <p:sp>
            <p:nvSpPr>
              <p:cNvPr id="23" name="正方形/長方形 22">
                <a:extLst>
                  <a:ext uri="{FF2B5EF4-FFF2-40B4-BE49-F238E27FC236}">
                    <a16:creationId xmlns:a16="http://schemas.microsoft.com/office/drawing/2014/main" id="{501A84EB-0701-446A-9D7A-2F5A60141223}"/>
                  </a:ext>
                </a:extLst>
              </p:cNvPr>
              <p:cNvSpPr>
                <a:spLocks noRot="1" noChangeAspect="1" noMove="1" noResize="1" noEditPoints="1" noAdjustHandles="1" noChangeArrowheads="1" noChangeShapeType="1" noTextEdit="1"/>
              </p:cNvSpPr>
              <p:nvPr/>
            </p:nvSpPr>
            <p:spPr>
              <a:xfrm>
                <a:off x="2949673" y="4077728"/>
                <a:ext cx="249439" cy="369332"/>
              </a:xfrm>
              <a:prstGeom prst="rect">
                <a:avLst/>
              </a:prstGeom>
              <a:blipFill>
                <a:blip r:embed="rId7"/>
                <a:stretch>
                  <a:fillRect r="-97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5F83537-91A6-4D8C-87D8-F85121C156DF}"/>
                  </a:ext>
                </a:extLst>
              </p:cNvPr>
              <p:cNvSpPr txBox="1"/>
              <p:nvPr/>
            </p:nvSpPr>
            <p:spPr>
              <a:xfrm>
                <a:off x="1418601" y="4603658"/>
                <a:ext cx="6373959" cy="6923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𝑝</m:t>
                      </m:r>
                      <m:d>
                        <m:dPr>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𝑥</m:t>
                          </m:r>
                        </m:e>
                      </m:d>
                      <m:r>
                        <a:rPr kumimoji="1" lang="en-US" altLang="ja-JP" sz="1600" b="0" i="1" smtClean="0">
                          <a:solidFill>
                            <a:schemeClr val="tx1">
                              <a:lumMod val="75000"/>
                              <a:lumOff val="25000"/>
                            </a:schemeClr>
                          </a:solidFill>
                          <a:latin typeface="Cambria Math" panose="02040503050406030204" pitchFamily="18" charset="0"/>
                        </a:rPr>
                        <m:t>=</m:t>
                      </m:r>
                      <m:nary>
                        <m:naryPr>
                          <m:chr m:val="∑"/>
                          <m:ctrlPr>
                            <a:rPr kumimoji="1" lang="en-US" altLang="ja-JP" sz="1600" b="0" i="1" smtClean="0">
                              <a:solidFill>
                                <a:schemeClr val="tx1">
                                  <a:lumMod val="75000"/>
                                  <a:lumOff val="25000"/>
                                </a:schemeClr>
                              </a:solidFill>
                              <a:latin typeface="Cambria Math" panose="02040503050406030204" pitchFamily="18" charset="0"/>
                            </a:rPr>
                          </m:ctrlPr>
                        </m:naryPr>
                        <m:sub>
                          <m:r>
                            <m:rPr>
                              <m:brk m:alnAt="23"/>
                            </m:rPr>
                            <a:rPr kumimoji="1" lang="en-US" altLang="ja-JP" sz="1600" b="0" i="1" smtClean="0">
                              <a:solidFill>
                                <a:schemeClr val="tx1">
                                  <a:lumMod val="75000"/>
                                  <a:lumOff val="25000"/>
                                </a:schemeClr>
                              </a:solidFill>
                              <a:latin typeface="Cambria Math" panose="02040503050406030204" pitchFamily="18" charset="0"/>
                            </a:rPr>
                            <m:t>𝑘</m:t>
                          </m:r>
                          <m:r>
                            <a:rPr kumimoji="1" lang="en-US" altLang="ja-JP" sz="1600" b="0" i="1" smtClean="0">
                              <a:solidFill>
                                <a:schemeClr val="tx1">
                                  <a:lumMod val="75000"/>
                                  <a:lumOff val="25000"/>
                                </a:schemeClr>
                              </a:solidFill>
                              <a:latin typeface="Cambria Math" panose="02040503050406030204" pitchFamily="18" charset="0"/>
                            </a:rPr>
                            <m:t>=1</m:t>
                          </m:r>
                        </m:sub>
                        <m:sup>
                          <m:r>
                            <a:rPr kumimoji="1" lang="en-US" altLang="ja-JP" sz="1600" b="0" i="1" smtClean="0">
                              <a:solidFill>
                                <a:schemeClr val="tx1">
                                  <a:lumMod val="75000"/>
                                  <a:lumOff val="25000"/>
                                </a:schemeClr>
                              </a:solidFill>
                              <a:latin typeface="Cambria Math" panose="02040503050406030204" pitchFamily="18" charset="0"/>
                            </a:rPr>
                            <m:t>𝐾</m:t>
                          </m:r>
                        </m:sup>
                        <m:e>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r>
                                <a:rPr lang="en-US" altLang="ja-JP" sz="1600" i="1">
                                  <a:solidFill>
                                    <a:schemeClr val="tx1">
                                      <a:lumMod val="75000"/>
                                      <a:lumOff val="25000"/>
                                    </a:schemeClr>
                                  </a:solidFill>
                                  <a:latin typeface="Cambria Math" panose="02040503050406030204" pitchFamily="18" charset="0"/>
                                </a:rPr>
                                <m:t>𝑥</m:t>
                              </m:r>
                              <m:r>
                                <a:rPr lang="en-US" altLang="ja-JP" sz="1600" i="1">
                                  <a:solidFill>
                                    <a:schemeClr val="tx1">
                                      <a:lumMod val="75000"/>
                                      <a:lumOff val="25000"/>
                                    </a:schemeClr>
                                  </a:solidFill>
                                  <a:latin typeface="Cambria Math" panose="02040503050406030204" pitchFamily="18" charset="0"/>
                                </a:rPr>
                                <m:t>,</m:t>
                              </m:r>
                              <m:r>
                                <a:rPr lang="en-US" altLang="ja-JP" sz="1600" i="1">
                                  <a:solidFill>
                                    <a:schemeClr val="tx1">
                                      <a:lumMod val="75000"/>
                                      <a:lumOff val="25000"/>
                                    </a:schemeClr>
                                  </a:solidFill>
                                  <a:latin typeface="Cambria Math" panose="02040503050406030204" pitchFamily="18" charset="0"/>
                                </a:rPr>
                                <m:t>𝑧</m:t>
                              </m:r>
                            </m:e>
                          </m:d>
                        </m:e>
                      </m:nary>
                      <m:r>
                        <a:rPr kumimoji="1" lang="en-US" altLang="ja-JP" sz="1600" b="0" i="1" smtClean="0">
                          <a:solidFill>
                            <a:schemeClr val="tx1">
                              <a:lumMod val="75000"/>
                              <a:lumOff val="25000"/>
                            </a:schemeClr>
                          </a:solidFill>
                          <a:latin typeface="Cambria Math" panose="02040503050406030204" pitchFamily="18" charset="0"/>
                        </a:rPr>
                        <m:t>=</m:t>
                      </m:r>
                      <m:nary>
                        <m:naryPr>
                          <m:chr m:val="∑"/>
                          <m:ctrlPr>
                            <a:rPr lang="en-US" altLang="ja-JP" sz="1600" i="1">
                              <a:solidFill>
                                <a:schemeClr val="tx1">
                                  <a:lumMod val="75000"/>
                                  <a:lumOff val="25000"/>
                                </a:schemeClr>
                              </a:solidFill>
                              <a:latin typeface="Cambria Math" panose="02040503050406030204" pitchFamily="18" charset="0"/>
                            </a:rPr>
                          </m:ctrlPr>
                        </m:naryPr>
                        <m:sub>
                          <m:r>
                            <m:rPr>
                              <m:brk m:alnAt="23"/>
                            </m:rPr>
                            <a:rPr lang="en-US" altLang="ja-JP" sz="1600" i="1">
                              <a:solidFill>
                                <a:schemeClr val="tx1">
                                  <a:lumMod val="75000"/>
                                  <a:lumOff val="25000"/>
                                </a:schemeClr>
                              </a:solidFill>
                              <a:latin typeface="Cambria Math" panose="02040503050406030204" pitchFamily="18" charset="0"/>
                            </a:rPr>
                            <m:t>𝑘</m:t>
                          </m:r>
                          <m:r>
                            <a:rPr lang="en-US" altLang="ja-JP" sz="1600" i="1">
                              <a:solidFill>
                                <a:schemeClr val="tx1">
                                  <a:lumMod val="75000"/>
                                  <a:lumOff val="25000"/>
                                </a:schemeClr>
                              </a:solidFill>
                              <a:latin typeface="Cambria Math" panose="02040503050406030204" pitchFamily="18" charset="0"/>
                            </a:rPr>
                            <m:t>=1</m:t>
                          </m:r>
                        </m:sub>
                        <m:sup>
                          <m:r>
                            <a:rPr lang="en-US" altLang="ja-JP" sz="1600" b="0" i="1" smtClean="0">
                              <a:solidFill>
                                <a:schemeClr val="tx1">
                                  <a:lumMod val="75000"/>
                                  <a:lumOff val="25000"/>
                                </a:schemeClr>
                              </a:solidFill>
                              <a:latin typeface="Cambria Math" panose="02040503050406030204" pitchFamily="18" charset="0"/>
                            </a:rPr>
                            <m:t>𝐾</m:t>
                          </m:r>
                        </m:sup>
                        <m:e>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r>
                                <a:rPr lang="en-US" altLang="ja-JP" sz="1600" i="1">
                                  <a:solidFill>
                                    <a:schemeClr val="tx1">
                                      <a:lumMod val="75000"/>
                                      <a:lumOff val="25000"/>
                                    </a:schemeClr>
                                  </a:solidFill>
                                  <a:latin typeface="Cambria Math" panose="02040503050406030204" pitchFamily="18" charset="0"/>
                                </a:rPr>
                                <m:t>𝑧</m:t>
                              </m:r>
                            </m:e>
                          </m:d>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r>
                                <a:rPr lang="en-US" altLang="ja-JP" sz="1600" b="0" i="1" smtClean="0">
                                  <a:solidFill>
                                    <a:schemeClr val="tx1">
                                      <a:lumMod val="75000"/>
                                      <a:lumOff val="25000"/>
                                    </a:schemeClr>
                                  </a:solidFill>
                                  <a:latin typeface="Cambria Math" panose="02040503050406030204" pitchFamily="18" charset="0"/>
                                </a:rPr>
                                <m:t>𝑥</m:t>
                              </m:r>
                              <m:r>
                                <a:rPr lang="en-US" altLang="ja-JP" sz="1600" b="0" i="1" smtClean="0">
                                  <a:solidFill>
                                    <a:schemeClr val="tx1">
                                      <a:lumMod val="75000"/>
                                      <a:lumOff val="25000"/>
                                    </a:schemeClr>
                                  </a:solidFill>
                                  <a:latin typeface="Cambria Math" panose="02040503050406030204" pitchFamily="18" charset="0"/>
                                </a:rPr>
                                <m:t>|</m:t>
                              </m:r>
                              <m:r>
                                <a:rPr lang="en-US" altLang="ja-JP" sz="1600" i="1">
                                  <a:solidFill>
                                    <a:schemeClr val="tx1">
                                      <a:lumMod val="75000"/>
                                      <a:lumOff val="25000"/>
                                    </a:schemeClr>
                                  </a:solidFill>
                                  <a:latin typeface="Cambria Math" panose="02040503050406030204" pitchFamily="18" charset="0"/>
                                </a:rPr>
                                <m:t>𝑧</m:t>
                              </m:r>
                            </m:e>
                          </m:d>
                        </m:e>
                      </m:nary>
                      <m:r>
                        <a:rPr lang="en-US" altLang="ja-JP" sz="1600" b="0" i="1" smtClean="0">
                          <a:solidFill>
                            <a:schemeClr val="tx1">
                              <a:lumMod val="75000"/>
                              <a:lumOff val="25000"/>
                            </a:schemeClr>
                          </a:solidFill>
                          <a:latin typeface="Cambria Math" panose="02040503050406030204" pitchFamily="18" charset="0"/>
                        </a:rPr>
                        <m:t>=</m:t>
                      </m:r>
                      <m:nary>
                        <m:naryPr>
                          <m:chr m:val="∑"/>
                          <m:ctrlPr>
                            <a:rPr lang="en-US" altLang="ja-JP" sz="1600" i="1">
                              <a:solidFill>
                                <a:schemeClr val="tx1">
                                  <a:lumMod val="75000"/>
                                  <a:lumOff val="25000"/>
                                </a:schemeClr>
                              </a:solidFill>
                              <a:latin typeface="Cambria Math" panose="02040503050406030204" pitchFamily="18" charset="0"/>
                            </a:rPr>
                          </m:ctrlPr>
                        </m:naryPr>
                        <m:sub>
                          <m:r>
                            <m:rPr>
                              <m:brk m:alnAt="23"/>
                            </m:rPr>
                            <a:rPr lang="en-US" altLang="ja-JP" sz="1600" i="1">
                              <a:solidFill>
                                <a:schemeClr val="tx1">
                                  <a:lumMod val="75000"/>
                                  <a:lumOff val="25000"/>
                                </a:schemeClr>
                              </a:solidFill>
                              <a:latin typeface="Cambria Math" panose="02040503050406030204" pitchFamily="18" charset="0"/>
                            </a:rPr>
                            <m:t>𝑘</m:t>
                          </m:r>
                          <m:r>
                            <a:rPr lang="en-US" altLang="ja-JP" sz="1600" i="1">
                              <a:solidFill>
                                <a:schemeClr val="tx1">
                                  <a:lumMod val="75000"/>
                                  <a:lumOff val="25000"/>
                                </a:schemeClr>
                              </a:solidFill>
                              <a:latin typeface="Cambria Math" panose="02040503050406030204" pitchFamily="18" charset="0"/>
                            </a:rPr>
                            <m:t>=1</m:t>
                          </m:r>
                        </m:sub>
                        <m:sup>
                          <m:r>
                            <a:rPr lang="en-US" altLang="ja-JP" sz="1600" b="0" i="1" smtClean="0">
                              <a:solidFill>
                                <a:schemeClr val="tx1">
                                  <a:lumMod val="75000"/>
                                  <a:lumOff val="25000"/>
                                </a:schemeClr>
                              </a:solidFill>
                              <a:latin typeface="Cambria Math" panose="02040503050406030204" pitchFamily="18" charset="0"/>
                            </a:rPr>
                            <m:t>𝐾</m:t>
                          </m:r>
                        </m:sup>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e>
                      </m:nary>
                    </m:oMath>
                  </m:oMathPara>
                </a14:m>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B5F83537-91A6-4D8C-87D8-F85121C156DF}"/>
                  </a:ext>
                </a:extLst>
              </p:cNvPr>
              <p:cNvSpPr txBox="1">
                <a:spLocks noRot="1" noChangeAspect="1" noMove="1" noResize="1" noEditPoints="1" noAdjustHandles="1" noChangeArrowheads="1" noChangeShapeType="1" noTextEdit="1"/>
              </p:cNvSpPr>
              <p:nvPr/>
            </p:nvSpPr>
            <p:spPr>
              <a:xfrm>
                <a:off x="1418601" y="4603658"/>
                <a:ext cx="6373959" cy="692305"/>
              </a:xfrm>
              <a:prstGeom prst="rect">
                <a:avLst/>
              </a:prstGeom>
              <a:blipFill>
                <a:blip r:embed="rId8"/>
                <a:stretch>
                  <a:fillRect/>
                </a:stretch>
              </a:blipFill>
            </p:spPr>
            <p:txBody>
              <a:bodyPr/>
              <a:lstStyle/>
              <a:p>
                <a:r>
                  <a:rPr lang="ja-JP" altLang="en-US">
                    <a:noFill/>
                  </a:rPr>
                  <a:t> </a:t>
                </a:r>
              </a:p>
            </p:txBody>
          </p:sp>
        </mc:Fallback>
      </mc:AlternateContent>
      <p:sp>
        <p:nvSpPr>
          <p:cNvPr id="25" name="円弧 24">
            <a:extLst>
              <a:ext uri="{FF2B5EF4-FFF2-40B4-BE49-F238E27FC236}">
                <a16:creationId xmlns:a16="http://schemas.microsoft.com/office/drawing/2014/main" id="{4CFF91E6-A76B-4673-B6BF-9F9F34FE4A43}"/>
              </a:ext>
            </a:extLst>
          </p:cNvPr>
          <p:cNvSpPr/>
          <p:nvPr/>
        </p:nvSpPr>
        <p:spPr>
          <a:xfrm rot="10800000" flipH="1">
            <a:off x="3706576" y="5106371"/>
            <a:ext cx="1030357" cy="519028"/>
          </a:xfrm>
          <a:prstGeom prst="arc">
            <a:avLst>
              <a:gd name="adj1" fmla="val 10955933"/>
              <a:gd name="adj2" fmla="val 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DC5FE5EA-5AF4-495F-B500-FD57841D5A9F}"/>
              </a:ext>
            </a:extLst>
          </p:cNvPr>
          <p:cNvSpPr/>
          <p:nvPr/>
        </p:nvSpPr>
        <p:spPr>
          <a:xfrm>
            <a:off x="3765817" y="5637474"/>
            <a:ext cx="902811" cy="307777"/>
          </a:xfrm>
          <a:prstGeom prst="rect">
            <a:avLst/>
          </a:prstGeom>
        </p:spPr>
        <p:txBody>
          <a:bodyPr wrap="none">
            <a:spAutoFit/>
          </a:bodyPr>
          <a:lstStyle/>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乗法定理</a:t>
            </a:r>
          </a:p>
        </p:txBody>
      </p:sp>
      <p:sp>
        <p:nvSpPr>
          <p:cNvPr id="27" name="円弧 26">
            <a:extLst>
              <a:ext uri="{FF2B5EF4-FFF2-40B4-BE49-F238E27FC236}">
                <a16:creationId xmlns:a16="http://schemas.microsoft.com/office/drawing/2014/main" id="{79822EF0-1F56-4E29-B6D6-6BD4DDEB4334}"/>
              </a:ext>
            </a:extLst>
          </p:cNvPr>
          <p:cNvSpPr/>
          <p:nvPr/>
        </p:nvSpPr>
        <p:spPr>
          <a:xfrm rot="10800000" flipH="1">
            <a:off x="2357660" y="5118818"/>
            <a:ext cx="1030357" cy="519028"/>
          </a:xfrm>
          <a:prstGeom prst="arc">
            <a:avLst>
              <a:gd name="adj1" fmla="val 10955933"/>
              <a:gd name="adj2" fmla="val 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B6853D06-E05C-4DD3-B3A9-13CE9C9825C2}"/>
              </a:ext>
            </a:extLst>
          </p:cNvPr>
          <p:cNvSpPr/>
          <p:nvPr/>
        </p:nvSpPr>
        <p:spPr>
          <a:xfrm>
            <a:off x="2177662" y="5637474"/>
            <a:ext cx="1261884" cy="523220"/>
          </a:xfrm>
          <a:prstGeom prst="rect">
            <a:avLst/>
          </a:prstGeom>
        </p:spPr>
        <p:txBody>
          <a:bodyPr wrap="none">
            <a:spAutoFit/>
          </a:bodyPr>
          <a:lstStyle/>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隠れ変数導入</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（加法定理）</a:t>
            </a:r>
          </a:p>
        </p:txBody>
      </p:sp>
      <p:sp>
        <p:nvSpPr>
          <p:cNvPr id="29" name="円弧 28">
            <a:extLst>
              <a:ext uri="{FF2B5EF4-FFF2-40B4-BE49-F238E27FC236}">
                <a16:creationId xmlns:a16="http://schemas.microsoft.com/office/drawing/2014/main" id="{70DA4EEA-FA33-40F0-A8AA-CC095437BBDF}"/>
              </a:ext>
            </a:extLst>
          </p:cNvPr>
          <p:cNvSpPr/>
          <p:nvPr/>
        </p:nvSpPr>
        <p:spPr>
          <a:xfrm rot="10800000" flipH="1">
            <a:off x="5055491" y="5106371"/>
            <a:ext cx="1030357" cy="519028"/>
          </a:xfrm>
          <a:prstGeom prst="arc">
            <a:avLst>
              <a:gd name="adj1" fmla="val 10955933"/>
              <a:gd name="adj2" fmla="val 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91460A-D9DF-4F43-B95E-A3435678B8C8}"/>
                  </a:ext>
                </a:extLst>
              </p:cNvPr>
              <p:cNvSpPr txBox="1"/>
              <p:nvPr/>
            </p:nvSpPr>
            <p:spPr>
              <a:xfrm>
                <a:off x="5092904" y="5966331"/>
                <a:ext cx="24524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𝑝</m:t>
                      </m:r>
                      <m:d>
                        <m:dPr>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𝑥</m:t>
                          </m:r>
                          <m:r>
                            <a:rPr kumimoji="1" lang="en-US" altLang="ja-JP" sz="1600" b="0" i="1" smtClean="0">
                              <a:solidFill>
                                <a:schemeClr val="tx1">
                                  <a:lumMod val="75000"/>
                                  <a:lumOff val="25000"/>
                                </a:schemeClr>
                              </a:solidFill>
                              <a:latin typeface="Cambria Math" panose="02040503050406030204" pitchFamily="18" charset="0"/>
                            </a:rPr>
                            <m:t>|</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𝑧</m:t>
                              </m:r>
                            </m:e>
                            <m:sub>
                              <m:r>
                                <a:rPr kumimoji="1" lang="en-US" altLang="ja-JP" sz="1600" b="0" i="1" smtClean="0">
                                  <a:solidFill>
                                    <a:schemeClr val="tx1">
                                      <a:lumMod val="75000"/>
                                      <a:lumOff val="25000"/>
                                    </a:schemeClr>
                                  </a:solidFill>
                                  <a:latin typeface="Cambria Math" panose="02040503050406030204" pitchFamily="18" charset="0"/>
                                </a:rPr>
                                <m:t>𝑘</m:t>
                              </m:r>
                            </m:sub>
                          </m:sSub>
                          <m:r>
                            <a:rPr kumimoji="1" lang="en-US" altLang="ja-JP" sz="1600" b="0" i="1" smtClean="0">
                              <a:solidFill>
                                <a:schemeClr val="tx1">
                                  <a:lumMod val="75000"/>
                                  <a:lumOff val="25000"/>
                                </a:schemeClr>
                              </a:solidFill>
                              <a:latin typeface="Cambria Math" panose="02040503050406030204" pitchFamily="18" charset="0"/>
                            </a:rPr>
                            <m:t>=1</m:t>
                          </m:r>
                        </m:e>
                      </m:d>
                      <m:r>
                        <a:rPr kumimoji="1" lang="en-US" altLang="ja-JP" sz="1600" b="0" i="1" smtClean="0">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oMath>
                  </m:oMathPara>
                </a14:m>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5491460A-D9DF-4F43-B95E-A3435678B8C8}"/>
                  </a:ext>
                </a:extLst>
              </p:cNvPr>
              <p:cNvSpPr txBox="1">
                <a:spLocks noRot="1" noChangeAspect="1" noMove="1" noResize="1" noEditPoints="1" noAdjustHandles="1" noChangeArrowheads="1" noChangeShapeType="1" noTextEdit="1"/>
              </p:cNvSpPr>
              <p:nvPr/>
            </p:nvSpPr>
            <p:spPr>
              <a:xfrm>
                <a:off x="5092904" y="5966331"/>
                <a:ext cx="2452402" cy="246221"/>
              </a:xfrm>
              <a:prstGeom prst="rect">
                <a:avLst/>
              </a:prstGeom>
              <a:blipFill>
                <a:blip r:embed="rId9"/>
                <a:stretch>
                  <a:fillRect l="-993" b="-3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7DC3AF5-13CA-41BF-A005-F896DA5E6DCC}"/>
                  </a:ext>
                </a:extLst>
              </p:cNvPr>
              <p:cNvSpPr/>
              <p:nvPr/>
            </p:nvSpPr>
            <p:spPr>
              <a:xfrm>
                <a:off x="5055490" y="5634681"/>
                <a:ext cx="1616148" cy="338554"/>
              </a:xfrm>
              <a:prstGeom prst="rect">
                <a:avLst/>
              </a:prstGeom>
            </p:spPr>
            <p:txBody>
              <a:bodyPr wrap="none">
                <a:spAutoFit/>
              </a:bodyPr>
              <a:lstStyle/>
              <a:p>
                <a14:m>
                  <m:oMath xmlns:m="http://schemas.openxmlformats.org/officeDocument/2006/math">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𝑝</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=1</m:t>
                        </m:r>
                      </m:e>
                    </m:d>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oMath>
                </a14:m>
                <a:r>
                  <a:rPr lang="ja-JP" altLang="en-US" sz="1600" i="1" dirty="0">
                    <a:solidFill>
                      <a:schemeClr val="tx1">
                        <a:lumMod val="75000"/>
                        <a:lumOff val="25000"/>
                      </a:schemeClr>
                    </a:solidFill>
                    <a:latin typeface="Meiryo UI" panose="020B0604030504040204" pitchFamily="50" charset="-128"/>
                    <a:ea typeface="Meiryo UI" panose="020B0604030504040204" pitchFamily="50" charset="-128"/>
                  </a:rPr>
                  <a:t> </a:t>
                </a:r>
                <a:endParaRPr lang="ja-JP" altLang="en-US" sz="1600" i="1" dirty="0"/>
              </a:p>
            </p:txBody>
          </p:sp>
        </mc:Choice>
        <mc:Fallback xmlns="">
          <p:sp>
            <p:nvSpPr>
              <p:cNvPr id="32" name="正方形/長方形 31">
                <a:extLst>
                  <a:ext uri="{FF2B5EF4-FFF2-40B4-BE49-F238E27FC236}">
                    <a16:creationId xmlns:a16="http://schemas.microsoft.com/office/drawing/2014/main" id="{B7DC3AF5-13CA-41BF-A005-F896DA5E6DCC}"/>
                  </a:ext>
                </a:extLst>
              </p:cNvPr>
              <p:cNvSpPr>
                <a:spLocks noRot="1" noChangeAspect="1" noMove="1" noResize="1" noEditPoints="1" noAdjustHandles="1" noChangeArrowheads="1" noChangeShapeType="1" noTextEdit="1"/>
              </p:cNvSpPr>
              <p:nvPr/>
            </p:nvSpPr>
            <p:spPr>
              <a:xfrm>
                <a:off x="5055490" y="5634681"/>
                <a:ext cx="1616148" cy="338554"/>
              </a:xfrm>
              <a:prstGeom prst="rect">
                <a:avLst/>
              </a:prstGeom>
              <a:blipFill>
                <a:blip r:embed="rId10"/>
                <a:stretch>
                  <a:fillRect b="-5357"/>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68A7D470-4E74-4CD9-8841-F35EAF00477F}"/>
              </a:ext>
            </a:extLst>
          </p:cNvPr>
          <p:cNvSpPr txBox="1"/>
          <p:nvPr/>
        </p:nvSpPr>
        <p:spPr>
          <a:xfrm>
            <a:off x="951089" y="553415"/>
            <a:ext cx="6702476"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隠れ変数の事後分布の推定</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36669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1A76094-391F-4805-8FA5-C483734ABE49}"/>
              </a:ext>
            </a:extLst>
          </p:cNvPr>
          <p:cNvSpPr/>
          <p:nvPr/>
        </p:nvSpPr>
        <p:spPr>
          <a:xfrm>
            <a:off x="6335630" y="2726358"/>
            <a:ext cx="5647665" cy="1405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600" dirty="0"/>
          </a:p>
        </p:txBody>
      </p:sp>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5123CAFF-19F9-4305-A6E7-23BB37894153}"/>
                  </a:ext>
                </a:extLst>
              </p:cNvPr>
              <p:cNvSpPr/>
              <p:nvPr/>
            </p:nvSpPr>
            <p:spPr>
              <a:xfrm>
                <a:off x="1516475" y="1633714"/>
                <a:ext cx="7618906" cy="7466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e>
                      </m:d>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e>
                        <m:e>
                          <m:r>
                            <a:rPr lang="en-US" altLang="ja-JP" i="1">
                              <a:solidFill>
                                <a:schemeClr val="tx1">
                                  <a:lumMod val="75000"/>
                                  <a:lumOff val="25000"/>
                                </a:schemeClr>
                              </a:solidFill>
                              <a:latin typeface="Cambria Math" panose="02040503050406030204" pitchFamily="18" charset="0"/>
                            </a:rPr>
                            <m:t>𝑥</m:t>
                          </m:r>
                        </m:e>
                      </m:d>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𝑝</m:t>
                          </m:r>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r>
                            <a:rPr lang="en-US" altLang="ja-JP" b="0" i="1" smtClean="0">
                              <a:solidFill>
                                <a:schemeClr val="tx1">
                                  <a:lumMod val="75000"/>
                                  <a:lumOff val="25000"/>
                                </a:schemeClr>
                              </a:solidFill>
                              <a:latin typeface="Cambria Math" panose="02040503050406030204" pitchFamily="18" charset="0"/>
                            </a:rPr>
                            <m:t>)</m:t>
                          </m:r>
                        </m:num>
                        <m:den>
                          <m:nary>
                            <m:naryPr>
                              <m:chr m:val="∑"/>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𝐾</m:t>
                              </m:r>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e>
                          </m:nary>
                        </m:den>
                      </m:f>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f>
                        <m:f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num>
                        <m:den>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𝑗</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den>
                      </m:f>
                    </m:oMath>
                  </m:oMathPara>
                </a14:m>
                <a:endParaRPr lang="ja-JP" altLang="en-US" i="1" dirty="0">
                  <a:solidFill>
                    <a:schemeClr val="tx1">
                      <a:lumMod val="75000"/>
                      <a:lumOff val="25000"/>
                    </a:schemeClr>
                  </a:solidFill>
                </a:endParaRPr>
              </a:p>
            </p:txBody>
          </p:sp>
        </mc:Choice>
        <mc:Fallback>
          <p:sp>
            <p:nvSpPr>
              <p:cNvPr id="14" name="正方形/長方形 13">
                <a:extLst>
                  <a:ext uri="{FF2B5EF4-FFF2-40B4-BE49-F238E27FC236}">
                    <a16:creationId xmlns:a16="http://schemas.microsoft.com/office/drawing/2014/main" id="{5123CAFF-19F9-4305-A6E7-23BB37894153}"/>
                  </a:ext>
                </a:extLst>
              </p:cNvPr>
              <p:cNvSpPr>
                <a:spLocks noRot="1" noChangeAspect="1" noMove="1" noResize="1" noEditPoints="1" noAdjustHandles="1" noChangeArrowheads="1" noChangeShapeType="1" noTextEdit="1"/>
              </p:cNvSpPr>
              <p:nvPr/>
            </p:nvSpPr>
            <p:spPr>
              <a:xfrm>
                <a:off x="1516475" y="1633714"/>
                <a:ext cx="7618906" cy="74667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96A4B9F-79D2-4235-88FE-680A4B43D80F}"/>
                  </a:ext>
                </a:extLst>
              </p:cNvPr>
              <p:cNvSpPr/>
              <p:nvPr/>
            </p:nvSpPr>
            <p:spPr>
              <a:xfrm>
                <a:off x="7576900" y="2889750"/>
                <a:ext cx="1616148" cy="338554"/>
              </a:xfrm>
              <a:prstGeom prst="rect">
                <a:avLst/>
              </a:prstGeom>
            </p:spPr>
            <p:txBody>
              <a:bodyPr wrap="none">
                <a:spAutoFit/>
              </a:bodyPr>
              <a:lstStyle/>
              <a:p>
                <a14:m>
                  <m:oMath xmlns:m="http://schemas.openxmlformats.org/officeDocument/2006/math">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𝑝</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=1</m:t>
                        </m:r>
                      </m:e>
                    </m:d>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a:t>
                </a:r>
                <a:endParaRPr lang="ja-JP" altLang="en-US" sz="1600" dirty="0">
                  <a:solidFill>
                    <a:schemeClr val="tx1">
                      <a:lumMod val="75000"/>
                      <a:lumOff val="25000"/>
                    </a:schemeClr>
                  </a:solidFill>
                </a:endParaRPr>
              </a:p>
            </p:txBody>
          </p:sp>
        </mc:Choice>
        <mc:Fallback xmlns="">
          <p:sp>
            <p:nvSpPr>
              <p:cNvPr id="4" name="正方形/長方形 3">
                <a:extLst>
                  <a:ext uri="{FF2B5EF4-FFF2-40B4-BE49-F238E27FC236}">
                    <a16:creationId xmlns:a16="http://schemas.microsoft.com/office/drawing/2014/main" id="{496A4B9F-79D2-4235-88FE-680A4B43D80F}"/>
                  </a:ext>
                </a:extLst>
              </p:cNvPr>
              <p:cNvSpPr>
                <a:spLocks noRot="1" noChangeAspect="1" noMove="1" noResize="1" noEditPoints="1" noAdjustHandles="1" noChangeArrowheads="1" noChangeShapeType="1" noTextEdit="1"/>
              </p:cNvSpPr>
              <p:nvPr/>
            </p:nvSpPr>
            <p:spPr>
              <a:xfrm>
                <a:off x="7576900" y="2889750"/>
                <a:ext cx="1616148" cy="338554"/>
              </a:xfrm>
              <a:prstGeom prst="rect">
                <a:avLst/>
              </a:prstGeom>
              <a:blipFill>
                <a:blip r:embed="rId4"/>
                <a:stretch>
                  <a:fillRect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E7AF24B-5C31-48BF-BAF1-587625C91B10}"/>
                  </a:ext>
                </a:extLst>
              </p:cNvPr>
              <p:cNvSpPr/>
              <p:nvPr/>
            </p:nvSpPr>
            <p:spPr>
              <a:xfrm>
                <a:off x="7507327" y="3251063"/>
                <a:ext cx="2613023" cy="338554"/>
              </a:xfrm>
              <a:prstGeom prst="rect">
                <a:avLst/>
              </a:prstGeom>
            </p:spPr>
            <p:txBody>
              <a:bodyPr wrap="none">
                <a:spAutoFit/>
              </a:bodyPr>
              <a:lstStyle/>
              <a:p>
                <a:r>
                  <a:rPr lang="ja-JP" altLang="en-US" sz="1600" dirty="0">
                    <a:solidFill>
                      <a:schemeClr val="tx1">
                        <a:lumMod val="75000"/>
                        <a:lumOff val="25000"/>
                      </a:schemeClr>
                    </a:solidFill>
                    <a:ea typeface="Meiryo UI" panose="020B0604030504040204" pitchFamily="50" charset="-128"/>
                  </a:rPr>
                  <a:t> </a:t>
                </a:r>
                <a14:m>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r>
                          <a:rPr lang="en-US" altLang="ja-JP" sz="1600" i="1">
                            <a:solidFill>
                              <a:schemeClr val="tx1">
                                <a:lumMod val="75000"/>
                                <a:lumOff val="25000"/>
                              </a:schemeClr>
                            </a:solidFill>
                            <a:latin typeface="Cambria Math" panose="02040503050406030204" pitchFamily="18" charset="0"/>
                          </a:rPr>
                          <m:t>𝑥</m:t>
                        </m:r>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=1</m:t>
                        </m:r>
                      </m:e>
                    </m:d>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oMath>
                </a14:m>
                <a:endParaRPr lang="ja-JP" altLang="en-US" sz="1600" dirty="0">
                  <a:solidFill>
                    <a:schemeClr val="tx1">
                      <a:lumMod val="75000"/>
                      <a:lumOff val="25000"/>
                    </a:schemeClr>
                  </a:solidFill>
                </a:endParaRPr>
              </a:p>
            </p:txBody>
          </p:sp>
        </mc:Choice>
        <mc:Fallback xmlns="">
          <p:sp>
            <p:nvSpPr>
              <p:cNvPr id="13" name="正方形/長方形 12">
                <a:extLst>
                  <a:ext uri="{FF2B5EF4-FFF2-40B4-BE49-F238E27FC236}">
                    <a16:creationId xmlns:a16="http://schemas.microsoft.com/office/drawing/2014/main" id="{3E7AF24B-5C31-48BF-BAF1-587625C91B10}"/>
                  </a:ext>
                </a:extLst>
              </p:cNvPr>
              <p:cNvSpPr>
                <a:spLocks noRot="1" noChangeAspect="1" noMove="1" noResize="1" noEditPoints="1" noAdjustHandles="1" noChangeArrowheads="1" noChangeShapeType="1" noTextEdit="1"/>
              </p:cNvSpPr>
              <p:nvPr/>
            </p:nvSpPr>
            <p:spPr>
              <a:xfrm>
                <a:off x="7507327" y="3251063"/>
                <a:ext cx="2613023" cy="338554"/>
              </a:xfrm>
              <a:prstGeom prst="rect">
                <a:avLst/>
              </a:prstGeom>
              <a:blipFill>
                <a:blip r:embed="rId5"/>
                <a:stretch>
                  <a:fillRect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61FDCFA9-1666-4304-91E8-CF22353A304E}"/>
                  </a:ext>
                </a:extLst>
              </p:cNvPr>
              <p:cNvSpPr/>
              <p:nvPr/>
            </p:nvSpPr>
            <p:spPr>
              <a:xfrm>
                <a:off x="7507327" y="3662526"/>
                <a:ext cx="4475969" cy="384272"/>
              </a:xfrm>
              <a:prstGeom prst="rect">
                <a:avLst/>
              </a:prstGeom>
            </p:spPr>
            <p:txBody>
              <a:bodyPr wrap="none">
                <a:spAutoFit/>
              </a:bodyPr>
              <a:lstStyle/>
              <a:p>
                <a:r>
                  <a:rPr lang="ja-JP" altLang="en-US" sz="1600" dirty="0">
                    <a:solidFill>
                      <a:schemeClr val="tx1">
                        <a:lumMod val="75000"/>
                        <a:lumOff val="25000"/>
                      </a:schemeClr>
                    </a:solidFill>
                    <a:ea typeface="Meiryo UI" panose="020B0604030504040204" pitchFamily="50" charset="-128"/>
                  </a:rPr>
                  <a:t> </a:t>
                </a:r>
                <a14:m>
                  <m:oMath xmlns:m="http://schemas.openxmlformats.org/officeDocument/2006/math">
                    <m:nary>
                      <m:naryPr>
                        <m:chr m:val="∑"/>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𝑗</m:t>
                        </m:r>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𝐾</m:t>
                        </m:r>
                      </m:sup>
                      <m:e>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𝑗</m:t>
                                </m:r>
                              </m:sub>
                            </m:sSub>
                            <m:r>
                              <a:rPr lang="en-US" altLang="ja-JP" sz="1600" i="1">
                                <a:solidFill>
                                  <a:schemeClr val="tx1">
                                    <a:lumMod val="75000"/>
                                    <a:lumOff val="25000"/>
                                  </a:schemeClr>
                                </a:solidFill>
                                <a:latin typeface="Cambria Math" panose="02040503050406030204" pitchFamily="18" charset="0"/>
                              </a:rPr>
                              <m:t>=1</m:t>
                            </m:r>
                          </m:e>
                        </m:d>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𝑥</m:t>
                            </m:r>
                          </m:e>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𝑗</m:t>
                                </m:r>
                              </m:sub>
                            </m:sSub>
                            <m:r>
                              <a:rPr lang="en-US" altLang="ja-JP" sz="1600" i="1">
                                <a:solidFill>
                                  <a:schemeClr val="tx1">
                                    <a:lumMod val="75000"/>
                                    <a:lumOff val="25000"/>
                                  </a:schemeClr>
                                </a:solidFill>
                                <a:latin typeface="Cambria Math" panose="02040503050406030204" pitchFamily="18" charset="0"/>
                              </a:rPr>
                              <m:t>=1</m:t>
                            </m:r>
                          </m:e>
                        </m:d>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sz="1600" i="1">
                                <a:solidFill>
                                  <a:schemeClr val="tx1">
                                    <a:lumMod val="75000"/>
                                    <a:lumOff val="25000"/>
                                  </a:schemeClr>
                                </a:solidFill>
                                <a:latin typeface="Cambria Math" panose="02040503050406030204" pitchFamily="18" charset="0"/>
                              </a:rPr>
                            </m:ctrlPr>
                          </m:naryPr>
                          <m:sub>
                            <m:r>
                              <a:rPr lang="en-US" altLang="ja-JP" sz="1600" i="1">
                                <a:solidFill>
                                  <a:schemeClr val="tx1">
                                    <a:lumMod val="75000"/>
                                    <a:lumOff val="25000"/>
                                  </a:schemeClr>
                                </a:solidFill>
                                <a:latin typeface="Cambria Math" panose="02040503050406030204" pitchFamily="18" charset="0"/>
                              </a:rPr>
                              <m:t>𝑗</m:t>
                            </m:r>
                            <m:r>
                              <a:rPr lang="en-US" altLang="ja-JP" sz="1600" i="1">
                                <a:solidFill>
                                  <a:schemeClr val="tx1">
                                    <a:lumMod val="75000"/>
                                    <a:lumOff val="25000"/>
                                  </a:schemeClr>
                                </a:solidFill>
                                <a:latin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rPr>
                              <m:t>𝐾</m:t>
                            </m:r>
                          </m:sup>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𝑗</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e>
                    </m:nary>
                  </m:oMath>
                </a14:m>
                <a:endParaRPr lang="ja-JP" altLang="en-US" sz="1600" dirty="0">
                  <a:solidFill>
                    <a:schemeClr val="tx1">
                      <a:lumMod val="75000"/>
                      <a:lumOff val="25000"/>
                    </a:schemeClr>
                  </a:solidFill>
                </a:endParaRPr>
              </a:p>
            </p:txBody>
          </p:sp>
        </mc:Choice>
        <mc:Fallback xmlns="">
          <p:sp>
            <p:nvSpPr>
              <p:cNvPr id="21" name="正方形/長方形 20">
                <a:extLst>
                  <a:ext uri="{FF2B5EF4-FFF2-40B4-BE49-F238E27FC236}">
                    <a16:creationId xmlns:a16="http://schemas.microsoft.com/office/drawing/2014/main" id="{61FDCFA9-1666-4304-91E8-CF22353A304E}"/>
                  </a:ext>
                </a:extLst>
              </p:cNvPr>
              <p:cNvSpPr>
                <a:spLocks noRot="1" noChangeAspect="1" noMove="1" noResize="1" noEditPoints="1" noAdjustHandles="1" noChangeArrowheads="1" noChangeShapeType="1" noTextEdit="1"/>
              </p:cNvSpPr>
              <p:nvPr/>
            </p:nvSpPr>
            <p:spPr>
              <a:xfrm>
                <a:off x="7507327" y="3662526"/>
                <a:ext cx="4475969" cy="384272"/>
              </a:xfrm>
              <a:prstGeom prst="rect">
                <a:avLst/>
              </a:prstGeom>
              <a:blipFill>
                <a:blip r:embed="rId6"/>
                <a:stretch>
                  <a:fillRect l="-5177" t="-90476" b="-144444"/>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164F0E86-A9C0-4E11-AB43-11414481329D}"/>
              </a:ext>
            </a:extLst>
          </p:cNvPr>
          <p:cNvSpPr/>
          <p:nvPr/>
        </p:nvSpPr>
        <p:spPr>
          <a:xfrm>
            <a:off x="6422146" y="2873085"/>
            <a:ext cx="1210588" cy="338554"/>
          </a:xfrm>
          <a:prstGeom prst="rect">
            <a:avLst/>
          </a:prstGeom>
        </p:spPr>
        <p:txBody>
          <a:bodyPr wrap="none">
            <a:spAutoFit/>
          </a:bodyPr>
          <a:lstStyle/>
          <a:p>
            <a:r>
              <a:rPr lang="ja-JP" altLang="en-US" sz="1600" dirty="0">
                <a:latin typeface="Meiryo UI" panose="020B0604030504040204" pitchFamily="50" charset="-128"/>
                <a:ea typeface="Meiryo UI" panose="020B0604030504040204" pitchFamily="50" charset="-128"/>
              </a:rPr>
              <a:t>事前確率：</a:t>
            </a:r>
            <a:endParaRPr lang="en-US" altLang="ja-JP" sz="16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AEEB2F0A-A03B-4C82-84F9-B7B2A5679C05}"/>
              </a:ext>
            </a:extLst>
          </p:cNvPr>
          <p:cNvSpPr/>
          <p:nvPr/>
        </p:nvSpPr>
        <p:spPr>
          <a:xfrm>
            <a:off x="6830052" y="3261457"/>
            <a:ext cx="800219" cy="338554"/>
          </a:xfrm>
          <a:prstGeom prst="rect">
            <a:avLst/>
          </a:prstGeom>
        </p:spPr>
        <p:txBody>
          <a:bodyPr wrap="none">
            <a:spAutoFit/>
          </a:bodyPr>
          <a:lstStyle/>
          <a:p>
            <a:r>
              <a:rPr lang="ja-JP" altLang="en-US" sz="1600" dirty="0">
                <a:latin typeface="Meiryo UI" panose="020B0604030504040204" pitchFamily="50" charset="-128"/>
                <a:ea typeface="Meiryo UI" panose="020B0604030504040204" pitchFamily="50" charset="-128"/>
              </a:rPr>
              <a:t>尤度：</a:t>
            </a:r>
            <a:endParaRPr lang="en-US" altLang="ja-JP" sz="16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C6C4A761-32EE-4FD7-B4DC-98D66EED88B1}"/>
              </a:ext>
            </a:extLst>
          </p:cNvPr>
          <p:cNvSpPr/>
          <p:nvPr/>
        </p:nvSpPr>
        <p:spPr>
          <a:xfrm>
            <a:off x="6422146" y="3682799"/>
            <a:ext cx="1210588" cy="338554"/>
          </a:xfrm>
          <a:prstGeom prst="rect">
            <a:avLst/>
          </a:prstGeom>
        </p:spPr>
        <p:txBody>
          <a:bodyPr wrap="none">
            <a:spAutoFit/>
          </a:bodyPr>
          <a:lstStyle/>
          <a:p>
            <a:r>
              <a:rPr lang="ja-JP" altLang="en-US" sz="1600" dirty="0">
                <a:latin typeface="Meiryo UI" panose="020B0604030504040204" pitchFamily="50" charset="-128"/>
                <a:ea typeface="Meiryo UI" panose="020B0604030504040204" pitchFamily="50" charset="-128"/>
              </a:rPr>
              <a:t>周辺確率：</a:t>
            </a:r>
            <a:endParaRPr lang="en-US" altLang="ja-JP" sz="1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0657AA-2E87-4898-90C8-20087F198359}"/>
                  </a:ext>
                </a:extLst>
              </p:cNvPr>
              <p:cNvSpPr txBox="1"/>
              <p:nvPr/>
            </p:nvSpPr>
            <p:spPr>
              <a:xfrm>
                <a:off x="1254046" y="1263473"/>
                <a:ext cx="1891865" cy="400110"/>
              </a:xfrm>
              <a:prstGeom prst="rect">
                <a:avLst/>
              </a:prstGeom>
              <a:noFill/>
            </p:spPr>
            <p:txBody>
              <a:bodyPr wrap="none" rtlCol="0" anchor="t">
                <a:spAutoFit/>
              </a:bodyPr>
              <a:lstStyle/>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a:t>
                </a:r>
                <a14:m>
                  <m:oMath xmlns:m="http://schemas.openxmlformats.org/officeDocument/2006/math">
                    <m:r>
                      <m:rPr>
                        <m:sty m:val="p"/>
                      </m:rPr>
                      <a:rPr lang="en-US" altLang="ja-JP" sz="2000" i="1" dirty="0" smtClean="0">
                        <a:solidFill>
                          <a:schemeClr val="tx1">
                            <a:lumMod val="75000"/>
                            <a:lumOff val="25000"/>
                          </a:schemeClr>
                        </a:solidFill>
                        <a:latin typeface="Cambria Math" panose="02040503050406030204" pitchFamily="18" charset="0"/>
                        <a:ea typeface="Meiryo UI" panose="020B0604030504040204" pitchFamily="50" charset="-128"/>
                      </a:rPr>
                      <m:t>E</m:t>
                    </m:r>
                  </m:oMath>
                </a14:m>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ステップまとめ</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400657AA-2E87-4898-90C8-20087F198359}"/>
                  </a:ext>
                </a:extLst>
              </p:cNvPr>
              <p:cNvSpPr txBox="1">
                <a:spLocks noRot="1" noChangeAspect="1" noMove="1" noResize="1" noEditPoints="1" noAdjustHandles="1" noChangeArrowheads="1" noChangeShapeType="1" noTextEdit="1"/>
              </p:cNvSpPr>
              <p:nvPr/>
            </p:nvSpPr>
            <p:spPr>
              <a:xfrm>
                <a:off x="1254046" y="1263473"/>
                <a:ext cx="1891865" cy="400110"/>
              </a:xfrm>
              <a:prstGeom prst="rect">
                <a:avLst/>
              </a:prstGeom>
              <a:blipFill>
                <a:blip r:embed="rId7"/>
                <a:stretch>
                  <a:fillRect l="-3548" t="-9091" r="-2581" b="-24242"/>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D0A5365A-8750-446D-BCA4-8B3EDD68A62E}"/>
              </a:ext>
            </a:extLst>
          </p:cNvPr>
          <p:cNvSpPr/>
          <p:nvPr/>
        </p:nvSpPr>
        <p:spPr>
          <a:xfrm>
            <a:off x="1815047" y="3517006"/>
            <a:ext cx="3179592" cy="1964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03384644-856F-4F65-91C1-8BB45C6BCB35}"/>
                  </a:ext>
                </a:extLst>
              </p:cNvPr>
              <p:cNvSpPr/>
              <p:nvPr/>
            </p:nvSpPr>
            <p:spPr>
              <a:xfrm>
                <a:off x="5577692" y="3472856"/>
                <a:ext cx="501484" cy="369332"/>
              </a:xfrm>
              <a:prstGeom prst="rect">
                <a:avLst/>
              </a:prstGeom>
            </p:spPr>
            <p:txBody>
              <a:bodyPr wrap="none">
                <a:spAutoFit/>
              </a:bodyPr>
              <a:lstStyle/>
              <a:p>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𝜋</m:t>
                        </m:r>
                      </m:e>
                      <m:sub>
                        <m:r>
                          <a:rPr lang="en-US" altLang="ja-JP" b="0" i="1" smtClean="0">
                            <a:latin typeface="Cambria Math" panose="02040503050406030204" pitchFamily="18" charset="0"/>
                          </a:rPr>
                          <m:t>1</m:t>
                        </m:r>
                      </m:sub>
                    </m:sSub>
                  </m:oMath>
                </a14:m>
                <a:r>
                  <a:rPr lang="ja-JP" altLang="en-US" dirty="0">
                    <a:latin typeface="Meiryo UI" panose="020B0604030504040204" pitchFamily="50" charset="-128"/>
                    <a:ea typeface="Meiryo UI" panose="020B0604030504040204" pitchFamily="50" charset="-128"/>
                  </a:rPr>
                  <a:t> </a:t>
                </a:r>
                <a:endParaRPr lang="ja-JP" altLang="en-US" dirty="0"/>
              </a:p>
            </p:txBody>
          </p:sp>
        </mc:Choice>
        <mc:Fallback xmlns="">
          <p:sp>
            <p:nvSpPr>
              <p:cNvPr id="19" name="正方形/長方形 18">
                <a:extLst>
                  <a:ext uri="{FF2B5EF4-FFF2-40B4-BE49-F238E27FC236}">
                    <a16:creationId xmlns:a16="http://schemas.microsoft.com/office/drawing/2014/main" id="{03384644-856F-4F65-91C1-8BB45C6BCB35}"/>
                  </a:ext>
                </a:extLst>
              </p:cNvPr>
              <p:cNvSpPr>
                <a:spLocks noRot="1" noChangeAspect="1" noMove="1" noResize="1" noEditPoints="1" noAdjustHandles="1" noChangeArrowheads="1" noChangeShapeType="1" noTextEdit="1"/>
              </p:cNvSpPr>
              <p:nvPr/>
            </p:nvSpPr>
            <p:spPr>
              <a:xfrm>
                <a:off x="5577692" y="3472856"/>
                <a:ext cx="501484" cy="369332"/>
              </a:xfrm>
              <a:prstGeom prst="rect">
                <a:avLst/>
              </a:prstGeom>
              <a:blipFill>
                <a:blip r:embed="rId8"/>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293C2169-BB2C-4BF8-8C43-EF7A1CBD52C7}"/>
                  </a:ext>
                </a:extLst>
              </p:cNvPr>
              <p:cNvSpPr/>
              <p:nvPr/>
            </p:nvSpPr>
            <p:spPr>
              <a:xfrm>
                <a:off x="3129320" y="2849874"/>
                <a:ext cx="1408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solidFill>
                            <a:schemeClr val="tx1"/>
                          </a:solidFill>
                          <a:latin typeface="Cambria Math" panose="02040503050406030204" pitchFamily="18" charset="0"/>
                          <a:ea typeface="Meiryo UI" panose="020B0604030504040204" pitchFamily="50" charset="-128"/>
                        </a:rPr>
                        <m:t>𝒩</m:t>
                      </m:r>
                      <m:d>
                        <m:dPr>
                          <m:ctrlPr>
                            <a:rPr lang="en-US" altLang="ja-JP" i="1">
                              <a:solidFill>
                                <a:schemeClr val="tx1"/>
                              </a:solidFill>
                              <a:latin typeface="Cambria Math" panose="02040503050406030204" pitchFamily="18" charset="0"/>
                              <a:ea typeface="Meiryo UI" panose="020B0604030504040204" pitchFamily="50" charset="-128"/>
                            </a:rPr>
                          </m:ctrlPr>
                        </m:dPr>
                        <m:e>
                          <m:r>
                            <a:rPr lang="en-US" altLang="ja-JP" i="1">
                              <a:solidFill>
                                <a:schemeClr val="tx1"/>
                              </a:solidFill>
                              <a:latin typeface="Cambria Math" panose="02040503050406030204" pitchFamily="18" charset="0"/>
                              <a:ea typeface="Meiryo UI" panose="020B0604030504040204" pitchFamily="50" charset="-128"/>
                            </a:rPr>
                            <m:t>𝑥</m:t>
                          </m:r>
                        </m:e>
                        <m:e>
                          <m:sSub>
                            <m:sSubPr>
                              <m:ctrlPr>
                                <a:rPr lang="en-US" altLang="ja-JP" i="1">
                                  <a:solidFill>
                                    <a:schemeClr val="tx1"/>
                                  </a:solidFill>
                                  <a:latin typeface="Cambria Math" panose="02040503050406030204" pitchFamily="18" charset="0"/>
                                  <a:ea typeface="Meiryo UI" panose="020B0604030504040204" pitchFamily="50" charset="-128"/>
                                </a:rPr>
                              </m:ctrlPr>
                            </m:sSubPr>
                            <m:e>
                              <m:r>
                                <a:rPr lang="ja-JP" altLang="en-US" i="1">
                                  <a:solidFill>
                                    <a:schemeClr val="tx1"/>
                                  </a:solidFill>
                                  <a:latin typeface="Cambria Math" panose="02040503050406030204" pitchFamily="18" charset="0"/>
                                  <a:ea typeface="Meiryo UI" panose="020B0604030504040204" pitchFamily="50" charset="-128"/>
                                </a:rPr>
                                <m:t>𝜇</m:t>
                              </m:r>
                            </m:e>
                            <m:sub>
                              <m:r>
                                <a:rPr lang="en-US" altLang="ja-JP" b="0" i="1" smtClean="0">
                                  <a:solidFill>
                                    <a:schemeClr val="tx1"/>
                                  </a:solidFill>
                                  <a:latin typeface="Cambria Math" panose="02040503050406030204" pitchFamily="18" charset="0"/>
                                  <a:ea typeface="Meiryo UI" panose="020B0604030504040204" pitchFamily="50" charset="-128"/>
                                </a:rPr>
                                <m:t>1</m:t>
                              </m:r>
                            </m:sub>
                          </m:sSub>
                          <m:r>
                            <a:rPr lang="en-US" altLang="ja-JP" i="1">
                              <a:solidFill>
                                <a:schemeClr val="tx1"/>
                              </a:solidFill>
                              <a:latin typeface="Cambria Math" panose="02040503050406030204" pitchFamily="18" charset="0"/>
                              <a:ea typeface="Meiryo UI" panose="020B0604030504040204" pitchFamily="50" charset="-128"/>
                            </a:rPr>
                            <m:t>,</m:t>
                          </m:r>
                          <m:sSub>
                            <m:sSubPr>
                              <m:ctrlPr>
                                <a:rPr lang="en-US" altLang="ja-JP" i="1">
                                  <a:solidFill>
                                    <a:schemeClr val="tx1"/>
                                  </a:solidFill>
                                  <a:latin typeface="Cambria Math" panose="02040503050406030204" pitchFamily="18" charset="0"/>
                                  <a:ea typeface="Meiryo UI" panose="020B0604030504040204" pitchFamily="50" charset="-128"/>
                                </a:rPr>
                              </m:ctrlPr>
                            </m:sSubPr>
                            <m:e>
                              <m:r>
                                <m:rPr>
                                  <m:sty m:val="p"/>
                                </m:rPr>
                                <a:rPr lang="el-GR" altLang="ja-JP" i="1">
                                  <a:solidFill>
                                    <a:schemeClr val="tx1"/>
                                  </a:solidFill>
                                  <a:latin typeface="Cambria Math" panose="02040503050406030204" pitchFamily="18" charset="0"/>
                                  <a:ea typeface="Cambria Math" panose="02040503050406030204" pitchFamily="18" charset="0"/>
                                </a:rPr>
                                <m:t>Σ</m:t>
                              </m:r>
                            </m:e>
                            <m:sub>
                              <m:r>
                                <a:rPr lang="en-US" altLang="ja-JP" b="0" i="1" smtClean="0">
                                  <a:solidFill>
                                    <a:schemeClr val="tx1"/>
                                  </a:solidFill>
                                  <a:latin typeface="Cambria Math" panose="02040503050406030204" pitchFamily="18" charset="0"/>
                                  <a:ea typeface="Cambria Math" panose="02040503050406030204" pitchFamily="18" charset="0"/>
                                </a:rPr>
                                <m:t>1</m:t>
                              </m:r>
                            </m:sub>
                          </m:sSub>
                        </m:e>
                      </m:d>
                    </m:oMath>
                  </m:oMathPara>
                </a14:m>
                <a:endParaRPr lang="ja-JP" altLang="en-US" dirty="0">
                  <a:solidFill>
                    <a:schemeClr val="tx1"/>
                  </a:solidFill>
                </a:endParaRPr>
              </a:p>
            </p:txBody>
          </p:sp>
        </mc:Choice>
        <mc:Fallback xmlns="">
          <p:sp>
            <p:nvSpPr>
              <p:cNvPr id="20" name="正方形/長方形 19">
                <a:extLst>
                  <a:ext uri="{FF2B5EF4-FFF2-40B4-BE49-F238E27FC236}">
                    <a16:creationId xmlns:a16="http://schemas.microsoft.com/office/drawing/2014/main" id="{293C2169-BB2C-4BF8-8C43-EF7A1CBD52C7}"/>
                  </a:ext>
                </a:extLst>
              </p:cNvPr>
              <p:cNvSpPr>
                <a:spLocks noRot="1" noChangeAspect="1" noMove="1" noResize="1" noEditPoints="1" noAdjustHandles="1" noChangeArrowheads="1" noChangeShapeType="1" noTextEdit="1"/>
              </p:cNvSpPr>
              <p:nvPr/>
            </p:nvSpPr>
            <p:spPr>
              <a:xfrm>
                <a:off x="3129320" y="2849874"/>
                <a:ext cx="1408334" cy="369332"/>
              </a:xfrm>
              <a:prstGeom prst="rect">
                <a:avLst/>
              </a:prstGeom>
              <a:blipFill>
                <a:blip r:embed="rId9"/>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E5C2F746-DD0A-4A0C-AF81-18C445EF2F6A}"/>
                  </a:ext>
                </a:extLst>
              </p:cNvPr>
              <p:cNvSpPr/>
              <p:nvPr/>
            </p:nvSpPr>
            <p:spPr>
              <a:xfrm>
                <a:off x="3311470" y="5745238"/>
                <a:ext cx="2208196" cy="9025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𝑗</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oMath>
                  </m:oMathPara>
                </a14:m>
                <a:endParaRPr lang="ja-JP" altLang="en-US" dirty="0"/>
              </a:p>
            </p:txBody>
          </p:sp>
        </mc:Choice>
        <mc:Fallback xmlns="">
          <p:sp>
            <p:nvSpPr>
              <p:cNvPr id="22" name="正方形/長方形 21">
                <a:extLst>
                  <a:ext uri="{FF2B5EF4-FFF2-40B4-BE49-F238E27FC236}">
                    <a16:creationId xmlns:a16="http://schemas.microsoft.com/office/drawing/2014/main" id="{E5C2F746-DD0A-4A0C-AF81-18C445EF2F6A}"/>
                  </a:ext>
                </a:extLst>
              </p:cNvPr>
              <p:cNvSpPr>
                <a:spLocks noRot="1" noChangeAspect="1" noMove="1" noResize="1" noEditPoints="1" noAdjustHandles="1" noChangeArrowheads="1" noChangeShapeType="1" noTextEdit="1"/>
              </p:cNvSpPr>
              <p:nvPr/>
            </p:nvSpPr>
            <p:spPr>
              <a:xfrm>
                <a:off x="3311470" y="5745238"/>
                <a:ext cx="2208196" cy="902555"/>
              </a:xfrm>
              <a:prstGeom prst="rect">
                <a:avLst/>
              </a:prstGeom>
              <a:blipFill>
                <a:blip r:embed="rId10"/>
                <a:stretch>
                  <a:fillRect/>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EBA2ECE5-6CF3-49E5-B7FD-599A2BD75B48}"/>
              </a:ext>
            </a:extLst>
          </p:cNvPr>
          <p:cNvCxnSpPr>
            <a:cxnSpLocks/>
          </p:cNvCxnSpPr>
          <p:nvPr/>
        </p:nvCxnSpPr>
        <p:spPr>
          <a:xfrm flipV="1">
            <a:off x="1608146" y="3594469"/>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26E446-D47C-43F8-98A7-8409CB961DA7}"/>
              </a:ext>
            </a:extLst>
          </p:cNvPr>
          <p:cNvCxnSpPr>
            <a:cxnSpLocks/>
          </p:cNvCxnSpPr>
          <p:nvPr/>
        </p:nvCxnSpPr>
        <p:spPr>
          <a:xfrm>
            <a:off x="1608146" y="5095277"/>
            <a:ext cx="3717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7022641B-1671-4ADB-9566-2EFC8C9CE71E}"/>
                  </a:ext>
                </a:extLst>
              </p:cNvPr>
              <p:cNvSpPr txBox="1"/>
              <p:nvPr/>
            </p:nvSpPr>
            <p:spPr>
              <a:xfrm>
                <a:off x="5234268" y="5105077"/>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𝑥</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7022641B-1671-4ADB-9566-2EFC8C9CE71E}"/>
                  </a:ext>
                </a:extLst>
              </p:cNvPr>
              <p:cNvSpPr txBox="1">
                <a:spLocks noRot="1" noChangeAspect="1" noMove="1" noResize="1" noEditPoints="1" noAdjustHandles="1" noChangeArrowheads="1" noChangeShapeType="1" noTextEdit="1"/>
              </p:cNvSpPr>
              <p:nvPr/>
            </p:nvSpPr>
            <p:spPr>
              <a:xfrm>
                <a:off x="5234268" y="5105077"/>
                <a:ext cx="183320" cy="276999"/>
              </a:xfrm>
              <a:prstGeom prst="rect">
                <a:avLst/>
              </a:prstGeom>
              <a:blipFill>
                <a:blip r:embed="rId11"/>
                <a:stretch>
                  <a:fillRect l="-20000" r="-13333"/>
                </a:stretch>
              </a:blipFill>
            </p:spPr>
            <p:txBody>
              <a:bodyPr/>
              <a:lstStyle/>
              <a:p>
                <a:r>
                  <a:rPr lang="ja-JP" altLang="en-US">
                    <a:noFill/>
                  </a:rPr>
                  <a:t> </a:t>
                </a:r>
              </a:p>
            </p:txBody>
          </p:sp>
        </mc:Fallback>
      </mc:AlternateContent>
      <p:sp>
        <p:nvSpPr>
          <p:cNvPr id="28" name="正方形/長方形 27">
            <a:extLst>
              <a:ext uri="{FF2B5EF4-FFF2-40B4-BE49-F238E27FC236}">
                <a16:creationId xmlns:a16="http://schemas.microsoft.com/office/drawing/2014/main" id="{9588CB6B-26EB-4CEF-BF62-96ABCFBB9988}"/>
              </a:ext>
            </a:extLst>
          </p:cNvPr>
          <p:cNvSpPr/>
          <p:nvPr/>
        </p:nvSpPr>
        <p:spPr>
          <a:xfrm>
            <a:off x="1054148" y="3147673"/>
            <a:ext cx="1107996"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rPr>
              <a:t>確率密度</a:t>
            </a:r>
          </a:p>
        </p:txBody>
      </p:sp>
      <p:sp>
        <p:nvSpPr>
          <p:cNvPr id="30" name="フリーフォーム: 図形 29">
            <a:extLst>
              <a:ext uri="{FF2B5EF4-FFF2-40B4-BE49-F238E27FC236}">
                <a16:creationId xmlns:a16="http://schemas.microsoft.com/office/drawing/2014/main" id="{4563AD18-2B00-48C1-BBE2-80B98F1FAE23}"/>
              </a:ext>
            </a:extLst>
          </p:cNvPr>
          <p:cNvSpPr/>
          <p:nvPr/>
        </p:nvSpPr>
        <p:spPr>
          <a:xfrm>
            <a:off x="1982303" y="3842188"/>
            <a:ext cx="2862470" cy="1243290"/>
          </a:xfrm>
          <a:custGeom>
            <a:avLst/>
            <a:gdLst>
              <a:gd name="connsiteX0" fmla="*/ 0 w 2862470"/>
              <a:gd name="connsiteY0" fmla="*/ 1243290 h 1243290"/>
              <a:gd name="connsiteX1" fmla="*/ 685800 w 2862470"/>
              <a:gd name="connsiteY1" fmla="*/ 899 h 1243290"/>
              <a:gd name="connsiteX2" fmla="*/ 1480931 w 2862470"/>
              <a:gd name="connsiteY2" fmla="*/ 1034569 h 1243290"/>
              <a:gd name="connsiteX3" fmla="*/ 2206487 w 2862470"/>
              <a:gd name="connsiteY3" fmla="*/ 497856 h 1243290"/>
              <a:gd name="connsiteX4" fmla="*/ 2862470 w 2862470"/>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470" h="1243290">
                <a:moveTo>
                  <a:pt x="0" y="1243290"/>
                </a:moveTo>
                <a:cubicBezTo>
                  <a:pt x="219489" y="639488"/>
                  <a:pt x="438978" y="35686"/>
                  <a:pt x="685800" y="899"/>
                </a:cubicBezTo>
                <a:cubicBezTo>
                  <a:pt x="932622" y="-33888"/>
                  <a:pt x="1227483" y="951743"/>
                  <a:pt x="1480931" y="1034569"/>
                </a:cubicBezTo>
                <a:cubicBezTo>
                  <a:pt x="1734379" y="1117395"/>
                  <a:pt x="1976230" y="463069"/>
                  <a:pt x="2206487" y="497856"/>
                </a:cubicBezTo>
                <a:cubicBezTo>
                  <a:pt x="2436744" y="532643"/>
                  <a:pt x="2649607" y="887966"/>
                  <a:pt x="2862470" y="1243290"/>
                </a:cubicBezTo>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DD6856A-6F3F-4378-AD30-5A206DBBBE1A}"/>
              </a:ext>
            </a:extLst>
          </p:cNvPr>
          <p:cNvSpPr/>
          <p:nvPr/>
        </p:nvSpPr>
        <p:spPr>
          <a:xfrm>
            <a:off x="3336738" y="5677450"/>
            <a:ext cx="2108805" cy="1019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32" name="直線コネクタ 31">
            <a:extLst>
              <a:ext uri="{FF2B5EF4-FFF2-40B4-BE49-F238E27FC236}">
                <a16:creationId xmlns:a16="http://schemas.microsoft.com/office/drawing/2014/main" id="{17C02208-3612-4260-BCCE-CF187051AB42}"/>
              </a:ext>
            </a:extLst>
          </p:cNvPr>
          <p:cNvCxnSpPr>
            <a:cxnSpLocks/>
            <a:stCxn id="18" idx="2"/>
            <a:endCxn id="31" idx="0"/>
          </p:cNvCxnSpPr>
          <p:nvPr/>
        </p:nvCxnSpPr>
        <p:spPr>
          <a:xfrm>
            <a:off x="3404843" y="5481170"/>
            <a:ext cx="986298" cy="19628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CEFAF0DD-E553-4B77-A0F0-D992EDD05B6D}"/>
              </a:ext>
            </a:extLst>
          </p:cNvPr>
          <p:cNvSpPr/>
          <p:nvPr/>
        </p:nvSpPr>
        <p:spPr>
          <a:xfrm>
            <a:off x="1987741" y="3681476"/>
            <a:ext cx="1470214" cy="15696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sp>
        <p:nvSpPr>
          <p:cNvPr id="34" name="正方形/長方形 33">
            <a:extLst>
              <a:ext uri="{FF2B5EF4-FFF2-40B4-BE49-F238E27FC236}">
                <a16:creationId xmlns:a16="http://schemas.microsoft.com/office/drawing/2014/main" id="{76071E5B-5068-496A-A4D8-4F42B21FA2AB}"/>
              </a:ext>
            </a:extLst>
          </p:cNvPr>
          <p:cNvSpPr/>
          <p:nvPr/>
        </p:nvSpPr>
        <p:spPr>
          <a:xfrm>
            <a:off x="3110583" y="2726358"/>
            <a:ext cx="1475946" cy="6869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35" name="直線コネクタ 34">
            <a:extLst>
              <a:ext uri="{FF2B5EF4-FFF2-40B4-BE49-F238E27FC236}">
                <a16:creationId xmlns:a16="http://schemas.microsoft.com/office/drawing/2014/main" id="{6437BD4F-C26B-405B-9E36-18A27F1F2A84}"/>
              </a:ext>
            </a:extLst>
          </p:cNvPr>
          <p:cNvCxnSpPr>
            <a:cxnSpLocks/>
            <a:stCxn id="34" idx="1"/>
            <a:endCxn id="33" idx="0"/>
          </p:cNvCxnSpPr>
          <p:nvPr/>
        </p:nvCxnSpPr>
        <p:spPr>
          <a:xfrm flipH="1">
            <a:off x="2722848" y="3069829"/>
            <a:ext cx="387735" cy="61164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6CC7880-5CEA-44F2-84B1-ED29EAE76FF5}"/>
              </a:ext>
            </a:extLst>
          </p:cNvPr>
          <p:cNvSpPr/>
          <p:nvPr/>
        </p:nvSpPr>
        <p:spPr>
          <a:xfrm>
            <a:off x="5519056" y="3417407"/>
            <a:ext cx="576944" cy="528137"/>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sp>
        <p:nvSpPr>
          <p:cNvPr id="37" name="正方形/長方形 36">
            <a:extLst>
              <a:ext uri="{FF2B5EF4-FFF2-40B4-BE49-F238E27FC236}">
                <a16:creationId xmlns:a16="http://schemas.microsoft.com/office/drawing/2014/main" id="{38B2C3A0-F79A-430B-9852-343D079E391C}"/>
              </a:ext>
            </a:extLst>
          </p:cNvPr>
          <p:cNvSpPr/>
          <p:nvPr/>
        </p:nvSpPr>
        <p:spPr>
          <a:xfrm>
            <a:off x="1922648" y="3778003"/>
            <a:ext cx="1645500" cy="1576817"/>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38" name="直線コネクタ 37">
            <a:extLst>
              <a:ext uri="{FF2B5EF4-FFF2-40B4-BE49-F238E27FC236}">
                <a16:creationId xmlns:a16="http://schemas.microsoft.com/office/drawing/2014/main" id="{AE49A071-DCD0-4667-A4B3-7E897CC32548}"/>
              </a:ext>
            </a:extLst>
          </p:cNvPr>
          <p:cNvCxnSpPr>
            <a:cxnSpLocks/>
            <a:stCxn id="36" idx="1"/>
            <a:endCxn id="37" idx="3"/>
          </p:cNvCxnSpPr>
          <p:nvPr/>
        </p:nvCxnSpPr>
        <p:spPr>
          <a:xfrm flipH="1">
            <a:off x="3568148" y="3681476"/>
            <a:ext cx="1950908" cy="884936"/>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DE57009-52AA-4816-BD9F-37953B140C09}"/>
              </a:ext>
            </a:extLst>
          </p:cNvPr>
          <p:cNvSpPr txBox="1"/>
          <p:nvPr/>
        </p:nvSpPr>
        <p:spPr>
          <a:xfrm>
            <a:off x="951089" y="553415"/>
            <a:ext cx="6702476"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隠れ変数の事後分布の推定</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13934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43289" y="563307"/>
            <a:ext cx="3805850"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関数とは</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p:sp>
        <p:nvSpPr>
          <p:cNvPr id="2" name="正方形/長方形 1">
            <a:extLst>
              <a:ext uri="{FF2B5EF4-FFF2-40B4-BE49-F238E27FC236}">
                <a16:creationId xmlns:a16="http://schemas.microsoft.com/office/drawing/2014/main" id="{7FA1B796-BCC5-46F9-9B8B-D542DCD975CD}"/>
              </a:ext>
            </a:extLst>
          </p:cNvPr>
          <p:cNvSpPr/>
          <p:nvPr/>
        </p:nvSpPr>
        <p:spPr>
          <a:xfrm>
            <a:off x="1402058" y="1387193"/>
            <a:ext cx="9342622" cy="923330"/>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ステップでは各データがどのクラスタに属するのかを推定した。</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ステップでは、各確率モデルがより的確にデータを表すようパラメータを調整する。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関数は、</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ステップにて確率モデルがどれだけ観測済みのデータにフィットしているかを表す指標となる。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20B59648-3512-4125-9B61-9119FDA13A0D}"/>
              </a:ext>
            </a:extLst>
          </p:cNvPr>
          <p:cNvSpPr/>
          <p:nvPr/>
        </p:nvSpPr>
        <p:spPr>
          <a:xfrm>
            <a:off x="1402058" y="2433060"/>
            <a:ext cx="2024913"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尤度は以下の通り。</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021EB3D4-054E-480B-A610-A00E3AE7EE6D}"/>
                  </a:ext>
                </a:extLst>
              </p:cNvPr>
              <p:cNvSpPr/>
              <p:nvPr/>
            </p:nvSpPr>
            <p:spPr>
              <a:xfrm>
                <a:off x="1754842" y="2695823"/>
                <a:ext cx="7390228"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𝑋</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𝑍</m:t>
                          </m:r>
                        </m:e>
                        <m:e>
                          <m:r>
                            <a:rPr lang="ja-JP" altLang="en-US" i="1" smtClean="0">
                              <a:solidFill>
                                <a:schemeClr val="tx1">
                                  <a:lumMod val="75000"/>
                                  <a:lumOff val="25000"/>
                                </a:schemeClr>
                              </a:solidFill>
                              <a:latin typeface="Cambria Math" panose="02040503050406030204" pitchFamily="18" charset="0"/>
                            </a:rPr>
                            <m:t>𝜋</m:t>
                          </m:r>
                          <m:r>
                            <a:rPr lang="en-US" altLang="ja-JP" b="0" i="1" smtClean="0">
                              <a:solidFill>
                                <a:schemeClr val="tx1">
                                  <a:lumMod val="75000"/>
                                  <a:lumOff val="25000"/>
                                </a:schemeClr>
                              </a:solidFill>
                              <a:latin typeface="Cambria Math" panose="02040503050406030204" pitchFamily="18" charset="0"/>
                            </a:rPr>
                            <m:t>,</m:t>
                          </m:r>
                          <m:r>
                            <a:rPr lang="ja-JP" altLang="en-US" b="0" i="1" smtClean="0">
                              <a:solidFill>
                                <a:schemeClr val="tx1">
                                  <a:lumMod val="75000"/>
                                  <a:lumOff val="25000"/>
                                </a:schemeClr>
                              </a:solidFill>
                              <a:latin typeface="Cambria Math" panose="02040503050406030204" pitchFamily="18" charset="0"/>
                            </a:rPr>
                            <m:t>𝜇</m:t>
                          </m:r>
                          <m:r>
                            <a:rPr lang="en-US" altLang="ja-JP" b="0" i="1" smtClean="0">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d>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𝑍</m:t>
                          </m:r>
                        </m:e>
                        <m:e>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d>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𝑋</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𝑍</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r>
                                <a:rPr lang="en-US" altLang="ja-JP" i="1">
                                  <a:solidFill>
                                    <a:schemeClr val="tx1">
                                      <a:lumMod val="75000"/>
                                      <a:lumOff val="25000"/>
                                    </a:schemeClr>
                                  </a:solidFill>
                                  <a:latin typeface="Cambria Math" panose="02040503050406030204" pitchFamily="18" charset="0"/>
                                </a:rPr>
                                <m:t>[</m:t>
                              </m:r>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sSup>
                                <m:sSup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p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e>
                                <m:sup>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𝑖</m:t>
                                      </m:r>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sup>
                              </m:sSup>
                            </m:e>
                          </m:nary>
                        </m:e>
                      </m:nary>
                    </m:oMath>
                  </m:oMathPara>
                </a14:m>
                <a:endParaRPr lang="ja-JP" altLang="en-US" i="1" dirty="0">
                  <a:solidFill>
                    <a:schemeClr val="tx1">
                      <a:lumMod val="75000"/>
                      <a:lumOff val="25000"/>
                    </a:schemeClr>
                  </a:solidFill>
                </a:endParaRPr>
              </a:p>
            </p:txBody>
          </p:sp>
        </mc:Choice>
        <mc:Fallback xmlns="">
          <p:sp>
            <p:nvSpPr>
              <p:cNvPr id="17" name="正方形/長方形 16">
                <a:extLst>
                  <a:ext uri="{FF2B5EF4-FFF2-40B4-BE49-F238E27FC236}">
                    <a16:creationId xmlns:a16="http://schemas.microsoft.com/office/drawing/2014/main" id="{021EB3D4-054E-480B-A610-A00E3AE7EE6D}"/>
                  </a:ext>
                </a:extLst>
              </p:cNvPr>
              <p:cNvSpPr>
                <a:spLocks noRot="1" noChangeAspect="1" noMove="1" noResize="1" noEditPoints="1" noAdjustHandles="1" noChangeArrowheads="1" noChangeShapeType="1" noTextEdit="1"/>
              </p:cNvSpPr>
              <p:nvPr/>
            </p:nvSpPr>
            <p:spPr>
              <a:xfrm>
                <a:off x="1754842" y="2695823"/>
                <a:ext cx="7390228" cy="871264"/>
              </a:xfrm>
              <a:prstGeom prst="rect">
                <a:avLst/>
              </a:prstGeom>
              <a:blipFill>
                <a:blip r:embed="rId3"/>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DE3A91B4-B265-4EF7-8BE3-8F8F9C3C074A}"/>
              </a:ext>
            </a:extLst>
          </p:cNvPr>
          <p:cNvCxnSpPr>
            <a:cxnSpLocks/>
          </p:cNvCxnSpPr>
          <p:nvPr/>
        </p:nvCxnSpPr>
        <p:spPr>
          <a:xfrm>
            <a:off x="1852675" y="3343141"/>
            <a:ext cx="1380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801BFE8-A1CB-46C0-8F15-4C5FE7B30655}"/>
              </a:ext>
            </a:extLst>
          </p:cNvPr>
          <p:cNvCxnSpPr>
            <a:cxnSpLocks/>
          </p:cNvCxnSpPr>
          <p:nvPr/>
        </p:nvCxnSpPr>
        <p:spPr>
          <a:xfrm>
            <a:off x="2557414" y="3343141"/>
            <a:ext cx="288800" cy="24401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31E04856-5CB7-4E41-9A3E-DADFF52ED1BE}"/>
                  </a:ext>
                </a:extLst>
              </p:cNvPr>
              <p:cNvSpPr/>
              <p:nvPr/>
            </p:nvSpPr>
            <p:spPr>
              <a:xfrm>
                <a:off x="1788118" y="3587151"/>
                <a:ext cx="4341470" cy="584775"/>
              </a:xfrm>
              <a:prstGeom prst="rect">
                <a:avLst/>
              </a:prstGeom>
            </p:spPr>
            <p:txBody>
              <a:bodyPr wrap="square">
                <a:spAutoFit/>
              </a:bodyPr>
              <a:lstStyle/>
              <a:p>
                <a14:m>
                  <m:oMath xmlns:m="http://schemas.openxmlformats.org/officeDocument/2006/math">
                    <m:r>
                      <a:rPr lang="ja-JP" altLang="en-US" sz="1600" i="1" smtClean="0">
                        <a:solidFill>
                          <a:schemeClr val="tx1">
                            <a:lumMod val="75000"/>
                            <a:lumOff val="25000"/>
                          </a:schemeClr>
                        </a:solidFill>
                        <a:latin typeface="Cambria Math" panose="02040503050406030204" pitchFamily="18" charset="0"/>
                      </a:rPr>
                      <m:t>𝜋</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𝜇</m:t>
                    </m:r>
                    <m:r>
                      <a:rPr lang="en-US" altLang="ja-JP" sz="1600" i="1">
                        <a:solidFill>
                          <a:schemeClr val="tx1">
                            <a:lumMod val="75000"/>
                            <a:lumOff val="25000"/>
                          </a:schemeClr>
                        </a:solidFill>
                        <a:latin typeface="Cambria Math" panose="02040503050406030204" pitchFamily="18" charset="0"/>
                      </a:rPr>
                      <m:t>,</m:t>
                    </m:r>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のパラメータをもつ混合正規分布</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から完全データ</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(X,Z)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を得る確率。（尤度）</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3" name="正方形/長方形 22">
                <a:extLst>
                  <a:ext uri="{FF2B5EF4-FFF2-40B4-BE49-F238E27FC236}">
                    <a16:creationId xmlns:a16="http://schemas.microsoft.com/office/drawing/2014/main" id="{31E04856-5CB7-4E41-9A3E-DADFF52ED1BE}"/>
                  </a:ext>
                </a:extLst>
              </p:cNvPr>
              <p:cNvSpPr>
                <a:spLocks noRot="1" noChangeAspect="1" noMove="1" noResize="1" noEditPoints="1" noAdjustHandles="1" noChangeArrowheads="1" noChangeShapeType="1" noTextEdit="1"/>
              </p:cNvSpPr>
              <p:nvPr/>
            </p:nvSpPr>
            <p:spPr>
              <a:xfrm>
                <a:off x="1788118" y="3587151"/>
                <a:ext cx="4341470" cy="584775"/>
              </a:xfrm>
              <a:prstGeom prst="rect">
                <a:avLst/>
              </a:prstGeom>
              <a:blipFill>
                <a:blip r:embed="rId4"/>
                <a:stretch>
                  <a:fillRect l="-701" t="-3125" b="-12500"/>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6EEE5387-574E-445A-8802-CF35F353C823}"/>
              </a:ext>
            </a:extLst>
          </p:cNvPr>
          <p:cNvCxnSpPr>
            <a:cxnSpLocks/>
          </p:cNvCxnSpPr>
          <p:nvPr/>
        </p:nvCxnSpPr>
        <p:spPr>
          <a:xfrm>
            <a:off x="6793705" y="3587151"/>
            <a:ext cx="22156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52BF802-5C8F-4510-B5DF-77EC0EF549BF}"/>
              </a:ext>
            </a:extLst>
          </p:cNvPr>
          <p:cNvCxnSpPr>
            <a:cxnSpLocks/>
          </p:cNvCxnSpPr>
          <p:nvPr/>
        </p:nvCxnSpPr>
        <p:spPr>
          <a:xfrm>
            <a:off x="7833295" y="3607546"/>
            <a:ext cx="182182" cy="237367"/>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C928D504-A9EA-4743-ABAF-D6CE9CB7BFBE}"/>
              </a:ext>
            </a:extLst>
          </p:cNvPr>
          <p:cNvSpPr/>
          <p:nvPr/>
        </p:nvSpPr>
        <p:spPr>
          <a:xfrm>
            <a:off x="7268052" y="3825389"/>
            <a:ext cx="2341814" cy="338554"/>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混合正規分布の尤度</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27" name="直線コネクタ 26">
            <a:extLst>
              <a:ext uri="{FF2B5EF4-FFF2-40B4-BE49-F238E27FC236}">
                <a16:creationId xmlns:a16="http://schemas.microsoft.com/office/drawing/2014/main" id="{CFD8E3DF-CF9A-4D15-8939-DE7B67CF5C46}"/>
              </a:ext>
            </a:extLst>
          </p:cNvPr>
          <p:cNvCxnSpPr>
            <a:cxnSpLocks/>
          </p:cNvCxnSpPr>
          <p:nvPr/>
        </p:nvCxnSpPr>
        <p:spPr>
          <a:xfrm>
            <a:off x="6351333" y="3591591"/>
            <a:ext cx="321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567D952-0FEB-4FCD-A079-6D6DCE8723EF}"/>
              </a:ext>
            </a:extLst>
          </p:cNvPr>
          <p:cNvCxnSpPr>
            <a:cxnSpLocks/>
          </p:cNvCxnSpPr>
          <p:nvPr/>
        </p:nvCxnSpPr>
        <p:spPr>
          <a:xfrm flipH="1">
            <a:off x="6363814" y="3597558"/>
            <a:ext cx="178139" cy="237367"/>
          </a:xfrm>
          <a:prstGeom prst="line">
            <a:avLst/>
          </a:prstGeom>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E8D4425A-AF87-4C03-9097-9228BC18970E}"/>
              </a:ext>
            </a:extLst>
          </p:cNvPr>
          <p:cNvSpPr/>
          <p:nvPr/>
        </p:nvSpPr>
        <p:spPr>
          <a:xfrm>
            <a:off x="5864496" y="3810309"/>
            <a:ext cx="1548594" cy="338554"/>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観測データ数</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CC54DBD4-D66D-4C4F-BC37-96DAD749D016}"/>
              </a:ext>
            </a:extLst>
          </p:cNvPr>
          <p:cNvCxnSpPr>
            <a:cxnSpLocks/>
          </p:cNvCxnSpPr>
          <p:nvPr/>
        </p:nvCxnSpPr>
        <p:spPr>
          <a:xfrm>
            <a:off x="8783335" y="3227155"/>
            <a:ext cx="321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75EDAAA-7C27-44ED-8124-956426170D1B}"/>
              </a:ext>
            </a:extLst>
          </p:cNvPr>
          <p:cNvCxnSpPr>
            <a:cxnSpLocks/>
          </p:cNvCxnSpPr>
          <p:nvPr/>
        </p:nvCxnSpPr>
        <p:spPr>
          <a:xfrm>
            <a:off x="8966022" y="3232247"/>
            <a:ext cx="744206" cy="262774"/>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52025183-AAFD-43A8-ABC2-1F97242C8D14}"/>
              </a:ext>
            </a:extLst>
          </p:cNvPr>
          <p:cNvSpPr/>
          <p:nvPr/>
        </p:nvSpPr>
        <p:spPr>
          <a:xfrm>
            <a:off x="9574597" y="3511930"/>
            <a:ext cx="1852010" cy="584775"/>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データがクラスタ</a:t>
            </a:r>
            <a:r>
              <a:rPr lang="ja-JP" altLang="en-US" sz="1600" dirty="0" err="1">
                <a:solidFill>
                  <a:schemeClr val="tx1">
                    <a:lumMod val="75000"/>
                    <a:lumOff val="25000"/>
                  </a:schemeClr>
                </a:solidFill>
                <a:latin typeface="Meiryo UI" panose="020B0604030504040204" pitchFamily="50" charset="-128"/>
                <a:ea typeface="Meiryo UI" panose="020B0604030504040204" pitchFamily="50" charset="-128"/>
              </a:rPr>
              <a:t>ｋ</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に属するときだけ考える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C09EFFB8-8E05-4BF6-870D-03B71C3E8E18}"/>
                  </a:ext>
                </a:extLst>
              </p:cNvPr>
              <p:cNvSpPr/>
              <p:nvPr/>
            </p:nvSpPr>
            <p:spPr>
              <a:xfrm>
                <a:off x="1402058" y="4354147"/>
                <a:ext cx="5205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C09EFFB8-8E05-4BF6-870D-03B71C3E8E18}"/>
                  </a:ext>
                </a:extLst>
              </p:cNvPr>
              <p:cNvSpPr>
                <a:spLocks noRot="1" noChangeAspect="1" noMove="1" noResize="1" noEditPoints="1" noAdjustHandles="1" noChangeArrowheads="1" noChangeShapeType="1" noTextEdit="1"/>
              </p:cNvSpPr>
              <p:nvPr/>
            </p:nvSpPr>
            <p:spPr>
              <a:xfrm>
                <a:off x="1402058" y="4354147"/>
                <a:ext cx="520527"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71263B60-C2BE-4FD9-AEA9-069ACC0366D3}"/>
                  </a:ext>
                </a:extLst>
              </p:cNvPr>
              <p:cNvSpPr/>
              <p:nvPr/>
            </p:nvSpPr>
            <p:spPr>
              <a:xfrm>
                <a:off x="1811542" y="4354147"/>
                <a:ext cx="8858707" cy="396519"/>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は観測できないので期待値</a:t>
                </a:r>
                <a14:m>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𝐸</m:t>
                        </m:r>
                      </m:e>
                      <m:sub>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oMath>
                </a14:m>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をとるが、この期待値を事後分布で置き換えることができる。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8" name="正方形/長方形 7">
                <a:extLst>
                  <a:ext uri="{FF2B5EF4-FFF2-40B4-BE49-F238E27FC236}">
                    <a16:creationId xmlns:a16="http://schemas.microsoft.com/office/drawing/2014/main" id="{71263B60-C2BE-4FD9-AEA9-069ACC0366D3}"/>
                  </a:ext>
                </a:extLst>
              </p:cNvPr>
              <p:cNvSpPr>
                <a:spLocks noRot="1" noChangeAspect="1" noMove="1" noResize="1" noEditPoints="1" noAdjustHandles="1" noChangeArrowheads="1" noChangeShapeType="1" noTextEdit="1"/>
              </p:cNvSpPr>
              <p:nvPr/>
            </p:nvSpPr>
            <p:spPr>
              <a:xfrm>
                <a:off x="1811542" y="4354147"/>
                <a:ext cx="8858707" cy="396519"/>
              </a:xfrm>
              <a:prstGeom prst="rect">
                <a:avLst/>
              </a:prstGeom>
              <a:blipFill>
                <a:blip r:embed="rId6"/>
                <a:stretch>
                  <a:fillRect l="-551" t="-9231"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7E967CBE-F3F4-4AC5-B128-0898637248BB}"/>
                  </a:ext>
                </a:extLst>
              </p:cNvPr>
              <p:cNvSpPr/>
              <p:nvPr/>
            </p:nvSpPr>
            <p:spPr>
              <a:xfrm>
                <a:off x="1402058" y="4754249"/>
                <a:ext cx="6357190" cy="800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𝐸</m:t>
                          </m:r>
                        </m:e>
                        <m:sub>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sub>
                      </m:sSub>
                      <m:d>
                        <m:dPr>
                          <m:begChr m:val="{"/>
                          <m:endChr m:val="}"/>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e>
                      </m:d>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nary>
                        <m:naryPr>
                          <m:chr m:val="∑"/>
                          <m:supHide m:val="on"/>
                          <m:ctrlP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ctrlPr>
                        </m:naryPr>
                        <m:sub>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={0,1}</m:t>
                          </m:r>
                        </m:sub>
                        <m:sup/>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𝑝</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t> </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𝑖</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l-GR" i="1" smtClean="0">
                                      <a:solidFill>
                                        <a:schemeClr val="tx1">
                                          <a:lumMod val="75000"/>
                                          <a:lumOff val="25000"/>
                                        </a:schemeClr>
                                      </a:solidFill>
                                      <a:latin typeface="Cambria Math" panose="02040503050406030204" pitchFamily="18" charset="0"/>
                                      <a:ea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e>
                      </m:nary>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=1</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=1|</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3" name="正方形/長方形 12">
                <a:extLst>
                  <a:ext uri="{FF2B5EF4-FFF2-40B4-BE49-F238E27FC236}">
                    <a16:creationId xmlns:a16="http://schemas.microsoft.com/office/drawing/2014/main" id="{7E967CBE-F3F4-4AC5-B128-0898637248BB}"/>
                  </a:ext>
                </a:extLst>
              </p:cNvPr>
              <p:cNvSpPr>
                <a:spLocks noRot="1" noChangeAspect="1" noMove="1" noResize="1" noEditPoints="1" noAdjustHandles="1" noChangeArrowheads="1" noChangeShapeType="1" noTextEdit="1"/>
              </p:cNvSpPr>
              <p:nvPr/>
            </p:nvSpPr>
            <p:spPr>
              <a:xfrm>
                <a:off x="1402058" y="4754249"/>
                <a:ext cx="6357190" cy="8007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EA7E9991-03E7-4B49-8872-0384A9FFDC60}"/>
                  </a:ext>
                </a:extLst>
              </p:cNvPr>
              <p:cNvSpPr/>
              <p:nvPr/>
            </p:nvSpPr>
            <p:spPr>
              <a:xfrm>
                <a:off x="2189887" y="5895943"/>
                <a:ext cx="6754437" cy="772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𝑝</m:t>
                          </m:r>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i="1">
                              <a:solidFill>
                                <a:schemeClr val="tx1">
                                  <a:lumMod val="75000"/>
                                  <a:lumOff val="25000"/>
                                </a:schemeClr>
                              </a:solidFill>
                              <a:latin typeface="Cambria Math" panose="02040503050406030204" pitchFamily="18" charset="0"/>
                            </a:rPr>
                            <m:t>=1</m:t>
                          </m:r>
                          <m:r>
                            <a:rPr lang="en-US" altLang="ja-JP" b="0" i="1" smtClean="0">
                              <a:solidFill>
                                <a:schemeClr val="tx1">
                                  <a:lumMod val="75000"/>
                                  <a:lumOff val="25000"/>
                                </a:schemeClr>
                              </a:solidFill>
                              <a:latin typeface="Cambria Math" panose="02040503050406030204" pitchFamily="18" charset="0"/>
                            </a:rPr>
                            <m:t>)</m:t>
                          </m:r>
                        </m:num>
                        <m:den>
                          <m:nary>
                            <m:naryPr>
                              <m:chr m:val="∑"/>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𝐾</m:t>
                              </m:r>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e>
                          </m:nary>
                        </m:den>
                      </m:f>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f>
                        <m:f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num>
                        <m:den>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𝑗</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den>
                      </m:f>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e>
                      </m:d>
                    </m:oMath>
                  </m:oMathPara>
                </a14:m>
                <a:endParaRPr lang="ja-JP" altLang="en-US" i="1" dirty="0">
                  <a:solidFill>
                    <a:schemeClr val="tx1">
                      <a:lumMod val="75000"/>
                      <a:lumOff val="25000"/>
                    </a:schemeClr>
                  </a:solidFill>
                </a:endParaRPr>
              </a:p>
            </p:txBody>
          </p:sp>
        </mc:Choice>
        <mc:Fallback xmlns="">
          <p:sp>
            <p:nvSpPr>
              <p:cNvPr id="38" name="正方形/長方形 37">
                <a:extLst>
                  <a:ext uri="{FF2B5EF4-FFF2-40B4-BE49-F238E27FC236}">
                    <a16:creationId xmlns:a16="http://schemas.microsoft.com/office/drawing/2014/main" id="{EA7E9991-03E7-4B49-8872-0384A9FFDC60}"/>
                  </a:ext>
                </a:extLst>
              </p:cNvPr>
              <p:cNvSpPr>
                <a:spLocks noRot="1" noChangeAspect="1" noMove="1" noResize="1" noEditPoints="1" noAdjustHandles="1" noChangeArrowheads="1" noChangeShapeType="1" noTextEdit="1"/>
              </p:cNvSpPr>
              <p:nvPr/>
            </p:nvSpPr>
            <p:spPr>
              <a:xfrm>
                <a:off x="2189887" y="5895943"/>
                <a:ext cx="6754437" cy="77296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2A854923-0B89-467A-AAF1-D9D652B6857D}"/>
                  </a:ext>
                </a:extLst>
              </p:cNvPr>
              <p:cNvSpPr/>
              <p:nvPr/>
            </p:nvSpPr>
            <p:spPr>
              <a:xfrm>
                <a:off x="5941153" y="5256572"/>
                <a:ext cx="4337213" cy="721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はクラスタに属するか否かなので</m:t>
                      </m:r>
                      <m:nary>
                        <m:naryPr>
                          <m:chr m:val="∑"/>
                          <m:supHide m:val="on"/>
                          <m:ctrlPr>
                            <a:rPr lang="en-US" altLang="ja-JP" sz="1600" i="1" smtClean="0">
                              <a:solidFill>
                                <a:schemeClr val="tx1">
                                  <a:lumMod val="75000"/>
                                  <a:lumOff val="25000"/>
                                </a:schemeClr>
                              </a:solidFill>
                              <a:latin typeface="Cambria Math" panose="02040503050406030204" pitchFamily="18" charset="0"/>
                              <a:ea typeface="Meiryo UI" panose="020B0604030504040204" pitchFamily="50" charset="-128"/>
                            </a:rPr>
                          </m:ctrlPr>
                        </m:naryPr>
                        <m:sub>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𝑖𝑘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={0,1}</m:t>
                          </m:r>
                        </m:sub>
                        <m:sup/>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𝑖𝑘</m:t>
                              </m:r>
                            </m:sub>
                          </m:sSub>
                        </m:e>
                      </m:nary>
                      <m:r>
                        <a:rPr lang="en-US" altLang="ja-JP" sz="1600" b="0" i="1" smtClean="0">
                          <a:solidFill>
                            <a:schemeClr val="tx1">
                              <a:lumMod val="75000"/>
                              <a:lumOff val="25000"/>
                            </a:schemeClr>
                          </a:solidFill>
                          <a:latin typeface="Cambria Math" panose="02040503050406030204" pitchFamily="18" charset="0"/>
                          <a:ea typeface="Meiryo UI" panose="020B0604030504040204" pitchFamily="50" charset="-128"/>
                        </a:rPr>
                        <m:t>=1</m:t>
                      </m:r>
                    </m:oMath>
                  </m:oMathPara>
                </a14:m>
                <a:endParaRPr lang="ja-JP" altLang="en-US" dirty="0"/>
              </a:p>
            </p:txBody>
          </p:sp>
        </mc:Choice>
        <mc:Fallback xmlns="">
          <p:sp>
            <p:nvSpPr>
              <p:cNvPr id="39" name="正方形/長方形 38">
                <a:extLst>
                  <a:ext uri="{FF2B5EF4-FFF2-40B4-BE49-F238E27FC236}">
                    <a16:creationId xmlns:a16="http://schemas.microsoft.com/office/drawing/2014/main" id="{2A854923-0B89-467A-AAF1-D9D652B6857D}"/>
                  </a:ext>
                </a:extLst>
              </p:cNvPr>
              <p:cNvSpPr>
                <a:spLocks noRot="1" noChangeAspect="1" noMove="1" noResize="1" noEditPoints="1" noAdjustHandles="1" noChangeArrowheads="1" noChangeShapeType="1" noTextEdit="1"/>
              </p:cNvSpPr>
              <p:nvPr/>
            </p:nvSpPr>
            <p:spPr>
              <a:xfrm>
                <a:off x="5941153" y="5256572"/>
                <a:ext cx="4337213" cy="721993"/>
              </a:xfrm>
              <a:prstGeom prst="rect">
                <a:avLst/>
              </a:prstGeom>
              <a:blipFill>
                <a:blip r:embed="rId9"/>
                <a:stretch>
                  <a:fillRect/>
                </a:stretch>
              </a:blipFill>
            </p:spPr>
            <p:txBody>
              <a:bodyPr/>
              <a:lstStyle/>
              <a:p>
                <a:r>
                  <a:rPr lang="ja-JP" altLang="en-US">
                    <a:noFill/>
                  </a:rPr>
                  <a:t> </a:t>
                </a:r>
              </a:p>
            </p:txBody>
          </p:sp>
        </mc:Fallback>
      </mc:AlternateContent>
      <p:sp>
        <p:nvSpPr>
          <p:cNvPr id="40" name="円弧 39">
            <a:extLst>
              <a:ext uri="{FF2B5EF4-FFF2-40B4-BE49-F238E27FC236}">
                <a16:creationId xmlns:a16="http://schemas.microsoft.com/office/drawing/2014/main" id="{266A02A3-D396-43F5-96F5-5378BF1D870E}"/>
              </a:ext>
            </a:extLst>
          </p:cNvPr>
          <p:cNvSpPr/>
          <p:nvPr/>
        </p:nvSpPr>
        <p:spPr>
          <a:xfrm rot="10642315" flipH="1">
            <a:off x="3120887" y="5091626"/>
            <a:ext cx="2793305" cy="721994"/>
          </a:xfrm>
          <a:prstGeom prst="arc">
            <a:avLst>
              <a:gd name="adj1" fmla="val 10955933"/>
              <a:gd name="adj2" fmla="val 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Tree>
    <p:extLst>
      <p:ext uri="{BB962C8B-B14F-4D97-AF65-F5344CB8AC3E}">
        <p14:creationId xmlns:p14="http://schemas.microsoft.com/office/powerpoint/2010/main" val="306362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6E33B275-5102-4AD6-B582-225751237229}"/>
              </a:ext>
            </a:extLst>
          </p:cNvPr>
          <p:cNvSpPr/>
          <p:nvPr/>
        </p:nvSpPr>
        <p:spPr>
          <a:xfrm>
            <a:off x="1189961" y="1296442"/>
            <a:ext cx="4562602" cy="369332"/>
          </a:xfrm>
          <a:prstGeom prst="rect">
            <a:avLst/>
          </a:prstGeom>
        </p:spPr>
        <p:txBody>
          <a:bodyPr wrap="squar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計算を簡単にするため対数尤度関数にすると。</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7A86371E-7763-40A7-B337-F7CDDB01E0D1}"/>
                  </a:ext>
                </a:extLst>
              </p:cNvPr>
              <p:cNvSpPr/>
              <p:nvPr/>
            </p:nvSpPr>
            <p:spPr>
              <a:xfrm>
                <a:off x="1189961" y="1708612"/>
                <a:ext cx="535685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𝑍</m:t>
                              </m:r>
                            </m:e>
                            <m:e>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d>
                        </m:e>
                      </m:func>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unc>
                        <m:func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i="0">
                              <a:solidFill>
                                <a:schemeClr val="tx1">
                                  <a:lumMod val="75000"/>
                                  <a:lumOff val="25000"/>
                                </a:schemeClr>
                              </a:solidFill>
                              <a:latin typeface="Cambria Math" panose="02040503050406030204" pitchFamily="18" charset="0"/>
                              <a:ea typeface="Cambria Math" panose="02040503050406030204" pitchFamily="18" charset="0"/>
                            </a:rPr>
                            <m:t>ln</m:t>
                          </m:r>
                        </m:fName>
                        <m:e>
                          <m:d>
                            <m:d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dPr>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sSup>
                                        <m:sSup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p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e>
                                        <m:sup>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𝑧</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𝑖𝑘</m:t>
                                              </m:r>
                                            </m:sub>
                                          </m:sSub>
                                        </m:sup>
                                      </m:sSup>
                                    </m:e>
                                  </m:nary>
                                </m:e>
                              </m:nary>
                            </m:e>
                          </m:d>
                        </m:e>
                      </m:func>
                    </m:oMath>
                  </m:oMathPara>
                </a14:m>
                <a:endParaRPr lang="ja-JP" altLang="en-US" dirty="0"/>
              </a:p>
            </p:txBody>
          </p:sp>
        </mc:Choice>
        <mc:Fallback xmlns="">
          <p:sp>
            <p:nvSpPr>
              <p:cNvPr id="44" name="正方形/長方形 43">
                <a:extLst>
                  <a:ext uri="{FF2B5EF4-FFF2-40B4-BE49-F238E27FC236}">
                    <a16:creationId xmlns:a16="http://schemas.microsoft.com/office/drawing/2014/main" id="{7A86371E-7763-40A7-B337-F7CDDB01E0D1}"/>
                  </a:ext>
                </a:extLst>
              </p:cNvPr>
              <p:cNvSpPr>
                <a:spLocks noRot="1" noChangeAspect="1" noMove="1" noResize="1" noEditPoints="1" noAdjustHandles="1" noChangeArrowheads="1" noChangeShapeType="1" noTextEdit="1"/>
              </p:cNvSpPr>
              <p:nvPr/>
            </p:nvSpPr>
            <p:spPr>
              <a:xfrm>
                <a:off x="1189961" y="1708612"/>
                <a:ext cx="5356851" cy="9840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08476D3D-DFCF-4D93-BCF7-CEF376540471}"/>
                  </a:ext>
                </a:extLst>
              </p:cNvPr>
              <p:cNvSpPr/>
              <p:nvPr/>
            </p:nvSpPr>
            <p:spPr>
              <a:xfrm>
                <a:off x="1972486" y="2766644"/>
                <a:ext cx="4794967"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sub>
                                  </m:sSub>
                                </m:e>
                              </m:func>
                            </m:e>
                          </m:nary>
                        </m:e>
                      </m:nary>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e>
                              </m:func>
                            </m:e>
                          </m:nary>
                        </m:e>
                      </m:nary>
                    </m:oMath>
                  </m:oMathPara>
                </a14:m>
                <a:endParaRPr lang="ja-JP" altLang="en-US" dirty="0"/>
              </a:p>
            </p:txBody>
          </p:sp>
        </mc:Choice>
        <mc:Fallback xmlns="">
          <p:sp>
            <p:nvSpPr>
              <p:cNvPr id="5" name="正方形/長方形 4">
                <a:extLst>
                  <a:ext uri="{FF2B5EF4-FFF2-40B4-BE49-F238E27FC236}">
                    <a16:creationId xmlns:a16="http://schemas.microsoft.com/office/drawing/2014/main" id="{08476D3D-DFCF-4D93-BCF7-CEF376540471}"/>
                  </a:ext>
                </a:extLst>
              </p:cNvPr>
              <p:cNvSpPr>
                <a:spLocks noRot="1" noChangeAspect="1" noMove="1" noResize="1" noEditPoints="1" noAdjustHandles="1" noChangeArrowheads="1" noChangeShapeType="1" noTextEdit="1"/>
              </p:cNvSpPr>
              <p:nvPr/>
            </p:nvSpPr>
            <p:spPr>
              <a:xfrm>
                <a:off x="1972486" y="2766644"/>
                <a:ext cx="4794967" cy="87126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92E5E214-E178-4335-86C7-CDDC630FD38F}"/>
                  </a:ext>
                </a:extLst>
              </p:cNvPr>
              <p:cNvSpPr/>
              <p:nvPr/>
            </p:nvSpPr>
            <p:spPr>
              <a:xfrm>
                <a:off x="1959471" y="3717790"/>
                <a:ext cx="5434245"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sub>
                                  </m:sSub>
                                </m:e>
                              </m:func>
                            </m:e>
                          </m:nary>
                        </m:e>
                      </m:nary>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𝑖</m:t>
                                          </m:r>
                                        </m:sub>
                                      </m:sSub>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e>
                              </m:func>
                            </m:e>
                          </m:nary>
                        </m:e>
                      </m:nary>
                    </m:oMath>
                  </m:oMathPara>
                </a14:m>
                <a:endParaRPr lang="ja-JP" altLang="en-US" dirty="0"/>
              </a:p>
            </p:txBody>
          </p:sp>
        </mc:Choice>
        <mc:Fallback xmlns="">
          <p:sp>
            <p:nvSpPr>
              <p:cNvPr id="30" name="正方形/長方形 29">
                <a:extLst>
                  <a:ext uri="{FF2B5EF4-FFF2-40B4-BE49-F238E27FC236}">
                    <a16:creationId xmlns:a16="http://schemas.microsoft.com/office/drawing/2014/main" id="{92E5E214-E178-4335-86C7-CDDC630FD38F}"/>
                  </a:ext>
                </a:extLst>
              </p:cNvPr>
              <p:cNvSpPr>
                <a:spLocks noRot="1" noChangeAspect="1" noMove="1" noResize="1" noEditPoints="1" noAdjustHandles="1" noChangeArrowheads="1" noChangeShapeType="1" noTextEdit="1"/>
              </p:cNvSpPr>
              <p:nvPr/>
            </p:nvSpPr>
            <p:spPr>
              <a:xfrm>
                <a:off x="1959471" y="3717790"/>
                <a:ext cx="5434245" cy="8712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BEAE3E93-8C1A-4C30-A56D-52B1F3772E6B}"/>
                  </a:ext>
                </a:extLst>
              </p:cNvPr>
              <p:cNvSpPr/>
              <p:nvPr/>
            </p:nvSpPr>
            <p:spPr>
              <a:xfrm>
                <a:off x="7080584" y="2661119"/>
                <a:ext cx="4794967" cy="584775"/>
              </a:xfrm>
              <a:prstGeom prst="rect">
                <a:avLst/>
              </a:prstGeom>
            </p:spPr>
            <p:txBody>
              <a:bodyPr wrap="square">
                <a:spAutoFit/>
              </a:bodyPr>
              <a:lstStyle/>
              <a:p>
                <a14:m>
                  <m:oMath xmlns:m="http://schemas.openxmlformats.org/officeDocument/2006/math">
                    <m:sSub>
                      <m:sSubPr>
                        <m:ctrlPr>
                          <a:rPr lang="en-US" altLang="ja-JP" sz="160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𝑖𝑘</m:t>
                        </m:r>
                      </m:sub>
                    </m:sSub>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は不明</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(0</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か１かわからない</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なため隠れ変数の期待値</a:t>
                </a:r>
                <a14:m>
                  <m:oMath xmlns:m="http://schemas.openxmlformats.org/officeDocument/2006/math">
                    <m:sSub>
                      <m:sSubPr>
                        <m:ctrlPr>
                          <a:rPr lang="en-US" altLang="ja-JP" sz="160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𝐸</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𝑧𝑖𝑘</m:t>
                        </m:r>
                      </m:sub>
                    </m:s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𝑖𝑘</m:t>
                        </m:r>
                      </m:sub>
                    </m:s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をとり、さらに事後分布</a:t>
                </a:r>
                <a14:m>
                  <m:oMath xmlns:m="http://schemas.openxmlformats.org/officeDocument/2006/math">
                    <m:r>
                      <a:rPr lang="ja-JP" altLang="en-US" sz="1600"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sz="1600" i="1" smtClean="0">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𝑘</m:t>
                            </m:r>
                          </m:sub>
                        </m:sSub>
                      </m:e>
                    </m:d>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で置き換える。</a:t>
                </a:r>
              </a:p>
            </p:txBody>
          </p:sp>
        </mc:Choice>
        <mc:Fallback xmlns="">
          <p:sp>
            <p:nvSpPr>
              <p:cNvPr id="10" name="正方形/長方形 9">
                <a:extLst>
                  <a:ext uri="{FF2B5EF4-FFF2-40B4-BE49-F238E27FC236}">
                    <a16:creationId xmlns:a16="http://schemas.microsoft.com/office/drawing/2014/main" id="{BEAE3E93-8C1A-4C30-A56D-52B1F3772E6B}"/>
                  </a:ext>
                </a:extLst>
              </p:cNvPr>
              <p:cNvSpPr>
                <a:spLocks noRot="1" noChangeAspect="1" noMove="1" noResize="1" noEditPoints="1" noAdjustHandles="1" noChangeArrowheads="1" noChangeShapeType="1" noTextEdit="1"/>
              </p:cNvSpPr>
              <p:nvPr/>
            </p:nvSpPr>
            <p:spPr>
              <a:xfrm>
                <a:off x="7080584" y="2661119"/>
                <a:ext cx="4794967" cy="584775"/>
              </a:xfrm>
              <a:prstGeom prst="rect">
                <a:avLst/>
              </a:prstGeom>
              <a:blipFill>
                <a:blip r:embed="rId6"/>
                <a:stretch>
                  <a:fillRect t="-3158" b="-1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2E66CF0-B4F4-43E1-9459-B3E1BD2E4AA7}"/>
                  </a:ext>
                </a:extLst>
              </p:cNvPr>
              <p:cNvSpPr/>
              <p:nvPr/>
            </p:nvSpPr>
            <p:spPr>
              <a:xfrm>
                <a:off x="1942669" y="4747268"/>
                <a:ext cx="9313768"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sub>
                                  </m:sSub>
                                </m:e>
                              </m:func>
                            </m:e>
                          </m:nary>
                        </m:e>
                      </m:nary>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d>
                                <m:d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𝐷</m:t>
                                      </m:r>
                                    </m:num>
                                    <m:den>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den>
                                  </m:f>
                                  <m:func>
                                    <m:func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b="0" i="0" smtClean="0">
                                          <a:solidFill>
                                            <a:schemeClr val="tx1">
                                              <a:lumMod val="75000"/>
                                              <a:lumOff val="25000"/>
                                            </a:schemeClr>
                                          </a:solidFill>
                                          <a:latin typeface="Cambria Math" panose="02040503050406030204" pitchFamily="18" charset="0"/>
                                          <a:ea typeface="Cambria Math" panose="02040503050406030204" pitchFamily="18" charset="0"/>
                                        </a:rPr>
                                        <m:t>ln</m:t>
                                      </m:r>
                                    </m:fName>
                                    <m:e>
                                      <m:d>
                                        <m:d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𝜋</m:t>
                                          </m:r>
                                        </m:e>
                                      </m:d>
                                    </m:e>
                                  </m:func>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i="1">
                                          <a:solidFill>
                                            <a:schemeClr val="tx1">
                                              <a:lumMod val="75000"/>
                                              <a:lumOff val="25000"/>
                                            </a:schemeClr>
                                          </a:solidFill>
                                          <a:latin typeface="Cambria Math" panose="02040503050406030204" pitchFamily="18" charset="0"/>
                                          <a:ea typeface="Cambria Math" panose="02040503050406030204" pitchFamily="18" charset="0"/>
                                        </a:rPr>
                                        <m:t>2</m:t>
                                      </m:r>
                                    </m:den>
                                  </m:f>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sSup>
                                        <m:sSupPr>
                                          <m:ctrlPr>
                                            <a:rPr lang="el-GR" altLang="ja-JP"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p>
                                      </m:sSup>
                                    </m:e>
                                  </m:func>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den>
                                  </m:f>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sSup>
                                    <m:sSup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𝑇</m:t>
                                      </m:r>
                                    </m:sup>
                                  </m:sSup>
                                  <m:sSubSup>
                                    <m:sSubSup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Sup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p>
                                  </m:sSub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d>
                            </m:e>
                          </m:nary>
                        </m:e>
                      </m:nary>
                    </m:oMath>
                  </m:oMathPara>
                </a14:m>
                <a:endParaRPr lang="ja-JP" altLang="en-US" dirty="0"/>
              </a:p>
            </p:txBody>
          </p:sp>
        </mc:Choice>
        <mc:Fallback xmlns="">
          <p:sp>
            <p:nvSpPr>
              <p:cNvPr id="33" name="正方形/長方形 32">
                <a:extLst>
                  <a:ext uri="{FF2B5EF4-FFF2-40B4-BE49-F238E27FC236}">
                    <a16:creationId xmlns:a16="http://schemas.microsoft.com/office/drawing/2014/main" id="{D2E66CF0-B4F4-43E1-9459-B3E1BD2E4AA7}"/>
                  </a:ext>
                </a:extLst>
              </p:cNvPr>
              <p:cNvSpPr>
                <a:spLocks noRot="1" noChangeAspect="1" noMove="1" noResize="1" noEditPoints="1" noAdjustHandles="1" noChangeArrowheads="1" noChangeShapeType="1" noTextEdit="1"/>
              </p:cNvSpPr>
              <p:nvPr/>
            </p:nvSpPr>
            <p:spPr>
              <a:xfrm>
                <a:off x="1942669" y="4747268"/>
                <a:ext cx="9313768" cy="87126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7EBAC2E-578D-4B47-893C-03B8BBFF0BE9}"/>
                  </a:ext>
                </a:extLst>
              </p:cNvPr>
              <p:cNvSpPr/>
              <p:nvPr/>
            </p:nvSpPr>
            <p:spPr>
              <a:xfrm>
                <a:off x="8258419" y="3977506"/>
                <a:ext cx="3590535" cy="591380"/>
              </a:xfrm>
              <a:prstGeom prst="rect">
                <a:avLst/>
              </a:prstGeom>
              <a:ln>
                <a:solidFill>
                  <a:schemeClr val="accent1"/>
                </a:solidFill>
              </a:ln>
            </p:spPr>
            <p:txBody>
              <a:bodyPr wrap="none">
                <a:spAutoFit/>
              </a:bodyPr>
              <a:lstStyle/>
              <a:p>
                <a:pPr/>
                <a14:m>
                  <m:oMathPara xmlns:m="http://schemas.openxmlformats.org/officeDocument/2006/math">
                    <m:oMathParaPr>
                      <m:jc m:val="right"/>
                    </m:oMathParaPr>
                    <m:oMath xmlns:m="http://schemas.openxmlformats.org/officeDocument/2006/math">
                      <m:f>
                        <m:fPr>
                          <m:ctrlPr>
                            <a:rPr lang="en-US" altLang="ja-JP" sz="1400" i="1">
                              <a:solidFill>
                                <a:schemeClr val="tx1">
                                  <a:lumMod val="75000"/>
                                  <a:lumOff val="25000"/>
                                </a:schemeClr>
                              </a:solidFill>
                              <a:latin typeface="Cambria Math" panose="02040503050406030204" pitchFamily="18" charset="0"/>
                            </a:rPr>
                          </m:ctrlPr>
                        </m:fPr>
                        <m:num>
                          <m:r>
                            <a:rPr lang="en-US" altLang="ja-JP" sz="1400" i="1">
                              <a:solidFill>
                                <a:schemeClr val="tx1">
                                  <a:lumMod val="75000"/>
                                  <a:lumOff val="25000"/>
                                </a:schemeClr>
                              </a:solidFill>
                              <a:latin typeface="Cambria Math" panose="02040503050406030204" pitchFamily="18" charset="0"/>
                            </a:rPr>
                            <m:t>1</m:t>
                          </m:r>
                        </m:num>
                        <m:den>
                          <m:sSup>
                            <m:sSupPr>
                              <m:ctrlPr>
                                <a:rPr lang="en-US" altLang="ja-JP" sz="1400" i="1">
                                  <a:solidFill>
                                    <a:schemeClr val="tx1">
                                      <a:lumMod val="75000"/>
                                      <a:lumOff val="25000"/>
                                    </a:schemeClr>
                                  </a:solidFill>
                                  <a:latin typeface="Cambria Math" panose="02040503050406030204" pitchFamily="18" charset="0"/>
                                </a:rPr>
                              </m:ctrlPr>
                            </m:sSupPr>
                            <m:e>
                              <m:r>
                                <a:rPr lang="en-US" altLang="ja-JP" sz="1400" i="1">
                                  <a:solidFill>
                                    <a:schemeClr val="tx1">
                                      <a:lumMod val="75000"/>
                                      <a:lumOff val="25000"/>
                                    </a:schemeClr>
                                  </a:solidFill>
                                  <a:latin typeface="Cambria Math" panose="02040503050406030204" pitchFamily="18" charset="0"/>
                                </a:rPr>
                                <m:t>2</m:t>
                              </m:r>
                              <m:r>
                                <a:rPr lang="ja-JP" altLang="en-US" sz="1400" i="1">
                                  <a:solidFill>
                                    <a:schemeClr val="tx1">
                                      <a:lumMod val="75000"/>
                                      <a:lumOff val="25000"/>
                                    </a:schemeClr>
                                  </a:solidFill>
                                  <a:latin typeface="Cambria Math" panose="02040503050406030204" pitchFamily="18" charset="0"/>
                                </a:rPr>
                                <m:t>𝜋</m:t>
                              </m:r>
                            </m:e>
                            <m:sup>
                              <m:f>
                                <m:fPr>
                                  <m:type m:val="skw"/>
                                  <m:ctrlPr>
                                    <a:rPr lang="en-US" altLang="ja-JP" sz="1400" i="1">
                                      <a:solidFill>
                                        <a:schemeClr val="tx1">
                                          <a:lumMod val="75000"/>
                                          <a:lumOff val="25000"/>
                                        </a:schemeClr>
                                      </a:solidFill>
                                      <a:latin typeface="Cambria Math" panose="02040503050406030204" pitchFamily="18" charset="0"/>
                                    </a:rPr>
                                  </m:ctrlPr>
                                </m:fPr>
                                <m:num>
                                  <m:r>
                                    <a:rPr lang="en-US" altLang="ja-JP" sz="1400" i="1">
                                      <a:solidFill>
                                        <a:schemeClr val="tx1">
                                          <a:lumMod val="75000"/>
                                          <a:lumOff val="25000"/>
                                        </a:schemeClr>
                                      </a:solidFill>
                                      <a:latin typeface="Cambria Math" panose="02040503050406030204" pitchFamily="18" charset="0"/>
                                    </a:rPr>
                                    <m:t>𝑑</m:t>
                                  </m:r>
                                </m:num>
                                <m:den>
                                  <m:r>
                                    <a:rPr lang="en-US" altLang="ja-JP" sz="1400" i="1">
                                      <a:solidFill>
                                        <a:schemeClr val="tx1">
                                          <a:lumMod val="75000"/>
                                          <a:lumOff val="25000"/>
                                        </a:schemeClr>
                                      </a:solidFill>
                                      <a:latin typeface="Cambria Math" panose="02040503050406030204" pitchFamily="18" charset="0"/>
                                    </a:rPr>
                                    <m:t>2</m:t>
                                  </m:r>
                                </m:den>
                              </m:f>
                            </m:sup>
                          </m:sSup>
                          <m:r>
                            <a:rPr lang="en-US" altLang="ja-JP" sz="1400" i="1">
                              <a:solidFill>
                                <a:schemeClr val="tx1">
                                  <a:lumMod val="75000"/>
                                  <a:lumOff val="25000"/>
                                </a:schemeClr>
                              </a:solidFill>
                              <a:latin typeface="Cambria Math" panose="02040503050406030204" pitchFamily="18" charset="0"/>
                            </a:rPr>
                            <m:t>|</m:t>
                          </m:r>
                          <m:sSub>
                            <m:sSubPr>
                              <m:ctrlPr>
                                <a:rPr lang="en-US" altLang="ja-JP" sz="1400" i="1">
                                  <a:solidFill>
                                    <a:schemeClr val="tx1">
                                      <a:lumMod val="75000"/>
                                      <a:lumOff val="25000"/>
                                    </a:schemeClr>
                                  </a:solidFill>
                                  <a:latin typeface="Cambria Math" panose="02040503050406030204" pitchFamily="18" charset="0"/>
                                </a:rPr>
                              </m:ctrlPr>
                            </m:sSubPr>
                            <m:e>
                              <m:r>
                                <m:rPr>
                                  <m:sty m:val="p"/>
                                </m:rPr>
                                <a:rPr lang="el-GR" altLang="ja-JP" sz="14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400" i="1">
                                  <a:solidFill>
                                    <a:schemeClr val="tx1">
                                      <a:lumMod val="75000"/>
                                      <a:lumOff val="25000"/>
                                    </a:schemeClr>
                                  </a:solidFill>
                                  <a:latin typeface="Cambria Math" panose="02040503050406030204" pitchFamily="18" charset="0"/>
                                </a:rPr>
                                <m:t>𝑘</m:t>
                              </m:r>
                            </m:sub>
                          </m:sSub>
                          <m:sSup>
                            <m:sSupPr>
                              <m:ctrlPr>
                                <a:rPr lang="en-US" altLang="ja-JP" sz="1400" i="1">
                                  <a:solidFill>
                                    <a:schemeClr val="tx1">
                                      <a:lumMod val="75000"/>
                                      <a:lumOff val="25000"/>
                                    </a:schemeClr>
                                  </a:solidFill>
                                  <a:latin typeface="Cambria Math" panose="02040503050406030204" pitchFamily="18" charset="0"/>
                                </a:rPr>
                              </m:ctrlPr>
                            </m:sSupPr>
                            <m:e>
                              <m:r>
                                <a:rPr lang="en-US" altLang="ja-JP" sz="1400" i="1">
                                  <a:solidFill>
                                    <a:schemeClr val="tx1">
                                      <a:lumMod val="75000"/>
                                      <a:lumOff val="25000"/>
                                    </a:schemeClr>
                                  </a:solidFill>
                                  <a:latin typeface="Cambria Math" panose="02040503050406030204" pitchFamily="18" charset="0"/>
                                </a:rPr>
                                <m:t>|</m:t>
                              </m:r>
                            </m:e>
                            <m:sup>
                              <m:f>
                                <m:fPr>
                                  <m:type m:val="skw"/>
                                  <m:ctrlPr>
                                    <a:rPr lang="en-US" altLang="ja-JP" sz="1400" i="1">
                                      <a:solidFill>
                                        <a:schemeClr val="tx1">
                                          <a:lumMod val="75000"/>
                                          <a:lumOff val="25000"/>
                                        </a:schemeClr>
                                      </a:solidFill>
                                      <a:latin typeface="Cambria Math" panose="02040503050406030204" pitchFamily="18" charset="0"/>
                                    </a:rPr>
                                  </m:ctrlPr>
                                </m:fPr>
                                <m:num>
                                  <m:r>
                                    <a:rPr lang="en-US" altLang="ja-JP" sz="1400" i="1">
                                      <a:solidFill>
                                        <a:schemeClr val="tx1">
                                          <a:lumMod val="75000"/>
                                          <a:lumOff val="25000"/>
                                        </a:schemeClr>
                                      </a:solidFill>
                                      <a:latin typeface="Cambria Math" panose="02040503050406030204" pitchFamily="18" charset="0"/>
                                    </a:rPr>
                                    <m:t>1</m:t>
                                  </m:r>
                                </m:num>
                                <m:den>
                                  <m:r>
                                    <a:rPr lang="en-US" altLang="ja-JP" sz="1400" i="1">
                                      <a:solidFill>
                                        <a:schemeClr val="tx1">
                                          <a:lumMod val="75000"/>
                                          <a:lumOff val="25000"/>
                                        </a:schemeClr>
                                      </a:solidFill>
                                      <a:latin typeface="Cambria Math" panose="02040503050406030204" pitchFamily="18" charset="0"/>
                                    </a:rPr>
                                    <m:t>2</m:t>
                                  </m:r>
                                </m:den>
                              </m:f>
                            </m:sup>
                          </m:sSup>
                        </m:den>
                      </m:f>
                      <m:r>
                        <m:rPr>
                          <m:sty m:val="p"/>
                        </m:rPr>
                        <a:rPr lang="en-US" altLang="ja-JP" sz="1400">
                          <a:solidFill>
                            <a:schemeClr val="tx1">
                              <a:lumMod val="75000"/>
                              <a:lumOff val="25000"/>
                            </a:schemeClr>
                          </a:solidFill>
                          <a:latin typeface="Cambria Math" panose="02040503050406030204" pitchFamily="18" charset="0"/>
                        </a:rPr>
                        <m:t>exp</m:t>
                      </m:r>
                      <m:r>
                        <a:rPr lang="en-US" altLang="ja-JP" sz="1400" i="1">
                          <a:solidFill>
                            <a:schemeClr val="tx1">
                              <a:lumMod val="75000"/>
                              <a:lumOff val="25000"/>
                            </a:schemeClr>
                          </a:solidFill>
                          <a:latin typeface="Cambria Math" panose="02040503050406030204" pitchFamily="18" charset="0"/>
                        </a:rPr>
                        <m:t>⁡(−</m:t>
                      </m:r>
                      <m:f>
                        <m:fPr>
                          <m:ctrlPr>
                            <a:rPr lang="en-US" altLang="ja-JP" sz="1400" i="1">
                              <a:solidFill>
                                <a:schemeClr val="tx1">
                                  <a:lumMod val="75000"/>
                                  <a:lumOff val="25000"/>
                                </a:schemeClr>
                              </a:solidFill>
                              <a:latin typeface="Cambria Math" panose="02040503050406030204" pitchFamily="18" charset="0"/>
                            </a:rPr>
                          </m:ctrlPr>
                        </m:fPr>
                        <m:num>
                          <m:r>
                            <a:rPr lang="en-US" altLang="ja-JP" sz="1400" i="1">
                              <a:solidFill>
                                <a:schemeClr val="tx1">
                                  <a:lumMod val="75000"/>
                                  <a:lumOff val="25000"/>
                                </a:schemeClr>
                              </a:solidFill>
                              <a:latin typeface="Cambria Math" panose="02040503050406030204" pitchFamily="18" charset="0"/>
                            </a:rPr>
                            <m:t>1</m:t>
                          </m:r>
                        </m:num>
                        <m:den>
                          <m:r>
                            <a:rPr lang="en-US" altLang="ja-JP" sz="1400" i="1">
                              <a:solidFill>
                                <a:schemeClr val="tx1">
                                  <a:lumMod val="75000"/>
                                  <a:lumOff val="25000"/>
                                </a:schemeClr>
                              </a:solidFill>
                              <a:latin typeface="Cambria Math" panose="02040503050406030204" pitchFamily="18" charset="0"/>
                            </a:rPr>
                            <m:t>2</m:t>
                          </m:r>
                        </m:den>
                      </m:f>
                      <m:r>
                        <a:rPr lang="en-US" altLang="ja-JP" sz="1400" i="1">
                          <a:solidFill>
                            <a:schemeClr val="tx1">
                              <a:lumMod val="75000"/>
                              <a:lumOff val="25000"/>
                            </a:schemeClr>
                          </a:solidFill>
                          <a:latin typeface="Cambria Math" panose="02040503050406030204" pitchFamily="18" charset="0"/>
                        </a:rPr>
                        <m:t>(</m:t>
                      </m:r>
                      <m:r>
                        <a:rPr lang="en-US" altLang="ja-JP" sz="1400" i="1">
                          <a:solidFill>
                            <a:schemeClr val="tx1">
                              <a:lumMod val="75000"/>
                              <a:lumOff val="25000"/>
                            </a:schemeClr>
                          </a:solidFill>
                          <a:latin typeface="Cambria Math" panose="02040503050406030204" pitchFamily="18" charset="0"/>
                        </a:rPr>
                        <m:t>𝑥</m:t>
                      </m:r>
                      <m:r>
                        <a:rPr lang="en-US" altLang="ja-JP" sz="1400" i="1">
                          <a:solidFill>
                            <a:schemeClr val="tx1">
                              <a:lumMod val="75000"/>
                              <a:lumOff val="25000"/>
                            </a:schemeClr>
                          </a:solidFill>
                          <a:latin typeface="Cambria Math" panose="02040503050406030204" pitchFamily="18" charset="0"/>
                        </a:rPr>
                        <m:t>−</m:t>
                      </m:r>
                      <m:sSub>
                        <m:sSubPr>
                          <m:ctrlPr>
                            <a:rPr lang="en-US" altLang="ja-JP" sz="1400" i="1">
                              <a:solidFill>
                                <a:schemeClr val="tx1">
                                  <a:lumMod val="75000"/>
                                  <a:lumOff val="25000"/>
                                </a:schemeClr>
                              </a:solidFill>
                              <a:latin typeface="Cambria Math" panose="02040503050406030204" pitchFamily="18" charset="0"/>
                            </a:rPr>
                          </m:ctrlPr>
                        </m:sSubPr>
                        <m:e>
                          <m:r>
                            <a:rPr lang="ja-JP" altLang="en-US" sz="1400" i="1">
                              <a:solidFill>
                                <a:schemeClr val="tx1">
                                  <a:lumMod val="75000"/>
                                  <a:lumOff val="25000"/>
                                </a:schemeClr>
                              </a:solidFill>
                              <a:latin typeface="Cambria Math" panose="02040503050406030204" pitchFamily="18" charset="0"/>
                            </a:rPr>
                            <m:t>𝜇</m:t>
                          </m:r>
                        </m:e>
                        <m:sub>
                          <m:r>
                            <a:rPr lang="en-US" altLang="ja-JP" sz="1400" i="1">
                              <a:solidFill>
                                <a:schemeClr val="tx1">
                                  <a:lumMod val="75000"/>
                                  <a:lumOff val="25000"/>
                                </a:schemeClr>
                              </a:solidFill>
                              <a:latin typeface="Cambria Math" panose="02040503050406030204" pitchFamily="18" charset="0"/>
                            </a:rPr>
                            <m:t>𝑘</m:t>
                          </m:r>
                        </m:sub>
                      </m:sSub>
                      <m:sSup>
                        <m:sSupPr>
                          <m:ctrlPr>
                            <a:rPr lang="en-US" altLang="ja-JP" sz="1400" i="1">
                              <a:solidFill>
                                <a:schemeClr val="tx1">
                                  <a:lumMod val="75000"/>
                                  <a:lumOff val="25000"/>
                                </a:schemeClr>
                              </a:solidFill>
                              <a:latin typeface="Cambria Math" panose="02040503050406030204" pitchFamily="18" charset="0"/>
                            </a:rPr>
                          </m:ctrlPr>
                        </m:sSupPr>
                        <m:e>
                          <m:r>
                            <a:rPr lang="en-US" altLang="ja-JP" sz="1400" i="1">
                              <a:solidFill>
                                <a:schemeClr val="tx1">
                                  <a:lumMod val="75000"/>
                                  <a:lumOff val="25000"/>
                                </a:schemeClr>
                              </a:solidFill>
                              <a:latin typeface="Cambria Math" panose="02040503050406030204" pitchFamily="18" charset="0"/>
                            </a:rPr>
                            <m:t>)</m:t>
                          </m:r>
                        </m:e>
                        <m:sup>
                          <m:r>
                            <a:rPr lang="en-US" altLang="ja-JP" sz="1400" i="1">
                              <a:solidFill>
                                <a:schemeClr val="tx1">
                                  <a:lumMod val="75000"/>
                                  <a:lumOff val="25000"/>
                                </a:schemeClr>
                              </a:solidFill>
                              <a:latin typeface="Cambria Math" panose="02040503050406030204" pitchFamily="18" charset="0"/>
                            </a:rPr>
                            <m:t>𝑇</m:t>
                          </m:r>
                        </m:sup>
                      </m:sSup>
                      <m:sSubSup>
                        <m:sSubSupPr>
                          <m:ctrlPr>
                            <a:rPr lang="en-US" altLang="ja-JP" sz="1400" i="1">
                              <a:solidFill>
                                <a:schemeClr val="tx1">
                                  <a:lumMod val="75000"/>
                                  <a:lumOff val="25000"/>
                                </a:schemeClr>
                              </a:solidFill>
                              <a:latin typeface="Cambria Math" panose="02040503050406030204" pitchFamily="18" charset="0"/>
                            </a:rPr>
                          </m:ctrlPr>
                        </m:sSubSupPr>
                        <m:e>
                          <m:r>
                            <m:rPr>
                              <m:sty m:val="p"/>
                            </m:rPr>
                            <a:rPr lang="el-GR" altLang="ja-JP" sz="14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400" i="1">
                              <a:solidFill>
                                <a:schemeClr val="tx1">
                                  <a:lumMod val="75000"/>
                                  <a:lumOff val="25000"/>
                                </a:schemeClr>
                              </a:solidFill>
                              <a:latin typeface="Cambria Math" panose="02040503050406030204" pitchFamily="18" charset="0"/>
                            </a:rPr>
                            <m:t>𝑘</m:t>
                          </m:r>
                        </m:sub>
                        <m:sup>
                          <m:r>
                            <a:rPr lang="en-US" altLang="ja-JP" sz="1400" i="1">
                              <a:solidFill>
                                <a:schemeClr val="tx1">
                                  <a:lumMod val="75000"/>
                                  <a:lumOff val="25000"/>
                                </a:schemeClr>
                              </a:solidFill>
                              <a:latin typeface="Cambria Math" panose="02040503050406030204" pitchFamily="18" charset="0"/>
                            </a:rPr>
                            <m:t>−1</m:t>
                          </m:r>
                        </m:sup>
                      </m:sSubSup>
                      <m:r>
                        <a:rPr lang="en-US" altLang="ja-JP" sz="1400" i="1">
                          <a:solidFill>
                            <a:schemeClr val="tx1">
                              <a:lumMod val="75000"/>
                              <a:lumOff val="25000"/>
                            </a:schemeClr>
                          </a:solidFill>
                          <a:latin typeface="Cambria Math" panose="02040503050406030204" pitchFamily="18" charset="0"/>
                        </a:rPr>
                        <m:t>(</m:t>
                      </m:r>
                      <m:r>
                        <a:rPr lang="en-US" altLang="ja-JP" sz="1400" i="1">
                          <a:solidFill>
                            <a:schemeClr val="tx1">
                              <a:lumMod val="75000"/>
                              <a:lumOff val="25000"/>
                            </a:schemeClr>
                          </a:solidFill>
                          <a:latin typeface="Cambria Math" panose="02040503050406030204" pitchFamily="18" charset="0"/>
                        </a:rPr>
                        <m:t>𝑥</m:t>
                      </m:r>
                      <m:r>
                        <a:rPr lang="en-US" altLang="ja-JP" sz="1400" i="1">
                          <a:solidFill>
                            <a:schemeClr val="tx1">
                              <a:lumMod val="75000"/>
                              <a:lumOff val="25000"/>
                            </a:schemeClr>
                          </a:solidFill>
                          <a:latin typeface="Cambria Math" panose="02040503050406030204" pitchFamily="18" charset="0"/>
                        </a:rPr>
                        <m:t>−</m:t>
                      </m:r>
                      <m:sSub>
                        <m:sSubPr>
                          <m:ctrlPr>
                            <a:rPr lang="en-US" altLang="ja-JP" sz="1400" i="1">
                              <a:solidFill>
                                <a:schemeClr val="tx1">
                                  <a:lumMod val="75000"/>
                                  <a:lumOff val="25000"/>
                                </a:schemeClr>
                              </a:solidFill>
                              <a:latin typeface="Cambria Math" panose="02040503050406030204" pitchFamily="18" charset="0"/>
                            </a:rPr>
                          </m:ctrlPr>
                        </m:sSubPr>
                        <m:e>
                          <m:r>
                            <a:rPr lang="ja-JP" altLang="en-US" sz="1400" i="1">
                              <a:solidFill>
                                <a:schemeClr val="tx1">
                                  <a:lumMod val="75000"/>
                                  <a:lumOff val="25000"/>
                                </a:schemeClr>
                              </a:solidFill>
                              <a:latin typeface="Cambria Math" panose="02040503050406030204" pitchFamily="18" charset="0"/>
                            </a:rPr>
                            <m:t>𝜇</m:t>
                          </m:r>
                        </m:e>
                        <m:sub>
                          <m:r>
                            <a:rPr lang="en-US" altLang="ja-JP" sz="1400" i="1">
                              <a:solidFill>
                                <a:schemeClr val="tx1">
                                  <a:lumMod val="75000"/>
                                  <a:lumOff val="25000"/>
                                </a:schemeClr>
                              </a:solidFill>
                              <a:latin typeface="Cambria Math" panose="02040503050406030204" pitchFamily="18" charset="0"/>
                            </a:rPr>
                            <m:t>𝑘</m:t>
                          </m:r>
                        </m:sub>
                      </m:sSub>
                      <m:r>
                        <a:rPr lang="en-US" altLang="ja-JP" sz="1400" i="1">
                          <a:solidFill>
                            <a:schemeClr val="tx1">
                              <a:lumMod val="75000"/>
                              <a:lumOff val="25000"/>
                            </a:schemeClr>
                          </a:solidFill>
                          <a:latin typeface="Cambria Math" panose="02040503050406030204" pitchFamily="18" charset="0"/>
                        </a:rPr>
                        <m:t>))</m:t>
                      </m:r>
                    </m:oMath>
                  </m:oMathPara>
                </a14:m>
                <a:endParaRPr lang="ja-JP" altLang="en-US" sz="1400" dirty="0"/>
              </a:p>
            </p:txBody>
          </p:sp>
        </mc:Choice>
        <mc:Fallback xmlns="">
          <p:sp>
            <p:nvSpPr>
              <p:cNvPr id="13" name="正方形/長方形 12">
                <a:extLst>
                  <a:ext uri="{FF2B5EF4-FFF2-40B4-BE49-F238E27FC236}">
                    <a16:creationId xmlns:a16="http://schemas.microsoft.com/office/drawing/2014/main" id="{27EBAC2E-578D-4B47-893C-03B8BBFF0BE9}"/>
                  </a:ext>
                </a:extLst>
              </p:cNvPr>
              <p:cNvSpPr>
                <a:spLocks noRot="1" noChangeAspect="1" noMove="1" noResize="1" noEditPoints="1" noAdjustHandles="1" noChangeArrowheads="1" noChangeShapeType="1" noTextEdit="1"/>
              </p:cNvSpPr>
              <p:nvPr/>
            </p:nvSpPr>
            <p:spPr>
              <a:xfrm>
                <a:off x="8258419" y="3977506"/>
                <a:ext cx="3590535" cy="591380"/>
              </a:xfrm>
              <a:prstGeom prst="rect">
                <a:avLst/>
              </a:prstGeom>
              <a:blipFill>
                <a:blip r:embed="rId8"/>
                <a:stretch>
                  <a:fillRect t="-6061" b="-65657"/>
                </a:stretch>
              </a:blipFill>
              <a:ln>
                <a:solidFill>
                  <a:schemeClr val="accent1"/>
                </a:solidFill>
              </a:ln>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41DE0DE8-A203-48C8-8F15-CD04F95824A3}"/>
              </a:ext>
            </a:extLst>
          </p:cNvPr>
          <p:cNvSpPr/>
          <p:nvPr/>
        </p:nvSpPr>
        <p:spPr>
          <a:xfrm>
            <a:off x="8258419" y="3610872"/>
            <a:ext cx="2281536" cy="338554"/>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補足：</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d</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次元正規分布</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8" name="コネクタ: カギ線 7">
            <a:extLst>
              <a:ext uri="{FF2B5EF4-FFF2-40B4-BE49-F238E27FC236}">
                <a16:creationId xmlns:a16="http://schemas.microsoft.com/office/drawing/2014/main" id="{86F22F32-1BFF-4743-9E4D-9D03FCB2FB60}"/>
              </a:ext>
            </a:extLst>
          </p:cNvPr>
          <p:cNvCxnSpPr>
            <a:cxnSpLocks/>
            <a:stCxn id="13" idx="3"/>
            <a:endCxn id="33" idx="3"/>
          </p:cNvCxnSpPr>
          <p:nvPr/>
        </p:nvCxnSpPr>
        <p:spPr>
          <a:xfrm flipH="1">
            <a:off x="11256437" y="4273196"/>
            <a:ext cx="592517" cy="909704"/>
          </a:xfrm>
          <a:prstGeom prst="bentConnector3">
            <a:avLst>
              <a:gd name="adj1" fmla="val -385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276E538F-A45B-4BD4-8320-3B2A32B711DA}"/>
              </a:ext>
            </a:extLst>
          </p:cNvPr>
          <p:cNvCxnSpPr>
            <a:cxnSpLocks/>
            <a:stCxn id="5" idx="3"/>
            <a:endCxn id="30" idx="3"/>
          </p:cNvCxnSpPr>
          <p:nvPr/>
        </p:nvCxnSpPr>
        <p:spPr>
          <a:xfrm>
            <a:off x="6767453" y="3202276"/>
            <a:ext cx="626263" cy="951146"/>
          </a:xfrm>
          <a:prstGeom prst="curvedConnector3">
            <a:avLst>
              <a:gd name="adj1" fmla="val 13650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637B11DD-BB7C-4EB9-AEBD-F5C31F573C97}"/>
                  </a:ext>
                </a:extLst>
              </p:cNvPr>
              <p:cNvSpPr/>
              <p:nvPr/>
            </p:nvSpPr>
            <p:spPr>
              <a:xfrm>
                <a:off x="1189961" y="5896306"/>
                <a:ext cx="9596410"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𝑄</m:t>
                      </m:r>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sub>
                                  </m:sSub>
                                </m:e>
                              </m:func>
                            </m:e>
                          </m:nary>
                        </m:e>
                      </m:nary>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𝑁</m:t>
                          </m:r>
                        </m:sup>
                        <m:e>
                          <m:nary>
                            <m:naryPr>
                              <m: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𝐾</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d>
                                <m:d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𝐷</m:t>
                                      </m:r>
                                    </m:num>
                                    <m:den>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den>
                                  </m:f>
                                  <m:func>
                                    <m:func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b="0" i="0" smtClean="0">
                                          <a:solidFill>
                                            <a:schemeClr val="tx1">
                                              <a:lumMod val="75000"/>
                                              <a:lumOff val="25000"/>
                                            </a:schemeClr>
                                          </a:solidFill>
                                          <a:latin typeface="Cambria Math" panose="02040503050406030204" pitchFamily="18" charset="0"/>
                                          <a:ea typeface="Cambria Math" panose="02040503050406030204" pitchFamily="18" charset="0"/>
                                        </a:rPr>
                                        <m:t>ln</m:t>
                                      </m:r>
                                    </m:fName>
                                    <m:e>
                                      <m:d>
                                        <m:d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𝜋</m:t>
                                          </m:r>
                                        </m:e>
                                      </m:d>
                                    </m:e>
                                  </m:func>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i="1">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i="1">
                                          <a:solidFill>
                                            <a:schemeClr val="tx1">
                                              <a:lumMod val="75000"/>
                                              <a:lumOff val="25000"/>
                                            </a:schemeClr>
                                          </a:solidFill>
                                          <a:latin typeface="Cambria Math" panose="02040503050406030204" pitchFamily="18" charset="0"/>
                                          <a:ea typeface="Cambria Math" panose="02040503050406030204" pitchFamily="18" charset="0"/>
                                        </a:rPr>
                                        <m:t>2</m:t>
                                      </m:r>
                                    </m:den>
                                  </m:f>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sSup>
                                        <m:sSupPr>
                                          <m:ctrlPr>
                                            <a:rPr lang="el-GR" altLang="ja-JP"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p>
                                      </m:sSup>
                                    </m:e>
                                  </m:func>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2</m:t>
                                      </m:r>
                                    </m:den>
                                  </m:f>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sSup>
                                    <m:sSup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𝑇</m:t>
                                      </m:r>
                                    </m:sup>
                                  </m:sSup>
                                  <m:sSubSup>
                                    <m:sSubSup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SupPr>
                                    <m:e>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p>
                                  </m:sSub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d>
                            </m:e>
                          </m:nary>
                        </m:e>
                      </m:nary>
                    </m:oMath>
                  </m:oMathPara>
                </a14:m>
                <a:endParaRPr lang="ja-JP" altLang="en-US" dirty="0"/>
              </a:p>
            </p:txBody>
          </p:sp>
        </mc:Choice>
        <mc:Fallback xmlns="">
          <p:sp>
            <p:nvSpPr>
              <p:cNvPr id="45" name="正方形/長方形 44">
                <a:extLst>
                  <a:ext uri="{FF2B5EF4-FFF2-40B4-BE49-F238E27FC236}">
                    <a16:creationId xmlns:a16="http://schemas.microsoft.com/office/drawing/2014/main" id="{637B11DD-BB7C-4EB9-AEBD-F5C31F573C97}"/>
                  </a:ext>
                </a:extLst>
              </p:cNvPr>
              <p:cNvSpPr>
                <a:spLocks noRot="1" noChangeAspect="1" noMove="1" noResize="1" noEditPoints="1" noAdjustHandles="1" noChangeArrowheads="1" noChangeShapeType="1" noTextEdit="1"/>
              </p:cNvSpPr>
              <p:nvPr/>
            </p:nvSpPr>
            <p:spPr>
              <a:xfrm>
                <a:off x="1189961" y="5896306"/>
                <a:ext cx="9596410" cy="871264"/>
              </a:xfrm>
              <a:prstGeom prst="rect">
                <a:avLst/>
              </a:prstGeom>
              <a:blipFill>
                <a:blip r:embed="rId9"/>
                <a:stretch>
                  <a:fillRect/>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B1982D32-1628-4D81-85B1-987246FBA81D}"/>
              </a:ext>
            </a:extLst>
          </p:cNvPr>
          <p:cNvSpPr txBox="1"/>
          <p:nvPr/>
        </p:nvSpPr>
        <p:spPr>
          <a:xfrm>
            <a:off x="943289" y="534527"/>
            <a:ext cx="3805850"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関数とは</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75680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575753"/>
            <a:ext cx="4762842"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関数の最大化</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04765284-A376-46B1-ABD9-02B83F933C1D}"/>
                  </a:ext>
                </a:extLst>
              </p:cNvPr>
              <p:cNvSpPr/>
              <p:nvPr/>
            </p:nvSpPr>
            <p:spPr>
              <a:xfrm>
                <a:off x="1485150" y="1430359"/>
                <a:ext cx="6928692" cy="646331"/>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関数のパラメータ </a:t>
                </a:r>
                <a14:m>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oMath>
                </a14:m>
                <a:r>
                  <a:rPr lang="ja-JP" altLang="en-US" dirty="0"/>
                  <a:t>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それぞれで偏微分して０とおくと以下の通り。</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導出は省略。</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 name="正方形/長方形 1">
                <a:extLst>
                  <a:ext uri="{FF2B5EF4-FFF2-40B4-BE49-F238E27FC236}">
                    <a16:creationId xmlns:a16="http://schemas.microsoft.com/office/drawing/2014/main" id="{04765284-A376-46B1-ABD9-02B83F933C1D}"/>
                  </a:ext>
                </a:extLst>
              </p:cNvPr>
              <p:cNvSpPr>
                <a:spLocks noRot="1" noChangeAspect="1" noMove="1" noResize="1" noEditPoints="1" noAdjustHandles="1" noChangeArrowheads="1" noChangeShapeType="1" noTextEdit="1"/>
              </p:cNvSpPr>
              <p:nvPr/>
            </p:nvSpPr>
            <p:spPr>
              <a:xfrm>
                <a:off x="1485150" y="1430359"/>
                <a:ext cx="6928692" cy="646331"/>
              </a:xfrm>
              <a:prstGeom prst="rect">
                <a:avLst/>
              </a:prstGeom>
              <a:blipFill>
                <a:blip r:embed="rId3"/>
                <a:stretch>
                  <a:fillRect l="-792" t="-6604"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6FDA80A-C854-4756-B149-73F737F0A6C8}"/>
                  </a:ext>
                </a:extLst>
              </p:cNvPr>
              <p:cNvSpPr/>
              <p:nvPr/>
            </p:nvSpPr>
            <p:spPr>
              <a:xfrm>
                <a:off x="1673994" y="2330678"/>
                <a:ext cx="105849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rPr>
                          </m:ctrlPr>
                        </m:fPr>
                        <m:num>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𝑁</m:t>
                              </m:r>
                            </m:e>
                            <m:sub>
                              <m:r>
                                <a:rPr lang="en-US" altLang="ja-JP" b="0" i="1" smtClean="0">
                                  <a:solidFill>
                                    <a:schemeClr val="tx1">
                                      <a:lumMod val="75000"/>
                                      <a:lumOff val="25000"/>
                                    </a:schemeClr>
                                  </a:solidFill>
                                  <a:latin typeface="Cambria Math" panose="02040503050406030204" pitchFamily="18" charset="0"/>
                                </a:rPr>
                                <m:t>𝑘</m:t>
                              </m:r>
                            </m:sub>
                          </m:sSub>
                        </m:num>
                        <m:den>
                          <m:r>
                            <a:rPr lang="en-US" altLang="ja-JP" b="0" i="1" smtClean="0">
                              <a:solidFill>
                                <a:schemeClr val="tx1">
                                  <a:lumMod val="75000"/>
                                  <a:lumOff val="25000"/>
                                </a:schemeClr>
                              </a:solidFill>
                              <a:latin typeface="Cambria Math" panose="02040503050406030204" pitchFamily="18" charset="0"/>
                            </a:rPr>
                            <m:t>𝑁</m:t>
                          </m:r>
                        </m:den>
                      </m:f>
                    </m:oMath>
                  </m:oMathPara>
                </a14:m>
                <a:endParaRPr lang="ja-JP" altLang="en-US" dirty="0"/>
              </a:p>
            </p:txBody>
          </p:sp>
        </mc:Choice>
        <mc:Fallback xmlns="">
          <p:sp>
            <p:nvSpPr>
              <p:cNvPr id="4" name="正方形/長方形 3">
                <a:extLst>
                  <a:ext uri="{FF2B5EF4-FFF2-40B4-BE49-F238E27FC236}">
                    <a16:creationId xmlns:a16="http://schemas.microsoft.com/office/drawing/2014/main" id="{E6FDA80A-C854-4756-B149-73F737F0A6C8}"/>
                  </a:ext>
                </a:extLst>
              </p:cNvPr>
              <p:cNvSpPr>
                <a:spLocks noRot="1" noChangeAspect="1" noMove="1" noResize="1" noEditPoints="1" noAdjustHandles="1" noChangeArrowheads="1" noChangeShapeType="1" noTextEdit="1"/>
              </p:cNvSpPr>
              <p:nvPr/>
            </p:nvSpPr>
            <p:spPr>
              <a:xfrm>
                <a:off x="1673994" y="2330678"/>
                <a:ext cx="1058495" cy="6090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CA3673-D641-4217-B0A7-C656B64881CB}"/>
                  </a:ext>
                </a:extLst>
              </p:cNvPr>
              <p:cNvSpPr/>
              <p:nvPr/>
            </p:nvSpPr>
            <p:spPr>
              <a:xfrm>
                <a:off x="1673994" y="3063946"/>
                <a:ext cx="2230226"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smtClean="0">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rPr>
                            <m:t>1</m:t>
                          </m:r>
                        </m:num>
                        <m:den>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𝑁</m:t>
                              </m:r>
                            </m:e>
                            <m:sub>
                              <m:r>
                                <a:rPr lang="en-US" altLang="ja-JP" i="1">
                                  <a:solidFill>
                                    <a:schemeClr val="tx1">
                                      <a:lumMod val="75000"/>
                                      <a:lumOff val="25000"/>
                                    </a:schemeClr>
                                  </a:solidFill>
                                  <a:latin typeface="Cambria Math" panose="02040503050406030204" pitchFamily="18" charset="0"/>
                                </a:rPr>
                                <m:t>𝑘</m:t>
                              </m:r>
                            </m:sub>
                          </m:sSub>
                        </m:den>
                      </m:f>
                      <m:nary>
                        <m:naryPr>
                          <m:chr m:val="∑"/>
                          <m:ctrlPr>
                            <a:rPr lang="en-US" altLang="ja-JP" b="0"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𝑁</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sSub>
                            <m:sSub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𝑖</m:t>
                              </m:r>
                            </m:sub>
                          </m:sSub>
                        </m:e>
                      </m:nary>
                    </m:oMath>
                  </m:oMathPara>
                </a14:m>
                <a:endParaRPr lang="ja-JP" altLang="en-US" dirty="0"/>
              </a:p>
            </p:txBody>
          </p:sp>
        </mc:Choice>
        <mc:Fallback xmlns="">
          <p:sp>
            <p:nvSpPr>
              <p:cNvPr id="6" name="正方形/長方形 5">
                <a:extLst>
                  <a:ext uri="{FF2B5EF4-FFF2-40B4-BE49-F238E27FC236}">
                    <a16:creationId xmlns:a16="http://schemas.microsoft.com/office/drawing/2014/main" id="{C9CA3673-D641-4217-B0A7-C656B64881CB}"/>
                  </a:ext>
                </a:extLst>
              </p:cNvPr>
              <p:cNvSpPr>
                <a:spLocks noRot="1" noChangeAspect="1" noMove="1" noResize="1" noEditPoints="1" noAdjustHandles="1" noChangeArrowheads="1" noChangeShapeType="1" noTextEdit="1"/>
              </p:cNvSpPr>
              <p:nvPr/>
            </p:nvSpPr>
            <p:spPr>
              <a:xfrm>
                <a:off x="1673994" y="3063946"/>
                <a:ext cx="2230226" cy="8712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AD0DFC94-EA0B-4A00-895A-2A95CEF80503}"/>
                  </a:ext>
                </a:extLst>
              </p:cNvPr>
              <p:cNvSpPr/>
              <p:nvPr/>
            </p:nvSpPr>
            <p:spPr>
              <a:xfrm>
                <a:off x="1673994" y="4059401"/>
                <a:ext cx="3806042" cy="704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rPr>
                          </m:ctrlPr>
                        </m:fPr>
                        <m:num>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𝑁</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𝑘</m:t>
                                  </m:r>
                                </m:sub>
                              </m:sSub>
                              <m:sSup>
                                <m:sSupPr>
                                  <m:ctrlP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e>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𝑇</m:t>
                                  </m:r>
                                </m:sup>
                              </m:sSup>
                            </m:e>
                          </m:nary>
                        </m:num>
                        <m:den>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𝑁</m:t>
                              </m:r>
                            </m:e>
                            <m:sub>
                              <m:r>
                                <a:rPr lang="en-US" altLang="ja-JP" i="1">
                                  <a:solidFill>
                                    <a:schemeClr val="tx1">
                                      <a:lumMod val="75000"/>
                                      <a:lumOff val="25000"/>
                                    </a:schemeClr>
                                  </a:solidFill>
                                  <a:latin typeface="Cambria Math" panose="02040503050406030204" pitchFamily="18" charset="0"/>
                                </a:rPr>
                                <m:t>𝑘</m:t>
                              </m:r>
                            </m:sub>
                          </m:sSub>
                        </m:den>
                      </m:f>
                    </m:oMath>
                  </m:oMathPara>
                </a14:m>
                <a:endParaRPr lang="ja-JP" altLang="en-US" dirty="0"/>
              </a:p>
            </p:txBody>
          </p:sp>
        </mc:Choice>
        <mc:Fallback xmlns="">
          <p:sp>
            <p:nvSpPr>
              <p:cNvPr id="7" name="正方形/長方形 6">
                <a:extLst>
                  <a:ext uri="{FF2B5EF4-FFF2-40B4-BE49-F238E27FC236}">
                    <a16:creationId xmlns:a16="http://schemas.microsoft.com/office/drawing/2014/main" id="{AD0DFC94-EA0B-4A00-895A-2A95CEF80503}"/>
                  </a:ext>
                </a:extLst>
              </p:cNvPr>
              <p:cNvSpPr>
                <a:spLocks noRot="1" noChangeAspect="1" noMove="1" noResize="1" noEditPoints="1" noAdjustHandles="1" noChangeArrowheads="1" noChangeShapeType="1" noTextEdit="1"/>
              </p:cNvSpPr>
              <p:nvPr/>
            </p:nvSpPr>
            <p:spPr>
              <a:xfrm>
                <a:off x="1673994" y="4059401"/>
                <a:ext cx="3806042" cy="70429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FC1AEF7A-283B-4650-8418-727D70DCAA00}"/>
                  </a:ext>
                </a:extLst>
              </p:cNvPr>
              <p:cNvSpPr/>
              <p:nvPr/>
            </p:nvSpPr>
            <p:spPr>
              <a:xfrm>
                <a:off x="2907521" y="2209340"/>
                <a:ext cx="1752211"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𝑁</m:t>
                          </m:r>
                        </m:e>
                        <m:sub>
                          <m:r>
                            <a:rPr lang="en-US" altLang="ja-JP" i="1">
                              <a:solidFill>
                                <a:schemeClr val="tx1">
                                  <a:lumMod val="75000"/>
                                  <a:lumOff val="25000"/>
                                </a:schemeClr>
                              </a:solidFill>
                              <a:latin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𝑁</m:t>
                          </m:r>
                        </m:sup>
                        <m:e>
                          <m:r>
                            <a:rPr lang="ja-JP" altLang="en-US" i="1">
                              <a:solidFill>
                                <a:schemeClr val="tx1">
                                  <a:lumMod val="75000"/>
                                  <a:lumOff val="25000"/>
                                </a:schemeClr>
                              </a:solidFill>
                              <a:latin typeface="Cambria Math" panose="02040503050406030204" pitchFamily="18" charset="0"/>
                              <a:ea typeface="Cambria Math" panose="02040503050406030204" pitchFamily="18" charset="0"/>
                            </a:rPr>
                            <m:t>𝛾</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𝑖𝑘</m:t>
                                  </m:r>
                                </m:sub>
                              </m:sSub>
                            </m:e>
                          </m:d>
                        </m:e>
                      </m:nary>
                    </m:oMath>
                  </m:oMathPara>
                </a14:m>
                <a:endParaRPr lang="ja-JP" altLang="en-US" dirty="0"/>
              </a:p>
            </p:txBody>
          </p:sp>
        </mc:Choice>
        <mc:Fallback xmlns="">
          <p:sp>
            <p:nvSpPr>
              <p:cNvPr id="8" name="正方形/長方形 7">
                <a:extLst>
                  <a:ext uri="{FF2B5EF4-FFF2-40B4-BE49-F238E27FC236}">
                    <a16:creationId xmlns:a16="http://schemas.microsoft.com/office/drawing/2014/main" id="{FC1AEF7A-283B-4650-8418-727D70DCAA00}"/>
                  </a:ext>
                </a:extLst>
              </p:cNvPr>
              <p:cNvSpPr>
                <a:spLocks noRot="1" noChangeAspect="1" noMove="1" noResize="1" noEditPoints="1" noAdjustHandles="1" noChangeArrowheads="1" noChangeShapeType="1" noTextEdit="1"/>
              </p:cNvSpPr>
              <p:nvPr/>
            </p:nvSpPr>
            <p:spPr>
              <a:xfrm>
                <a:off x="2907521" y="2209340"/>
                <a:ext cx="1752211" cy="871264"/>
              </a:xfrm>
              <a:prstGeom prst="rect">
                <a:avLst/>
              </a:prstGeom>
              <a:blipFill>
                <a:blip r:embed="rId7"/>
                <a:stretch>
                  <a:fillRect/>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3FA8A867-37E2-49A2-948E-4F1C91259A44}"/>
              </a:ext>
            </a:extLst>
          </p:cNvPr>
          <p:cNvSpPr/>
          <p:nvPr/>
        </p:nvSpPr>
        <p:spPr>
          <a:xfrm>
            <a:off x="1485150" y="5026468"/>
            <a:ext cx="5933034" cy="646331"/>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上記の式でパラメータを更新する。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その後、収束条件を満たすまで</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ステップと</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ステップを繰り返す。</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8ECB6906-2719-4940-A995-3031D84E7191}"/>
              </a:ext>
            </a:extLst>
          </p:cNvPr>
          <p:cNvSpPr/>
          <p:nvPr/>
        </p:nvSpPr>
        <p:spPr>
          <a:xfrm>
            <a:off x="1654935" y="2135371"/>
            <a:ext cx="3920917" cy="2744742"/>
          </a:xfrm>
          <a:prstGeom prst="rect">
            <a:avLst/>
          </a:prstGeom>
          <a:noFill/>
          <a:ln w="28575">
            <a:solidFill>
              <a:srgbClr val="FF99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73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4529488-9357-4758-8CEA-336AB33FC606}"/>
              </a:ext>
            </a:extLst>
          </p:cNvPr>
          <p:cNvSpPr/>
          <p:nvPr/>
        </p:nvSpPr>
        <p:spPr>
          <a:xfrm>
            <a:off x="1643186" y="1831218"/>
            <a:ext cx="7210628" cy="96443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関数の増加 ＝ 混合正規分布の対数尤度の増加ってほんと？</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285750" indent="-285750">
              <a:lnSpc>
                <a:spcPct val="150000"/>
              </a:lnSpc>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パラメータの更新で</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関数は必ず増加＆収束する？</a:t>
            </a:r>
            <a:endParaRPr lang="ja-JP" altLang="en-US" sz="2000" dirty="0">
              <a:solidFill>
                <a:schemeClr val="tx1">
                  <a:lumMod val="75000"/>
                  <a:lumOff val="25000"/>
                </a:schemeClr>
              </a:solidFill>
            </a:endParaRPr>
          </a:p>
        </p:txBody>
      </p:sp>
      <p:sp>
        <p:nvSpPr>
          <p:cNvPr id="13" name="正方形/長方形 12">
            <a:extLst>
              <a:ext uri="{FF2B5EF4-FFF2-40B4-BE49-F238E27FC236}">
                <a16:creationId xmlns:a16="http://schemas.microsoft.com/office/drawing/2014/main" id="{BE6A69D5-3AB2-48A3-84D1-B0B908DC7DB0}"/>
              </a:ext>
            </a:extLst>
          </p:cNvPr>
          <p:cNvSpPr/>
          <p:nvPr/>
        </p:nvSpPr>
        <p:spPr>
          <a:xfrm>
            <a:off x="1294373" y="1431108"/>
            <a:ext cx="697627" cy="400110"/>
          </a:xfrm>
          <a:prstGeom prst="rect">
            <a:avLst/>
          </a:prstGeom>
        </p:spPr>
        <p:txBody>
          <a:bodyPr wrap="none">
            <a:spAutoFit/>
          </a:bodyPr>
          <a:lstStyle/>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疑問</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EF2A9CF8-AA79-447E-8404-E4BBDB44CF52}"/>
              </a:ext>
            </a:extLst>
          </p:cNvPr>
          <p:cNvSpPr txBox="1"/>
          <p:nvPr/>
        </p:nvSpPr>
        <p:spPr>
          <a:xfrm>
            <a:off x="983373" y="570067"/>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718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BD8F6B-58BF-43C5-A1B1-AFF12192F06E}"/>
              </a:ext>
            </a:extLst>
          </p:cNvPr>
          <p:cNvSpPr>
            <a:spLocks noGrp="1"/>
          </p:cNvSpPr>
          <p:nvPr>
            <p:ph idx="1"/>
          </p:nvPr>
        </p:nvSpPr>
        <p:spPr>
          <a:xfrm>
            <a:off x="1315278" y="1457876"/>
            <a:ext cx="10515600" cy="639281"/>
          </a:xfrm>
        </p:spPr>
        <p:txBody>
          <a:bodyPr>
            <a:normAutofit/>
          </a:bodyPr>
          <a:lstStyle/>
          <a:p>
            <a:r>
              <a:rPr kumimoji="1" lang="en-US" altLang="ja-JP" sz="2000" dirty="0">
                <a:solidFill>
                  <a:schemeClr val="tx1">
                    <a:lumMod val="75000"/>
                    <a:lumOff val="25000"/>
                  </a:schemeClr>
                </a:solidFill>
              </a:rPr>
              <a:t>Jensen</a:t>
            </a:r>
            <a:r>
              <a:rPr kumimoji="1" lang="ja-JP" altLang="en-US" sz="2000" dirty="0">
                <a:solidFill>
                  <a:schemeClr val="tx1">
                    <a:lumMod val="75000"/>
                    <a:lumOff val="25000"/>
                  </a:schemeClr>
                </a:solidFill>
              </a:rPr>
              <a:t>の不等式</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A1348277-BB1F-4181-860F-91C2BCFBCD17}"/>
                  </a:ext>
                </a:extLst>
              </p:cNvPr>
              <p:cNvSpPr/>
              <p:nvPr/>
            </p:nvSpPr>
            <p:spPr>
              <a:xfrm>
                <a:off x="1671961" y="1921920"/>
                <a:ext cx="352070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𝑓</m:t>
                      </m:r>
                      <m:d>
                        <m:dPr>
                          <m:ctrlPr>
                            <a:rPr lang="en-US" altLang="ja-JP" sz="2400" b="0" i="1" smtClean="0">
                              <a:solidFill>
                                <a:schemeClr val="tx1">
                                  <a:lumMod val="75000"/>
                                  <a:lumOff val="25000"/>
                                </a:schemeClr>
                              </a:solidFill>
                              <a:latin typeface="Cambria Math" panose="02040503050406030204" pitchFamily="18" charset="0"/>
                            </a:rPr>
                          </m:ctrlPr>
                        </m:dPr>
                        <m:e>
                          <m:r>
                            <m:rPr>
                              <m:sty m:val="p"/>
                            </m:rPr>
                            <a:rPr lang="el-GR"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 </m:t>
                          </m:r>
                        </m:e>
                      </m:d>
                      <m:r>
                        <a:rPr lang="en-US" altLang="ja-JP" sz="2400" i="1" smtClean="0">
                          <a:solidFill>
                            <a:schemeClr val="tx1">
                              <a:lumMod val="75000"/>
                              <a:lumOff val="25000"/>
                            </a:schemeClr>
                          </a:solidFill>
                          <a:latin typeface="Cambria Math" panose="02040503050406030204" pitchFamily="18" charset="0"/>
                          <a:ea typeface="Cambria Math" panose="02040503050406030204" pitchFamily="18" charset="0"/>
                        </a:rPr>
                        <m:t>≤</m:t>
                      </m:r>
                      <m:r>
                        <m:rPr>
                          <m:sty m:val="p"/>
                        </m:rPr>
                        <a:rPr lang="el-GR" altLang="ja-JP" sz="2400"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altLang="ja-JP" sz="2400" dirty="0">
                  <a:solidFill>
                    <a:schemeClr val="tx1">
                      <a:lumMod val="75000"/>
                      <a:lumOff val="25000"/>
                    </a:schemeClr>
                  </a:solidFill>
                  <a:ea typeface="Cambria Math" panose="02040503050406030204" pitchFamily="18" charset="0"/>
                </a:endParaRPr>
              </a:p>
            </p:txBody>
          </p:sp>
        </mc:Choice>
        <mc:Fallback xmlns="">
          <p:sp>
            <p:nvSpPr>
              <p:cNvPr id="4" name="正方形/長方形 3">
                <a:extLst>
                  <a:ext uri="{FF2B5EF4-FFF2-40B4-BE49-F238E27FC236}">
                    <a16:creationId xmlns:a16="http://schemas.microsoft.com/office/drawing/2014/main" id="{A1348277-BB1F-4181-860F-91C2BCFBCD17}"/>
                  </a:ext>
                </a:extLst>
              </p:cNvPr>
              <p:cNvSpPr>
                <a:spLocks noRot="1" noChangeAspect="1" noMove="1" noResize="1" noEditPoints="1" noAdjustHandles="1" noChangeArrowheads="1" noChangeShapeType="1" noTextEdit="1"/>
              </p:cNvSpPr>
              <p:nvPr/>
            </p:nvSpPr>
            <p:spPr>
              <a:xfrm>
                <a:off x="1671961" y="1921920"/>
                <a:ext cx="3520703" cy="461665"/>
              </a:xfrm>
              <a:prstGeom prst="rect">
                <a:avLst/>
              </a:prstGeom>
              <a:blipFill>
                <a:blip r:embed="rId3"/>
                <a:stretch>
                  <a:fillRect b="-17105"/>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61BFB604-430E-4B5A-9628-03F2CA4BD920}"/>
              </a:ext>
            </a:extLst>
          </p:cNvPr>
          <p:cNvSpPr txBox="1">
            <a:spLocks/>
          </p:cNvSpPr>
          <p:nvPr/>
        </p:nvSpPr>
        <p:spPr>
          <a:xfrm>
            <a:off x="1494182" y="2600022"/>
            <a:ext cx="10515600" cy="351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solidFill>
                  <a:schemeClr val="tx1">
                    <a:lumMod val="75000"/>
                    <a:lumOff val="25000"/>
                  </a:schemeClr>
                </a:solidFill>
              </a:rPr>
              <a:t>凸な関数</a:t>
            </a:r>
            <a:r>
              <a:rPr lang="en-US" altLang="ja-JP" sz="1800" dirty="0">
                <a:solidFill>
                  <a:schemeClr val="tx1">
                    <a:lumMod val="75000"/>
                    <a:lumOff val="25000"/>
                  </a:schemeClr>
                </a:solidFill>
              </a:rPr>
              <a:t>f</a:t>
            </a:r>
            <a:r>
              <a:rPr lang="ja-JP" altLang="en-US" sz="1800" dirty="0">
                <a:solidFill>
                  <a:schemeClr val="tx1">
                    <a:lumMod val="75000"/>
                    <a:lumOff val="25000"/>
                  </a:schemeClr>
                </a:solidFill>
              </a:rPr>
              <a:t>について、</a:t>
            </a:r>
            <a:r>
              <a:rPr lang="en-US" altLang="ja-JP" sz="1800" dirty="0">
                <a:solidFill>
                  <a:schemeClr val="tx1">
                    <a:lumMod val="75000"/>
                    <a:lumOff val="25000"/>
                  </a:schemeClr>
                </a:solidFill>
              </a:rPr>
              <a:t>x</a:t>
            </a:r>
            <a:r>
              <a:rPr lang="ja-JP" altLang="en-US" sz="1800" dirty="0">
                <a:solidFill>
                  <a:schemeClr val="tx1">
                    <a:lumMod val="75000"/>
                    <a:lumOff val="25000"/>
                  </a:schemeClr>
                </a:solidFill>
              </a:rPr>
              <a:t>の期待値を</a:t>
            </a:r>
            <a:r>
              <a:rPr lang="en-US" altLang="ja-JP" sz="1800" dirty="0">
                <a:solidFill>
                  <a:schemeClr val="tx1">
                    <a:lumMod val="75000"/>
                    <a:lumOff val="25000"/>
                  </a:schemeClr>
                </a:solidFill>
              </a:rPr>
              <a:t>f</a:t>
            </a:r>
            <a:r>
              <a:rPr lang="ja-JP" altLang="en-US" sz="1800" dirty="0">
                <a:solidFill>
                  <a:schemeClr val="tx1">
                    <a:lumMod val="75000"/>
                    <a:lumOff val="25000"/>
                  </a:schemeClr>
                </a:solidFill>
              </a:rPr>
              <a:t>で変換するより、</a:t>
            </a:r>
            <a:r>
              <a:rPr lang="en-US" altLang="ja-JP" sz="1800" dirty="0">
                <a:solidFill>
                  <a:schemeClr val="tx1">
                    <a:lumMod val="75000"/>
                    <a:lumOff val="25000"/>
                  </a:schemeClr>
                </a:solidFill>
              </a:rPr>
              <a:t>f</a:t>
            </a:r>
            <a:r>
              <a:rPr lang="ja-JP" altLang="en-US" sz="1800" dirty="0">
                <a:solidFill>
                  <a:schemeClr val="tx1">
                    <a:lumMod val="75000"/>
                    <a:lumOff val="25000"/>
                  </a:schemeClr>
                </a:solidFill>
              </a:rPr>
              <a:t>で変換した後に期待値をとるほうが値が大きくなる。</a:t>
            </a:r>
            <a:endParaRPr lang="en-US" altLang="ja-JP" sz="18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05C78DEF-F44B-410C-B3DE-4D859F09BDCB}"/>
              </a:ext>
            </a:extLst>
          </p:cNvPr>
          <p:cNvSpPr/>
          <p:nvPr/>
        </p:nvSpPr>
        <p:spPr>
          <a:xfrm>
            <a:off x="1494182" y="3168361"/>
            <a:ext cx="3051313" cy="2489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CBF13EEC-4B75-449F-9C6B-752DCBCF5D1B}"/>
              </a:ext>
            </a:extLst>
          </p:cNvPr>
          <p:cNvSpPr/>
          <p:nvPr/>
        </p:nvSpPr>
        <p:spPr>
          <a:xfrm rot="10800000">
            <a:off x="1956353" y="3490444"/>
            <a:ext cx="2126974" cy="1997766"/>
          </a:xfrm>
          <a:custGeom>
            <a:avLst/>
            <a:gdLst>
              <a:gd name="connsiteX0" fmla="*/ 0 w 2126974"/>
              <a:gd name="connsiteY0" fmla="*/ 1997766 h 1997766"/>
              <a:gd name="connsiteX1" fmla="*/ 1162879 w 2126974"/>
              <a:gd name="connsiteY1" fmla="*/ 1 h 1997766"/>
              <a:gd name="connsiteX2" fmla="*/ 2126974 w 2126974"/>
              <a:gd name="connsiteY2" fmla="*/ 1987827 h 1997766"/>
            </a:gdLst>
            <a:ahLst/>
            <a:cxnLst>
              <a:cxn ang="0">
                <a:pos x="connsiteX0" y="connsiteY0"/>
              </a:cxn>
              <a:cxn ang="0">
                <a:pos x="connsiteX1" y="connsiteY1"/>
              </a:cxn>
              <a:cxn ang="0">
                <a:pos x="connsiteX2" y="connsiteY2"/>
              </a:cxn>
            </a:cxnLst>
            <a:rect l="l" t="t" r="r" b="b"/>
            <a:pathLst>
              <a:path w="2126974" h="1997766">
                <a:moveTo>
                  <a:pt x="0" y="1997766"/>
                </a:moveTo>
                <a:cubicBezTo>
                  <a:pt x="404191" y="999711"/>
                  <a:pt x="808383" y="1657"/>
                  <a:pt x="1162879" y="1"/>
                </a:cubicBezTo>
                <a:cubicBezTo>
                  <a:pt x="1517375" y="-1655"/>
                  <a:pt x="1959665" y="1666462"/>
                  <a:pt x="2126974" y="19878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C1798D23-9720-4993-92EF-12E06FC5F359}"/>
              </a:ext>
            </a:extLst>
          </p:cNvPr>
          <p:cNvSpPr txBox="1">
            <a:spLocks/>
          </p:cNvSpPr>
          <p:nvPr/>
        </p:nvSpPr>
        <p:spPr>
          <a:xfrm>
            <a:off x="2384827" y="5810293"/>
            <a:ext cx="1270022" cy="351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solidFill>
                  <a:schemeClr val="tx1">
                    <a:lumMod val="75000"/>
                    <a:lumOff val="25000"/>
                  </a:schemeClr>
                </a:solidFill>
              </a:rPr>
              <a:t>これは凸　</a:t>
            </a:r>
            <a:endParaRPr lang="en-US" altLang="ja-JP" sz="1800"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B076C84-04FA-45A8-A731-C0BC20AEDA9C}"/>
              </a:ext>
            </a:extLst>
          </p:cNvPr>
          <p:cNvSpPr/>
          <p:nvPr/>
        </p:nvSpPr>
        <p:spPr>
          <a:xfrm>
            <a:off x="4977847" y="3168360"/>
            <a:ext cx="3051313" cy="2489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ECD7F050-8508-4EDA-9C94-8707437804FC}"/>
              </a:ext>
            </a:extLst>
          </p:cNvPr>
          <p:cNvSpPr txBox="1">
            <a:spLocks/>
          </p:cNvSpPr>
          <p:nvPr/>
        </p:nvSpPr>
        <p:spPr>
          <a:xfrm>
            <a:off x="5617570" y="5810291"/>
            <a:ext cx="1933242" cy="930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lumMod val="75000"/>
                    <a:lumOff val="25000"/>
                  </a:schemeClr>
                </a:solidFill>
              </a:rPr>
              <a:t>これも凸</a:t>
            </a:r>
            <a:endParaRPr lang="en-US" altLang="ja-JP" sz="1800" dirty="0">
              <a:solidFill>
                <a:schemeClr val="tx1">
                  <a:lumMod val="75000"/>
                  <a:lumOff val="25000"/>
                </a:schemeClr>
              </a:solidFill>
            </a:endParaRPr>
          </a:p>
          <a:p>
            <a:pPr marL="0" indent="0" algn="ctr">
              <a:buNone/>
            </a:pPr>
            <a:r>
              <a:rPr lang="ja-JP" altLang="en-US" sz="1800" dirty="0">
                <a:solidFill>
                  <a:schemeClr val="tx1">
                    <a:lumMod val="75000"/>
                    <a:lumOff val="25000"/>
                  </a:schemeClr>
                </a:solidFill>
              </a:rPr>
              <a:t>（上に凸）</a:t>
            </a:r>
            <a:endParaRPr lang="en-US" altLang="ja-JP" sz="1800" dirty="0">
              <a:solidFill>
                <a:schemeClr val="tx1">
                  <a:lumMod val="75000"/>
                  <a:lumOff val="25000"/>
                </a:schemeClr>
              </a:solidFill>
            </a:endParaRPr>
          </a:p>
        </p:txBody>
      </p:sp>
      <p:sp>
        <p:nvSpPr>
          <p:cNvPr id="13" name="正方形/長方形 12">
            <a:extLst>
              <a:ext uri="{FF2B5EF4-FFF2-40B4-BE49-F238E27FC236}">
                <a16:creationId xmlns:a16="http://schemas.microsoft.com/office/drawing/2014/main" id="{8F5FBB22-626A-49DA-88AF-7D4FE3B9ED6B}"/>
              </a:ext>
            </a:extLst>
          </p:cNvPr>
          <p:cNvSpPr/>
          <p:nvPr/>
        </p:nvSpPr>
        <p:spPr>
          <a:xfrm>
            <a:off x="8461512" y="3168359"/>
            <a:ext cx="3051313" cy="2489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8ABF31F5-9149-4E31-8DEC-9A1C00808FB2}"/>
              </a:ext>
            </a:extLst>
          </p:cNvPr>
          <p:cNvSpPr txBox="1">
            <a:spLocks/>
          </p:cNvSpPr>
          <p:nvPr/>
        </p:nvSpPr>
        <p:spPr>
          <a:xfrm>
            <a:off x="9057579" y="5810291"/>
            <a:ext cx="2160668" cy="930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lumMod val="75000"/>
                    <a:lumOff val="25000"/>
                  </a:schemeClr>
                </a:solidFill>
              </a:rPr>
              <a:t>これは凸でない</a:t>
            </a:r>
            <a:endParaRPr lang="en-US" altLang="ja-JP" sz="1800" dirty="0">
              <a:solidFill>
                <a:schemeClr val="tx1">
                  <a:lumMod val="75000"/>
                  <a:lumOff val="25000"/>
                </a:schemeClr>
              </a:solidFill>
            </a:endParaRPr>
          </a:p>
          <a:p>
            <a:pPr marL="0" indent="0" algn="ctr">
              <a:buNone/>
            </a:pPr>
            <a:r>
              <a:rPr lang="en-US" altLang="ja-JP" sz="1800" dirty="0">
                <a:solidFill>
                  <a:schemeClr val="tx1">
                    <a:lumMod val="75000"/>
                    <a:lumOff val="25000"/>
                  </a:schemeClr>
                </a:solidFill>
              </a:rPr>
              <a:t>(</a:t>
            </a:r>
            <a:r>
              <a:rPr lang="ja-JP" altLang="en-US" sz="1800" dirty="0">
                <a:solidFill>
                  <a:schemeClr val="tx1">
                    <a:lumMod val="75000"/>
                    <a:lumOff val="25000"/>
                  </a:schemeClr>
                </a:solidFill>
              </a:rPr>
              <a:t>部分的には凸</a:t>
            </a:r>
            <a:r>
              <a:rPr lang="en-US" altLang="ja-JP" sz="1800" dirty="0">
                <a:solidFill>
                  <a:schemeClr val="tx1">
                    <a:lumMod val="75000"/>
                    <a:lumOff val="25000"/>
                  </a:schemeClr>
                </a:solidFill>
              </a:rPr>
              <a:t>)</a:t>
            </a:r>
          </a:p>
        </p:txBody>
      </p:sp>
      <p:sp>
        <p:nvSpPr>
          <p:cNvPr id="17" name="フリーフォーム: 図形 16">
            <a:extLst>
              <a:ext uri="{FF2B5EF4-FFF2-40B4-BE49-F238E27FC236}">
                <a16:creationId xmlns:a16="http://schemas.microsoft.com/office/drawing/2014/main" id="{F571ADAF-2D18-4F8C-9ED5-8B5F047EF1E8}"/>
              </a:ext>
            </a:extLst>
          </p:cNvPr>
          <p:cNvSpPr/>
          <p:nvPr/>
        </p:nvSpPr>
        <p:spPr>
          <a:xfrm>
            <a:off x="8869016" y="3927704"/>
            <a:ext cx="2236304" cy="1123245"/>
          </a:xfrm>
          <a:custGeom>
            <a:avLst/>
            <a:gdLst>
              <a:gd name="connsiteX0" fmla="*/ 0 w 2236304"/>
              <a:gd name="connsiteY0" fmla="*/ 1123121 h 1123245"/>
              <a:gd name="connsiteX1" fmla="*/ 536713 w 2236304"/>
              <a:gd name="connsiteY1" fmla="*/ 0 h 1123245"/>
              <a:gd name="connsiteX2" fmla="*/ 1053547 w 2236304"/>
              <a:gd name="connsiteY2" fmla="*/ 1123121 h 1123245"/>
              <a:gd name="connsiteX3" fmla="*/ 1411356 w 2236304"/>
              <a:gd name="connsiteY3" fmla="*/ 79513 h 1123245"/>
              <a:gd name="connsiteX4" fmla="*/ 1908313 w 2236304"/>
              <a:gd name="connsiteY4" fmla="*/ 1063487 h 1123245"/>
              <a:gd name="connsiteX5" fmla="*/ 2236304 w 2236304"/>
              <a:gd name="connsiteY5" fmla="*/ 109330 h 112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6304" h="1123245">
                <a:moveTo>
                  <a:pt x="0" y="1123121"/>
                </a:moveTo>
                <a:cubicBezTo>
                  <a:pt x="180561" y="561560"/>
                  <a:pt x="361122" y="0"/>
                  <a:pt x="536713" y="0"/>
                </a:cubicBezTo>
                <a:cubicBezTo>
                  <a:pt x="712304" y="0"/>
                  <a:pt x="907773" y="1109869"/>
                  <a:pt x="1053547" y="1123121"/>
                </a:cubicBezTo>
                <a:cubicBezTo>
                  <a:pt x="1199321" y="1136373"/>
                  <a:pt x="1268895" y="89452"/>
                  <a:pt x="1411356" y="79513"/>
                </a:cubicBezTo>
                <a:cubicBezTo>
                  <a:pt x="1553817" y="69574"/>
                  <a:pt x="1770822" y="1058518"/>
                  <a:pt x="1908313" y="1063487"/>
                </a:cubicBezTo>
                <a:cubicBezTo>
                  <a:pt x="2045804" y="1068456"/>
                  <a:pt x="1996108" y="367748"/>
                  <a:pt x="2236304" y="1093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60249BB2-BC62-4C3A-88E4-440D87B2A4CA}"/>
              </a:ext>
            </a:extLst>
          </p:cNvPr>
          <p:cNvCxnSpPr/>
          <p:nvPr/>
        </p:nvCxnSpPr>
        <p:spPr>
          <a:xfrm>
            <a:off x="2312502" y="4504236"/>
            <a:ext cx="134234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直線コネクタ 19">
            <a:extLst>
              <a:ext uri="{FF2B5EF4-FFF2-40B4-BE49-F238E27FC236}">
                <a16:creationId xmlns:a16="http://schemas.microsoft.com/office/drawing/2014/main" id="{EAE833FF-78F3-4437-B1E2-706B503FEEA5}"/>
              </a:ext>
            </a:extLst>
          </p:cNvPr>
          <p:cNvCxnSpPr>
            <a:cxnSpLocks/>
          </p:cNvCxnSpPr>
          <p:nvPr/>
        </p:nvCxnSpPr>
        <p:spPr>
          <a:xfrm flipV="1">
            <a:off x="5406888" y="4115313"/>
            <a:ext cx="1546264" cy="73602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コネクタ 22">
            <a:extLst>
              <a:ext uri="{FF2B5EF4-FFF2-40B4-BE49-F238E27FC236}">
                <a16:creationId xmlns:a16="http://schemas.microsoft.com/office/drawing/2014/main" id="{6013672B-0AEA-4835-8590-30C42F449268}"/>
              </a:ext>
            </a:extLst>
          </p:cNvPr>
          <p:cNvCxnSpPr>
            <a:cxnSpLocks/>
          </p:cNvCxnSpPr>
          <p:nvPr/>
        </p:nvCxnSpPr>
        <p:spPr>
          <a:xfrm flipV="1">
            <a:off x="9027762" y="4386592"/>
            <a:ext cx="1110151" cy="164182"/>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C4F9EF-F2BF-4B35-A2C6-5BAD21F06F0A}"/>
                  </a:ext>
                </a:extLst>
              </p:cNvPr>
              <p:cNvSpPr txBox="1"/>
              <p:nvPr/>
            </p:nvSpPr>
            <p:spPr>
              <a:xfrm>
                <a:off x="4063558" y="3751598"/>
                <a:ext cx="296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0CC4F9EF-F2BF-4B35-A2C6-5BAD21F06F0A}"/>
                  </a:ext>
                </a:extLst>
              </p:cNvPr>
              <p:cNvSpPr txBox="1">
                <a:spLocks noRot="1" noChangeAspect="1" noMove="1" noResize="1" noEditPoints="1" noAdjustHandles="1" noChangeArrowheads="1" noChangeShapeType="1" noTextEdit="1"/>
              </p:cNvSpPr>
              <p:nvPr/>
            </p:nvSpPr>
            <p:spPr>
              <a:xfrm>
                <a:off x="4063558" y="3751598"/>
                <a:ext cx="296299" cy="276999"/>
              </a:xfrm>
              <a:prstGeom prst="rect">
                <a:avLst/>
              </a:prstGeom>
              <a:blipFill>
                <a:blip r:embed="rId4"/>
                <a:stretch>
                  <a:fillRect l="-12500" t="-4348" r="-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82FC11D-91F5-44FE-82EA-C02FF382AE50}"/>
                  </a:ext>
                </a:extLst>
              </p:cNvPr>
              <p:cNvSpPr txBox="1"/>
              <p:nvPr/>
            </p:nvSpPr>
            <p:spPr>
              <a:xfrm>
                <a:off x="7208089" y="3613098"/>
                <a:ext cx="519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r>
                            <m:rPr>
                              <m:sty m:val="p"/>
                            </m:rPr>
                            <a:rPr kumimoji="1" lang="en-US" altLang="ja-JP" i="0" smtClean="0">
                              <a:latin typeface="Cambria Math" panose="02040503050406030204" pitchFamily="18" charset="0"/>
                            </a:rPr>
                            <m:t>log</m:t>
                          </m:r>
                        </m:fName>
                        <m:e>
                          <m:r>
                            <a:rPr kumimoji="1" lang="en-US" altLang="ja-JP" b="0" i="1" smtClean="0">
                              <a:latin typeface="Cambria Math" panose="02040503050406030204" pitchFamily="18" charset="0"/>
                            </a:rPr>
                            <m:t>𝑥</m:t>
                          </m:r>
                        </m:e>
                      </m:func>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782FC11D-91F5-44FE-82EA-C02FF382AE50}"/>
                  </a:ext>
                </a:extLst>
              </p:cNvPr>
              <p:cNvSpPr txBox="1">
                <a:spLocks noRot="1" noChangeAspect="1" noMove="1" noResize="1" noEditPoints="1" noAdjustHandles="1" noChangeArrowheads="1" noChangeShapeType="1" noTextEdit="1"/>
              </p:cNvSpPr>
              <p:nvPr/>
            </p:nvSpPr>
            <p:spPr>
              <a:xfrm>
                <a:off x="7208089" y="3613098"/>
                <a:ext cx="519950" cy="276999"/>
              </a:xfrm>
              <a:prstGeom prst="rect">
                <a:avLst/>
              </a:prstGeom>
              <a:blipFill>
                <a:blip r:embed="rId5"/>
                <a:stretch>
                  <a:fillRect l="-15116" t="-4444" r="-3488" b="-35556"/>
                </a:stretch>
              </a:blipFill>
            </p:spPr>
            <p:txBody>
              <a:bodyPr/>
              <a:lstStyle/>
              <a:p>
                <a:r>
                  <a:rPr lang="ja-JP" altLang="en-US">
                    <a:noFill/>
                  </a:rPr>
                  <a:t> </a:t>
                </a:r>
              </a:p>
            </p:txBody>
          </p:sp>
        </mc:Fallback>
      </mc:AlternateContent>
      <p:sp>
        <p:nvSpPr>
          <p:cNvPr id="36" name="フリーフォーム: 図形 35">
            <a:extLst>
              <a:ext uri="{FF2B5EF4-FFF2-40B4-BE49-F238E27FC236}">
                <a16:creationId xmlns:a16="http://schemas.microsoft.com/office/drawing/2014/main" id="{61F7A8F2-6D86-4895-9542-9DE52D2D35F0}"/>
              </a:ext>
            </a:extLst>
          </p:cNvPr>
          <p:cNvSpPr/>
          <p:nvPr/>
        </p:nvSpPr>
        <p:spPr>
          <a:xfrm>
            <a:off x="5297074" y="4006416"/>
            <a:ext cx="2574235" cy="995639"/>
          </a:xfrm>
          <a:custGeom>
            <a:avLst/>
            <a:gdLst>
              <a:gd name="connsiteX0" fmla="*/ 0 w 2574235"/>
              <a:gd name="connsiteY0" fmla="*/ 995639 h 995639"/>
              <a:gd name="connsiteX1" fmla="*/ 755374 w 2574235"/>
              <a:gd name="connsiteY1" fmla="*/ 329717 h 995639"/>
              <a:gd name="connsiteX2" fmla="*/ 2574235 w 2574235"/>
              <a:gd name="connsiteY2" fmla="*/ 1726 h 995639"/>
            </a:gdLst>
            <a:ahLst/>
            <a:cxnLst>
              <a:cxn ang="0">
                <a:pos x="connsiteX0" y="connsiteY0"/>
              </a:cxn>
              <a:cxn ang="0">
                <a:pos x="connsiteX1" y="connsiteY1"/>
              </a:cxn>
              <a:cxn ang="0">
                <a:pos x="connsiteX2" y="connsiteY2"/>
              </a:cxn>
            </a:cxnLst>
            <a:rect l="l" t="t" r="r" b="b"/>
            <a:pathLst>
              <a:path w="2574235" h="995639">
                <a:moveTo>
                  <a:pt x="0" y="995639"/>
                </a:moveTo>
                <a:cubicBezTo>
                  <a:pt x="163167" y="745504"/>
                  <a:pt x="326335" y="495369"/>
                  <a:pt x="755374" y="329717"/>
                </a:cubicBezTo>
                <a:cubicBezTo>
                  <a:pt x="1184413" y="164065"/>
                  <a:pt x="2330726" y="-19809"/>
                  <a:pt x="2574235" y="17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E8B48FA-65D3-42B4-8DA5-0AACF6A28A89}"/>
                  </a:ext>
                </a:extLst>
              </p:cNvPr>
              <p:cNvSpPr txBox="1"/>
              <p:nvPr/>
            </p:nvSpPr>
            <p:spPr>
              <a:xfrm>
                <a:off x="10591782" y="3637058"/>
                <a:ext cx="5135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r>
                            <m:rPr>
                              <m:sty m:val="p"/>
                            </m:rPr>
                            <a:rPr kumimoji="1" lang="en-US" altLang="ja-JP" i="0" smtClean="0">
                              <a:latin typeface="Cambria Math" panose="02040503050406030204" pitchFamily="18" charset="0"/>
                            </a:rPr>
                            <m:t>sin</m:t>
                          </m:r>
                        </m:fName>
                        <m:e>
                          <m:r>
                            <a:rPr kumimoji="1" lang="en-US" altLang="ja-JP" b="0" i="1" smtClean="0">
                              <a:latin typeface="Cambria Math" panose="02040503050406030204" pitchFamily="18" charset="0"/>
                            </a:rPr>
                            <m:t>𝑥</m:t>
                          </m:r>
                        </m:e>
                      </m:func>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FE8B48FA-65D3-42B4-8DA5-0AACF6A28A89}"/>
                  </a:ext>
                </a:extLst>
              </p:cNvPr>
              <p:cNvSpPr txBox="1">
                <a:spLocks noRot="1" noChangeAspect="1" noMove="1" noResize="1" noEditPoints="1" noAdjustHandles="1" noChangeArrowheads="1" noChangeShapeType="1" noTextEdit="1"/>
              </p:cNvSpPr>
              <p:nvPr/>
            </p:nvSpPr>
            <p:spPr>
              <a:xfrm>
                <a:off x="10591782" y="3637058"/>
                <a:ext cx="513538" cy="276999"/>
              </a:xfrm>
              <a:prstGeom prst="rect">
                <a:avLst/>
              </a:prstGeom>
              <a:blipFill>
                <a:blip r:embed="rId6"/>
                <a:stretch>
                  <a:fillRect l="-9412" r="-3529" b="-6667"/>
                </a:stretch>
              </a:blipFill>
            </p:spPr>
            <p:txBody>
              <a:bodyPr/>
              <a:lstStyle/>
              <a:p>
                <a:r>
                  <a:rPr lang="ja-JP" altLang="en-US">
                    <a:noFill/>
                  </a:rPr>
                  <a:t> </a:t>
                </a:r>
              </a:p>
            </p:txBody>
          </p:sp>
        </mc:Fallback>
      </mc:AlternateContent>
      <p:sp>
        <p:nvSpPr>
          <p:cNvPr id="24" name="タイトル 1">
            <a:extLst>
              <a:ext uri="{FF2B5EF4-FFF2-40B4-BE49-F238E27FC236}">
                <a16:creationId xmlns:a16="http://schemas.microsoft.com/office/drawing/2014/main" id="{F7747A72-8D5A-46AC-81F2-23E3F539EAB1}"/>
              </a:ext>
            </a:extLst>
          </p:cNvPr>
          <p:cNvSpPr txBox="1">
            <a:spLocks/>
          </p:cNvSpPr>
          <p:nvPr/>
        </p:nvSpPr>
        <p:spPr>
          <a:xfrm>
            <a:off x="970426" y="475093"/>
            <a:ext cx="8087153" cy="825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000" kern="1200">
                <a:solidFill>
                  <a:schemeClr val="tx2"/>
                </a:solidFill>
                <a:latin typeface="Meiryo UI" panose="020B0604030504040204" pitchFamily="50" charset="-128"/>
                <a:ea typeface="Meiryo UI" panose="020B0604030504040204" pitchFamily="50" charset="-128"/>
                <a:cs typeface="+mj-cs"/>
              </a:defRPr>
            </a:lvl1pPr>
          </a:lstStyle>
          <a:p>
            <a:r>
              <a:rPr lang="en-US" altLang="ja-JP" sz="2800" dirty="0"/>
              <a:t>EM</a:t>
            </a:r>
            <a:r>
              <a:rPr lang="ja-JP" altLang="en-US" sz="2800" dirty="0"/>
              <a:t>アルゴリズムの気持ちを理解するための必要知識</a:t>
            </a:r>
          </a:p>
        </p:txBody>
      </p:sp>
    </p:spTree>
    <p:extLst>
      <p:ext uri="{BB962C8B-B14F-4D97-AF65-F5344CB8AC3E}">
        <p14:creationId xmlns:p14="http://schemas.microsoft.com/office/powerpoint/2010/main" val="180775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BD8F6B-58BF-43C5-A1B1-AFF12192F06E}"/>
              </a:ext>
            </a:extLst>
          </p:cNvPr>
          <p:cNvSpPr>
            <a:spLocks noGrp="1"/>
          </p:cNvSpPr>
          <p:nvPr>
            <p:ph idx="1"/>
          </p:nvPr>
        </p:nvSpPr>
        <p:spPr>
          <a:xfrm>
            <a:off x="1315278" y="1457876"/>
            <a:ext cx="10515600" cy="639281"/>
          </a:xfrm>
        </p:spPr>
        <p:txBody>
          <a:bodyPr>
            <a:normAutofit/>
          </a:bodyPr>
          <a:lstStyle/>
          <a:p>
            <a:r>
              <a:rPr kumimoji="1" lang="en-US" altLang="ja-JP" sz="2000" dirty="0">
                <a:solidFill>
                  <a:schemeClr val="tx1">
                    <a:lumMod val="75000"/>
                    <a:lumOff val="25000"/>
                  </a:schemeClr>
                </a:solidFill>
              </a:rPr>
              <a:t>Jensen</a:t>
            </a:r>
            <a:r>
              <a:rPr kumimoji="1" lang="ja-JP" altLang="en-US" sz="2000" dirty="0">
                <a:solidFill>
                  <a:schemeClr val="tx1">
                    <a:lumMod val="75000"/>
                    <a:lumOff val="25000"/>
                  </a:schemeClr>
                </a:solidFill>
              </a:rPr>
              <a:t>の不等式つづき</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A1348277-BB1F-4181-860F-91C2BCFBCD17}"/>
                  </a:ext>
                </a:extLst>
              </p:cNvPr>
              <p:cNvSpPr/>
              <p:nvPr/>
            </p:nvSpPr>
            <p:spPr>
              <a:xfrm>
                <a:off x="1671961" y="1921920"/>
                <a:ext cx="352070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a:solidFill>
                            <a:schemeClr val="tx1">
                              <a:lumMod val="75000"/>
                              <a:lumOff val="25000"/>
                            </a:schemeClr>
                          </a:solidFill>
                          <a:latin typeface="Cambria Math" panose="02040503050406030204" pitchFamily="18" charset="0"/>
                        </a:rPr>
                        <m:t>𝑓</m:t>
                      </m:r>
                      <m:d>
                        <m:dPr>
                          <m:ctrlPr>
                            <a:rPr lang="en-US" altLang="ja-JP" sz="2400" i="1">
                              <a:solidFill>
                                <a:schemeClr val="tx1">
                                  <a:lumMod val="75000"/>
                                  <a:lumOff val="25000"/>
                                </a:schemeClr>
                              </a:solidFill>
                              <a:latin typeface="Cambria Math" panose="02040503050406030204" pitchFamily="18" charset="0"/>
                            </a:rPr>
                          </m:ctrlPr>
                        </m:dPr>
                        <m:e>
                          <m:r>
                            <m:rPr>
                              <m:sty m:val="p"/>
                            </m:rPr>
                            <a:rPr lang="el-GR" altLang="ja-JP" sz="2400"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 </m:t>
                          </m:r>
                        </m:e>
                      </m:d>
                      <m:r>
                        <a:rPr lang="en-US" altLang="ja-JP" sz="2400" i="1" smtClean="0">
                          <a:solidFill>
                            <a:schemeClr val="tx1">
                              <a:lumMod val="75000"/>
                              <a:lumOff val="25000"/>
                            </a:schemeClr>
                          </a:solidFill>
                          <a:latin typeface="Cambria Math" panose="02040503050406030204" pitchFamily="18" charset="0"/>
                          <a:ea typeface="Cambria Math" panose="02040503050406030204" pitchFamily="18" charset="0"/>
                        </a:rPr>
                        <m:t>≤</m:t>
                      </m:r>
                      <m:r>
                        <m:rPr>
                          <m:sty m:val="p"/>
                        </m:rPr>
                        <a:rPr lang="el-GR" altLang="ja-JP" sz="2400"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altLang="ja-JP" sz="2400" dirty="0">
                  <a:solidFill>
                    <a:schemeClr val="tx1">
                      <a:lumMod val="75000"/>
                      <a:lumOff val="25000"/>
                    </a:schemeClr>
                  </a:solidFill>
                  <a:ea typeface="Cambria Math" panose="02040503050406030204" pitchFamily="18" charset="0"/>
                </a:endParaRPr>
              </a:p>
            </p:txBody>
          </p:sp>
        </mc:Choice>
        <mc:Fallback xmlns="">
          <p:sp>
            <p:nvSpPr>
              <p:cNvPr id="4" name="正方形/長方形 3">
                <a:extLst>
                  <a:ext uri="{FF2B5EF4-FFF2-40B4-BE49-F238E27FC236}">
                    <a16:creationId xmlns:a16="http://schemas.microsoft.com/office/drawing/2014/main" id="{A1348277-BB1F-4181-860F-91C2BCFBCD17}"/>
                  </a:ext>
                </a:extLst>
              </p:cNvPr>
              <p:cNvSpPr>
                <a:spLocks noRot="1" noChangeAspect="1" noMove="1" noResize="1" noEditPoints="1" noAdjustHandles="1" noChangeArrowheads="1" noChangeShapeType="1" noTextEdit="1"/>
              </p:cNvSpPr>
              <p:nvPr/>
            </p:nvSpPr>
            <p:spPr>
              <a:xfrm>
                <a:off x="1671961" y="1921920"/>
                <a:ext cx="3520703" cy="461665"/>
              </a:xfrm>
              <a:prstGeom prst="rect">
                <a:avLst/>
              </a:prstGeom>
              <a:blipFill>
                <a:blip r:embed="rId3"/>
                <a:stretch>
                  <a:fillRect b="-17105"/>
                </a:stretch>
              </a:blipFill>
            </p:spPr>
            <p:txBody>
              <a:bodyPr/>
              <a:lstStyle/>
              <a:p>
                <a:r>
                  <a:rPr lang="ja-JP" altLang="en-US">
                    <a:noFill/>
                  </a:rPr>
                  <a:t> </a:t>
                </a:r>
              </a:p>
            </p:txBody>
          </p:sp>
        </mc:Fallback>
      </mc:AlternateContent>
      <p:sp>
        <p:nvSpPr>
          <p:cNvPr id="8" name="フリーフォーム: 図形 7">
            <a:extLst>
              <a:ext uri="{FF2B5EF4-FFF2-40B4-BE49-F238E27FC236}">
                <a16:creationId xmlns:a16="http://schemas.microsoft.com/office/drawing/2014/main" id="{CBF13EEC-4B75-449F-9C6B-752DCBCF5D1B}"/>
              </a:ext>
            </a:extLst>
          </p:cNvPr>
          <p:cNvSpPr/>
          <p:nvPr/>
        </p:nvSpPr>
        <p:spPr>
          <a:xfrm rot="10800000">
            <a:off x="2517832" y="3108149"/>
            <a:ext cx="1216000" cy="2646476"/>
          </a:xfrm>
          <a:custGeom>
            <a:avLst/>
            <a:gdLst>
              <a:gd name="connsiteX0" fmla="*/ 0 w 2126974"/>
              <a:gd name="connsiteY0" fmla="*/ 1997766 h 1997766"/>
              <a:gd name="connsiteX1" fmla="*/ 1162879 w 2126974"/>
              <a:gd name="connsiteY1" fmla="*/ 1 h 1997766"/>
              <a:gd name="connsiteX2" fmla="*/ 2126974 w 2126974"/>
              <a:gd name="connsiteY2" fmla="*/ 1987827 h 1997766"/>
            </a:gdLst>
            <a:ahLst/>
            <a:cxnLst>
              <a:cxn ang="0">
                <a:pos x="connsiteX0" y="connsiteY0"/>
              </a:cxn>
              <a:cxn ang="0">
                <a:pos x="connsiteX1" y="connsiteY1"/>
              </a:cxn>
              <a:cxn ang="0">
                <a:pos x="connsiteX2" y="connsiteY2"/>
              </a:cxn>
            </a:cxnLst>
            <a:rect l="l" t="t" r="r" b="b"/>
            <a:pathLst>
              <a:path w="2126974" h="1997766">
                <a:moveTo>
                  <a:pt x="0" y="1997766"/>
                </a:moveTo>
                <a:cubicBezTo>
                  <a:pt x="404191" y="999711"/>
                  <a:pt x="808383" y="1657"/>
                  <a:pt x="1162879" y="1"/>
                </a:cubicBezTo>
                <a:cubicBezTo>
                  <a:pt x="1517375" y="-1655"/>
                  <a:pt x="1959665" y="1666462"/>
                  <a:pt x="2126974" y="1987827"/>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7D436F7-F787-4913-9BC9-92415AA586D5}"/>
              </a:ext>
            </a:extLst>
          </p:cNvPr>
          <p:cNvSpPr/>
          <p:nvPr/>
        </p:nvSpPr>
        <p:spPr>
          <a:xfrm>
            <a:off x="1588038" y="2561201"/>
            <a:ext cx="3902030"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凸な関数なら以下のようになるということ。</a:t>
            </a:r>
          </a:p>
        </p:txBody>
      </p:sp>
      <p:sp>
        <p:nvSpPr>
          <p:cNvPr id="16" name="フリーフォーム: 図形 15">
            <a:extLst>
              <a:ext uri="{FF2B5EF4-FFF2-40B4-BE49-F238E27FC236}">
                <a16:creationId xmlns:a16="http://schemas.microsoft.com/office/drawing/2014/main" id="{97853AB7-44A9-4B0B-9C35-53A9F2012CCF}"/>
              </a:ext>
            </a:extLst>
          </p:cNvPr>
          <p:cNvSpPr/>
          <p:nvPr/>
        </p:nvSpPr>
        <p:spPr>
          <a:xfrm rot="10800000">
            <a:off x="2097188" y="3108149"/>
            <a:ext cx="2126975" cy="2660928"/>
          </a:xfrm>
          <a:custGeom>
            <a:avLst/>
            <a:gdLst>
              <a:gd name="connsiteX0" fmla="*/ 0 w 2126974"/>
              <a:gd name="connsiteY0" fmla="*/ 1997766 h 1997766"/>
              <a:gd name="connsiteX1" fmla="*/ 1162879 w 2126974"/>
              <a:gd name="connsiteY1" fmla="*/ 1 h 1997766"/>
              <a:gd name="connsiteX2" fmla="*/ 2126974 w 2126974"/>
              <a:gd name="connsiteY2" fmla="*/ 1987827 h 1997766"/>
            </a:gdLst>
            <a:ahLst/>
            <a:cxnLst>
              <a:cxn ang="0">
                <a:pos x="connsiteX0" y="connsiteY0"/>
              </a:cxn>
              <a:cxn ang="0">
                <a:pos x="connsiteX1" y="connsiteY1"/>
              </a:cxn>
              <a:cxn ang="0">
                <a:pos x="connsiteX2" y="connsiteY2"/>
              </a:cxn>
            </a:cxnLst>
            <a:rect l="l" t="t" r="r" b="b"/>
            <a:pathLst>
              <a:path w="2126974" h="1997766">
                <a:moveTo>
                  <a:pt x="0" y="1997766"/>
                </a:moveTo>
                <a:cubicBezTo>
                  <a:pt x="404191" y="999711"/>
                  <a:pt x="808383" y="1657"/>
                  <a:pt x="1162879" y="1"/>
                </a:cubicBezTo>
                <a:cubicBezTo>
                  <a:pt x="1517375" y="-1655"/>
                  <a:pt x="1959665" y="1666462"/>
                  <a:pt x="2126974" y="1987827"/>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3A9066D-E369-462C-8C94-F73853BF862E}"/>
                  </a:ext>
                </a:extLst>
              </p:cNvPr>
              <p:cNvSpPr/>
              <p:nvPr/>
            </p:nvSpPr>
            <p:spPr>
              <a:xfrm>
                <a:off x="2588696" y="3416858"/>
                <a:ext cx="9870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7" name="正方形/長方形 16">
                <a:extLst>
                  <a:ext uri="{FF2B5EF4-FFF2-40B4-BE49-F238E27FC236}">
                    <a16:creationId xmlns:a16="http://schemas.microsoft.com/office/drawing/2014/main" id="{23A9066D-E369-462C-8C94-F73853BF862E}"/>
                  </a:ext>
                </a:extLst>
              </p:cNvPr>
              <p:cNvSpPr>
                <a:spLocks noRot="1" noChangeAspect="1" noMove="1" noResize="1" noEditPoints="1" noAdjustHandles="1" noChangeArrowheads="1" noChangeShapeType="1" noTextEdit="1"/>
              </p:cNvSpPr>
              <p:nvPr/>
            </p:nvSpPr>
            <p:spPr>
              <a:xfrm>
                <a:off x="2588696" y="3416858"/>
                <a:ext cx="987065" cy="369332"/>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6F72B4C-EA90-4849-B674-A8BA827340DB}"/>
                  </a:ext>
                </a:extLst>
              </p:cNvPr>
              <p:cNvSpPr/>
              <p:nvPr/>
            </p:nvSpPr>
            <p:spPr>
              <a:xfrm>
                <a:off x="1671961" y="5207853"/>
                <a:ext cx="103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rPr>
                          </m:ctrlPr>
                        </m:d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e>
                      </m:d>
                    </m:oMath>
                  </m:oMathPara>
                </a14:m>
                <a:endParaRPr lang="ja-JP" altLang="en-US" dirty="0"/>
              </a:p>
            </p:txBody>
          </p:sp>
        </mc:Choice>
        <mc:Fallback xmlns="">
          <p:sp>
            <p:nvSpPr>
              <p:cNvPr id="18" name="正方形/長方形 17">
                <a:extLst>
                  <a:ext uri="{FF2B5EF4-FFF2-40B4-BE49-F238E27FC236}">
                    <a16:creationId xmlns:a16="http://schemas.microsoft.com/office/drawing/2014/main" id="{26F72B4C-EA90-4849-B674-A8BA827340DB}"/>
                  </a:ext>
                </a:extLst>
              </p:cNvPr>
              <p:cNvSpPr>
                <a:spLocks noRot="1" noChangeAspect="1" noMove="1" noResize="1" noEditPoints="1" noAdjustHandles="1" noChangeArrowheads="1" noChangeShapeType="1" noTextEdit="1"/>
              </p:cNvSpPr>
              <p:nvPr/>
            </p:nvSpPr>
            <p:spPr>
              <a:xfrm>
                <a:off x="1671961" y="5207853"/>
                <a:ext cx="1037592" cy="369332"/>
              </a:xfrm>
              <a:prstGeom prst="rect">
                <a:avLst/>
              </a:prstGeom>
              <a:blipFill>
                <a:blip r:embed="rId5"/>
                <a:stretch>
                  <a:fillRect b="-14754"/>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2CAE11B7-D250-4075-BEE0-545C5D59DA6A}"/>
              </a:ext>
            </a:extLst>
          </p:cNvPr>
          <p:cNvSpPr/>
          <p:nvPr/>
        </p:nvSpPr>
        <p:spPr>
          <a:xfrm>
            <a:off x="5336180" y="5907859"/>
            <a:ext cx="2906565"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上に凸なら符号が逆になる</a:t>
            </a:r>
          </a:p>
        </p:txBody>
      </p:sp>
      <p:sp>
        <p:nvSpPr>
          <p:cNvPr id="20" name="フリーフォーム: 図形 19">
            <a:extLst>
              <a:ext uri="{FF2B5EF4-FFF2-40B4-BE49-F238E27FC236}">
                <a16:creationId xmlns:a16="http://schemas.microsoft.com/office/drawing/2014/main" id="{114B3D87-9ACA-4492-8214-01E73CCA5895}"/>
              </a:ext>
            </a:extLst>
          </p:cNvPr>
          <p:cNvSpPr/>
          <p:nvPr/>
        </p:nvSpPr>
        <p:spPr>
          <a:xfrm>
            <a:off x="6854917" y="3108149"/>
            <a:ext cx="1640228" cy="2646476"/>
          </a:xfrm>
          <a:custGeom>
            <a:avLst/>
            <a:gdLst>
              <a:gd name="connsiteX0" fmla="*/ 0 w 2126974"/>
              <a:gd name="connsiteY0" fmla="*/ 1997766 h 1997766"/>
              <a:gd name="connsiteX1" fmla="*/ 1162879 w 2126974"/>
              <a:gd name="connsiteY1" fmla="*/ 1 h 1997766"/>
              <a:gd name="connsiteX2" fmla="*/ 2126974 w 2126974"/>
              <a:gd name="connsiteY2" fmla="*/ 1987827 h 1997766"/>
            </a:gdLst>
            <a:ahLst/>
            <a:cxnLst>
              <a:cxn ang="0">
                <a:pos x="connsiteX0" y="connsiteY0"/>
              </a:cxn>
              <a:cxn ang="0">
                <a:pos x="connsiteX1" y="connsiteY1"/>
              </a:cxn>
              <a:cxn ang="0">
                <a:pos x="connsiteX2" y="connsiteY2"/>
              </a:cxn>
            </a:cxnLst>
            <a:rect l="l" t="t" r="r" b="b"/>
            <a:pathLst>
              <a:path w="2126974" h="1997766">
                <a:moveTo>
                  <a:pt x="0" y="1997766"/>
                </a:moveTo>
                <a:cubicBezTo>
                  <a:pt x="404191" y="999711"/>
                  <a:pt x="808383" y="1657"/>
                  <a:pt x="1162879" y="1"/>
                </a:cubicBezTo>
                <a:cubicBezTo>
                  <a:pt x="1517375" y="-1655"/>
                  <a:pt x="1959665" y="1666462"/>
                  <a:pt x="2126974" y="1987827"/>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19C4E0C7-92D7-43CB-BED9-26E4306FF594}"/>
              </a:ext>
            </a:extLst>
          </p:cNvPr>
          <p:cNvSpPr/>
          <p:nvPr/>
        </p:nvSpPr>
        <p:spPr>
          <a:xfrm>
            <a:off x="6205410" y="3108149"/>
            <a:ext cx="2869016" cy="2660928"/>
          </a:xfrm>
          <a:custGeom>
            <a:avLst/>
            <a:gdLst>
              <a:gd name="connsiteX0" fmla="*/ 0 w 2126974"/>
              <a:gd name="connsiteY0" fmla="*/ 1997766 h 1997766"/>
              <a:gd name="connsiteX1" fmla="*/ 1162879 w 2126974"/>
              <a:gd name="connsiteY1" fmla="*/ 1 h 1997766"/>
              <a:gd name="connsiteX2" fmla="*/ 2126974 w 2126974"/>
              <a:gd name="connsiteY2" fmla="*/ 1987827 h 1997766"/>
            </a:gdLst>
            <a:ahLst/>
            <a:cxnLst>
              <a:cxn ang="0">
                <a:pos x="connsiteX0" y="connsiteY0"/>
              </a:cxn>
              <a:cxn ang="0">
                <a:pos x="connsiteX1" y="connsiteY1"/>
              </a:cxn>
              <a:cxn ang="0">
                <a:pos x="connsiteX2" y="connsiteY2"/>
              </a:cxn>
            </a:cxnLst>
            <a:rect l="l" t="t" r="r" b="b"/>
            <a:pathLst>
              <a:path w="2126974" h="1997766">
                <a:moveTo>
                  <a:pt x="0" y="1997766"/>
                </a:moveTo>
                <a:cubicBezTo>
                  <a:pt x="404191" y="999711"/>
                  <a:pt x="808383" y="1657"/>
                  <a:pt x="1162879" y="1"/>
                </a:cubicBezTo>
                <a:cubicBezTo>
                  <a:pt x="1517375" y="-1655"/>
                  <a:pt x="1959665" y="1666462"/>
                  <a:pt x="2126974" y="1987827"/>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5BD5041E-78F0-4AC0-803A-0F4554C4ED15}"/>
                  </a:ext>
                </a:extLst>
              </p:cNvPr>
              <p:cNvSpPr/>
              <p:nvPr/>
            </p:nvSpPr>
            <p:spPr>
              <a:xfrm>
                <a:off x="7230565" y="4008257"/>
                <a:ext cx="9870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22" name="正方形/長方形 21">
                <a:extLst>
                  <a:ext uri="{FF2B5EF4-FFF2-40B4-BE49-F238E27FC236}">
                    <a16:creationId xmlns:a16="http://schemas.microsoft.com/office/drawing/2014/main" id="{5BD5041E-78F0-4AC0-803A-0F4554C4ED15}"/>
                  </a:ext>
                </a:extLst>
              </p:cNvPr>
              <p:cNvSpPr>
                <a:spLocks noRot="1" noChangeAspect="1" noMove="1" noResize="1" noEditPoints="1" noAdjustHandles="1" noChangeArrowheads="1" noChangeShapeType="1" noTextEdit="1"/>
              </p:cNvSpPr>
              <p:nvPr/>
            </p:nvSpPr>
            <p:spPr>
              <a:xfrm>
                <a:off x="7230565" y="4008257"/>
                <a:ext cx="987065" cy="369332"/>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D5C0976E-82D4-4111-A971-A580029BF143}"/>
                  </a:ext>
                </a:extLst>
              </p:cNvPr>
              <p:cNvSpPr/>
              <p:nvPr/>
            </p:nvSpPr>
            <p:spPr>
              <a:xfrm>
                <a:off x="6358105" y="3025245"/>
                <a:ext cx="103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rPr>
                          </m:ctrlPr>
                        </m:d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e>
                      </m:d>
                    </m:oMath>
                  </m:oMathPara>
                </a14:m>
                <a:endParaRPr lang="ja-JP" altLang="en-US" dirty="0"/>
              </a:p>
            </p:txBody>
          </p:sp>
        </mc:Choice>
        <mc:Fallback xmlns="">
          <p:sp>
            <p:nvSpPr>
              <p:cNvPr id="23" name="正方形/長方形 22">
                <a:extLst>
                  <a:ext uri="{FF2B5EF4-FFF2-40B4-BE49-F238E27FC236}">
                    <a16:creationId xmlns:a16="http://schemas.microsoft.com/office/drawing/2014/main" id="{D5C0976E-82D4-4111-A971-A580029BF143}"/>
                  </a:ext>
                </a:extLst>
              </p:cNvPr>
              <p:cNvSpPr>
                <a:spLocks noRot="1" noChangeAspect="1" noMove="1" noResize="1" noEditPoints="1" noAdjustHandles="1" noChangeArrowheads="1" noChangeShapeType="1" noTextEdit="1"/>
              </p:cNvSpPr>
              <p:nvPr/>
            </p:nvSpPr>
            <p:spPr>
              <a:xfrm>
                <a:off x="6358105" y="3025245"/>
                <a:ext cx="1037592" cy="369332"/>
              </a:xfrm>
              <a:prstGeom prst="rect">
                <a:avLst/>
              </a:prstGeom>
              <a:blipFill>
                <a:blip r:embed="rId7"/>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D7D8DF1-9CBF-4597-84E2-E3DC4342300F}"/>
                  </a:ext>
                </a:extLst>
              </p:cNvPr>
              <p:cNvSpPr/>
              <p:nvPr/>
            </p:nvSpPr>
            <p:spPr>
              <a:xfrm>
                <a:off x="7921706" y="5901179"/>
                <a:ext cx="230544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rPr>
                          </m:ctrlPr>
                        </m:d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e>
                      </m:d>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altLang="ja-JP" dirty="0">
                  <a:solidFill>
                    <a:schemeClr val="tx1">
                      <a:lumMod val="75000"/>
                      <a:lumOff val="25000"/>
                    </a:schemeClr>
                  </a:solidFill>
                  <a:ea typeface="Cambria Math" panose="02040503050406030204" pitchFamily="18" charset="0"/>
                </a:endParaRPr>
              </a:p>
            </p:txBody>
          </p:sp>
        </mc:Choice>
        <mc:Fallback xmlns="">
          <p:sp>
            <p:nvSpPr>
              <p:cNvPr id="24" name="正方形/長方形 23">
                <a:extLst>
                  <a:ext uri="{FF2B5EF4-FFF2-40B4-BE49-F238E27FC236}">
                    <a16:creationId xmlns:a16="http://schemas.microsoft.com/office/drawing/2014/main" id="{2D7D8DF1-9CBF-4597-84E2-E3DC4342300F}"/>
                  </a:ext>
                </a:extLst>
              </p:cNvPr>
              <p:cNvSpPr>
                <a:spLocks noRot="1" noChangeAspect="1" noMove="1" noResize="1" noEditPoints="1" noAdjustHandles="1" noChangeArrowheads="1" noChangeShapeType="1" noTextEdit="1"/>
              </p:cNvSpPr>
              <p:nvPr/>
            </p:nvSpPr>
            <p:spPr>
              <a:xfrm>
                <a:off x="7921706" y="5901179"/>
                <a:ext cx="2305440" cy="369332"/>
              </a:xfrm>
              <a:prstGeom prst="rect">
                <a:avLst/>
              </a:prstGeom>
              <a:blipFill>
                <a:blip r:embed="rId8"/>
                <a:stretch>
                  <a:fillRect b="-14754"/>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E417BBBE-989C-44FB-B64B-C47ADC144ACD}"/>
              </a:ext>
            </a:extLst>
          </p:cNvPr>
          <p:cNvSpPr/>
          <p:nvPr/>
        </p:nvSpPr>
        <p:spPr>
          <a:xfrm>
            <a:off x="2588696" y="3849374"/>
            <a:ext cx="106366" cy="106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D5156BE-2FC5-4E06-AEEE-E6C1F88B5556}"/>
              </a:ext>
            </a:extLst>
          </p:cNvPr>
          <p:cNvSpPr/>
          <p:nvPr/>
        </p:nvSpPr>
        <p:spPr>
          <a:xfrm>
            <a:off x="2588696" y="4975119"/>
            <a:ext cx="106366" cy="1063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2FD59707-51DD-484B-89BC-15B625B468A5}"/>
              </a:ext>
            </a:extLst>
          </p:cNvPr>
          <p:cNvSpPr/>
          <p:nvPr/>
        </p:nvSpPr>
        <p:spPr>
          <a:xfrm>
            <a:off x="7278372" y="3849374"/>
            <a:ext cx="106366" cy="106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2B665908-967C-4A04-B0E3-183009D567D1}"/>
              </a:ext>
            </a:extLst>
          </p:cNvPr>
          <p:cNvSpPr/>
          <p:nvPr/>
        </p:nvSpPr>
        <p:spPr>
          <a:xfrm>
            <a:off x="7278372" y="3357602"/>
            <a:ext cx="106366" cy="1063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タイトル 1">
            <a:extLst>
              <a:ext uri="{FF2B5EF4-FFF2-40B4-BE49-F238E27FC236}">
                <a16:creationId xmlns:a16="http://schemas.microsoft.com/office/drawing/2014/main" id="{357A2AC2-A4EE-494F-9EF3-109409ABF433}"/>
              </a:ext>
            </a:extLst>
          </p:cNvPr>
          <p:cNvSpPr txBox="1">
            <a:spLocks/>
          </p:cNvSpPr>
          <p:nvPr/>
        </p:nvSpPr>
        <p:spPr>
          <a:xfrm>
            <a:off x="970426" y="475093"/>
            <a:ext cx="8087153" cy="825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000" kern="1200">
                <a:solidFill>
                  <a:schemeClr val="tx2"/>
                </a:solidFill>
                <a:latin typeface="Meiryo UI" panose="020B0604030504040204" pitchFamily="50" charset="-128"/>
                <a:ea typeface="Meiryo UI" panose="020B0604030504040204" pitchFamily="50" charset="-128"/>
                <a:cs typeface="+mj-cs"/>
              </a:defRPr>
            </a:lvl1pPr>
          </a:lstStyle>
          <a:p>
            <a:r>
              <a:rPr lang="en-US" altLang="ja-JP" sz="2800" dirty="0"/>
              <a:t>EM</a:t>
            </a:r>
            <a:r>
              <a:rPr lang="ja-JP" altLang="en-US" sz="2800" dirty="0"/>
              <a:t>アルゴリズムの気持ちを理解するための必要知識</a:t>
            </a:r>
          </a:p>
        </p:txBody>
      </p:sp>
    </p:spTree>
    <p:extLst>
      <p:ext uri="{BB962C8B-B14F-4D97-AF65-F5344CB8AC3E}">
        <p14:creationId xmlns:p14="http://schemas.microsoft.com/office/powerpoint/2010/main" val="396080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1B077C6E-9DB9-44D1-A1FB-3CBF3EE4D83E}"/>
              </a:ext>
            </a:extLst>
          </p:cNvPr>
          <p:cNvSpPr txBox="1">
            <a:spLocks/>
          </p:cNvSpPr>
          <p:nvPr/>
        </p:nvSpPr>
        <p:spPr>
          <a:xfrm>
            <a:off x="1315278" y="1457876"/>
            <a:ext cx="10515600" cy="639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solidFill>
                  <a:schemeClr val="tx1">
                    <a:lumMod val="75000"/>
                    <a:lumOff val="25000"/>
                  </a:schemeClr>
                </a:solidFill>
              </a:rPr>
              <a:t>KL</a:t>
            </a:r>
            <a:r>
              <a:rPr lang="ja-JP" altLang="en-US" sz="2000" dirty="0">
                <a:solidFill>
                  <a:schemeClr val="tx1">
                    <a:lumMod val="75000"/>
                    <a:lumOff val="25000"/>
                  </a:schemeClr>
                </a:solidFill>
              </a:rPr>
              <a:t>ダイバージェンス（</a:t>
            </a:r>
            <a:r>
              <a:rPr lang="en-US" altLang="ja-JP" sz="2000" dirty="0" err="1">
                <a:solidFill>
                  <a:schemeClr val="tx1">
                    <a:lumMod val="75000"/>
                    <a:lumOff val="25000"/>
                  </a:schemeClr>
                </a:solidFill>
              </a:rPr>
              <a:t>Kullback-Leibler</a:t>
            </a:r>
            <a:r>
              <a:rPr lang="en-US" altLang="ja-JP" sz="2000" dirty="0">
                <a:solidFill>
                  <a:schemeClr val="tx1">
                    <a:lumMod val="75000"/>
                    <a:lumOff val="25000"/>
                  </a:schemeClr>
                </a:solidFill>
              </a:rPr>
              <a:t> divergence</a:t>
            </a:r>
            <a:r>
              <a:rPr lang="ja-JP" altLang="en-US" sz="2000" dirty="0">
                <a:solidFill>
                  <a:schemeClr val="tx1">
                    <a:lumMod val="75000"/>
                    <a:lumOff val="25000"/>
                  </a:schemeClr>
                </a:solidFill>
              </a:rPr>
              <a:t>）</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D0FCE39E-9C12-4151-BF71-E5CB1609CD23}"/>
                  </a:ext>
                </a:extLst>
              </p:cNvPr>
              <p:cNvSpPr/>
              <p:nvPr/>
            </p:nvSpPr>
            <p:spPr>
              <a:xfrm>
                <a:off x="1613260" y="2862420"/>
                <a:ext cx="5328279"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𝐾𝐿</m:t>
                      </m:r>
                      <m:d>
                        <m:dPr>
                          <m:ctrlPr>
                            <a:rPr lang="en-US" altLang="ja-JP" b="0" i="1" smtClean="0">
                              <a:solidFill>
                                <a:schemeClr val="tx1">
                                  <a:lumMod val="75000"/>
                                  <a:lumOff val="25000"/>
                                </a:schemeClr>
                              </a:solidFill>
                              <a:latin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rPr>
                            <m:t>𝑃</m:t>
                          </m:r>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𝑄</m:t>
                          </m:r>
                        </m:e>
                      </m:d>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b="0"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𝑁</m:t>
                          </m:r>
                        </m:sup>
                        <m:e>
                          <m:r>
                            <a:rPr lang="en-US" altLang="ja-JP" b="0" i="1" smtClean="0">
                              <a:solidFill>
                                <a:schemeClr val="tx1">
                                  <a:lumMod val="75000"/>
                                  <a:lumOff val="25000"/>
                                </a:schemeClr>
                              </a:solidFill>
                              <a:latin typeface="Cambria Math" panose="02040503050406030204" pitchFamily="18" charset="0"/>
                            </a:rPr>
                            <m:t>𝑃</m:t>
                          </m:r>
                          <m:d>
                            <m:dPr>
                              <m:ctrlPr>
                                <a:rPr lang="en-US" altLang="ja-JP" b="0" i="1" smtClean="0">
                                  <a:solidFill>
                                    <a:schemeClr val="tx1">
                                      <a:lumMod val="75000"/>
                                      <a:lumOff val="25000"/>
                                    </a:schemeClr>
                                  </a:solidFill>
                                  <a:latin typeface="Cambria Math" panose="02040503050406030204" pitchFamily="18" charset="0"/>
                                </a:rPr>
                              </m:ctrlPr>
                            </m:dPr>
                            <m:e>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𝑋</m:t>
                                  </m:r>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𝑖</m:t>
                                  </m:r>
                                </m:sub>
                              </m:sSub>
                            </m:e>
                          </m:d>
                          <m:func>
                            <m:funcPr>
                              <m:ctrlPr>
                                <a:rPr lang="en-US" altLang="ja-JP" b="0" i="1" smtClean="0">
                                  <a:solidFill>
                                    <a:schemeClr val="tx1">
                                      <a:lumMod val="75000"/>
                                      <a:lumOff val="25000"/>
                                    </a:schemeClr>
                                  </a:solidFill>
                                  <a:latin typeface="Cambria Math" panose="02040503050406030204" pitchFamily="18" charset="0"/>
                                </a:rPr>
                              </m:ctrlPr>
                            </m:funcPr>
                            <m:fName>
                              <m:r>
                                <m:rPr>
                                  <m:sty m:val="p"/>
                                </m:rPr>
                                <a:rPr lang="en-US" altLang="ja-JP" b="0" i="0" smtClean="0">
                                  <a:solidFill>
                                    <a:schemeClr val="tx1">
                                      <a:lumMod val="75000"/>
                                      <a:lumOff val="25000"/>
                                    </a:schemeClr>
                                  </a:solidFill>
                                  <a:latin typeface="Cambria Math" panose="02040503050406030204" pitchFamily="18" charset="0"/>
                                </a:rPr>
                                <m:t>ln</m:t>
                              </m:r>
                            </m:fName>
                            <m:e>
                              <m:f>
                                <m:fPr>
                                  <m:ctrlPr>
                                    <a:rPr lang="en-US" altLang="ja-JP" b="0" i="1" smtClean="0">
                                      <a:solidFill>
                                        <a:schemeClr val="tx1">
                                          <a:lumMod val="75000"/>
                                          <a:lumOff val="25000"/>
                                        </a:schemeClr>
                                      </a:solidFill>
                                      <a:latin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rPr>
                                    <m:t>𝑃</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𝑖</m:t>
                                          </m:r>
                                        </m:sub>
                                      </m:sSub>
                                    </m:e>
                                  </m:d>
                                </m:num>
                                <m:den>
                                  <m:r>
                                    <a:rPr lang="en-US" altLang="ja-JP" b="0" i="1" smtClean="0">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𝑖</m:t>
                                          </m:r>
                                        </m:sub>
                                      </m:sSub>
                                    </m:e>
                                  </m:d>
                                </m:den>
                              </m:f>
                            </m:e>
                          </m:func>
                        </m:e>
                      </m:nary>
                    </m:oMath>
                  </m:oMathPara>
                </a14:m>
                <a:endParaRPr lang="en-US" altLang="ja-JP" dirty="0">
                  <a:solidFill>
                    <a:schemeClr val="tx1">
                      <a:lumMod val="75000"/>
                      <a:lumOff val="25000"/>
                    </a:schemeClr>
                  </a:solidFill>
                  <a:ea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D0FCE39E-9C12-4151-BF71-E5CB1609CD23}"/>
                  </a:ext>
                </a:extLst>
              </p:cNvPr>
              <p:cNvSpPr>
                <a:spLocks noRot="1" noChangeAspect="1" noMove="1" noResize="1" noEditPoints="1" noAdjustHandles="1" noChangeArrowheads="1" noChangeShapeType="1" noTextEdit="1"/>
              </p:cNvSpPr>
              <p:nvPr/>
            </p:nvSpPr>
            <p:spPr>
              <a:xfrm>
                <a:off x="1613260" y="2862420"/>
                <a:ext cx="5328279" cy="8712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12E7972E-68FC-442A-B902-AE2ED282A72B}"/>
                  </a:ext>
                </a:extLst>
              </p:cNvPr>
              <p:cNvSpPr/>
              <p:nvPr/>
            </p:nvSpPr>
            <p:spPr>
              <a:xfrm>
                <a:off x="2450273" y="2277337"/>
                <a:ext cx="746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rPr>
                            <m:t>𝑋</m:t>
                          </m:r>
                        </m:e>
                      </m:d>
                    </m:oMath>
                  </m:oMathPara>
                </a14:m>
                <a:endParaRPr lang="ja-JP" altLang="en-US" dirty="0"/>
              </a:p>
            </p:txBody>
          </p:sp>
        </mc:Choice>
        <mc:Fallback xmlns="">
          <p:sp>
            <p:nvSpPr>
              <p:cNvPr id="7" name="正方形/長方形 6">
                <a:extLst>
                  <a:ext uri="{FF2B5EF4-FFF2-40B4-BE49-F238E27FC236}">
                    <a16:creationId xmlns:a16="http://schemas.microsoft.com/office/drawing/2014/main" id="{12E7972E-68FC-442A-B902-AE2ED282A72B}"/>
                  </a:ext>
                </a:extLst>
              </p:cNvPr>
              <p:cNvSpPr>
                <a:spLocks noRot="1" noChangeAspect="1" noMove="1" noResize="1" noEditPoints="1" noAdjustHandles="1" noChangeArrowheads="1" noChangeShapeType="1" noTextEdit="1"/>
              </p:cNvSpPr>
              <p:nvPr/>
            </p:nvSpPr>
            <p:spPr>
              <a:xfrm>
                <a:off x="2450273" y="2277337"/>
                <a:ext cx="746102" cy="369332"/>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034A4A7-DB99-47D1-91A7-984B8BB177BA}"/>
                  </a:ext>
                </a:extLst>
              </p:cNvPr>
              <p:cNvSpPr/>
              <p:nvPr/>
            </p:nvSpPr>
            <p:spPr>
              <a:xfrm>
                <a:off x="1613260" y="2291559"/>
                <a:ext cx="732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𝑃</m:t>
                      </m:r>
                      <m:d>
                        <m:dPr>
                          <m:ctrlPr>
                            <a:rPr lang="en-US" altLang="ja-JP" i="1">
                              <a:solidFill>
                                <a:schemeClr val="tx1">
                                  <a:lumMod val="75000"/>
                                  <a:lumOff val="25000"/>
                                </a:schemeClr>
                              </a:solidFill>
                              <a:latin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rPr>
                            <m:t>𝑋</m:t>
                          </m:r>
                        </m:e>
                      </m:d>
                    </m:oMath>
                  </m:oMathPara>
                </a14:m>
                <a:endParaRPr lang="ja-JP" altLang="en-US" dirty="0"/>
              </a:p>
            </p:txBody>
          </p:sp>
        </mc:Choice>
        <mc:Fallback xmlns="">
          <p:sp>
            <p:nvSpPr>
              <p:cNvPr id="8" name="正方形/長方形 7">
                <a:extLst>
                  <a:ext uri="{FF2B5EF4-FFF2-40B4-BE49-F238E27FC236}">
                    <a16:creationId xmlns:a16="http://schemas.microsoft.com/office/drawing/2014/main" id="{3034A4A7-DB99-47D1-91A7-984B8BB177BA}"/>
                  </a:ext>
                </a:extLst>
              </p:cNvPr>
              <p:cNvSpPr>
                <a:spLocks noRot="1" noChangeAspect="1" noMove="1" noResize="1" noEditPoints="1" noAdjustHandles="1" noChangeArrowheads="1" noChangeShapeType="1" noTextEdit="1"/>
              </p:cNvSpPr>
              <p:nvPr/>
            </p:nvSpPr>
            <p:spPr>
              <a:xfrm>
                <a:off x="1613260" y="2291559"/>
                <a:ext cx="732187" cy="369332"/>
              </a:xfrm>
              <a:prstGeom prst="rect">
                <a:avLst/>
              </a:prstGeom>
              <a:blipFill>
                <a:blip r:embed="rId4"/>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0F1A73B-60B5-434B-BE03-EA0EAE551FB9}"/>
              </a:ext>
            </a:extLst>
          </p:cNvPr>
          <p:cNvSpPr/>
          <p:nvPr/>
        </p:nvSpPr>
        <p:spPr>
          <a:xfrm>
            <a:off x="1613260" y="1875494"/>
            <a:ext cx="4735592"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2</a:t>
            </a:r>
            <a:r>
              <a:rPr lang="ja-JP" altLang="en-US" dirty="0" err="1">
                <a:solidFill>
                  <a:schemeClr val="tx1">
                    <a:lumMod val="75000"/>
                    <a:lumOff val="25000"/>
                  </a:schemeClr>
                </a:solidFill>
                <a:latin typeface="Meiryo UI" panose="020B0604030504040204" pitchFamily="50" charset="-128"/>
                <a:ea typeface="Meiryo UI" panose="020B0604030504040204" pitchFamily="50" charset="-128"/>
              </a:rPr>
              <a:t>つの</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確率関数の差を表す尺度として用いられる。</a:t>
            </a:r>
          </a:p>
        </p:txBody>
      </p:sp>
      <p:sp>
        <p:nvSpPr>
          <p:cNvPr id="10" name="正方形/長方形 9">
            <a:extLst>
              <a:ext uri="{FF2B5EF4-FFF2-40B4-BE49-F238E27FC236}">
                <a16:creationId xmlns:a16="http://schemas.microsoft.com/office/drawing/2014/main" id="{578E056C-C671-462F-A14B-2415D6E3D670}"/>
              </a:ext>
            </a:extLst>
          </p:cNvPr>
          <p:cNvSpPr/>
          <p:nvPr/>
        </p:nvSpPr>
        <p:spPr>
          <a:xfrm>
            <a:off x="2230089" y="2309613"/>
            <a:ext cx="330540"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と</a:t>
            </a:r>
            <a:endParaRPr lang="ja-JP" altLang="en-US" dirty="0"/>
          </a:p>
        </p:txBody>
      </p:sp>
      <p:sp>
        <p:nvSpPr>
          <p:cNvPr id="11" name="正方形/長方形 10">
            <a:extLst>
              <a:ext uri="{FF2B5EF4-FFF2-40B4-BE49-F238E27FC236}">
                <a16:creationId xmlns:a16="http://schemas.microsoft.com/office/drawing/2014/main" id="{F905FA82-30BB-4EBD-98F2-28072B04A40A}"/>
              </a:ext>
            </a:extLst>
          </p:cNvPr>
          <p:cNvSpPr/>
          <p:nvPr/>
        </p:nvSpPr>
        <p:spPr>
          <a:xfrm>
            <a:off x="3086018" y="2284694"/>
            <a:ext cx="4899098"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の差を</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KL</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ダイバージェンスで表すと以下のようになる。</a:t>
            </a:r>
          </a:p>
        </p:txBody>
      </p:sp>
      <p:sp>
        <p:nvSpPr>
          <p:cNvPr id="12" name="正方形/長方形 11">
            <a:extLst>
              <a:ext uri="{FF2B5EF4-FFF2-40B4-BE49-F238E27FC236}">
                <a16:creationId xmlns:a16="http://schemas.microsoft.com/office/drawing/2014/main" id="{45A15626-7C32-42FD-AE53-03EAFD76458D}"/>
              </a:ext>
            </a:extLst>
          </p:cNvPr>
          <p:cNvSpPr/>
          <p:nvPr/>
        </p:nvSpPr>
        <p:spPr>
          <a:xfrm>
            <a:off x="1613260" y="3994390"/>
            <a:ext cx="3044423"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KL</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ダイバージェンスは非負だが、</a:t>
            </a:r>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6626EF-EAD7-4840-9CD9-347DFF8CD520}"/>
                  </a:ext>
                </a:extLst>
              </p:cNvPr>
              <p:cNvSpPr/>
              <p:nvPr/>
            </p:nvSpPr>
            <p:spPr>
              <a:xfrm>
                <a:off x="4485039" y="3994390"/>
                <a:ext cx="2284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𝑃</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𝑄</m:t>
                          </m:r>
                        </m:e>
                      </m:d>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rPr>
                            <m:t>𝑄</m:t>
                          </m:r>
                          <m:r>
                            <a:rPr lang="en-US" altLang="ja-JP" i="1">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𝑃</m:t>
                          </m:r>
                        </m:e>
                      </m:d>
                    </m:oMath>
                  </m:oMathPara>
                </a14:m>
                <a:endParaRPr lang="ja-JP" altLang="en-US" dirty="0"/>
              </a:p>
            </p:txBody>
          </p:sp>
        </mc:Choice>
        <mc:Fallback xmlns="">
          <p:sp>
            <p:nvSpPr>
              <p:cNvPr id="13" name="正方形/長方形 12">
                <a:extLst>
                  <a:ext uri="{FF2B5EF4-FFF2-40B4-BE49-F238E27FC236}">
                    <a16:creationId xmlns:a16="http://schemas.microsoft.com/office/drawing/2014/main" id="{396626EF-EAD7-4840-9CD9-347DFF8CD520}"/>
                  </a:ext>
                </a:extLst>
              </p:cNvPr>
              <p:cNvSpPr>
                <a:spLocks noRot="1" noChangeAspect="1" noMove="1" noResize="1" noEditPoints="1" noAdjustHandles="1" noChangeArrowheads="1" noChangeShapeType="1" noTextEdit="1"/>
              </p:cNvSpPr>
              <p:nvPr/>
            </p:nvSpPr>
            <p:spPr>
              <a:xfrm>
                <a:off x="4485039" y="3994390"/>
                <a:ext cx="2284921" cy="369332"/>
              </a:xfrm>
              <a:prstGeom prst="rect">
                <a:avLst/>
              </a:prstGeom>
              <a:blipFill>
                <a:blip r:embed="rId5"/>
                <a:stretch>
                  <a:fillRect b="-9836"/>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8C64989E-E888-4DD9-8E12-4AE21E686A49}"/>
              </a:ext>
            </a:extLst>
          </p:cNvPr>
          <p:cNvSpPr/>
          <p:nvPr/>
        </p:nvSpPr>
        <p:spPr>
          <a:xfrm>
            <a:off x="6631623" y="3994390"/>
            <a:ext cx="4589718" cy="369332"/>
          </a:xfrm>
          <a:prstGeom prst="rect">
            <a:avLst/>
          </a:prstGeom>
        </p:spPr>
        <p:txBody>
          <a:bodyPr wrap="none">
            <a:spAutoFit/>
          </a:bodyPr>
          <a:lstStyle/>
          <a:p>
            <a:r>
              <a:rPr lang="ja-JP" altLang="en-US" dirty="0" err="1">
                <a:solidFill>
                  <a:schemeClr val="tx1">
                    <a:lumMod val="75000"/>
                    <a:lumOff val="25000"/>
                  </a:schemeClr>
                </a:solidFill>
                <a:latin typeface="Meiryo UI" panose="020B0604030504040204" pitchFamily="50" charset="-128"/>
                <a:ea typeface="Meiryo UI" panose="020B0604030504040204" pitchFamily="50" charset="-128"/>
              </a:rPr>
              <a:t>なので</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一般的な距離のように使うことはできない。</a:t>
            </a:r>
          </a:p>
        </p:txBody>
      </p:sp>
      <p:sp>
        <p:nvSpPr>
          <p:cNvPr id="17" name="タイトル 1">
            <a:extLst>
              <a:ext uri="{FF2B5EF4-FFF2-40B4-BE49-F238E27FC236}">
                <a16:creationId xmlns:a16="http://schemas.microsoft.com/office/drawing/2014/main" id="{E1290D41-5E2B-4248-999E-70477632B10D}"/>
              </a:ext>
            </a:extLst>
          </p:cNvPr>
          <p:cNvSpPr txBox="1">
            <a:spLocks/>
          </p:cNvSpPr>
          <p:nvPr/>
        </p:nvSpPr>
        <p:spPr>
          <a:xfrm>
            <a:off x="970426" y="475093"/>
            <a:ext cx="8087153" cy="825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000" kern="1200">
                <a:solidFill>
                  <a:schemeClr val="tx2"/>
                </a:solidFill>
                <a:latin typeface="Meiryo UI" panose="020B0604030504040204" pitchFamily="50" charset="-128"/>
                <a:ea typeface="Meiryo UI" panose="020B0604030504040204" pitchFamily="50" charset="-128"/>
                <a:cs typeface="+mj-cs"/>
              </a:defRPr>
            </a:lvl1pPr>
          </a:lstStyle>
          <a:p>
            <a:r>
              <a:rPr lang="en-US" altLang="ja-JP" sz="2800" dirty="0"/>
              <a:t>EM</a:t>
            </a:r>
            <a:r>
              <a:rPr lang="ja-JP" altLang="en-US" sz="2800" dirty="0"/>
              <a:t>アルゴリズムの気持ちを理解するための必要知識</a:t>
            </a:r>
          </a:p>
        </p:txBody>
      </p:sp>
    </p:spTree>
    <p:extLst>
      <p:ext uri="{BB962C8B-B14F-4D97-AF65-F5344CB8AC3E}">
        <p14:creationId xmlns:p14="http://schemas.microsoft.com/office/powerpoint/2010/main" val="80721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2BA9E79-7B03-4483-A60D-6D438A82FFCA}"/>
                  </a:ext>
                </a:extLst>
              </p:cNvPr>
              <p:cNvSpPr/>
              <p:nvPr/>
            </p:nvSpPr>
            <p:spPr>
              <a:xfrm>
                <a:off x="1271218" y="1666631"/>
                <a:ext cx="9522008" cy="414024"/>
              </a:xfrm>
              <a:prstGeom prst="rect">
                <a:avLst/>
              </a:prstGeom>
            </p:spPr>
            <p:txBody>
              <a:bodyPr wrap="squar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サンプリングしたデータ</a:t>
                </a:r>
                <a14:m>
                  <m:oMath xmlns:m="http://schemas.openxmlformats.org/officeDocument/2006/math">
                    <m:r>
                      <a:rPr lang="en-US" altLang="ja-JP" sz="1600" b="0" i="0" smtClean="0">
                        <a:solidFill>
                          <a:schemeClr val="tx1">
                            <a:lumMod val="75000"/>
                            <a:lumOff val="25000"/>
                          </a:schemeClr>
                        </a:solidFill>
                        <a:latin typeface="Cambria Math" panose="02040503050406030204" pitchFamily="18" charset="0"/>
                      </a:rPr>
                      <m:t> </m:t>
                    </m:r>
                    <m:r>
                      <a:rPr lang="en-US" altLang="ja-JP" sz="1600" i="1">
                        <a:solidFill>
                          <a:schemeClr val="tx1">
                            <a:lumMod val="75000"/>
                            <a:lumOff val="25000"/>
                          </a:schemeClr>
                        </a:solidFill>
                        <a:latin typeface="Cambria Math" panose="02040503050406030204" pitchFamily="18" charset="0"/>
                      </a:rPr>
                      <m:t>𝑋</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r>
                          <a:rPr lang="en-US" altLang="ja-JP" sz="1600" i="1" smtClean="0">
                            <a:solidFill>
                              <a:schemeClr val="tx1">
                                <a:lumMod val="75000"/>
                                <a:lumOff val="25000"/>
                              </a:schemeClr>
                            </a:solidFill>
                            <a:latin typeface="Cambria Math" panose="02040503050406030204" pitchFamily="18" charset="0"/>
                          </a:rPr>
                          <m:t> </m:t>
                        </m:r>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𝑛</m:t>
                            </m:r>
                          </m:sub>
                        </m:sSub>
                      </m:e>
                    </m:d>
                    <m:r>
                      <a:rPr lang="en-US" altLang="ja-JP" sz="1600" b="0" i="1" smtClean="0">
                        <a:solidFill>
                          <a:schemeClr val="tx1">
                            <a:lumMod val="75000"/>
                            <a:lumOff val="25000"/>
                          </a:schemeClr>
                        </a:solidFill>
                        <a:latin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とそれぞれのデータの正解ラベル</a:t>
                </a:r>
              </a:p>
            </p:txBody>
          </p:sp>
        </mc:Choice>
        <mc:Fallback xmlns="">
          <p:sp>
            <p:nvSpPr>
              <p:cNvPr id="9" name="正方形/長方形 8">
                <a:extLst>
                  <a:ext uri="{FF2B5EF4-FFF2-40B4-BE49-F238E27FC236}">
                    <a16:creationId xmlns:a16="http://schemas.microsoft.com/office/drawing/2014/main" id="{92BA9E79-7B03-4483-A60D-6D438A82FFCA}"/>
                  </a:ext>
                </a:extLst>
              </p:cNvPr>
              <p:cNvSpPr>
                <a:spLocks noRot="1" noChangeAspect="1" noMove="1" noResize="1" noEditPoints="1" noAdjustHandles="1" noChangeArrowheads="1" noChangeShapeType="1" noTextEdit="1"/>
              </p:cNvSpPr>
              <p:nvPr/>
            </p:nvSpPr>
            <p:spPr>
              <a:xfrm>
                <a:off x="1271218" y="1666631"/>
                <a:ext cx="9522008" cy="414024"/>
              </a:xfrm>
              <a:prstGeom prst="rect">
                <a:avLst/>
              </a:prstGeom>
              <a:blipFill>
                <a:blip r:embed="rId3"/>
                <a:stretch>
                  <a:fillRect l="-384" b="-17647"/>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ABF42F59-0D7D-4F3F-B033-BF28C0F2C65F}"/>
              </a:ext>
            </a:extLst>
          </p:cNvPr>
          <p:cNvSpPr/>
          <p:nvPr/>
        </p:nvSpPr>
        <p:spPr>
          <a:xfrm>
            <a:off x="1271218" y="1247836"/>
            <a:ext cx="4248279" cy="410049"/>
          </a:xfrm>
          <a:prstGeom prst="rect">
            <a:avLst/>
          </a:prstGeom>
        </p:spPr>
        <p:txBody>
          <a:bodyPr wrap="non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■いつもの（教師ありデータの）最尤推定の場合</a:t>
            </a:r>
          </a:p>
        </p:txBody>
      </p:sp>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DBE58A9E-1037-456B-8004-7AB3995AAA31}"/>
                  </a:ext>
                </a:extLst>
              </p:cNvPr>
              <p:cNvSpPr/>
              <p:nvPr/>
            </p:nvSpPr>
            <p:spPr>
              <a:xfrm>
                <a:off x="6878811" y="1741198"/>
                <a:ext cx="154305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chemeClr val="tx1">
                              <a:lumMod val="75000"/>
                              <a:lumOff val="25000"/>
                            </a:schemeClr>
                          </a:solidFill>
                          <a:latin typeface="Cambria Math" panose="02040503050406030204" pitchFamily="18" charset="0"/>
                        </a:rPr>
                        <m:t>𝑆</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𝑠</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smtClean="0">
                              <a:solidFill>
                                <a:schemeClr val="tx1">
                                  <a:lumMod val="75000"/>
                                  <a:lumOff val="25000"/>
                                </a:schemeClr>
                              </a:solidFill>
                              <a:latin typeface="Cambria Math" panose="02040503050406030204" pitchFamily="18" charset="0"/>
                            </a:rPr>
                            <m:t>,…</m:t>
                          </m:r>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𝑠</m:t>
                              </m:r>
                            </m:e>
                            <m:sub>
                              <m:r>
                                <a:rPr lang="en-US" altLang="ja-JP" sz="1600" b="0" i="1" smtClean="0">
                                  <a:solidFill>
                                    <a:schemeClr val="tx1">
                                      <a:lumMod val="75000"/>
                                      <a:lumOff val="25000"/>
                                    </a:schemeClr>
                                  </a:solidFill>
                                  <a:latin typeface="Cambria Math" panose="02040503050406030204" pitchFamily="18" charset="0"/>
                                </a:rPr>
                                <m:t>𝑛</m:t>
                              </m:r>
                            </m:sub>
                          </m:sSub>
                        </m:e>
                      </m:d>
                    </m:oMath>
                  </m:oMathPara>
                </a14:m>
                <a:endParaRPr lang="ja-JP" altLang="en-US" sz="1600" dirty="0"/>
              </a:p>
            </p:txBody>
          </p:sp>
        </mc:Choice>
        <mc:Fallback xmlns="">
          <p:sp>
            <p:nvSpPr>
              <p:cNvPr id="24" name="正方形/長方形 23">
                <a:extLst>
                  <a:ext uri="{FF2B5EF4-FFF2-40B4-BE49-F238E27FC236}">
                    <a16:creationId xmlns:a16="http://schemas.microsoft.com/office/drawing/2014/main" id="{DBE58A9E-1037-456B-8004-7AB3995AAA31}"/>
                  </a:ext>
                </a:extLst>
              </p:cNvPr>
              <p:cNvSpPr>
                <a:spLocks noRot="1" noChangeAspect="1" noMove="1" noResize="1" noEditPoints="1" noAdjustHandles="1" noChangeArrowheads="1" noChangeShapeType="1" noTextEdit="1"/>
              </p:cNvSpPr>
              <p:nvPr/>
            </p:nvSpPr>
            <p:spPr>
              <a:xfrm>
                <a:off x="6878811" y="1741198"/>
                <a:ext cx="1543050" cy="338554"/>
              </a:xfrm>
              <a:prstGeom prst="rect">
                <a:avLst/>
              </a:prstGeom>
              <a:blipFill>
                <a:blip r:embed="rId4"/>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76CDCD55-4651-4136-A4ED-EED3DDB28E16}"/>
              </a:ext>
            </a:extLst>
          </p:cNvPr>
          <p:cNvSpPr/>
          <p:nvPr/>
        </p:nvSpPr>
        <p:spPr>
          <a:xfrm>
            <a:off x="8232239" y="1751416"/>
            <a:ext cx="1822935"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がわかっている上で、</a:t>
            </a:r>
            <a:endParaRPr lang="ja-JP" altLang="en-US" sz="1600" dirty="0"/>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9699138B-16B3-42C6-819F-3F043F3DC37C}"/>
                  </a:ext>
                </a:extLst>
              </p:cNvPr>
              <p:cNvSpPr/>
              <p:nvPr/>
            </p:nvSpPr>
            <p:spPr>
              <a:xfrm>
                <a:off x="1271218" y="2142646"/>
                <a:ext cx="6947351"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データを上手く表現できるパラメータ</a:t>
                </a:r>
                <a14:m>
                  <m:oMath xmlns:m="http://schemas.openxmlformats.org/officeDocument/2006/math">
                    <m:r>
                      <a:rPr lang="en-US" altLang="ja-JP" sz="1600">
                        <a:solidFill>
                          <a:schemeClr val="tx1">
                            <a:lumMod val="75000"/>
                            <a:lumOff val="25000"/>
                          </a:schemeClr>
                        </a:solidFill>
                        <a:latin typeface="Cambria Math" panose="02040503050406030204" pitchFamily="18" charset="0"/>
                      </a:rPr>
                      <m:t> </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を求めたい。尤度関数は以下のようになる。</a:t>
                </a:r>
                <a:endParaRPr lang="ja-JP" altLang="en-US" sz="1600" dirty="0"/>
              </a:p>
            </p:txBody>
          </p:sp>
        </mc:Choice>
        <mc:Fallback xmlns="">
          <p:sp>
            <p:nvSpPr>
              <p:cNvPr id="13" name="正方形/長方形 12">
                <a:extLst>
                  <a:ext uri="{FF2B5EF4-FFF2-40B4-BE49-F238E27FC236}">
                    <a16:creationId xmlns:a16="http://schemas.microsoft.com/office/drawing/2014/main" id="{9699138B-16B3-42C6-819F-3F043F3DC37C}"/>
                  </a:ext>
                </a:extLst>
              </p:cNvPr>
              <p:cNvSpPr>
                <a:spLocks noRot="1" noChangeAspect="1" noMove="1" noResize="1" noEditPoints="1" noAdjustHandles="1" noChangeArrowheads="1" noChangeShapeType="1" noTextEdit="1"/>
              </p:cNvSpPr>
              <p:nvPr/>
            </p:nvSpPr>
            <p:spPr>
              <a:xfrm>
                <a:off x="1271218" y="2142646"/>
                <a:ext cx="6947351" cy="338554"/>
              </a:xfrm>
              <a:prstGeom prst="rect">
                <a:avLst/>
              </a:prstGeom>
              <a:blipFill>
                <a:blip r:embed="rId5"/>
                <a:stretch>
                  <a:fillRect l="-527" t="-7143"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1C481D-30F9-4D4E-AAD6-82D8447BF93C}"/>
                  </a:ext>
                </a:extLst>
              </p:cNvPr>
              <p:cNvSpPr txBox="1"/>
              <p:nvPr/>
            </p:nvSpPr>
            <p:spPr>
              <a:xfrm>
                <a:off x="1862314" y="2481200"/>
                <a:ext cx="2359172"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𝐿</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𝑛</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𝑁</m:t>
                          </m:r>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𝑛</m:t>
                              </m:r>
                            </m:sub>
                          </m:sSub>
                          <m:r>
                            <a:rPr lang="en-US" altLang="ja-JP" i="1">
                              <a:solidFill>
                                <a:schemeClr val="tx1">
                                  <a:lumMod val="75000"/>
                                  <a:lumOff val="25000"/>
                                </a:schemeClr>
                              </a:solidFill>
                              <a:latin typeface="Cambria Math" panose="02040503050406030204" pitchFamily="18" charset="0"/>
                            </a:rPr>
                            <m:t>,</m:t>
                          </m:r>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𝑠</m:t>
                              </m:r>
                            </m:e>
                            <m:sub>
                              <m:r>
                                <a:rPr lang="en-US" altLang="ja-JP" b="0" i="1" smtClean="0">
                                  <a:solidFill>
                                    <a:schemeClr val="tx1">
                                      <a:lumMod val="75000"/>
                                      <a:lumOff val="25000"/>
                                    </a:schemeClr>
                                  </a:solidFill>
                                  <a:latin typeface="Cambria Math" panose="02040503050406030204" pitchFamily="18" charset="0"/>
                                </a:rPr>
                                <m:t>𝑛</m:t>
                              </m:r>
                            </m:sub>
                          </m:sSub>
                          <m:r>
                            <a:rPr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e>
                      </m:nary>
                    </m:oMath>
                  </m:oMathPara>
                </a14:m>
                <a:endParaRPr kumimoji="1" lang="ja-JP" altLang="en-US"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561C481D-30F9-4D4E-AAD6-82D8447BF93C}"/>
                  </a:ext>
                </a:extLst>
              </p:cNvPr>
              <p:cNvSpPr txBox="1">
                <a:spLocks noRot="1" noChangeAspect="1" noMove="1" noResize="1" noEditPoints="1" noAdjustHandles="1" noChangeArrowheads="1" noChangeShapeType="1" noTextEdit="1"/>
              </p:cNvSpPr>
              <p:nvPr/>
            </p:nvSpPr>
            <p:spPr>
              <a:xfrm>
                <a:off x="1862314" y="2481200"/>
                <a:ext cx="2359172" cy="77886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121F9C46-2056-47CC-AB85-9E1842668E90}"/>
                  </a:ext>
                </a:extLst>
              </p:cNvPr>
              <p:cNvSpPr txBox="1"/>
              <p:nvPr/>
            </p:nvSpPr>
            <p:spPr>
              <a:xfrm>
                <a:off x="1862314" y="3905329"/>
                <a:ext cx="4542782"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solidFill>
                                <a:schemeClr val="tx1">
                                  <a:lumMod val="75000"/>
                                  <a:lumOff val="25000"/>
                                </a:schemeClr>
                              </a:solidFill>
                              <a:latin typeface="Cambria Math" panose="02040503050406030204" pitchFamily="18" charset="0"/>
                            </a:rPr>
                          </m:ctrlPr>
                        </m:funcPr>
                        <m:fName>
                          <m:r>
                            <a:rPr lang="en-US" altLang="ja-JP" b="0" i="1" smtClean="0">
                              <a:solidFill>
                                <a:schemeClr val="tx1">
                                  <a:lumMod val="75000"/>
                                  <a:lumOff val="25000"/>
                                </a:schemeClr>
                              </a:solidFill>
                              <a:latin typeface="Cambria Math" panose="02040503050406030204" pitchFamily="18" charset="0"/>
                            </a:rPr>
                            <m:t>𝐽</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r>
                            <m:rPr>
                              <m:sty m:val="p"/>
                            </m:rPr>
                            <a:rPr kumimoji="1" lang="en-US" altLang="ja-JP" b="0" i="0" smtClean="0">
                              <a:solidFill>
                                <a:schemeClr val="tx1">
                                  <a:lumMod val="75000"/>
                                  <a:lumOff val="25000"/>
                                </a:schemeClr>
                              </a:solidFill>
                              <a:latin typeface="Cambria Math" panose="02040503050406030204" pitchFamily="18" charset="0"/>
                            </a:rPr>
                            <m:t>ln</m:t>
                          </m:r>
                        </m:fName>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𝑛</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𝑁</m:t>
                              </m:r>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𝑛</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𝑠</m:t>
                                  </m:r>
                                </m:e>
                                <m:sub>
                                  <m:r>
                                    <a:rPr lang="en-US" altLang="ja-JP" b="0" i="1" smtClean="0">
                                      <a:solidFill>
                                        <a:schemeClr val="tx1">
                                          <a:lumMod val="75000"/>
                                          <a:lumOff val="25000"/>
                                        </a:schemeClr>
                                      </a:solidFill>
                                      <a:latin typeface="Cambria Math" panose="02040503050406030204" pitchFamily="18" charset="0"/>
                                    </a:rPr>
                                    <m:t>𝑛</m:t>
                                  </m:r>
                                </m:sub>
                              </m:sSub>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e>
                          </m:nary>
                        </m:e>
                      </m:func>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𝑛</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𝑁</m:t>
                          </m:r>
                        </m:sup>
                        <m:e>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ln</m:t>
                              </m:r>
                            </m:fName>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𝑛</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𝑠</m:t>
                                  </m:r>
                                </m:e>
                                <m:sub>
                                  <m:r>
                                    <a:rPr lang="en-US" altLang="ja-JP" b="0" i="1" smtClean="0">
                                      <a:solidFill>
                                        <a:schemeClr val="tx1">
                                          <a:lumMod val="75000"/>
                                          <a:lumOff val="25000"/>
                                        </a:schemeClr>
                                      </a:solidFill>
                                      <a:latin typeface="Cambria Math" panose="02040503050406030204" pitchFamily="18" charset="0"/>
                                    </a:rPr>
                                    <m:t>𝑛</m:t>
                                  </m:r>
                                </m:sub>
                              </m:sSub>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e>
                          </m:func>
                        </m:e>
                      </m:nary>
                    </m:oMath>
                  </m:oMathPara>
                </a14:m>
                <a:endParaRPr kumimoji="1" lang="ja-JP" altLang="en-US" dirty="0">
                  <a:solidFill>
                    <a:schemeClr val="tx1">
                      <a:lumMod val="75000"/>
                      <a:lumOff val="25000"/>
                    </a:schemeClr>
                  </a:solidFill>
                </a:endParaRPr>
              </a:p>
            </p:txBody>
          </p:sp>
        </mc:Choice>
        <mc:Fallback>
          <p:sp>
            <p:nvSpPr>
              <p:cNvPr id="35" name="テキスト ボックス 34">
                <a:extLst>
                  <a:ext uri="{FF2B5EF4-FFF2-40B4-BE49-F238E27FC236}">
                    <a16:creationId xmlns:a16="http://schemas.microsoft.com/office/drawing/2014/main" id="{121F9C46-2056-47CC-AB85-9E1842668E90}"/>
                  </a:ext>
                </a:extLst>
              </p:cNvPr>
              <p:cNvSpPr txBox="1">
                <a:spLocks noRot="1" noChangeAspect="1" noMove="1" noResize="1" noEditPoints="1" noAdjustHandles="1" noChangeArrowheads="1" noChangeShapeType="1" noTextEdit="1"/>
              </p:cNvSpPr>
              <p:nvPr/>
            </p:nvSpPr>
            <p:spPr>
              <a:xfrm>
                <a:off x="1862314" y="3905329"/>
                <a:ext cx="4542782" cy="77886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93962060-2674-4244-8ECF-AE9CA56D3F15}"/>
                  </a:ext>
                </a:extLst>
              </p:cNvPr>
              <p:cNvSpPr/>
              <p:nvPr/>
            </p:nvSpPr>
            <p:spPr>
              <a:xfrm>
                <a:off x="1273567" y="3515895"/>
                <a:ext cx="6442405"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対数尤度関数とすると以下のようになるので、</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𝜃</m:t>
                    </m:r>
                    <m:r>
                      <a:rPr lang="en-US" altLang="ja-JP" sz="1600" b="0" i="1" smtClean="0">
                        <a:solidFill>
                          <a:schemeClr val="tx1">
                            <a:lumMod val="75000"/>
                            <a:lumOff val="25000"/>
                          </a:schemeClr>
                        </a:solidFill>
                        <a:latin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で微分して最大値を求める。</a:t>
                </a:r>
                <a:endParaRPr lang="ja-JP" altLang="en-US" sz="1600" dirty="0"/>
              </a:p>
            </p:txBody>
          </p:sp>
        </mc:Choice>
        <mc:Fallback xmlns="">
          <p:sp>
            <p:nvSpPr>
              <p:cNvPr id="36" name="正方形/長方形 35">
                <a:extLst>
                  <a:ext uri="{FF2B5EF4-FFF2-40B4-BE49-F238E27FC236}">
                    <a16:creationId xmlns:a16="http://schemas.microsoft.com/office/drawing/2014/main" id="{93962060-2674-4244-8ECF-AE9CA56D3F15}"/>
                  </a:ext>
                </a:extLst>
              </p:cNvPr>
              <p:cNvSpPr>
                <a:spLocks noRot="1" noChangeAspect="1" noMove="1" noResize="1" noEditPoints="1" noAdjustHandles="1" noChangeArrowheads="1" noChangeShapeType="1" noTextEdit="1"/>
              </p:cNvSpPr>
              <p:nvPr/>
            </p:nvSpPr>
            <p:spPr>
              <a:xfrm>
                <a:off x="1273567" y="3515895"/>
                <a:ext cx="6442405" cy="338554"/>
              </a:xfrm>
              <a:prstGeom prst="rect">
                <a:avLst/>
              </a:prstGeom>
              <a:blipFill>
                <a:blip r:embed="rId8"/>
                <a:stretch>
                  <a:fillRect l="-568" t="-7273" b="-21818"/>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5328D6F9-BEAB-42CA-B95E-DC2DB98D1076}"/>
              </a:ext>
            </a:extLst>
          </p:cNvPr>
          <p:cNvSpPr/>
          <p:nvPr/>
        </p:nvSpPr>
        <p:spPr>
          <a:xfrm>
            <a:off x="4167753" y="3090791"/>
            <a:ext cx="6122189" cy="338554"/>
          </a:xfrm>
          <a:prstGeom prst="rect">
            <a:avLst/>
          </a:prstGeom>
        </p:spPr>
        <p:txBody>
          <a:bodyPr wrap="none">
            <a:spAutoFit/>
          </a:bodyPr>
          <a:lstStyle/>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x</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がどのクラスタに属するかわかっているので、クラスタ毎に尤度を計算できる</a:t>
            </a:r>
            <a:endParaRPr lang="ja-JP" altLang="en-US" sz="1600" dirty="0"/>
          </a:p>
        </p:txBody>
      </p:sp>
      <p:cxnSp>
        <p:nvCxnSpPr>
          <p:cNvPr id="39" name="直線コネクタ 38">
            <a:extLst>
              <a:ext uri="{FF2B5EF4-FFF2-40B4-BE49-F238E27FC236}">
                <a16:creationId xmlns:a16="http://schemas.microsoft.com/office/drawing/2014/main" id="{920752BB-25CE-4066-93F0-FC9E9B24E416}"/>
              </a:ext>
            </a:extLst>
          </p:cNvPr>
          <p:cNvCxnSpPr>
            <a:cxnSpLocks/>
          </p:cNvCxnSpPr>
          <p:nvPr/>
        </p:nvCxnSpPr>
        <p:spPr>
          <a:xfrm>
            <a:off x="3052321" y="3067477"/>
            <a:ext cx="1115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101AD1-CB0B-4BC3-BE02-17BEBC42CC22}"/>
              </a:ext>
            </a:extLst>
          </p:cNvPr>
          <p:cNvCxnSpPr>
            <a:cxnSpLocks/>
            <a:endCxn id="38" idx="1"/>
          </p:cNvCxnSpPr>
          <p:nvPr/>
        </p:nvCxnSpPr>
        <p:spPr>
          <a:xfrm>
            <a:off x="3610037" y="3081476"/>
            <a:ext cx="557716" cy="178592"/>
          </a:xfrm>
          <a:prstGeom prst="line">
            <a:avLst/>
          </a:prstGeom>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B236FDB1-1EC2-41D1-B7A3-A39394EB991D}"/>
              </a:ext>
            </a:extLst>
          </p:cNvPr>
          <p:cNvSpPr/>
          <p:nvPr/>
        </p:nvSpPr>
        <p:spPr>
          <a:xfrm>
            <a:off x="6295976" y="1318191"/>
            <a:ext cx="910827" cy="307777"/>
          </a:xfrm>
          <a:prstGeom prst="rect">
            <a:avLst/>
          </a:prstGeom>
        </p:spPr>
        <p:txBody>
          <a:bodyPr wrap="none">
            <a:spAutoFit/>
          </a:bodyPr>
          <a:lstStyle/>
          <a:p>
            <a:r>
              <a:rPr lang="en-US" altLang="ja-JP" sz="14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ここでは</a:t>
            </a:r>
            <a:endParaRPr lang="ja-JP" altLang="en-US" sz="1400" dirty="0"/>
          </a:p>
        </p:txBody>
      </p:sp>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C9259248-0F42-4E22-A23C-CAC801ACE96C}"/>
                  </a:ext>
                </a:extLst>
              </p:cNvPr>
              <p:cNvSpPr/>
              <p:nvPr/>
            </p:nvSpPr>
            <p:spPr>
              <a:xfrm>
                <a:off x="7074910" y="1265578"/>
                <a:ext cx="79714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𝑝</m:t>
                      </m:r>
                      <m:r>
                        <a:rPr lang="en-US" altLang="ja-JP" sz="160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𝑥</m:t>
                      </m:r>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𝑠</m:t>
                      </m:r>
                      <m:r>
                        <a:rPr lang="en-US" altLang="ja-JP" sz="1600" i="1">
                          <a:solidFill>
                            <a:schemeClr val="tx1">
                              <a:lumMod val="75000"/>
                              <a:lumOff val="25000"/>
                            </a:schemeClr>
                          </a:solidFill>
                          <a:latin typeface="Cambria Math" panose="02040503050406030204" pitchFamily="18" charset="0"/>
                        </a:rPr>
                        <m:t>)</m:t>
                      </m:r>
                    </m:oMath>
                  </m:oMathPara>
                </a14:m>
                <a:endParaRPr lang="ja-JP" altLang="en-US" sz="1600" dirty="0"/>
              </a:p>
            </p:txBody>
          </p:sp>
        </mc:Choice>
        <mc:Fallback xmlns="">
          <p:sp>
            <p:nvSpPr>
              <p:cNvPr id="44" name="正方形/長方形 43">
                <a:extLst>
                  <a:ext uri="{FF2B5EF4-FFF2-40B4-BE49-F238E27FC236}">
                    <a16:creationId xmlns:a16="http://schemas.microsoft.com/office/drawing/2014/main" id="{C9259248-0F42-4E22-A23C-CAC801ACE96C}"/>
                  </a:ext>
                </a:extLst>
              </p:cNvPr>
              <p:cNvSpPr>
                <a:spLocks noRot="1" noChangeAspect="1" noMove="1" noResize="1" noEditPoints="1" noAdjustHandles="1" noChangeArrowheads="1" noChangeShapeType="1" noTextEdit="1"/>
              </p:cNvSpPr>
              <p:nvPr/>
            </p:nvSpPr>
            <p:spPr>
              <a:xfrm>
                <a:off x="7074910" y="1265578"/>
                <a:ext cx="797141" cy="338554"/>
              </a:xfrm>
              <a:prstGeom prst="rect">
                <a:avLst/>
              </a:prstGeom>
              <a:blipFill>
                <a:blip r:embed="rId9"/>
                <a:stretch>
                  <a:fillRect b="-1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BB257AEC-EB3E-4BD8-877C-28880E7F351C}"/>
                  </a:ext>
                </a:extLst>
              </p:cNvPr>
              <p:cNvSpPr/>
              <p:nvPr/>
            </p:nvSpPr>
            <p:spPr>
              <a:xfrm>
                <a:off x="7700022" y="1307222"/>
                <a:ext cx="3130985" cy="307777"/>
              </a:xfrm>
              <a:prstGeom prst="rect">
                <a:avLst/>
              </a:prstGeom>
            </p:spPr>
            <p:txBody>
              <a:bodyPr wrap="none">
                <a:spAutoFit/>
              </a:bodyPr>
              <a:lstStyle/>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との混同を避けるため</a:t>
                </a:r>
                <a14:m>
                  <m:oMath xmlns:m="http://schemas.openxmlformats.org/officeDocument/2006/math">
                    <m:r>
                      <a:rPr lang="en-US" altLang="ja-JP" sz="1400" b="0" i="0" smtClean="0">
                        <a:solidFill>
                          <a:schemeClr val="tx1">
                            <a:lumMod val="75000"/>
                            <a:lumOff val="25000"/>
                          </a:schemeClr>
                        </a:solidFill>
                        <a:latin typeface="Cambria Math" panose="02040503050406030204" pitchFamily="18" charset="0"/>
                      </a:rPr>
                      <m:t> </m:t>
                    </m:r>
                    <m:r>
                      <a:rPr lang="ja-JP" altLang="en-US" sz="1400" i="1">
                        <a:solidFill>
                          <a:schemeClr val="tx1">
                            <a:lumMod val="75000"/>
                            <a:lumOff val="25000"/>
                          </a:schemeClr>
                        </a:solidFill>
                        <a:latin typeface="Cambria Math" panose="02040503050406030204" pitchFamily="18" charset="0"/>
                      </a:rPr>
                      <m:t>𝜃</m:t>
                    </m:r>
                    <m:r>
                      <m:rPr>
                        <m:nor/>
                      </m:rPr>
                      <a:rPr lang="en-US" altLang="ja-JP" sz="1400" b="0" i="0" smtClean="0">
                        <a:solidFill>
                          <a:schemeClr val="tx1">
                            <a:lumMod val="75000"/>
                            <a:lumOff val="25000"/>
                          </a:schemeClr>
                        </a:solidFill>
                        <a:latin typeface="Cambria Math" panose="02040503050406030204" pitchFamily="18" charset="0"/>
                      </a:rPr>
                      <m:t> </m:t>
                    </m:r>
                  </m:oMath>
                </a14:m>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をもつ確率関数を</a:t>
                </a:r>
                <a:endParaRPr lang="ja-JP" altLang="en-US" sz="1400" dirty="0"/>
              </a:p>
            </p:txBody>
          </p:sp>
        </mc:Choice>
        <mc:Fallback xmlns="">
          <p:sp>
            <p:nvSpPr>
              <p:cNvPr id="45" name="正方形/長方形 44">
                <a:extLst>
                  <a:ext uri="{FF2B5EF4-FFF2-40B4-BE49-F238E27FC236}">
                    <a16:creationId xmlns:a16="http://schemas.microsoft.com/office/drawing/2014/main" id="{BB257AEC-EB3E-4BD8-877C-28880E7F351C}"/>
                  </a:ext>
                </a:extLst>
              </p:cNvPr>
              <p:cNvSpPr>
                <a:spLocks noRot="1" noChangeAspect="1" noMove="1" noResize="1" noEditPoints="1" noAdjustHandles="1" noChangeArrowheads="1" noChangeShapeType="1" noTextEdit="1"/>
              </p:cNvSpPr>
              <p:nvPr/>
            </p:nvSpPr>
            <p:spPr>
              <a:xfrm>
                <a:off x="7700022" y="1307222"/>
                <a:ext cx="3130985" cy="307777"/>
              </a:xfrm>
              <a:prstGeom prst="rect">
                <a:avLst/>
              </a:prstGeom>
              <a:blipFill>
                <a:blip r:embed="rId10"/>
                <a:stretch>
                  <a:fillRect l="-584" t="-392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10B8A420-DD07-4193-ABFD-BBBB9D383B89}"/>
                  </a:ext>
                </a:extLst>
              </p:cNvPr>
              <p:cNvSpPr/>
              <p:nvPr/>
            </p:nvSpPr>
            <p:spPr>
              <a:xfrm>
                <a:off x="10665956" y="1263519"/>
                <a:ext cx="100726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𝑝</m:t>
                      </m:r>
                      <m:r>
                        <a:rPr lang="en-US" altLang="ja-JP" sz="160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𝑥</m:t>
                      </m:r>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𝑠</m:t>
                      </m:r>
                      <m:r>
                        <a:rPr lang="en-US" altLang="ja-JP" sz="1600" b="0" i="1" smtClean="0">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oMath>
                  </m:oMathPara>
                </a14:m>
                <a:endParaRPr lang="ja-JP" altLang="en-US" sz="1600" dirty="0"/>
              </a:p>
            </p:txBody>
          </p:sp>
        </mc:Choice>
        <mc:Fallback xmlns="">
          <p:sp>
            <p:nvSpPr>
              <p:cNvPr id="47" name="正方形/長方形 46">
                <a:extLst>
                  <a:ext uri="{FF2B5EF4-FFF2-40B4-BE49-F238E27FC236}">
                    <a16:creationId xmlns:a16="http://schemas.microsoft.com/office/drawing/2014/main" id="{10B8A420-DD07-4193-ABFD-BBBB9D383B89}"/>
                  </a:ext>
                </a:extLst>
              </p:cNvPr>
              <p:cNvSpPr>
                <a:spLocks noRot="1" noChangeAspect="1" noMove="1" noResize="1" noEditPoints="1" noAdjustHandles="1" noChangeArrowheads="1" noChangeShapeType="1" noTextEdit="1"/>
              </p:cNvSpPr>
              <p:nvPr/>
            </p:nvSpPr>
            <p:spPr>
              <a:xfrm>
                <a:off x="10665956" y="1263519"/>
                <a:ext cx="1007262" cy="338554"/>
              </a:xfrm>
              <a:prstGeom prst="rect">
                <a:avLst/>
              </a:prstGeom>
              <a:blipFill>
                <a:blip r:embed="rId11"/>
                <a:stretch>
                  <a:fillRect b="-8929"/>
                </a:stretch>
              </a:blipFill>
            </p:spPr>
            <p:txBody>
              <a:bodyPr/>
              <a:lstStyle/>
              <a:p>
                <a:r>
                  <a:rPr lang="ja-JP" altLang="en-US">
                    <a:noFill/>
                  </a:rPr>
                  <a:t> </a:t>
                </a:r>
              </a:p>
            </p:txBody>
          </p:sp>
        </mc:Fallback>
      </mc:AlternateContent>
      <p:sp>
        <p:nvSpPr>
          <p:cNvPr id="48" name="正方形/長方形 47">
            <a:extLst>
              <a:ext uri="{FF2B5EF4-FFF2-40B4-BE49-F238E27FC236}">
                <a16:creationId xmlns:a16="http://schemas.microsoft.com/office/drawing/2014/main" id="{5CEF7529-67E0-4B04-8534-81DDB23D5591}"/>
              </a:ext>
            </a:extLst>
          </p:cNvPr>
          <p:cNvSpPr/>
          <p:nvPr/>
        </p:nvSpPr>
        <p:spPr>
          <a:xfrm>
            <a:off x="11513851" y="1316543"/>
            <a:ext cx="662361" cy="307777"/>
          </a:xfrm>
          <a:prstGeom prst="rect">
            <a:avLst/>
          </a:prstGeom>
        </p:spPr>
        <p:txBody>
          <a:bodyPr wrap="none">
            <a:spAutoFit/>
          </a:bodyPr>
          <a:lstStyle/>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で表す</a:t>
            </a:r>
            <a:endParaRPr lang="ja-JP" altLang="en-US" sz="1400" dirty="0"/>
          </a:p>
        </p:txBody>
      </p:sp>
      <p:cxnSp>
        <p:nvCxnSpPr>
          <p:cNvPr id="58" name="直線矢印コネクタ 57">
            <a:extLst>
              <a:ext uri="{FF2B5EF4-FFF2-40B4-BE49-F238E27FC236}">
                <a16:creationId xmlns:a16="http://schemas.microsoft.com/office/drawing/2014/main" id="{8E8FE47C-7240-410A-8A93-9D7810C93C8B}"/>
              </a:ext>
            </a:extLst>
          </p:cNvPr>
          <p:cNvCxnSpPr>
            <a:cxnSpLocks/>
          </p:cNvCxnSpPr>
          <p:nvPr/>
        </p:nvCxnSpPr>
        <p:spPr>
          <a:xfrm flipV="1">
            <a:off x="1929490" y="5279306"/>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90CA33DA-69DD-4AEE-A2D0-0C459B2DA13B}"/>
              </a:ext>
            </a:extLst>
          </p:cNvPr>
          <p:cNvCxnSpPr>
            <a:cxnSpLocks/>
          </p:cNvCxnSpPr>
          <p:nvPr/>
        </p:nvCxnSpPr>
        <p:spPr>
          <a:xfrm>
            <a:off x="1929490" y="6780114"/>
            <a:ext cx="3717782" cy="1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D3F0CE22-A02D-4990-81FC-4E2E02368A55}"/>
              </a:ext>
            </a:extLst>
          </p:cNvPr>
          <p:cNvSpPr/>
          <p:nvPr/>
        </p:nvSpPr>
        <p:spPr>
          <a:xfrm>
            <a:off x="1467152" y="4911523"/>
            <a:ext cx="1005403"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確率密度</a:t>
            </a:r>
          </a:p>
        </p:txBody>
      </p:sp>
      <p:cxnSp>
        <p:nvCxnSpPr>
          <p:cNvPr id="61" name="直線矢印コネクタ 60">
            <a:extLst>
              <a:ext uri="{FF2B5EF4-FFF2-40B4-BE49-F238E27FC236}">
                <a16:creationId xmlns:a16="http://schemas.microsoft.com/office/drawing/2014/main" id="{C8366678-4ED9-4F35-A7D0-AB6939EEF1EF}"/>
              </a:ext>
            </a:extLst>
          </p:cNvPr>
          <p:cNvCxnSpPr>
            <a:cxnSpLocks/>
          </p:cNvCxnSpPr>
          <p:nvPr/>
        </p:nvCxnSpPr>
        <p:spPr>
          <a:xfrm flipV="1">
            <a:off x="6109610" y="5292841"/>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821C513C-C864-4852-8628-218C5A458982}"/>
              </a:ext>
            </a:extLst>
          </p:cNvPr>
          <p:cNvCxnSpPr>
            <a:cxnSpLocks/>
          </p:cNvCxnSpPr>
          <p:nvPr/>
        </p:nvCxnSpPr>
        <p:spPr>
          <a:xfrm>
            <a:off x="6109610" y="6793649"/>
            <a:ext cx="3717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a:extLst>
              <a:ext uri="{FF2B5EF4-FFF2-40B4-BE49-F238E27FC236}">
                <a16:creationId xmlns:a16="http://schemas.microsoft.com/office/drawing/2014/main" id="{1B7B68CA-7E80-48FA-9004-43B2B8DF97EC}"/>
              </a:ext>
            </a:extLst>
          </p:cNvPr>
          <p:cNvSpPr/>
          <p:nvPr/>
        </p:nvSpPr>
        <p:spPr>
          <a:xfrm>
            <a:off x="5647272" y="4925058"/>
            <a:ext cx="1005403"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確率密度</a:t>
            </a:r>
          </a:p>
        </p:txBody>
      </p:sp>
      <p:sp>
        <p:nvSpPr>
          <p:cNvPr id="64" name="フリーフォーム: 図形 63">
            <a:extLst>
              <a:ext uri="{FF2B5EF4-FFF2-40B4-BE49-F238E27FC236}">
                <a16:creationId xmlns:a16="http://schemas.microsoft.com/office/drawing/2014/main" id="{E990B308-5DAC-46B1-8523-38C0B3B5907C}"/>
              </a:ext>
            </a:extLst>
          </p:cNvPr>
          <p:cNvSpPr/>
          <p:nvPr/>
        </p:nvSpPr>
        <p:spPr>
          <a:xfrm>
            <a:off x="2283596" y="5531211"/>
            <a:ext cx="1421296" cy="1242391"/>
          </a:xfrm>
          <a:custGeom>
            <a:avLst/>
            <a:gdLst>
              <a:gd name="connsiteX0" fmla="*/ 0 w 1421296"/>
              <a:gd name="connsiteY0" fmla="*/ 1242391 h 1242391"/>
              <a:gd name="connsiteX1" fmla="*/ 705679 w 1421296"/>
              <a:gd name="connsiteY1" fmla="*/ 0 h 1242391"/>
              <a:gd name="connsiteX2" fmla="*/ 1421296 w 1421296"/>
              <a:gd name="connsiteY2" fmla="*/ 1242391 h 1242391"/>
            </a:gdLst>
            <a:ahLst/>
            <a:cxnLst>
              <a:cxn ang="0">
                <a:pos x="connsiteX0" y="connsiteY0"/>
              </a:cxn>
              <a:cxn ang="0">
                <a:pos x="connsiteX1" y="connsiteY1"/>
              </a:cxn>
              <a:cxn ang="0">
                <a:pos x="connsiteX2" y="connsiteY2"/>
              </a:cxn>
            </a:cxnLst>
            <a:rect l="l" t="t" r="r" b="b"/>
            <a:pathLst>
              <a:path w="1421296" h="1242391">
                <a:moveTo>
                  <a:pt x="0" y="1242391"/>
                </a:moveTo>
                <a:cubicBezTo>
                  <a:pt x="234398" y="621195"/>
                  <a:pt x="468796" y="0"/>
                  <a:pt x="705679" y="0"/>
                </a:cubicBezTo>
                <a:cubicBezTo>
                  <a:pt x="942562" y="0"/>
                  <a:pt x="1224170" y="1063487"/>
                  <a:pt x="1421296" y="1242391"/>
                </a:cubicBezTo>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図形 64">
            <a:extLst>
              <a:ext uri="{FF2B5EF4-FFF2-40B4-BE49-F238E27FC236}">
                <a16:creationId xmlns:a16="http://schemas.microsoft.com/office/drawing/2014/main" id="{3AAB501E-4F92-404F-990F-D300EA7B3DBE}"/>
              </a:ext>
            </a:extLst>
          </p:cNvPr>
          <p:cNvSpPr/>
          <p:nvPr/>
        </p:nvSpPr>
        <p:spPr>
          <a:xfrm>
            <a:off x="8014620" y="6041963"/>
            <a:ext cx="1355239" cy="760375"/>
          </a:xfrm>
          <a:custGeom>
            <a:avLst/>
            <a:gdLst>
              <a:gd name="connsiteX0" fmla="*/ 1355239 w 1355239"/>
              <a:gd name="connsiteY0" fmla="*/ 755393 h 760375"/>
              <a:gd name="connsiteX1" fmla="*/ 679379 w 1355239"/>
              <a:gd name="connsiteY1" fmla="*/ 19 h 760375"/>
              <a:gd name="connsiteX2" fmla="*/ 13457 w 1355239"/>
              <a:gd name="connsiteY2" fmla="*/ 725575 h 760375"/>
            </a:gdLst>
            <a:ahLst/>
            <a:cxnLst>
              <a:cxn ang="0">
                <a:pos x="connsiteX0" y="connsiteY0"/>
              </a:cxn>
              <a:cxn ang="0">
                <a:pos x="connsiteX1" y="connsiteY1"/>
              </a:cxn>
              <a:cxn ang="0">
                <a:pos x="connsiteX2" y="connsiteY2"/>
              </a:cxn>
            </a:cxnLst>
            <a:rect l="l" t="t" r="r" b="b"/>
            <a:pathLst>
              <a:path w="1355239" h="760375">
                <a:moveTo>
                  <a:pt x="1355239" y="755393"/>
                </a:moveTo>
                <a:cubicBezTo>
                  <a:pt x="1129124" y="380191"/>
                  <a:pt x="903009" y="4989"/>
                  <a:pt x="679379" y="19"/>
                </a:cubicBezTo>
                <a:cubicBezTo>
                  <a:pt x="455749" y="-4951"/>
                  <a:pt x="-92560" y="952518"/>
                  <a:pt x="13457" y="725575"/>
                </a:cubicBezTo>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6" name="正方形/長方形 65">
                <a:extLst>
                  <a:ext uri="{FF2B5EF4-FFF2-40B4-BE49-F238E27FC236}">
                    <a16:creationId xmlns:a16="http://schemas.microsoft.com/office/drawing/2014/main" id="{68FFC58D-731D-4BCD-8B48-9F2970EE5600}"/>
                  </a:ext>
                </a:extLst>
              </p:cNvPr>
              <p:cNvSpPr/>
              <p:nvPr/>
            </p:nvSpPr>
            <p:spPr>
              <a:xfrm>
                <a:off x="2530200" y="5000816"/>
                <a:ext cx="284225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𝑝</m:t>
                      </m:r>
                      <m:r>
                        <a:rPr lang="en-US" altLang="ja-JP"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𝑠</m:t>
                          </m:r>
                        </m:e>
                        <m:sub>
                          <m:r>
                            <a:rPr lang="en-US" altLang="ja-JP" b="0" i="1" smtClean="0">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r>
                        <a:rPr lang="ja-JP" altLang="en-US" i="1" smtClean="0">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𝑋</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1</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Sup>
                            <m:sSubSup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SupPr>
                            <m:e>
                              <m:r>
                                <a:rPr lang="ja-JP" altLang="en-US" i="1" smtClean="0">
                                  <a:solidFill>
                                    <a:schemeClr val="tx1">
                                      <a:lumMod val="75000"/>
                                      <a:lumOff val="25000"/>
                                    </a:schemeClr>
                                  </a:solidFill>
                                  <a:latin typeface="Cambria Math" panose="02040503050406030204" pitchFamily="18" charset="0"/>
                                  <a:ea typeface="Meiryo UI" panose="020B0604030504040204" pitchFamily="50" charset="-128"/>
                                </a:rPr>
                                <m:t>𝜎</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1</m:t>
                              </m:r>
                            </m:sub>
                            <m:sup>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p>
                          </m:sSubSup>
                          <m: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t> </m:t>
                          </m:r>
                        </m:e>
                      </m:d>
                    </m:oMath>
                  </m:oMathPara>
                </a14:m>
                <a:endParaRPr lang="ja-JP" altLang="en-US" dirty="0">
                  <a:latin typeface="Meiryo UI" panose="020B0604030504040204" pitchFamily="50" charset="-128"/>
                  <a:ea typeface="Meiryo UI" panose="020B0604030504040204" pitchFamily="50" charset="-128"/>
                </a:endParaRPr>
              </a:p>
            </p:txBody>
          </p:sp>
        </mc:Choice>
        <mc:Fallback xmlns="">
          <p:sp>
            <p:nvSpPr>
              <p:cNvPr id="66" name="正方形/長方形 65">
                <a:extLst>
                  <a:ext uri="{FF2B5EF4-FFF2-40B4-BE49-F238E27FC236}">
                    <a16:creationId xmlns:a16="http://schemas.microsoft.com/office/drawing/2014/main" id="{68FFC58D-731D-4BCD-8B48-9F2970EE5600}"/>
                  </a:ext>
                </a:extLst>
              </p:cNvPr>
              <p:cNvSpPr>
                <a:spLocks noRot="1" noChangeAspect="1" noMove="1" noResize="1" noEditPoints="1" noAdjustHandles="1" noChangeArrowheads="1" noChangeShapeType="1" noTextEdit="1"/>
              </p:cNvSpPr>
              <p:nvPr/>
            </p:nvSpPr>
            <p:spPr>
              <a:xfrm>
                <a:off x="2530200" y="5000816"/>
                <a:ext cx="2842253" cy="404983"/>
              </a:xfrm>
              <a:prstGeom prst="rect">
                <a:avLst/>
              </a:prstGeom>
              <a:blipFill>
                <a:blip r:embed="rId12"/>
                <a:stretch>
                  <a:fillRect b="-8955"/>
                </a:stretch>
              </a:blipFill>
            </p:spPr>
            <p:txBody>
              <a:bodyPr/>
              <a:lstStyle/>
              <a:p>
                <a:r>
                  <a:rPr lang="ja-JP" altLang="en-US">
                    <a:noFill/>
                  </a:rPr>
                  <a:t> </a:t>
                </a:r>
              </a:p>
            </p:txBody>
          </p:sp>
        </mc:Fallback>
      </mc:AlternateContent>
      <p:cxnSp>
        <p:nvCxnSpPr>
          <p:cNvPr id="67" name="直線矢印コネクタ 66">
            <a:extLst>
              <a:ext uri="{FF2B5EF4-FFF2-40B4-BE49-F238E27FC236}">
                <a16:creationId xmlns:a16="http://schemas.microsoft.com/office/drawing/2014/main" id="{C158EB05-5CF6-4969-93BB-BE3F085C6107}"/>
              </a:ext>
            </a:extLst>
          </p:cNvPr>
          <p:cNvCxnSpPr>
            <a:cxnSpLocks/>
            <a:stCxn id="66" idx="2"/>
          </p:cNvCxnSpPr>
          <p:nvPr/>
        </p:nvCxnSpPr>
        <p:spPr>
          <a:xfrm flipH="1">
            <a:off x="3437471" y="5405799"/>
            <a:ext cx="513856" cy="60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79AE08E0-0CFA-49D3-B4DD-BC43BDE608E8}"/>
              </a:ext>
            </a:extLst>
          </p:cNvPr>
          <p:cNvCxnSpPr>
            <a:cxnSpLocks/>
          </p:cNvCxnSpPr>
          <p:nvPr/>
        </p:nvCxnSpPr>
        <p:spPr>
          <a:xfrm flipH="1">
            <a:off x="9068326" y="5513431"/>
            <a:ext cx="461506" cy="61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a:extLst>
                  <a:ext uri="{FF2B5EF4-FFF2-40B4-BE49-F238E27FC236}">
                    <a16:creationId xmlns:a16="http://schemas.microsoft.com/office/drawing/2014/main" id="{7571E69E-BE1E-47DE-86A3-8A8FF7E00522}"/>
                  </a:ext>
                </a:extLst>
              </p:cNvPr>
              <p:cNvSpPr/>
              <p:nvPr/>
            </p:nvSpPr>
            <p:spPr>
              <a:xfrm>
                <a:off x="8085312" y="5108448"/>
                <a:ext cx="285289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𝑝</m:t>
                      </m:r>
                      <m:r>
                        <a:rPr lang="en-US" altLang="ja-JP" i="1" smtClean="0">
                          <a:solidFill>
                            <a:schemeClr val="tx1">
                              <a:lumMod val="75000"/>
                              <a:lumOff val="25000"/>
                            </a:schemeClr>
                          </a:solidFill>
                          <a:latin typeface="Cambria Math" panose="02040503050406030204" pitchFamily="18" charset="0"/>
                        </a:rPr>
                        <m:t>(</m:t>
                      </m:r>
                      <m:r>
                        <a:rPr lang="en-US" altLang="ja-JP" i="1" smtClean="0">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𝑠</m:t>
                          </m:r>
                        </m:e>
                        <m:sub>
                          <m:r>
                            <a:rPr lang="en-US" altLang="ja-JP" b="0" i="1" smtClean="0">
                              <a:solidFill>
                                <a:schemeClr val="tx1">
                                  <a:lumMod val="75000"/>
                                  <a:lumOff val="25000"/>
                                </a:schemeClr>
                              </a:solidFill>
                              <a:latin typeface="Cambria Math" panose="02040503050406030204" pitchFamily="18" charset="0"/>
                            </a:rPr>
                            <m:t>2</m:t>
                          </m:r>
                        </m:sub>
                      </m:sSub>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r>
                        <a:rPr lang="ja-JP" altLang="en-US" i="1" smtClean="0">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𝑋</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Sup>
                            <m:sSubSupPr>
                              <m:ctrlP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ctrlPr>
                            </m:sSubSupPr>
                            <m:e>
                              <m:r>
                                <a:rPr lang="ja-JP" altLang="en-US" i="1" smtClean="0">
                                  <a:solidFill>
                                    <a:schemeClr val="tx1">
                                      <a:lumMod val="75000"/>
                                      <a:lumOff val="25000"/>
                                    </a:schemeClr>
                                  </a:solidFill>
                                  <a:latin typeface="Cambria Math" panose="02040503050406030204" pitchFamily="18" charset="0"/>
                                  <a:ea typeface="Meiryo UI" panose="020B0604030504040204" pitchFamily="50" charset="-128"/>
                                </a:rPr>
                                <m:t>𝜎</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b>
                            <m:sup>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p>
                          </m:sSubSup>
                          <m:r>
                            <a:rPr lang="en-US" altLang="ja-JP" i="1" smtClean="0">
                              <a:solidFill>
                                <a:schemeClr val="tx1">
                                  <a:lumMod val="75000"/>
                                  <a:lumOff val="25000"/>
                                </a:schemeClr>
                              </a:solidFill>
                              <a:latin typeface="Cambria Math" panose="02040503050406030204" pitchFamily="18" charset="0"/>
                              <a:ea typeface="Meiryo UI" panose="020B0604030504040204" pitchFamily="50" charset="-128"/>
                            </a:rPr>
                            <m:t> </m:t>
                          </m:r>
                        </m:e>
                      </m:d>
                    </m:oMath>
                  </m:oMathPara>
                </a14:m>
                <a:endParaRPr lang="ja-JP" altLang="en-US" dirty="0">
                  <a:latin typeface="Meiryo UI" panose="020B0604030504040204" pitchFamily="50" charset="-128"/>
                  <a:ea typeface="Meiryo UI" panose="020B0604030504040204" pitchFamily="50" charset="-128"/>
                </a:endParaRPr>
              </a:p>
            </p:txBody>
          </p:sp>
        </mc:Choice>
        <mc:Fallback xmlns="">
          <p:sp>
            <p:nvSpPr>
              <p:cNvPr id="69" name="正方形/長方形 68">
                <a:extLst>
                  <a:ext uri="{FF2B5EF4-FFF2-40B4-BE49-F238E27FC236}">
                    <a16:creationId xmlns:a16="http://schemas.microsoft.com/office/drawing/2014/main" id="{7571E69E-BE1E-47DE-86A3-8A8FF7E00522}"/>
                  </a:ext>
                </a:extLst>
              </p:cNvPr>
              <p:cNvSpPr>
                <a:spLocks noRot="1" noChangeAspect="1" noMove="1" noResize="1" noEditPoints="1" noAdjustHandles="1" noChangeArrowheads="1" noChangeShapeType="1" noTextEdit="1"/>
              </p:cNvSpPr>
              <p:nvPr/>
            </p:nvSpPr>
            <p:spPr>
              <a:xfrm>
                <a:off x="8085312" y="5108448"/>
                <a:ext cx="2852896" cy="404983"/>
              </a:xfrm>
              <a:prstGeom prst="rect">
                <a:avLst/>
              </a:prstGeom>
              <a:blipFill>
                <a:blip r:embed="rId13"/>
                <a:stretch>
                  <a:fillRect b="-9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140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574379"/>
            <a:ext cx="1005403"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概要</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EF4D62FF-46B6-429F-B336-9E5A7CEA986D}"/>
              </a:ext>
            </a:extLst>
          </p:cNvPr>
          <p:cNvSpPr txBox="1"/>
          <p:nvPr/>
        </p:nvSpPr>
        <p:spPr>
          <a:xfrm>
            <a:off x="1302026" y="1555101"/>
            <a:ext cx="10671313" cy="1200329"/>
          </a:xfrm>
          <a:prstGeom prst="rect">
            <a:avLst/>
          </a:prstGeom>
          <a:noFill/>
        </p:spPr>
        <p:txBody>
          <a:bodyPr wrap="square" rtlCol="0" anchor="t">
            <a:spAutoFit/>
          </a:bodyPr>
          <a:lstStyle/>
          <a:p>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アルゴリズムについて、はじめてのパターン認識（通称はじパタ）と</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パターン認識と機械学習（通称プレモル）を教科書にまとめました。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構成は以下の通りです。はじパタは小野さんが貸してくれました。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1026" name="Picture 2" descr="ãã¿ã¼ã³èªè­ã¨æ©æ¢°å­¦ç¿ ä¸ (ãã¤ãºçè«ã«ããçµ±è¨çäºæ¸¬)">
            <a:extLst>
              <a:ext uri="{FF2B5EF4-FFF2-40B4-BE49-F238E27FC236}">
                <a16:creationId xmlns:a16="http://schemas.microsoft.com/office/drawing/2014/main" id="{C7D5EC32-4568-4A36-9237-C4FD67CF3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6330" y="2926305"/>
            <a:ext cx="1000125" cy="1524000"/>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28" name="Picture 4" descr="ã¯ããã¦ã®ãã¿ã¼ã³èªè­">
            <a:extLst>
              <a:ext uri="{FF2B5EF4-FFF2-40B4-BE49-F238E27FC236}">
                <a16:creationId xmlns:a16="http://schemas.microsoft.com/office/drawing/2014/main" id="{B49D7676-4E05-42D7-BA66-90FEDDB7DD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380" y="2926305"/>
            <a:ext cx="1085850" cy="1524000"/>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DA5D9B2F-4B20-49BE-9AAE-3ED56D5FFE6A}"/>
              </a:ext>
            </a:extLst>
          </p:cNvPr>
          <p:cNvSpPr/>
          <p:nvPr/>
        </p:nvSpPr>
        <p:spPr>
          <a:xfrm>
            <a:off x="1684770" y="2926305"/>
            <a:ext cx="8353752" cy="1569660"/>
          </a:xfrm>
          <a:prstGeom prst="rect">
            <a:avLst/>
          </a:prstGeom>
        </p:spPr>
        <p:txBody>
          <a:bodyPr wrap="square">
            <a:spAutoFit/>
          </a:bodyPr>
          <a:lstStyle/>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１．</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アルゴリズムの気持ち～活用例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２．</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アルゴリズムの実施手順</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３．</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４．局所最適解について</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6644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2BA9E79-7B03-4483-A60D-6D438A82FFCA}"/>
                  </a:ext>
                </a:extLst>
              </p:cNvPr>
              <p:cNvSpPr/>
              <p:nvPr/>
            </p:nvSpPr>
            <p:spPr>
              <a:xfrm>
                <a:off x="1508338" y="1788986"/>
                <a:ext cx="9522008" cy="414024"/>
              </a:xfrm>
              <a:prstGeom prst="rect">
                <a:avLst/>
              </a:prstGeom>
            </p:spPr>
            <p:txBody>
              <a:bodyPr wrap="squar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サンプリングしたデータ</a:t>
                </a:r>
                <a14:m>
                  <m:oMath xmlns:m="http://schemas.openxmlformats.org/officeDocument/2006/math">
                    <m:r>
                      <a:rPr lang="en-US" altLang="ja-JP" sz="1600" b="0" i="0" smtClean="0">
                        <a:solidFill>
                          <a:schemeClr val="tx1">
                            <a:lumMod val="75000"/>
                            <a:lumOff val="25000"/>
                          </a:schemeClr>
                        </a:solidFill>
                        <a:latin typeface="Cambria Math" panose="02040503050406030204" pitchFamily="18" charset="0"/>
                      </a:rPr>
                      <m:t> </m:t>
                    </m:r>
                    <m:r>
                      <a:rPr lang="en-US" altLang="ja-JP" sz="1600" i="1">
                        <a:solidFill>
                          <a:schemeClr val="tx1">
                            <a:lumMod val="75000"/>
                            <a:lumOff val="25000"/>
                          </a:schemeClr>
                        </a:solidFill>
                        <a:latin typeface="Cambria Math" panose="02040503050406030204" pitchFamily="18" charset="0"/>
                      </a:rPr>
                      <m:t>𝑋</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2</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𝑛</m:t>
                            </m:r>
                          </m:sub>
                        </m:sSub>
                      </m:e>
                    </m:d>
                    <m:r>
                      <a:rPr lang="en-US" altLang="ja-JP" sz="1600" b="0" i="1" smtClean="0">
                        <a:solidFill>
                          <a:schemeClr val="tx1">
                            <a:lumMod val="75000"/>
                            <a:lumOff val="25000"/>
                          </a:schemeClr>
                        </a:solidFill>
                        <a:latin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のデータの正解ラベルは不明。</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9" name="正方形/長方形 8">
                <a:extLst>
                  <a:ext uri="{FF2B5EF4-FFF2-40B4-BE49-F238E27FC236}">
                    <a16:creationId xmlns:a16="http://schemas.microsoft.com/office/drawing/2014/main" id="{92BA9E79-7B03-4483-A60D-6D438A82FFCA}"/>
                  </a:ext>
                </a:extLst>
              </p:cNvPr>
              <p:cNvSpPr>
                <a:spLocks noRot="1" noChangeAspect="1" noMove="1" noResize="1" noEditPoints="1" noAdjustHandles="1" noChangeArrowheads="1" noChangeShapeType="1" noTextEdit="1"/>
              </p:cNvSpPr>
              <p:nvPr/>
            </p:nvSpPr>
            <p:spPr>
              <a:xfrm>
                <a:off x="1508338" y="1788986"/>
                <a:ext cx="9522008" cy="414024"/>
              </a:xfrm>
              <a:prstGeom prst="rect">
                <a:avLst/>
              </a:prstGeom>
              <a:blipFill>
                <a:blip r:embed="rId3"/>
                <a:stretch>
                  <a:fillRect l="-320" b="-17647"/>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ABF42F59-0D7D-4F3F-B033-BF28C0F2C65F}"/>
              </a:ext>
            </a:extLst>
          </p:cNvPr>
          <p:cNvSpPr/>
          <p:nvPr/>
        </p:nvSpPr>
        <p:spPr>
          <a:xfrm>
            <a:off x="1508338" y="1370191"/>
            <a:ext cx="4895892" cy="410049"/>
          </a:xfrm>
          <a:prstGeom prst="rect">
            <a:avLst/>
          </a:prstGeom>
        </p:spPr>
        <p:txBody>
          <a:bodyPr wrap="non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■隠れ変数のある（教師なしデータの）最尤推定の場合</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AF1B858-1C7B-4BF4-B772-15ABA52F751C}"/>
                  </a:ext>
                </a:extLst>
              </p:cNvPr>
              <p:cNvSpPr txBox="1"/>
              <p:nvPr/>
            </p:nvSpPr>
            <p:spPr>
              <a:xfrm>
                <a:off x="1740960" y="2669935"/>
                <a:ext cx="2554802" cy="596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600" i="1">
                          <a:solidFill>
                            <a:schemeClr val="tx1">
                              <a:lumMod val="75000"/>
                              <a:lumOff val="25000"/>
                            </a:schemeClr>
                          </a:solidFill>
                          <a:latin typeface="Cambria Math" panose="02040503050406030204" pitchFamily="18" charset="0"/>
                        </a:rPr>
                        <m:t>𝐿</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r>
                        <a:rPr lang="en-US" altLang="ja-JP" sz="1600" i="1" smtClean="0">
                          <a:solidFill>
                            <a:schemeClr val="tx1">
                              <a:lumMod val="75000"/>
                              <a:lumOff val="25000"/>
                            </a:schemeClr>
                          </a:solidFill>
                          <a:latin typeface="Cambria Math" panose="02040503050406030204" pitchFamily="18" charset="0"/>
                        </a:rPr>
                        <m:t>𝑝</m:t>
                      </m:r>
                      <m:d>
                        <m:dPr>
                          <m:ctrlPr>
                            <a:rPr lang="en-US" altLang="ja-JP" sz="1600" i="1" smtClean="0">
                              <a:solidFill>
                                <a:schemeClr val="tx1">
                                  <a:lumMod val="75000"/>
                                  <a:lumOff val="25000"/>
                                </a:schemeClr>
                              </a:solidFill>
                              <a:latin typeface="Cambria Math" panose="02040503050406030204" pitchFamily="18" charset="0"/>
                            </a:rPr>
                          </m:ctrlPr>
                        </m:dPr>
                        <m:e>
                          <m:r>
                            <a:rPr lang="en-US" altLang="ja-JP" sz="1600" b="0" i="1" smtClean="0">
                              <a:solidFill>
                                <a:schemeClr val="tx1">
                                  <a:lumMod val="75000"/>
                                  <a:lumOff val="25000"/>
                                </a:schemeClr>
                              </a:solidFill>
                              <a:latin typeface="Cambria Math" panose="02040503050406030204" pitchFamily="18" charset="0"/>
                            </a:rPr>
                            <m:t>𝑋</m:t>
                          </m:r>
                        </m:e>
                      </m:d>
                      <m:r>
                        <a:rPr lang="en-US" altLang="ja-JP" sz="1600" b="0" i="1" smtClean="0">
                          <a:solidFill>
                            <a:schemeClr val="tx1">
                              <a:lumMod val="75000"/>
                              <a:lumOff val="25000"/>
                            </a:schemeClr>
                          </a:solidFill>
                          <a:latin typeface="Cambria Math" panose="02040503050406030204" pitchFamily="18" charset="0"/>
                        </a:rPr>
                        <m:t>=</m:t>
                      </m:r>
                      <m:nary>
                        <m:naryPr>
                          <m:chr m:val="∑"/>
                          <m:supHide m:val="on"/>
                          <m:ctrlPr>
                            <a:rPr lang="en-US" altLang="ja-JP" sz="1600" b="0" i="1" smtClean="0">
                              <a:solidFill>
                                <a:schemeClr val="tx1">
                                  <a:lumMod val="75000"/>
                                  <a:lumOff val="25000"/>
                                </a:schemeClr>
                              </a:solidFill>
                              <a:latin typeface="Cambria Math" panose="02040503050406030204" pitchFamily="18" charset="0"/>
                            </a:rPr>
                          </m:ctrlPr>
                        </m:naryPr>
                        <m:sub>
                          <m:r>
                            <m:rPr>
                              <m:sty m:val="p"/>
                            </m:rPr>
                            <a:rPr lang="en-US" altLang="ja-JP" sz="1600" i="1">
                              <a:solidFill>
                                <a:schemeClr val="tx1">
                                  <a:lumMod val="75000"/>
                                  <a:lumOff val="25000"/>
                                </a:schemeClr>
                              </a:solidFill>
                              <a:latin typeface="Cambria Math" panose="02040503050406030204" pitchFamily="18" charset="0"/>
                            </a:rPr>
                            <m:t>Z</m:t>
                          </m:r>
                        </m:sub>
                        <m:sup/>
                        <m:e>
                          <m:r>
                            <a:rPr lang="en-US" altLang="ja-JP" sz="1600" i="1">
                              <a:solidFill>
                                <a:schemeClr val="tx1">
                                  <a:lumMod val="75000"/>
                                  <a:lumOff val="25000"/>
                                </a:schemeClr>
                              </a:solidFill>
                              <a:latin typeface="Cambria Math" panose="02040503050406030204" pitchFamily="18" charset="0"/>
                            </a:rPr>
                            <m:t>𝑝</m:t>
                          </m:r>
                          <m:r>
                            <a:rPr lang="en-US" altLang="ja-JP" sz="1600" i="1">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𝑋</m:t>
                          </m:r>
                          <m:r>
                            <a:rPr lang="en-US" altLang="ja-JP" sz="1600" i="1" smtClean="0">
                              <a:solidFill>
                                <a:schemeClr val="tx1">
                                  <a:lumMod val="75000"/>
                                  <a:lumOff val="25000"/>
                                </a:schemeClr>
                              </a:solidFill>
                              <a:latin typeface="Cambria Math" panose="02040503050406030204" pitchFamily="18" charset="0"/>
                            </a:rPr>
                            <m:t>,</m:t>
                          </m:r>
                          <m:r>
                            <a:rPr lang="en-US" altLang="ja-JP" sz="1600" i="1" smtClean="0">
                              <a:solidFill>
                                <a:schemeClr val="tx1">
                                  <a:lumMod val="75000"/>
                                  <a:lumOff val="25000"/>
                                </a:schemeClr>
                              </a:solidFill>
                              <a:latin typeface="Cambria Math" panose="02040503050406030204" pitchFamily="18" charset="0"/>
                            </a:rPr>
                            <m:t>𝑍</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e>
                      </m:nary>
                    </m:oMath>
                  </m:oMathPara>
                </a14:m>
                <a:endParaRPr kumimoji="1" lang="ja-JP" altLang="en-US" sz="1600" dirty="0">
                  <a:solidFill>
                    <a:schemeClr val="tx1">
                      <a:lumMod val="75000"/>
                      <a:lumOff val="25000"/>
                    </a:schemeClr>
                  </a:solidFill>
                </a:endParaRPr>
              </a:p>
            </p:txBody>
          </p:sp>
        </mc:Choice>
        <mc:Fallback xmlns="">
          <p:sp>
            <p:nvSpPr>
              <p:cNvPr id="19" name="テキスト ボックス 18">
                <a:extLst>
                  <a:ext uri="{FF2B5EF4-FFF2-40B4-BE49-F238E27FC236}">
                    <a16:creationId xmlns:a16="http://schemas.microsoft.com/office/drawing/2014/main" id="{EAF1B858-1C7B-4BF4-B772-15ABA52F751C}"/>
                  </a:ext>
                </a:extLst>
              </p:cNvPr>
              <p:cNvSpPr txBox="1">
                <a:spLocks noRot="1" noChangeAspect="1" noMove="1" noResize="1" noEditPoints="1" noAdjustHandles="1" noChangeArrowheads="1" noChangeShapeType="1" noTextEdit="1"/>
              </p:cNvSpPr>
              <p:nvPr/>
            </p:nvSpPr>
            <p:spPr>
              <a:xfrm>
                <a:off x="1740960" y="2669935"/>
                <a:ext cx="2554802" cy="596189"/>
              </a:xfrm>
              <a:prstGeom prst="rect">
                <a:avLst/>
              </a:prstGeom>
              <a:blipFill>
                <a:blip r:embed="rId4"/>
                <a:stretch>
                  <a:fillRect/>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B31F520A-96EB-4417-BD93-0C77C8F7C30A}"/>
              </a:ext>
            </a:extLst>
          </p:cNvPr>
          <p:cNvSpPr/>
          <p:nvPr/>
        </p:nvSpPr>
        <p:spPr>
          <a:xfrm>
            <a:off x="1508338" y="2144913"/>
            <a:ext cx="1133644" cy="410049"/>
          </a:xfrm>
          <a:prstGeom prst="rect">
            <a:avLst/>
          </a:prstGeom>
        </p:spPr>
        <p:txBody>
          <a:bodyPr wrap="non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わかることは</a:t>
            </a:r>
          </a:p>
        </p:txBody>
      </p:sp>
      <p:sp>
        <p:nvSpPr>
          <p:cNvPr id="22" name="正方形/長方形 21">
            <a:extLst>
              <a:ext uri="{FF2B5EF4-FFF2-40B4-BE49-F238E27FC236}">
                <a16:creationId xmlns:a16="http://schemas.microsoft.com/office/drawing/2014/main" id="{F46BC275-7D19-468A-9001-1106DA60E677}"/>
              </a:ext>
            </a:extLst>
          </p:cNvPr>
          <p:cNvSpPr/>
          <p:nvPr/>
        </p:nvSpPr>
        <p:spPr>
          <a:xfrm>
            <a:off x="2760912" y="2144912"/>
            <a:ext cx="1800493" cy="410049"/>
          </a:xfrm>
          <a:prstGeom prst="rect">
            <a:avLst/>
          </a:prstGeom>
        </p:spPr>
        <p:txBody>
          <a:bodyPr wrap="non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のみだが、隠れ変数</a:t>
            </a:r>
          </a:p>
        </p:txBody>
      </p:sp>
      <p:sp>
        <p:nvSpPr>
          <p:cNvPr id="23" name="正方形/長方形 22">
            <a:extLst>
              <a:ext uri="{FF2B5EF4-FFF2-40B4-BE49-F238E27FC236}">
                <a16:creationId xmlns:a16="http://schemas.microsoft.com/office/drawing/2014/main" id="{E616906F-49CF-476A-800C-6A533A38459A}"/>
              </a:ext>
            </a:extLst>
          </p:cNvPr>
          <p:cNvSpPr/>
          <p:nvPr/>
        </p:nvSpPr>
        <p:spPr>
          <a:xfrm>
            <a:off x="3470087" y="4299076"/>
            <a:ext cx="6801862" cy="779381"/>
          </a:xfrm>
          <a:prstGeom prst="rect">
            <a:avLst/>
          </a:prstGeom>
        </p:spPr>
        <p:txBody>
          <a:bodyPr wrap="none">
            <a:spAutoFit/>
          </a:bodyPr>
          <a:lstStyle/>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正解ラベルがわからないので</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の分布は不明。クラスタ数はわからないのでデータの</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a:lnSpc>
                <a:spcPct val="150000"/>
              </a:lnSpc>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分布をみてあらかじめ決めておく。（</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DNN</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のハイパーパラメータと同様）</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4D3948D8-7C69-416B-9D0D-9794F05EF33A}"/>
              </a:ext>
            </a:extLst>
          </p:cNvPr>
          <p:cNvCxnSpPr>
            <a:cxnSpLocks/>
          </p:cNvCxnSpPr>
          <p:nvPr/>
        </p:nvCxnSpPr>
        <p:spPr>
          <a:xfrm>
            <a:off x="3429445" y="3139935"/>
            <a:ext cx="937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F44EFE2-9732-46DE-87F0-862DC1E4DA41}"/>
              </a:ext>
            </a:extLst>
          </p:cNvPr>
          <p:cNvCxnSpPr>
            <a:cxnSpLocks/>
          </p:cNvCxnSpPr>
          <p:nvPr/>
        </p:nvCxnSpPr>
        <p:spPr>
          <a:xfrm>
            <a:off x="3865486" y="3164938"/>
            <a:ext cx="912966" cy="11497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BD079F09-A369-44C7-B3A6-5CC205459736}"/>
                  </a:ext>
                </a:extLst>
              </p:cNvPr>
              <p:cNvSpPr/>
              <p:nvPr/>
            </p:nvSpPr>
            <p:spPr>
              <a:xfrm>
                <a:off x="4367368" y="2203010"/>
                <a:ext cx="1742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𝑍</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𝑛</m:t>
                              </m:r>
                            </m:sub>
                          </m:sSub>
                        </m:e>
                      </m:d>
                    </m:oMath>
                  </m:oMathPara>
                </a14:m>
                <a:endParaRPr lang="ja-JP" altLang="en-US" dirty="0"/>
              </a:p>
            </p:txBody>
          </p:sp>
        </mc:Choice>
        <mc:Fallback xmlns="">
          <p:sp>
            <p:nvSpPr>
              <p:cNvPr id="46" name="正方形/長方形 45">
                <a:extLst>
                  <a:ext uri="{FF2B5EF4-FFF2-40B4-BE49-F238E27FC236}">
                    <a16:creationId xmlns:a16="http://schemas.microsoft.com/office/drawing/2014/main" id="{BD079F09-A369-44C7-B3A6-5CC205459736}"/>
                  </a:ext>
                </a:extLst>
              </p:cNvPr>
              <p:cNvSpPr>
                <a:spLocks noRot="1" noChangeAspect="1" noMove="1" noResize="1" noEditPoints="1" noAdjustHandles="1" noChangeArrowheads="1" noChangeShapeType="1" noTextEdit="1"/>
              </p:cNvSpPr>
              <p:nvPr/>
            </p:nvSpPr>
            <p:spPr>
              <a:xfrm>
                <a:off x="4367368" y="2203010"/>
                <a:ext cx="1742977" cy="369332"/>
              </a:xfrm>
              <a:prstGeom prst="rect">
                <a:avLst/>
              </a:prstGeom>
              <a:blipFill>
                <a:blip r:embed="rId5"/>
                <a:stretch>
                  <a:fillRect/>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D02072A1-EAD0-4E52-9821-42DD9B294A8F}"/>
              </a:ext>
            </a:extLst>
          </p:cNvPr>
          <p:cNvSpPr/>
          <p:nvPr/>
        </p:nvSpPr>
        <p:spPr>
          <a:xfrm>
            <a:off x="5981757" y="2226092"/>
            <a:ext cx="4447051"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を導入すると尤度は、ベイズの定理（周辺化）より。</a:t>
            </a:r>
            <a:endParaRPr lang="ja-JP" altLang="en-US" sz="1600" dirty="0"/>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90970ABF-6A07-4596-A742-596D459C350F}"/>
                  </a:ext>
                </a:extLst>
              </p:cNvPr>
              <p:cNvSpPr/>
              <p:nvPr/>
            </p:nvSpPr>
            <p:spPr>
              <a:xfrm>
                <a:off x="2529919" y="2211756"/>
                <a:ext cx="3922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𝑋</m:t>
                      </m:r>
                    </m:oMath>
                  </m:oMathPara>
                </a14:m>
                <a:endParaRPr lang="ja-JP" altLang="en-US" dirty="0"/>
              </a:p>
            </p:txBody>
          </p:sp>
        </mc:Choice>
        <mc:Fallback xmlns="">
          <p:sp>
            <p:nvSpPr>
              <p:cNvPr id="8" name="正方形/長方形 7">
                <a:extLst>
                  <a:ext uri="{FF2B5EF4-FFF2-40B4-BE49-F238E27FC236}">
                    <a16:creationId xmlns:a16="http://schemas.microsoft.com/office/drawing/2014/main" id="{90970ABF-6A07-4596-A742-596D459C350F}"/>
                  </a:ext>
                </a:extLst>
              </p:cNvPr>
              <p:cNvSpPr>
                <a:spLocks noRot="1" noChangeAspect="1" noMove="1" noResize="1" noEditPoints="1" noAdjustHandles="1" noChangeArrowheads="1" noChangeShapeType="1" noTextEdit="1"/>
              </p:cNvSpPr>
              <p:nvPr/>
            </p:nvSpPr>
            <p:spPr>
              <a:xfrm>
                <a:off x="2529919" y="2211756"/>
                <a:ext cx="39228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0BA5CEC1-629C-4BEC-AF74-E47C41512974}"/>
                  </a:ext>
                </a:extLst>
              </p:cNvPr>
              <p:cNvSpPr/>
              <p:nvPr/>
            </p:nvSpPr>
            <p:spPr>
              <a:xfrm>
                <a:off x="5981757" y="2606091"/>
                <a:ext cx="3734933" cy="7846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𝑝</m:t>
                      </m:r>
                      <m:d>
                        <m:dPr>
                          <m:ctrlPr>
                            <a:rPr lang="en-US" altLang="ja-JP" sz="1600" i="1" smtClean="0">
                              <a:solidFill>
                                <a:schemeClr val="tx1">
                                  <a:lumMod val="75000"/>
                                  <a:lumOff val="25000"/>
                                </a:schemeClr>
                              </a:solidFill>
                              <a:latin typeface="Cambria Math" panose="02040503050406030204" pitchFamily="18" charset="0"/>
                            </a:rPr>
                          </m:ctrlPr>
                        </m:dPr>
                        <m:e>
                          <m:r>
                            <a:rPr lang="en-US" altLang="ja-JP" sz="1600" i="1" smtClean="0">
                              <a:solidFill>
                                <a:schemeClr val="tx1">
                                  <a:lumMod val="75000"/>
                                  <a:lumOff val="25000"/>
                                </a:schemeClr>
                              </a:solidFill>
                              <a:latin typeface="Cambria Math" panose="02040503050406030204" pitchFamily="18" charset="0"/>
                            </a:rPr>
                            <m:t>𝑋</m:t>
                          </m:r>
                        </m:e>
                      </m:d>
                      <m:r>
                        <a:rPr lang="en-US" altLang="ja-JP" sz="1600" i="1" smtClean="0">
                          <a:solidFill>
                            <a:schemeClr val="tx1">
                              <a:lumMod val="75000"/>
                              <a:lumOff val="25000"/>
                            </a:schemeClr>
                          </a:solidFill>
                          <a:latin typeface="Cambria Math" panose="02040503050406030204" pitchFamily="18" charset="0"/>
                        </a:rPr>
                        <m:t>=</m:t>
                      </m:r>
                      <m:nary>
                        <m:naryPr>
                          <m:chr m:val="∏"/>
                          <m:ctrlPr>
                            <a:rPr lang="en-US" altLang="ja-JP" sz="1600" i="1">
                              <a:solidFill>
                                <a:schemeClr val="tx1">
                                  <a:lumMod val="75000"/>
                                  <a:lumOff val="25000"/>
                                </a:schemeClr>
                              </a:solidFill>
                              <a:latin typeface="Cambria Math" panose="02040503050406030204" pitchFamily="18" charset="0"/>
                            </a:rPr>
                          </m:ctrlPr>
                        </m:naryPr>
                        <m:sub>
                          <m:r>
                            <m:rPr>
                              <m:brk m:alnAt="23"/>
                            </m:rPr>
                            <a:rPr lang="en-US" altLang="ja-JP" sz="1600" i="1">
                              <a:solidFill>
                                <a:schemeClr val="tx1">
                                  <a:lumMod val="75000"/>
                                  <a:lumOff val="25000"/>
                                </a:schemeClr>
                              </a:solidFill>
                              <a:latin typeface="Cambria Math" panose="02040503050406030204" pitchFamily="18" charset="0"/>
                            </a:rPr>
                            <m:t>𝑛</m:t>
                          </m:r>
                          <m:r>
                            <a:rPr lang="en-US" altLang="ja-JP" sz="1600" i="1">
                              <a:solidFill>
                                <a:schemeClr val="tx1">
                                  <a:lumMod val="75000"/>
                                  <a:lumOff val="25000"/>
                                </a:schemeClr>
                              </a:solidFill>
                              <a:latin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rPr>
                            <m:t>𝑁</m:t>
                          </m:r>
                        </m:sup>
                        <m:e>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𝑛</m:t>
                                  </m:r>
                                </m:sub>
                              </m:sSub>
                            </m:e>
                          </m:d>
                        </m:e>
                      </m:nary>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𝑝</m:t>
                      </m:r>
                      <m:d>
                        <m:dPr>
                          <m:ctrlPr>
                            <a:rPr lang="en-US" altLang="ja-JP" sz="1600" b="0" i="1" smtClean="0">
                              <a:solidFill>
                                <a:schemeClr val="tx1">
                                  <a:lumMod val="75000"/>
                                  <a:lumOff val="25000"/>
                                </a:schemeClr>
                              </a:solidFill>
                              <a:latin typeface="Cambria Math" panose="02040503050406030204" pitchFamily="18" charset="0"/>
                            </a:rPr>
                          </m:ctrlPr>
                        </m:dPr>
                        <m:e>
                          <m:sSub>
                            <m:sSubPr>
                              <m:ctrlPr>
                                <a:rPr lang="en-US" altLang="ja-JP" sz="1600" b="0" i="1" smtClean="0">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1</m:t>
                              </m:r>
                            </m:sub>
                          </m:sSub>
                        </m:e>
                      </m:d>
                      <m:r>
                        <a:rPr lang="en-US" altLang="ja-JP" sz="1600" b="0" i="1" smtClean="0">
                          <a:solidFill>
                            <a:schemeClr val="tx1">
                              <a:lumMod val="75000"/>
                              <a:lumOff val="25000"/>
                            </a:schemeClr>
                          </a:solidFill>
                          <a:latin typeface="Cambria Math" panose="02040503050406030204" pitchFamily="18" charset="0"/>
                        </a:rPr>
                        <m:t>𝑝</m:t>
                      </m:r>
                      <m:d>
                        <m:dPr>
                          <m:ctrlPr>
                            <a:rPr lang="en-US" altLang="ja-JP" sz="1600" b="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2</m:t>
                              </m:r>
                            </m:sub>
                          </m:sSub>
                        </m:e>
                      </m:d>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𝑝</m:t>
                      </m:r>
                      <m:r>
                        <a:rPr lang="en-US" altLang="ja-JP" sz="1600" b="0" i="1" smtClean="0">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𝑛</m:t>
                          </m:r>
                        </m:sub>
                      </m:sSub>
                      <m:r>
                        <a:rPr lang="en-US" altLang="ja-JP" sz="1600" b="0" i="1" smtClean="0">
                          <a:solidFill>
                            <a:schemeClr val="tx1">
                              <a:lumMod val="75000"/>
                              <a:lumOff val="25000"/>
                            </a:schemeClr>
                          </a:solidFill>
                          <a:latin typeface="Cambria Math" panose="02040503050406030204" pitchFamily="18" charset="0"/>
                        </a:rPr>
                        <m:t>)</m:t>
                      </m:r>
                    </m:oMath>
                  </m:oMathPara>
                </a14:m>
                <a:endParaRPr lang="ja-JP" altLang="en-US" sz="1600" dirty="0"/>
              </a:p>
            </p:txBody>
          </p:sp>
        </mc:Choice>
        <mc:Fallback xmlns="">
          <p:sp>
            <p:nvSpPr>
              <p:cNvPr id="10" name="正方形/長方形 9">
                <a:extLst>
                  <a:ext uri="{FF2B5EF4-FFF2-40B4-BE49-F238E27FC236}">
                    <a16:creationId xmlns:a16="http://schemas.microsoft.com/office/drawing/2014/main" id="{0BA5CEC1-629C-4BEC-AF74-E47C41512974}"/>
                  </a:ext>
                </a:extLst>
              </p:cNvPr>
              <p:cNvSpPr>
                <a:spLocks noRot="1" noChangeAspect="1" noMove="1" noResize="1" noEditPoints="1" noAdjustHandles="1" noChangeArrowheads="1" noChangeShapeType="1" noTextEdit="1"/>
              </p:cNvSpPr>
              <p:nvPr/>
            </p:nvSpPr>
            <p:spPr>
              <a:xfrm>
                <a:off x="5981757" y="2606091"/>
                <a:ext cx="3734933" cy="78463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961A7075-5EDE-4EED-99A4-A976714BA55F}"/>
                  </a:ext>
                </a:extLst>
              </p:cNvPr>
              <p:cNvSpPr/>
              <p:nvPr/>
            </p:nvSpPr>
            <p:spPr>
              <a:xfrm>
                <a:off x="5973824" y="3398193"/>
                <a:ext cx="5033236" cy="7846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chemeClr val="tx1">
                              <a:lumMod val="75000"/>
                              <a:lumOff val="25000"/>
                            </a:schemeClr>
                          </a:solidFill>
                          <a:latin typeface="Cambria Math" panose="02040503050406030204" pitchFamily="18" charset="0"/>
                        </a:rPr>
                        <m:t>𝑝</m:t>
                      </m:r>
                      <m:d>
                        <m:dPr>
                          <m:ctrlPr>
                            <a:rPr lang="en-US" altLang="ja-JP" sz="1600" i="1" smtClean="0">
                              <a:solidFill>
                                <a:schemeClr val="tx1">
                                  <a:lumMod val="75000"/>
                                  <a:lumOff val="25000"/>
                                </a:schemeClr>
                              </a:solidFill>
                              <a:latin typeface="Cambria Math" panose="02040503050406030204" pitchFamily="18" charset="0"/>
                            </a:rPr>
                          </m:ctrlPr>
                        </m:dPr>
                        <m:e>
                          <m:r>
                            <a:rPr lang="en-US" altLang="ja-JP" sz="1600" i="1" smtClean="0">
                              <a:solidFill>
                                <a:schemeClr val="tx1">
                                  <a:lumMod val="75000"/>
                                  <a:lumOff val="25000"/>
                                </a:schemeClr>
                              </a:solidFill>
                              <a:latin typeface="Cambria Math" panose="02040503050406030204" pitchFamily="18" charset="0"/>
                            </a:rPr>
                            <m:t>𝑋</m:t>
                          </m:r>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𝑍</m:t>
                          </m:r>
                        </m:e>
                      </m:d>
                      <m:r>
                        <a:rPr lang="en-US" altLang="ja-JP" sz="1600" i="1" smtClean="0">
                          <a:solidFill>
                            <a:schemeClr val="tx1">
                              <a:lumMod val="75000"/>
                              <a:lumOff val="25000"/>
                            </a:schemeClr>
                          </a:solidFill>
                          <a:latin typeface="Cambria Math" panose="02040503050406030204" pitchFamily="18" charset="0"/>
                        </a:rPr>
                        <m:t>=</m:t>
                      </m:r>
                      <m:nary>
                        <m:naryPr>
                          <m:chr m:val="∏"/>
                          <m:ctrlPr>
                            <a:rPr lang="en-US" altLang="ja-JP" sz="1600" i="1">
                              <a:solidFill>
                                <a:schemeClr val="tx1">
                                  <a:lumMod val="75000"/>
                                  <a:lumOff val="25000"/>
                                </a:schemeClr>
                              </a:solidFill>
                              <a:latin typeface="Cambria Math" panose="02040503050406030204" pitchFamily="18" charset="0"/>
                            </a:rPr>
                          </m:ctrlPr>
                        </m:naryPr>
                        <m:sub>
                          <m:r>
                            <m:rPr>
                              <m:brk m:alnAt="23"/>
                            </m:rPr>
                            <a:rPr lang="en-US" altLang="ja-JP" sz="1600" i="1">
                              <a:solidFill>
                                <a:schemeClr val="tx1">
                                  <a:lumMod val="75000"/>
                                  <a:lumOff val="25000"/>
                                </a:schemeClr>
                              </a:solidFill>
                              <a:latin typeface="Cambria Math" panose="02040503050406030204" pitchFamily="18" charset="0"/>
                            </a:rPr>
                            <m:t>𝑛</m:t>
                          </m:r>
                          <m:r>
                            <a:rPr lang="en-US" altLang="ja-JP" sz="1600" i="1">
                              <a:solidFill>
                                <a:schemeClr val="tx1">
                                  <a:lumMod val="75000"/>
                                  <a:lumOff val="25000"/>
                                </a:schemeClr>
                              </a:solidFill>
                              <a:latin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rPr>
                            <m:t>𝑁</m:t>
                          </m:r>
                        </m:sup>
                        <m:e>
                          <m:r>
                            <a:rPr lang="en-US" altLang="ja-JP" sz="1600" i="1">
                              <a:solidFill>
                                <a:schemeClr val="tx1">
                                  <a:lumMod val="75000"/>
                                  <a:lumOff val="25000"/>
                                </a:schemeClr>
                              </a:solidFill>
                              <a:latin typeface="Cambria Math" panose="02040503050406030204" pitchFamily="18" charset="0"/>
                            </a:rPr>
                            <m:t>𝑝</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i="1">
                                      <a:solidFill>
                                        <a:schemeClr val="tx1">
                                          <a:lumMod val="75000"/>
                                          <a:lumOff val="25000"/>
                                        </a:schemeClr>
                                      </a:solidFill>
                                      <a:latin typeface="Cambria Math" panose="02040503050406030204" pitchFamily="18" charset="0"/>
                                    </a:rPr>
                                    <m:t>𝑛</m:t>
                                  </m:r>
                                </m:sub>
                              </m:sSub>
                              <m:r>
                                <a:rPr lang="en-US" altLang="ja-JP" sz="1600" b="0" i="1" smtClean="0">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𝑛</m:t>
                                  </m:r>
                                </m:sub>
                              </m:sSub>
                            </m:e>
                          </m:d>
                        </m:e>
                      </m:nary>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𝑝</m:t>
                      </m:r>
                      <m:d>
                        <m:dPr>
                          <m:ctrlPr>
                            <a:rPr lang="en-US" altLang="ja-JP" sz="1600" b="0" i="1" smtClean="0">
                              <a:solidFill>
                                <a:schemeClr val="tx1">
                                  <a:lumMod val="75000"/>
                                  <a:lumOff val="25000"/>
                                </a:schemeClr>
                              </a:solidFill>
                              <a:latin typeface="Cambria Math" panose="02040503050406030204" pitchFamily="18" charset="0"/>
                            </a:rPr>
                          </m:ctrlPr>
                        </m:dPr>
                        <m:e>
                          <m:sSub>
                            <m:sSubPr>
                              <m:ctrlPr>
                                <a:rPr lang="en-US" altLang="ja-JP" sz="1600" b="0" i="1" smtClean="0">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1</m:t>
                              </m:r>
                            </m:sub>
                          </m:sSub>
                          <m:r>
                            <a:rPr lang="en-US" altLang="ja-JP" sz="1600" b="0" i="1" smtClean="0">
                              <a:solidFill>
                                <a:schemeClr val="tx1">
                                  <a:lumMod val="75000"/>
                                  <a:lumOff val="25000"/>
                                </a:schemeClr>
                              </a:solidFill>
                              <a:latin typeface="Cambria Math" panose="02040503050406030204" pitchFamily="18" charset="0"/>
                            </a:rPr>
                            <m:t>,</m:t>
                          </m:r>
                          <m:sSub>
                            <m:sSubPr>
                              <m:ctrlPr>
                                <a:rPr lang="en-US" altLang="ja-JP" sz="1600" i="1" smtClean="0">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𝑧</m:t>
                              </m:r>
                            </m:e>
                            <m:sub>
                              <m:r>
                                <a:rPr lang="en-US" altLang="ja-JP" sz="1600" b="0" i="1" smtClean="0">
                                  <a:solidFill>
                                    <a:schemeClr val="tx1">
                                      <a:lumMod val="75000"/>
                                      <a:lumOff val="25000"/>
                                    </a:schemeClr>
                                  </a:solidFill>
                                  <a:latin typeface="Cambria Math" panose="02040503050406030204" pitchFamily="18" charset="0"/>
                                </a:rPr>
                                <m:t>1</m:t>
                              </m:r>
                            </m:sub>
                          </m:sSub>
                        </m:e>
                      </m:d>
                      <m:r>
                        <a:rPr lang="en-US" altLang="ja-JP" sz="1600" b="0" i="1" smtClean="0">
                          <a:solidFill>
                            <a:schemeClr val="tx1">
                              <a:lumMod val="75000"/>
                              <a:lumOff val="25000"/>
                            </a:schemeClr>
                          </a:solidFill>
                          <a:latin typeface="Cambria Math" panose="02040503050406030204" pitchFamily="18" charset="0"/>
                        </a:rPr>
                        <m:t>𝑝</m:t>
                      </m:r>
                      <m:d>
                        <m:dPr>
                          <m:ctrlPr>
                            <a:rPr lang="en-US" altLang="ja-JP" sz="1600" b="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2</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b="0" i="1" smtClean="0">
                                  <a:solidFill>
                                    <a:schemeClr val="tx1">
                                      <a:lumMod val="75000"/>
                                      <a:lumOff val="25000"/>
                                    </a:schemeClr>
                                  </a:solidFill>
                                  <a:latin typeface="Cambria Math" panose="02040503050406030204" pitchFamily="18" charset="0"/>
                                </a:rPr>
                                <m:t>2</m:t>
                              </m:r>
                            </m:sub>
                          </m:sSub>
                        </m:e>
                      </m:d>
                      <m:r>
                        <a:rPr lang="en-US" altLang="ja-JP" sz="1600" b="0" i="1" smtClean="0">
                          <a:solidFill>
                            <a:schemeClr val="tx1">
                              <a:lumMod val="75000"/>
                              <a:lumOff val="25000"/>
                            </a:schemeClr>
                          </a:solidFill>
                          <a:latin typeface="Cambria Math" panose="02040503050406030204" pitchFamily="18" charset="0"/>
                        </a:rPr>
                        <m:t>…</m:t>
                      </m:r>
                      <m:r>
                        <a:rPr lang="en-US" altLang="ja-JP" sz="1600" b="0" i="1" smtClean="0">
                          <a:solidFill>
                            <a:schemeClr val="tx1">
                              <a:lumMod val="75000"/>
                              <a:lumOff val="25000"/>
                            </a:schemeClr>
                          </a:solidFill>
                          <a:latin typeface="Cambria Math" panose="02040503050406030204" pitchFamily="18" charset="0"/>
                        </a:rPr>
                        <m:t>𝑝</m:t>
                      </m:r>
                      <m:r>
                        <a:rPr lang="en-US" altLang="ja-JP" sz="1600" b="0" i="1" smtClean="0">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𝑥</m:t>
                          </m:r>
                        </m:e>
                        <m:sub>
                          <m:r>
                            <a:rPr lang="en-US" altLang="ja-JP" sz="1600" b="0" i="1" smtClean="0">
                              <a:solidFill>
                                <a:schemeClr val="tx1">
                                  <a:lumMod val="75000"/>
                                  <a:lumOff val="25000"/>
                                </a:schemeClr>
                              </a:solidFill>
                              <a:latin typeface="Cambria Math" panose="02040503050406030204" pitchFamily="18" charset="0"/>
                            </a:rPr>
                            <m:t>𝑛</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b="0" i="1" smtClean="0">
                              <a:solidFill>
                                <a:schemeClr val="tx1">
                                  <a:lumMod val="75000"/>
                                  <a:lumOff val="25000"/>
                                </a:schemeClr>
                              </a:solidFill>
                              <a:latin typeface="Cambria Math" panose="02040503050406030204" pitchFamily="18" charset="0"/>
                            </a:rPr>
                            <m:t>𝑛</m:t>
                          </m:r>
                        </m:sub>
                      </m:sSub>
                      <m:r>
                        <a:rPr lang="en-US" altLang="ja-JP" sz="1600" b="0" i="1" smtClean="0">
                          <a:solidFill>
                            <a:schemeClr val="tx1">
                              <a:lumMod val="75000"/>
                              <a:lumOff val="25000"/>
                            </a:schemeClr>
                          </a:solidFill>
                          <a:latin typeface="Cambria Math" panose="02040503050406030204" pitchFamily="18" charset="0"/>
                        </a:rPr>
                        <m:t>)</m:t>
                      </m:r>
                    </m:oMath>
                  </m:oMathPara>
                </a14:m>
                <a:endParaRPr lang="ja-JP" altLang="en-US" sz="1600" dirty="0"/>
              </a:p>
            </p:txBody>
          </p:sp>
        </mc:Choice>
        <mc:Fallback xmlns="">
          <p:sp>
            <p:nvSpPr>
              <p:cNvPr id="28" name="正方形/長方形 27">
                <a:extLst>
                  <a:ext uri="{FF2B5EF4-FFF2-40B4-BE49-F238E27FC236}">
                    <a16:creationId xmlns:a16="http://schemas.microsoft.com/office/drawing/2014/main" id="{961A7075-5EDE-4EED-99A4-A976714BA55F}"/>
                  </a:ext>
                </a:extLst>
              </p:cNvPr>
              <p:cNvSpPr>
                <a:spLocks noRot="1" noChangeAspect="1" noMove="1" noResize="1" noEditPoints="1" noAdjustHandles="1" noChangeArrowheads="1" noChangeShapeType="1" noTextEdit="1"/>
              </p:cNvSpPr>
              <p:nvPr/>
            </p:nvSpPr>
            <p:spPr>
              <a:xfrm>
                <a:off x="5973824" y="3398193"/>
                <a:ext cx="5033236" cy="784638"/>
              </a:xfrm>
              <a:prstGeom prst="rect">
                <a:avLst/>
              </a:prstGeom>
              <a:blipFill>
                <a:blip r:embed="rId8"/>
                <a:stretch>
                  <a:fillRect/>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BDDBCF04-9827-43FF-8130-E2EEBAFF150F}"/>
              </a:ext>
            </a:extLst>
          </p:cNvPr>
          <p:cNvCxnSpPr>
            <a:cxnSpLocks/>
          </p:cNvCxnSpPr>
          <p:nvPr/>
        </p:nvCxnSpPr>
        <p:spPr>
          <a:xfrm>
            <a:off x="2977116" y="3335630"/>
            <a:ext cx="468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DE0F386-B52B-4247-878A-41A48D3AE1E7}"/>
              </a:ext>
            </a:extLst>
          </p:cNvPr>
          <p:cNvCxnSpPr>
            <a:cxnSpLocks/>
          </p:cNvCxnSpPr>
          <p:nvPr/>
        </p:nvCxnSpPr>
        <p:spPr>
          <a:xfrm flipH="1">
            <a:off x="2815867" y="3335586"/>
            <a:ext cx="372762" cy="204797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0E7D7F4B-8DC2-4A72-A0A8-7992C19FCFF0}"/>
                  </a:ext>
                </a:extLst>
              </p:cNvPr>
              <p:cNvSpPr/>
              <p:nvPr/>
            </p:nvSpPr>
            <p:spPr>
              <a:xfrm>
                <a:off x="1707192" y="5409947"/>
                <a:ext cx="2043956" cy="7203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1600" i="1" smtClean="0">
                              <a:solidFill>
                                <a:schemeClr val="tx1">
                                  <a:lumMod val="75000"/>
                                  <a:lumOff val="25000"/>
                                </a:schemeClr>
                              </a:solidFill>
                              <a:latin typeface="Cambria Math" panose="02040503050406030204" pitchFamily="18" charset="0"/>
                            </a:rPr>
                          </m:ctrlPr>
                        </m:naryPr>
                        <m:sub>
                          <m:r>
                            <m:rPr>
                              <m:sty m:val="p"/>
                            </m:rPr>
                            <a:rPr lang="en-US" altLang="ja-JP" sz="1600" i="1">
                              <a:solidFill>
                                <a:schemeClr val="tx1">
                                  <a:lumMod val="75000"/>
                                  <a:lumOff val="25000"/>
                                </a:schemeClr>
                              </a:solidFill>
                              <a:latin typeface="Cambria Math" panose="02040503050406030204" pitchFamily="18" charset="0"/>
                            </a:rPr>
                            <m:t>Z</m:t>
                          </m:r>
                        </m:sub>
                        <m:sup/>
                        <m:e>
                          <m:r>
                            <a:rPr lang="en-US" altLang="ja-JP" sz="1600" b="0" i="1" smtClean="0">
                              <a:solidFill>
                                <a:schemeClr val="tx1">
                                  <a:lumMod val="75000"/>
                                  <a:lumOff val="25000"/>
                                </a:schemeClr>
                              </a:solidFill>
                              <a:latin typeface="Cambria Math" panose="02040503050406030204" pitchFamily="18" charset="0"/>
                            </a:rPr>
                            <m:t>=</m:t>
                          </m:r>
                        </m:e>
                      </m:nary>
                      <m:nary>
                        <m:naryPr>
                          <m:chr m:val="∑"/>
                          <m:supHide m:val="on"/>
                          <m:ctrlPr>
                            <a:rPr lang="en-US" altLang="ja-JP" sz="1600" i="1" smtClean="0">
                              <a:solidFill>
                                <a:schemeClr val="tx1">
                                  <a:lumMod val="75000"/>
                                  <a:lumOff val="25000"/>
                                </a:schemeClr>
                              </a:solidFill>
                              <a:latin typeface="Cambria Math" panose="02040503050406030204" pitchFamily="18" charset="0"/>
                            </a:rPr>
                          </m:ctrlPr>
                        </m:naryPr>
                        <m:sub>
                          <m:sSub>
                            <m:sSubPr>
                              <m:ctrlPr>
                                <a:rPr lang="en-US" altLang="ja-JP" sz="1600" i="1" smtClean="0">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𝑍</m:t>
                              </m:r>
                            </m:e>
                            <m:sub>
                              <m:r>
                                <a:rPr lang="en-US" altLang="ja-JP" sz="1600" b="0" i="1" smtClean="0">
                                  <a:solidFill>
                                    <a:schemeClr val="tx1">
                                      <a:lumMod val="75000"/>
                                      <a:lumOff val="25000"/>
                                    </a:schemeClr>
                                  </a:solidFill>
                                  <a:latin typeface="Cambria Math" panose="02040503050406030204" pitchFamily="18" charset="0"/>
                                </a:rPr>
                                <m:t>1</m:t>
                              </m:r>
                            </m:sub>
                          </m:sSub>
                        </m:sub>
                        <m:sup/>
                        <m:e>
                          <m:nary>
                            <m:naryPr>
                              <m:chr m:val="∑"/>
                              <m:supHide m:val="on"/>
                              <m:ctrlPr>
                                <a:rPr lang="en-US" altLang="ja-JP" sz="1600" i="1">
                                  <a:solidFill>
                                    <a:schemeClr val="tx1">
                                      <a:lumMod val="75000"/>
                                      <a:lumOff val="25000"/>
                                    </a:schemeClr>
                                  </a:solidFill>
                                  <a:latin typeface="Cambria Math" panose="02040503050406030204" pitchFamily="18" charset="0"/>
                                </a:rPr>
                              </m:ctrlPr>
                            </m:naryPr>
                            <m:sub>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𝑍</m:t>
                                  </m:r>
                                </m:e>
                                <m:sub>
                                  <m:r>
                                    <a:rPr lang="en-US" altLang="ja-JP" sz="1600" b="0" i="1" smtClean="0">
                                      <a:solidFill>
                                        <a:schemeClr val="tx1">
                                          <a:lumMod val="75000"/>
                                          <a:lumOff val="25000"/>
                                        </a:schemeClr>
                                      </a:solidFill>
                                      <a:latin typeface="Cambria Math" panose="02040503050406030204" pitchFamily="18" charset="0"/>
                                    </a:rPr>
                                    <m:t>2</m:t>
                                  </m:r>
                                </m:sub>
                              </m:sSub>
                            </m:sub>
                            <m:sup/>
                            <m:e>
                              <m:r>
                                <a:rPr lang="en-US" altLang="ja-JP" sz="1600" i="1">
                                  <a:solidFill>
                                    <a:schemeClr val="tx1">
                                      <a:lumMod val="75000"/>
                                      <a:lumOff val="25000"/>
                                    </a:schemeClr>
                                  </a:solidFill>
                                  <a:latin typeface="Cambria Math" panose="02040503050406030204" pitchFamily="18" charset="0"/>
                                </a:rPr>
                                <m:t>…</m:t>
                              </m:r>
                            </m:e>
                          </m:nary>
                          <m:nary>
                            <m:naryPr>
                              <m:chr m:val="∑"/>
                              <m:supHide m:val="on"/>
                              <m:ctrlPr>
                                <a:rPr lang="en-US" altLang="ja-JP" sz="1600" i="1">
                                  <a:solidFill>
                                    <a:schemeClr val="tx1">
                                      <a:lumMod val="75000"/>
                                      <a:lumOff val="25000"/>
                                    </a:schemeClr>
                                  </a:solidFill>
                                  <a:latin typeface="Cambria Math" panose="02040503050406030204" pitchFamily="18" charset="0"/>
                                </a:rPr>
                              </m:ctrlPr>
                            </m:naryPr>
                            <m:sub>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𝑍</m:t>
                                  </m:r>
                                </m:e>
                                <m:sub>
                                  <m:r>
                                    <a:rPr lang="en-US" altLang="ja-JP" sz="1600" b="0" i="1" smtClean="0">
                                      <a:solidFill>
                                        <a:schemeClr val="tx1">
                                          <a:lumMod val="75000"/>
                                          <a:lumOff val="25000"/>
                                        </a:schemeClr>
                                      </a:solidFill>
                                      <a:latin typeface="Cambria Math" panose="02040503050406030204" pitchFamily="18" charset="0"/>
                                    </a:rPr>
                                    <m:t>𝑛</m:t>
                                  </m:r>
                                </m:sub>
                              </m:sSub>
                            </m:sub>
                            <m:sup/>
                            <m:e/>
                          </m:nary>
                        </m:e>
                      </m:nary>
                    </m:oMath>
                  </m:oMathPara>
                </a14:m>
                <a:endParaRPr lang="ja-JP" altLang="en-US" sz="1600" dirty="0"/>
              </a:p>
            </p:txBody>
          </p:sp>
        </mc:Choice>
        <mc:Fallback xmlns="">
          <p:sp>
            <p:nvSpPr>
              <p:cNvPr id="32" name="正方形/長方形 31">
                <a:extLst>
                  <a:ext uri="{FF2B5EF4-FFF2-40B4-BE49-F238E27FC236}">
                    <a16:creationId xmlns:a16="http://schemas.microsoft.com/office/drawing/2014/main" id="{0E7D7F4B-8DC2-4A72-A0A8-7992C19FCFF0}"/>
                  </a:ext>
                </a:extLst>
              </p:cNvPr>
              <p:cNvSpPr>
                <a:spLocks noRot="1" noChangeAspect="1" noMove="1" noResize="1" noEditPoints="1" noAdjustHandles="1" noChangeArrowheads="1" noChangeShapeType="1" noTextEdit="1"/>
              </p:cNvSpPr>
              <p:nvPr/>
            </p:nvSpPr>
            <p:spPr>
              <a:xfrm>
                <a:off x="1707192" y="5409947"/>
                <a:ext cx="2043956" cy="720325"/>
              </a:xfrm>
              <a:prstGeom prst="rect">
                <a:avLst/>
              </a:prstGeom>
              <a:blipFill>
                <a:blip r:embed="rId9"/>
                <a:stretch>
                  <a:fillRect/>
                </a:stretch>
              </a:blipFill>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173717E1-DFB9-4D69-B397-42C1986D95A8}"/>
              </a:ext>
            </a:extLst>
          </p:cNvPr>
          <p:cNvSpPr/>
          <p:nvPr/>
        </p:nvSpPr>
        <p:spPr>
          <a:xfrm>
            <a:off x="3390174" y="5556808"/>
            <a:ext cx="4398961"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すべての</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の組み合わせの和を取ることを表している。</a:t>
            </a:r>
            <a:endParaRPr lang="ja-JP" altLang="en-US" sz="1600" dirty="0"/>
          </a:p>
        </p:txBody>
      </p:sp>
      <p:sp>
        <p:nvSpPr>
          <p:cNvPr id="20" name="テキスト ボックス 19">
            <a:extLst>
              <a:ext uri="{FF2B5EF4-FFF2-40B4-BE49-F238E27FC236}">
                <a16:creationId xmlns:a16="http://schemas.microsoft.com/office/drawing/2014/main" id="{F66D2D12-A033-42E0-A5BF-FF6EA2DA2055}"/>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002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898396-FD55-4142-BB91-4D134B831D1F}"/>
                  </a:ext>
                </a:extLst>
              </p:cNvPr>
              <p:cNvSpPr txBox="1"/>
              <p:nvPr/>
            </p:nvSpPr>
            <p:spPr>
              <a:xfrm>
                <a:off x="1565010" y="1731591"/>
                <a:ext cx="2251001" cy="596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solidFill>
                            <a:schemeClr val="tx1">
                              <a:lumMod val="75000"/>
                              <a:lumOff val="25000"/>
                            </a:schemeClr>
                          </a:solidFill>
                          <a:latin typeface="Cambria Math" panose="02040503050406030204" pitchFamily="18" charset="0"/>
                        </a:rPr>
                        <m:t>𝐽</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 =</m:t>
                      </m:r>
                      <m:r>
                        <a:rPr lang="ja-JP" altLang="en-US" sz="1600" i="1">
                          <a:solidFill>
                            <a:schemeClr val="tx1">
                              <a:lumMod val="75000"/>
                              <a:lumOff val="25000"/>
                            </a:schemeClr>
                          </a:solidFill>
                          <a:latin typeface="Cambria Math" panose="02040503050406030204" pitchFamily="18" charset="0"/>
                        </a:rPr>
                        <m:t>　</m:t>
                      </m:r>
                      <m:func>
                        <m:funcPr>
                          <m:ctrlPr>
                            <a:rPr lang="en-US" altLang="ja-JP" sz="1600" i="1">
                              <a:solidFill>
                                <a:schemeClr val="tx1">
                                  <a:lumMod val="75000"/>
                                  <a:lumOff val="25000"/>
                                </a:schemeClr>
                              </a:solidFill>
                              <a:latin typeface="Cambria Math" panose="02040503050406030204" pitchFamily="18" charset="0"/>
                            </a:rPr>
                          </m:ctrlPr>
                        </m:funcPr>
                        <m:fName>
                          <m:r>
                            <m:rPr>
                              <m:sty m:val="p"/>
                            </m:rPr>
                            <a:rPr lang="en-US" altLang="ja-JP" sz="1600">
                              <a:solidFill>
                                <a:schemeClr val="tx1">
                                  <a:lumMod val="75000"/>
                                  <a:lumOff val="25000"/>
                                </a:schemeClr>
                              </a:solidFill>
                              <a:latin typeface="Cambria Math" panose="02040503050406030204" pitchFamily="18" charset="0"/>
                            </a:rPr>
                            <m:t>ln</m:t>
                          </m:r>
                        </m:fName>
                        <m:e>
                          <m:nary>
                            <m:naryPr>
                              <m:chr m:val="∑"/>
                              <m:supHide m:val="on"/>
                              <m:ctrlPr>
                                <a:rPr lang="en-US" altLang="ja-JP" sz="1600" i="1">
                                  <a:solidFill>
                                    <a:schemeClr val="tx1">
                                      <a:lumMod val="75000"/>
                                      <a:lumOff val="25000"/>
                                    </a:schemeClr>
                                  </a:solidFill>
                                  <a:latin typeface="Cambria Math" panose="02040503050406030204" pitchFamily="18" charset="0"/>
                                </a:rPr>
                              </m:ctrlPr>
                            </m:naryPr>
                            <m:sub>
                              <m:r>
                                <m:rPr>
                                  <m:sty m:val="p"/>
                                </m:rPr>
                                <a:rPr lang="en-US" altLang="ja-JP" sz="1600" i="1">
                                  <a:solidFill>
                                    <a:schemeClr val="tx1">
                                      <a:lumMod val="75000"/>
                                      <a:lumOff val="25000"/>
                                    </a:schemeClr>
                                  </a:solidFill>
                                  <a:latin typeface="Cambria Math" panose="02040503050406030204" pitchFamily="18" charset="0"/>
                                </a:rPr>
                                <m:t>Z</m:t>
                              </m:r>
                            </m:sub>
                            <m:sup/>
                            <m:e>
                              <m:r>
                                <a:rPr lang="en-US" altLang="ja-JP" sz="1600" i="1">
                                  <a:solidFill>
                                    <a:schemeClr val="tx1">
                                      <a:lumMod val="75000"/>
                                      <a:lumOff val="25000"/>
                                    </a:schemeClr>
                                  </a:solidFill>
                                  <a:latin typeface="Cambria Math" panose="02040503050406030204" pitchFamily="18" charset="0"/>
                                </a:rPr>
                                <m:t>𝑝</m:t>
                              </m:r>
                              <m:r>
                                <a:rPr lang="en-US" altLang="ja-JP" sz="1600" i="1">
                                  <a:solidFill>
                                    <a:schemeClr val="tx1">
                                      <a:lumMod val="75000"/>
                                      <a:lumOff val="25000"/>
                                    </a:schemeClr>
                                  </a:solidFill>
                                  <a:latin typeface="Cambria Math" panose="02040503050406030204" pitchFamily="18" charset="0"/>
                                </a:rPr>
                                <m:t>(</m:t>
                              </m:r>
                              <m:r>
                                <a:rPr lang="en-US" altLang="ja-JP" sz="1600" i="1">
                                  <a:solidFill>
                                    <a:schemeClr val="tx1">
                                      <a:lumMod val="75000"/>
                                      <a:lumOff val="25000"/>
                                    </a:schemeClr>
                                  </a:solidFill>
                                  <a:latin typeface="Cambria Math" panose="02040503050406030204" pitchFamily="18" charset="0"/>
                                </a:rPr>
                                <m:t>𝑋</m:t>
                              </m:r>
                              <m:r>
                                <a:rPr lang="en-US" altLang="ja-JP" sz="1600" i="1">
                                  <a:solidFill>
                                    <a:schemeClr val="tx1">
                                      <a:lumMod val="75000"/>
                                      <a:lumOff val="25000"/>
                                    </a:schemeClr>
                                  </a:solidFill>
                                  <a:latin typeface="Cambria Math" panose="02040503050406030204" pitchFamily="18" charset="0"/>
                                </a:rPr>
                                <m:t>,</m:t>
                              </m:r>
                              <m:r>
                                <a:rPr lang="en-US" altLang="ja-JP" sz="1600" i="1">
                                  <a:solidFill>
                                    <a:schemeClr val="tx1">
                                      <a:lumMod val="75000"/>
                                      <a:lumOff val="25000"/>
                                    </a:schemeClr>
                                  </a:solidFill>
                                  <a:latin typeface="Cambria Math" panose="02040503050406030204" pitchFamily="18" charset="0"/>
                                </a:rPr>
                                <m:t>𝑍</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e>
                          </m:nary>
                        </m:e>
                      </m:func>
                    </m:oMath>
                  </m:oMathPara>
                </a14:m>
                <a:endParaRPr kumimoji="1" lang="ja-JP" altLang="en-US" sz="1600" dirty="0">
                  <a:solidFill>
                    <a:schemeClr val="tx1">
                      <a:lumMod val="75000"/>
                      <a:lumOff val="25000"/>
                    </a:schemeClr>
                  </a:solidFill>
                </a:endParaRPr>
              </a:p>
            </p:txBody>
          </p:sp>
        </mc:Choice>
        <mc:Fallback xmlns="">
          <p:sp>
            <p:nvSpPr>
              <p:cNvPr id="8" name="テキスト ボックス 7">
                <a:extLst>
                  <a:ext uri="{FF2B5EF4-FFF2-40B4-BE49-F238E27FC236}">
                    <a16:creationId xmlns:a16="http://schemas.microsoft.com/office/drawing/2014/main" id="{96898396-FD55-4142-BB91-4D134B831D1F}"/>
                  </a:ext>
                </a:extLst>
              </p:cNvPr>
              <p:cNvSpPr txBox="1">
                <a:spLocks noRot="1" noChangeAspect="1" noMove="1" noResize="1" noEditPoints="1" noAdjustHandles="1" noChangeArrowheads="1" noChangeShapeType="1" noTextEdit="1"/>
              </p:cNvSpPr>
              <p:nvPr/>
            </p:nvSpPr>
            <p:spPr>
              <a:xfrm>
                <a:off x="1565010" y="1731591"/>
                <a:ext cx="2251001" cy="596189"/>
              </a:xfrm>
              <a:prstGeom prst="rect">
                <a:avLst/>
              </a:prstGeom>
              <a:blipFill>
                <a:blip r:embed="rId3"/>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8F7CD1EF-B3F1-4DD1-83DA-14F559F74128}"/>
              </a:ext>
            </a:extLst>
          </p:cNvPr>
          <p:cNvSpPr/>
          <p:nvPr/>
        </p:nvSpPr>
        <p:spPr>
          <a:xfrm>
            <a:off x="4954619" y="2704655"/>
            <a:ext cx="5989140" cy="584775"/>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このままだと微分結果が有利式（分母分子が多項式）になってしまう</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通常この方程式は解析的に解けない。</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715EB400-E03C-4734-AC26-FE5A5C58DAD2}"/>
                  </a:ext>
                </a:extLst>
              </p:cNvPr>
              <p:cNvSpPr/>
              <p:nvPr/>
            </p:nvSpPr>
            <p:spPr>
              <a:xfrm>
                <a:off x="1450125" y="2508168"/>
                <a:ext cx="3451971" cy="8628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ctrlPr>
                        </m:fPr>
                        <m:num>
                          <m:r>
                            <a:rPr lang="ja-JP" altLang="en-US" b="0" i="1" smtClean="0">
                              <a:solidFill>
                                <a:schemeClr val="tx1">
                                  <a:lumMod val="75000"/>
                                  <a:lumOff val="25000"/>
                                </a:schemeClr>
                              </a:solidFill>
                              <a:latin typeface="Cambria Math" panose="02040503050406030204" pitchFamily="18" charset="0"/>
                              <a:ea typeface="Meiryo UI" panose="020B0604030504040204" pitchFamily="50" charset="-128"/>
                            </a:rPr>
                            <m:t>𝜕</m:t>
                          </m:r>
                          <m:r>
                            <a:rPr lang="en-US" altLang="ja-JP" i="1">
                              <a:solidFill>
                                <a:schemeClr val="tx1">
                                  <a:lumMod val="75000"/>
                                  <a:lumOff val="25000"/>
                                </a:schemeClr>
                              </a:solidFill>
                              <a:latin typeface="Cambria Math" panose="02040503050406030204" pitchFamily="18" charset="0"/>
                            </a:rPr>
                            <m:t>𝐽</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num>
                        <m:den>
                          <m:r>
                            <a:rPr lang="ja-JP" altLang="en-US" b="0" i="1" smtClean="0">
                              <a:solidFill>
                                <a:schemeClr val="tx1">
                                  <a:lumMod val="75000"/>
                                  <a:lumOff val="25000"/>
                                </a:schemeClr>
                              </a:solidFill>
                              <a:latin typeface="Cambria Math" panose="02040503050406030204" pitchFamily="18" charset="0"/>
                              <a:ea typeface="Meiryo UI" panose="020B0604030504040204" pitchFamily="50" charset="-128"/>
                            </a:rPr>
                            <m:t>𝜕𝜃</m:t>
                          </m:r>
                        </m:den>
                      </m:f>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r>
                        <a:rPr lang="ja-JP" altLang="en-US" i="1">
                          <a:solidFill>
                            <a:schemeClr val="tx1">
                              <a:lumMod val="75000"/>
                              <a:lumOff val="25000"/>
                            </a:schemeClr>
                          </a:solidFill>
                          <a:latin typeface="Cambria Math" panose="02040503050406030204" pitchFamily="18" charset="0"/>
                          <a:ea typeface="Meiryo UI" panose="020B0604030504040204" pitchFamily="50" charset="-128"/>
                        </a:rPr>
                        <m:t>　</m:t>
                      </m:r>
                      <m:f>
                        <m:f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fPr>
                        <m:num>
                          <m:f>
                            <m:f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fPr>
                            <m:num>
                              <m:r>
                                <a:rPr lang="ja-JP" altLang="en-US" i="1">
                                  <a:solidFill>
                                    <a:schemeClr val="tx1">
                                      <a:lumMod val="75000"/>
                                      <a:lumOff val="25000"/>
                                    </a:schemeClr>
                                  </a:solidFill>
                                  <a:latin typeface="Cambria Math" panose="02040503050406030204" pitchFamily="18" charset="0"/>
                                  <a:ea typeface="Meiryo UI" panose="020B0604030504040204" pitchFamily="50" charset="-128"/>
                                </a:rPr>
                                <m:t>𝜕</m:t>
                              </m:r>
                            </m:num>
                            <m:den>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𝜕𝜃</m:t>
                              </m:r>
                            </m:den>
                          </m:f>
                          <m:nary>
                            <m:naryPr>
                              <m:chr m:val="∑"/>
                              <m:supHide m:val="on"/>
                              <m:ctrlPr>
                                <a:rPr lang="en-US" altLang="ja-JP" i="1">
                                  <a:solidFill>
                                    <a:schemeClr val="tx1">
                                      <a:lumMod val="75000"/>
                                      <a:lumOff val="25000"/>
                                    </a:schemeClr>
                                  </a:solidFill>
                                  <a:latin typeface="Cambria Math" panose="02040503050406030204" pitchFamily="18" charset="0"/>
                                </a:rPr>
                              </m:ctrlPr>
                            </m:naryPr>
                            <m:sub>
                              <m:r>
                                <m:rPr>
                                  <m:sty m:val="p"/>
                                </m:rPr>
                                <a:rPr lang="en-US" altLang="ja-JP" i="1">
                                  <a:solidFill>
                                    <a:schemeClr val="tx1">
                                      <a:lumMod val="75000"/>
                                      <a:lumOff val="25000"/>
                                    </a:schemeClr>
                                  </a:solidFill>
                                  <a:latin typeface="Cambria Math" panose="02040503050406030204" pitchFamily="18" charset="0"/>
                                </a:rPr>
                                <m:t>Z</m:t>
                              </m:r>
                            </m:sub>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𝑍</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e>
                          </m:nary>
                        </m:num>
                        <m:den>
                          <m:nary>
                            <m:naryPr>
                              <m:chr m:val="∑"/>
                              <m:supHide m:val="on"/>
                              <m:ctrlPr>
                                <a:rPr lang="en-US" altLang="ja-JP" i="1">
                                  <a:solidFill>
                                    <a:schemeClr val="tx1">
                                      <a:lumMod val="75000"/>
                                      <a:lumOff val="25000"/>
                                    </a:schemeClr>
                                  </a:solidFill>
                                  <a:latin typeface="Cambria Math" panose="02040503050406030204" pitchFamily="18" charset="0"/>
                                </a:rPr>
                              </m:ctrlPr>
                            </m:naryPr>
                            <m:sub>
                              <m:r>
                                <m:rPr>
                                  <m:sty m:val="p"/>
                                </m:rPr>
                                <a:rPr lang="en-US" altLang="ja-JP" i="1">
                                  <a:solidFill>
                                    <a:schemeClr val="tx1">
                                      <a:lumMod val="75000"/>
                                      <a:lumOff val="25000"/>
                                    </a:schemeClr>
                                  </a:solidFill>
                                  <a:latin typeface="Cambria Math" panose="02040503050406030204" pitchFamily="18" charset="0"/>
                                </a:rPr>
                                <m:t>Z</m:t>
                              </m:r>
                            </m:sub>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𝑍</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m:t>
                              </m:r>
                            </m:e>
                          </m:nary>
                        </m:den>
                      </m:f>
                      <m:r>
                        <a:rPr lang="ja-JP" altLang="en-US" i="1">
                          <a:solidFill>
                            <a:schemeClr val="tx1">
                              <a:lumMod val="75000"/>
                              <a:lumOff val="25000"/>
                            </a:schemeClr>
                          </a:solidFill>
                          <a:latin typeface="Cambria Math" panose="02040503050406030204" pitchFamily="18" charset="0"/>
                        </a:rPr>
                        <m:t>　</m:t>
                      </m:r>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=0</m:t>
                      </m:r>
                    </m:oMath>
                  </m:oMathPara>
                </a14:m>
                <a:endParaRPr lang="ja-JP" altLang="en-US" dirty="0"/>
              </a:p>
            </p:txBody>
          </p:sp>
        </mc:Choice>
        <mc:Fallback xmlns="">
          <p:sp>
            <p:nvSpPr>
              <p:cNvPr id="11" name="正方形/長方形 10">
                <a:extLst>
                  <a:ext uri="{FF2B5EF4-FFF2-40B4-BE49-F238E27FC236}">
                    <a16:creationId xmlns:a16="http://schemas.microsoft.com/office/drawing/2014/main" id="{715EB400-E03C-4734-AC26-FE5A5C58DAD2}"/>
                  </a:ext>
                </a:extLst>
              </p:cNvPr>
              <p:cNvSpPr>
                <a:spLocks noRot="1" noChangeAspect="1" noMove="1" noResize="1" noEditPoints="1" noAdjustHandles="1" noChangeArrowheads="1" noChangeShapeType="1" noTextEdit="1"/>
              </p:cNvSpPr>
              <p:nvPr/>
            </p:nvSpPr>
            <p:spPr>
              <a:xfrm>
                <a:off x="1450125" y="2508168"/>
                <a:ext cx="3451971" cy="862865"/>
              </a:xfrm>
              <a:prstGeom prst="rect">
                <a:avLst/>
              </a:prstGeom>
              <a:blipFill>
                <a:blip r:embed="rId4"/>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66071AF1-B88C-42E6-B2B5-F629D346499D}"/>
              </a:ext>
            </a:extLst>
          </p:cNvPr>
          <p:cNvSpPr/>
          <p:nvPr/>
        </p:nvSpPr>
        <p:spPr>
          <a:xfrm>
            <a:off x="2455919" y="2483606"/>
            <a:ext cx="1786894" cy="964096"/>
          </a:xfrm>
          <a:prstGeom prst="rect">
            <a:avLst/>
          </a:prstGeom>
          <a:noFill/>
          <a:ln w="28575">
            <a:solidFill>
              <a:srgbClr val="FF99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81C7548-BD41-4700-AD9D-E5063955DE68}"/>
              </a:ext>
            </a:extLst>
          </p:cNvPr>
          <p:cNvSpPr/>
          <p:nvPr/>
        </p:nvSpPr>
        <p:spPr>
          <a:xfrm>
            <a:off x="1295401" y="1261785"/>
            <a:ext cx="2175596"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対数尤度関数にすると。</a:t>
            </a:r>
            <a:endParaRPr lang="ja-JP" altLang="en-US" sz="1600" dirty="0"/>
          </a:p>
        </p:txBody>
      </p:sp>
      <mc:AlternateContent xmlns:mc="http://schemas.openxmlformats.org/markup-compatibility/2006" xmlns:a14="http://schemas.microsoft.com/office/drawing/2010/main">
        <mc:Choice Requires="a14">
          <p:sp>
            <p:nvSpPr>
              <p:cNvPr id="20" name="コンテンツ プレースホルダー 2">
                <a:extLst>
                  <a:ext uri="{FF2B5EF4-FFF2-40B4-BE49-F238E27FC236}">
                    <a16:creationId xmlns:a16="http://schemas.microsoft.com/office/drawing/2014/main" id="{5FF57844-6A00-42A8-AB17-B00EAB2844F9}"/>
                  </a:ext>
                </a:extLst>
              </p:cNvPr>
              <p:cNvSpPr txBox="1">
                <a:spLocks/>
              </p:cNvSpPr>
              <p:nvPr/>
            </p:nvSpPr>
            <p:spPr>
              <a:xfrm>
                <a:off x="1295401" y="3744998"/>
                <a:ext cx="10462591" cy="1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solidFill>
                      <a:schemeClr val="tx1">
                        <a:lumMod val="75000"/>
                        <a:lumOff val="25000"/>
                      </a:schemeClr>
                    </a:solidFill>
                  </a:rPr>
                  <a:t>このどうにもできない方程式を解くツールが</a:t>
                </a:r>
                <a:r>
                  <a:rPr lang="en-US" altLang="ja-JP" sz="1600" dirty="0">
                    <a:solidFill>
                      <a:schemeClr val="tx1">
                        <a:lumMod val="75000"/>
                        <a:lumOff val="25000"/>
                      </a:schemeClr>
                    </a:solidFill>
                  </a:rPr>
                  <a:t>EM</a:t>
                </a:r>
                <a:r>
                  <a:rPr lang="ja-JP" altLang="en-US" sz="1600" dirty="0">
                    <a:solidFill>
                      <a:schemeClr val="tx1">
                        <a:lumMod val="75000"/>
                        <a:lumOff val="25000"/>
                      </a:schemeClr>
                    </a:solidFill>
                  </a:rPr>
                  <a:t>アルゴリズム。</a:t>
                </a:r>
                <a:endParaRPr lang="en-US" altLang="ja-JP" sz="1600" dirty="0">
                  <a:solidFill>
                    <a:schemeClr val="tx1">
                      <a:lumMod val="75000"/>
                      <a:lumOff val="25000"/>
                    </a:schemeClr>
                  </a:solidFill>
                </a:endParaRPr>
              </a:p>
              <a:p>
                <a:pPr marL="0" indent="0">
                  <a:buNone/>
                </a:pPr>
                <a:r>
                  <a:rPr lang="ja-JP" altLang="en-US" sz="1600" dirty="0">
                    <a:solidFill>
                      <a:schemeClr val="tx1">
                        <a:lumMod val="75000"/>
                        <a:lumOff val="25000"/>
                      </a:schemeClr>
                    </a:solidFill>
                  </a:rPr>
                  <a:t>ここで</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𝜃</m:t>
                    </m:r>
                  </m:oMath>
                </a14:m>
                <a:r>
                  <a:rPr lang="ja-JP" altLang="en-US" sz="1600" dirty="0">
                    <a:solidFill>
                      <a:schemeClr val="tx1">
                        <a:lumMod val="75000"/>
                        <a:lumOff val="25000"/>
                      </a:schemeClr>
                    </a:solidFill>
                  </a:rPr>
                  <a:t>を更新することで</a:t>
                </a:r>
                <a14:m>
                  <m:oMath xmlns:m="http://schemas.openxmlformats.org/officeDocument/2006/math">
                    <m:r>
                      <a:rPr lang="en-US" altLang="ja-JP" sz="1600" i="1">
                        <a:solidFill>
                          <a:schemeClr val="tx1">
                            <a:lumMod val="75000"/>
                            <a:lumOff val="25000"/>
                          </a:schemeClr>
                        </a:solidFill>
                        <a:latin typeface="Cambria Math" panose="02040503050406030204" pitchFamily="18" charset="0"/>
                      </a:rPr>
                      <m:t>𝐽</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oMath>
                </a14:m>
                <a:r>
                  <a:rPr lang="ja-JP" altLang="en-US" sz="1600" dirty="0">
                    <a:solidFill>
                      <a:schemeClr val="tx1">
                        <a:lumMod val="75000"/>
                        <a:lumOff val="25000"/>
                      </a:schemeClr>
                    </a:solidFill>
                  </a:rPr>
                  <a:t>を徐々に最大化していく方法を考える。</a:t>
                </a:r>
                <a:endParaRPr lang="en-US" altLang="ja-JP" sz="1600" dirty="0">
                  <a:solidFill>
                    <a:schemeClr val="tx1">
                      <a:lumMod val="75000"/>
                      <a:lumOff val="25000"/>
                    </a:schemeClr>
                  </a:solidFill>
                </a:endParaRPr>
              </a:p>
              <a:p>
                <a:pPr marL="0" indent="0">
                  <a:buNone/>
                </a:pPr>
                <a14:m>
                  <m:oMath xmlns:m="http://schemas.openxmlformats.org/officeDocument/2006/math">
                    <m:sSup>
                      <m:sSupPr>
                        <m:ctrlPr>
                          <a:rPr lang="en-US" altLang="ja-JP" sz="1600" i="1" smtClean="0">
                            <a:solidFill>
                              <a:schemeClr val="tx1">
                                <a:lumMod val="75000"/>
                                <a:lumOff val="25000"/>
                              </a:schemeClr>
                            </a:solidFill>
                            <a:latin typeface="Cambria Math" panose="02040503050406030204" pitchFamily="18" charset="0"/>
                          </a:rPr>
                        </m:ctrlPr>
                      </m:sSupPr>
                      <m:e>
                        <m:r>
                          <a:rPr lang="ja-JP" altLang="en-US" sz="1600" i="1">
                            <a:solidFill>
                              <a:schemeClr val="tx1">
                                <a:lumMod val="75000"/>
                                <a:lumOff val="25000"/>
                              </a:schemeClr>
                            </a:solidFill>
                            <a:latin typeface="Cambria Math" panose="02040503050406030204" pitchFamily="18" charset="0"/>
                          </a:rPr>
                          <m:t>𝜃</m:t>
                        </m:r>
                      </m:e>
                      <m:sup>
                        <m:r>
                          <a:rPr lang="en-US" altLang="ja-JP" sz="1600" b="0" i="1" smtClean="0">
                            <a:solidFill>
                              <a:schemeClr val="tx1">
                                <a:lumMod val="75000"/>
                                <a:lumOff val="25000"/>
                              </a:schemeClr>
                            </a:solidFill>
                            <a:latin typeface="Cambria Math" panose="02040503050406030204" pitchFamily="18" charset="0"/>
                          </a:rPr>
                          <m:t>0</m:t>
                        </m:r>
                      </m:sup>
                    </m:sSup>
                  </m:oMath>
                </a14:m>
                <a:r>
                  <a:rPr lang="en-US" altLang="ja-JP" sz="1600" dirty="0">
                    <a:solidFill>
                      <a:schemeClr val="tx1">
                        <a:lumMod val="75000"/>
                        <a:lumOff val="25000"/>
                      </a:schemeClr>
                    </a:solidFill>
                  </a:rPr>
                  <a:t> </a:t>
                </a:r>
                <a:r>
                  <a:rPr lang="ja-JP" altLang="en-US" sz="1600" dirty="0">
                    <a:solidFill>
                      <a:schemeClr val="tx1">
                        <a:lumMod val="75000"/>
                        <a:lumOff val="25000"/>
                      </a:schemeClr>
                    </a:solidFill>
                  </a:rPr>
                  <a:t>を更新前、</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𝜃</m:t>
                    </m:r>
                  </m:oMath>
                </a14:m>
                <a:r>
                  <a:rPr lang="ja-JP" altLang="en-US" sz="1600" dirty="0">
                    <a:solidFill>
                      <a:schemeClr val="tx1">
                        <a:lumMod val="75000"/>
                        <a:lumOff val="25000"/>
                      </a:schemeClr>
                    </a:solidFill>
                  </a:rPr>
                  <a:t>を更新後のパラメータとする。さらに以下を導入する。この</a:t>
                </a:r>
                <a14:m>
                  <m:oMath xmlns:m="http://schemas.openxmlformats.org/officeDocument/2006/math">
                    <m:sSubSup>
                      <m:sSubSupPr>
                        <m:ctrlPr>
                          <a:rPr lang="en-US" altLang="ja-JP" sz="1600" i="1">
                            <a:solidFill>
                              <a:schemeClr val="tx1">
                                <a:lumMod val="75000"/>
                                <a:lumOff val="25000"/>
                              </a:schemeClr>
                            </a:solidFill>
                            <a:latin typeface="Cambria Math" panose="02040503050406030204" pitchFamily="18" charset="0"/>
                          </a:rPr>
                        </m:ctrlPr>
                      </m:sSubSupPr>
                      <m:e>
                        <m:r>
                          <a:rPr lang="en-US" altLang="ja-JP" sz="1600" i="1">
                            <a:solidFill>
                              <a:schemeClr val="tx1">
                                <a:lumMod val="75000"/>
                                <a:lumOff val="25000"/>
                              </a:schemeClr>
                            </a:solidFill>
                            <a:latin typeface="Cambria Math" panose="02040503050406030204" pitchFamily="18" charset="0"/>
                          </a:rPr>
                          <m:t>h</m:t>
                        </m:r>
                      </m:e>
                      <m:sub>
                        <m:r>
                          <a:rPr lang="en-US" altLang="ja-JP" sz="1600" i="1">
                            <a:solidFill>
                              <a:schemeClr val="tx1">
                                <a:lumMod val="75000"/>
                                <a:lumOff val="25000"/>
                              </a:schemeClr>
                            </a:solidFill>
                            <a:latin typeface="Cambria Math" panose="02040503050406030204" pitchFamily="18" charset="0"/>
                          </a:rPr>
                          <m:t>𝑖</m:t>
                        </m:r>
                      </m:sub>
                      <m:sup>
                        <m:r>
                          <a:rPr lang="en-US" altLang="ja-JP" sz="1600" i="1">
                            <a:solidFill>
                              <a:schemeClr val="tx1">
                                <a:lumMod val="75000"/>
                                <a:lumOff val="25000"/>
                              </a:schemeClr>
                            </a:solidFill>
                            <a:latin typeface="Cambria Math" panose="02040503050406030204" pitchFamily="18" charset="0"/>
                          </a:rPr>
                          <m:t>0</m:t>
                        </m:r>
                      </m:sup>
                    </m:sSubSup>
                  </m:oMath>
                </a14:m>
                <a:r>
                  <a:rPr lang="ja-JP" altLang="en-US" sz="1600" dirty="0">
                    <a:solidFill>
                      <a:schemeClr val="tx1">
                        <a:lumMod val="75000"/>
                        <a:lumOff val="25000"/>
                      </a:schemeClr>
                    </a:solidFill>
                  </a:rPr>
                  <a:t>をつかって対数尤度関数を書き直してみる。</a:t>
                </a:r>
                <a:endParaRPr lang="en-US" altLang="ja-JP" sz="1600" dirty="0">
                  <a:solidFill>
                    <a:schemeClr val="tx1">
                      <a:lumMod val="75000"/>
                      <a:lumOff val="25000"/>
                    </a:schemeClr>
                  </a:solidFill>
                </a:endParaRPr>
              </a:p>
            </p:txBody>
          </p:sp>
        </mc:Choice>
        <mc:Fallback xmlns="">
          <p:sp>
            <p:nvSpPr>
              <p:cNvPr id="20" name="コンテンツ プレースホルダー 2">
                <a:extLst>
                  <a:ext uri="{FF2B5EF4-FFF2-40B4-BE49-F238E27FC236}">
                    <a16:creationId xmlns:a16="http://schemas.microsoft.com/office/drawing/2014/main" id="{5FF57844-6A00-42A8-AB17-B00EAB2844F9}"/>
                  </a:ext>
                </a:extLst>
              </p:cNvPr>
              <p:cNvSpPr txBox="1">
                <a:spLocks noRot="1" noChangeAspect="1" noMove="1" noResize="1" noEditPoints="1" noAdjustHandles="1" noChangeArrowheads="1" noChangeShapeType="1" noTextEdit="1"/>
              </p:cNvSpPr>
              <p:nvPr/>
            </p:nvSpPr>
            <p:spPr>
              <a:xfrm>
                <a:off x="1295401" y="3744998"/>
                <a:ext cx="10462591" cy="1136164"/>
              </a:xfrm>
              <a:prstGeom prst="rect">
                <a:avLst/>
              </a:prstGeom>
              <a:blipFill>
                <a:blip r:embed="rId5"/>
                <a:stretch>
                  <a:fillRect l="-350" t="-37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59C4F8A-6729-4FF9-A27D-61EDBC398F4D}"/>
                  </a:ext>
                </a:extLst>
              </p:cNvPr>
              <p:cNvSpPr txBox="1"/>
              <p:nvPr/>
            </p:nvSpPr>
            <p:spPr>
              <a:xfrm>
                <a:off x="1565010" y="4887296"/>
                <a:ext cx="2208682" cy="660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lumMod val="75000"/>
                                  <a:lumOff val="25000"/>
                                </a:schemeClr>
                              </a:solidFill>
                              <a:latin typeface="Cambria Math" panose="02040503050406030204" pitchFamily="18" charset="0"/>
                            </a:rPr>
                          </m:ctrlPr>
                        </m:sSubSupPr>
                        <m:e>
                          <m:r>
                            <a:rPr kumimoji="1" lang="en-US" altLang="ja-JP" b="0" i="1" smtClean="0">
                              <a:solidFill>
                                <a:schemeClr val="tx1">
                                  <a:lumMod val="75000"/>
                                  <a:lumOff val="25000"/>
                                </a:schemeClr>
                              </a:solidFill>
                              <a:latin typeface="Cambria Math" panose="02040503050406030204" pitchFamily="18" charset="0"/>
                            </a:rPr>
                            <m:t>h</m:t>
                          </m:r>
                        </m:e>
                        <m:sub>
                          <m:r>
                            <a:rPr kumimoji="1" lang="en-US" altLang="ja-JP" b="0" i="1" smtClean="0">
                              <a:solidFill>
                                <a:schemeClr val="tx1">
                                  <a:lumMod val="75000"/>
                                  <a:lumOff val="25000"/>
                                </a:schemeClr>
                              </a:solidFill>
                              <a:latin typeface="Cambria Math" panose="02040503050406030204" pitchFamily="18" charset="0"/>
                            </a:rPr>
                            <m:t>𝑖</m:t>
                          </m:r>
                        </m:sub>
                        <m:sup>
                          <m:r>
                            <a:rPr kumimoji="1" lang="en-US" altLang="ja-JP" b="0" i="1" smtClean="0">
                              <a:solidFill>
                                <a:schemeClr val="tx1">
                                  <a:lumMod val="75000"/>
                                  <a:lumOff val="25000"/>
                                </a:schemeClr>
                              </a:solidFill>
                              <a:latin typeface="Cambria Math" panose="02040503050406030204" pitchFamily="18" charset="0"/>
                            </a:rPr>
                            <m:t>0</m:t>
                          </m:r>
                        </m:sup>
                      </m:sSubSup>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ja-JP" altLang="en-US" b="0" i="1" smtClean="0">
                                  <a:solidFill>
                                    <a:schemeClr val="tx1">
                                      <a:lumMod val="75000"/>
                                      <a:lumOff val="25000"/>
                                    </a:schemeClr>
                                  </a:solidFill>
                                  <a:latin typeface="Cambria Math" panose="02040503050406030204" pitchFamily="18" charset="0"/>
                                </a:rPr>
                                <m:t>𝜋</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𝑝</m:t>
                          </m:r>
                          <m:r>
                            <a:rPr kumimoji="1" lang="en-US" altLang="ja-JP" b="0" i="1" smtClean="0">
                              <a:solidFill>
                                <a:schemeClr val="tx1">
                                  <a:lumMod val="75000"/>
                                  <a:lumOff val="25000"/>
                                </a:schemeClr>
                              </a:solidFill>
                              <a:latin typeface="Cambria Math" panose="02040503050406030204" pitchFamily="18" charset="0"/>
                            </a:rPr>
                            <m:t>(</m:t>
                          </m:r>
                          <m:r>
                            <a:rPr kumimoji="1" lang="en-US" altLang="ja-JP" b="0" i="1" smtClean="0">
                              <a:solidFill>
                                <a:schemeClr val="tx1">
                                  <a:lumMod val="75000"/>
                                  <a:lumOff val="25000"/>
                                </a:schemeClr>
                              </a:solidFill>
                              <a:latin typeface="Cambria Math" panose="02040503050406030204" pitchFamily="18" charset="0"/>
                            </a:rPr>
                            <m:t>𝑋</m:t>
                          </m:r>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m:t>
                          </m:r>
                        </m:num>
                        <m:den>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m:t>
                              </m:r>
                            </m:e>
                          </m:nary>
                        </m:den>
                      </m:f>
                    </m:oMath>
                  </m:oMathPara>
                </a14:m>
                <a:endParaRPr kumimoji="1" lang="ja-JP" altLang="en-US" dirty="0">
                  <a:solidFill>
                    <a:schemeClr val="tx1">
                      <a:lumMod val="75000"/>
                      <a:lumOff val="25000"/>
                    </a:schemeClr>
                  </a:solidFill>
                </a:endParaRPr>
              </a:p>
            </p:txBody>
          </p:sp>
        </mc:Choice>
        <mc:Fallback xmlns="">
          <p:sp>
            <p:nvSpPr>
              <p:cNvPr id="5" name="テキスト ボックス 4">
                <a:extLst>
                  <a:ext uri="{FF2B5EF4-FFF2-40B4-BE49-F238E27FC236}">
                    <a16:creationId xmlns:a16="http://schemas.microsoft.com/office/drawing/2014/main" id="{E59C4F8A-6729-4FF9-A27D-61EDBC398F4D}"/>
                  </a:ext>
                </a:extLst>
              </p:cNvPr>
              <p:cNvSpPr txBox="1">
                <a:spLocks noRot="1" noChangeAspect="1" noMove="1" noResize="1" noEditPoints="1" noAdjustHandles="1" noChangeArrowheads="1" noChangeShapeType="1" noTextEdit="1"/>
              </p:cNvSpPr>
              <p:nvPr/>
            </p:nvSpPr>
            <p:spPr>
              <a:xfrm>
                <a:off x="1565010" y="4887296"/>
                <a:ext cx="2208682" cy="66024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8CAA83A-C8F5-425A-979D-5A4F03C764B7}"/>
                  </a:ext>
                </a:extLst>
              </p:cNvPr>
              <p:cNvSpPr txBox="1"/>
              <p:nvPr/>
            </p:nvSpPr>
            <p:spPr>
              <a:xfrm>
                <a:off x="4162672" y="5088310"/>
                <a:ext cx="722057" cy="293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0</m:t>
                      </m:r>
                    </m:oMath>
                  </m:oMathPara>
                </a14:m>
                <a:endParaRPr kumimoji="1" lang="ja-JP" altLang="en-US" dirty="0">
                  <a:solidFill>
                    <a:schemeClr val="tx1">
                      <a:lumMod val="75000"/>
                      <a:lumOff val="25000"/>
                    </a:schemeClr>
                  </a:solidFill>
                </a:endParaRPr>
              </a:p>
            </p:txBody>
          </p:sp>
        </mc:Choice>
        <mc:Fallback xmlns="">
          <p:sp>
            <p:nvSpPr>
              <p:cNvPr id="24" name="テキスト ボックス 23">
                <a:extLst>
                  <a:ext uri="{FF2B5EF4-FFF2-40B4-BE49-F238E27FC236}">
                    <a16:creationId xmlns:a16="http://schemas.microsoft.com/office/drawing/2014/main" id="{A8CAA83A-C8F5-425A-979D-5A4F03C764B7}"/>
                  </a:ext>
                </a:extLst>
              </p:cNvPr>
              <p:cNvSpPr txBox="1">
                <a:spLocks noRot="1" noChangeAspect="1" noMove="1" noResize="1" noEditPoints="1" noAdjustHandles="1" noChangeArrowheads="1" noChangeShapeType="1" noTextEdit="1"/>
              </p:cNvSpPr>
              <p:nvPr/>
            </p:nvSpPr>
            <p:spPr>
              <a:xfrm>
                <a:off x="4162672" y="5088310"/>
                <a:ext cx="722057" cy="293735"/>
              </a:xfrm>
              <a:prstGeom prst="rect">
                <a:avLst/>
              </a:prstGeom>
              <a:blipFill>
                <a:blip r:embed="rId7"/>
                <a:stretch>
                  <a:fillRect l="-7627" r="-7627" b="-2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006C717-8E4F-4FBD-B8C1-357147D19968}"/>
                  </a:ext>
                </a:extLst>
              </p:cNvPr>
              <p:cNvSpPr txBox="1"/>
              <p:nvPr/>
            </p:nvSpPr>
            <p:spPr>
              <a:xfrm>
                <a:off x="5057189" y="4827952"/>
                <a:ext cx="1066509"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ja-JP" i="1" smtClean="0">
                              <a:solidFill>
                                <a:schemeClr val="tx1">
                                  <a:lumMod val="75000"/>
                                  <a:lumOff val="25000"/>
                                </a:schemeClr>
                              </a:solidFill>
                              <a:latin typeface="Cambria Math" panose="02040503050406030204" pitchFamily="18" charset="0"/>
                            </a:rPr>
                          </m:ctrlPr>
                        </m:naryPr>
                        <m:sub>
                          <m:r>
                            <a:rPr lang="en-US" altLang="ja-JP" b="0" i="1" smtClean="0">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r>
                            <a:rPr lang="en-US" altLang="ja-JP" b="0" i="1" smtClean="0">
                              <a:solidFill>
                                <a:schemeClr val="tx1">
                                  <a:lumMod val="75000"/>
                                  <a:lumOff val="25000"/>
                                </a:schemeClr>
                              </a:solidFill>
                              <a:latin typeface="Cambria Math" panose="02040503050406030204" pitchFamily="18" charset="0"/>
                            </a:rPr>
                            <m:t>=1</m:t>
                          </m:r>
                        </m:e>
                      </m:nary>
                    </m:oMath>
                  </m:oMathPara>
                </a14:m>
                <a:endParaRPr kumimoji="1" lang="ja-JP" altLang="en-US" dirty="0">
                  <a:solidFill>
                    <a:schemeClr val="tx1">
                      <a:lumMod val="75000"/>
                      <a:lumOff val="25000"/>
                    </a:schemeClr>
                  </a:solidFill>
                </a:endParaRPr>
              </a:p>
            </p:txBody>
          </p:sp>
        </mc:Choice>
        <mc:Fallback xmlns="">
          <p:sp>
            <p:nvSpPr>
              <p:cNvPr id="27" name="テキスト ボックス 26">
                <a:extLst>
                  <a:ext uri="{FF2B5EF4-FFF2-40B4-BE49-F238E27FC236}">
                    <a16:creationId xmlns:a16="http://schemas.microsoft.com/office/drawing/2014/main" id="{5006C717-8E4F-4FBD-B8C1-357147D19968}"/>
                  </a:ext>
                </a:extLst>
              </p:cNvPr>
              <p:cNvSpPr txBox="1">
                <a:spLocks noRot="1" noChangeAspect="1" noMove="1" noResize="1" noEditPoints="1" noAdjustHandles="1" noChangeArrowheads="1" noChangeShapeType="1" noTextEdit="1"/>
              </p:cNvSpPr>
              <p:nvPr/>
            </p:nvSpPr>
            <p:spPr>
              <a:xfrm>
                <a:off x="5057189" y="4827952"/>
                <a:ext cx="1066509" cy="778931"/>
              </a:xfrm>
              <a:prstGeom prst="rect">
                <a:avLst/>
              </a:prstGeom>
              <a:blipFill>
                <a:blip r:embed="rId8"/>
                <a:stretch>
                  <a:fillRect/>
                </a:stretch>
              </a:blipFill>
            </p:spPr>
            <p:txBody>
              <a:bodyPr/>
              <a:lstStyle/>
              <a:p>
                <a:r>
                  <a:rPr lang="ja-JP" altLang="en-US">
                    <a:noFill/>
                  </a:rPr>
                  <a:t> </a:t>
                </a:r>
              </a:p>
            </p:txBody>
          </p:sp>
        </mc:Fallback>
      </mc:AlternateContent>
      <p:sp>
        <p:nvSpPr>
          <p:cNvPr id="28" name="正方形/長方形 27">
            <a:extLst>
              <a:ext uri="{FF2B5EF4-FFF2-40B4-BE49-F238E27FC236}">
                <a16:creationId xmlns:a16="http://schemas.microsoft.com/office/drawing/2014/main" id="{621136E1-6F01-4DF4-A2CD-44F56ACDCF29}"/>
              </a:ext>
            </a:extLst>
          </p:cNvPr>
          <p:cNvSpPr/>
          <p:nvPr/>
        </p:nvSpPr>
        <p:spPr>
          <a:xfrm>
            <a:off x="1879444" y="6077690"/>
            <a:ext cx="4793300"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これは</a:t>
            </a:r>
            <a:r>
              <a:rPr lang="en-US" altLang="ja-JP" sz="1600" dirty="0" err="1">
                <a:solidFill>
                  <a:schemeClr val="tx1">
                    <a:lumMod val="75000"/>
                    <a:lumOff val="25000"/>
                  </a:schemeClr>
                </a:solidFill>
                <a:latin typeface="Meiryo UI" panose="020B0604030504040204" pitchFamily="50" charset="-128"/>
                <a:ea typeface="Meiryo UI" panose="020B0604030504040204" pitchFamily="50" charset="-128"/>
              </a:rPr>
              <a:t>i</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番目の確率モデルのパラメータ更新前の事後分布</a:t>
            </a:r>
            <a:endParaRPr lang="ja-JP" altLang="en-US" sz="1600" dirty="0"/>
          </a:p>
        </p:txBody>
      </p:sp>
      <p:cxnSp>
        <p:nvCxnSpPr>
          <p:cNvPr id="29" name="直線コネクタ 28">
            <a:extLst>
              <a:ext uri="{FF2B5EF4-FFF2-40B4-BE49-F238E27FC236}">
                <a16:creationId xmlns:a16="http://schemas.microsoft.com/office/drawing/2014/main" id="{FCB76487-E27C-431C-B4B0-78BF53F20B20}"/>
              </a:ext>
            </a:extLst>
          </p:cNvPr>
          <p:cNvCxnSpPr>
            <a:cxnSpLocks/>
          </p:cNvCxnSpPr>
          <p:nvPr/>
        </p:nvCxnSpPr>
        <p:spPr>
          <a:xfrm>
            <a:off x="1510155" y="5608307"/>
            <a:ext cx="2328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3E140B-B2BD-44F2-A129-EF458108356E}"/>
              </a:ext>
            </a:extLst>
          </p:cNvPr>
          <p:cNvCxnSpPr>
            <a:cxnSpLocks/>
          </p:cNvCxnSpPr>
          <p:nvPr/>
        </p:nvCxnSpPr>
        <p:spPr>
          <a:xfrm>
            <a:off x="2574518" y="5608307"/>
            <a:ext cx="601593" cy="4207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F5DF687A-7A5A-4A92-9321-F149A516CC2C}"/>
                  </a:ext>
                </a:extLst>
              </p:cNvPr>
              <p:cNvSpPr/>
              <p:nvPr/>
            </p:nvSpPr>
            <p:spPr>
              <a:xfrm>
                <a:off x="7926571" y="4832799"/>
                <a:ext cx="11381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33" name="正方形/長方形 32">
                <a:extLst>
                  <a:ext uri="{FF2B5EF4-FFF2-40B4-BE49-F238E27FC236}">
                    <a16:creationId xmlns:a16="http://schemas.microsoft.com/office/drawing/2014/main" id="{F5DF687A-7A5A-4A92-9321-F149A516CC2C}"/>
                  </a:ext>
                </a:extLst>
              </p:cNvPr>
              <p:cNvSpPr>
                <a:spLocks noRot="1" noChangeAspect="1" noMove="1" noResize="1" noEditPoints="1" noAdjustHandles="1" noChangeArrowheads="1" noChangeShapeType="1" noTextEdit="1"/>
              </p:cNvSpPr>
              <p:nvPr/>
            </p:nvSpPr>
            <p:spPr>
              <a:xfrm>
                <a:off x="7926571" y="4832799"/>
                <a:ext cx="1138132" cy="369332"/>
              </a:xfrm>
              <a:prstGeom prst="rect">
                <a:avLst/>
              </a:prstGeom>
              <a:blipFill>
                <a:blip r:embed="rId9"/>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D8A90A83-A1BF-483C-AFD6-C45F4ECB2B9E}"/>
                  </a:ext>
                </a:extLst>
              </p:cNvPr>
              <p:cNvSpPr/>
              <p:nvPr/>
            </p:nvSpPr>
            <p:spPr>
              <a:xfrm>
                <a:off x="7951006" y="5227825"/>
                <a:ext cx="448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oMath>
                  </m:oMathPara>
                </a14:m>
                <a:endParaRPr lang="ja-JP" altLang="en-US" dirty="0"/>
              </a:p>
            </p:txBody>
          </p:sp>
        </mc:Choice>
        <mc:Fallback xmlns="">
          <p:sp>
            <p:nvSpPr>
              <p:cNvPr id="34" name="正方形/長方形 33">
                <a:extLst>
                  <a:ext uri="{FF2B5EF4-FFF2-40B4-BE49-F238E27FC236}">
                    <a16:creationId xmlns:a16="http://schemas.microsoft.com/office/drawing/2014/main" id="{D8A90A83-A1BF-483C-AFD6-C45F4ECB2B9E}"/>
                  </a:ext>
                </a:extLst>
              </p:cNvPr>
              <p:cNvSpPr>
                <a:spLocks noRot="1" noChangeAspect="1" noMove="1" noResize="1" noEditPoints="1" noAdjustHandles="1" noChangeArrowheads="1" noChangeShapeType="1" noTextEdit="1"/>
              </p:cNvSpPr>
              <p:nvPr/>
            </p:nvSpPr>
            <p:spPr>
              <a:xfrm>
                <a:off x="7951006" y="5227825"/>
                <a:ext cx="448456"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A57D9D29-AE23-40CD-B9E6-95B71DDB8525}"/>
                  </a:ext>
                </a:extLst>
              </p:cNvPr>
              <p:cNvSpPr/>
              <p:nvPr/>
            </p:nvSpPr>
            <p:spPr>
              <a:xfrm>
                <a:off x="7926571" y="5622851"/>
                <a:ext cx="169091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m:t>
                          </m:r>
                        </m:e>
                      </m:nary>
                    </m:oMath>
                  </m:oMathPara>
                </a14:m>
                <a:endParaRPr lang="ja-JP" altLang="en-US" dirty="0"/>
              </a:p>
            </p:txBody>
          </p:sp>
        </mc:Choice>
        <mc:Fallback xmlns="">
          <p:sp>
            <p:nvSpPr>
              <p:cNvPr id="35" name="正方形/長方形 34">
                <a:extLst>
                  <a:ext uri="{FF2B5EF4-FFF2-40B4-BE49-F238E27FC236}">
                    <a16:creationId xmlns:a16="http://schemas.microsoft.com/office/drawing/2014/main" id="{A57D9D29-AE23-40CD-B9E6-95B71DDB8525}"/>
                  </a:ext>
                </a:extLst>
              </p:cNvPr>
              <p:cNvSpPr>
                <a:spLocks noRot="1" noChangeAspect="1" noMove="1" noResize="1" noEditPoints="1" noAdjustHandles="1" noChangeArrowheads="1" noChangeShapeType="1" noTextEdit="1"/>
              </p:cNvSpPr>
              <p:nvPr/>
            </p:nvSpPr>
            <p:spPr>
              <a:xfrm>
                <a:off x="7926571" y="5622851"/>
                <a:ext cx="1690911" cy="902555"/>
              </a:xfrm>
              <a:prstGeom prst="rect">
                <a:avLst/>
              </a:prstGeom>
              <a:blipFill>
                <a:blip r:embed="rId11"/>
                <a:stretch>
                  <a:fillRect/>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03E381D4-0E0A-4ACE-B766-D9EB0C88EECE}"/>
              </a:ext>
            </a:extLst>
          </p:cNvPr>
          <p:cNvSpPr/>
          <p:nvPr/>
        </p:nvSpPr>
        <p:spPr>
          <a:xfrm>
            <a:off x="9048263" y="4855174"/>
            <a:ext cx="1923925"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：確率モデル</a:t>
            </a:r>
            <a:r>
              <a:rPr lang="en-US" altLang="ja-JP" sz="1600" dirty="0" err="1">
                <a:solidFill>
                  <a:schemeClr val="tx1">
                    <a:lumMod val="75000"/>
                    <a:lumOff val="25000"/>
                  </a:schemeClr>
                </a:solidFill>
                <a:latin typeface="Meiryo UI" panose="020B0604030504040204" pitchFamily="50" charset="-128"/>
                <a:ea typeface="Meiryo UI" panose="020B0604030504040204" pitchFamily="50" charset="-128"/>
              </a:rPr>
              <a:t>i</a:t>
            </a:r>
            <a:r>
              <a:rPr lang="ja-JP" altLang="en-US" sz="1600" dirty="0" err="1">
                <a:solidFill>
                  <a:schemeClr val="tx1">
                    <a:lumMod val="75000"/>
                    <a:lumOff val="25000"/>
                  </a:schemeClr>
                </a:solidFill>
                <a:latin typeface="Meiryo UI" panose="020B0604030504040204" pitchFamily="50" charset="-128"/>
                <a:ea typeface="Meiryo UI" panose="020B0604030504040204" pitchFamily="50" charset="-128"/>
              </a:rPr>
              <a:t>の尤</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度</a:t>
            </a:r>
            <a:endParaRPr lang="ja-JP" altLang="en-US" sz="16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A37E164E-8455-431A-9829-A522952E4D88}"/>
              </a:ext>
            </a:extLst>
          </p:cNvPr>
          <p:cNvSpPr/>
          <p:nvPr/>
        </p:nvSpPr>
        <p:spPr>
          <a:xfrm>
            <a:off x="8287766" y="5291420"/>
            <a:ext cx="313258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：確率モデル</a:t>
            </a:r>
            <a:r>
              <a:rPr lang="en-US" altLang="ja-JP" sz="1600" dirty="0" err="1">
                <a:solidFill>
                  <a:schemeClr val="tx1">
                    <a:lumMod val="75000"/>
                    <a:lumOff val="25000"/>
                  </a:schemeClr>
                </a:solidFill>
                <a:latin typeface="Meiryo UI" panose="020B0604030504040204" pitchFamily="50" charset="-128"/>
                <a:ea typeface="Meiryo UI" panose="020B0604030504040204" pitchFamily="50" charset="-128"/>
              </a:rPr>
              <a:t>i</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の重み（事前確率）</a:t>
            </a:r>
            <a:endParaRPr lang="ja-JP" altLang="en-US" sz="1600" dirty="0">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44B33338-1612-4834-BC57-3168F4723616}"/>
              </a:ext>
            </a:extLst>
          </p:cNvPr>
          <p:cNvSpPr/>
          <p:nvPr/>
        </p:nvSpPr>
        <p:spPr>
          <a:xfrm>
            <a:off x="9446006" y="5908413"/>
            <a:ext cx="1210588"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：周辺確率</a:t>
            </a:r>
            <a:endParaRPr lang="ja-JP" altLang="en-US" sz="1600"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C516768-382C-4BC5-A380-83A679963E40}"/>
              </a:ext>
            </a:extLst>
          </p:cNvPr>
          <p:cNvSpPr/>
          <p:nvPr/>
        </p:nvSpPr>
        <p:spPr>
          <a:xfrm>
            <a:off x="7845064" y="4832799"/>
            <a:ext cx="3575291" cy="1668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9D8B5F6-3C0B-4952-8100-6EBB25887788}"/>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869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D79EF5E-B239-43DA-87B6-0E622C8576D1}"/>
                  </a:ext>
                </a:extLst>
              </p:cNvPr>
              <p:cNvSpPr/>
              <p:nvPr/>
            </p:nvSpPr>
            <p:spPr>
              <a:xfrm>
                <a:off x="1565868" y="1503166"/>
                <a:ext cx="2762616" cy="900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i="1">
                          <a:solidFill>
                            <a:schemeClr val="tx1">
                              <a:lumMod val="75000"/>
                              <a:lumOff val="25000"/>
                            </a:schemeClr>
                          </a:solidFill>
                          <a:latin typeface="Cambria Math" panose="02040503050406030204" pitchFamily="18" charset="0"/>
                        </a:rPr>
                        <m:t>) =</m:t>
                      </m:r>
                      <m:r>
                        <a:rPr lang="ja-JP" altLang="en-US" i="1">
                          <a:solidFill>
                            <a:schemeClr val="tx1">
                              <a:lumMod val="75000"/>
                              <a:lumOff val="25000"/>
                            </a:schemeClr>
                          </a:solidFill>
                          <a:latin typeface="Cambria Math" panose="02040503050406030204" pitchFamily="18" charset="0"/>
                        </a:rPr>
                        <m:t>　</m:t>
                      </m:r>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e>
                      </m:func>
                    </m:oMath>
                  </m:oMathPara>
                </a14:m>
                <a:endParaRPr lang="ja-JP" altLang="en-US" dirty="0"/>
              </a:p>
            </p:txBody>
          </p:sp>
        </mc:Choice>
        <mc:Fallback xmlns="">
          <p:sp>
            <p:nvSpPr>
              <p:cNvPr id="5" name="正方形/長方形 4">
                <a:extLst>
                  <a:ext uri="{FF2B5EF4-FFF2-40B4-BE49-F238E27FC236}">
                    <a16:creationId xmlns:a16="http://schemas.microsoft.com/office/drawing/2014/main" id="{7D79EF5E-B239-43DA-87B6-0E622C8576D1}"/>
                  </a:ext>
                </a:extLst>
              </p:cNvPr>
              <p:cNvSpPr>
                <a:spLocks noRot="1" noChangeAspect="1" noMove="1" noResize="1" noEditPoints="1" noAdjustHandles="1" noChangeArrowheads="1" noChangeShapeType="1" noTextEdit="1"/>
              </p:cNvSpPr>
              <p:nvPr/>
            </p:nvSpPr>
            <p:spPr>
              <a:xfrm>
                <a:off x="1565868" y="1503166"/>
                <a:ext cx="2762616" cy="9003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6CD7365E-CBAC-48D0-8213-800865A88573}"/>
                  </a:ext>
                </a:extLst>
              </p:cNvPr>
              <p:cNvSpPr/>
              <p:nvPr/>
            </p:nvSpPr>
            <p:spPr>
              <a:xfrm>
                <a:off x="2102875" y="2557736"/>
                <a:ext cx="2465162"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　</m:t>
                      </m:r>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𝑍</m:t>
                              </m:r>
                            </m:sup>
                            <m:e>
                              <m:f>
                                <m:fPr>
                                  <m:ctrlPr>
                                    <a:rPr lang="en-US" altLang="ja-JP" i="1" smtClean="0">
                                      <a:solidFill>
                                        <a:schemeClr val="tx1">
                                          <a:lumMod val="75000"/>
                                          <a:lumOff val="25000"/>
                                        </a:schemeClr>
                                      </a:solidFill>
                                      <a:latin typeface="Cambria Math" panose="02040503050406030204" pitchFamily="18" charset="0"/>
                                    </a:rPr>
                                  </m:ctrlPr>
                                </m:fPr>
                                <m:num>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nary>
                        </m:e>
                      </m:func>
                    </m:oMath>
                  </m:oMathPara>
                </a14:m>
                <a:endParaRPr lang="ja-JP" altLang="en-US" dirty="0"/>
              </a:p>
            </p:txBody>
          </p:sp>
        </mc:Choice>
        <mc:Fallback xmlns="">
          <p:sp>
            <p:nvSpPr>
              <p:cNvPr id="23" name="正方形/長方形 22">
                <a:extLst>
                  <a:ext uri="{FF2B5EF4-FFF2-40B4-BE49-F238E27FC236}">
                    <a16:creationId xmlns:a16="http://schemas.microsoft.com/office/drawing/2014/main" id="{6CD7365E-CBAC-48D0-8213-800865A88573}"/>
                  </a:ext>
                </a:extLst>
              </p:cNvPr>
              <p:cNvSpPr>
                <a:spLocks noRot="1" noChangeAspect="1" noMove="1" noResize="1" noEditPoints="1" noAdjustHandles="1" noChangeArrowheads="1" noChangeShapeType="1" noTextEdit="1"/>
              </p:cNvSpPr>
              <p:nvPr/>
            </p:nvSpPr>
            <p:spPr>
              <a:xfrm>
                <a:off x="2102875" y="2557736"/>
                <a:ext cx="2465162" cy="871264"/>
              </a:xfrm>
              <a:prstGeom prst="rect">
                <a:avLst/>
              </a:prstGeom>
              <a:blipFill>
                <a:blip r:embed="rId4"/>
                <a:stretch>
                  <a:fillRect/>
                </a:stretch>
              </a:blipFill>
            </p:spPr>
            <p:txBody>
              <a:bodyPr/>
              <a:lstStyle/>
              <a:p>
                <a:r>
                  <a:rPr lang="ja-JP" altLang="en-US">
                    <a:noFill/>
                  </a:rPr>
                  <a:t> </a:t>
                </a:r>
              </a:p>
            </p:txBody>
          </p:sp>
        </mc:Fallback>
      </mc:AlternateContent>
      <p:cxnSp>
        <p:nvCxnSpPr>
          <p:cNvPr id="24" name="コネクタ: 曲線 23">
            <a:extLst>
              <a:ext uri="{FF2B5EF4-FFF2-40B4-BE49-F238E27FC236}">
                <a16:creationId xmlns:a16="http://schemas.microsoft.com/office/drawing/2014/main" id="{B2616C5E-AAC1-4148-B88F-ADB818707D56}"/>
              </a:ext>
            </a:extLst>
          </p:cNvPr>
          <p:cNvCxnSpPr>
            <a:cxnSpLocks/>
            <a:stCxn id="5" idx="3"/>
            <a:endCxn id="23" idx="3"/>
          </p:cNvCxnSpPr>
          <p:nvPr/>
        </p:nvCxnSpPr>
        <p:spPr>
          <a:xfrm>
            <a:off x="4328484" y="1953354"/>
            <a:ext cx="239553" cy="1040014"/>
          </a:xfrm>
          <a:prstGeom prst="curvedConnector3">
            <a:avLst>
              <a:gd name="adj1" fmla="val 195428"/>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57537183-B637-4339-9016-20135C280107}"/>
                  </a:ext>
                </a:extLst>
              </p:cNvPr>
              <p:cNvSpPr/>
              <p:nvPr/>
            </p:nvSpPr>
            <p:spPr>
              <a:xfrm>
                <a:off x="4792915" y="1876561"/>
                <a:ext cx="906723" cy="733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lumMod val="75000"/>
                                  <a:lumOff val="25000"/>
                                </a:schemeClr>
                              </a:solidFill>
                              <a:latin typeface="Cambria Math" panose="02040503050406030204" pitchFamily="18" charset="0"/>
                            </a:rPr>
                          </m:ctrlPr>
                        </m:fPr>
                        <m:num>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r>
                        <a:rPr lang="en-US" altLang="ja-JP" b="0" i="1" smtClean="0">
                          <a:solidFill>
                            <a:schemeClr val="tx1">
                              <a:lumMod val="75000"/>
                              <a:lumOff val="25000"/>
                            </a:schemeClr>
                          </a:solidFill>
                          <a:latin typeface="Cambria Math" panose="02040503050406030204" pitchFamily="18" charset="0"/>
                        </a:rPr>
                        <m:t>=1</m:t>
                      </m:r>
                    </m:oMath>
                  </m:oMathPara>
                </a14:m>
                <a:endParaRPr lang="ja-JP" altLang="en-US" dirty="0"/>
              </a:p>
            </p:txBody>
          </p:sp>
        </mc:Choice>
        <mc:Fallback xmlns="">
          <p:sp>
            <p:nvSpPr>
              <p:cNvPr id="13" name="正方形/長方形 12">
                <a:extLst>
                  <a:ext uri="{FF2B5EF4-FFF2-40B4-BE49-F238E27FC236}">
                    <a16:creationId xmlns:a16="http://schemas.microsoft.com/office/drawing/2014/main" id="{57537183-B637-4339-9016-20135C280107}"/>
                  </a:ext>
                </a:extLst>
              </p:cNvPr>
              <p:cNvSpPr>
                <a:spLocks noRot="1" noChangeAspect="1" noMove="1" noResize="1" noEditPoints="1" noAdjustHandles="1" noChangeArrowheads="1" noChangeShapeType="1" noTextEdit="1"/>
              </p:cNvSpPr>
              <p:nvPr/>
            </p:nvSpPr>
            <p:spPr>
              <a:xfrm>
                <a:off x="4792915" y="1876561"/>
                <a:ext cx="906723" cy="73379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8C72C893-8FD3-47E1-9399-26AB6A8B8FD0}"/>
                  </a:ext>
                </a:extLst>
              </p:cNvPr>
              <p:cNvSpPr/>
              <p:nvPr/>
            </p:nvSpPr>
            <p:spPr>
              <a:xfrm>
                <a:off x="2102875" y="3579910"/>
                <a:ext cx="4602991"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　</m:t>
                      </m:r>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𝑍</m:t>
                              </m:r>
                            </m:sup>
                            <m:e>
                              <m:f>
                                <m:fPr>
                                  <m:ctrlPr>
                                    <a:rPr lang="en-US" altLang="ja-JP" i="1" smtClean="0">
                                      <a:solidFill>
                                        <a:schemeClr val="tx1">
                                          <a:lumMod val="75000"/>
                                          <a:lumOff val="25000"/>
                                        </a:schemeClr>
                                      </a:solidFill>
                                      <a:latin typeface="Cambria Math" panose="02040503050406030204" pitchFamily="18" charset="0"/>
                                    </a:rPr>
                                  </m:ctrlPr>
                                </m:fPr>
                                <m:num>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nary>
                        </m:e>
                      </m:func>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smtClean="0">
                                  <a:solidFill>
                                    <a:schemeClr val="tx1">
                                      <a:lumMod val="75000"/>
                                      <a:lumOff val="25000"/>
                                    </a:schemeClr>
                                  </a:solidFill>
                                  <a:latin typeface="Cambria Math" panose="02040503050406030204" pitchFamily="18" charset="0"/>
                                </a:rPr>
                              </m:ctrlPr>
                            </m:funcPr>
                            <m:fName>
                              <m:r>
                                <m:rPr>
                                  <m:sty m:val="p"/>
                                </m:rPr>
                                <a:rPr lang="en-US" altLang="ja-JP" i="0" smtClean="0">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oMath>
                  </m:oMathPara>
                </a14:m>
                <a:endParaRPr lang="ja-JP" altLang="en-US" dirty="0"/>
              </a:p>
            </p:txBody>
          </p:sp>
        </mc:Choice>
        <mc:Fallback xmlns="">
          <p:sp>
            <p:nvSpPr>
              <p:cNvPr id="27" name="正方形/長方形 26">
                <a:extLst>
                  <a:ext uri="{FF2B5EF4-FFF2-40B4-BE49-F238E27FC236}">
                    <a16:creationId xmlns:a16="http://schemas.microsoft.com/office/drawing/2014/main" id="{8C72C893-8FD3-47E1-9399-26AB6A8B8FD0}"/>
                  </a:ext>
                </a:extLst>
              </p:cNvPr>
              <p:cNvSpPr>
                <a:spLocks noRot="1" noChangeAspect="1" noMove="1" noResize="1" noEditPoints="1" noAdjustHandles="1" noChangeArrowheads="1" noChangeShapeType="1" noTextEdit="1"/>
              </p:cNvSpPr>
              <p:nvPr/>
            </p:nvSpPr>
            <p:spPr>
              <a:xfrm>
                <a:off x="2102875" y="3579910"/>
                <a:ext cx="4602991" cy="871264"/>
              </a:xfrm>
              <a:prstGeom prst="rect">
                <a:avLst/>
              </a:prstGeom>
              <a:blipFill>
                <a:blip r:embed="rId6"/>
                <a:stretch>
                  <a:fillRect/>
                </a:stretch>
              </a:blipFill>
            </p:spPr>
            <p:txBody>
              <a:bodyPr/>
              <a:lstStyle/>
              <a:p>
                <a:r>
                  <a:rPr lang="ja-JP" altLang="en-US">
                    <a:noFill/>
                  </a:rPr>
                  <a:t> </a:t>
                </a:r>
              </a:p>
            </p:txBody>
          </p:sp>
        </mc:Fallback>
      </mc:AlternateContent>
      <p:cxnSp>
        <p:nvCxnSpPr>
          <p:cNvPr id="28" name="コネクタ: 曲線 27">
            <a:extLst>
              <a:ext uri="{FF2B5EF4-FFF2-40B4-BE49-F238E27FC236}">
                <a16:creationId xmlns:a16="http://schemas.microsoft.com/office/drawing/2014/main" id="{5F1F9FBD-E875-4B0C-81B7-569724E9573C}"/>
              </a:ext>
            </a:extLst>
          </p:cNvPr>
          <p:cNvCxnSpPr>
            <a:cxnSpLocks/>
            <a:endCxn id="27" idx="3"/>
          </p:cNvCxnSpPr>
          <p:nvPr/>
        </p:nvCxnSpPr>
        <p:spPr>
          <a:xfrm>
            <a:off x="4826000" y="2993368"/>
            <a:ext cx="1879866" cy="1022174"/>
          </a:xfrm>
          <a:prstGeom prst="curvedConnector3">
            <a:avLst>
              <a:gd name="adj1" fmla="val 11216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151E3E6F-7898-4A61-B043-675995432F6C}"/>
                  </a:ext>
                </a:extLst>
              </p:cNvPr>
              <p:cNvSpPr/>
              <p:nvPr/>
            </p:nvSpPr>
            <p:spPr>
              <a:xfrm>
                <a:off x="6872400" y="3021929"/>
                <a:ext cx="218883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rPr>
                          </m:ctrlPr>
                        </m:d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 </m:t>
                          </m:r>
                        </m:e>
                      </m:d>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Ε</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𝑓</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altLang="ja-JP" dirty="0">
                  <a:solidFill>
                    <a:schemeClr val="tx1">
                      <a:lumMod val="75000"/>
                      <a:lumOff val="25000"/>
                    </a:schemeClr>
                  </a:solidFill>
                  <a:ea typeface="Cambria Math" panose="02040503050406030204" pitchFamily="18" charset="0"/>
                </a:endParaRPr>
              </a:p>
            </p:txBody>
          </p:sp>
        </mc:Choice>
        <mc:Fallback xmlns="">
          <p:sp>
            <p:nvSpPr>
              <p:cNvPr id="37" name="正方形/長方形 36">
                <a:extLst>
                  <a:ext uri="{FF2B5EF4-FFF2-40B4-BE49-F238E27FC236}">
                    <a16:creationId xmlns:a16="http://schemas.microsoft.com/office/drawing/2014/main" id="{151E3E6F-7898-4A61-B043-675995432F6C}"/>
                  </a:ext>
                </a:extLst>
              </p:cNvPr>
              <p:cNvSpPr>
                <a:spLocks noRot="1" noChangeAspect="1" noMove="1" noResize="1" noEditPoints="1" noAdjustHandles="1" noChangeArrowheads="1" noChangeShapeType="1" noTextEdit="1"/>
              </p:cNvSpPr>
              <p:nvPr/>
            </p:nvSpPr>
            <p:spPr>
              <a:xfrm>
                <a:off x="6872400" y="3021929"/>
                <a:ext cx="2188839" cy="369332"/>
              </a:xfrm>
              <a:prstGeom prst="rect">
                <a:avLst/>
              </a:prstGeom>
              <a:blipFill>
                <a:blip r:embed="rId7"/>
                <a:stretch>
                  <a:fillRect b="-16667"/>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01767D09-5A19-4B1D-9BA9-447A8CD9A47A}"/>
              </a:ext>
            </a:extLst>
          </p:cNvPr>
          <p:cNvSpPr/>
          <p:nvPr/>
        </p:nvSpPr>
        <p:spPr>
          <a:xfrm>
            <a:off x="5957601" y="2438643"/>
            <a:ext cx="6061275" cy="584775"/>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冒頭にあったように</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log</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は凸な関数なのでここで</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Jensen</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の不等式が使える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※log</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は上に凸なので符号は逆転している</a:t>
            </a:r>
            <a:endParaRPr lang="ja-JP" altLang="en-US" sz="1600" dirty="0"/>
          </a:p>
        </p:txBody>
      </p:sp>
      <p:sp>
        <p:nvSpPr>
          <p:cNvPr id="17" name="テキスト ボックス 16">
            <a:extLst>
              <a:ext uri="{FF2B5EF4-FFF2-40B4-BE49-F238E27FC236}">
                <a16:creationId xmlns:a16="http://schemas.microsoft.com/office/drawing/2014/main" id="{468DA5E3-78AE-446E-A772-2124085CE68D}"/>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0CBCBBB1-8E87-4BD0-A034-2A24CD533D3A}"/>
                  </a:ext>
                </a:extLst>
              </p:cNvPr>
              <p:cNvSpPr/>
              <p:nvPr/>
            </p:nvSpPr>
            <p:spPr>
              <a:xfrm>
                <a:off x="1576159" y="4536077"/>
                <a:ext cx="2796215"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r>
                            <a:rPr lang="ja-JP" altLang="en-US" i="1">
                              <a:solidFill>
                                <a:schemeClr val="tx1">
                                  <a:lumMod val="75000"/>
                                  <a:lumOff val="25000"/>
                                </a:schemeClr>
                              </a:solidFill>
                              <a:latin typeface="Cambria Math" panose="02040503050406030204" pitchFamily="18" charset="0"/>
                            </a:rPr>
                            <m:t>𝜃</m:t>
                          </m:r>
                        </m:e>
                      </m:d>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oMath>
                  </m:oMathPara>
                </a14:m>
                <a:endParaRPr lang="ja-JP" altLang="en-US" dirty="0"/>
              </a:p>
            </p:txBody>
          </p:sp>
        </mc:Choice>
        <mc:Fallback xmlns="">
          <p:sp>
            <p:nvSpPr>
              <p:cNvPr id="20" name="正方形/長方形 19">
                <a:extLst>
                  <a:ext uri="{FF2B5EF4-FFF2-40B4-BE49-F238E27FC236}">
                    <a16:creationId xmlns:a16="http://schemas.microsoft.com/office/drawing/2014/main" id="{0CBCBBB1-8E87-4BD0-A034-2A24CD533D3A}"/>
                  </a:ext>
                </a:extLst>
              </p:cNvPr>
              <p:cNvSpPr>
                <a:spLocks noRot="1" noChangeAspect="1" noMove="1" noResize="1" noEditPoints="1" noAdjustHandles="1" noChangeArrowheads="1" noChangeShapeType="1" noTextEdit="1"/>
              </p:cNvSpPr>
              <p:nvPr/>
            </p:nvSpPr>
            <p:spPr>
              <a:xfrm>
                <a:off x="1576159" y="4536077"/>
                <a:ext cx="2796215" cy="87126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F7EA71FF-6DAF-4B90-8852-7C1DEEAB2317}"/>
                  </a:ext>
                </a:extLst>
              </p:cNvPr>
              <p:cNvSpPr/>
              <p:nvPr/>
            </p:nvSpPr>
            <p:spPr>
              <a:xfrm>
                <a:off x="4328484" y="4822165"/>
                <a:ext cx="5897870" cy="584775"/>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なら、先ほどまで求められなかった</a:t>
                </a:r>
                <a14:m>
                  <m:oMath xmlns:m="http://schemas.openxmlformats.org/officeDocument/2006/math">
                    <m:r>
                      <a:rPr lang="en-US" altLang="ja-JP" sz="1600" i="1">
                        <a:solidFill>
                          <a:schemeClr val="tx1">
                            <a:lumMod val="75000"/>
                            <a:lumOff val="25000"/>
                          </a:schemeClr>
                        </a:solidFill>
                        <a:latin typeface="Cambria Math" panose="02040503050406030204" pitchFamily="18" charset="0"/>
                      </a:rPr>
                      <m:t>𝐽</m:t>
                    </m:r>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𝜃</m:t>
                    </m:r>
                    <m:r>
                      <a:rPr lang="en-US" altLang="ja-JP" sz="1600" i="1">
                        <a:solidFill>
                          <a:schemeClr val="tx1">
                            <a:lumMod val="75000"/>
                            <a:lumOff val="25000"/>
                          </a:schemeClr>
                        </a:solidFill>
                        <a:latin typeface="Cambria Math" panose="02040503050406030204" pitchFamily="18" charset="0"/>
                      </a:rPr>
                      <m:t>)</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が求められたことになる。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log</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が</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sum</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にかからなくなっている）</a:t>
                </a:r>
                <a:endParaRPr lang="ja-JP" altLang="en-US" sz="1600" dirty="0"/>
              </a:p>
            </p:txBody>
          </p:sp>
        </mc:Choice>
        <mc:Fallback xmlns="">
          <p:sp>
            <p:nvSpPr>
              <p:cNvPr id="21" name="正方形/長方形 20">
                <a:extLst>
                  <a:ext uri="{FF2B5EF4-FFF2-40B4-BE49-F238E27FC236}">
                    <a16:creationId xmlns:a16="http://schemas.microsoft.com/office/drawing/2014/main" id="{F7EA71FF-6DAF-4B90-8852-7C1DEEAB2317}"/>
                  </a:ext>
                </a:extLst>
              </p:cNvPr>
              <p:cNvSpPr>
                <a:spLocks noRot="1" noChangeAspect="1" noMove="1" noResize="1" noEditPoints="1" noAdjustHandles="1" noChangeArrowheads="1" noChangeShapeType="1" noTextEdit="1"/>
              </p:cNvSpPr>
              <p:nvPr/>
            </p:nvSpPr>
            <p:spPr>
              <a:xfrm>
                <a:off x="4328484" y="4822165"/>
                <a:ext cx="5897870" cy="584775"/>
              </a:xfrm>
              <a:prstGeom prst="rect">
                <a:avLst/>
              </a:prstGeom>
              <a:blipFill>
                <a:blip r:embed="rId9"/>
                <a:stretch>
                  <a:fillRect l="-517" t="-3125" b="-11458"/>
                </a:stretch>
              </a:blipFill>
            </p:spPr>
            <p:txBody>
              <a:bodyPr/>
              <a:lstStyle/>
              <a:p>
                <a:r>
                  <a:rPr lang="ja-JP" altLang="en-US">
                    <a:noFill/>
                  </a:rPr>
                  <a:t> </a:t>
                </a:r>
              </a:p>
            </p:txBody>
          </p:sp>
        </mc:Fallback>
      </mc:AlternateContent>
      <p:sp>
        <p:nvSpPr>
          <p:cNvPr id="22" name="正方形/長方形 21">
            <a:extLst>
              <a:ext uri="{FF2B5EF4-FFF2-40B4-BE49-F238E27FC236}">
                <a16:creationId xmlns:a16="http://schemas.microsoft.com/office/drawing/2014/main" id="{50133C3F-F47C-49E6-AC03-ED66EF891888}"/>
              </a:ext>
            </a:extLst>
          </p:cNvPr>
          <p:cNvSpPr/>
          <p:nvPr/>
        </p:nvSpPr>
        <p:spPr>
          <a:xfrm>
            <a:off x="1489982" y="5703345"/>
            <a:ext cx="627126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しかし、実際には等しくない場合もあるのでそこを探るため差を計算してみる。</a:t>
            </a:r>
            <a:endParaRPr lang="ja-JP" altLang="en-US" sz="1600" dirty="0"/>
          </a:p>
        </p:txBody>
      </p: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5E90E23E-5DE6-4B90-98FA-C5C085D5B7E7}"/>
                  </a:ext>
                </a:extLst>
              </p:cNvPr>
              <p:cNvSpPr/>
              <p:nvPr/>
            </p:nvSpPr>
            <p:spPr>
              <a:xfrm>
                <a:off x="7419659" y="5436990"/>
                <a:ext cx="4243936"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e>
                      </m:func>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oMath>
                  </m:oMathPara>
                </a14:m>
                <a:endParaRPr lang="ja-JP" altLang="en-US" dirty="0"/>
              </a:p>
            </p:txBody>
          </p:sp>
        </mc:Choice>
        <mc:Fallback xmlns="">
          <p:sp>
            <p:nvSpPr>
              <p:cNvPr id="25" name="正方形/長方形 24">
                <a:extLst>
                  <a:ext uri="{FF2B5EF4-FFF2-40B4-BE49-F238E27FC236}">
                    <a16:creationId xmlns:a16="http://schemas.microsoft.com/office/drawing/2014/main" id="{5E90E23E-5DE6-4B90-98FA-C5C085D5B7E7}"/>
                  </a:ext>
                </a:extLst>
              </p:cNvPr>
              <p:cNvSpPr>
                <a:spLocks noRot="1" noChangeAspect="1" noMove="1" noResize="1" noEditPoints="1" noAdjustHandles="1" noChangeArrowheads="1" noChangeShapeType="1" noTextEdit="1"/>
              </p:cNvSpPr>
              <p:nvPr/>
            </p:nvSpPr>
            <p:spPr>
              <a:xfrm>
                <a:off x="7419659" y="5436990"/>
                <a:ext cx="4243936" cy="87126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4785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90672567-D9A9-4135-B755-AE129B330032}"/>
                  </a:ext>
                </a:extLst>
              </p:cNvPr>
              <p:cNvSpPr/>
              <p:nvPr/>
            </p:nvSpPr>
            <p:spPr>
              <a:xfrm>
                <a:off x="1518074" y="1248507"/>
                <a:ext cx="9016706"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ja-JP" i="1" smtClean="0">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e>
                      </m:func>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e>
                      </m:nary>
                      <m:func>
                        <m:funcPr>
                          <m:ctrlPr>
                            <a:rPr lang="en-US" altLang="ja-JP" i="1" smtClean="0">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e>
                      </m:func>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b="0" i="1" smtClean="0">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b="0" i="1" smtClean="0">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e>
                      </m:nary>
                      <m:d>
                        <m:dPr>
                          <m:ctrlPr>
                            <a:rPr lang="en-US" altLang="ja-JP" i="1" smtClean="0">
                              <a:solidFill>
                                <a:schemeClr val="tx1">
                                  <a:lumMod val="75000"/>
                                  <a:lumOff val="25000"/>
                                </a:schemeClr>
                              </a:solidFill>
                              <a:latin typeface="Cambria Math" panose="02040503050406030204" pitchFamily="18" charset="0"/>
                            </a:rPr>
                          </m:ctrlPr>
                        </m:dPr>
                        <m:e>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e>
                          </m:func>
                          <m:r>
                            <a:rPr lang="en-US" altLang="ja-JP" b="0" i="1" smtClean="0">
                              <a:solidFill>
                                <a:schemeClr val="tx1">
                                  <a:lumMod val="75000"/>
                                  <a:lumOff val="25000"/>
                                </a:schemeClr>
                              </a:solidFill>
                              <a:latin typeface="Cambria Math" panose="02040503050406030204" pitchFamily="18" charset="0"/>
                            </a:rPr>
                            <m:t>−</m:t>
                          </m:r>
                          <m:func>
                            <m:funcPr>
                              <m:ctrlPr>
                                <a:rPr lang="en-US" altLang="ja-JP" b="0" i="1" smtClean="0">
                                  <a:solidFill>
                                    <a:schemeClr val="tx1">
                                      <a:lumMod val="75000"/>
                                      <a:lumOff val="25000"/>
                                    </a:schemeClr>
                                  </a:solidFill>
                                  <a:latin typeface="Cambria Math" panose="02040503050406030204" pitchFamily="18" charset="0"/>
                                </a:rPr>
                              </m:ctrlPr>
                            </m:funcPr>
                            <m:fName>
                              <m:r>
                                <m:rPr>
                                  <m:sty m:val="p"/>
                                </m:rPr>
                                <a:rPr lang="en-US" altLang="ja-JP" b="0" i="0" smtClean="0">
                                  <a:solidFill>
                                    <a:schemeClr val="tx1">
                                      <a:lumMod val="75000"/>
                                      <a:lumOff val="25000"/>
                                    </a:schemeClr>
                                  </a:solidFill>
                                  <a:latin typeface="Cambria Math" panose="02040503050406030204" pitchFamily="18" charset="0"/>
                                </a:rPr>
                                <m:t>ln</m:t>
                              </m:r>
                            </m:fName>
                            <m:e>
                              <m:f>
                                <m:fPr>
                                  <m:ctrlPr>
                                    <a:rPr lang="en-US" altLang="ja-JP" b="0" i="1" smtClean="0">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den>
                              </m:f>
                            </m:e>
                          </m:func>
                        </m:e>
                      </m:d>
                    </m:oMath>
                  </m:oMathPara>
                </a14:m>
                <a:endParaRPr lang="ja-JP" altLang="en-US" dirty="0"/>
              </a:p>
            </p:txBody>
          </p:sp>
        </mc:Choice>
        <mc:Fallback xmlns="">
          <p:sp>
            <p:nvSpPr>
              <p:cNvPr id="45" name="正方形/長方形 44">
                <a:extLst>
                  <a:ext uri="{FF2B5EF4-FFF2-40B4-BE49-F238E27FC236}">
                    <a16:creationId xmlns:a16="http://schemas.microsoft.com/office/drawing/2014/main" id="{90672567-D9A9-4135-B755-AE129B330032}"/>
                  </a:ext>
                </a:extLst>
              </p:cNvPr>
              <p:cNvSpPr>
                <a:spLocks noRot="1" noChangeAspect="1" noMove="1" noResize="1" noEditPoints="1" noAdjustHandles="1" noChangeArrowheads="1" noChangeShapeType="1" noTextEdit="1"/>
              </p:cNvSpPr>
              <p:nvPr/>
            </p:nvSpPr>
            <p:spPr>
              <a:xfrm>
                <a:off x="1518074" y="1248507"/>
                <a:ext cx="9016706" cy="98405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257738AA-0AF9-4EF8-91C2-527789539DCA}"/>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48262BD-D52A-4CBA-97EA-0D2366C362A6}"/>
                  </a:ext>
                </a:extLst>
              </p:cNvPr>
              <p:cNvSpPr/>
              <p:nvPr/>
            </p:nvSpPr>
            <p:spPr>
              <a:xfrm>
                <a:off x="5812224" y="2308362"/>
                <a:ext cx="161146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e>
                      </m:nary>
                      <m:func>
                        <m:funcPr>
                          <m:ctrlPr>
                            <a:rPr lang="en-US" altLang="ja-JP" i="1" smtClean="0">
                              <a:solidFill>
                                <a:schemeClr val="tx1">
                                  <a:lumMod val="75000"/>
                                  <a:lumOff val="25000"/>
                                </a:schemeClr>
                              </a:solidFill>
                              <a:latin typeface="Cambria Math" panose="02040503050406030204" pitchFamily="18" charset="0"/>
                            </a:rPr>
                          </m:ctrlPr>
                        </m:funcPr>
                        <m:fName>
                          <m:r>
                            <m:rPr>
                              <m:sty m:val="p"/>
                            </m:rPr>
                            <a:rPr lang="en-US" altLang="ja-JP" i="0" smtClean="0">
                              <a:solidFill>
                                <a:schemeClr val="tx1">
                                  <a:lumMod val="75000"/>
                                  <a:lumOff val="25000"/>
                                </a:schemeClr>
                              </a:solidFill>
                              <a:latin typeface="Cambria Math" panose="02040503050406030204" pitchFamily="18" charset="0"/>
                            </a:rPr>
                            <m:t>ln</m:t>
                          </m:r>
                        </m:fName>
                        <m:e>
                          <m:f>
                            <m:fPr>
                              <m:ctrlPr>
                                <a:rPr lang="en-US" altLang="ja-JP" i="1" smtClean="0">
                                  <a:solidFill>
                                    <a:schemeClr val="tx1">
                                      <a:lumMod val="75000"/>
                                      <a:lumOff val="25000"/>
                                    </a:schemeClr>
                                  </a:solidFill>
                                  <a:latin typeface="Cambria Math" panose="02040503050406030204" pitchFamily="18" charset="0"/>
                                </a:rPr>
                              </m:ctrlPr>
                            </m:fPr>
                            <m:num>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num>
                            <m:den>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h</m:t>
                                  </m:r>
                                </m:e>
                                <m:sub>
                                  <m:r>
                                    <a:rPr lang="en-US" altLang="ja-JP" b="0" i="1" smtClean="0">
                                      <a:solidFill>
                                        <a:schemeClr val="tx1">
                                          <a:lumMod val="75000"/>
                                          <a:lumOff val="25000"/>
                                        </a:schemeClr>
                                      </a:solidFill>
                                      <a:latin typeface="Cambria Math" panose="02040503050406030204" pitchFamily="18" charset="0"/>
                                    </a:rPr>
                                    <m:t>𝑗</m:t>
                                  </m:r>
                                </m:sub>
                              </m:sSub>
                            </m:den>
                          </m:f>
                        </m:e>
                      </m:func>
                    </m:oMath>
                  </m:oMathPara>
                </a14:m>
                <a:endParaRPr lang="ja-JP" altLang="en-US" dirty="0"/>
              </a:p>
            </p:txBody>
          </p:sp>
        </mc:Choice>
        <mc:Fallback xmlns="">
          <p:sp>
            <p:nvSpPr>
              <p:cNvPr id="2" name="正方形/長方形 1">
                <a:extLst>
                  <a:ext uri="{FF2B5EF4-FFF2-40B4-BE49-F238E27FC236}">
                    <a16:creationId xmlns:a16="http://schemas.microsoft.com/office/drawing/2014/main" id="{548262BD-D52A-4CBA-97EA-0D2366C362A6}"/>
                  </a:ext>
                </a:extLst>
              </p:cNvPr>
              <p:cNvSpPr>
                <a:spLocks noRot="1" noChangeAspect="1" noMove="1" noResize="1" noEditPoints="1" noAdjustHandles="1" noChangeArrowheads="1" noChangeShapeType="1" noTextEdit="1"/>
              </p:cNvSpPr>
              <p:nvPr/>
            </p:nvSpPr>
            <p:spPr>
              <a:xfrm>
                <a:off x="5812224" y="2308362"/>
                <a:ext cx="1611467" cy="90255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B111C3E0-BAF9-441D-A0D6-0BE2D857C7CA}"/>
                  </a:ext>
                </a:extLst>
              </p:cNvPr>
              <p:cNvSpPr/>
              <p:nvPr/>
            </p:nvSpPr>
            <p:spPr>
              <a:xfrm>
                <a:off x="7579830" y="2384257"/>
                <a:ext cx="2317814" cy="7243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m:t>
                      </m:r>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h</m:t>
                          </m:r>
                        </m:e>
                        <m:sub>
                          <m:r>
                            <a:rPr lang="en-US" altLang="ja-JP" b="0" i="1" smtClean="0">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smtClean="0">
                                  <a:solidFill>
                                    <a:schemeClr val="tx1">
                                      <a:lumMod val="75000"/>
                                      <a:lumOff val="25000"/>
                                    </a:schemeClr>
                                  </a:solidFill>
                                  <a:latin typeface="Cambria Math" panose="02040503050406030204" pitchFamily="18" charset="0"/>
                                </a:rPr>
                                <m:t>𝜃</m:t>
                              </m:r>
                            </m:e>
                            <m:sub>
                              <m:r>
                                <a:rPr lang="en-US" altLang="ja-JP" b="0" i="1" smtClean="0">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e>
                          </m:nary>
                        </m:den>
                      </m:f>
                    </m:oMath>
                  </m:oMathPara>
                </a14:m>
                <a:endParaRPr lang="ja-JP" altLang="en-US" dirty="0"/>
              </a:p>
            </p:txBody>
          </p:sp>
        </mc:Choice>
        <mc:Fallback xmlns="">
          <p:sp>
            <p:nvSpPr>
              <p:cNvPr id="4" name="正方形/長方形 3">
                <a:extLst>
                  <a:ext uri="{FF2B5EF4-FFF2-40B4-BE49-F238E27FC236}">
                    <a16:creationId xmlns:a16="http://schemas.microsoft.com/office/drawing/2014/main" id="{B111C3E0-BAF9-441D-A0D6-0BE2D857C7CA}"/>
                  </a:ext>
                </a:extLst>
              </p:cNvPr>
              <p:cNvSpPr>
                <a:spLocks noRot="1" noChangeAspect="1" noMove="1" noResize="1" noEditPoints="1" noAdjustHandles="1" noChangeArrowheads="1" noChangeShapeType="1" noTextEdit="1"/>
              </p:cNvSpPr>
              <p:nvPr/>
            </p:nvSpPr>
            <p:spPr>
              <a:xfrm>
                <a:off x="7579830" y="2384257"/>
                <a:ext cx="2317814" cy="7243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4A78546-A33D-4322-AD70-6EFCCBB560C6}"/>
                  </a:ext>
                </a:extLst>
              </p:cNvPr>
              <p:cNvSpPr/>
              <p:nvPr/>
            </p:nvSpPr>
            <p:spPr>
              <a:xfrm>
                <a:off x="4851651" y="4237512"/>
                <a:ext cx="4076335" cy="871264"/>
              </a:xfrm>
              <a:prstGeom prst="rect">
                <a:avLst/>
              </a:prstGeom>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𝐾𝐿</m:t>
                      </m:r>
                      <m:d>
                        <m:dPr>
                          <m:ctrlPr>
                            <a:rPr lang="en-US" altLang="ja-JP" b="0" i="1" smtClean="0">
                              <a:solidFill>
                                <a:schemeClr val="tx1">
                                  <a:lumMod val="75000"/>
                                  <a:lumOff val="25000"/>
                                </a:schemeClr>
                              </a:solidFill>
                              <a:latin typeface="Cambria Math" panose="02040503050406030204" pitchFamily="18" charset="0"/>
                            </a:rPr>
                          </m:ctrlPr>
                        </m:dPr>
                        <m:e>
                          <m:r>
                            <a:rPr lang="en-US" altLang="ja-JP" b="0" i="1" smtClean="0">
                              <a:solidFill>
                                <a:schemeClr val="tx1">
                                  <a:lumMod val="75000"/>
                                  <a:lumOff val="25000"/>
                                </a:schemeClr>
                              </a:solidFill>
                              <a:latin typeface="Cambria Math" panose="02040503050406030204" pitchFamily="18" charset="0"/>
                            </a:rPr>
                            <m:t>𝑃</m:t>
                          </m:r>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𝑄</m:t>
                          </m:r>
                        </m:e>
                      </m:d>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b="0"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𝑁</m:t>
                          </m:r>
                        </m:sup>
                        <m:e>
                          <m:r>
                            <a:rPr lang="en-US" altLang="ja-JP" b="0" i="1" smtClean="0">
                              <a:solidFill>
                                <a:schemeClr val="tx1">
                                  <a:lumMod val="75000"/>
                                  <a:lumOff val="25000"/>
                                </a:schemeClr>
                              </a:solidFill>
                              <a:latin typeface="Cambria Math" panose="02040503050406030204" pitchFamily="18" charset="0"/>
                            </a:rPr>
                            <m:t>𝑃</m:t>
                          </m:r>
                          <m:d>
                            <m:dPr>
                              <m:ctrlPr>
                                <a:rPr lang="en-US" altLang="ja-JP" b="0" i="1" smtClean="0">
                                  <a:solidFill>
                                    <a:schemeClr val="tx1">
                                      <a:lumMod val="75000"/>
                                      <a:lumOff val="25000"/>
                                    </a:schemeClr>
                                  </a:solidFill>
                                  <a:latin typeface="Cambria Math" panose="02040503050406030204" pitchFamily="18" charset="0"/>
                                </a:rPr>
                              </m:ctrlPr>
                            </m:dPr>
                            <m:e>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𝑋</m:t>
                                  </m:r>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𝑖</m:t>
                                  </m:r>
                                </m:sub>
                              </m:sSub>
                            </m:e>
                          </m:d>
                          <m:func>
                            <m:funcPr>
                              <m:ctrlPr>
                                <a:rPr lang="en-US" altLang="ja-JP" b="0" i="1" smtClean="0">
                                  <a:solidFill>
                                    <a:schemeClr val="tx1">
                                      <a:lumMod val="75000"/>
                                      <a:lumOff val="25000"/>
                                    </a:schemeClr>
                                  </a:solidFill>
                                  <a:latin typeface="Cambria Math" panose="02040503050406030204" pitchFamily="18" charset="0"/>
                                </a:rPr>
                              </m:ctrlPr>
                            </m:funcPr>
                            <m:fName>
                              <m:r>
                                <m:rPr>
                                  <m:sty m:val="p"/>
                                </m:rPr>
                                <a:rPr lang="en-US" altLang="ja-JP" b="0" i="0" smtClean="0">
                                  <a:solidFill>
                                    <a:schemeClr val="tx1">
                                      <a:lumMod val="75000"/>
                                      <a:lumOff val="25000"/>
                                    </a:schemeClr>
                                  </a:solidFill>
                                  <a:latin typeface="Cambria Math" panose="02040503050406030204" pitchFamily="18" charset="0"/>
                                </a:rPr>
                                <m:t>ln</m:t>
                              </m:r>
                            </m:fName>
                            <m:e>
                              <m:f>
                                <m:fPr>
                                  <m:ctrlPr>
                                    <a:rPr lang="en-US" altLang="ja-JP" b="0" i="1" smtClean="0">
                                      <a:solidFill>
                                        <a:schemeClr val="tx1">
                                          <a:lumMod val="75000"/>
                                          <a:lumOff val="25000"/>
                                        </a:schemeClr>
                                      </a:solidFill>
                                      <a:latin typeface="Cambria Math" panose="02040503050406030204" pitchFamily="18" charset="0"/>
                                    </a:rPr>
                                  </m:ctrlPr>
                                </m:fPr>
                                <m:num>
                                  <m:r>
                                    <a:rPr lang="en-US" altLang="ja-JP" b="0" i="1" smtClean="0">
                                      <a:solidFill>
                                        <a:schemeClr val="tx1">
                                          <a:lumMod val="75000"/>
                                          <a:lumOff val="25000"/>
                                        </a:schemeClr>
                                      </a:solidFill>
                                      <a:latin typeface="Cambria Math" panose="02040503050406030204" pitchFamily="18" charset="0"/>
                                    </a:rPr>
                                    <m:t>𝑃</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𝑖</m:t>
                                          </m:r>
                                        </m:sub>
                                      </m:sSub>
                                    </m:e>
                                  </m:d>
                                </m:num>
                                <m:den>
                                  <m:r>
                                    <a:rPr lang="en-US" altLang="ja-JP" b="0" i="1" smtClean="0">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𝑖</m:t>
                                          </m:r>
                                        </m:sub>
                                      </m:sSub>
                                    </m:e>
                                  </m:d>
                                </m:den>
                              </m:f>
                            </m:e>
                          </m:func>
                        </m:e>
                      </m:nary>
                    </m:oMath>
                  </m:oMathPara>
                </a14:m>
                <a:endParaRPr lang="en-US" altLang="ja-JP" dirty="0">
                  <a:solidFill>
                    <a:schemeClr val="tx1">
                      <a:lumMod val="75000"/>
                      <a:lumOff val="25000"/>
                    </a:schemeClr>
                  </a:solidFill>
                  <a:ea typeface="Cambria Math" panose="02040503050406030204" pitchFamily="18" charset="0"/>
                </a:endParaRPr>
              </a:p>
            </p:txBody>
          </p:sp>
        </mc:Choice>
        <mc:Fallback xmlns="">
          <p:sp>
            <p:nvSpPr>
              <p:cNvPr id="13" name="正方形/長方形 12">
                <a:extLst>
                  <a:ext uri="{FF2B5EF4-FFF2-40B4-BE49-F238E27FC236}">
                    <a16:creationId xmlns:a16="http://schemas.microsoft.com/office/drawing/2014/main" id="{34A78546-A33D-4322-AD70-6EFCCBB560C6}"/>
                  </a:ext>
                </a:extLst>
              </p:cNvPr>
              <p:cNvSpPr>
                <a:spLocks noRot="1" noChangeAspect="1" noMove="1" noResize="1" noEditPoints="1" noAdjustHandles="1" noChangeArrowheads="1" noChangeShapeType="1" noTextEdit="1"/>
              </p:cNvSpPr>
              <p:nvPr/>
            </p:nvSpPr>
            <p:spPr>
              <a:xfrm>
                <a:off x="4851651" y="4237512"/>
                <a:ext cx="4076335" cy="871264"/>
              </a:xfrm>
              <a:prstGeom prst="rect">
                <a:avLst/>
              </a:prstGeom>
              <a:blipFill>
                <a:blip r:embed="rId6"/>
                <a:stretch>
                  <a:fillRect/>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5EECE4B-8AA1-46DD-89D4-9201275467A7}"/>
                  </a:ext>
                </a:extLst>
              </p:cNvPr>
              <p:cNvSpPr/>
              <p:nvPr/>
            </p:nvSpPr>
            <p:spPr>
              <a:xfrm>
                <a:off x="1800703" y="4206928"/>
                <a:ext cx="2656625"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𝐾𝐿</m:t>
                      </m:r>
                      <m:r>
                        <a:rPr lang="en-US" altLang="ja-JP" b="0" i="1" smtClean="0">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a:rPr lang="en-US" altLang="ja-JP" i="1">
                              <a:solidFill>
                                <a:schemeClr val="tx1">
                                  <a:lumMod val="75000"/>
                                  <a:lumOff val="25000"/>
                                </a:schemeClr>
                              </a:solidFill>
                              <a:latin typeface="Cambria Math" panose="02040503050406030204" pitchFamily="18" charset="0"/>
                            </a:rPr>
                            <m:t>𝑗</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e>
                      </m:nary>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num>
                            <m:den>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Sub>
                            </m:den>
                          </m:f>
                        </m:e>
                      </m:func>
                    </m:oMath>
                  </m:oMathPara>
                </a14:m>
                <a:endParaRPr lang="ja-JP" altLang="en-US" dirty="0"/>
              </a:p>
            </p:txBody>
          </p:sp>
        </mc:Choice>
        <mc:Fallback xmlns="">
          <p:sp>
            <p:nvSpPr>
              <p:cNvPr id="5" name="正方形/長方形 4">
                <a:extLst>
                  <a:ext uri="{FF2B5EF4-FFF2-40B4-BE49-F238E27FC236}">
                    <a16:creationId xmlns:a16="http://schemas.microsoft.com/office/drawing/2014/main" id="{35EECE4B-8AA1-46DD-89D4-9201275467A7}"/>
                  </a:ext>
                </a:extLst>
              </p:cNvPr>
              <p:cNvSpPr>
                <a:spLocks noRot="1" noChangeAspect="1" noMove="1" noResize="1" noEditPoints="1" noAdjustHandles="1" noChangeArrowheads="1" noChangeShapeType="1" noTextEdit="1"/>
              </p:cNvSpPr>
              <p:nvPr/>
            </p:nvSpPr>
            <p:spPr>
              <a:xfrm>
                <a:off x="1800703" y="4206928"/>
                <a:ext cx="2656625" cy="90255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1C33ED4F-5403-446D-8F18-4347AD985F6C}"/>
                  </a:ext>
                </a:extLst>
              </p:cNvPr>
              <p:cNvSpPr/>
              <p:nvPr/>
            </p:nvSpPr>
            <p:spPr>
              <a:xfrm>
                <a:off x="3518047" y="3355453"/>
                <a:ext cx="4063998" cy="417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up>
                          <m:r>
                            <a:rPr lang="en-US" altLang="ja-JP" i="1">
                              <a:solidFill>
                                <a:schemeClr val="tx1">
                                  <a:lumMod val="75000"/>
                                  <a:lumOff val="25000"/>
                                </a:schemeClr>
                              </a:solidFill>
                              <a:latin typeface="Cambria Math" panose="02040503050406030204" pitchFamily="18" charset="0"/>
                            </a:rPr>
                            <m:t>0</m:t>
                          </m:r>
                        </m:sup>
                      </m:sSubSup>
                      <m:r>
                        <a:rPr lang="en-US" altLang="ja-JP" b="0" i="1" smtClean="0">
                          <a:solidFill>
                            <a:schemeClr val="tx1">
                              <a:lumMod val="75000"/>
                              <a:lumOff val="25000"/>
                            </a:schemeClr>
                          </a:solidFill>
                          <a:latin typeface="Cambria Math" panose="02040503050406030204" pitchFamily="18" charset="0"/>
                        </a:rPr>
                        <m:t>=</m:t>
                      </m:r>
                      <m:sSup>
                        <m:sSupPr>
                          <m:ctrlPr>
                            <a:rPr lang="en-US" altLang="ja-JP" b="0" i="1" smtClean="0">
                              <a:solidFill>
                                <a:schemeClr val="tx1">
                                  <a:lumMod val="75000"/>
                                  <a:lumOff val="25000"/>
                                </a:schemeClr>
                              </a:solidFill>
                              <a:latin typeface="Cambria Math" panose="02040503050406030204" pitchFamily="18" charset="0"/>
                            </a:rPr>
                          </m:ctrlPr>
                        </m:sSupPr>
                        <m:e>
                          <m:r>
                            <a:rPr lang="en-US" altLang="ja-JP" b="0" i="1" smtClean="0">
                              <a:solidFill>
                                <a:schemeClr val="tx1">
                                  <a:lumMod val="75000"/>
                                  <a:lumOff val="25000"/>
                                </a:schemeClr>
                              </a:solidFill>
                              <a:latin typeface="Cambria Math" panose="02040503050406030204" pitchFamily="18" charset="0"/>
                            </a:rPr>
                            <m:t>𝐻</m:t>
                          </m:r>
                        </m:e>
                        <m:sup>
                          <m:r>
                            <a:rPr lang="en-US" altLang="ja-JP" b="0" i="1" smtClean="0">
                              <a:solidFill>
                                <a:schemeClr val="tx1">
                                  <a:lumMod val="75000"/>
                                  <a:lumOff val="25000"/>
                                </a:schemeClr>
                              </a:solidFill>
                              <a:latin typeface="Cambria Math" panose="02040503050406030204" pitchFamily="18" charset="0"/>
                            </a:rPr>
                            <m:t>0</m:t>
                          </m:r>
                        </m:sup>
                      </m:sSup>
                      <m:d>
                        <m:dPr>
                          <m:ctrlPr>
                            <a:rPr lang="en-US" altLang="ja-JP" b="0" i="1" smtClean="0">
                              <a:solidFill>
                                <a:schemeClr val="tx1">
                                  <a:lumMod val="75000"/>
                                  <a:lumOff val="25000"/>
                                </a:schemeClr>
                              </a:solidFill>
                              <a:latin typeface="Cambria Math" panose="02040503050406030204" pitchFamily="18" charset="0"/>
                            </a:rPr>
                          </m:ctrlPr>
                        </m:dPr>
                        <m:e>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𝑖</m:t>
                              </m:r>
                            </m:sub>
                          </m:sSub>
                        </m:e>
                      </m:d>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𝐻</m:t>
                      </m:r>
                      <m:d>
                        <m:dPr>
                          <m:ctrlPr>
                            <a:rPr lang="en-US" altLang="ja-JP" b="0" i="1" smtClean="0">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𝑖</m:t>
                              </m:r>
                            </m:sub>
                          </m:sSub>
                        </m:e>
                      </m:d>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𝑖</m:t>
                      </m:r>
                      <m:r>
                        <a:rPr lang="en-US" altLang="ja-JP" b="0" i="1" smtClean="0">
                          <a:solidFill>
                            <a:schemeClr val="tx1">
                              <a:lumMod val="75000"/>
                              <a:lumOff val="25000"/>
                            </a:schemeClr>
                          </a:solidFill>
                          <a:latin typeface="Cambria Math" panose="02040503050406030204" pitchFamily="18" charset="0"/>
                        </a:rPr>
                        <m:t>=1,2,…,</m:t>
                      </m:r>
                      <m:r>
                        <a:rPr lang="en-US" altLang="ja-JP" b="0" i="1" smtClean="0">
                          <a:solidFill>
                            <a:schemeClr val="tx1">
                              <a:lumMod val="75000"/>
                              <a:lumOff val="25000"/>
                            </a:schemeClr>
                          </a:solidFill>
                          <a:latin typeface="Cambria Math" panose="02040503050406030204" pitchFamily="18" charset="0"/>
                        </a:rPr>
                        <m:t>𝑐</m:t>
                      </m:r>
                      <m:r>
                        <a:rPr lang="en-US" altLang="ja-JP" b="0" i="1" smtClean="0">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11" name="正方形/長方形 10">
                <a:extLst>
                  <a:ext uri="{FF2B5EF4-FFF2-40B4-BE49-F238E27FC236}">
                    <a16:creationId xmlns:a16="http://schemas.microsoft.com/office/drawing/2014/main" id="{1C33ED4F-5403-446D-8F18-4347AD985F6C}"/>
                  </a:ext>
                </a:extLst>
              </p:cNvPr>
              <p:cNvSpPr>
                <a:spLocks noRot="1" noChangeAspect="1" noMove="1" noResize="1" noEditPoints="1" noAdjustHandles="1" noChangeArrowheads="1" noChangeShapeType="1" noTextEdit="1"/>
              </p:cNvSpPr>
              <p:nvPr/>
            </p:nvSpPr>
            <p:spPr>
              <a:xfrm>
                <a:off x="3518047" y="3355453"/>
                <a:ext cx="4063998" cy="417358"/>
              </a:xfrm>
              <a:prstGeom prst="rect">
                <a:avLst/>
              </a:prstGeom>
              <a:blipFill>
                <a:blip r:embed="rId8"/>
                <a:stretch>
                  <a:fillRect b="-72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000F3411-B81E-4B32-B806-69F34F745778}"/>
                  </a:ext>
                </a:extLst>
              </p:cNvPr>
              <p:cNvSpPr/>
              <p:nvPr/>
            </p:nvSpPr>
            <p:spPr>
              <a:xfrm>
                <a:off x="1406380" y="3753843"/>
                <a:ext cx="8287333" cy="381323"/>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とするとパラメータ更新前の</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の事後分布</a:t>
                </a:r>
                <a14:m>
                  <m:oMath xmlns:m="http://schemas.openxmlformats.org/officeDocument/2006/math">
                    <m:sSubSup>
                      <m:sSubSupPr>
                        <m:ctrlPr>
                          <a:rPr lang="en-US" altLang="ja-JP" sz="1600" i="1">
                            <a:solidFill>
                              <a:schemeClr val="tx1">
                                <a:lumMod val="75000"/>
                                <a:lumOff val="25000"/>
                              </a:schemeClr>
                            </a:solidFill>
                            <a:latin typeface="Cambria Math" panose="02040503050406030204" pitchFamily="18" charset="0"/>
                          </a:rPr>
                        </m:ctrlPr>
                      </m:sSubSupPr>
                      <m:e>
                        <m:r>
                          <a:rPr lang="en-US" altLang="ja-JP" sz="1600" i="1">
                            <a:solidFill>
                              <a:schemeClr val="tx1">
                                <a:lumMod val="75000"/>
                                <a:lumOff val="25000"/>
                              </a:schemeClr>
                            </a:solidFill>
                            <a:latin typeface="Cambria Math" panose="02040503050406030204" pitchFamily="18" charset="0"/>
                          </a:rPr>
                          <m:t>h</m:t>
                        </m:r>
                      </m:e>
                      <m:sub>
                        <m:r>
                          <a:rPr lang="en-US" altLang="ja-JP" sz="1600" i="1">
                            <a:solidFill>
                              <a:schemeClr val="tx1">
                                <a:lumMod val="75000"/>
                                <a:lumOff val="25000"/>
                              </a:schemeClr>
                            </a:solidFill>
                            <a:latin typeface="Cambria Math" panose="02040503050406030204" pitchFamily="18" charset="0"/>
                          </a:rPr>
                          <m:t>𝑗</m:t>
                        </m:r>
                      </m:sub>
                      <m:sup>
                        <m:r>
                          <a:rPr lang="en-US" altLang="ja-JP" sz="1600" i="1">
                            <a:solidFill>
                              <a:schemeClr val="tx1">
                                <a:lumMod val="75000"/>
                                <a:lumOff val="25000"/>
                              </a:schemeClr>
                            </a:solidFill>
                            <a:latin typeface="Cambria Math" panose="02040503050406030204" pitchFamily="18" charset="0"/>
                          </a:rPr>
                          <m:t>0</m:t>
                        </m:r>
                      </m:sup>
                    </m:sSubSup>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とパラメータ更新後の</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h</m:t>
                        </m:r>
                      </m:e>
                      <m:sub>
                        <m:r>
                          <a:rPr lang="en-US" altLang="ja-JP" sz="1600" i="1">
                            <a:solidFill>
                              <a:schemeClr val="tx1">
                                <a:lumMod val="75000"/>
                                <a:lumOff val="25000"/>
                              </a:schemeClr>
                            </a:solidFill>
                            <a:latin typeface="Cambria Math" panose="02040503050406030204" pitchFamily="18" charset="0"/>
                          </a:rPr>
                          <m:t>𝑗</m:t>
                        </m:r>
                      </m:sub>
                    </m:sSub>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KL</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ダイバージェンスになっている。</a:t>
                </a:r>
                <a:endParaRPr lang="ja-JP" altLang="en-US" sz="1600" dirty="0"/>
              </a:p>
            </p:txBody>
          </p:sp>
        </mc:Choice>
        <mc:Fallback xmlns="">
          <p:sp>
            <p:nvSpPr>
              <p:cNvPr id="12" name="正方形/長方形 11">
                <a:extLst>
                  <a:ext uri="{FF2B5EF4-FFF2-40B4-BE49-F238E27FC236}">
                    <a16:creationId xmlns:a16="http://schemas.microsoft.com/office/drawing/2014/main" id="{000F3411-B81E-4B32-B806-69F34F745778}"/>
                  </a:ext>
                </a:extLst>
              </p:cNvPr>
              <p:cNvSpPr>
                <a:spLocks noRot="1" noChangeAspect="1" noMove="1" noResize="1" noEditPoints="1" noAdjustHandles="1" noChangeArrowheads="1" noChangeShapeType="1" noTextEdit="1"/>
              </p:cNvSpPr>
              <p:nvPr/>
            </p:nvSpPr>
            <p:spPr>
              <a:xfrm>
                <a:off x="1406380" y="3753843"/>
                <a:ext cx="8287333" cy="381323"/>
              </a:xfrm>
              <a:prstGeom prst="rect">
                <a:avLst/>
              </a:prstGeom>
              <a:blipFill>
                <a:blip r:embed="rId9"/>
                <a:stretch>
                  <a:fillRect l="-442" t="-3226" b="-1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311652A-5FB2-4479-B03A-C7A07817ED84}"/>
                  </a:ext>
                </a:extLst>
              </p:cNvPr>
              <p:cNvSpPr/>
              <p:nvPr/>
            </p:nvSpPr>
            <p:spPr>
              <a:xfrm>
                <a:off x="1428622" y="3386168"/>
                <a:ext cx="751616" cy="381323"/>
              </a:xfrm>
              <a:prstGeom prst="rect">
                <a:avLst/>
              </a:prstGeom>
            </p:spPr>
            <p:txBody>
              <a:bodyPr wrap="none">
                <a:spAutoFit/>
              </a:bodyPr>
              <a:lstStyle/>
              <a:p>
                <a14:m>
                  <m:oMath xmlns:m="http://schemas.openxmlformats.org/officeDocument/2006/math">
                    <m:sSubSup>
                      <m:sSubSupPr>
                        <m:ctrlPr>
                          <a:rPr lang="en-US" altLang="ja-JP" sz="1600" i="1">
                            <a:solidFill>
                              <a:schemeClr val="tx1">
                                <a:lumMod val="75000"/>
                                <a:lumOff val="25000"/>
                              </a:schemeClr>
                            </a:solidFill>
                            <a:latin typeface="Cambria Math" panose="02040503050406030204" pitchFamily="18" charset="0"/>
                          </a:rPr>
                        </m:ctrlPr>
                      </m:sSubSupPr>
                      <m:e>
                        <m:r>
                          <a:rPr lang="en-US" altLang="ja-JP" sz="1600" i="1">
                            <a:solidFill>
                              <a:schemeClr val="tx1">
                                <a:lumMod val="75000"/>
                                <a:lumOff val="25000"/>
                              </a:schemeClr>
                            </a:solidFill>
                            <a:latin typeface="Cambria Math" panose="02040503050406030204" pitchFamily="18" charset="0"/>
                          </a:rPr>
                          <m:t>h</m:t>
                        </m:r>
                      </m:e>
                      <m:sub>
                        <m:r>
                          <a:rPr lang="en-US" altLang="ja-JP" sz="1600" i="1">
                            <a:solidFill>
                              <a:schemeClr val="tx1">
                                <a:lumMod val="75000"/>
                                <a:lumOff val="25000"/>
                              </a:schemeClr>
                            </a:solidFill>
                            <a:latin typeface="Cambria Math" panose="02040503050406030204" pitchFamily="18" charset="0"/>
                          </a:rPr>
                          <m:t>𝑗</m:t>
                        </m:r>
                      </m:sub>
                      <m:sup>
                        <m:r>
                          <a:rPr lang="en-US" altLang="ja-JP" sz="1600" i="1">
                            <a:solidFill>
                              <a:schemeClr val="tx1">
                                <a:lumMod val="75000"/>
                                <a:lumOff val="25000"/>
                              </a:schemeClr>
                            </a:solidFill>
                            <a:latin typeface="Cambria Math" panose="02040503050406030204" pitchFamily="18" charset="0"/>
                          </a:rPr>
                          <m:t>0</m:t>
                        </m:r>
                      </m:sup>
                    </m:sSubSup>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h</m:t>
                        </m:r>
                      </m:e>
                      <m:sub>
                        <m:r>
                          <a:rPr lang="en-US" altLang="ja-JP" sz="1600" i="1">
                            <a:solidFill>
                              <a:schemeClr val="tx1">
                                <a:lumMod val="75000"/>
                                <a:lumOff val="25000"/>
                              </a:schemeClr>
                            </a:solidFill>
                            <a:latin typeface="Cambria Math" panose="02040503050406030204" pitchFamily="18" charset="0"/>
                          </a:rPr>
                          <m:t>𝑗</m:t>
                        </m:r>
                      </m:sub>
                    </m:sSub>
                    <m:r>
                      <a:rPr lang="en-US" altLang="ja-JP" sz="1600" i="1" smtClean="0">
                        <a:solidFill>
                          <a:schemeClr val="tx1">
                            <a:lumMod val="75000"/>
                            <a:lumOff val="25000"/>
                          </a:schemeClr>
                        </a:solidFill>
                        <a:latin typeface="Cambria Math" panose="02040503050406030204" pitchFamily="18" charset="0"/>
                      </a:rPr>
                      <m:t> </m:t>
                    </m:r>
                  </m:oMath>
                </a14:m>
                <a:endParaRPr lang="ja-JP" altLang="en-US" sz="1600" dirty="0"/>
              </a:p>
            </p:txBody>
          </p:sp>
        </mc:Choice>
        <mc:Fallback xmlns="">
          <p:sp>
            <p:nvSpPr>
              <p:cNvPr id="14" name="正方形/長方形 13">
                <a:extLst>
                  <a:ext uri="{FF2B5EF4-FFF2-40B4-BE49-F238E27FC236}">
                    <a16:creationId xmlns:a16="http://schemas.microsoft.com/office/drawing/2014/main" id="{6311652A-5FB2-4479-B03A-C7A07817ED84}"/>
                  </a:ext>
                </a:extLst>
              </p:cNvPr>
              <p:cNvSpPr>
                <a:spLocks noRot="1" noChangeAspect="1" noMove="1" noResize="1" noEditPoints="1" noAdjustHandles="1" noChangeArrowheads="1" noChangeShapeType="1" noTextEdit="1"/>
              </p:cNvSpPr>
              <p:nvPr/>
            </p:nvSpPr>
            <p:spPr>
              <a:xfrm>
                <a:off x="1428622" y="3386168"/>
                <a:ext cx="751616" cy="381323"/>
              </a:xfrm>
              <a:prstGeom prst="rect">
                <a:avLst/>
              </a:prstGeom>
              <a:blipFill>
                <a:blip r:embed="rId10"/>
                <a:stretch>
                  <a:fillRect t="-3175" b="-9524"/>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6930F759-7427-4002-972B-BACB0A5D8596}"/>
              </a:ext>
            </a:extLst>
          </p:cNvPr>
          <p:cNvSpPr/>
          <p:nvPr/>
        </p:nvSpPr>
        <p:spPr>
          <a:xfrm>
            <a:off x="1984027" y="3399254"/>
            <a:ext cx="1709122"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を確率変数で表す</a:t>
            </a:r>
            <a:endParaRPr lang="ja-JP" altLang="en-US" sz="1600"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A99CAC5F-82A6-40D5-B568-E902275A1947}"/>
                  </a:ext>
                </a:extLst>
              </p:cNvPr>
              <p:cNvSpPr/>
              <p:nvPr/>
            </p:nvSpPr>
            <p:spPr>
              <a:xfrm>
                <a:off x="1800703" y="5845857"/>
                <a:ext cx="4444230" cy="871264"/>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r>
                        <a:rPr lang="en-US" altLang="ja-JP" i="1">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17" name="正方形/長方形 16">
                <a:extLst>
                  <a:ext uri="{FF2B5EF4-FFF2-40B4-BE49-F238E27FC236}">
                    <a16:creationId xmlns:a16="http://schemas.microsoft.com/office/drawing/2014/main" id="{A99CAC5F-82A6-40D5-B568-E902275A1947}"/>
                  </a:ext>
                </a:extLst>
              </p:cNvPr>
              <p:cNvSpPr>
                <a:spLocks noRot="1" noChangeAspect="1" noMove="1" noResize="1" noEditPoints="1" noAdjustHandles="1" noChangeArrowheads="1" noChangeShapeType="1" noTextEdit="1"/>
              </p:cNvSpPr>
              <p:nvPr/>
            </p:nvSpPr>
            <p:spPr>
              <a:xfrm>
                <a:off x="1800703" y="5845857"/>
                <a:ext cx="4444230" cy="871264"/>
              </a:xfrm>
              <a:prstGeom prst="rect">
                <a:avLst/>
              </a:prstGeom>
              <a:blipFill>
                <a:blip r:embed="rId11"/>
                <a:stretch>
                  <a:fillRect/>
                </a:stretch>
              </a:blipFill>
              <a:ln>
                <a:solidFill>
                  <a:schemeClr val="accent1"/>
                </a:solidFill>
              </a:ln>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83D08FFF-0A3E-47BC-944A-5C0A8D04661E}"/>
              </a:ext>
            </a:extLst>
          </p:cNvPr>
          <p:cNvSpPr/>
          <p:nvPr/>
        </p:nvSpPr>
        <p:spPr>
          <a:xfrm>
            <a:off x="1406380" y="5093837"/>
            <a:ext cx="106150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まとめると。</a:t>
            </a:r>
            <a:endParaRPr lang="ja-JP" altLang="en-US" sz="1600" dirty="0"/>
          </a:p>
        </p:txBody>
      </p:sp>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E0E2B91B-096D-4C65-B532-F67B1190D6B7}"/>
                  </a:ext>
                </a:extLst>
              </p:cNvPr>
              <p:cNvSpPr/>
              <p:nvPr/>
            </p:nvSpPr>
            <p:spPr>
              <a:xfrm>
                <a:off x="6436414" y="5845857"/>
                <a:ext cx="4098366" cy="871264"/>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r>
                            <a:rPr lang="ja-JP" altLang="en-US" i="1">
                              <a:solidFill>
                                <a:schemeClr val="tx1">
                                  <a:lumMod val="75000"/>
                                  <a:lumOff val="25000"/>
                                </a:schemeClr>
                              </a:solidFill>
                              <a:latin typeface="Cambria Math" panose="02040503050406030204" pitchFamily="18" charset="0"/>
                            </a:rPr>
                            <m:t>𝜃</m:t>
                          </m:r>
                        </m:e>
                      </m:d>
                      <m:r>
                        <a:rPr lang="en-US" altLang="ja-JP" i="1">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r>
                        <a:rPr lang="en-US" altLang="ja-JP" i="1">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22" name="正方形/長方形 21">
                <a:extLst>
                  <a:ext uri="{FF2B5EF4-FFF2-40B4-BE49-F238E27FC236}">
                    <a16:creationId xmlns:a16="http://schemas.microsoft.com/office/drawing/2014/main" id="{E0E2B91B-096D-4C65-B532-F67B1190D6B7}"/>
                  </a:ext>
                </a:extLst>
              </p:cNvPr>
              <p:cNvSpPr>
                <a:spLocks noRot="1" noChangeAspect="1" noMove="1" noResize="1" noEditPoints="1" noAdjustHandles="1" noChangeArrowheads="1" noChangeShapeType="1" noTextEdit="1"/>
              </p:cNvSpPr>
              <p:nvPr/>
            </p:nvSpPr>
            <p:spPr>
              <a:xfrm>
                <a:off x="6436414" y="5845857"/>
                <a:ext cx="4098366" cy="871264"/>
              </a:xfrm>
              <a:prstGeom prst="rect">
                <a:avLst/>
              </a:prstGeom>
              <a:blipFill>
                <a:blip r:embed="rId12"/>
                <a:stretch>
                  <a:fillRect/>
                </a:stretch>
              </a:blipFill>
              <a:ln>
                <a:solidFill>
                  <a:schemeClr val="accent1"/>
                </a:solidFill>
              </a:ln>
            </p:spPr>
            <p:txBody>
              <a:bodyPr/>
              <a:lstStyle/>
              <a:p>
                <a:r>
                  <a:rPr lang="ja-JP" altLang="en-US">
                    <a:noFill/>
                  </a:rPr>
                  <a:t> </a:t>
                </a:r>
              </a:p>
            </p:txBody>
          </p:sp>
        </mc:Fallback>
      </mc:AlternateContent>
      <p:sp>
        <p:nvSpPr>
          <p:cNvPr id="23" name="正方形/長方形 22">
            <a:extLst>
              <a:ext uri="{FF2B5EF4-FFF2-40B4-BE49-F238E27FC236}">
                <a16:creationId xmlns:a16="http://schemas.microsoft.com/office/drawing/2014/main" id="{719540B8-6DB2-43D2-94AC-31508430C1BB}"/>
              </a:ext>
            </a:extLst>
          </p:cNvPr>
          <p:cNvSpPr/>
          <p:nvPr/>
        </p:nvSpPr>
        <p:spPr>
          <a:xfrm>
            <a:off x="6436414" y="5507303"/>
            <a:ext cx="80021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更新後</a:t>
            </a:r>
            <a:endParaRPr lang="ja-JP" altLang="en-US" sz="1600" dirty="0"/>
          </a:p>
        </p:txBody>
      </p:sp>
      <p:sp>
        <p:nvSpPr>
          <p:cNvPr id="24" name="正方形/長方形 23">
            <a:extLst>
              <a:ext uri="{FF2B5EF4-FFF2-40B4-BE49-F238E27FC236}">
                <a16:creationId xmlns:a16="http://schemas.microsoft.com/office/drawing/2014/main" id="{C98A2915-8A2D-419F-9991-14D20E67B569}"/>
              </a:ext>
            </a:extLst>
          </p:cNvPr>
          <p:cNvSpPr/>
          <p:nvPr/>
        </p:nvSpPr>
        <p:spPr>
          <a:xfrm>
            <a:off x="1800703" y="5507303"/>
            <a:ext cx="80021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更新前</a:t>
            </a:r>
            <a:endParaRPr lang="ja-JP" altLang="en-US" sz="1600" dirty="0"/>
          </a:p>
        </p:txBody>
      </p:sp>
      <p:sp>
        <p:nvSpPr>
          <p:cNvPr id="25" name="正方形/長方形 24">
            <a:extLst>
              <a:ext uri="{FF2B5EF4-FFF2-40B4-BE49-F238E27FC236}">
                <a16:creationId xmlns:a16="http://schemas.microsoft.com/office/drawing/2014/main" id="{EA4F0E2C-2A2F-4212-948C-6148998F63AD}"/>
              </a:ext>
            </a:extLst>
          </p:cNvPr>
          <p:cNvSpPr/>
          <p:nvPr/>
        </p:nvSpPr>
        <p:spPr>
          <a:xfrm>
            <a:off x="1800703" y="1282365"/>
            <a:ext cx="8651793" cy="1947723"/>
          </a:xfrm>
          <a:prstGeom prst="rect">
            <a:avLst/>
          </a:prstGeom>
          <a:noFill/>
          <a:ln w="28575">
            <a:solidFill>
              <a:srgbClr val="FF99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7197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57738AA-0AF9-4EF8-91C2-527789539DCA}"/>
              </a:ext>
            </a:extLst>
          </p:cNvPr>
          <p:cNvSpPr txBox="1"/>
          <p:nvPr/>
        </p:nvSpPr>
        <p:spPr>
          <a:xfrm>
            <a:off x="982682" y="576511"/>
            <a:ext cx="4528804"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アルゴリズムの気持ち２</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0E57F370-140A-4C4E-B9F9-4E0757E45F59}"/>
                  </a:ext>
                </a:extLst>
              </p:cNvPr>
              <p:cNvSpPr/>
              <p:nvPr/>
            </p:nvSpPr>
            <p:spPr>
              <a:xfrm>
                <a:off x="1562163" y="1343431"/>
                <a:ext cx="8868262"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r>
                            <a:rPr lang="ja-JP" altLang="en-US" i="1">
                              <a:solidFill>
                                <a:schemeClr val="tx1">
                                  <a:lumMod val="75000"/>
                                  <a:lumOff val="25000"/>
                                </a:schemeClr>
                              </a:solidFill>
                              <a:latin typeface="Cambria Math" panose="02040503050406030204" pitchFamily="18" charset="0"/>
                            </a:rPr>
                            <m:t>𝜃</m:t>
                          </m:r>
                        </m:e>
                      </m:d>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r>
                        <a:rPr lang="en-US" altLang="ja-JP" i="1">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e>
                                  </m:d>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e>
                      </m:d>
                      <m:r>
                        <a:rPr lang="en-US" altLang="ja-JP" b="0" i="1" smtClean="0">
                          <a:solidFill>
                            <a:schemeClr val="tx1">
                              <a:lumMod val="75000"/>
                              <a:lumOff val="25000"/>
                            </a:schemeClr>
                          </a:solidFill>
                          <a:latin typeface="Cambria Math" panose="02040503050406030204" pitchFamily="18" charset="0"/>
                        </a:rPr>
                        <m:t>−</m:t>
                      </m:r>
                      <m:d>
                        <m:dPr>
                          <m:ctrlPr>
                            <a:rPr lang="en-US" altLang="ja-JP" b="0" i="1" smtClean="0">
                              <a:solidFill>
                                <a:schemeClr val="tx1">
                                  <a:lumMod val="75000"/>
                                  <a:lumOff val="25000"/>
                                </a:schemeClr>
                              </a:solidFill>
                              <a:latin typeface="Cambria Math" panose="02040503050406030204" pitchFamily="18" charset="0"/>
                            </a:rPr>
                          </m:ctrlPr>
                        </m:dPr>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f>
                                    <m:fPr>
                                      <m:ctrlPr>
                                        <a:rPr lang="en-US" altLang="ja-JP" i="1">
                                          <a:solidFill>
                                            <a:schemeClr val="tx1">
                                              <a:lumMod val="75000"/>
                                              <a:lumOff val="25000"/>
                                            </a:schemeClr>
                                          </a:solidFill>
                                          <a:latin typeface="Cambria Math" panose="02040503050406030204" pitchFamily="18" charset="0"/>
                                        </a:rPr>
                                      </m:ctrlPr>
                                    </m:fPr>
                                    <m:num>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m:t>
                                      </m:r>
                                    </m:num>
                                    <m:den>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den>
                                  </m:f>
                                </m:e>
                              </m:func>
                            </m:e>
                          </m:nary>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e>
                      </m:d>
                    </m:oMath>
                  </m:oMathPara>
                </a14:m>
                <a:endParaRPr lang="ja-JP" altLang="en-US" dirty="0"/>
              </a:p>
            </p:txBody>
          </p:sp>
        </mc:Choice>
        <mc:Fallback xmlns="">
          <p:sp>
            <p:nvSpPr>
              <p:cNvPr id="15" name="正方形/長方形 14">
                <a:extLst>
                  <a:ext uri="{FF2B5EF4-FFF2-40B4-BE49-F238E27FC236}">
                    <a16:creationId xmlns:a16="http://schemas.microsoft.com/office/drawing/2014/main" id="{0E57F370-140A-4C4E-B9F9-4E0757E45F59}"/>
                  </a:ext>
                </a:extLst>
              </p:cNvPr>
              <p:cNvSpPr>
                <a:spLocks noRot="1" noChangeAspect="1" noMove="1" noResize="1" noEditPoints="1" noAdjustHandles="1" noChangeArrowheads="1" noChangeShapeType="1" noTextEdit="1"/>
              </p:cNvSpPr>
              <p:nvPr/>
            </p:nvSpPr>
            <p:spPr>
              <a:xfrm>
                <a:off x="1562163" y="1343431"/>
                <a:ext cx="8868262" cy="9840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5B883261-510C-46FA-97FD-4680F222EED1}"/>
                  </a:ext>
                </a:extLst>
              </p:cNvPr>
              <p:cNvSpPr/>
              <p:nvPr/>
            </p:nvSpPr>
            <p:spPr>
              <a:xfrm>
                <a:off x="2884067" y="2327483"/>
                <a:ext cx="9063187"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smtClean="0">
                                  <a:solidFill>
                                    <a:schemeClr val="tx1">
                                      <a:lumMod val="75000"/>
                                      <a:lumOff val="25000"/>
                                    </a:schemeClr>
                                  </a:solidFill>
                                  <a:latin typeface="Cambria Math" panose="02040503050406030204" pitchFamily="18" charset="0"/>
                                </a:rPr>
                              </m:ctrlPr>
                            </m:funcPr>
                            <m:fName>
                              <m:r>
                                <m:rPr>
                                  <m:sty m:val="p"/>
                                </m:rPr>
                                <a:rPr lang="en-US" altLang="ja-JP" i="0" smtClean="0">
                                  <a:solidFill>
                                    <a:schemeClr val="tx1">
                                      <a:lumMod val="75000"/>
                                      <a:lumOff val="25000"/>
                                    </a:schemeClr>
                                  </a:solidFill>
                                  <a:latin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e>
                              </m:d>
                            </m:e>
                          </m:func>
                          <m:r>
                            <a:rPr lang="en-US" altLang="ja-JP" b="0" i="1" smtClean="0">
                              <a:solidFill>
                                <a:schemeClr val="tx1">
                                  <a:lumMod val="75000"/>
                                  <a:lumOff val="25000"/>
                                </a:schemeClr>
                              </a:solidFill>
                              <a:latin typeface="Cambria Math" panose="02040503050406030204" pitchFamily="18" charset="0"/>
                            </a:rPr>
                            <m:t>−</m:t>
                          </m:r>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e>
                          </m:func>
                        </m:e>
                      </m:nary>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e>
                      </m:d>
                      <m:r>
                        <a:rPr lang="en-US" altLang="ja-JP" b="0" i="1" smtClean="0">
                          <a:solidFill>
                            <a:schemeClr val="tx1">
                              <a:lumMod val="75000"/>
                              <a:lumOff val="25000"/>
                            </a:schemeClr>
                          </a:solidFill>
                          <a:latin typeface="Cambria Math" panose="02040503050406030204" pitchFamily="18" charset="0"/>
                        </a:rPr>
                        <m:t>−</m:t>
                      </m:r>
                      <m:d>
                        <m:dPr>
                          <m:ctrlPr>
                            <a:rPr lang="en-US" altLang="ja-JP" b="0" i="1" smtClean="0">
                              <a:solidFill>
                                <a:schemeClr val="tx1">
                                  <a:lumMod val="75000"/>
                                  <a:lumOff val="25000"/>
                                </a:schemeClr>
                              </a:solidFill>
                              <a:latin typeface="Cambria Math" panose="02040503050406030204" pitchFamily="18" charset="0"/>
                            </a:rPr>
                          </m:ctrlPr>
                        </m:dPr>
                        <m:e>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𝑖</m:t>
                                          </m:r>
                                        </m:sub>
                                      </m:sSub>
                                    </m:e>
                                  </m:d>
                                </m:e>
                              </m:func>
                              <m:r>
                                <a:rPr lang="en-US" altLang="ja-JP" i="1">
                                  <a:solidFill>
                                    <a:schemeClr val="tx1">
                                      <a:lumMod val="75000"/>
                                      <a:lumOff val="25000"/>
                                    </a:schemeClr>
                                  </a:solidFill>
                                  <a:latin typeface="Cambria Math" panose="02040503050406030204" pitchFamily="18" charset="0"/>
                                </a:rPr>
                                <m:t>−</m:t>
                              </m:r>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e>
                              </m:func>
                            </m:e>
                          </m:nary>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e>
                      </m:d>
                    </m:oMath>
                  </m:oMathPara>
                </a14:m>
                <a:endParaRPr lang="ja-JP" altLang="en-US" dirty="0"/>
              </a:p>
            </p:txBody>
          </p:sp>
        </mc:Choice>
        <mc:Fallback xmlns="">
          <p:sp>
            <p:nvSpPr>
              <p:cNvPr id="19" name="正方形/長方形 18">
                <a:extLst>
                  <a:ext uri="{FF2B5EF4-FFF2-40B4-BE49-F238E27FC236}">
                    <a16:creationId xmlns:a16="http://schemas.microsoft.com/office/drawing/2014/main" id="{5B883261-510C-46FA-97FD-4680F222EED1}"/>
                  </a:ext>
                </a:extLst>
              </p:cNvPr>
              <p:cNvSpPr>
                <a:spLocks noRot="1" noChangeAspect="1" noMove="1" noResize="1" noEditPoints="1" noAdjustHandles="1" noChangeArrowheads="1" noChangeShapeType="1" noTextEdit="1"/>
              </p:cNvSpPr>
              <p:nvPr/>
            </p:nvSpPr>
            <p:spPr>
              <a:xfrm>
                <a:off x="2884067" y="2327483"/>
                <a:ext cx="9063187" cy="98405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C3981243-6ED2-445D-AE03-FCB8E6AFB618}"/>
                  </a:ext>
                </a:extLst>
              </p:cNvPr>
              <p:cNvSpPr/>
              <p:nvPr/>
            </p:nvSpPr>
            <p:spPr>
              <a:xfrm>
                <a:off x="2884066" y="3311535"/>
                <a:ext cx="584999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e>
                              </m:d>
                            </m:e>
                          </m:func>
                        </m:e>
                      </m:nary>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sub>
                                      <m:r>
                                        <a:rPr lang="en-US" altLang="ja-JP" i="1">
                                          <a:solidFill>
                                            <a:schemeClr val="tx1">
                                              <a:lumMod val="75000"/>
                                              <a:lumOff val="25000"/>
                                            </a:schemeClr>
                                          </a:solidFill>
                                          <a:latin typeface="Cambria Math" panose="02040503050406030204" pitchFamily="18" charset="0"/>
                                        </a:rPr>
                                        <m:t>𝑖</m:t>
                                      </m:r>
                                    </m:sub>
                                  </m:sSub>
                                </m:e>
                              </m:d>
                            </m:e>
                          </m:func>
                        </m:e>
                      </m:nary>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e>
                      </m:d>
                    </m:oMath>
                  </m:oMathPara>
                </a14:m>
                <a:endParaRPr lang="ja-JP" altLang="en-US" dirty="0"/>
              </a:p>
            </p:txBody>
          </p:sp>
        </mc:Choice>
        <mc:Fallback xmlns="">
          <p:sp>
            <p:nvSpPr>
              <p:cNvPr id="20" name="正方形/長方形 19">
                <a:extLst>
                  <a:ext uri="{FF2B5EF4-FFF2-40B4-BE49-F238E27FC236}">
                    <a16:creationId xmlns:a16="http://schemas.microsoft.com/office/drawing/2014/main" id="{C3981243-6ED2-445D-AE03-FCB8E6AFB618}"/>
                  </a:ext>
                </a:extLst>
              </p:cNvPr>
              <p:cNvSpPr>
                <a:spLocks noRot="1" noChangeAspect="1" noMove="1" noResize="1" noEditPoints="1" noAdjustHandles="1" noChangeArrowheads="1" noChangeShapeType="1" noTextEdit="1"/>
              </p:cNvSpPr>
              <p:nvPr/>
            </p:nvSpPr>
            <p:spPr>
              <a:xfrm>
                <a:off x="2884066" y="3311535"/>
                <a:ext cx="5849999" cy="8712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B6FB7D91-B822-402D-BB7E-3EDC8018060B}"/>
                  </a:ext>
                </a:extLst>
              </p:cNvPr>
              <p:cNvSpPr/>
              <p:nvPr/>
            </p:nvSpPr>
            <p:spPr>
              <a:xfrm>
                <a:off x="1562163" y="4295587"/>
                <a:ext cx="3200748"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𝑍</m:t>
                          </m:r>
                        </m:sup>
                        <m:e>
                          <m:sSubSup>
                            <m:sSubSupPr>
                              <m:ctrlPr>
                                <a:rPr lang="en-US" altLang="ja-JP" i="1">
                                  <a:solidFill>
                                    <a:schemeClr val="tx1">
                                      <a:lumMod val="75000"/>
                                      <a:lumOff val="25000"/>
                                    </a:schemeClr>
                                  </a:solidFill>
                                  <a:latin typeface="Cambria Math" panose="02040503050406030204" pitchFamily="18" charset="0"/>
                                </a:rPr>
                              </m:ctrlPr>
                            </m:sSubSupPr>
                            <m:e>
                              <m:r>
                                <a:rPr lang="en-US" altLang="ja-JP" i="1">
                                  <a:solidFill>
                                    <a:schemeClr val="tx1">
                                      <a:lumMod val="75000"/>
                                      <a:lumOff val="25000"/>
                                    </a:schemeClr>
                                  </a:solidFill>
                                  <a:latin typeface="Cambria Math" panose="02040503050406030204" pitchFamily="18" charset="0"/>
                                </a:rPr>
                                <m:t>h</m:t>
                              </m:r>
                            </m:e>
                            <m:sub>
                              <m:r>
                                <a:rPr lang="en-US" altLang="ja-JP" i="1">
                                  <a:solidFill>
                                    <a:schemeClr val="tx1">
                                      <a:lumMod val="75000"/>
                                      <a:lumOff val="25000"/>
                                    </a:schemeClr>
                                  </a:solidFill>
                                  <a:latin typeface="Cambria Math" panose="02040503050406030204" pitchFamily="18" charset="0"/>
                                </a:rPr>
                                <m:t>𝑖</m:t>
                              </m:r>
                            </m:sub>
                            <m:sup>
                              <m:r>
                                <a:rPr lang="en-US" altLang="ja-JP" i="1">
                                  <a:solidFill>
                                    <a:schemeClr val="tx1">
                                      <a:lumMod val="75000"/>
                                      <a:lumOff val="25000"/>
                                    </a:schemeClr>
                                  </a:solidFill>
                                  <a:latin typeface="Cambria Math" panose="02040503050406030204" pitchFamily="18" charset="0"/>
                                </a:rPr>
                                <m:t>0</m:t>
                              </m:r>
                            </m:sup>
                          </m:sSubSup>
                          <m:func>
                            <m:funcPr>
                              <m:ctrlPr>
                                <a:rPr lang="en-US" altLang="ja-JP" i="1">
                                  <a:solidFill>
                                    <a:schemeClr val="tx1">
                                      <a:lumMod val="75000"/>
                                      <a:lumOff val="25000"/>
                                    </a:schemeClr>
                                  </a:solidFill>
                                  <a:latin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rPr>
                                <m:t>ln</m:t>
                              </m:r>
                            </m:fName>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𝑖</m:t>
                                  </m:r>
                                </m:sub>
                              </m:sSub>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𝜃</m:t>
                                      </m:r>
                                    </m:e>
                                    <m:sub>
                                      <m:r>
                                        <a:rPr lang="en-US" altLang="ja-JP" i="1">
                                          <a:solidFill>
                                            <a:schemeClr val="tx1">
                                              <a:lumMod val="75000"/>
                                              <a:lumOff val="25000"/>
                                            </a:schemeClr>
                                          </a:solidFill>
                                          <a:latin typeface="Cambria Math" panose="02040503050406030204" pitchFamily="18" charset="0"/>
                                        </a:rPr>
                                        <m:t>𝑖</m:t>
                                      </m:r>
                                    </m:sub>
                                  </m:sSub>
                                </m:e>
                              </m:d>
                            </m:e>
                          </m:func>
                        </m:e>
                      </m:nary>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𝑄</m:t>
                      </m:r>
                      <m:r>
                        <a:rPr lang="en-US" altLang="ja-JP" b="0" i="1" smtClean="0">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r>
                        <a:rPr lang="en-US" altLang="ja-JP" b="0" i="1" smtClean="0">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8" name="正方形/長方形 7">
                <a:extLst>
                  <a:ext uri="{FF2B5EF4-FFF2-40B4-BE49-F238E27FC236}">
                    <a16:creationId xmlns:a16="http://schemas.microsoft.com/office/drawing/2014/main" id="{B6FB7D91-B822-402D-BB7E-3EDC8018060B}"/>
                  </a:ext>
                </a:extLst>
              </p:cNvPr>
              <p:cNvSpPr>
                <a:spLocks noRot="1" noChangeAspect="1" noMove="1" noResize="1" noEditPoints="1" noAdjustHandles="1" noChangeArrowheads="1" noChangeShapeType="1" noTextEdit="1"/>
              </p:cNvSpPr>
              <p:nvPr/>
            </p:nvSpPr>
            <p:spPr>
              <a:xfrm>
                <a:off x="1562163" y="4295587"/>
                <a:ext cx="3200748" cy="871264"/>
              </a:xfrm>
              <a:prstGeom prst="rect">
                <a:avLst/>
              </a:prstGeom>
              <a:blipFill>
                <a:blip r:embed="rId6"/>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03730FD2-8F10-4F93-9BE7-DB9C78EAC811}"/>
              </a:ext>
            </a:extLst>
          </p:cNvPr>
          <p:cNvSpPr/>
          <p:nvPr/>
        </p:nvSpPr>
        <p:spPr>
          <a:xfrm>
            <a:off x="4673496" y="4561942"/>
            <a:ext cx="1322798"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と定義すると。</a:t>
            </a:r>
            <a:endParaRPr lang="ja-JP" altLang="en-US" sz="1600" dirty="0"/>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AD79C7FE-3730-4A6B-882C-3CC201A61A45}"/>
                  </a:ext>
                </a:extLst>
              </p:cNvPr>
              <p:cNvSpPr/>
              <p:nvPr/>
            </p:nvSpPr>
            <p:spPr>
              <a:xfrm>
                <a:off x="1562163" y="5223549"/>
                <a:ext cx="51077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r>
                            <a:rPr lang="ja-JP" altLang="en-US" i="1">
                              <a:solidFill>
                                <a:schemeClr val="tx1">
                                  <a:lumMod val="75000"/>
                                  <a:lumOff val="25000"/>
                                </a:schemeClr>
                              </a:solidFill>
                              <a:latin typeface="Cambria Math" panose="02040503050406030204" pitchFamily="18" charset="0"/>
                            </a:rPr>
                            <m:t>𝜃</m:t>
                          </m:r>
                        </m:e>
                      </m:d>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r>
                        <a:rPr lang="en-US" altLang="ja-JP" b="0" i="0"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e>
                      </m:d>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r>
                        <a:rPr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e>
                      </m:d>
                    </m:oMath>
                  </m:oMathPara>
                </a14:m>
                <a:endParaRPr lang="ja-JP" altLang="en-US" dirty="0"/>
              </a:p>
            </p:txBody>
          </p:sp>
        </mc:Choice>
        <mc:Fallback xmlns="">
          <p:sp>
            <p:nvSpPr>
              <p:cNvPr id="10" name="正方形/長方形 9">
                <a:extLst>
                  <a:ext uri="{FF2B5EF4-FFF2-40B4-BE49-F238E27FC236}">
                    <a16:creationId xmlns:a16="http://schemas.microsoft.com/office/drawing/2014/main" id="{AD79C7FE-3730-4A6B-882C-3CC201A61A45}"/>
                  </a:ext>
                </a:extLst>
              </p:cNvPr>
              <p:cNvSpPr>
                <a:spLocks noRot="1" noChangeAspect="1" noMove="1" noResize="1" noEditPoints="1" noAdjustHandles="1" noChangeArrowheads="1" noChangeShapeType="1" noTextEdit="1"/>
              </p:cNvSpPr>
              <p:nvPr/>
            </p:nvSpPr>
            <p:spPr>
              <a:xfrm>
                <a:off x="1562163" y="5223549"/>
                <a:ext cx="5107745" cy="369332"/>
              </a:xfrm>
              <a:prstGeom prst="rect">
                <a:avLst/>
              </a:prstGeom>
              <a:blipFill>
                <a:blip r:embed="rId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649B73FF-94D0-493B-BC40-A27649A918FE}"/>
                  </a:ext>
                </a:extLst>
              </p:cNvPr>
              <p:cNvSpPr/>
              <p:nvPr/>
            </p:nvSpPr>
            <p:spPr>
              <a:xfrm>
                <a:off x="1559745" y="6287073"/>
                <a:ext cx="38592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e>
                      </m:d>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r>
                        <a:rPr lang="ja-JP" altLang="en-US"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r>
                            <a:rPr lang="ja-JP" altLang="en-US" i="1">
                              <a:solidFill>
                                <a:schemeClr val="tx1">
                                  <a:lumMod val="75000"/>
                                  <a:lumOff val="25000"/>
                                </a:schemeClr>
                              </a:solidFill>
                              <a:latin typeface="Cambria Math" panose="02040503050406030204" pitchFamily="18" charset="0"/>
                            </a:rPr>
                            <m:t>𝜃</m:t>
                          </m:r>
                        </m:e>
                      </m:d>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𝐽</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e>
                      </m:d>
                    </m:oMath>
                  </m:oMathPara>
                </a14:m>
                <a:endParaRPr lang="ja-JP" altLang="en-US" dirty="0"/>
              </a:p>
            </p:txBody>
          </p:sp>
        </mc:Choice>
        <mc:Fallback xmlns="">
          <p:sp>
            <p:nvSpPr>
              <p:cNvPr id="23" name="正方形/長方形 22">
                <a:extLst>
                  <a:ext uri="{FF2B5EF4-FFF2-40B4-BE49-F238E27FC236}">
                    <a16:creationId xmlns:a16="http://schemas.microsoft.com/office/drawing/2014/main" id="{649B73FF-94D0-493B-BC40-A27649A918FE}"/>
                  </a:ext>
                </a:extLst>
              </p:cNvPr>
              <p:cNvSpPr>
                <a:spLocks noRot="1" noChangeAspect="1" noMove="1" noResize="1" noEditPoints="1" noAdjustHandles="1" noChangeArrowheads="1" noChangeShapeType="1" noTextEdit="1"/>
              </p:cNvSpPr>
              <p:nvPr/>
            </p:nvSpPr>
            <p:spPr>
              <a:xfrm>
                <a:off x="1559745" y="6287073"/>
                <a:ext cx="3859262" cy="369332"/>
              </a:xfrm>
              <a:prstGeom prst="rect">
                <a:avLst/>
              </a:prstGeom>
              <a:blipFill>
                <a:blip r:embed="rId8"/>
                <a:stretch>
                  <a:fillRect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620B30A5-868A-47C0-8877-D898D6F6AE23}"/>
                  </a:ext>
                </a:extLst>
              </p:cNvPr>
              <p:cNvSpPr/>
              <p:nvPr/>
            </p:nvSpPr>
            <p:spPr>
              <a:xfrm>
                <a:off x="1562163" y="5781571"/>
                <a:ext cx="16928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rPr>
                        <m:t>𝐾𝐿</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en-US" altLang="ja-JP" i="1">
                                  <a:solidFill>
                                    <a:schemeClr val="tx1">
                                      <a:lumMod val="75000"/>
                                      <a:lumOff val="25000"/>
                                    </a:schemeClr>
                                  </a:solidFill>
                                  <a:latin typeface="Cambria Math" panose="02040503050406030204" pitchFamily="18" charset="0"/>
                                </a:rPr>
                                <m:t>𝐻</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𝐻</m:t>
                          </m:r>
                        </m:e>
                      </m:d>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24" name="正方形/長方形 23">
                <a:extLst>
                  <a:ext uri="{FF2B5EF4-FFF2-40B4-BE49-F238E27FC236}">
                    <a16:creationId xmlns:a16="http://schemas.microsoft.com/office/drawing/2014/main" id="{620B30A5-868A-47C0-8877-D898D6F6AE23}"/>
                  </a:ext>
                </a:extLst>
              </p:cNvPr>
              <p:cNvSpPr>
                <a:spLocks noRot="1" noChangeAspect="1" noMove="1" noResize="1" noEditPoints="1" noAdjustHandles="1" noChangeArrowheads="1" noChangeShapeType="1" noTextEdit="1"/>
              </p:cNvSpPr>
              <p:nvPr/>
            </p:nvSpPr>
            <p:spPr>
              <a:xfrm>
                <a:off x="1562163" y="5781571"/>
                <a:ext cx="1692836" cy="369332"/>
              </a:xfrm>
              <a:prstGeom prst="rect">
                <a:avLst/>
              </a:prstGeom>
              <a:blipFill>
                <a:blip r:embed="rId9"/>
                <a:stretch>
                  <a:fillRect/>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FBFCC525-ECEF-43C1-81D5-82F98B6EF072}"/>
              </a:ext>
            </a:extLst>
          </p:cNvPr>
          <p:cNvSpPr/>
          <p:nvPr/>
        </p:nvSpPr>
        <p:spPr>
          <a:xfrm>
            <a:off x="3103865" y="5812349"/>
            <a:ext cx="697627"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なので</a:t>
            </a:r>
            <a:endParaRPr lang="ja-JP" altLang="en-US" sz="1600" dirty="0"/>
          </a:p>
        </p:txBody>
      </p: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228E0D7F-B90D-41E8-97B9-8399931BF187}"/>
                  </a:ext>
                </a:extLst>
              </p:cNvPr>
              <p:cNvSpPr/>
              <p:nvPr/>
            </p:nvSpPr>
            <p:spPr>
              <a:xfrm>
                <a:off x="3699991" y="5781571"/>
                <a:ext cx="10629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𝑄</m:t>
                      </m:r>
                      <m:d>
                        <m:dPr>
                          <m:ctrlPr>
                            <a:rPr lang="en-US" altLang="ja-JP" i="1">
                              <a:solidFill>
                                <a:schemeClr val="tx1">
                                  <a:lumMod val="75000"/>
                                  <a:lumOff val="25000"/>
                                </a:schemeClr>
                              </a:solidFill>
                              <a:latin typeface="Cambria Math" panose="02040503050406030204" pitchFamily="18" charset="0"/>
                            </a:rPr>
                          </m:ctrlPr>
                        </m:dPr>
                        <m:e>
                          <m:sSup>
                            <m:sSupPr>
                              <m:ctrlPr>
                                <a:rPr lang="en-US" altLang="ja-JP" i="1">
                                  <a:solidFill>
                                    <a:schemeClr val="tx1">
                                      <a:lumMod val="75000"/>
                                      <a:lumOff val="25000"/>
                                    </a:schemeClr>
                                  </a:solidFill>
                                  <a:latin typeface="Cambria Math" panose="02040503050406030204" pitchFamily="18" charset="0"/>
                                </a:rPr>
                              </m:ctrlPr>
                            </m:sSupPr>
                            <m:e>
                              <m:r>
                                <a:rPr lang="ja-JP" altLang="en-US" i="1">
                                  <a:solidFill>
                                    <a:schemeClr val="tx1">
                                      <a:lumMod val="75000"/>
                                      <a:lumOff val="25000"/>
                                    </a:schemeClr>
                                  </a:solidFill>
                                  <a:latin typeface="Cambria Math" panose="02040503050406030204" pitchFamily="18" charset="0"/>
                                </a:rPr>
                                <m:t>𝜃</m:t>
                              </m:r>
                            </m:e>
                            <m:sup>
                              <m:r>
                                <a:rPr lang="en-US" altLang="ja-JP" i="1">
                                  <a:solidFill>
                                    <a:schemeClr val="tx1">
                                      <a:lumMod val="75000"/>
                                      <a:lumOff val="25000"/>
                                    </a:schemeClr>
                                  </a:solidFill>
                                  <a:latin typeface="Cambria Math" panose="02040503050406030204" pitchFamily="18" charset="0"/>
                                </a:rPr>
                                <m:t>0</m:t>
                              </m:r>
                            </m:sup>
                          </m:sSup>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𝜃</m:t>
                          </m:r>
                        </m:e>
                      </m:d>
                    </m:oMath>
                  </m:oMathPara>
                </a14:m>
                <a:endParaRPr lang="ja-JP" altLang="en-US" dirty="0"/>
              </a:p>
            </p:txBody>
          </p:sp>
        </mc:Choice>
        <mc:Fallback xmlns="">
          <p:sp>
            <p:nvSpPr>
              <p:cNvPr id="27" name="正方形/長方形 26">
                <a:extLst>
                  <a:ext uri="{FF2B5EF4-FFF2-40B4-BE49-F238E27FC236}">
                    <a16:creationId xmlns:a16="http://schemas.microsoft.com/office/drawing/2014/main" id="{228E0D7F-B90D-41E8-97B9-8399931BF187}"/>
                  </a:ext>
                </a:extLst>
              </p:cNvPr>
              <p:cNvSpPr>
                <a:spLocks noRot="1" noChangeAspect="1" noMove="1" noResize="1" noEditPoints="1" noAdjustHandles="1" noChangeArrowheads="1" noChangeShapeType="1" noTextEdit="1"/>
              </p:cNvSpPr>
              <p:nvPr/>
            </p:nvSpPr>
            <p:spPr>
              <a:xfrm>
                <a:off x="3699991" y="5781571"/>
                <a:ext cx="1062920" cy="369332"/>
              </a:xfrm>
              <a:prstGeom prst="rect">
                <a:avLst/>
              </a:prstGeom>
              <a:blipFill>
                <a:blip r:embed="rId10"/>
                <a:stretch>
                  <a:fillRect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CDF2BC4B-E58C-478C-8DFC-F48DEFC39237}"/>
                  </a:ext>
                </a:extLst>
              </p:cNvPr>
              <p:cNvSpPr/>
              <p:nvPr/>
            </p:nvSpPr>
            <p:spPr>
              <a:xfrm>
                <a:off x="4670189" y="5812349"/>
                <a:ext cx="2829236"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が増加するように</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𝜃</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を選択すると。</a:t>
                </a:r>
                <a:endParaRPr lang="ja-JP" altLang="en-US" sz="1600" dirty="0"/>
              </a:p>
            </p:txBody>
          </p:sp>
        </mc:Choice>
        <mc:Fallback xmlns="">
          <p:sp>
            <p:nvSpPr>
              <p:cNvPr id="29" name="正方形/長方形 28">
                <a:extLst>
                  <a:ext uri="{FF2B5EF4-FFF2-40B4-BE49-F238E27FC236}">
                    <a16:creationId xmlns:a16="http://schemas.microsoft.com/office/drawing/2014/main" id="{CDF2BC4B-E58C-478C-8DFC-F48DEFC39237}"/>
                  </a:ext>
                </a:extLst>
              </p:cNvPr>
              <p:cNvSpPr>
                <a:spLocks noRot="1" noChangeAspect="1" noMove="1" noResize="1" noEditPoints="1" noAdjustHandles="1" noChangeArrowheads="1" noChangeShapeType="1" noTextEdit="1"/>
              </p:cNvSpPr>
              <p:nvPr/>
            </p:nvSpPr>
            <p:spPr>
              <a:xfrm>
                <a:off x="4670189" y="5812349"/>
                <a:ext cx="2829236" cy="338554"/>
              </a:xfrm>
              <a:prstGeom prst="rect">
                <a:avLst/>
              </a:prstGeom>
              <a:blipFill>
                <a:blip r:embed="rId11"/>
                <a:stretch>
                  <a:fillRect l="-1078" t="-7143" b="-196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3307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29491" y="569103"/>
            <a:ext cx="3538148"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局所最適解について</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8" name="直線矢印コネクタ 7">
            <a:extLst>
              <a:ext uri="{FF2B5EF4-FFF2-40B4-BE49-F238E27FC236}">
                <a16:creationId xmlns:a16="http://schemas.microsoft.com/office/drawing/2014/main" id="{13067AE2-C139-4D68-89B4-6842E33617C8}"/>
              </a:ext>
            </a:extLst>
          </p:cNvPr>
          <p:cNvCxnSpPr>
            <a:cxnSpLocks/>
          </p:cNvCxnSpPr>
          <p:nvPr/>
        </p:nvCxnSpPr>
        <p:spPr>
          <a:xfrm flipV="1">
            <a:off x="2010943" y="4591507"/>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FE8970-865F-4F4A-9DA0-C03B0EAE3A13}"/>
              </a:ext>
            </a:extLst>
          </p:cNvPr>
          <p:cNvCxnSpPr>
            <a:cxnSpLocks/>
          </p:cNvCxnSpPr>
          <p:nvPr/>
        </p:nvCxnSpPr>
        <p:spPr>
          <a:xfrm>
            <a:off x="2010943" y="6092315"/>
            <a:ext cx="5015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フリーフォーム: 図形 11">
            <a:extLst>
              <a:ext uri="{FF2B5EF4-FFF2-40B4-BE49-F238E27FC236}">
                <a16:creationId xmlns:a16="http://schemas.microsoft.com/office/drawing/2014/main" id="{45D0DC27-5D1F-4239-874A-541ED8BB4C36}"/>
              </a:ext>
            </a:extLst>
          </p:cNvPr>
          <p:cNvSpPr/>
          <p:nvPr/>
        </p:nvSpPr>
        <p:spPr>
          <a:xfrm>
            <a:off x="2010943" y="1823783"/>
            <a:ext cx="4313582" cy="1481207"/>
          </a:xfrm>
          <a:custGeom>
            <a:avLst/>
            <a:gdLst>
              <a:gd name="connsiteX0" fmla="*/ 0 w 4313582"/>
              <a:gd name="connsiteY0" fmla="*/ 1351998 h 1481207"/>
              <a:gd name="connsiteX1" fmla="*/ 894521 w 4313582"/>
              <a:gd name="connsiteY1" fmla="*/ 556867 h 1481207"/>
              <a:gd name="connsiteX2" fmla="*/ 2295939 w 4313582"/>
              <a:gd name="connsiteY2" fmla="*/ 276 h 1481207"/>
              <a:gd name="connsiteX3" fmla="*/ 3349487 w 4313582"/>
              <a:gd name="connsiteY3" fmla="*/ 497233 h 1481207"/>
              <a:gd name="connsiteX4" fmla="*/ 4313582 w 4313582"/>
              <a:gd name="connsiteY4" fmla="*/ 1481207 h 14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582" h="1481207">
                <a:moveTo>
                  <a:pt x="0" y="1351998"/>
                </a:moveTo>
                <a:cubicBezTo>
                  <a:pt x="255932" y="1067076"/>
                  <a:pt x="511865" y="782154"/>
                  <a:pt x="894521" y="556867"/>
                </a:cubicBezTo>
                <a:cubicBezTo>
                  <a:pt x="1277177" y="331580"/>
                  <a:pt x="1886778" y="10215"/>
                  <a:pt x="2295939" y="276"/>
                </a:cubicBezTo>
                <a:cubicBezTo>
                  <a:pt x="2705100" y="-9663"/>
                  <a:pt x="3013213" y="250411"/>
                  <a:pt x="3349487" y="497233"/>
                </a:cubicBezTo>
                <a:cubicBezTo>
                  <a:pt x="3685761" y="744055"/>
                  <a:pt x="4174434" y="1226103"/>
                  <a:pt x="4313582" y="1481207"/>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6C70653-E7B2-4CC8-8E8B-128327A61B55}"/>
              </a:ext>
            </a:extLst>
          </p:cNvPr>
          <p:cNvCxnSpPr>
            <a:cxnSpLocks/>
          </p:cNvCxnSpPr>
          <p:nvPr/>
        </p:nvCxnSpPr>
        <p:spPr>
          <a:xfrm flipV="1">
            <a:off x="2010943" y="1804182"/>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D0192BF-80E5-4F77-A04B-4B3390B2CE45}"/>
              </a:ext>
            </a:extLst>
          </p:cNvPr>
          <p:cNvCxnSpPr>
            <a:cxnSpLocks/>
          </p:cNvCxnSpPr>
          <p:nvPr/>
        </p:nvCxnSpPr>
        <p:spPr>
          <a:xfrm>
            <a:off x="2010943" y="3304990"/>
            <a:ext cx="5015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887F4-7DA5-47DB-B2BD-7D295F67714C}"/>
                  </a:ext>
                </a:extLst>
              </p:cNvPr>
              <p:cNvSpPr txBox="1"/>
              <p:nvPr/>
            </p:nvSpPr>
            <p:spPr>
              <a:xfrm>
                <a:off x="6932155" y="3387314"/>
                <a:ext cx="6465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7EC887F4-7DA5-47DB-B2BD-7D295F67714C}"/>
                  </a:ext>
                </a:extLst>
              </p:cNvPr>
              <p:cNvSpPr txBox="1">
                <a:spLocks noRot="1" noChangeAspect="1" noMove="1" noResize="1" noEditPoints="1" noAdjustHandles="1" noChangeArrowheads="1" noChangeShapeType="1" noTextEdit="1"/>
              </p:cNvSpPr>
              <p:nvPr/>
            </p:nvSpPr>
            <p:spPr>
              <a:xfrm>
                <a:off x="6932155" y="3387314"/>
                <a:ext cx="646524" cy="276999"/>
              </a:xfrm>
              <a:prstGeom prst="rect">
                <a:avLst/>
              </a:prstGeom>
              <a:blipFill>
                <a:blip r:embed="rId3"/>
                <a:stretch>
                  <a:fillRect l="-4717" r="-7547"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60440FD-A038-4744-A992-F548080D99BA}"/>
                  </a:ext>
                </a:extLst>
              </p:cNvPr>
              <p:cNvSpPr txBox="1"/>
              <p:nvPr/>
            </p:nvSpPr>
            <p:spPr>
              <a:xfrm>
                <a:off x="6932155" y="6185526"/>
                <a:ext cx="6465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D60440FD-A038-4744-A992-F548080D99BA}"/>
                  </a:ext>
                </a:extLst>
              </p:cNvPr>
              <p:cNvSpPr txBox="1">
                <a:spLocks noRot="1" noChangeAspect="1" noMove="1" noResize="1" noEditPoints="1" noAdjustHandles="1" noChangeArrowheads="1" noChangeShapeType="1" noTextEdit="1"/>
              </p:cNvSpPr>
              <p:nvPr/>
            </p:nvSpPr>
            <p:spPr>
              <a:xfrm>
                <a:off x="6932155" y="6185526"/>
                <a:ext cx="646524" cy="276999"/>
              </a:xfrm>
              <a:prstGeom prst="rect">
                <a:avLst/>
              </a:prstGeom>
              <a:blipFill>
                <a:blip r:embed="rId4"/>
                <a:stretch>
                  <a:fillRect l="-4717" r="-7547"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A7D56FC9-D0E2-4AEC-9A5B-AEBE291C2A51}"/>
                  </a:ext>
                </a:extLst>
              </p:cNvPr>
              <p:cNvSpPr/>
              <p:nvPr/>
            </p:nvSpPr>
            <p:spPr>
              <a:xfrm>
                <a:off x="1319899" y="1372128"/>
                <a:ext cx="18392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𝑍</m:t>
                              </m:r>
                            </m:e>
                            <m:e>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d>
                        </m:e>
                      </m:func>
                    </m:oMath>
                  </m:oMathPara>
                </a14:m>
                <a:endParaRPr lang="ja-JP" altLang="en-US" dirty="0"/>
              </a:p>
            </p:txBody>
          </p:sp>
        </mc:Choice>
        <mc:Fallback xmlns="">
          <p:sp>
            <p:nvSpPr>
              <p:cNvPr id="17" name="正方形/長方形 16">
                <a:extLst>
                  <a:ext uri="{FF2B5EF4-FFF2-40B4-BE49-F238E27FC236}">
                    <a16:creationId xmlns:a16="http://schemas.microsoft.com/office/drawing/2014/main" id="{A7D56FC9-D0E2-4AEC-9A5B-AEBE291C2A51}"/>
                  </a:ext>
                </a:extLst>
              </p:cNvPr>
              <p:cNvSpPr>
                <a:spLocks noRot="1" noChangeAspect="1" noMove="1" noResize="1" noEditPoints="1" noAdjustHandles="1" noChangeArrowheads="1" noChangeShapeType="1" noTextEdit="1"/>
              </p:cNvSpPr>
              <p:nvPr/>
            </p:nvSpPr>
            <p:spPr>
              <a:xfrm>
                <a:off x="1319899" y="1372128"/>
                <a:ext cx="1839286" cy="369332"/>
              </a:xfrm>
              <a:prstGeom prst="rect">
                <a:avLst/>
              </a:prstGeom>
              <a:blipFill>
                <a:blip r:embed="rId5"/>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46554808-D773-45FC-AF7F-53BEC687E820}"/>
                  </a:ext>
                </a:extLst>
              </p:cNvPr>
              <p:cNvSpPr/>
              <p:nvPr/>
            </p:nvSpPr>
            <p:spPr>
              <a:xfrm>
                <a:off x="1319899" y="4138888"/>
                <a:ext cx="18392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funcPr>
                        <m:fName>
                          <m:r>
                            <m:rPr>
                              <m:sty m:val="p"/>
                            </m:rPr>
                            <a:rPr lang="en-US" altLang="ja-JP">
                              <a:solidFill>
                                <a:schemeClr val="tx1">
                                  <a:lumMod val="75000"/>
                                  <a:lumOff val="25000"/>
                                </a:schemeClr>
                              </a:solidFill>
                              <a:latin typeface="Cambria Math" panose="02040503050406030204" pitchFamily="18" charset="0"/>
                              <a:ea typeface="Cambria Math" panose="02040503050406030204" pitchFamily="18" charset="0"/>
                            </a:rPr>
                            <m:t>ln</m:t>
                          </m:r>
                        </m:fName>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𝑍</m:t>
                              </m:r>
                            </m:e>
                            <m:e>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a:rPr lang="el-GR" altLang="ja-JP" i="1">
                                  <a:solidFill>
                                    <a:schemeClr val="tx1">
                                      <a:lumMod val="75000"/>
                                      <a:lumOff val="25000"/>
                                    </a:schemeClr>
                                  </a:solidFill>
                                  <a:latin typeface="Cambria Math" panose="02040503050406030204" pitchFamily="18" charset="0"/>
                                  <a:ea typeface="Cambria Math" panose="02040503050406030204" pitchFamily="18" charset="0"/>
                                </a:rPr>
                                <m:t>𝛴</m:t>
                              </m:r>
                            </m:e>
                          </m:d>
                        </m:e>
                      </m:func>
                    </m:oMath>
                  </m:oMathPara>
                </a14:m>
                <a:endParaRPr lang="ja-JP" altLang="en-US" dirty="0"/>
              </a:p>
            </p:txBody>
          </p:sp>
        </mc:Choice>
        <mc:Fallback xmlns="">
          <p:sp>
            <p:nvSpPr>
              <p:cNvPr id="18" name="正方形/長方形 17">
                <a:extLst>
                  <a:ext uri="{FF2B5EF4-FFF2-40B4-BE49-F238E27FC236}">
                    <a16:creationId xmlns:a16="http://schemas.microsoft.com/office/drawing/2014/main" id="{46554808-D773-45FC-AF7F-53BEC687E820}"/>
                  </a:ext>
                </a:extLst>
              </p:cNvPr>
              <p:cNvSpPr>
                <a:spLocks noRot="1" noChangeAspect="1" noMove="1" noResize="1" noEditPoints="1" noAdjustHandles="1" noChangeArrowheads="1" noChangeShapeType="1" noTextEdit="1"/>
              </p:cNvSpPr>
              <p:nvPr/>
            </p:nvSpPr>
            <p:spPr>
              <a:xfrm>
                <a:off x="1319899" y="4138888"/>
                <a:ext cx="1839286" cy="369332"/>
              </a:xfrm>
              <a:prstGeom prst="rect">
                <a:avLst/>
              </a:prstGeom>
              <a:blipFill>
                <a:blip r:embed="rId6"/>
                <a:stretch>
                  <a:fillRect b="-4918"/>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F358A608-6487-45A5-96F1-99E2242AE0BA}"/>
              </a:ext>
            </a:extLst>
          </p:cNvPr>
          <p:cNvSpPr txBox="1"/>
          <p:nvPr/>
        </p:nvSpPr>
        <p:spPr>
          <a:xfrm>
            <a:off x="5047570" y="1772095"/>
            <a:ext cx="822661" cy="369332"/>
          </a:xfrm>
          <a:prstGeom prst="rect">
            <a:avLst/>
          </a:prstGeom>
          <a:noFill/>
        </p:spPr>
        <p:txBody>
          <a:bodyPr wrap="none" rtlCol="0">
            <a:spAutoFit/>
          </a:bodyPr>
          <a:lstStyle/>
          <a:p>
            <a:r>
              <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関数</a:t>
            </a:r>
          </a:p>
        </p:txBody>
      </p:sp>
      <p:cxnSp>
        <p:nvCxnSpPr>
          <p:cNvPr id="27" name="直線コネクタ 26">
            <a:extLst>
              <a:ext uri="{FF2B5EF4-FFF2-40B4-BE49-F238E27FC236}">
                <a16:creationId xmlns:a16="http://schemas.microsoft.com/office/drawing/2014/main" id="{97E16449-FAF8-4894-A6EC-FA38CDA9BBCD}"/>
              </a:ext>
            </a:extLst>
          </p:cNvPr>
          <p:cNvCxnSpPr/>
          <p:nvPr/>
        </p:nvCxnSpPr>
        <p:spPr>
          <a:xfrm>
            <a:off x="3081130" y="2286000"/>
            <a:ext cx="0" cy="1018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0F38A70-8132-4B6E-9A70-D1FE142CA9AF}"/>
              </a:ext>
            </a:extLst>
          </p:cNvPr>
          <p:cNvSpPr/>
          <p:nvPr/>
        </p:nvSpPr>
        <p:spPr>
          <a:xfrm>
            <a:off x="7389303" y="1841756"/>
            <a:ext cx="4448201" cy="923330"/>
          </a:xfrm>
          <a:prstGeom prst="rect">
            <a:avLst/>
          </a:prstGeom>
        </p:spPr>
        <p:txBody>
          <a:bodyPr wrap="squar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パラメータを初期値（ランダム）から繰り返し</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ステップと</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ステップで更新し、</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関数を最大化できるパターン。</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63C26A67-BE0D-49A0-B27F-DC08F604E0E6}"/>
              </a:ext>
            </a:extLst>
          </p:cNvPr>
          <p:cNvCxnSpPr>
            <a:cxnSpLocks/>
          </p:cNvCxnSpPr>
          <p:nvPr/>
        </p:nvCxnSpPr>
        <p:spPr>
          <a:xfrm>
            <a:off x="3551583" y="2045091"/>
            <a:ext cx="0" cy="12598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106B760-E646-4037-AA19-E4425C4D0AEE}"/>
              </a:ext>
            </a:extLst>
          </p:cNvPr>
          <p:cNvCxnSpPr>
            <a:cxnSpLocks/>
          </p:cNvCxnSpPr>
          <p:nvPr/>
        </p:nvCxnSpPr>
        <p:spPr>
          <a:xfrm>
            <a:off x="3153981" y="2718509"/>
            <a:ext cx="304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D77DD7C-8A97-42D7-9B72-D8822D8D31C0}"/>
              </a:ext>
            </a:extLst>
          </p:cNvPr>
          <p:cNvCxnSpPr>
            <a:cxnSpLocks/>
          </p:cNvCxnSpPr>
          <p:nvPr/>
        </p:nvCxnSpPr>
        <p:spPr>
          <a:xfrm>
            <a:off x="4330148" y="1823783"/>
            <a:ext cx="0" cy="14812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F217E19-AE22-4729-92FD-5F65B3924F7E}"/>
              </a:ext>
            </a:extLst>
          </p:cNvPr>
          <p:cNvCxnSpPr>
            <a:cxnSpLocks/>
          </p:cNvCxnSpPr>
          <p:nvPr/>
        </p:nvCxnSpPr>
        <p:spPr>
          <a:xfrm>
            <a:off x="3654250" y="2718509"/>
            <a:ext cx="54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24D514D4-8B17-410E-989A-E74560B2AFDB}"/>
              </a:ext>
            </a:extLst>
          </p:cNvPr>
          <p:cNvSpPr/>
          <p:nvPr/>
        </p:nvSpPr>
        <p:spPr>
          <a:xfrm>
            <a:off x="2642548" y="3393363"/>
            <a:ext cx="877163"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初期値</a:t>
            </a:r>
            <a:endParaRPr lang="ja-JP" altLang="en-US"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23CAC990-6AA8-4312-BD99-40E141416CA1}"/>
              </a:ext>
            </a:extLst>
          </p:cNvPr>
          <p:cNvSpPr/>
          <p:nvPr/>
        </p:nvSpPr>
        <p:spPr>
          <a:xfrm>
            <a:off x="3928430" y="3395597"/>
            <a:ext cx="1239918" cy="369332"/>
          </a:xfrm>
          <a:prstGeom prst="rect">
            <a:avLst/>
          </a:prstGeom>
        </p:spPr>
        <p:txBody>
          <a:bodyPr wrap="squar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ここで収束</a:t>
            </a:r>
            <a:endParaRPr lang="ja-JP" altLang="en-US"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F17ED332-7FCA-4F0C-A304-1CAE20F7261F}"/>
              </a:ext>
            </a:extLst>
          </p:cNvPr>
          <p:cNvSpPr/>
          <p:nvPr/>
        </p:nvSpPr>
        <p:spPr>
          <a:xfrm>
            <a:off x="7255417" y="4172538"/>
            <a:ext cx="4802697" cy="1477328"/>
          </a:xfrm>
          <a:prstGeom prst="rect">
            <a:avLst/>
          </a:prstGeom>
        </p:spPr>
        <p:txBody>
          <a:bodyPr wrap="squar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関数を最大化できるかは初期値によるパターン。通常、</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関数の形は不明なので求めたパラメータが</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b="1" dirty="0">
                <a:solidFill>
                  <a:srgbClr val="FF9933"/>
                </a:solidFill>
                <a:latin typeface="Meiryo UI" panose="020B0604030504040204" pitchFamily="50" charset="-128"/>
                <a:ea typeface="Meiryo UI" panose="020B0604030504040204" pitchFamily="50" charset="-128"/>
              </a:rPr>
              <a:t>大域最適解に収束しているかは不明</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初期値を変えながら何度か試して一番よいものを選ぶのが普通。</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42" name="直線コネクタ 41">
            <a:extLst>
              <a:ext uri="{FF2B5EF4-FFF2-40B4-BE49-F238E27FC236}">
                <a16:creationId xmlns:a16="http://schemas.microsoft.com/office/drawing/2014/main" id="{0C635E69-1C3D-4211-A31D-0290E8222EE7}"/>
              </a:ext>
            </a:extLst>
          </p:cNvPr>
          <p:cNvCxnSpPr>
            <a:cxnSpLocks/>
          </p:cNvCxnSpPr>
          <p:nvPr/>
        </p:nvCxnSpPr>
        <p:spPr>
          <a:xfrm>
            <a:off x="2449524" y="5685183"/>
            <a:ext cx="0" cy="3865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BDF24BB-9959-405C-AD55-C9F7C34D823D}"/>
              </a:ext>
            </a:extLst>
          </p:cNvPr>
          <p:cNvCxnSpPr>
            <a:cxnSpLocks/>
          </p:cNvCxnSpPr>
          <p:nvPr/>
        </p:nvCxnSpPr>
        <p:spPr>
          <a:xfrm>
            <a:off x="2773017" y="5462127"/>
            <a:ext cx="0" cy="6301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0DF198AB-29CD-4615-AAEC-381B62169159}"/>
              </a:ext>
            </a:extLst>
          </p:cNvPr>
          <p:cNvSpPr/>
          <p:nvPr/>
        </p:nvSpPr>
        <p:spPr>
          <a:xfrm>
            <a:off x="1780326" y="6234462"/>
            <a:ext cx="2136904" cy="369332"/>
          </a:xfrm>
          <a:prstGeom prst="rect">
            <a:avLst/>
          </a:prstGeom>
        </p:spPr>
        <p:txBody>
          <a:bodyPr wrap="squar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局所最適解に収束</a:t>
            </a:r>
            <a:endParaRPr lang="ja-JP" altLang="en-US" dirty="0">
              <a:latin typeface="Meiryo UI" panose="020B0604030504040204" pitchFamily="50" charset="-128"/>
              <a:ea typeface="Meiryo UI" panose="020B0604030504040204" pitchFamily="50" charset="-128"/>
            </a:endParaRPr>
          </a:p>
        </p:txBody>
      </p:sp>
      <p:cxnSp>
        <p:nvCxnSpPr>
          <p:cNvPr id="48" name="直線コネクタ 47">
            <a:extLst>
              <a:ext uri="{FF2B5EF4-FFF2-40B4-BE49-F238E27FC236}">
                <a16:creationId xmlns:a16="http://schemas.microsoft.com/office/drawing/2014/main" id="{23A0A18F-26AB-42CE-A1EF-03D703A6A5D7}"/>
              </a:ext>
            </a:extLst>
          </p:cNvPr>
          <p:cNvCxnSpPr>
            <a:cxnSpLocks/>
          </p:cNvCxnSpPr>
          <p:nvPr/>
        </p:nvCxnSpPr>
        <p:spPr>
          <a:xfrm>
            <a:off x="5553846" y="5462127"/>
            <a:ext cx="0" cy="60962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A9662608-E6C9-4DA0-9984-7AC63CD796BD}"/>
              </a:ext>
            </a:extLst>
          </p:cNvPr>
          <p:cNvCxnSpPr>
            <a:cxnSpLocks/>
          </p:cNvCxnSpPr>
          <p:nvPr/>
        </p:nvCxnSpPr>
        <p:spPr>
          <a:xfrm>
            <a:off x="2468181" y="5878466"/>
            <a:ext cx="304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60207F2-905B-420A-A536-55BC3C2D5668}"/>
              </a:ext>
            </a:extLst>
          </p:cNvPr>
          <p:cNvCxnSpPr>
            <a:cxnSpLocks/>
          </p:cNvCxnSpPr>
          <p:nvPr/>
        </p:nvCxnSpPr>
        <p:spPr>
          <a:xfrm>
            <a:off x="4561641" y="4922744"/>
            <a:ext cx="0" cy="11695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17C0B99-41EA-44FE-A232-F4BCF49A4DD9}"/>
              </a:ext>
            </a:extLst>
          </p:cNvPr>
          <p:cNvCxnSpPr>
            <a:cxnSpLocks/>
          </p:cNvCxnSpPr>
          <p:nvPr/>
        </p:nvCxnSpPr>
        <p:spPr>
          <a:xfrm flipH="1">
            <a:off x="4631635" y="5759241"/>
            <a:ext cx="870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6EC345D3-F2F0-4FF7-9115-0C1AA63AF93D}"/>
              </a:ext>
            </a:extLst>
          </p:cNvPr>
          <p:cNvSpPr/>
          <p:nvPr/>
        </p:nvSpPr>
        <p:spPr>
          <a:xfrm>
            <a:off x="4099896" y="6238673"/>
            <a:ext cx="2136904" cy="369332"/>
          </a:xfrm>
          <a:prstGeom prst="rect">
            <a:avLst/>
          </a:prstGeom>
        </p:spPr>
        <p:txBody>
          <a:bodyPr wrap="squar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大域最適解に収束</a:t>
            </a:r>
            <a:endParaRPr lang="ja-JP" altLang="en-US"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A7C0D789-114D-4F3C-BF07-776258336CBE}"/>
              </a:ext>
            </a:extLst>
          </p:cNvPr>
          <p:cNvSpPr txBox="1"/>
          <p:nvPr/>
        </p:nvSpPr>
        <p:spPr>
          <a:xfrm>
            <a:off x="5047569" y="4727221"/>
            <a:ext cx="822661" cy="369332"/>
          </a:xfrm>
          <a:prstGeom prst="rect">
            <a:avLst/>
          </a:prstGeom>
          <a:noFill/>
        </p:spPr>
        <p:txBody>
          <a:bodyPr wrap="none" rtlCol="0">
            <a:spAutoFit/>
          </a:bodyPr>
          <a:lstStyle/>
          <a:p>
            <a:r>
              <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rPr>
              <a:t>Q</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関数</a:t>
            </a:r>
          </a:p>
        </p:txBody>
      </p:sp>
      <p:sp>
        <p:nvSpPr>
          <p:cNvPr id="5" name="フリーフォーム: 図形 4">
            <a:extLst>
              <a:ext uri="{FF2B5EF4-FFF2-40B4-BE49-F238E27FC236}">
                <a16:creationId xmlns:a16="http://schemas.microsoft.com/office/drawing/2014/main" id="{B07331AE-B1EC-4198-9661-BFDAF5903315}"/>
              </a:ext>
            </a:extLst>
          </p:cNvPr>
          <p:cNvSpPr/>
          <p:nvPr/>
        </p:nvSpPr>
        <p:spPr>
          <a:xfrm>
            <a:off x="1997765" y="4880001"/>
            <a:ext cx="4939748" cy="1212686"/>
          </a:xfrm>
          <a:custGeom>
            <a:avLst/>
            <a:gdLst>
              <a:gd name="connsiteX0" fmla="*/ 0 w 4939748"/>
              <a:gd name="connsiteY0" fmla="*/ 1212686 h 1212686"/>
              <a:gd name="connsiteX1" fmla="*/ 457200 w 4939748"/>
              <a:gd name="connsiteY1" fmla="*/ 755486 h 1212686"/>
              <a:gd name="connsiteX2" fmla="*/ 765313 w 4939748"/>
              <a:gd name="connsiteY2" fmla="*/ 556703 h 1212686"/>
              <a:gd name="connsiteX3" fmla="*/ 1341783 w 4939748"/>
              <a:gd name="connsiteY3" fmla="*/ 536825 h 1212686"/>
              <a:gd name="connsiteX4" fmla="*/ 2564296 w 4939748"/>
              <a:gd name="connsiteY4" fmla="*/ 112 h 1212686"/>
              <a:gd name="connsiteX5" fmla="*/ 3558209 w 4939748"/>
              <a:gd name="connsiteY5" fmla="*/ 586521 h 1212686"/>
              <a:gd name="connsiteX6" fmla="*/ 4323522 w 4939748"/>
              <a:gd name="connsiteY6" fmla="*/ 755486 h 1212686"/>
              <a:gd name="connsiteX7" fmla="*/ 4939748 w 4939748"/>
              <a:gd name="connsiteY7" fmla="*/ 1192808 h 121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9748" h="1212686">
                <a:moveTo>
                  <a:pt x="0" y="1212686"/>
                </a:moveTo>
                <a:cubicBezTo>
                  <a:pt x="164824" y="1038751"/>
                  <a:pt x="329648" y="864817"/>
                  <a:pt x="457200" y="755486"/>
                </a:cubicBezTo>
                <a:cubicBezTo>
                  <a:pt x="584752" y="646155"/>
                  <a:pt x="617883" y="593146"/>
                  <a:pt x="765313" y="556703"/>
                </a:cubicBezTo>
                <a:cubicBezTo>
                  <a:pt x="912744" y="520259"/>
                  <a:pt x="1041953" y="629590"/>
                  <a:pt x="1341783" y="536825"/>
                </a:cubicBezTo>
                <a:cubicBezTo>
                  <a:pt x="1641613" y="444060"/>
                  <a:pt x="2194892" y="-8171"/>
                  <a:pt x="2564296" y="112"/>
                </a:cubicBezTo>
                <a:cubicBezTo>
                  <a:pt x="2933700" y="8395"/>
                  <a:pt x="3265005" y="460625"/>
                  <a:pt x="3558209" y="586521"/>
                </a:cubicBezTo>
                <a:cubicBezTo>
                  <a:pt x="3851413" y="712417"/>
                  <a:pt x="4093266" y="654438"/>
                  <a:pt x="4323522" y="755486"/>
                </a:cubicBezTo>
                <a:cubicBezTo>
                  <a:pt x="4553778" y="856534"/>
                  <a:pt x="4866861" y="1225939"/>
                  <a:pt x="4939748" y="119280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48468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D1622-6EA7-4A06-A3F0-DC75CADBF14A}"/>
              </a:ext>
            </a:extLst>
          </p:cNvPr>
          <p:cNvSpPr>
            <a:spLocks noGrp="1"/>
          </p:cNvSpPr>
          <p:nvPr>
            <p:ph type="title"/>
          </p:nvPr>
        </p:nvSpPr>
        <p:spPr>
          <a:xfrm>
            <a:off x="977333" y="516613"/>
            <a:ext cx="10741665" cy="825806"/>
          </a:xfrm>
        </p:spPr>
        <p:txBody>
          <a:bodyPr>
            <a:normAutofit/>
          </a:bodyPr>
          <a:lstStyle/>
          <a:p>
            <a:r>
              <a:rPr kumimoji="1" lang="ja-JP" altLang="en-US" sz="3200" dirty="0"/>
              <a:t>やり残したこと</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C04E15A-8BE5-451D-95A7-5F6E973D3DA4}"/>
                  </a:ext>
                </a:extLst>
              </p:cNvPr>
              <p:cNvSpPr>
                <a:spLocks noGrp="1"/>
              </p:cNvSpPr>
              <p:nvPr>
                <p:ph idx="1"/>
              </p:nvPr>
            </p:nvSpPr>
            <p:spPr>
              <a:xfrm>
                <a:off x="1325217" y="1418120"/>
                <a:ext cx="10515600" cy="1851854"/>
              </a:xfrm>
            </p:spPr>
            <p:txBody>
              <a:bodyPr>
                <a:normAutofit/>
              </a:bodyPr>
              <a:lstStyle/>
              <a:p>
                <a:r>
                  <a:rPr lang="en-US" altLang="ja-JP" sz="2000" dirty="0">
                    <a:solidFill>
                      <a:schemeClr val="tx1">
                        <a:lumMod val="75000"/>
                        <a:lumOff val="25000"/>
                      </a:schemeClr>
                    </a:solidFill>
                  </a:rPr>
                  <a:t>Q</a:t>
                </a:r>
                <a:r>
                  <a:rPr lang="ja-JP" altLang="en-US" sz="2000" dirty="0">
                    <a:solidFill>
                      <a:schemeClr val="tx1">
                        <a:lumMod val="75000"/>
                        <a:lumOff val="25000"/>
                      </a:schemeClr>
                    </a:solidFill>
                  </a:rPr>
                  <a:t>関数のパラメータ </a:t>
                </a:r>
                <a14:m>
                  <m:oMath xmlns:m="http://schemas.openxmlformats.org/officeDocument/2006/math">
                    <m:sSub>
                      <m:sSubPr>
                        <m:ctrlPr>
                          <a:rPr lang="en-US" altLang="ja-JP" sz="2000" i="1">
                            <a:solidFill>
                              <a:schemeClr val="tx1">
                                <a:lumMod val="75000"/>
                                <a:lumOff val="25000"/>
                              </a:schemeClr>
                            </a:solidFill>
                            <a:latin typeface="Cambria Math" panose="02040503050406030204" pitchFamily="18" charset="0"/>
                          </a:rPr>
                        </m:ctrlPr>
                      </m:sSubPr>
                      <m:e>
                        <m:r>
                          <a:rPr lang="ja-JP" altLang="en-US" sz="2000" i="1">
                            <a:solidFill>
                              <a:schemeClr val="tx1">
                                <a:lumMod val="75000"/>
                                <a:lumOff val="25000"/>
                              </a:schemeClr>
                            </a:solidFill>
                            <a:latin typeface="Cambria Math" panose="02040503050406030204" pitchFamily="18" charset="0"/>
                          </a:rPr>
                          <m:t>𝜋</m:t>
                        </m:r>
                      </m:e>
                      <m:sub>
                        <m:r>
                          <a:rPr lang="en-US" altLang="ja-JP" sz="2000" i="1">
                            <a:solidFill>
                              <a:schemeClr val="tx1">
                                <a:lumMod val="75000"/>
                                <a:lumOff val="25000"/>
                              </a:schemeClr>
                            </a:solidFill>
                            <a:latin typeface="Cambria Math" panose="02040503050406030204" pitchFamily="18" charset="0"/>
                          </a:rPr>
                          <m:t>𝑘</m:t>
                        </m:r>
                      </m:sub>
                    </m:sSub>
                    <m:r>
                      <a:rPr lang="en-US" altLang="ja-JP" sz="2000" i="1">
                        <a:solidFill>
                          <a:schemeClr val="tx1">
                            <a:lumMod val="75000"/>
                            <a:lumOff val="25000"/>
                          </a:schemeClr>
                        </a:solidFill>
                        <a:latin typeface="Cambria Math" panose="02040503050406030204" pitchFamily="18" charset="0"/>
                      </a:rPr>
                      <m:t>,</m:t>
                    </m:r>
                    <m:sSub>
                      <m:sSubPr>
                        <m:ctrlPr>
                          <a:rPr lang="en-US" altLang="ja-JP" sz="2000" i="1">
                            <a:solidFill>
                              <a:schemeClr val="tx1">
                                <a:lumMod val="75000"/>
                                <a:lumOff val="25000"/>
                              </a:schemeClr>
                            </a:solidFill>
                            <a:latin typeface="Cambria Math" panose="02040503050406030204" pitchFamily="18" charset="0"/>
                          </a:rPr>
                        </m:ctrlPr>
                      </m:sSubPr>
                      <m:e>
                        <m:r>
                          <a:rPr lang="ja-JP" altLang="en-US" sz="2000" i="1">
                            <a:solidFill>
                              <a:schemeClr val="tx1">
                                <a:lumMod val="75000"/>
                                <a:lumOff val="25000"/>
                              </a:schemeClr>
                            </a:solidFill>
                            <a:latin typeface="Cambria Math" panose="02040503050406030204" pitchFamily="18" charset="0"/>
                          </a:rPr>
                          <m:t>𝜇</m:t>
                        </m:r>
                      </m:e>
                      <m:sub>
                        <m:r>
                          <a:rPr lang="en-US" altLang="ja-JP" sz="2000" i="1">
                            <a:solidFill>
                              <a:schemeClr val="tx1">
                                <a:lumMod val="75000"/>
                                <a:lumOff val="25000"/>
                              </a:schemeClr>
                            </a:solidFill>
                            <a:latin typeface="Cambria Math" panose="02040503050406030204" pitchFamily="18" charset="0"/>
                          </a:rPr>
                          <m:t>𝑘</m:t>
                        </m:r>
                      </m:sub>
                    </m:sSub>
                    <m:r>
                      <a:rPr lang="en-US" altLang="ja-JP" sz="2000" i="1">
                        <a:solidFill>
                          <a:schemeClr val="tx1">
                            <a:lumMod val="75000"/>
                            <a:lumOff val="25000"/>
                          </a:schemeClr>
                        </a:solidFill>
                        <a:latin typeface="Cambria Math" panose="02040503050406030204" pitchFamily="18" charset="0"/>
                      </a:rPr>
                      <m:t>,</m:t>
                    </m:r>
                    <m:sSub>
                      <m:sSubPr>
                        <m:ctrlPr>
                          <a:rPr lang="en-US" altLang="ja-JP" sz="2000" i="1">
                            <a:solidFill>
                              <a:schemeClr val="tx1">
                                <a:lumMod val="75000"/>
                                <a:lumOff val="25000"/>
                              </a:schemeClr>
                            </a:solidFill>
                            <a:latin typeface="Cambria Math" panose="02040503050406030204" pitchFamily="18" charset="0"/>
                          </a:rPr>
                        </m:ctrlPr>
                      </m:sSubPr>
                      <m:e>
                        <m:r>
                          <m:rPr>
                            <m:sty m:val="p"/>
                          </m:rPr>
                          <a:rPr lang="el-GR" altLang="ja-JP" sz="20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2000" i="1">
                            <a:solidFill>
                              <a:schemeClr val="tx1">
                                <a:lumMod val="75000"/>
                                <a:lumOff val="25000"/>
                              </a:schemeClr>
                            </a:solidFill>
                            <a:latin typeface="Cambria Math" panose="02040503050406030204" pitchFamily="18" charset="0"/>
                          </a:rPr>
                          <m:t>𝑘</m:t>
                        </m:r>
                      </m:sub>
                    </m:sSub>
                  </m:oMath>
                </a14:m>
                <a:r>
                  <a:rPr lang="ja-JP" altLang="en-US" sz="2000" dirty="0"/>
                  <a:t> </a:t>
                </a:r>
                <a:r>
                  <a:rPr lang="ja-JP" altLang="en-US" sz="2000" dirty="0">
                    <a:solidFill>
                      <a:schemeClr val="tx1">
                        <a:lumMod val="75000"/>
                        <a:lumOff val="25000"/>
                      </a:schemeClr>
                    </a:solidFill>
                  </a:rPr>
                  <a:t>の偏微分の結果の導出</a:t>
                </a:r>
                <a:endParaRPr lang="en-US" altLang="ja-JP" sz="2000" dirty="0">
                  <a:solidFill>
                    <a:schemeClr val="tx1">
                      <a:lumMod val="75000"/>
                      <a:lumOff val="25000"/>
                    </a:schemeClr>
                  </a:solidFill>
                </a:endParaRPr>
              </a:p>
              <a:p>
                <a:r>
                  <a:rPr lang="en-US" altLang="ja-JP" sz="2000" dirty="0">
                    <a:solidFill>
                      <a:schemeClr val="tx1">
                        <a:lumMod val="75000"/>
                        <a:lumOff val="25000"/>
                      </a:schemeClr>
                    </a:solidFill>
                  </a:rPr>
                  <a:t>KL</a:t>
                </a:r>
                <a:r>
                  <a:rPr lang="ja-JP" altLang="en-US" sz="2000" dirty="0">
                    <a:solidFill>
                      <a:schemeClr val="tx1">
                        <a:lumMod val="75000"/>
                        <a:lumOff val="25000"/>
                      </a:schemeClr>
                    </a:solidFill>
                  </a:rPr>
                  <a:t>ダイバージェンスへの変形</a:t>
                </a:r>
                <a:endParaRPr lang="en-US" altLang="ja-JP" sz="2000" dirty="0">
                  <a:solidFill>
                    <a:schemeClr val="tx1">
                      <a:lumMod val="75000"/>
                      <a:lumOff val="25000"/>
                    </a:schemeClr>
                  </a:solidFill>
                </a:endParaRPr>
              </a:p>
              <a:p>
                <a:r>
                  <a:rPr lang="en-US" altLang="ja-JP" sz="2000" dirty="0">
                    <a:solidFill>
                      <a:schemeClr val="tx1">
                        <a:lumMod val="75000"/>
                        <a:lumOff val="25000"/>
                      </a:schemeClr>
                    </a:solidFill>
                  </a:rPr>
                  <a:t>log-sum</a:t>
                </a:r>
                <a:r>
                  <a:rPr lang="ja-JP" altLang="en-US" sz="2000" dirty="0">
                    <a:solidFill>
                      <a:schemeClr val="tx1">
                        <a:lumMod val="75000"/>
                        <a:lumOff val="25000"/>
                      </a:schemeClr>
                    </a:solidFill>
                  </a:rPr>
                  <a:t>が解析的に解けないことの説明</a:t>
                </a:r>
                <a:endParaRPr lang="en-US" altLang="ja-JP" sz="2000" dirty="0">
                  <a:solidFill>
                    <a:schemeClr val="tx1">
                      <a:lumMod val="75000"/>
                      <a:lumOff val="25000"/>
                    </a:schemeClr>
                  </a:solidFill>
                </a:endParaRPr>
              </a:p>
              <a:p>
                <a14:m>
                  <m:oMath xmlns:m="http://schemas.openxmlformats.org/officeDocument/2006/math">
                    <m:r>
                      <a:rPr lang="en-US" altLang="ja-JP" sz="2000" i="1">
                        <a:solidFill>
                          <a:schemeClr val="tx1">
                            <a:lumMod val="75000"/>
                            <a:lumOff val="25000"/>
                          </a:schemeClr>
                        </a:solidFill>
                        <a:latin typeface="Cambria Math" panose="02040503050406030204" pitchFamily="18" charset="0"/>
                      </a:rPr>
                      <m:t>𝐽</m:t>
                    </m:r>
                    <m:r>
                      <a:rPr lang="en-US" altLang="ja-JP" sz="2000" i="1">
                        <a:solidFill>
                          <a:schemeClr val="tx1">
                            <a:lumMod val="75000"/>
                            <a:lumOff val="25000"/>
                          </a:schemeClr>
                        </a:solidFill>
                        <a:latin typeface="Cambria Math" panose="02040503050406030204" pitchFamily="18" charset="0"/>
                      </a:rPr>
                      <m:t>(</m:t>
                    </m:r>
                    <m:r>
                      <a:rPr lang="ja-JP" altLang="en-US" sz="2000" i="1">
                        <a:solidFill>
                          <a:schemeClr val="tx1">
                            <a:lumMod val="75000"/>
                            <a:lumOff val="25000"/>
                          </a:schemeClr>
                        </a:solidFill>
                        <a:latin typeface="Cambria Math" panose="02040503050406030204" pitchFamily="18" charset="0"/>
                      </a:rPr>
                      <m:t>𝜃</m:t>
                    </m:r>
                    <m:r>
                      <a:rPr lang="en-US" altLang="ja-JP" sz="2000" i="1">
                        <a:solidFill>
                          <a:schemeClr val="tx1">
                            <a:lumMod val="75000"/>
                            <a:lumOff val="25000"/>
                          </a:schemeClr>
                        </a:solidFill>
                        <a:latin typeface="Cambria Math" panose="02040503050406030204" pitchFamily="18" charset="0"/>
                      </a:rPr>
                      <m:t>)</m:t>
                    </m:r>
                    <m:r>
                      <a:rPr lang="ja-JP" altLang="en-US" sz="2000" i="1">
                        <a:solidFill>
                          <a:schemeClr val="tx1">
                            <a:lumMod val="75000"/>
                            <a:lumOff val="25000"/>
                          </a:schemeClr>
                        </a:solidFill>
                        <a:latin typeface="Cambria Math" panose="02040503050406030204" pitchFamily="18" charset="0"/>
                      </a:rPr>
                      <m:t>は</m:t>
                    </m:r>
                  </m:oMath>
                </a14:m>
                <a:r>
                  <a:rPr lang="ja-JP" altLang="en-US" sz="2000" dirty="0">
                    <a:solidFill>
                      <a:schemeClr val="tx1">
                        <a:lumMod val="75000"/>
                        <a:lumOff val="25000"/>
                      </a:schemeClr>
                    </a:solidFill>
                  </a:rPr>
                  <a:t>凸な関数として</a:t>
                </a:r>
                <a:r>
                  <a:rPr lang="en-US" altLang="ja-JP" sz="2000" dirty="0" err="1">
                    <a:solidFill>
                      <a:schemeClr val="tx1">
                        <a:lumMod val="75000"/>
                        <a:lumOff val="25000"/>
                      </a:schemeClr>
                    </a:solidFill>
                  </a:rPr>
                  <a:t>jensen</a:t>
                </a:r>
                <a:r>
                  <a:rPr lang="ja-JP" altLang="en-US" sz="2000" dirty="0">
                    <a:solidFill>
                      <a:schemeClr val="tx1">
                        <a:lumMod val="75000"/>
                        <a:lumOff val="25000"/>
                      </a:schemeClr>
                    </a:solidFill>
                  </a:rPr>
                  <a:t>の不等式を使ったはずなのになぜ大域最適解に収束しないのか</a:t>
                </a:r>
                <a:endParaRPr kumimoji="1" lang="ja-JP" altLang="en-US" sz="2000" dirty="0"/>
              </a:p>
            </p:txBody>
          </p:sp>
        </mc:Choice>
        <mc:Fallback xmlns="">
          <p:sp>
            <p:nvSpPr>
              <p:cNvPr id="3" name="コンテンツ プレースホルダー 2">
                <a:extLst>
                  <a:ext uri="{FF2B5EF4-FFF2-40B4-BE49-F238E27FC236}">
                    <a16:creationId xmlns:a16="http://schemas.microsoft.com/office/drawing/2014/main" id="{DC04E15A-8BE5-451D-95A7-5F6E973D3DA4}"/>
                  </a:ext>
                </a:extLst>
              </p:cNvPr>
              <p:cNvSpPr>
                <a:spLocks noGrp="1" noRot="1" noChangeAspect="1" noMove="1" noResize="1" noEditPoints="1" noAdjustHandles="1" noChangeArrowheads="1" noChangeShapeType="1" noTextEdit="1"/>
              </p:cNvSpPr>
              <p:nvPr>
                <p:ph idx="1"/>
              </p:nvPr>
            </p:nvSpPr>
            <p:spPr>
              <a:xfrm>
                <a:off x="1325217" y="1418120"/>
                <a:ext cx="10515600" cy="1851854"/>
              </a:xfrm>
              <a:blipFill>
                <a:blip r:embed="rId3"/>
                <a:stretch>
                  <a:fillRect l="-522" t="-39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15123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FCB92-7128-49EE-8CB0-04B30EADB109}"/>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CB8237BF-EE1D-4AC9-B325-FDA0BA16BAE1}"/>
              </a:ext>
            </a:extLst>
          </p:cNvPr>
          <p:cNvSpPr>
            <a:spLocks noGrp="1"/>
          </p:cNvSpPr>
          <p:nvPr>
            <p:ph idx="1"/>
          </p:nvPr>
        </p:nvSpPr>
        <p:spPr>
          <a:xfrm>
            <a:off x="1213337" y="1447938"/>
            <a:ext cx="10978663" cy="1901549"/>
          </a:xfrm>
        </p:spPr>
        <p:txBody>
          <a:bodyPr>
            <a:noAutofit/>
          </a:bodyPr>
          <a:lstStyle/>
          <a:p>
            <a:r>
              <a:rPr lang="ja-JP" altLang="en-US" sz="1600" dirty="0">
                <a:solidFill>
                  <a:schemeClr val="tx1">
                    <a:lumMod val="75000"/>
                    <a:lumOff val="25000"/>
                  </a:schemeClr>
                </a:solidFill>
              </a:rPr>
              <a:t>はじめてのパターン認識（平井有三、</a:t>
            </a:r>
            <a:r>
              <a:rPr lang="en-US" altLang="ja-JP" sz="1600" dirty="0">
                <a:solidFill>
                  <a:schemeClr val="tx1">
                    <a:lumMod val="75000"/>
                    <a:lumOff val="25000"/>
                  </a:schemeClr>
                </a:solidFill>
              </a:rPr>
              <a:t>2012</a:t>
            </a:r>
            <a:r>
              <a:rPr lang="ja-JP" altLang="en-US" sz="1600" dirty="0" err="1">
                <a:solidFill>
                  <a:schemeClr val="tx1">
                    <a:lumMod val="75000"/>
                    <a:lumOff val="25000"/>
                  </a:schemeClr>
                </a:solidFill>
              </a:rPr>
              <a:t>、</a:t>
            </a:r>
            <a:r>
              <a:rPr lang="ja-JP" altLang="en-US" sz="1600" dirty="0">
                <a:solidFill>
                  <a:schemeClr val="tx1">
                    <a:lumMod val="75000"/>
                    <a:lumOff val="25000"/>
                  </a:schemeClr>
                </a:solidFill>
              </a:rPr>
              <a:t>森北出版　主に</a:t>
            </a:r>
            <a:r>
              <a:rPr lang="en-US" altLang="ja-JP" sz="1600" dirty="0">
                <a:solidFill>
                  <a:schemeClr val="tx1">
                    <a:lumMod val="75000"/>
                    <a:lumOff val="25000"/>
                  </a:schemeClr>
                </a:solidFill>
              </a:rPr>
              <a:t>10</a:t>
            </a:r>
            <a:r>
              <a:rPr lang="ja-JP" altLang="en-US" sz="1600" dirty="0">
                <a:solidFill>
                  <a:schemeClr val="tx1">
                    <a:lumMod val="75000"/>
                    <a:lumOff val="25000"/>
                  </a:schemeClr>
                </a:solidFill>
              </a:rPr>
              <a:t>章）</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パターン認識と機械学習（</a:t>
            </a:r>
            <a:r>
              <a:rPr lang="en-US" altLang="ja-JP" sz="1600" dirty="0">
                <a:solidFill>
                  <a:schemeClr val="tx1">
                    <a:lumMod val="75000"/>
                    <a:lumOff val="25000"/>
                  </a:schemeClr>
                </a:solidFill>
              </a:rPr>
              <a:t>C.M. </a:t>
            </a:r>
            <a:r>
              <a:rPr lang="ja-JP" altLang="en-US" sz="1600" dirty="0">
                <a:solidFill>
                  <a:schemeClr val="tx1">
                    <a:lumMod val="75000"/>
                    <a:lumOff val="25000"/>
                  </a:schemeClr>
                </a:solidFill>
              </a:rPr>
              <a:t>ビショップ、</a:t>
            </a:r>
            <a:r>
              <a:rPr lang="en-US" altLang="ja-JP" sz="1600" dirty="0">
                <a:solidFill>
                  <a:schemeClr val="tx1">
                    <a:lumMod val="75000"/>
                    <a:lumOff val="25000"/>
                  </a:schemeClr>
                </a:solidFill>
              </a:rPr>
              <a:t>2012</a:t>
            </a:r>
            <a:r>
              <a:rPr lang="ja-JP" altLang="en-US" sz="1600" dirty="0" err="1">
                <a:solidFill>
                  <a:schemeClr val="tx1">
                    <a:lumMod val="75000"/>
                    <a:lumOff val="25000"/>
                  </a:schemeClr>
                </a:solidFill>
              </a:rPr>
              <a:t>、</a:t>
            </a:r>
            <a:r>
              <a:rPr lang="ja-JP" altLang="en-US" sz="1600" dirty="0">
                <a:solidFill>
                  <a:schemeClr val="tx1">
                    <a:lumMod val="75000"/>
                    <a:lumOff val="25000"/>
                  </a:schemeClr>
                </a:solidFill>
              </a:rPr>
              <a:t>丸善出版　主に</a:t>
            </a:r>
            <a:r>
              <a:rPr lang="en-US" altLang="ja-JP" sz="1600" dirty="0">
                <a:solidFill>
                  <a:schemeClr val="tx1">
                    <a:lumMod val="75000"/>
                    <a:lumOff val="25000"/>
                  </a:schemeClr>
                </a:solidFill>
              </a:rPr>
              <a:t>9</a:t>
            </a:r>
            <a:r>
              <a:rPr lang="ja-JP" altLang="en-US" sz="1600" dirty="0">
                <a:solidFill>
                  <a:schemeClr val="tx1">
                    <a:lumMod val="75000"/>
                    <a:lumOff val="25000"/>
                  </a:schemeClr>
                </a:solidFill>
              </a:rPr>
              <a:t>章）</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続・わかりやすい　パターン認識 －教師なし学習入門－</a:t>
            </a:r>
            <a:r>
              <a:rPr lang="en-US" altLang="ja-JP" sz="1600" dirty="0">
                <a:solidFill>
                  <a:schemeClr val="tx1">
                    <a:lumMod val="75000"/>
                    <a:lumOff val="25000"/>
                  </a:schemeClr>
                </a:solidFill>
              </a:rPr>
              <a:t>(</a:t>
            </a:r>
            <a:r>
              <a:rPr lang="ja-JP" altLang="en-US" sz="1600" dirty="0"/>
              <a:t>石井 健一郎</a:t>
            </a:r>
            <a:r>
              <a:rPr lang="en-US" altLang="ja-JP" sz="1600" dirty="0"/>
              <a:t>,</a:t>
            </a:r>
            <a:r>
              <a:rPr lang="ja-JP" altLang="en-US" sz="1600" dirty="0"/>
              <a:t>上田 修功、</a:t>
            </a:r>
            <a:r>
              <a:rPr lang="en-US" altLang="ja-JP" sz="1600" dirty="0"/>
              <a:t>2014</a:t>
            </a:r>
            <a:r>
              <a:rPr lang="ja-JP" altLang="en-US" sz="1600" dirty="0" err="1"/>
              <a:t>、</a:t>
            </a:r>
            <a:r>
              <a:rPr lang="ja-JP" altLang="en-US" sz="1600" dirty="0"/>
              <a:t>オーム社　主に</a:t>
            </a:r>
            <a:r>
              <a:rPr lang="en-US" altLang="ja-JP" sz="1600" dirty="0"/>
              <a:t>5</a:t>
            </a:r>
            <a:r>
              <a:rPr lang="ja-JP" altLang="en-US" sz="1600" dirty="0"/>
              <a:t>章、</a:t>
            </a:r>
            <a:r>
              <a:rPr lang="en-US" altLang="ja-JP" sz="1600" dirty="0"/>
              <a:t>6</a:t>
            </a:r>
            <a:r>
              <a:rPr lang="ja-JP" altLang="en-US" sz="1600" dirty="0"/>
              <a:t>章）</a:t>
            </a:r>
            <a:endParaRPr lang="en-US" altLang="ja-JP" sz="1600" dirty="0"/>
          </a:p>
          <a:p>
            <a:r>
              <a:rPr lang="en-US" altLang="ja-JP" sz="1600" dirty="0"/>
              <a:t>EM</a:t>
            </a:r>
            <a:r>
              <a:rPr lang="ja-JP" altLang="en-US" sz="1600" dirty="0"/>
              <a:t>アルゴリズム徹底解説</a:t>
            </a:r>
            <a:r>
              <a:rPr lang="en-US" altLang="ja-JP" sz="1100" dirty="0"/>
              <a:t>(</a:t>
            </a:r>
            <a:r>
              <a:rPr lang="en-US" altLang="ja-JP" sz="1100" dirty="0">
                <a:hlinkClick r:id="rId2"/>
              </a:rPr>
              <a:t>https://qiita.com/kenmatsu4/items/59ea3e5dfa3d4c161efb#1-%E3%81%AF%E3%81%98%E3%82%81%E3%81%AB</a:t>
            </a:r>
            <a:r>
              <a:rPr lang="en-US" altLang="ja-JP" sz="1100" dirty="0"/>
              <a:t>)</a:t>
            </a:r>
            <a:endParaRPr lang="en-US" altLang="ja-JP" sz="1600" dirty="0"/>
          </a:p>
          <a:p>
            <a:r>
              <a:rPr lang="en-US" altLang="ja-JP" sz="1600" dirty="0" err="1">
                <a:solidFill>
                  <a:schemeClr val="tx1">
                    <a:lumMod val="75000"/>
                    <a:lumOff val="25000"/>
                  </a:schemeClr>
                </a:solidFill>
              </a:rPr>
              <a:t>wikipedia</a:t>
            </a:r>
            <a:r>
              <a:rPr lang="en-US" altLang="ja-JP" sz="1600" dirty="0">
                <a:solidFill>
                  <a:schemeClr val="tx1">
                    <a:lumMod val="75000"/>
                    <a:lumOff val="25000"/>
                  </a:schemeClr>
                </a:solidFill>
              </a:rPr>
              <a:t> </a:t>
            </a:r>
            <a:r>
              <a:rPr lang="ja-JP" altLang="en-US" sz="1600" dirty="0">
                <a:solidFill>
                  <a:schemeClr val="tx1">
                    <a:lumMod val="75000"/>
                    <a:lumOff val="25000"/>
                  </a:schemeClr>
                </a:solidFill>
              </a:rPr>
              <a:t>有理関数</a:t>
            </a:r>
            <a:r>
              <a:rPr lang="en-US" altLang="ja-JP" sz="1100" dirty="0"/>
              <a:t>(</a:t>
            </a:r>
            <a:r>
              <a:rPr lang="en-US" altLang="ja-JP" sz="1100" dirty="0">
                <a:hlinkClick r:id="rId3"/>
              </a:rPr>
              <a:t>https://ja.wikipedia.org/wiki/%E6%9C%89%E7%90%86%E9%96%A2%E6%95%B0</a:t>
            </a:r>
            <a:r>
              <a:rPr lang="en-US" altLang="ja-JP" sz="1100" dirty="0"/>
              <a:t>)</a:t>
            </a:r>
            <a:endParaRPr kumimoji="1" lang="ja-JP" altLang="en-US" sz="1600" dirty="0"/>
          </a:p>
        </p:txBody>
      </p:sp>
    </p:spTree>
    <p:extLst>
      <p:ext uri="{BB962C8B-B14F-4D97-AF65-F5344CB8AC3E}">
        <p14:creationId xmlns:p14="http://schemas.microsoft.com/office/powerpoint/2010/main" val="321726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C563FAB-16AF-48B0-BEDE-324C126459D3}"/>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46000" y="2879296"/>
            <a:ext cx="4500000" cy="1447750"/>
          </a:xfrm>
          <a:prstGeom prst="rect">
            <a:avLst/>
          </a:prstGeom>
        </p:spPr>
      </p:pic>
    </p:spTree>
    <p:extLst>
      <p:ext uri="{BB962C8B-B14F-4D97-AF65-F5344CB8AC3E}">
        <p14:creationId xmlns:p14="http://schemas.microsoft.com/office/powerpoint/2010/main" val="44051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73964" y="542034"/>
            <a:ext cx="5965095"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複数の確率モデル</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混合正規分布</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p:sp>
        <p:nvSpPr>
          <p:cNvPr id="21" name="テキスト ボックス 20">
            <a:extLst>
              <a:ext uri="{FF2B5EF4-FFF2-40B4-BE49-F238E27FC236}">
                <a16:creationId xmlns:a16="http://schemas.microsoft.com/office/drawing/2014/main" id="{EF4D62FF-46B6-429F-B336-9E5A7CEA986D}"/>
              </a:ext>
            </a:extLst>
          </p:cNvPr>
          <p:cNvSpPr txBox="1"/>
          <p:nvPr/>
        </p:nvSpPr>
        <p:spPr>
          <a:xfrm>
            <a:off x="1146383" y="1365834"/>
            <a:ext cx="10671313" cy="646331"/>
          </a:xfrm>
          <a:prstGeom prst="rect">
            <a:avLst/>
          </a:prstGeom>
          <a:noFill/>
        </p:spPr>
        <p:txBody>
          <a:bodyPr wrap="square" rtlCol="0" anchor="t">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複数のクラスタの確率分布のモデルは複数の確率モデルの重みづけ線形和でモデル化される。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このような確率モデルを混合分布モデルと呼ぶ。</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9B60043-7903-44A4-B9F1-387BC816E787}"/>
                  </a:ext>
                </a:extLst>
              </p:cNvPr>
              <p:cNvSpPr txBox="1"/>
              <p:nvPr/>
            </p:nvSpPr>
            <p:spPr>
              <a:xfrm>
                <a:off x="1767511" y="2209999"/>
                <a:ext cx="2089675"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𝜋</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89B60043-7903-44A4-B9F1-387BC816E787}"/>
                  </a:ext>
                </a:extLst>
              </p:cNvPr>
              <p:cNvSpPr txBox="1">
                <a:spLocks noRot="1" noChangeAspect="1" noMove="1" noResize="1" noEditPoints="1" noAdjustHandles="1" noChangeArrowheads="1" noChangeShapeType="1" noTextEdit="1"/>
              </p:cNvSpPr>
              <p:nvPr/>
            </p:nvSpPr>
            <p:spPr>
              <a:xfrm>
                <a:off x="1767511" y="2209999"/>
                <a:ext cx="2089675" cy="778868"/>
              </a:xfrm>
              <a:prstGeom prst="rect">
                <a:avLst/>
              </a:prstGeom>
              <a:blipFill>
                <a:blip r:embed="rId3"/>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73137546-4207-49D6-AA0C-2AB9F9934C08}"/>
              </a:ext>
            </a:extLst>
          </p:cNvPr>
          <p:cNvCxnSpPr>
            <a:cxnSpLocks/>
          </p:cNvCxnSpPr>
          <p:nvPr/>
        </p:nvCxnSpPr>
        <p:spPr>
          <a:xfrm>
            <a:off x="3140281" y="2833369"/>
            <a:ext cx="117301" cy="2872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4779AB7E-E6F6-4414-9CD2-EE7E37587340}"/>
                  </a:ext>
                </a:extLst>
              </p:cNvPr>
              <p:cNvSpPr txBox="1"/>
              <p:nvPr/>
            </p:nvSpPr>
            <p:spPr>
              <a:xfrm>
                <a:off x="1251593" y="3815483"/>
                <a:ext cx="10566103" cy="276999"/>
              </a:xfrm>
              <a:prstGeom prst="rect">
                <a:avLst/>
              </a:prstGeom>
              <a:noFill/>
            </p:spPr>
            <p:txBody>
              <a:bodyPr wrap="square" lIns="0" tIns="0" rIns="0" bIns="0" rtlCol="0">
                <a:spAutoFit/>
              </a:bodyPr>
              <a:lstStyle/>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混合正規分布のパラメータは</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各</a:t>
                </a:r>
                <a14:m>
                  <m:oMath xmlns:m="http://schemas.openxmlformats.org/officeDocument/2006/math">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oMath>
                </a14:m>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となる。（</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合計の</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Σ</a:t>
                </a:r>
                <a:r>
                  <a:rPr lang="ja-JP" altLang="en-US" dirty="0" err="1">
                    <a:solidFill>
                      <a:schemeClr val="tx1">
                        <a:lumMod val="75000"/>
                        <a:lumOff val="25000"/>
                      </a:schemeClr>
                    </a:solidFill>
                    <a:latin typeface="Meiryo UI" panose="020B0604030504040204" pitchFamily="50" charset="-128"/>
                    <a:ea typeface="Meiryo UI" panose="020B0604030504040204" pitchFamily="50" charset="-128"/>
                  </a:rPr>
                  <a:t>と共</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分散行列の</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Σ</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が少し紛らわしい）</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4779AB7E-E6F6-4414-9CD2-EE7E37587340}"/>
                  </a:ext>
                </a:extLst>
              </p:cNvPr>
              <p:cNvSpPr txBox="1">
                <a:spLocks noRot="1" noChangeAspect="1" noMove="1" noResize="1" noEditPoints="1" noAdjustHandles="1" noChangeArrowheads="1" noChangeShapeType="1" noTextEdit="1"/>
              </p:cNvSpPr>
              <p:nvPr/>
            </p:nvSpPr>
            <p:spPr>
              <a:xfrm>
                <a:off x="1251593" y="3815483"/>
                <a:ext cx="10566103" cy="276999"/>
              </a:xfrm>
              <a:prstGeom prst="rect">
                <a:avLst/>
              </a:prstGeom>
              <a:blipFill>
                <a:blip r:embed="rId4"/>
                <a:stretch>
                  <a:fillRect l="-1326" t="-28889" b="-5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3861F6E-0098-4CF6-B9CC-13714DA9F5CD}"/>
                  </a:ext>
                </a:extLst>
              </p:cNvPr>
              <p:cNvSpPr txBox="1"/>
              <p:nvPr/>
            </p:nvSpPr>
            <p:spPr>
              <a:xfrm>
                <a:off x="1734814" y="4344428"/>
                <a:ext cx="2726580"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ja-JP" altLang="en-US"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𝑘</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𝐾</m:t>
                          </m:r>
                        </m:sup>
                        <m:e>
                          <m:sSub>
                            <m:sSubPr>
                              <m:ctrlPr>
                                <a:rPr kumimoji="1" lang="en-US" altLang="ja-JP" i="1" smtClean="0">
                                  <a:solidFill>
                                    <a:schemeClr val="tx1">
                                      <a:lumMod val="75000"/>
                                      <a:lumOff val="25000"/>
                                    </a:schemeClr>
                                  </a:solidFill>
                                  <a:latin typeface="Cambria Math" panose="02040503050406030204" pitchFamily="18" charset="0"/>
                                </a:rPr>
                              </m:ctrlPr>
                            </m:sSubPr>
                            <m:e>
                              <m:r>
                                <a:rPr kumimoji="1" lang="ja-JP" altLang="en-US" b="0" i="1" smtClean="0">
                                  <a:solidFill>
                                    <a:schemeClr val="tx1">
                                      <a:lumMod val="75000"/>
                                      <a:lumOff val="25000"/>
                                    </a:schemeClr>
                                  </a:solidFill>
                                  <a:latin typeface="Cambria Math" panose="02040503050406030204" pitchFamily="18" charset="0"/>
                                </a:rPr>
                                <m:t>𝜋</m:t>
                              </m:r>
                            </m:e>
                            <m:sub>
                              <m:r>
                                <a:rPr kumimoji="1" lang="en-US" altLang="ja-JP" b="0" i="1" smtClean="0">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r>
                            <a:rPr kumimoji="1" lang="en-US" altLang="ja-JP" b="0" i="1" smtClean="0">
                              <a:solidFill>
                                <a:schemeClr val="tx1">
                                  <a:lumMod val="75000"/>
                                  <a:lumOff val="25000"/>
                                </a:schemeClr>
                              </a:solidFill>
                              <a:latin typeface="Cambria Math" panose="02040503050406030204" pitchFamily="18" charset="0"/>
                            </a:rPr>
                            <m:t>, </m:t>
                          </m:r>
                        </m:e>
                      </m:nary>
                    </m:oMath>
                  </m:oMathPara>
                </a14:m>
                <a:endParaRPr kumimoji="1" lang="ja-JP" altLang="en-US" dirty="0">
                  <a:solidFill>
                    <a:schemeClr val="tx1">
                      <a:lumMod val="75000"/>
                      <a:lumOff val="25000"/>
                    </a:schemeClr>
                  </a:solidFill>
                </a:endParaRPr>
              </a:p>
            </p:txBody>
          </p:sp>
        </mc:Choice>
        <mc:Fallback xmlns="">
          <p:sp>
            <p:nvSpPr>
              <p:cNvPr id="37" name="テキスト ボックス 36">
                <a:extLst>
                  <a:ext uri="{FF2B5EF4-FFF2-40B4-BE49-F238E27FC236}">
                    <a16:creationId xmlns:a16="http://schemas.microsoft.com/office/drawing/2014/main" id="{33861F6E-0098-4CF6-B9CC-13714DA9F5CD}"/>
                  </a:ext>
                </a:extLst>
              </p:cNvPr>
              <p:cNvSpPr txBox="1">
                <a:spLocks noRot="1" noChangeAspect="1" noMove="1" noResize="1" noEditPoints="1" noAdjustHandles="1" noChangeArrowheads="1" noChangeShapeType="1" noTextEdit="1"/>
              </p:cNvSpPr>
              <p:nvPr/>
            </p:nvSpPr>
            <p:spPr>
              <a:xfrm>
                <a:off x="1734814" y="4344428"/>
                <a:ext cx="2726580" cy="778868"/>
              </a:xfrm>
              <a:prstGeom prst="rect">
                <a:avLst/>
              </a:prstGeom>
              <a:blipFill>
                <a:blip r:embed="rId5"/>
                <a:stretch>
                  <a:fillRect/>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89A5DB74-9A29-49C6-B8A4-E5D0F183752C}"/>
              </a:ext>
            </a:extLst>
          </p:cNvPr>
          <p:cNvCxnSpPr>
            <a:cxnSpLocks/>
          </p:cNvCxnSpPr>
          <p:nvPr/>
        </p:nvCxnSpPr>
        <p:spPr>
          <a:xfrm>
            <a:off x="2957401" y="2820807"/>
            <a:ext cx="300181"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6DA7D74C-FFD8-4CAC-8CA7-055B946BFC1E}"/>
              </a:ext>
            </a:extLst>
          </p:cNvPr>
          <p:cNvSpPr/>
          <p:nvPr/>
        </p:nvSpPr>
        <p:spPr>
          <a:xfrm>
            <a:off x="2954303" y="3180850"/>
            <a:ext cx="3756156"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k</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番目の確率モデルの重み（混合比）</a:t>
            </a:r>
            <a:endParaRPr lang="ja-JP" altLang="en-US" dirty="0"/>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856E56D3-8008-4C8C-9700-FA57015F724A}"/>
                  </a:ext>
                </a:extLst>
              </p:cNvPr>
              <p:cNvSpPr/>
              <p:nvPr/>
            </p:nvSpPr>
            <p:spPr>
              <a:xfrm>
                <a:off x="4222203" y="2176424"/>
                <a:ext cx="2908424"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0</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≤1,  </m:t>
                      </m:r>
                      <m:nary>
                        <m:naryPr>
                          <m:chr m:val="∑"/>
                          <m:ctrlPr>
                            <a:rPr lang="ja-JP" altLang="en-US"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𝑘</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𝐾</m:t>
                          </m:r>
                        </m:sup>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e>
                      </m:nary>
                    </m:oMath>
                  </m:oMathPara>
                </a14:m>
                <a:endParaRPr lang="ja-JP" altLang="en-US" dirty="0"/>
              </a:p>
            </p:txBody>
          </p:sp>
        </mc:Choice>
        <mc:Fallback xmlns="">
          <p:sp>
            <p:nvSpPr>
              <p:cNvPr id="40" name="正方形/長方形 39">
                <a:extLst>
                  <a:ext uri="{FF2B5EF4-FFF2-40B4-BE49-F238E27FC236}">
                    <a16:creationId xmlns:a16="http://schemas.microsoft.com/office/drawing/2014/main" id="{856E56D3-8008-4C8C-9700-FA57015F724A}"/>
                  </a:ext>
                </a:extLst>
              </p:cNvPr>
              <p:cNvSpPr>
                <a:spLocks noRot="1" noChangeAspect="1" noMove="1" noResize="1" noEditPoints="1" noAdjustHandles="1" noChangeArrowheads="1" noChangeShapeType="1" noTextEdit="1"/>
              </p:cNvSpPr>
              <p:nvPr/>
            </p:nvSpPr>
            <p:spPr>
              <a:xfrm>
                <a:off x="4222203" y="2176424"/>
                <a:ext cx="2908424" cy="871201"/>
              </a:xfrm>
              <a:prstGeom prst="rect">
                <a:avLst/>
              </a:prstGeom>
              <a:blipFill>
                <a:blip r:embed="rId6"/>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3DE36832-F015-4CC5-B85B-20F365A73A59}"/>
              </a:ext>
            </a:extLst>
          </p:cNvPr>
          <p:cNvCxnSpPr>
            <a:cxnSpLocks/>
          </p:cNvCxnSpPr>
          <p:nvPr/>
        </p:nvCxnSpPr>
        <p:spPr>
          <a:xfrm flipV="1">
            <a:off x="5694521" y="5088201"/>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F9AE285A-60D1-4B8E-B9B8-5F955770D417}"/>
              </a:ext>
            </a:extLst>
          </p:cNvPr>
          <p:cNvCxnSpPr>
            <a:cxnSpLocks/>
          </p:cNvCxnSpPr>
          <p:nvPr/>
        </p:nvCxnSpPr>
        <p:spPr>
          <a:xfrm>
            <a:off x="5694521" y="6589009"/>
            <a:ext cx="3717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C062861-0AA1-4B24-A45D-1B19543A790B}"/>
                  </a:ext>
                </a:extLst>
              </p:cNvPr>
              <p:cNvSpPr txBox="1"/>
              <p:nvPr/>
            </p:nvSpPr>
            <p:spPr>
              <a:xfrm>
                <a:off x="9452955" y="642365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𝑥</m:t>
                      </m:r>
                    </m:oMath>
                  </m:oMathPara>
                </a14:m>
                <a:endParaRPr kumimoji="1" lang="ja-JP" altLang="en-US" dirty="0">
                  <a:solidFill>
                    <a:schemeClr val="tx1">
                      <a:lumMod val="75000"/>
                      <a:lumOff val="25000"/>
                    </a:schemeClr>
                  </a:solidFill>
                </a:endParaRPr>
              </a:p>
            </p:txBody>
          </p:sp>
        </mc:Choice>
        <mc:Fallback xmlns="">
          <p:sp>
            <p:nvSpPr>
              <p:cNvPr id="17" name="テキスト ボックス 16">
                <a:extLst>
                  <a:ext uri="{FF2B5EF4-FFF2-40B4-BE49-F238E27FC236}">
                    <a16:creationId xmlns:a16="http://schemas.microsoft.com/office/drawing/2014/main" id="{CC062861-0AA1-4B24-A45D-1B19543A790B}"/>
                  </a:ext>
                </a:extLst>
              </p:cNvPr>
              <p:cNvSpPr txBox="1">
                <a:spLocks noRot="1" noChangeAspect="1" noMove="1" noResize="1" noEditPoints="1" noAdjustHandles="1" noChangeArrowheads="1" noChangeShapeType="1" noTextEdit="1"/>
              </p:cNvSpPr>
              <p:nvPr/>
            </p:nvSpPr>
            <p:spPr>
              <a:xfrm>
                <a:off x="9452955" y="6423655"/>
                <a:ext cx="183320" cy="276999"/>
              </a:xfrm>
              <a:prstGeom prst="rect">
                <a:avLst/>
              </a:prstGeom>
              <a:blipFill>
                <a:blip r:embed="rId7"/>
                <a:stretch>
                  <a:fillRect l="-20000" r="-13333"/>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52294A5-4921-4CC3-8CB9-5A6C7ED754FA}"/>
              </a:ext>
            </a:extLst>
          </p:cNvPr>
          <p:cNvSpPr/>
          <p:nvPr/>
        </p:nvSpPr>
        <p:spPr>
          <a:xfrm>
            <a:off x="5140523" y="4641405"/>
            <a:ext cx="1107996"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確率密度</a:t>
            </a:r>
          </a:p>
        </p:txBody>
      </p:sp>
      <p:sp>
        <p:nvSpPr>
          <p:cNvPr id="19" name="フリーフォーム: 図形 18">
            <a:extLst>
              <a:ext uri="{FF2B5EF4-FFF2-40B4-BE49-F238E27FC236}">
                <a16:creationId xmlns:a16="http://schemas.microsoft.com/office/drawing/2014/main" id="{31743616-DF36-4AB0-B610-2FE530024BCC}"/>
              </a:ext>
            </a:extLst>
          </p:cNvPr>
          <p:cNvSpPr/>
          <p:nvPr/>
        </p:nvSpPr>
        <p:spPr>
          <a:xfrm>
            <a:off x="6068678" y="5335920"/>
            <a:ext cx="2862470" cy="1243290"/>
          </a:xfrm>
          <a:custGeom>
            <a:avLst/>
            <a:gdLst>
              <a:gd name="connsiteX0" fmla="*/ 0 w 2862470"/>
              <a:gd name="connsiteY0" fmla="*/ 1243290 h 1243290"/>
              <a:gd name="connsiteX1" fmla="*/ 685800 w 2862470"/>
              <a:gd name="connsiteY1" fmla="*/ 899 h 1243290"/>
              <a:gd name="connsiteX2" fmla="*/ 1480931 w 2862470"/>
              <a:gd name="connsiteY2" fmla="*/ 1034569 h 1243290"/>
              <a:gd name="connsiteX3" fmla="*/ 2206487 w 2862470"/>
              <a:gd name="connsiteY3" fmla="*/ 497856 h 1243290"/>
              <a:gd name="connsiteX4" fmla="*/ 2862470 w 2862470"/>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470" h="1243290">
                <a:moveTo>
                  <a:pt x="0" y="1243290"/>
                </a:moveTo>
                <a:cubicBezTo>
                  <a:pt x="219489" y="639488"/>
                  <a:pt x="438978" y="35686"/>
                  <a:pt x="685800" y="899"/>
                </a:cubicBezTo>
                <a:cubicBezTo>
                  <a:pt x="932622" y="-33888"/>
                  <a:pt x="1227483" y="951743"/>
                  <a:pt x="1480931" y="1034569"/>
                </a:cubicBezTo>
                <a:cubicBezTo>
                  <a:pt x="1734379" y="1117395"/>
                  <a:pt x="1976230" y="463069"/>
                  <a:pt x="2206487" y="497856"/>
                </a:cubicBezTo>
                <a:cubicBezTo>
                  <a:pt x="2436744" y="532643"/>
                  <a:pt x="2649607" y="887966"/>
                  <a:pt x="2862470" y="1243290"/>
                </a:cubicBezTo>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DBCCBCB5-6776-4338-A4B8-29C67EB223CE}"/>
                  </a:ext>
                </a:extLst>
              </p:cNvPr>
              <p:cNvSpPr/>
              <p:nvPr/>
            </p:nvSpPr>
            <p:spPr>
              <a:xfrm>
                <a:off x="6939059" y="4718867"/>
                <a:ext cx="355071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1</m:t>
                          </m:r>
                        </m:sub>
                      </m:sSub>
                      <m:r>
                        <a:rPr lang="ja-JP" altLang="en-US" i="1" smtClean="0">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1</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Sup>
                            <m:sSubSup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Sup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𝜎</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1</m:t>
                              </m:r>
                            </m:sub>
                            <m:sup>
                              <m:r>
                                <a:rPr lang="en-US" altLang="ja-JP" i="1">
                                  <a:solidFill>
                                    <a:schemeClr val="tx1">
                                      <a:lumMod val="75000"/>
                                      <a:lumOff val="25000"/>
                                    </a:schemeClr>
                                  </a:solidFill>
                                  <a:latin typeface="Cambria Math" panose="02040503050406030204" pitchFamily="18" charset="0"/>
                                  <a:ea typeface="Meiryo UI" panose="020B0604030504040204" pitchFamily="50" charset="-128"/>
                                </a:rPr>
                                <m:t>2</m:t>
                              </m:r>
                            </m:sup>
                          </m:sSubSup>
                          <m:r>
                            <a:rPr lang="en-US" altLang="ja-JP" i="1">
                              <a:solidFill>
                                <a:schemeClr val="tx1">
                                  <a:lumMod val="75000"/>
                                  <a:lumOff val="25000"/>
                                </a:schemeClr>
                              </a:solidFill>
                              <a:latin typeface="Cambria Math" panose="02040503050406030204" pitchFamily="18" charset="0"/>
                              <a:ea typeface="Meiryo UI" panose="020B0604030504040204" pitchFamily="50" charset="-128"/>
                            </a:rPr>
                            <m:t> </m:t>
                          </m:r>
                        </m:e>
                      </m:d>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2</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Sup>
                            <m:sSubSup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Sup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𝜎</m:t>
                              </m:r>
                            </m:e>
                            <m:sub>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2</m:t>
                              </m:r>
                            </m:sub>
                            <m:sup>
                              <m:r>
                                <a:rPr lang="en-US" altLang="ja-JP" i="1">
                                  <a:solidFill>
                                    <a:schemeClr val="tx1">
                                      <a:lumMod val="75000"/>
                                      <a:lumOff val="25000"/>
                                    </a:schemeClr>
                                  </a:solidFill>
                                  <a:latin typeface="Cambria Math" panose="02040503050406030204" pitchFamily="18" charset="0"/>
                                  <a:ea typeface="Meiryo UI" panose="020B0604030504040204" pitchFamily="50" charset="-128"/>
                                </a:rPr>
                                <m:t>2</m:t>
                              </m:r>
                            </m:sup>
                          </m:sSubSup>
                          <m:r>
                            <a:rPr lang="en-US" altLang="ja-JP" i="1">
                              <a:solidFill>
                                <a:schemeClr val="tx1">
                                  <a:lumMod val="75000"/>
                                  <a:lumOff val="25000"/>
                                </a:schemeClr>
                              </a:solidFill>
                              <a:latin typeface="Cambria Math" panose="02040503050406030204" pitchFamily="18" charset="0"/>
                              <a:ea typeface="Meiryo UI" panose="020B0604030504040204" pitchFamily="50" charset="-128"/>
                            </a:rPr>
                            <m:t> </m:t>
                          </m:r>
                        </m:e>
                      </m:d>
                    </m:oMath>
                  </m:oMathPara>
                </a14:m>
                <a:endParaRPr lang="ja-JP" altLang="en-US" dirty="0"/>
              </a:p>
            </p:txBody>
          </p:sp>
        </mc:Choice>
        <mc:Fallback xmlns="">
          <p:sp>
            <p:nvSpPr>
              <p:cNvPr id="4" name="正方形/長方形 3">
                <a:extLst>
                  <a:ext uri="{FF2B5EF4-FFF2-40B4-BE49-F238E27FC236}">
                    <a16:creationId xmlns:a16="http://schemas.microsoft.com/office/drawing/2014/main" id="{DBCCBCB5-6776-4338-A4B8-29C67EB223CE}"/>
                  </a:ext>
                </a:extLst>
              </p:cNvPr>
              <p:cNvSpPr>
                <a:spLocks noRot="1" noChangeAspect="1" noMove="1" noResize="1" noEditPoints="1" noAdjustHandles="1" noChangeArrowheads="1" noChangeShapeType="1" noTextEdit="1"/>
              </p:cNvSpPr>
              <p:nvPr/>
            </p:nvSpPr>
            <p:spPr>
              <a:xfrm>
                <a:off x="6939059" y="4718867"/>
                <a:ext cx="3550716" cy="404983"/>
              </a:xfrm>
              <a:prstGeom prst="rect">
                <a:avLst/>
              </a:prstGeom>
              <a:blipFill>
                <a:blip r:embed="rId8"/>
                <a:stretch>
                  <a:fillRect/>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119C2C37-A168-4214-B86E-0BE8BEC1C68A}"/>
              </a:ext>
            </a:extLst>
          </p:cNvPr>
          <p:cNvCxnSpPr>
            <a:cxnSpLocks/>
            <a:stCxn id="4" idx="2"/>
          </p:cNvCxnSpPr>
          <p:nvPr/>
        </p:nvCxnSpPr>
        <p:spPr>
          <a:xfrm flipH="1">
            <a:off x="8468664" y="5123850"/>
            <a:ext cx="245753" cy="57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68510" y="564864"/>
            <a:ext cx="3259226"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アルゴリズムとは</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EF4D62FF-46B6-429F-B336-9E5A7CEA986D}"/>
              </a:ext>
            </a:extLst>
          </p:cNvPr>
          <p:cNvSpPr txBox="1"/>
          <p:nvPr/>
        </p:nvSpPr>
        <p:spPr>
          <a:xfrm>
            <a:off x="1158006" y="1376195"/>
            <a:ext cx="10671313" cy="400110"/>
          </a:xfrm>
          <a:prstGeom prst="rect">
            <a:avLst/>
          </a:prstGeom>
          <a:noFill/>
        </p:spPr>
        <p:txBody>
          <a:bodyPr wrap="square" rtlCol="0" anchor="t">
            <a:spAutoFit/>
          </a:bodyPr>
          <a:lstStyle/>
          <a:p>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アルゴリズム＝隠れ変数がある場合に、確率モデルのパラメータの最尤推定値を求める手法</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536AFDC9-642C-4FFF-92D2-1F2971297DA3}"/>
              </a:ext>
            </a:extLst>
          </p:cNvPr>
          <p:cNvSpPr/>
          <p:nvPr/>
        </p:nvSpPr>
        <p:spPr>
          <a:xfrm>
            <a:off x="1457310" y="1895525"/>
            <a:ext cx="6309741"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隠れ変数：観測されたデータがどのクラスタに属するか決定する変数</a:t>
            </a:r>
            <a:endParaRPr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EE4FB2B-94C7-4710-A020-90BC71DCFB2C}"/>
                  </a:ext>
                </a:extLst>
              </p:cNvPr>
              <p:cNvSpPr txBox="1"/>
              <p:nvPr/>
            </p:nvSpPr>
            <p:spPr>
              <a:xfrm>
                <a:off x="1750070" y="2296821"/>
                <a:ext cx="3532698"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000" i="1" smtClean="0">
                              <a:solidFill>
                                <a:schemeClr val="tx1">
                                  <a:lumMod val="75000"/>
                                  <a:lumOff val="25000"/>
                                </a:schemeClr>
                              </a:solidFill>
                              <a:latin typeface="Cambria Math" panose="02040503050406030204" pitchFamily="18" charset="0"/>
                            </a:rPr>
                          </m:ctrlPr>
                        </m:naryPr>
                        <m:sub>
                          <m:r>
                            <m:rPr>
                              <m:brk m:alnAt="23"/>
                            </m:rPr>
                            <a:rPr kumimoji="1" lang="en-US" altLang="ja-JP" sz="2000" b="0" i="1" smtClean="0">
                              <a:solidFill>
                                <a:schemeClr val="tx1">
                                  <a:lumMod val="75000"/>
                                  <a:lumOff val="25000"/>
                                </a:schemeClr>
                              </a:solidFill>
                              <a:latin typeface="Cambria Math" panose="02040503050406030204" pitchFamily="18" charset="0"/>
                            </a:rPr>
                            <m:t>𝑘</m:t>
                          </m:r>
                          <m:r>
                            <a:rPr kumimoji="1" lang="en-US" altLang="ja-JP" sz="2000" b="0" i="1" smtClean="0">
                              <a:solidFill>
                                <a:schemeClr val="tx1">
                                  <a:lumMod val="75000"/>
                                  <a:lumOff val="25000"/>
                                </a:schemeClr>
                              </a:solidFill>
                              <a:latin typeface="Cambria Math" panose="02040503050406030204" pitchFamily="18" charset="0"/>
                            </a:rPr>
                            <m:t>=1</m:t>
                          </m:r>
                        </m:sub>
                        <m:sup>
                          <m:r>
                            <a:rPr kumimoji="1" lang="en-US" altLang="ja-JP" sz="2000" b="0" i="1" smtClean="0">
                              <a:solidFill>
                                <a:schemeClr val="tx1">
                                  <a:lumMod val="75000"/>
                                  <a:lumOff val="25000"/>
                                </a:schemeClr>
                              </a:solidFill>
                              <a:latin typeface="Cambria Math" panose="02040503050406030204" pitchFamily="18" charset="0"/>
                            </a:rPr>
                            <m:t>𝐾</m:t>
                          </m:r>
                        </m:sup>
                        <m:e>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𝑧</m:t>
                              </m:r>
                            </m:e>
                            <m:sub>
                              <m:r>
                                <a:rPr kumimoji="1" lang="en-US" altLang="ja-JP" sz="2000" b="0" i="1" smtClean="0">
                                  <a:solidFill>
                                    <a:schemeClr val="tx1">
                                      <a:lumMod val="75000"/>
                                      <a:lumOff val="25000"/>
                                    </a:schemeClr>
                                  </a:solidFill>
                                  <a:latin typeface="Cambria Math" panose="02040503050406030204" pitchFamily="18" charset="0"/>
                                </a:rPr>
                                <m:t>𝑘</m:t>
                              </m:r>
                            </m:sub>
                          </m:sSub>
                          <m:r>
                            <a:rPr kumimoji="1" lang="en-US" altLang="ja-JP" sz="2000" b="0" i="1" smtClean="0">
                              <a:solidFill>
                                <a:schemeClr val="tx1">
                                  <a:lumMod val="75000"/>
                                  <a:lumOff val="25000"/>
                                </a:schemeClr>
                              </a:solidFill>
                              <a:latin typeface="Cambria Math" panose="02040503050406030204" pitchFamily="18" charset="0"/>
                            </a:rPr>
                            <m:t>=1,  </m:t>
                          </m:r>
                          <m:r>
                            <a:rPr kumimoji="1" lang="en-US" altLang="ja-JP" sz="2000" b="0" i="1" smtClean="0">
                              <a:solidFill>
                                <a:schemeClr val="tx1">
                                  <a:lumMod val="75000"/>
                                  <a:lumOff val="25000"/>
                                </a:schemeClr>
                              </a:solidFill>
                              <a:latin typeface="Cambria Math" panose="02040503050406030204" pitchFamily="18" charset="0"/>
                            </a:rPr>
                            <m:t>𝑧</m:t>
                          </m:r>
                          <m:r>
                            <a:rPr kumimoji="1" lang="en-US" altLang="ja-JP" sz="2000" b="0" i="1" smtClean="0">
                              <a:solidFill>
                                <a:schemeClr val="tx1">
                                  <a:lumMod val="75000"/>
                                  <a:lumOff val="25000"/>
                                </a:schemeClr>
                              </a:solidFill>
                              <a:latin typeface="Cambria Math" panose="02040503050406030204" pitchFamily="18" charset="0"/>
                            </a:rPr>
                            <m:t>=(0,1,0,…,0)</m:t>
                          </m:r>
                        </m:e>
                      </m:nary>
                    </m:oMath>
                  </m:oMathPara>
                </a14:m>
                <a:endParaRPr kumimoji="1" lang="ja-JP" altLang="en-US" sz="2000" dirty="0">
                  <a:solidFill>
                    <a:schemeClr val="tx1">
                      <a:lumMod val="75000"/>
                      <a:lumOff val="25000"/>
                    </a:schemeClr>
                  </a:solidFill>
                </a:endParaRPr>
              </a:p>
            </p:txBody>
          </p:sp>
        </mc:Choice>
        <mc:Fallback xmlns="">
          <p:sp>
            <p:nvSpPr>
              <p:cNvPr id="37" name="テキスト ボックス 36">
                <a:extLst>
                  <a:ext uri="{FF2B5EF4-FFF2-40B4-BE49-F238E27FC236}">
                    <a16:creationId xmlns:a16="http://schemas.microsoft.com/office/drawing/2014/main" id="{3EE4FB2B-94C7-4710-A020-90BC71DCFB2C}"/>
                  </a:ext>
                </a:extLst>
              </p:cNvPr>
              <p:cNvSpPr txBox="1">
                <a:spLocks noRot="1" noChangeAspect="1" noMove="1" noResize="1" noEditPoints="1" noAdjustHandles="1" noChangeArrowheads="1" noChangeShapeType="1" noTextEdit="1"/>
              </p:cNvSpPr>
              <p:nvPr/>
            </p:nvSpPr>
            <p:spPr>
              <a:xfrm>
                <a:off x="1750070" y="2296821"/>
                <a:ext cx="3532698" cy="865493"/>
              </a:xfrm>
              <a:prstGeom prst="rect">
                <a:avLst/>
              </a:prstGeom>
              <a:blipFill>
                <a:blip r:embed="rId3"/>
                <a:stretch>
                  <a:fillRect/>
                </a:stretch>
              </a:blipFill>
            </p:spPr>
            <p:txBody>
              <a:bodyPr/>
              <a:lstStyle/>
              <a:p>
                <a:r>
                  <a:rPr lang="ja-JP" altLang="en-US">
                    <a:noFill/>
                  </a:rPr>
                  <a:t> </a:t>
                </a:r>
              </a:p>
            </p:txBody>
          </p:sp>
        </mc:Fallback>
      </mc:AlternateContent>
      <p:sp>
        <p:nvSpPr>
          <p:cNvPr id="38" name="右大かっこ 37">
            <a:extLst>
              <a:ext uri="{FF2B5EF4-FFF2-40B4-BE49-F238E27FC236}">
                <a16:creationId xmlns:a16="http://schemas.microsoft.com/office/drawing/2014/main" id="{238D75C1-FEF6-47EA-8DB8-B5082EB28EF6}"/>
              </a:ext>
            </a:extLst>
          </p:cNvPr>
          <p:cNvSpPr/>
          <p:nvPr/>
        </p:nvSpPr>
        <p:spPr>
          <a:xfrm rot="5400000">
            <a:off x="4221745" y="1928571"/>
            <a:ext cx="156086" cy="19828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6EF4E92-A746-49E6-BF3A-C5C840EE058A}"/>
              </a:ext>
            </a:extLst>
          </p:cNvPr>
          <p:cNvSpPr txBox="1"/>
          <p:nvPr/>
        </p:nvSpPr>
        <p:spPr>
          <a:xfrm>
            <a:off x="5423172" y="2750626"/>
            <a:ext cx="3592650" cy="369332"/>
          </a:xfrm>
          <a:prstGeom prst="rect">
            <a:avLst/>
          </a:prstGeom>
          <a:noFill/>
        </p:spPr>
        <p:txBody>
          <a:bodyPr wrap="none" rtlCol="0">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属しているクラスタの要素だけ１になる</a:t>
            </a:r>
            <a:endPar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5" name="楕円 34">
            <a:extLst>
              <a:ext uri="{FF2B5EF4-FFF2-40B4-BE49-F238E27FC236}">
                <a16:creationId xmlns:a16="http://schemas.microsoft.com/office/drawing/2014/main" id="{3C5A94F2-4D25-41A1-AC98-418ADB20B39B}"/>
              </a:ext>
            </a:extLst>
          </p:cNvPr>
          <p:cNvSpPr/>
          <p:nvPr/>
        </p:nvSpPr>
        <p:spPr>
          <a:xfrm>
            <a:off x="2565306" y="3886691"/>
            <a:ext cx="2326690" cy="128200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cxnSp>
        <p:nvCxnSpPr>
          <p:cNvPr id="40" name="直線矢印コネクタ 39">
            <a:extLst>
              <a:ext uri="{FF2B5EF4-FFF2-40B4-BE49-F238E27FC236}">
                <a16:creationId xmlns:a16="http://schemas.microsoft.com/office/drawing/2014/main" id="{6BCCBB71-334D-42CA-B539-073F6D79899C}"/>
              </a:ext>
            </a:extLst>
          </p:cNvPr>
          <p:cNvCxnSpPr>
            <a:cxnSpLocks/>
          </p:cNvCxnSpPr>
          <p:nvPr/>
        </p:nvCxnSpPr>
        <p:spPr>
          <a:xfrm flipV="1">
            <a:off x="2011308" y="3837622"/>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E0D93236-FA54-4F6B-B9BB-411D40B31C73}"/>
              </a:ext>
            </a:extLst>
          </p:cNvPr>
          <p:cNvCxnSpPr>
            <a:cxnSpLocks/>
          </p:cNvCxnSpPr>
          <p:nvPr/>
        </p:nvCxnSpPr>
        <p:spPr>
          <a:xfrm>
            <a:off x="2011308" y="5338430"/>
            <a:ext cx="3481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644A63-1E5F-4A55-A440-B674B7EB68F0}"/>
                  </a:ext>
                </a:extLst>
              </p:cNvPr>
              <p:cNvSpPr txBox="1"/>
              <p:nvPr/>
            </p:nvSpPr>
            <p:spPr>
              <a:xfrm>
                <a:off x="5519667" y="5177040"/>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𝑥</m:t>
                      </m:r>
                    </m:oMath>
                  </m:oMathPara>
                </a14:m>
                <a:endParaRPr kumimoji="1" lang="ja-JP" altLang="en-US" dirty="0">
                  <a:solidFill>
                    <a:schemeClr val="tx1">
                      <a:lumMod val="75000"/>
                      <a:lumOff val="25000"/>
                    </a:schemeClr>
                  </a:solidFill>
                </a:endParaRPr>
              </a:p>
            </p:txBody>
          </p:sp>
        </mc:Choice>
        <mc:Fallback xmlns="">
          <p:sp>
            <p:nvSpPr>
              <p:cNvPr id="42" name="テキスト ボックス 41">
                <a:extLst>
                  <a:ext uri="{FF2B5EF4-FFF2-40B4-BE49-F238E27FC236}">
                    <a16:creationId xmlns:a16="http://schemas.microsoft.com/office/drawing/2014/main" id="{46644A63-1E5F-4A55-A440-B674B7EB68F0}"/>
                  </a:ext>
                </a:extLst>
              </p:cNvPr>
              <p:cNvSpPr txBox="1">
                <a:spLocks noRot="1" noChangeAspect="1" noMove="1" noResize="1" noEditPoints="1" noAdjustHandles="1" noChangeArrowheads="1" noChangeShapeType="1" noTextEdit="1"/>
              </p:cNvSpPr>
              <p:nvPr/>
            </p:nvSpPr>
            <p:spPr>
              <a:xfrm>
                <a:off x="5519667" y="5177040"/>
                <a:ext cx="183320" cy="276999"/>
              </a:xfrm>
              <a:prstGeom prst="rect">
                <a:avLst/>
              </a:prstGeom>
              <a:blipFill>
                <a:blip r:embed="rId4"/>
                <a:stretch>
                  <a:fillRect l="-19355" r="-9677"/>
                </a:stretch>
              </a:blipFill>
            </p:spPr>
            <p:txBody>
              <a:bodyPr/>
              <a:lstStyle/>
              <a:p>
                <a:r>
                  <a:rPr lang="ja-JP" altLang="en-US">
                    <a:noFill/>
                  </a:rPr>
                  <a:t> </a:t>
                </a:r>
              </a:p>
            </p:txBody>
          </p:sp>
        </mc:Fallback>
      </mc:AlternateContent>
      <p:sp>
        <p:nvSpPr>
          <p:cNvPr id="43" name="正方形/長方形 42">
            <a:extLst>
              <a:ext uri="{FF2B5EF4-FFF2-40B4-BE49-F238E27FC236}">
                <a16:creationId xmlns:a16="http://schemas.microsoft.com/office/drawing/2014/main" id="{1BD201A8-9419-46E2-9DE0-5C1E8CC43659}"/>
              </a:ext>
            </a:extLst>
          </p:cNvPr>
          <p:cNvSpPr/>
          <p:nvPr/>
        </p:nvSpPr>
        <p:spPr>
          <a:xfrm>
            <a:off x="1457310" y="3372317"/>
            <a:ext cx="1107996"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確率密度</a:t>
            </a:r>
          </a:p>
        </p:txBody>
      </p:sp>
      <p:sp>
        <p:nvSpPr>
          <p:cNvPr id="44" name="正方形/長方形 43">
            <a:extLst>
              <a:ext uri="{FF2B5EF4-FFF2-40B4-BE49-F238E27FC236}">
                <a16:creationId xmlns:a16="http://schemas.microsoft.com/office/drawing/2014/main" id="{BC921945-92CB-4C07-8F26-1BCFA4282637}"/>
              </a:ext>
            </a:extLst>
          </p:cNvPr>
          <p:cNvSpPr/>
          <p:nvPr/>
        </p:nvSpPr>
        <p:spPr>
          <a:xfrm>
            <a:off x="3435198" y="3928236"/>
            <a:ext cx="633507" cy="1107996"/>
          </a:xfrm>
          <a:prstGeom prst="rect">
            <a:avLst/>
          </a:prstGeom>
        </p:spPr>
        <p:txBody>
          <a:bodyPr wrap="none">
            <a:spAutoFit/>
          </a:bodyPr>
          <a:lstStyle/>
          <a:p>
            <a:r>
              <a:rPr lang="en-US" altLang="ja-JP" sz="6600"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sz="6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5" name="矢印: 下 44">
            <a:extLst>
              <a:ext uri="{FF2B5EF4-FFF2-40B4-BE49-F238E27FC236}">
                <a16:creationId xmlns:a16="http://schemas.microsoft.com/office/drawing/2014/main" id="{9B013032-A91B-4609-A08A-56E03745F18B}"/>
              </a:ext>
            </a:extLst>
          </p:cNvPr>
          <p:cNvSpPr/>
          <p:nvPr/>
        </p:nvSpPr>
        <p:spPr>
          <a:xfrm rot="16200000">
            <a:off x="6009989" y="3750986"/>
            <a:ext cx="682487" cy="1363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cxnSp>
        <p:nvCxnSpPr>
          <p:cNvPr id="46" name="直線矢印コネクタ 45">
            <a:extLst>
              <a:ext uri="{FF2B5EF4-FFF2-40B4-BE49-F238E27FC236}">
                <a16:creationId xmlns:a16="http://schemas.microsoft.com/office/drawing/2014/main" id="{030D2676-D37C-46D9-A71C-727EDADAD1B3}"/>
              </a:ext>
            </a:extLst>
          </p:cNvPr>
          <p:cNvCxnSpPr>
            <a:cxnSpLocks/>
          </p:cNvCxnSpPr>
          <p:nvPr/>
        </p:nvCxnSpPr>
        <p:spPr>
          <a:xfrm flipV="1">
            <a:off x="7327476" y="3864477"/>
            <a:ext cx="0" cy="150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97729AE5-9068-41D1-B1C8-7A376303A08A}"/>
              </a:ext>
            </a:extLst>
          </p:cNvPr>
          <p:cNvCxnSpPr>
            <a:cxnSpLocks/>
          </p:cNvCxnSpPr>
          <p:nvPr/>
        </p:nvCxnSpPr>
        <p:spPr>
          <a:xfrm>
            <a:off x="7327476" y="5365285"/>
            <a:ext cx="3717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6BE6213-0F11-40D5-A5F4-1CFFEE836CD4}"/>
                  </a:ext>
                </a:extLst>
              </p:cNvPr>
              <p:cNvSpPr txBox="1"/>
              <p:nvPr/>
            </p:nvSpPr>
            <p:spPr>
              <a:xfrm>
                <a:off x="11085910" y="51999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𝑥</m:t>
                      </m:r>
                    </m:oMath>
                  </m:oMathPara>
                </a14:m>
                <a:endParaRPr kumimoji="1" lang="ja-JP" altLang="en-US" dirty="0">
                  <a:solidFill>
                    <a:schemeClr val="tx1">
                      <a:lumMod val="75000"/>
                      <a:lumOff val="25000"/>
                    </a:schemeClr>
                  </a:solidFill>
                </a:endParaRPr>
              </a:p>
            </p:txBody>
          </p:sp>
        </mc:Choice>
        <mc:Fallback xmlns="">
          <p:sp>
            <p:nvSpPr>
              <p:cNvPr id="48" name="テキスト ボックス 47">
                <a:extLst>
                  <a:ext uri="{FF2B5EF4-FFF2-40B4-BE49-F238E27FC236}">
                    <a16:creationId xmlns:a16="http://schemas.microsoft.com/office/drawing/2014/main" id="{C6BE6213-0F11-40D5-A5F4-1CFFEE836CD4}"/>
                  </a:ext>
                </a:extLst>
              </p:cNvPr>
              <p:cNvSpPr txBox="1">
                <a:spLocks noRot="1" noChangeAspect="1" noMove="1" noResize="1" noEditPoints="1" noAdjustHandles="1" noChangeArrowheads="1" noChangeShapeType="1" noTextEdit="1"/>
              </p:cNvSpPr>
              <p:nvPr/>
            </p:nvSpPr>
            <p:spPr>
              <a:xfrm>
                <a:off x="11085910" y="5199931"/>
                <a:ext cx="183320" cy="276999"/>
              </a:xfrm>
              <a:prstGeom prst="rect">
                <a:avLst/>
              </a:prstGeom>
              <a:blipFill>
                <a:blip r:embed="rId5"/>
                <a:stretch>
                  <a:fillRect l="-20000" r="-13333"/>
                </a:stretch>
              </a:blipFill>
            </p:spPr>
            <p:txBody>
              <a:bodyPr/>
              <a:lstStyle/>
              <a:p>
                <a:r>
                  <a:rPr lang="ja-JP" altLang="en-US">
                    <a:noFill/>
                  </a:rPr>
                  <a:t> </a:t>
                </a:r>
              </a:p>
            </p:txBody>
          </p:sp>
        </mc:Fallback>
      </mc:AlternateContent>
      <p:sp>
        <p:nvSpPr>
          <p:cNvPr id="49" name="正方形/長方形 48">
            <a:extLst>
              <a:ext uri="{FF2B5EF4-FFF2-40B4-BE49-F238E27FC236}">
                <a16:creationId xmlns:a16="http://schemas.microsoft.com/office/drawing/2014/main" id="{7A981C28-A8FC-486F-9BE7-B5946BAAED8D}"/>
              </a:ext>
            </a:extLst>
          </p:cNvPr>
          <p:cNvSpPr/>
          <p:nvPr/>
        </p:nvSpPr>
        <p:spPr>
          <a:xfrm>
            <a:off x="6773478" y="3417681"/>
            <a:ext cx="1107996"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確率密度</a:t>
            </a:r>
          </a:p>
        </p:txBody>
      </p:sp>
      <p:sp>
        <p:nvSpPr>
          <p:cNvPr id="50" name="正方形/長方形 49">
            <a:extLst>
              <a:ext uri="{FF2B5EF4-FFF2-40B4-BE49-F238E27FC236}">
                <a16:creationId xmlns:a16="http://schemas.microsoft.com/office/drawing/2014/main" id="{1EDCA0E4-A333-4A77-8B4B-73E958B8E692}"/>
              </a:ext>
            </a:extLst>
          </p:cNvPr>
          <p:cNvSpPr/>
          <p:nvPr/>
        </p:nvSpPr>
        <p:spPr>
          <a:xfrm>
            <a:off x="5749144" y="4799366"/>
            <a:ext cx="1204176"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サンプリング</a:t>
            </a:r>
          </a:p>
        </p:txBody>
      </p:sp>
      <p:sp>
        <p:nvSpPr>
          <p:cNvPr id="51" name="フリーフォーム: 図形 50">
            <a:extLst>
              <a:ext uri="{FF2B5EF4-FFF2-40B4-BE49-F238E27FC236}">
                <a16:creationId xmlns:a16="http://schemas.microsoft.com/office/drawing/2014/main" id="{F163E30A-CC15-4AF8-80CF-F23A84427BD5}"/>
              </a:ext>
            </a:extLst>
          </p:cNvPr>
          <p:cNvSpPr/>
          <p:nvPr/>
        </p:nvSpPr>
        <p:spPr>
          <a:xfrm>
            <a:off x="7701633" y="4112196"/>
            <a:ext cx="2862470" cy="1243290"/>
          </a:xfrm>
          <a:custGeom>
            <a:avLst/>
            <a:gdLst>
              <a:gd name="connsiteX0" fmla="*/ 0 w 2862470"/>
              <a:gd name="connsiteY0" fmla="*/ 1243290 h 1243290"/>
              <a:gd name="connsiteX1" fmla="*/ 685800 w 2862470"/>
              <a:gd name="connsiteY1" fmla="*/ 899 h 1243290"/>
              <a:gd name="connsiteX2" fmla="*/ 1480931 w 2862470"/>
              <a:gd name="connsiteY2" fmla="*/ 1034569 h 1243290"/>
              <a:gd name="connsiteX3" fmla="*/ 2206487 w 2862470"/>
              <a:gd name="connsiteY3" fmla="*/ 497856 h 1243290"/>
              <a:gd name="connsiteX4" fmla="*/ 2862470 w 2862470"/>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470" h="1243290">
                <a:moveTo>
                  <a:pt x="0" y="1243290"/>
                </a:moveTo>
                <a:cubicBezTo>
                  <a:pt x="219489" y="639488"/>
                  <a:pt x="438978" y="35686"/>
                  <a:pt x="685800" y="899"/>
                </a:cubicBezTo>
                <a:cubicBezTo>
                  <a:pt x="932622" y="-33888"/>
                  <a:pt x="1227483" y="951743"/>
                  <a:pt x="1480931" y="1034569"/>
                </a:cubicBezTo>
                <a:cubicBezTo>
                  <a:pt x="1734379" y="1117395"/>
                  <a:pt x="1976230" y="463069"/>
                  <a:pt x="2206487" y="497856"/>
                </a:cubicBezTo>
                <a:cubicBezTo>
                  <a:pt x="2436744" y="532643"/>
                  <a:pt x="2649607" y="887966"/>
                  <a:pt x="2862470" y="1243290"/>
                </a:cubicBezTo>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52" name="正方形/長方形 51">
            <a:extLst>
              <a:ext uri="{FF2B5EF4-FFF2-40B4-BE49-F238E27FC236}">
                <a16:creationId xmlns:a16="http://schemas.microsoft.com/office/drawing/2014/main" id="{824CE47A-4007-415F-8992-E1D53AC8E177}"/>
              </a:ext>
            </a:extLst>
          </p:cNvPr>
          <p:cNvSpPr/>
          <p:nvPr/>
        </p:nvSpPr>
        <p:spPr>
          <a:xfrm>
            <a:off x="7510193" y="5729603"/>
            <a:ext cx="1303562"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クラスタ１？</a:t>
            </a:r>
          </a:p>
        </p:txBody>
      </p:sp>
      <p:sp>
        <p:nvSpPr>
          <p:cNvPr id="53" name="正方形/長方形 52">
            <a:extLst>
              <a:ext uri="{FF2B5EF4-FFF2-40B4-BE49-F238E27FC236}">
                <a16:creationId xmlns:a16="http://schemas.microsoft.com/office/drawing/2014/main" id="{63FF3A34-6305-436F-B806-A33998F3C4B3}"/>
              </a:ext>
            </a:extLst>
          </p:cNvPr>
          <p:cNvSpPr/>
          <p:nvPr/>
        </p:nvSpPr>
        <p:spPr>
          <a:xfrm>
            <a:off x="9627568" y="5728764"/>
            <a:ext cx="1303562"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クラスタ２？</a:t>
            </a:r>
          </a:p>
        </p:txBody>
      </p:sp>
      <p:cxnSp>
        <p:nvCxnSpPr>
          <p:cNvPr id="54" name="直線矢印コネクタ 53">
            <a:extLst>
              <a:ext uri="{FF2B5EF4-FFF2-40B4-BE49-F238E27FC236}">
                <a16:creationId xmlns:a16="http://schemas.microsoft.com/office/drawing/2014/main" id="{C40E50F1-FF73-4528-92D1-30FBBC57CE02}"/>
              </a:ext>
            </a:extLst>
          </p:cNvPr>
          <p:cNvCxnSpPr>
            <a:cxnSpLocks/>
          </p:cNvCxnSpPr>
          <p:nvPr/>
        </p:nvCxnSpPr>
        <p:spPr>
          <a:xfrm flipV="1">
            <a:off x="8161974" y="5476930"/>
            <a:ext cx="191440" cy="25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84BFC48-29D5-4486-8FB6-77B9D40CA64E}"/>
              </a:ext>
            </a:extLst>
          </p:cNvPr>
          <p:cNvCxnSpPr>
            <a:cxnSpLocks/>
          </p:cNvCxnSpPr>
          <p:nvPr/>
        </p:nvCxnSpPr>
        <p:spPr>
          <a:xfrm flipH="1" flipV="1">
            <a:off x="9946989" y="5476930"/>
            <a:ext cx="188436" cy="233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BA25FD14-A49A-48FD-8B5A-34F99668AA96}"/>
              </a:ext>
            </a:extLst>
          </p:cNvPr>
          <p:cNvSpPr/>
          <p:nvPr/>
        </p:nvSpPr>
        <p:spPr>
          <a:xfrm>
            <a:off x="9560967" y="3480461"/>
            <a:ext cx="2129109"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正規分布がふたつ？</a:t>
            </a:r>
          </a:p>
        </p:txBody>
      </p:sp>
      <p:cxnSp>
        <p:nvCxnSpPr>
          <p:cNvPr id="57" name="直線矢印コネクタ 56">
            <a:extLst>
              <a:ext uri="{FF2B5EF4-FFF2-40B4-BE49-F238E27FC236}">
                <a16:creationId xmlns:a16="http://schemas.microsoft.com/office/drawing/2014/main" id="{308B0392-FB14-4E9E-B042-BB9D16396EF1}"/>
              </a:ext>
            </a:extLst>
          </p:cNvPr>
          <p:cNvCxnSpPr>
            <a:stCxn id="56" idx="2"/>
          </p:cNvCxnSpPr>
          <p:nvPr/>
        </p:nvCxnSpPr>
        <p:spPr>
          <a:xfrm flipH="1">
            <a:off x="8887534" y="3849793"/>
            <a:ext cx="1737988" cy="63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ED2FD23-1235-4253-BFAF-4958D38A6902}"/>
              </a:ext>
            </a:extLst>
          </p:cNvPr>
          <p:cNvCxnSpPr>
            <a:cxnSpLocks/>
            <a:stCxn id="56" idx="2"/>
          </p:cNvCxnSpPr>
          <p:nvPr/>
        </p:nvCxnSpPr>
        <p:spPr>
          <a:xfrm flipH="1">
            <a:off x="10040472" y="3849793"/>
            <a:ext cx="585050" cy="70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B62542E-1C26-4AD1-8383-ACDBC40C5658}"/>
              </a:ext>
            </a:extLst>
          </p:cNvPr>
          <p:cNvSpPr/>
          <p:nvPr/>
        </p:nvSpPr>
        <p:spPr>
          <a:xfrm>
            <a:off x="3327722" y="3509349"/>
            <a:ext cx="877163"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母集団</a:t>
            </a:r>
          </a:p>
        </p:txBody>
      </p: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F7D33D90-7C17-48A5-B4ED-2E90F89C4660}"/>
                  </a:ext>
                </a:extLst>
              </p:cNvPr>
              <p:cNvSpPr/>
              <p:nvPr/>
            </p:nvSpPr>
            <p:spPr>
              <a:xfrm>
                <a:off x="1457310" y="6130076"/>
                <a:ext cx="10671313" cy="646331"/>
              </a:xfrm>
              <a:prstGeom prst="rect">
                <a:avLst/>
              </a:prstGeom>
            </p:spPr>
            <p:txBody>
              <a:bodyPr wrap="squar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K</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個のクラスタに分類する混合正規分布なら、</a:t>
                </a:r>
                <a14:m>
                  <m:oMath xmlns:m="http://schemas.openxmlformats.org/officeDocument/2006/math">
                    <m:r>
                      <a:rPr lang="ja-JP" altLang="en-US" i="1" smtClean="0">
                        <a:solidFill>
                          <a:schemeClr val="tx1">
                            <a:lumMod val="75000"/>
                            <a:lumOff val="25000"/>
                          </a:schemeClr>
                        </a:solidFill>
                        <a:latin typeface="Cambria Math" panose="02040503050406030204" pitchFamily="18" charset="0"/>
                      </a:rPr>
                      <m:t>𝜋</m:t>
                    </m:r>
                    <m:r>
                      <a:rPr lang="en-US" altLang="ja-JP" b="0" i="1" smtClean="0">
                        <a:solidFill>
                          <a:schemeClr val="tx1">
                            <a:lumMod val="75000"/>
                            <a:lumOff val="25000"/>
                          </a:schemeClr>
                        </a:solidFill>
                        <a:latin typeface="Cambria Math" panose="02040503050406030204" pitchFamily="18" charset="0"/>
                      </a:rPr>
                      <m:t>=</m:t>
                    </m:r>
                    <m:d>
                      <m:dPr>
                        <m:ctrlPr>
                          <a:rPr lang="en-US" altLang="ja-JP" b="0" i="1" smtClean="0">
                            <a:solidFill>
                              <a:schemeClr val="tx1">
                                <a:lumMod val="75000"/>
                                <a:lumOff val="25000"/>
                              </a:schemeClr>
                            </a:solidFill>
                            <a:latin typeface="Cambria Math" panose="02040503050406030204" pitchFamily="18" charset="0"/>
                          </a:rPr>
                        </m:ctrlPr>
                      </m:dPr>
                      <m:e>
                        <m:sSub>
                          <m:sSubPr>
                            <m:ctrlPr>
                              <a:rPr lang="en-US" altLang="ja-JP" b="0" i="1" smtClean="0">
                                <a:solidFill>
                                  <a:schemeClr val="tx1">
                                    <a:lumMod val="75000"/>
                                    <a:lumOff val="25000"/>
                                  </a:schemeClr>
                                </a:solidFill>
                                <a:latin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1</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𝑘</m:t>
                            </m:r>
                          </m:sub>
                        </m:sSub>
                      </m:e>
                    </m:d>
                    <m:r>
                      <a:rPr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𝑘</m:t>
                            </m:r>
                          </m:sub>
                        </m:sSub>
                      </m:e>
                    </m:d>
                    <m:r>
                      <a:rPr lang="en-US" altLang="ja-JP" b="0" i="1" smtClean="0">
                        <a:solidFill>
                          <a:schemeClr val="tx1">
                            <a:lumMod val="75000"/>
                            <a:lumOff val="25000"/>
                          </a:schemeClr>
                        </a:solidFill>
                        <a:latin typeface="Cambria Math" panose="02040503050406030204" pitchFamily="18" charset="0"/>
                      </a:rPr>
                      <m:t>,</m:t>
                    </m:r>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m:t>
                    </m:r>
                  </m:oMath>
                </a14:m>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を調整す</a:t>
                </a:r>
                <a:r>
                  <a:rPr lang="ja-JP" altLang="en-US" dirty="0">
                    <a:latin typeface="Meiryo UI" panose="020B0604030504040204" pitchFamily="50" charset="-128"/>
                    <a:ea typeface="Meiryo UI" panose="020B0604030504040204" pitchFamily="50" charset="-128"/>
                  </a:rPr>
                  <a:t>る</a:t>
                </a:r>
                <a:endParaRPr lang="en-US" altLang="ja-JP" dirty="0">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ちなみに、</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E=Expectation(</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期待値</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dirty="0" err="1">
                    <a:solidFill>
                      <a:schemeClr val="tx1">
                        <a:lumMod val="75000"/>
                        <a:lumOff val="25000"/>
                      </a:schemeClr>
                    </a:solidFill>
                    <a:latin typeface="Meiryo UI" panose="020B0604030504040204" pitchFamily="50" charset="-128"/>
                    <a:ea typeface="Meiryo UI" panose="020B0604030504040204" pitchFamily="50" charset="-128"/>
                  </a:rPr>
                  <a:t>、</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M=Maximization(</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最大化</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60" name="正方形/長方形 59">
                <a:extLst>
                  <a:ext uri="{FF2B5EF4-FFF2-40B4-BE49-F238E27FC236}">
                    <a16:creationId xmlns:a16="http://schemas.microsoft.com/office/drawing/2014/main" id="{F7D33D90-7C17-48A5-B4ED-2E90F89C4660}"/>
                  </a:ext>
                </a:extLst>
              </p:cNvPr>
              <p:cNvSpPr>
                <a:spLocks noRot="1" noChangeAspect="1" noMove="1" noResize="1" noEditPoints="1" noAdjustHandles="1" noChangeArrowheads="1" noChangeShapeType="1" noTextEdit="1"/>
              </p:cNvSpPr>
              <p:nvPr/>
            </p:nvSpPr>
            <p:spPr>
              <a:xfrm>
                <a:off x="1457310" y="6130076"/>
                <a:ext cx="10671313" cy="646331"/>
              </a:xfrm>
              <a:prstGeom prst="rect">
                <a:avLst/>
              </a:prstGeom>
              <a:blipFill>
                <a:blip r:embed="rId6"/>
                <a:stretch>
                  <a:fillRect l="-457" t="-5660"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541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3373" y="570067"/>
            <a:ext cx="4118435"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アルゴリズムの気持ち</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2BA9E79-7B03-4483-A60D-6D438A82FFCA}"/>
              </a:ext>
            </a:extLst>
          </p:cNvPr>
          <p:cNvSpPr/>
          <p:nvPr/>
        </p:nvSpPr>
        <p:spPr>
          <a:xfrm>
            <a:off x="1294373" y="3354622"/>
            <a:ext cx="10463618" cy="1326902"/>
          </a:xfrm>
          <a:prstGeom prst="rect">
            <a:avLst/>
          </a:prstGeom>
        </p:spPr>
        <p:txBody>
          <a:bodyPr wrap="square">
            <a:spAutoFit/>
          </a:bodyPr>
          <a:lstStyle/>
          <a:p>
            <a:pPr>
              <a:lnSpc>
                <a:spcPct val="150000"/>
              </a:lnSpc>
            </a:pP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しかし、隠れ変数があるので直接最尤推定ができない。</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a:lnSpc>
                <a:spcPct val="150000"/>
              </a:lnSpc>
            </a:pP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代わりに、</a:t>
            </a:r>
            <a:r>
              <a:rPr lang="ja-JP" altLang="en-US" sz="2000" b="1" dirty="0">
                <a:solidFill>
                  <a:srgbClr val="FF9933"/>
                </a:solidFill>
                <a:latin typeface="Meiryo UI" panose="020B0604030504040204" pitchFamily="50" charset="-128"/>
                <a:ea typeface="Meiryo UI" panose="020B0604030504040204" pitchFamily="50" charset="-128"/>
              </a:rPr>
              <a:t>隠れ変数の期待値を事後分布に置き換えた対数尤度（</a:t>
            </a:r>
            <a:r>
              <a:rPr lang="en-US" altLang="ja-JP" sz="2000" b="1" dirty="0">
                <a:solidFill>
                  <a:srgbClr val="FF9933"/>
                </a:solidFill>
                <a:latin typeface="Meiryo UI" panose="020B0604030504040204" pitchFamily="50" charset="-128"/>
                <a:ea typeface="Meiryo UI" panose="020B0604030504040204" pitchFamily="50" charset="-128"/>
              </a:rPr>
              <a:t>Q</a:t>
            </a:r>
            <a:r>
              <a:rPr lang="ja-JP" altLang="en-US" sz="2000" b="1" dirty="0">
                <a:solidFill>
                  <a:srgbClr val="FF9933"/>
                </a:solidFill>
                <a:latin typeface="Meiryo UI" panose="020B0604030504040204" pitchFamily="50" charset="-128"/>
                <a:ea typeface="Meiryo UI" panose="020B0604030504040204" pitchFamily="50" charset="-128"/>
              </a:rPr>
              <a:t>関数）を最大化</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することを考える。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a:lnSpc>
                <a:spcPct val="150000"/>
              </a:lnSpc>
            </a:pP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手順としては以下の通り。（混合正規分布の場合）</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3230163-8902-43B7-8A6A-55E6E58E6DBF}"/>
                  </a:ext>
                </a:extLst>
              </p:cNvPr>
              <p:cNvSpPr txBox="1"/>
              <p:nvPr/>
            </p:nvSpPr>
            <p:spPr>
              <a:xfrm>
                <a:off x="1579551" y="1862599"/>
                <a:ext cx="2726580"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ja-JP" altLang="en-US"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𝑘</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𝐾</m:t>
                          </m:r>
                        </m:sup>
                        <m:e>
                          <m:sSub>
                            <m:sSubPr>
                              <m:ctrlPr>
                                <a:rPr kumimoji="1" lang="en-US" altLang="ja-JP" i="1" smtClean="0">
                                  <a:solidFill>
                                    <a:schemeClr val="tx1">
                                      <a:lumMod val="75000"/>
                                      <a:lumOff val="25000"/>
                                    </a:schemeClr>
                                  </a:solidFill>
                                  <a:latin typeface="Cambria Math" panose="02040503050406030204" pitchFamily="18" charset="0"/>
                                </a:rPr>
                              </m:ctrlPr>
                            </m:sSubPr>
                            <m:e>
                              <m:r>
                                <a:rPr kumimoji="1" lang="ja-JP" altLang="en-US" b="0" i="1" smtClean="0">
                                  <a:solidFill>
                                    <a:schemeClr val="tx1">
                                      <a:lumMod val="75000"/>
                                      <a:lumOff val="25000"/>
                                    </a:schemeClr>
                                  </a:solidFill>
                                  <a:latin typeface="Cambria Math" panose="02040503050406030204" pitchFamily="18" charset="0"/>
                                </a:rPr>
                                <m:t>𝜋</m:t>
                              </m:r>
                            </m:e>
                            <m:sub>
                              <m:r>
                                <a:rPr kumimoji="1" lang="en-US" altLang="ja-JP" b="0" i="1" smtClean="0">
                                  <a:solidFill>
                                    <a:schemeClr val="tx1">
                                      <a:lumMod val="75000"/>
                                      <a:lumOff val="25000"/>
                                    </a:schemeClr>
                                  </a:solidFill>
                                  <a:latin typeface="Cambria Math" panose="02040503050406030204" pitchFamily="18" charset="0"/>
                                </a:rPr>
                                <m:t>𝑘</m:t>
                              </m:r>
                            </m:sub>
                          </m:sSub>
                          <m:r>
                            <a:rPr lang="ja-JP" altLang="en-US"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i="1">
                                      <a:solidFill>
                                        <a:schemeClr val="tx1">
                                          <a:lumMod val="75000"/>
                                          <a:lumOff val="25000"/>
                                        </a:schemeClr>
                                      </a:solidFill>
                                      <a:latin typeface="Cambria Math" panose="02040503050406030204" pitchFamily="18" charset="0"/>
                                      <a:ea typeface="Meiryo UI" panose="020B0604030504040204" pitchFamily="50" charset="-128"/>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ea typeface="Meiryo UI" panose="020B0604030504040204" pitchFamily="50" charset="-128"/>
                                    </a:rPr>
                                    <m:t>𝑘</m:t>
                                  </m:r>
                                </m:sub>
                              </m:sSub>
                            </m:e>
                          </m:d>
                        </m:e>
                      </m:nary>
                    </m:oMath>
                  </m:oMathPara>
                </a14:m>
                <a:endParaRPr kumimoji="1" lang="ja-JP" altLang="en-US" dirty="0">
                  <a:solidFill>
                    <a:schemeClr val="tx1">
                      <a:lumMod val="75000"/>
                      <a:lumOff val="25000"/>
                    </a:schemeClr>
                  </a:solidFill>
                </a:endParaRPr>
              </a:p>
            </p:txBody>
          </p:sp>
        </mc:Choice>
        <mc:Fallback xmlns="">
          <p:sp>
            <p:nvSpPr>
              <p:cNvPr id="4" name="テキスト ボックス 3">
                <a:extLst>
                  <a:ext uri="{FF2B5EF4-FFF2-40B4-BE49-F238E27FC236}">
                    <a16:creationId xmlns:a16="http://schemas.microsoft.com/office/drawing/2014/main" id="{73230163-8902-43B7-8A6A-55E6E58E6DBF}"/>
                  </a:ext>
                </a:extLst>
              </p:cNvPr>
              <p:cNvSpPr txBox="1">
                <a:spLocks noRot="1" noChangeAspect="1" noMove="1" noResize="1" noEditPoints="1" noAdjustHandles="1" noChangeArrowheads="1" noChangeShapeType="1" noTextEdit="1"/>
              </p:cNvSpPr>
              <p:nvPr/>
            </p:nvSpPr>
            <p:spPr>
              <a:xfrm>
                <a:off x="1579551" y="1862599"/>
                <a:ext cx="2726580" cy="7788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6B9DECC4-3A37-4962-ADE4-994AF8019352}"/>
                  </a:ext>
                </a:extLst>
              </p:cNvPr>
              <p:cNvSpPr/>
              <p:nvPr/>
            </p:nvSpPr>
            <p:spPr>
              <a:xfrm>
                <a:off x="3042591" y="2937748"/>
                <a:ext cx="4907177" cy="369332"/>
              </a:xfrm>
              <a:prstGeom prst="rect">
                <a:avLst/>
              </a:prstGeom>
            </p:spPr>
            <p:txBody>
              <a:bodyPr wrap="none">
                <a:spAutoFit/>
              </a:bodyPr>
              <a:lstStyle/>
              <a:p>
                <a14:m>
                  <m:oMath xmlns:m="http://schemas.openxmlformats.org/officeDocument/2006/math">
                    <m:r>
                      <a:rPr lang="ja-JP" altLang="en-US" i="1">
                        <a:solidFill>
                          <a:schemeClr val="tx1">
                            <a:lumMod val="75000"/>
                            <a:lumOff val="25000"/>
                          </a:schemeClr>
                        </a:solidFill>
                        <a:latin typeface="Cambria Math" panose="02040503050406030204" pitchFamily="18" charset="0"/>
                      </a:rPr>
                      <m:t>𝜋</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𝜋</m:t>
                            </m:r>
                          </m:e>
                          <m:sub>
                            <m:r>
                              <a:rPr lang="en-US" altLang="ja-JP" i="1">
                                <a:solidFill>
                                  <a:schemeClr val="tx1">
                                    <a:lumMod val="75000"/>
                                    <a:lumOff val="25000"/>
                                  </a:schemeClr>
                                </a:solidFill>
                                <a:latin typeface="Cambria Math" panose="02040503050406030204" pitchFamily="18" charset="0"/>
                              </a:rPr>
                              <m:t>𝑘</m:t>
                            </m:r>
                          </m:sub>
                        </m:sSub>
                      </m:e>
                    </m:d>
                    <m:r>
                      <a:rPr lang="en-US" altLang="ja-JP" i="1">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𝜇</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ja-JP" altLang="en-US" i="1">
                                <a:solidFill>
                                  <a:schemeClr val="tx1">
                                    <a:lumMod val="75000"/>
                                    <a:lumOff val="25000"/>
                                  </a:schemeClr>
                                </a:solidFill>
                                <a:latin typeface="Cambria Math" panose="02040503050406030204" pitchFamily="18" charset="0"/>
                              </a:rPr>
                              <m:t>𝜇</m:t>
                            </m:r>
                          </m:e>
                          <m:sub>
                            <m:r>
                              <a:rPr lang="en-US" altLang="ja-JP" i="1">
                                <a:solidFill>
                                  <a:schemeClr val="tx1">
                                    <a:lumMod val="75000"/>
                                    <a:lumOff val="25000"/>
                                  </a:schemeClr>
                                </a:solidFill>
                                <a:latin typeface="Cambria Math" panose="02040503050406030204" pitchFamily="18" charset="0"/>
                              </a:rPr>
                              <m:t>𝑘</m:t>
                            </m:r>
                          </m:sub>
                        </m:sSub>
                      </m:e>
                    </m:d>
                    <m:r>
                      <a:rPr lang="en-US" altLang="ja-JP" i="1">
                        <a:solidFill>
                          <a:schemeClr val="tx1">
                            <a:lumMod val="75000"/>
                            <a:lumOff val="25000"/>
                          </a:schemeClr>
                        </a:solidFill>
                        <a:latin typeface="Cambria Math" panose="02040503050406030204" pitchFamily="18" charset="0"/>
                      </a:rPr>
                      <m:t>,</m:t>
                    </m:r>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m:rPr>
                            <m:sty m:val="p"/>
                          </m:rPr>
                          <a:rPr lang="el-GR" altLang="ja-JP"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m:t>
                    </m:r>
                  </m:oMath>
                </a14:m>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endParaRPr lang="ja-JP" altLang="en-US" dirty="0"/>
              </a:p>
            </p:txBody>
          </p:sp>
        </mc:Choice>
        <mc:Fallback xmlns="">
          <p:sp>
            <p:nvSpPr>
              <p:cNvPr id="2" name="正方形/長方形 1">
                <a:extLst>
                  <a:ext uri="{FF2B5EF4-FFF2-40B4-BE49-F238E27FC236}">
                    <a16:creationId xmlns:a16="http://schemas.microsoft.com/office/drawing/2014/main" id="{6B9DECC4-3A37-4962-ADE4-994AF8019352}"/>
                  </a:ext>
                </a:extLst>
              </p:cNvPr>
              <p:cNvSpPr>
                <a:spLocks noRot="1" noChangeAspect="1" noMove="1" noResize="1" noEditPoints="1" noAdjustHandles="1" noChangeArrowheads="1" noChangeShapeType="1" noTextEdit="1"/>
              </p:cNvSpPr>
              <p:nvPr/>
            </p:nvSpPr>
            <p:spPr>
              <a:xfrm>
                <a:off x="3042591" y="2937748"/>
                <a:ext cx="4907177" cy="369332"/>
              </a:xfrm>
              <a:prstGeom prst="rect">
                <a:avLst/>
              </a:prstGeom>
              <a:blipFill>
                <a:blip r:embed="rId4"/>
                <a:stretch>
                  <a:fillRect b="-13115"/>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8F1370D3-FCFA-49E5-AF58-15214746D8DC}"/>
              </a:ext>
            </a:extLst>
          </p:cNvPr>
          <p:cNvSpPr/>
          <p:nvPr/>
        </p:nvSpPr>
        <p:spPr>
          <a:xfrm>
            <a:off x="1294373" y="1431108"/>
            <a:ext cx="5511445"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確率モデルを仮定してパラメータの最尤推定値を求めたい。</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AD2754DE-6166-4C73-B1E7-780DF96DAC6D}"/>
              </a:ext>
            </a:extLst>
          </p:cNvPr>
          <p:cNvCxnSpPr/>
          <p:nvPr/>
        </p:nvCxnSpPr>
        <p:spPr>
          <a:xfrm>
            <a:off x="2826611" y="2533292"/>
            <a:ext cx="1418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EE780BD-1B5D-4A93-A8AF-8B9F491E41A6}"/>
              </a:ext>
            </a:extLst>
          </p:cNvPr>
          <p:cNvCxnSpPr/>
          <p:nvPr/>
        </p:nvCxnSpPr>
        <p:spPr>
          <a:xfrm>
            <a:off x="3535938" y="2533292"/>
            <a:ext cx="629662" cy="40445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845CE6E9-1F4E-47DC-AD5D-2376DE1879D1}"/>
              </a:ext>
            </a:extLst>
          </p:cNvPr>
          <p:cNvSpPr/>
          <p:nvPr/>
        </p:nvSpPr>
        <p:spPr>
          <a:xfrm>
            <a:off x="7801825" y="2937748"/>
            <a:ext cx="3142207"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混合正規分布ならこのパラメータ</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19822047-6E5A-4462-BB29-C31B6F06F9A7}"/>
                  </a:ext>
                </a:extLst>
              </p:cNvPr>
              <p:cNvSpPr/>
              <p:nvPr/>
            </p:nvSpPr>
            <p:spPr>
              <a:xfrm>
                <a:off x="1387699" y="4825578"/>
                <a:ext cx="9933893" cy="1901226"/>
              </a:xfrm>
              <a:prstGeom prst="rect">
                <a:avLst/>
              </a:prstGeom>
              <a:ln>
                <a:solidFill>
                  <a:schemeClr val="accent1"/>
                </a:solidFill>
              </a:ln>
            </p:spPr>
            <p:txBody>
              <a:bodyPr wrap="square">
                <a:spAutoFit/>
              </a:bodyPr>
              <a:lstStyle/>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推定したいパラメータ </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𝜋</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e>
                    </m:d>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𝜇</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𝑘</m:t>
                            </m:r>
                          </m:sub>
                        </m:sSub>
                      </m:e>
                    </m:d>
                    <m:r>
                      <a:rPr lang="en-US" altLang="ja-JP" sz="1600" i="1">
                        <a:solidFill>
                          <a:schemeClr val="tx1">
                            <a:lumMod val="75000"/>
                            <a:lumOff val="25000"/>
                          </a:schemeClr>
                        </a:solidFill>
                        <a:latin typeface="Cambria Math" panose="02040503050406030204" pitchFamily="18" charset="0"/>
                      </a:rPr>
                      <m:t>,</m:t>
                    </m:r>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をランダムな値で初期化する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隠れ変数の事後分布 </a:t>
                </a:r>
                <a14:m>
                  <m:oMath xmlns:m="http://schemas.openxmlformats.org/officeDocument/2006/math">
                    <m:f>
                      <m:f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fPr>
                      <m:num>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num>
                      <m:den>
                        <m:nary>
                          <m:naryPr>
                            <m:chr m:val="∑"/>
                            <m:ctrlPr>
                              <a:rPr lang="en-US" altLang="ja-JP" sz="1600" i="1">
                                <a:solidFill>
                                  <a:schemeClr val="tx1">
                                    <a:lumMod val="75000"/>
                                    <a:lumOff val="25000"/>
                                  </a:schemeClr>
                                </a:solidFill>
                                <a:latin typeface="Cambria Math" panose="02040503050406030204" pitchFamily="18" charset="0"/>
                              </a:rPr>
                            </m:ctrlPr>
                          </m:naryPr>
                          <m:sub>
                            <m:r>
                              <a:rPr lang="en-US" altLang="ja-JP" sz="1600" i="1">
                                <a:solidFill>
                                  <a:schemeClr val="tx1">
                                    <a:lumMod val="75000"/>
                                    <a:lumOff val="25000"/>
                                  </a:schemeClr>
                                </a:solidFill>
                                <a:latin typeface="Cambria Math" panose="02040503050406030204" pitchFamily="18" charset="0"/>
                              </a:rPr>
                              <m:t>𝑗</m:t>
                            </m:r>
                            <m:r>
                              <a:rPr lang="en-US" altLang="ja-JP" sz="1600" i="1">
                                <a:solidFill>
                                  <a:schemeClr val="tx1">
                                    <a:lumMod val="75000"/>
                                    <a:lumOff val="25000"/>
                                  </a:schemeClr>
                                </a:solidFill>
                                <a:latin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rPr>
                              <m:t>𝐾</m:t>
                            </m:r>
                          </m:sup>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𝑗</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den>
                    </m:f>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を求める（</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ステップ）</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関数を最大化する</a:t>
                </a:r>
                <a:r>
                  <a:rPr lang="ja-JP" altLang="en-US" sz="1600" dirty="0">
                    <a:solidFill>
                      <a:srgbClr val="FF9933"/>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𝑘</m:t>
                        </m:r>
                      </m:sub>
                    </m:sSub>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を求める（</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ステップ）</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尤度が収束しているか否かの判定を行い、収束していないなら２へ戻る</a:t>
                </a:r>
                <a:endParaRPr lang="ja-JP" altLang="en-US" sz="1600" dirty="0">
                  <a:latin typeface="Meiryo UI" panose="020B0604030504040204" pitchFamily="50" charset="-128"/>
                  <a:ea typeface="Meiryo UI" panose="020B0604030504040204" pitchFamily="50" charset="-128"/>
                </a:endParaRPr>
              </a:p>
            </p:txBody>
          </p:sp>
        </mc:Choice>
        <mc:Fallback xmlns="">
          <p:sp>
            <p:nvSpPr>
              <p:cNvPr id="12" name="正方形/長方形 11">
                <a:extLst>
                  <a:ext uri="{FF2B5EF4-FFF2-40B4-BE49-F238E27FC236}">
                    <a16:creationId xmlns:a16="http://schemas.microsoft.com/office/drawing/2014/main" id="{19822047-6E5A-4462-BB29-C31B6F06F9A7}"/>
                  </a:ext>
                </a:extLst>
              </p:cNvPr>
              <p:cNvSpPr>
                <a:spLocks noRot="1" noChangeAspect="1" noMove="1" noResize="1" noEditPoints="1" noAdjustHandles="1" noChangeArrowheads="1" noChangeShapeType="1" noTextEdit="1"/>
              </p:cNvSpPr>
              <p:nvPr/>
            </p:nvSpPr>
            <p:spPr>
              <a:xfrm>
                <a:off x="1387699" y="4825578"/>
                <a:ext cx="9933893" cy="1901226"/>
              </a:xfrm>
              <a:prstGeom prst="rect">
                <a:avLst/>
              </a:prstGeom>
              <a:blipFill>
                <a:blip r:embed="rId5"/>
                <a:stretch>
                  <a:fillRect l="-368" b="-3514"/>
                </a:stretch>
              </a:blipFill>
              <a:ln>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419334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77334" y="553597"/>
            <a:ext cx="4216219"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アルゴリズムの活用例</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DCF8A88B-8BF6-466D-B4BE-FE9E2F8B13A9}"/>
              </a:ext>
            </a:extLst>
          </p:cNvPr>
          <p:cNvSpPr txBox="1"/>
          <p:nvPr/>
        </p:nvSpPr>
        <p:spPr>
          <a:xfrm>
            <a:off x="1262270" y="1311282"/>
            <a:ext cx="10671313" cy="923330"/>
          </a:xfrm>
          <a:prstGeom prst="rect">
            <a:avLst/>
          </a:prstGeom>
          <a:noFill/>
        </p:spPr>
        <p:txBody>
          <a:bodyPr wrap="square" rtlCol="0" anchor="t">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例：</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TZK</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電気の社員をサンプリングし、飲酒量をヒストグラムにした。</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管理職ほど飲酒量が多いという事実から、飲酒量の違いによって管理職か否かを推定できないか。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山が２つあるので２つのクラスタとして確率モデルを作れそう。</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6C315A52-4614-434D-9D6C-33895A77EB34}"/>
              </a:ext>
            </a:extLst>
          </p:cNvPr>
          <p:cNvSpPr txBox="1"/>
          <p:nvPr/>
        </p:nvSpPr>
        <p:spPr>
          <a:xfrm>
            <a:off x="3998032" y="5413730"/>
            <a:ext cx="877163" cy="369332"/>
          </a:xfrm>
          <a:prstGeom prst="rect">
            <a:avLst/>
          </a:prstGeom>
          <a:noFill/>
        </p:spPr>
        <p:txBody>
          <a:bodyPr wrap="none" rtlCol="0">
            <a:spAutoFit/>
          </a:bodyPr>
          <a:lstStyle/>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飲酒量</a:t>
            </a:r>
          </a:p>
        </p:txBody>
      </p:sp>
      <p:sp>
        <p:nvSpPr>
          <p:cNvPr id="25" name="テキスト ボックス 24">
            <a:extLst>
              <a:ext uri="{FF2B5EF4-FFF2-40B4-BE49-F238E27FC236}">
                <a16:creationId xmlns:a16="http://schemas.microsoft.com/office/drawing/2014/main" id="{7C814CAD-DFC9-4CD5-A761-E06A8B91218E}"/>
              </a:ext>
            </a:extLst>
          </p:cNvPr>
          <p:cNvSpPr txBox="1"/>
          <p:nvPr/>
        </p:nvSpPr>
        <p:spPr>
          <a:xfrm>
            <a:off x="1589351" y="3685671"/>
            <a:ext cx="646331" cy="369332"/>
          </a:xfrm>
          <a:prstGeom prst="rect">
            <a:avLst/>
          </a:prstGeom>
          <a:noFill/>
        </p:spPr>
        <p:txBody>
          <a:bodyPr wrap="none" rtlCol="0">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人数</a:t>
            </a:r>
            <a:endPar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26" name="図 25">
            <a:extLst>
              <a:ext uri="{FF2B5EF4-FFF2-40B4-BE49-F238E27FC236}">
                <a16:creationId xmlns:a16="http://schemas.microsoft.com/office/drawing/2014/main" id="{3DEB0352-DF28-4BC8-8518-0E1127015251}"/>
              </a:ext>
            </a:extLst>
          </p:cNvPr>
          <p:cNvPicPr>
            <a:picLocks noChangeAspect="1"/>
          </p:cNvPicPr>
          <p:nvPr/>
        </p:nvPicPr>
        <p:blipFill>
          <a:blip r:embed="rId3"/>
          <a:stretch>
            <a:fillRect/>
          </a:stretch>
        </p:blipFill>
        <p:spPr>
          <a:xfrm>
            <a:off x="2361381" y="2517731"/>
            <a:ext cx="4150464" cy="2705213"/>
          </a:xfrm>
          <a:prstGeom prst="rect">
            <a:avLst/>
          </a:prstGeom>
        </p:spPr>
      </p:pic>
    </p:spTree>
    <p:extLst>
      <p:ext uri="{BB962C8B-B14F-4D97-AF65-F5344CB8AC3E}">
        <p14:creationId xmlns:p14="http://schemas.microsoft.com/office/powerpoint/2010/main" val="314784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a:extLst>
              <a:ext uri="{FF2B5EF4-FFF2-40B4-BE49-F238E27FC236}">
                <a16:creationId xmlns:a16="http://schemas.microsoft.com/office/drawing/2014/main" id="{5A11D138-AC8C-4FCA-A047-BE15B81F0919}"/>
              </a:ext>
            </a:extLst>
          </p:cNvPr>
          <p:cNvPicPr>
            <a:picLocks noChangeAspect="1"/>
          </p:cNvPicPr>
          <p:nvPr/>
        </p:nvPicPr>
        <p:blipFill>
          <a:blip r:embed="rId3"/>
          <a:stretch>
            <a:fillRect/>
          </a:stretch>
        </p:blipFill>
        <p:spPr>
          <a:xfrm>
            <a:off x="6740531" y="4933657"/>
            <a:ext cx="1506897" cy="1852352"/>
          </a:xfrm>
          <a:prstGeom prst="rect">
            <a:avLst/>
          </a:prstGeom>
        </p:spPr>
      </p:pic>
      <p:sp>
        <p:nvSpPr>
          <p:cNvPr id="5" name="テキスト ボックス 4">
            <a:extLst>
              <a:ext uri="{FF2B5EF4-FFF2-40B4-BE49-F238E27FC236}">
                <a16:creationId xmlns:a16="http://schemas.microsoft.com/office/drawing/2014/main" id="{DCF8A88B-8BF6-466D-B4BE-FE9E2F8B13A9}"/>
              </a:ext>
            </a:extLst>
          </p:cNvPr>
          <p:cNvSpPr txBox="1"/>
          <p:nvPr/>
        </p:nvSpPr>
        <p:spPr>
          <a:xfrm>
            <a:off x="1262270" y="1259604"/>
            <a:ext cx="10671313" cy="923330"/>
          </a:xfrm>
          <a:prstGeom prst="rect">
            <a:avLst/>
          </a:prstGeom>
          <a:noFill/>
        </p:spPr>
        <p:txBody>
          <a:bodyPr wrap="square" rtlCol="0" anchor="t">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例：</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TZK</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電気の社員をサンプリングし、飲酒量をヒストグラムにした。</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管理職ほど飲酒量が多いという事実から、飲酒量の違いによって管理職か否かを推定できないか。</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山が２つあるので２つのクラスタとして確率モデルを作れそう。</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26" name="図 25">
            <a:extLst>
              <a:ext uri="{FF2B5EF4-FFF2-40B4-BE49-F238E27FC236}">
                <a16:creationId xmlns:a16="http://schemas.microsoft.com/office/drawing/2014/main" id="{3DEB0352-DF28-4BC8-8518-0E1127015251}"/>
              </a:ext>
            </a:extLst>
          </p:cNvPr>
          <p:cNvPicPr>
            <a:picLocks noChangeAspect="1"/>
          </p:cNvPicPr>
          <p:nvPr/>
        </p:nvPicPr>
        <p:blipFill>
          <a:blip r:embed="rId4"/>
          <a:stretch>
            <a:fillRect/>
          </a:stretch>
        </p:blipFill>
        <p:spPr>
          <a:xfrm>
            <a:off x="2361383" y="2562689"/>
            <a:ext cx="4150464" cy="2705213"/>
          </a:xfrm>
          <a:prstGeom prst="rect">
            <a:avLst/>
          </a:prstGeom>
        </p:spPr>
      </p:pic>
      <p:sp>
        <p:nvSpPr>
          <p:cNvPr id="27" name="フリーフォーム: 図形 26">
            <a:extLst>
              <a:ext uri="{FF2B5EF4-FFF2-40B4-BE49-F238E27FC236}">
                <a16:creationId xmlns:a16="http://schemas.microsoft.com/office/drawing/2014/main" id="{DC610B17-DD3E-4A8C-93EC-8902A42129A2}"/>
              </a:ext>
            </a:extLst>
          </p:cNvPr>
          <p:cNvSpPr/>
          <p:nvPr/>
        </p:nvSpPr>
        <p:spPr>
          <a:xfrm>
            <a:off x="2612784" y="4615726"/>
            <a:ext cx="3647661" cy="666842"/>
          </a:xfrm>
          <a:custGeom>
            <a:avLst/>
            <a:gdLst>
              <a:gd name="connsiteX0" fmla="*/ 0 w 3647661"/>
              <a:gd name="connsiteY0" fmla="*/ 646043 h 666842"/>
              <a:gd name="connsiteX1" fmla="*/ 2017643 w 3647661"/>
              <a:gd name="connsiteY1" fmla="*/ 0 h 666842"/>
              <a:gd name="connsiteX2" fmla="*/ 3647661 w 3647661"/>
              <a:gd name="connsiteY2" fmla="*/ 646043 h 666842"/>
            </a:gdLst>
            <a:ahLst/>
            <a:cxnLst>
              <a:cxn ang="0">
                <a:pos x="connsiteX0" y="connsiteY0"/>
              </a:cxn>
              <a:cxn ang="0">
                <a:pos x="connsiteX1" y="connsiteY1"/>
              </a:cxn>
              <a:cxn ang="0">
                <a:pos x="connsiteX2" y="connsiteY2"/>
              </a:cxn>
            </a:cxnLst>
            <a:rect l="l" t="t" r="r" b="b"/>
            <a:pathLst>
              <a:path w="3647661" h="666842">
                <a:moveTo>
                  <a:pt x="0" y="646043"/>
                </a:moveTo>
                <a:cubicBezTo>
                  <a:pt x="704850" y="323021"/>
                  <a:pt x="1409700" y="0"/>
                  <a:pt x="2017643" y="0"/>
                </a:cubicBezTo>
                <a:cubicBezTo>
                  <a:pt x="2625586" y="0"/>
                  <a:pt x="3279913" y="805069"/>
                  <a:pt x="3647661" y="646043"/>
                </a:cubicBezTo>
              </a:path>
            </a:pathLst>
          </a:custGeom>
          <a:ln w="28575"/>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1D2F71E6-6D99-4C0E-8035-A76F6137F42D}"/>
              </a:ext>
            </a:extLst>
          </p:cNvPr>
          <p:cNvSpPr/>
          <p:nvPr/>
        </p:nvSpPr>
        <p:spPr>
          <a:xfrm>
            <a:off x="5193450" y="2549312"/>
            <a:ext cx="1192696" cy="2673632"/>
          </a:xfrm>
          <a:custGeom>
            <a:avLst/>
            <a:gdLst>
              <a:gd name="connsiteX0" fmla="*/ 0 w 1192696"/>
              <a:gd name="connsiteY0" fmla="*/ 2653754 h 2673632"/>
              <a:gd name="connsiteX1" fmla="*/ 626165 w 1192696"/>
              <a:gd name="connsiteY1" fmla="*/ 6 h 2673632"/>
              <a:gd name="connsiteX2" fmla="*/ 1192696 w 1192696"/>
              <a:gd name="connsiteY2" fmla="*/ 2673632 h 2673632"/>
            </a:gdLst>
            <a:ahLst/>
            <a:cxnLst>
              <a:cxn ang="0">
                <a:pos x="connsiteX0" y="connsiteY0"/>
              </a:cxn>
              <a:cxn ang="0">
                <a:pos x="connsiteX1" y="connsiteY1"/>
              </a:cxn>
              <a:cxn ang="0">
                <a:pos x="connsiteX2" y="connsiteY2"/>
              </a:cxn>
            </a:cxnLst>
            <a:rect l="l" t="t" r="r" b="b"/>
            <a:pathLst>
              <a:path w="1192696" h="2673632">
                <a:moveTo>
                  <a:pt x="0" y="2653754"/>
                </a:moveTo>
                <a:cubicBezTo>
                  <a:pt x="213691" y="1325223"/>
                  <a:pt x="427382" y="-3307"/>
                  <a:pt x="626165" y="6"/>
                </a:cubicBezTo>
                <a:cubicBezTo>
                  <a:pt x="824948" y="3319"/>
                  <a:pt x="1056861" y="2390367"/>
                  <a:pt x="1192696" y="2673632"/>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BBD62A9C-4ADA-43C6-A0EC-816091B0B41C}"/>
              </a:ext>
            </a:extLst>
          </p:cNvPr>
          <p:cNvCxnSpPr>
            <a:cxnSpLocks/>
          </p:cNvCxnSpPr>
          <p:nvPr/>
        </p:nvCxnSpPr>
        <p:spPr>
          <a:xfrm flipH="1">
            <a:off x="5967167" y="3041374"/>
            <a:ext cx="2133225" cy="160291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EC5DE7B2-71FF-4FC3-AA90-D45BCBAE9857}"/>
              </a:ext>
            </a:extLst>
          </p:cNvPr>
          <p:cNvPicPr>
            <a:picLocks noChangeAspect="1"/>
          </p:cNvPicPr>
          <p:nvPr/>
        </p:nvPicPr>
        <p:blipFill>
          <a:blip r:embed="rId5"/>
          <a:stretch>
            <a:fillRect/>
          </a:stretch>
        </p:blipFill>
        <p:spPr>
          <a:xfrm>
            <a:off x="8184037" y="2214563"/>
            <a:ext cx="2068351" cy="2060395"/>
          </a:xfrm>
          <a:prstGeom prst="rect">
            <a:avLst/>
          </a:prstGeom>
        </p:spPr>
      </p:pic>
      <p:sp>
        <p:nvSpPr>
          <p:cNvPr id="37" name="テキスト ボックス 36">
            <a:extLst>
              <a:ext uri="{FF2B5EF4-FFF2-40B4-BE49-F238E27FC236}">
                <a16:creationId xmlns:a16="http://schemas.microsoft.com/office/drawing/2014/main" id="{A8C2E2AD-C662-4007-AA67-195EC478FE40}"/>
              </a:ext>
            </a:extLst>
          </p:cNvPr>
          <p:cNvSpPr txBox="1"/>
          <p:nvPr/>
        </p:nvSpPr>
        <p:spPr>
          <a:xfrm>
            <a:off x="7331896" y="4370629"/>
            <a:ext cx="4028667" cy="369332"/>
          </a:xfrm>
          <a:prstGeom prst="rect">
            <a:avLst/>
          </a:prstGeom>
          <a:noFill/>
        </p:spPr>
        <p:txBody>
          <a:bodyPr wrap="none" rtlCol="0">
            <a:spAutoFit/>
          </a:bodyPr>
          <a:lstStyle/>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飲酒量が</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多すぎる</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ので管理職クラス</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と推定</a:t>
            </a:r>
            <a:endPar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38" name="直線矢印コネクタ 37">
            <a:extLst>
              <a:ext uri="{FF2B5EF4-FFF2-40B4-BE49-F238E27FC236}">
                <a16:creationId xmlns:a16="http://schemas.microsoft.com/office/drawing/2014/main" id="{2FF9C02B-56D8-4D13-A857-FAD1FD8C5151}"/>
              </a:ext>
            </a:extLst>
          </p:cNvPr>
          <p:cNvCxnSpPr>
            <a:cxnSpLocks/>
          </p:cNvCxnSpPr>
          <p:nvPr/>
        </p:nvCxnSpPr>
        <p:spPr>
          <a:xfrm flipH="1" flipV="1">
            <a:off x="5451470" y="5222944"/>
            <a:ext cx="1535739" cy="21627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86EB773D-E378-4A8C-9D64-5205484B1E2A}"/>
              </a:ext>
            </a:extLst>
          </p:cNvPr>
          <p:cNvSpPr txBox="1"/>
          <p:nvPr/>
        </p:nvSpPr>
        <p:spPr>
          <a:xfrm>
            <a:off x="8298806" y="5783062"/>
            <a:ext cx="3627916" cy="646331"/>
          </a:xfrm>
          <a:prstGeom prst="rect">
            <a:avLst/>
          </a:prstGeom>
          <a:noFill/>
        </p:spPr>
        <p:txBody>
          <a:bodyPr wrap="none" rtlCol="0">
            <a:spAutoFit/>
          </a:bodyPr>
          <a:lstStyle/>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飲酒量が多いので管理職の可能性が</a:t>
            </a:r>
            <a:endPar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高いが</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一般社員の可能性もあり</a:t>
            </a:r>
            <a:endParaRPr kumimoji="1" lang="en-US" altLang="ja-JP" sz="1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0CF1F7E-6B13-4C8C-8C5D-CC075BBC8544}"/>
              </a:ext>
            </a:extLst>
          </p:cNvPr>
          <p:cNvSpPr txBox="1"/>
          <p:nvPr/>
        </p:nvSpPr>
        <p:spPr>
          <a:xfrm>
            <a:off x="977334" y="553597"/>
            <a:ext cx="4216219"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アルゴリズムの活用例</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076C936B-9A17-4A44-A770-A4BB090DBEE4}"/>
              </a:ext>
            </a:extLst>
          </p:cNvPr>
          <p:cNvSpPr txBox="1"/>
          <p:nvPr/>
        </p:nvSpPr>
        <p:spPr>
          <a:xfrm>
            <a:off x="3998032" y="5413730"/>
            <a:ext cx="877163" cy="369332"/>
          </a:xfrm>
          <a:prstGeom prst="rect">
            <a:avLst/>
          </a:prstGeom>
          <a:noFill/>
        </p:spPr>
        <p:txBody>
          <a:bodyPr wrap="none" rtlCol="0">
            <a:spAutoFit/>
          </a:bodyPr>
          <a:lstStyle/>
          <a:p>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飲酒量</a:t>
            </a:r>
          </a:p>
        </p:txBody>
      </p:sp>
      <p:sp>
        <p:nvSpPr>
          <p:cNvPr id="19" name="テキスト ボックス 18">
            <a:extLst>
              <a:ext uri="{FF2B5EF4-FFF2-40B4-BE49-F238E27FC236}">
                <a16:creationId xmlns:a16="http://schemas.microsoft.com/office/drawing/2014/main" id="{47166824-E74B-4E7A-BEE6-F89A6D3749B8}"/>
              </a:ext>
            </a:extLst>
          </p:cNvPr>
          <p:cNvSpPr txBox="1"/>
          <p:nvPr/>
        </p:nvSpPr>
        <p:spPr>
          <a:xfrm>
            <a:off x="1589351" y="3685671"/>
            <a:ext cx="646331" cy="369332"/>
          </a:xfrm>
          <a:prstGeom prst="rect">
            <a:avLst/>
          </a:prstGeom>
          <a:noFill/>
        </p:spPr>
        <p:txBody>
          <a:bodyPr wrap="none" rtlCol="0">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人数</a:t>
            </a:r>
            <a:endPar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623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544562"/>
            <a:ext cx="3470822" cy="584775"/>
          </a:xfrm>
          <a:prstGeom prst="rect">
            <a:avLst/>
          </a:prstGeom>
          <a:noFill/>
        </p:spPr>
        <p:txBody>
          <a:bodyPr wrap="none" rtlCol="0" anchor="t">
            <a:spAutoFit/>
          </a:bodyPr>
          <a:lstStyle/>
          <a:p>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EM</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アルゴリズム手順</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42CC24D9-B75D-49F5-B191-2C624A74497C}"/>
              </a:ext>
            </a:extLst>
          </p:cNvPr>
          <p:cNvSpPr/>
          <p:nvPr/>
        </p:nvSpPr>
        <p:spPr>
          <a:xfrm>
            <a:off x="1290709" y="3756049"/>
            <a:ext cx="8706791" cy="584775"/>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観測データ </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X </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はサンプリングした数だけ存在する。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同様に観測したデータはいづれかのクラスタに属するので、隠れ変数 </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も同じ数だけ存在する。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5D696900-2A48-4E4E-9E05-1362E0B1467C}"/>
              </a:ext>
            </a:extLst>
          </p:cNvPr>
          <p:cNvSpPr/>
          <p:nvPr/>
        </p:nvSpPr>
        <p:spPr>
          <a:xfrm>
            <a:off x="1056875" y="3312683"/>
            <a:ext cx="1210588" cy="400110"/>
          </a:xfrm>
          <a:prstGeom prst="rect">
            <a:avLst/>
          </a:prstGeom>
        </p:spPr>
        <p:txBody>
          <a:bodyPr wrap="none">
            <a:spAutoFit/>
          </a:bodyPr>
          <a:lstStyle/>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■前準備</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FBAE67C-3B40-4709-B619-DD5D199AC916}"/>
                  </a:ext>
                </a:extLst>
              </p:cNvPr>
              <p:cNvSpPr/>
              <p:nvPr/>
            </p:nvSpPr>
            <p:spPr>
              <a:xfrm>
                <a:off x="1638307" y="4386372"/>
                <a:ext cx="17816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𝑋</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𝑛</m:t>
                              </m:r>
                            </m:sub>
                          </m:sSub>
                        </m:e>
                      </m:d>
                    </m:oMath>
                  </m:oMathPara>
                </a14:m>
                <a:endParaRPr lang="ja-JP" altLang="en-US" dirty="0"/>
              </a:p>
            </p:txBody>
          </p:sp>
        </mc:Choice>
        <mc:Fallback xmlns="">
          <p:sp>
            <p:nvSpPr>
              <p:cNvPr id="6" name="正方形/長方形 5">
                <a:extLst>
                  <a:ext uri="{FF2B5EF4-FFF2-40B4-BE49-F238E27FC236}">
                    <a16:creationId xmlns:a16="http://schemas.microsoft.com/office/drawing/2014/main" id="{9FBAE67C-3B40-4709-B619-DD5D199AC916}"/>
                  </a:ext>
                </a:extLst>
              </p:cNvPr>
              <p:cNvSpPr>
                <a:spLocks noRot="1" noChangeAspect="1" noMove="1" noResize="1" noEditPoints="1" noAdjustHandles="1" noChangeArrowheads="1" noChangeShapeType="1" noTextEdit="1"/>
              </p:cNvSpPr>
              <p:nvPr/>
            </p:nvSpPr>
            <p:spPr>
              <a:xfrm>
                <a:off x="1638307" y="4386372"/>
                <a:ext cx="1781642"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A1B28E5D-A30F-4823-B3C1-2BE3055A9822}"/>
                  </a:ext>
                </a:extLst>
              </p:cNvPr>
              <p:cNvSpPr/>
              <p:nvPr/>
            </p:nvSpPr>
            <p:spPr>
              <a:xfrm>
                <a:off x="3459700" y="4386372"/>
                <a:ext cx="16937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lumMod val="75000"/>
                              <a:lumOff val="25000"/>
                            </a:schemeClr>
                          </a:solidFill>
                          <a:latin typeface="Cambria Math" panose="02040503050406030204" pitchFamily="18" charset="0"/>
                        </a:rPr>
                        <m:t>𝑍</m:t>
                      </m:r>
                      <m:r>
                        <a:rPr lang="en-US" altLang="ja-JP" i="1">
                          <a:solidFill>
                            <a:schemeClr val="tx1">
                              <a:lumMod val="75000"/>
                              <a:lumOff val="25000"/>
                            </a:schemeClr>
                          </a:solidFill>
                          <a:latin typeface="Cambria Math" panose="02040503050406030204" pitchFamily="18" charset="0"/>
                        </a:rPr>
                        <m:t>=</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𝑛</m:t>
                              </m:r>
                            </m:sub>
                          </m:sSub>
                        </m:e>
                      </m:d>
                    </m:oMath>
                  </m:oMathPara>
                </a14:m>
                <a:endParaRPr lang="ja-JP" altLang="en-US" dirty="0"/>
              </a:p>
            </p:txBody>
          </p:sp>
        </mc:Choice>
        <mc:Fallback xmlns="">
          <p:sp>
            <p:nvSpPr>
              <p:cNvPr id="7" name="正方形/長方形 6">
                <a:extLst>
                  <a:ext uri="{FF2B5EF4-FFF2-40B4-BE49-F238E27FC236}">
                    <a16:creationId xmlns:a16="http://schemas.microsoft.com/office/drawing/2014/main" id="{A1B28E5D-A30F-4823-B3C1-2BE3055A9822}"/>
                  </a:ext>
                </a:extLst>
              </p:cNvPr>
              <p:cNvSpPr>
                <a:spLocks noRot="1" noChangeAspect="1" noMove="1" noResize="1" noEditPoints="1" noAdjustHandles="1" noChangeArrowheads="1" noChangeShapeType="1" noTextEdit="1"/>
              </p:cNvSpPr>
              <p:nvPr/>
            </p:nvSpPr>
            <p:spPr>
              <a:xfrm>
                <a:off x="3459700" y="4386372"/>
                <a:ext cx="1693732" cy="369332"/>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F3D65B2-C4C5-43F7-BF36-BC39D8D0E88D}"/>
              </a:ext>
            </a:extLst>
          </p:cNvPr>
          <p:cNvCxnSpPr>
            <a:cxnSpLocks/>
            <a:endCxn id="6" idx="2"/>
          </p:cNvCxnSpPr>
          <p:nvPr/>
        </p:nvCxnSpPr>
        <p:spPr>
          <a:xfrm>
            <a:off x="2299002" y="4755704"/>
            <a:ext cx="2301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F126D06-F8D3-4B86-9AC7-50A267BD405E}"/>
              </a:ext>
            </a:extLst>
          </p:cNvPr>
          <p:cNvCxnSpPr>
            <a:cxnSpLocks/>
          </p:cNvCxnSpPr>
          <p:nvPr/>
        </p:nvCxnSpPr>
        <p:spPr>
          <a:xfrm>
            <a:off x="2414065" y="4755704"/>
            <a:ext cx="0" cy="2282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1E2F18E0-F1AA-4844-B0AA-CE7CB3DF9A3D}"/>
              </a:ext>
            </a:extLst>
          </p:cNvPr>
          <p:cNvSpPr/>
          <p:nvPr/>
        </p:nvSpPr>
        <p:spPr>
          <a:xfrm>
            <a:off x="1638307" y="5012358"/>
            <a:ext cx="2340705" cy="338554"/>
          </a:xfrm>
          <a:prstGeom prst="rect">
            <a:avLst/>
          </a:prstGeom>
        </p:spPr>
        <p:txBody>
          <a:bodyPr wrap="none">
            <a:spAutoFit/>
          </a:bodyPr>
          <a:lstStyle/>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1</a:t>
            </a:r>
            <a:r>
              <a:rPr lang="ja-JP" altLang="en-US" sz="1600" dirty="0" err="1">
                <a:solidFill>
                  <a:schemeClr val="tx1">
                    <a:lumMod val="75000"/>
                    <a:lumOff val="25000"/>
                  </a:schemeClr>
                </a:solidFill>
                <a:latin typeface="Meiryo UI" panose="020B0604030504040204" pitchFamily="50" charset="-128"/>
                <a:ea typeface="Meiryo UI" panose="020B0604030504040204" pitchFamily="50" charset="-128"/>
              </a:rPr>
              <a:t>つの</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観測データ。</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d</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次元。</a:t>
            </a:r>
            <a:endParaRPr lang="ja-JP" altLang="en-US" sz="1600" dirty="0"/>
          </a:p>
        </p:txBody>
      </p:sp>
      <p:cxnSp>
        <p:nvCxnSpPr>
          <p:cNvPr id="12" name="直線コネクタ 11">
            <a:extLst>
              <a:ext uri="{FF2B5EF4-FFF2-40B4-BE49-F238E27FC236}">
                <a16:creationId xmlns:a16="http://schemas.microsoft.com/office/drawing/2014/main" id="{C8D274BF-05F6-48B4-A15A-327B5C1EA3BE}"/>
              </a:ext>
            </a:extLst>
          </p:cNvPr>
          <p:cNvCxnSpPr>
            <a:cxnSpLocks/>
          </p:cNvCxnSpPr>
          <p:nvPr/>
        </p:nvCxnSpPr>
        <p:spPr>
          <a:xfrm>
            <a:off x="4111530" y="4755704"/>
            <a:ext cx="8679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D4CAC15-1115-4F55-B407-73053A5F2CC3}"/>
              </a:ext>
            </a:extLst>
          </p:cNvPr>
          <p:cNvCxnSpPr>
            <a:cxnSpLocks/>
          </p:cNvCxnSpPr>
          <p:nvPr/>
        </p:nvCxnSpPr>
        <p:spPr>
          <a:xfrm>
            <a:off x="4518578" y="4770979"/>
            <a:ext cx="345790" cy="2129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242AC8D-2CFE-48A5-B60A-B3A41D967EC9}"/>
              </a:ext>
            </a:extLst>
          </p:cNvPr>
          <p:cNvSpPr/>
          <p:nvPr/>
        </p:nvSpPr>
        <p:spPr>
          <a:xfrm>
            <a:off x="4309879" y="5017302"/>
            <a:ext cx="5783956"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クラスタ数と同様の次元をもつ。属するクラスタのみ１、それ以外は０。</a:t>
            </a:r>
            <a:endParaRPr lang="ja-JP" altLang="en-US" sz="1600" dirty="0"/>
          </a:p>
        </p:txBody>
      </p:sp>
      <p:sp>
        <p:nvSpPr>
          <p:cNvPr id="15" name="正方形/長方形 14">
            <a:extLst>
              <a:ext uri="{FF2B5EF4-FFF2-40B4-BE49-F238E27FC236}">
                <a16:creationId xmlns:a16="http://schemas.microsoft.com/office/drawing/2014/main" id="{42F6DA4C-C5F7-45ED-B9F8-DD7AEDB7BE22}"/>
              </a:ext>
            </a:extLst>
          </p:cNvPr>
          <p:cNvSpPr/>
          <p:nvPr/>
        </p:nvSpPr>
        <p:spPr>
          <a:xfrm>
            <a:off x="1290709" y="5465940"/>
            <a:ext cx="10754252" cy="584775"/>
          </a:xfrm>
          <a:prstGeom prst="rect">
            <a:avLst/>
          </a:prstGeom>
        </p:spPr>
        <p:txBody>
          <a:bodyPr wrap="square">
            <a:spAutoFit/>
          </a:bodyPr>
          <a:lstStyle/>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X</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Z</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の集合を完全データと呼ぶ。</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ステップでは、このデータの組（観測データとそのデータが属するクラスタ）が</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観測される確率が最大になるような確率モデルのパラメータを推定する。（尤度の最大化）</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98FC0EF0-D8F2-48EC-93F4-501F294AE806}"/>
                  </a:ext>
                </a:extLst>
              </p:cNvPr>
              <p:cNvSpPr/>
              <p:nvPr/>
            </p:nvSpPr>
            <p:spPr>
              <a:xfrm>
                <a:off x="1662169" y="6106696"/>
                <a:ext cx="3064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𝑛</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1</m:t>
                              </m:r>
                            </m:sub>
                          </m:sSub>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𝑛</m:t>
                              </m:r>
                            </m:sub>
                          </m:sSub>
                        </m:e>
                      </m:d>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𝑋</m:t>
                      </m:r>
                      <m:r>
                        <a:rPr lang="en-US" altLang="ja-JP" b="0" i="1" smtClean="0">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𝑍</m:t>
                      </m:r>
                      <m:r>
                        <a:rPr lang="en-US" altLang="ja-JP" b="0" i="1" smtClean="0">
                          <a:solidFill>
                            <a:schemeClr val="tx1">
                              <a:lumMod val="75000"/>
                              <a:lumOff val="25000"/>
                            </a:schemeClr>
                          </a:solidFill>
                          <a:latin typeface="Cambria Math" panose="02040503050406030204" pitchFamily="18" charset="0"/>
                        </a:rPr>
                        <m:t>)</m:t>
                      </m:r>
                    </m:oMath>
                  </m:oMathPara>
                </a14:m>
                <a:endParaRPr lang="ja-JP" altLang="en-US" dirty="0"/>
              </a:p>
            </p:txBody>
          </p:sp>
        </mc:Choice>
        <mc:Fallback xmlns="">
          <p:sp>
            <p:nvSpPr>
              <p:cNvPr id="16" name="正方形/長方形 15">
                <a:extLst>
                  <a:ext uri="{FF2B5EF4-FFF2-40B4-BE49-F238E27FC236}">
                    <a16:creationId xmlns:a16="http://schemas.microsoft.com/office/drawing/2014/main" id="{98FC0EF0-D8F2-48EC-93F4-501F294AE806}"/>
                  </a:ext>
                </a:extLst>
              </p:cNvPr>
              <p:cNvSpPr>
                <a:spLocks noRot="1" noChangeAspect="1" noMove="1" noResize="1" noEditPoints="1" noAdjustHandles="1" noChangeArrowheads="1" noChangeShapeType="1" noTextEdit="1"/>
              </p:cNvSpPr>
              <p:nvPr/>
            </p:nvSpPr>
            <p:spPr>
              <a:xfrm>
                <a:off x="1662169" y="6106696"/>
                <a:ext cx="3064492" cy="369332"/>
              </a:xfrm>
              <a:prstGeom prst="rect">
                <a:avLst/>
              </a:prstGeom>
              <a:blipFill>
                <a:blip r:embed="rId5"/>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9E90A6AD-424E-4A88-93CF-01E50D7CA3F8}"/>
                  </a:ext>
                </a:extLst>
              </p:cNvPr>
              <p:cNvSpPr/>
              <p:nvPr/>
            </p:nvSpPr>
            <p:spPr>
              <a:xfrm>
                <a:off x="1290709" y="1300214"/>
                <a:ext cx="9933893" cy="1901226"/>
              </a:xfrm>
              <a:prstGeom prst="rect">
                <a:avLst/>
              </a:prstGeom>
              <a:ln>
                <a:solidFill>
                  <a:schemeClr val="accent1"/>
                </a:solidFill>
              </a:ln>
            </p:spPr>
            <p:txBody>
              <a:bodyPr wrap="square">
                <a:spAutoFit/>
              </a:bodyPr>
              <a:lstStyle/>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推定したいパラメータ </a:t>
                </a:r>
                <a14:m>
                  <m:oMath xmlns:m="http://schemas.openxmlformats.org/officeDocument/2006/math">
                    <m:r>
                      <a:rPr lang="ja-JP" altLang="en-US" sz="1600" i="1">
                        <a:solidFill>
                          <a:schemeClr val="tx1">
                            <a:lumMod val="75000"/>
                            <a:lumOff val="25000"/>
                          </a:schemeClr>
                        </a:solidFill>
                        <a:latin typeface="Cambria Math" panose="02040503050406030204" pitchFamily="18" charset="0"/>
                      </a:rPr>
                      <m:t>𝜋</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e>
                    </m:d>
                    <m:r>
                      <a:rPr lang="en-US" altLang="ja-JP" sz="1600" i="1">
                        <a:solidFill>
                          <a:schemeClr val="tx1">
                            <a:lumMod val="75000"/>
                            <a:lumOff val="25000"/>
                          </a:schemeClr>
                        </a:solidFill>
                        <a:latin typeface="Cambria Math" panose="02040503050406030204" pitchFamily="18" charset="0"/>
                      </a:rPr>
                      <m:t>,</m:t>
                    </m:r>
                    <m:r>
                      <a:rPr lang="ja-JP" altLang="en-US" sz="1600" i="1">
                        <a:solidFill>
                          <a:schemeClr val="tx1">
                            <a:lumMod val="75000"/>
                            <a:lumOff val="25000"/>
                          </a:schemeClr>
                        </a:solidFill>
                        <a:latin typeface="Cambria Math" panose="02040503050406030204" pitchFamily="18" charset="0"/>
                      </a:rPr>
                      <m:t>𝜇</m:t>
                    </m:r>
                    <m:r>
                      <a:rPr lang="en-US" altLang="ja-JP" sz="1600" i="1">
                        <a:solidFill>
                          <a:schemeClr val="tx1">
                            <a:lumMod val="75000"/>
                            <a:lumOff val="25000"/>
                          </a:schemeClr>
                        </a:solidFill>
                        <a:latin typeface="Cambria Math" panose="02040503050406030204" pitchFamily="18" charset="0"/>
                      </a:rPr>
                      <m:t>=</m:t>
                    </m:r>
                    <m:d>
                      <m:dPr>
                        <m:ctrlPr>
                          <a:rPr lang="en-US" altLang="ja-JP" sz="1600" i="1">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𝑘</m:t>
                            </m:r>
                          </m:sub>
                        </m:sSub>
                      </m:e>
                    </m:d>
                    <m:r>
                      <a:rPr lang="en-US" altLang="ja-JP" sz="1600" i="1">
                        <a:solidFill>
                          <a:schemeClr val="tx1">
                            <a:lumMod val="75000"/>
                            <a:lumOff val="25000"/>
                          </a:schemeClr>
                        </a:solidFill>
                        <a:latin typeface="Cambria Math" panose="02040503050406030204" pitchFamily="18" charset="0"/>
                      </a:rPr>
                      <m:t>,</m:t>
                    </m:r>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1</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をランダムな値で初期化する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隠れ変数の事後分布 </a:t>
                </a:r>
                <a14:m>
                  <m:oMath xmlns:m="http://schemas.openxmlformats.org/officeDocument/2006/math">
                    <m:f>
                      <m:f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fPr>
                      <m:num>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𝑘</m:t>
                                </m:r>
                              </m:sub>
                            </m:sSub>
                          </m:e>
                        </m:d>
                      </m:num>
                      <m:den>
                        <m:nary>
                          <m:naryPr>
                            <m:chr m:val="∑"/>
                            <m:ctrlPr>
                              <a:rPr lang="en-US" altLang="ja-JP" sz="1600" i="1">
                                <a:solidFill>
                                  <a:schemeClr val="tx1">
                                    <a:lumMod val="75000"/>
                                    <a:lumOff val="25000"/>
                                  </a:schemeClr>
                                </a:solidFill>
                                <a:latin typeface="Cambria Math" panose="02040503050406030204" pitchFamily="18" charset="0"/>
                              </a:rPr>
                            </m:ctrlPr>
                          </m:naryPr>
                          <m:sub>
                            <m:r>
                              <a:rPr lang="en-US" altLang="ja-JP" sz="1600" i="1">
                                <a:solidFill>
                                  <a:schemeClr val="tx1">
                                    <a:lumMod val="75000"/>
                                    <a:lumOff val="25000"/>
                                  </a:schemeClr>
                                </a:solidFill>
                                <a:latin typeface="Cambria Math" panose="02040503050406030204" pitchFamily="18" charset="0"/>
                              </a:rPr>
                              <m:t>𝑗</m:t>
                            </m:r>
                            <m:r>
                              <a:rPr lang="en-US" altLang="ja-JP" sz="1600" i="1">
                                <a:solidFill>
                                  <a:schemeClr val="tx1">
                                    <a:lumMod val="75000"/>
                                    <a:lumOff val="25000"/>
                                  </a:schemeClr>
                                </a:solidFill>
                                <a:latin typeface="Cambria Math" panose="02040503050406030204" pitchFamily="18" charset="0"/>
                              </a:rPr>
                              <m:t>=1</m:t>
                            </m:r>
                          </m:sub>
                          <m:sup>
                            <m:r>
                              <a:rPr lang="en-US" altLang="ja-JP" sz="1600" i="1">
                                <a:solidFill>
                                  <a:schemeClr val="tx1">
                                    <a:lumMod val="75000"/>
                                    <a:lumOff val="25000"/>
                                  </a:schemeClr>
                                </a:solidFill>
                                <a:latin typeface="Cambria Math" panose="02040503050406030204" pitchFamily="18" charset="0"/>
                              </a:rPr>
                              <m:t>𝐾</m:t>
                            </m:r>
                          </m:sup>
                          <m:e>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𝑗</m:t>
                                </m:r>
                              </m:sub>
                            </m:sSub>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𝒩</m:t>
                            </m:r>
                            <m:d>
                              <m:d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dPr>
                              <m:e>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𝑥</m:t>
                                </m:r>
                              </m:e>
                              <m:e>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ja-JP" altLang="en-US" sz="1600" i="1">
                                        <a:solidFill>
                                          <a:schemeClr val="tx1">
                                            <a:lumMod val="75000"/>
                                            <a:lumOff val="25000"/>
                                          </a:schemeClr>
                                        </a:solidFill>
                                        <a:latin typeface="Cambria Math" panose="02040503050406030204" pitchFamily="18" charset="0"/>
                                        <a:ea typeface="Meiryo UI" panose="020B0604030504040204" pitchFamily="50" charset="-128"/>
                                      </a:rPr>
                                      <m:t>𝜇</m:t>
                                    </m:r>
                                  </m:e>
                                  <m: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𝑗</m:t>
                                    </m:r>
                                  </m:sub>
                                </m:sSub>
                                <m: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t>,</m:t>
                                </m:r>
                                <m:sSub>
                                  <m:sSubPr>
                                    <m:ctrlPr>
                                      <a:rPr lang="en-US" altLang="ja-JP" sz="1600" i="1">
                                        <a:solidFill>
                                          <a:schemeClr val="tx1">
                                            <a:lumMod val="75000"/>
                                            <a:lumOff val="25000"/>
                                          </a:schemeClr>
                                        </a:solidFill>
                                        <a:latin typeface="Cambria Math" panose="02040503050406030204" pitchFamily="18" charset="0"/>
                                        <a:ea typeface="Meiryo UI" panose="020B0604030504040204" pitchFamily="50" charset="-128"/>
                                      </a:rPr>
                                    </m:ctrlPr>
                                  </m:sSubPr>
                                  <m:e>
                                    <m: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𝛴</m:t>
                                    </m:r>
                                  </m:e>
                                  <m: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𝑗</m:t>
                                    </m:r>
                                  </m:sub>
                                </m:sSub>
                              </m:e>
                            </m:d>
                          </m:e>
                        </m:nary>
                      </m:den>
                    </m:f>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 </m:t>
                    </m:r>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を求める（</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ステップ）</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Q</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関数を最大化する</a:t>
                </a:r>
                <a:r>
                  <a:rPr lang="ja-JP" altLang="en-US" sz="1600" dirty="0">
                    <a:solidFill>
                      <a:srgbClr val="FF9933"/>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𝜇</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m:rPr>
                            <m:sty m:val="p"/>
                          </m:rPr>
                          <a:rPr lang="el-GR" altLang="ja-JP" sz="1600" i="1">
                            <a:solidFill>
                              <a:schemeClr val="tx1">
                                <a:lumMod val="75000"/>
                                <a:lumOff val="25000"/>
                              </a:schemeClr>
                            </a:solidFill>
                            <a:latin typeface="Cambria Math" panose="02040503050406030204" pitchFamily="18" charset="0"/>
                            <a:ea typeface="Cambria Math" panose="02040503050406030204" pitchFamily="18" charset="0"/>
                          </a:rPr>
                          <m:t>Σ</m:t>
                        </m:r>
                      </m:e>
                      <m:sub>
                        <m:r>
                          <a:rPr lang="en-US" altLang="ja-JP" sz="1600" i="1">
                            <a:solidFill>
                              <a:schemeClr val="tx1">
                                <a:lumMod val="75000"/>
                                <a:lumOff val="25000"/>
                              </a:schemeClr>
                            </a:solidFill>
                            <a:latin typeface="Cambria Math" panose="02040503050406030204" pitchFamily="18" charset="0"/>
                          </a:rPr>
                          <m:t>𝑘</m:t>
                        </m:r>
                      </m:sub>
                    </m:sSub>
                  </m:oMath>
                </a14:m>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を求める（</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ステップ）</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尤度が収束しているか否かの判定を行い、収束していないなら２へ戻る</a:t>
                </a:r>
                <a:endParaRPr lang="ja-JP" altLang="en-US" sz="1600" dirty="0">
                  <a:latin typeface="Meiryo UI" panose="020B0604030504040204" pitchFamily="50" charset="-128"/>
                  <a:ea typeface="Meiryo UI" panose="020B0604030504040204" pitchFamily="50" charset="-128"/>
                </a:endParaRPr>
              </a:p>
            </p:txBody>
          </p:sp>
        </mc:Choice>
        <mc:Fallback xmlns="">
          <p:sp>
            <p:nvSpPr>
              <p:cNvPr id="17" name="正方形/長方形 16">
                <a:extLst>
                  <a:ext uri="{FF2B5EF4-FFF2-40B4-BE49-F238E27FC236}">
                    <a16:creationId xmlns:a16="http://schemas.microsoft.com/office/drawing/2014/main" id="{9E90A6AD-424E-4A88-93CF-01E50D7CA3F8}"/>
                  </a:ext>
                </a:extLst>
              </p:cNvPr>
              <p:cNvSpPr>
                <a:spLocks noRot="1" noChangeAspect="1" noMove="1" noResize="1" noEditPoints="1" noAdjustHandles="1" noChangeArrowheads="1" noChangeShapeType="1" noTextEdit="1"/>
              </p:cNvSpPr>
              <p:nvPr/>
            </p:nvSpPr>
            <p:spPr>
              <a:xfrm>
                <a:off x="1290709" y="1300214"/>
                <a:ext cx="9933893" cy="1901226"/>
              </a:xfrm>
              <a:prstGeom prst="rect">
                <a:avLst/>
              </a:prstGeom>
              <a:blipFill>
                <a:blip r:embed="rId6"/>
                <a:stretch>
                  <a:fillRect l="-368" b="-3185"/>
                </a:stretch>
              </a:blipFill>
              <a:ln>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340376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51089" y="553415"/>
            <a:ext cx="6702476" cy="584775"/>
          </a:xfrm>
          <a:prstGeom prst="rect">
            <a:avLst/>
          </a:prstGeom>
          <a:noFill/>
        </p:spPr>
        <p:txBody>
          <a:bodyPr wrap="none" rtlCol="0" anchor="t">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隠れ変数の事後分布の推定</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a:t>
            </a: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ステップ</a:t>
            </a: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rPr>
              <a:t>)</a:t>
            </a:r>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9E64A618-5523-4A83-8F27-4794870099C3}"/>
                  </a:ext>
                </a:extLst>
              </p:cNvPr>
              <p:cNvSpPr/>
              <p:nvPr/>
            </p:nvSpPr>
            <p:spPr>
              <a:xfrm>
                <a:off x="1201296" y="1421677"/>
                <a:ext cx="4521109" cy="400110"/>
              </a:xfrm>
              <a:prstGeom prst="rect">
                <a:avLst/>
              </a:prstGeom>
            </p:spPr>
            <p:txBody>
              <a:bodyPr wrap="none">
                <a:spAutoFit/>
              </a:bodyPr>
              <a:lstStyle/>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■隠れ変数</a:t>
                </a:r>
                <a14:m>
                  <m:oMath xmlns:m="http://schemas.openxmlformats.org/officeDocument/2006/math">
                    <m:r>
                      <a:rPr lang="en-US" altLang="ja-JP" sz="2000" b="0" i="1" smtClean="0">
                        <a:solidFill>
                          <a:schemeClr val="tx1">
                            <a:lumMod val="75000"/>
                            <a:lumOff val="25000"/>
                          </a:schemeClr>
                        </a:solidFill>
                        <a:latin typeface="Cambria Math" panose="02040503050406030204" pitchFamily="18" charset="0"/>
                      </a:rPr>
                      <m:t> </m:t>
                    </m:r>
                    <m:sSub>
                      <m:sSubPr>
                        <m:ctrlPr>
                          <a:rPr lang="en-US" altLang="ja-JP" sz="2000" i="1">
                            <a:solidFill>
                              <a:schemeClr val="tx1">
                                <a:lumMod val="75000"/>
                                <a:lumOff val="25000"/>
                              </a:schemeClr>
                            </a:solidFill>
                            <a:latin typeface="Cambria Math" panose="02040503050406030204" pitchFamily="18" charset="0"/>
                          </a:rPr>
                        </m:ctrlPr>
                      </m:sSubPr>
                      <m:e>
                        <m:r>
                          <a:rPr lang="en-US" altLang="ja-JP" sz="2000" i="1">
                            <a:solidFill>
                              <a:schemeClr val="tx1">
                                <a:lumMod val="75000"/>
                                <a:lumOff val="25000"/>
                              </a:schemeClr>
                            </a:solidFill>
                            <a:latin typeface="Cambria Math" panose="02040503050406030204" pitchFamily="18" charset="0"/>
                          </a:rPr>
                          <m:t>𝑧</m:t>
                        </m:r>
                      </m:e>
                      <m:sub>
                        <m:r>
                          <a:rPr lang="en-US" altLang="ja-JP" sz="2000" i="1">
                            <a:solidFill>
                              <a:schemeClr val="tx1">
                                <a:lumMod val="75000"/>
                                <a:lumOff val="25000"/>
                              </a:schemeClr>
                            </a:solidFill>
                            <a:latin typeface="Cambria Math" panose="02040503050406030204" pitchFamily="18" charset="0"/>
                          </a:rPr>
                          <m:t>𝑘</m:t>
                        </m:r>
                      </m:sub>
                    </m:sSub>
                  </m:oMath>
                </a14:m>
                <a:r>
                  <a:rPr lang="ja-JP" altLang="en-US" sz="2000" dirty="0">
                    <a:latin typeface="Meiryo UI" panose="020B0604030504040204" pitchFamily="50" charset="-128"/>
                    <a:ea typeface="Meiryo UI" panose="020B0604030504040204" pitchFamily="50" charset="-128"/>
                  </a:rPr>
                  <a:t> </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の事後確率 </a:t>
                </a:r>
                <a14:m>
                  <m:oMath xmlns:m="http://schemas.openxmlformats.org/officeDocument/2006/math">
                    <m:r>
                      <m:rPr>
                        <m:sty m:val="p"/>
                      </m:rPr>
                      <a:rPr lang="en-US" altLang="ja-JP" sz="2000" b="0" i="0" smtClean="0">
                        <a:solidFill>
                          <a:schemeClr val="tx1">
                            <a:lumMod val="75000"/>
                            <a:lumOff val="25000"/>
                          </a:schemeClr>
                        </a:solidFill>
                        <a:latin typeface="Cambria Math" panose="02040503050406030204" pitchFamily="18" charset="0"/>
                        <a:ea typeface="Cambria Math" panose="02040503050406030204" pitchFamily="18" charset="0"/>
                      </a:rPr>
                      <m:t>p</m:t>
                    </m:r>
                    <m:r>
                      <a:rPr lang="en-US" altLang="ja-JP" sz="2000" b="0" i="0"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000" i="1">
                            <a:solidFill>
                              <a:schemeClr val="tx1">
                                <a:lumMod val="75000"/>
                                <a:lumOff val="25000"/>
                              </a:schemeClr>
                            </a:solidFill>
                            <a:latin typeface="Cambria Math" panose="02040503050406030204" pitchFamily="18" charset="0"/>
                          </a:rPr>
                        </m:ctrlPr>
                      </m:sSubPr>
                      <m:e>
                        <m:r>
                          <a:rPr lang="en-US" altLang="ja-JP" sz="2000" i="1">
                            <a:solidFill>
                              <a:schemeClr val="tx1">
                                <a:lumMod val="75000"/>
                                <a:lumOff val="25000"/>
                              </a:schemeClr>
                            </a:solidFill>
                            <a:latin typeface="Cambria Math" panose="02040503050406030204" pitchFamily="18" charset="0"/>
                          </a:rPr>
                          <m:t>𝑧</m:t>
                        </m:r>
                      </m:e>
                      <m:sub>
                        <m:r>
                          <a:rPr lang="en-US" altLang="ja-JP" sz="2000" i="1">
                            <a:solidFill>
                              <a:schemeClr val="tx1">
                                <a:lumMod val="75000"/>
                                <a:lumOff val="25000"/>
                              </a:schemeClr>
                            </a:solidFill>
                            <a:latin typeface="Cambria Math" panose="02040503050406030204" pitchFamily="18" charset="0"/>
                          </a:rPr>
                          <m:t>𝑘</m:t>
                        </m:r>
                      </m:sub>
                    </m:sSub>
                    <m:r>
                      <a:rPr lang="en-US" altLang="ja-JP" sz="2000" b="0" i="0" smtClean="0">
                        <a:solidFill>
                          <a:schemeClr val="tx1">
                            <a:lumMod val="75000"/>
                            <a:lumOff val="25000"/>
                          </a:schemeClr>
                        </a:solidFill>
                        <a:latin typeface="Cambria Math" panose="02040503050406030204" pitchFamily="18" charset="0"/>
                      </a:rPr>
                      <m:t>=1|</m:t>
                    </m:r>
                    <m:r>
                      <m:rPr>
                        <m:sty m:val="p"/>
                      </m:rPr>
                      <a:rPr lang="en-US" altLang="ja-JP" sz="2000" b="0" i="0" smtClean="0">
                        <a:solidFill>
                          <a:schemeClr val="tx1">
                            <a:lumMod val="75000"/>
                            <a:lumOff val="25000"/>
                          </a:schemeClr>
                        </a:solidFill>
                        <a:latin typeface="Cambria Math" panose="02040503050406030204" pitchFamily="18" charset="0"/>
                      </a:rPr>
                      <m:t>x</m:t>
                    </m:r>
                    <m:r>
                      <a:rPr lang="en-US" altLang="ja-JP" sz="2000" b="0" i="0"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 name="正方形/長方形 1">
                <a:extLst>
                  <a:ext uri="{FF2B5EF4-FFF2-40B4-BE49-F238E27FC236}">
                    <a16:creationId xmlns:a16="http://schemas.microsoft.com/office/drawing/2014/main" id="{9E64A618-5523-4A83-8F27-4794870099C3}"/>
                  </a:ext>
                </a:extLst>
              </p:cNvPr>
              <p:cNvSpPr>
                <a:spLocks noRot="1" noChangeAspect="1" noMove="1" noResize="1" noEditPoints="1" noAdjustHandles="1" noChangeArrowheads="1" noChangeShapeType="1" noTextEdit="1"/>
              </p:cNvSpPr>
              <p:nvPr/>
            </p:nvSpPr>
            <p:spPr>
              <a:xfrm>
                <a:off x="1201296" y="1421677"/>
                <a:ext cx="4521109" cy="400110"/>
              </a:xfrm>
              <a:prstGeom prst="rect">
                <a:avLst/>
              </a:prstGeom>
              <a:blipFill>
                <a:blip r:embed="rId3"/>
                <a:stretch>
                  <a:fillRect l="-1348"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5123CAFF-19F9-4305-A6E7-23BB37894153}"/>
                  </a:ext>
                </a:extLst>
              </p:cNvPr>
              <p:cNvSpPr/>
              <p:nvPr/>
            </p:nvSpPr>
            <p:spPr>
              <a:xfrm>
                <a:off x="2142216" y="1911923"/>
                <a:ext cx="4320223" cy="7243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lumMod val="75000"/>
                              <a:lumOff val="25000"/>
                            </a:schemeClr>
                          </a:solidFill>
                          <a:latin typeface="Cambria Math" panose="02040503050406030204" pitchFamily="18" charset="0"/>
                          <a:ea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e>
                        <m:e>
                          <m:r>
                            <a:rPr lang="en-US" altLang="ja-JP" i="1">
                              <a:solidFill>
                                <a:schemeClr val="tx1">
                                  <a:lumMod val="75000"/>
                                  <a:lumOff val="25000"/>
                                </a:schemeClr>
                              </a:solidFill>
                              <a:latin typeface="Cambria Math" panose="02040503050406030204" pitchFamily="18" charset="0"/>
                            </a:rPr>
                            <m:t>𝑥</m:t>
                          </m:r>
                        </m:e>
                      </m:d>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m:t>
                          </m:r>
                          <m:r>
                            <a:rPr lang="en-US" altLang="ja-JP" b="0" i="1" smtClean="0">
                              <a:solidFill>
                                <a:schemeClr val="tx1">
                                  <a:lumMod val="75000"/>
                                  <a:lumOff val="25000"/>
                                </a:schemeClr>
                              </a:solidFill>
                              <a:latin typeface="Cambria Math" panose="02040503050406030204" pitchFamily="18" charset="0"/>
                            </a:rPr>
                            <m:t>𝑝</m:t>
                          </m:r>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i="1">
                              <a:solidFill>
                                <a:schemeClr val="tx1">
                                  <a:lumMod val="75000"/>
                                  <a:lumOff val="25000"/>
                                </a:schemeClr>
                              </a:solidFill>
                              <a:latin typeface="Cambria Math" panose="02040503050406030204" pitchFamily="18" charset="0"/>
                            </a:rPr>
                            <m:t>=1</m:t>
                          </m:r>
                          <m:r>
                            <a:rPr lang="en-US" altLang="ja-JP" b="0" i="1" smtClean="0">
                              <a:solidFill>
                                <a:schemeClr val="tx1">
                                  <a:lumMod val="75000"/>
                                  <a:lumOff val="25000"/>
                                </a:schemeClr>
                              </a:solidFill>
                              <a:latin typeface="Cambria Math" panose="02040503050406030204" pitchFamily="18" charset="0"/>
                            </a:rPr>
                            <m:t>)</m:t>
                          </m:r>
                        </m:num>
                        <m:den>
                          <m:nary>
                            <m:naryPr>
                              <m:chr m:val="∑"/>
                              <m:ctrl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ea typeface="Cambria Math" panose="02040503050406030204" pitchFamily="18" charset="0"/>
                                </a:rPr>
                                <m:t>𝐾</m:t>
                              </m:r>
                            </m:sup>
                            <m:e>
                              <m:r>
                                <a:rPr lang="en-US" altLang="ja-JP" i="1">
                                  <a:solidFill>
                                    <a:schemeClr val="tx1">
                                      <a:lumMod val="75000"/>
                                      <a:lumOff val="25000"/>
                                    </a:schemeClr>
                                  </a:solidFill>
                                  <a:latin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𝑝</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𝑥</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𝑗</m:t>
                                  </m:r>
                                </m:sub>
                              </m:sSub>
                              <m:r>
                                <a:rPr lang="en-US" altLang="ja-JP" i="1">
                                  <a:solidFill>
                                    <a:schemeClr val="tx1">
                                      <a:lumMod val="75000"/>
                                      <a:lumOff val="25000"/>
                                    </a:schemeClr>
                                  </a:solidFill>
                                  <a:latin typeface="Cambria Math" panose="02040503050406030204" pitchFamily="18" charset="0"/>
                                </a:rPr>
                                <m:t>=1</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m:t>
                              </m:r>
                            </m:e>
                          </m:nary>
                        </m:den>
                      </m:f>
                    </m:oMath>
                  </m:oMathPara>
                </a14:m>
                <a:endParaRPr lang="ja-JP" altLang="en-US" i="1" dirty="0"/>
              </a:p>
            </p:txBody>
          </p:sp>
        </mc:Choice>
        <mc:Fallback xmlns="">
          <p:sp>
            <p:nvSpPr>
              <p:cNvPr id="14" name="正方形/長方形 13">
                <a:extLst>
                  <a:ext uri="{FF2B5EF4-FFF2-40B4-BE49-F238E27FC236}">
                    <a16:creationId xmlns:a16="http://schemas.microsoft.com/office/drawing/2014/main" id="{5123CAFF-19F9-4305-A6E7-23BB37894153}"/>
                  </a:ext>
                </a:extLst>
              </p:cNvPr>
              <p:cNvSpPr>
                <a:spLocks noRot="1" noChangeAspect="1" noMove="1" noResize="1" noEditPoints="1" noAdjustHandles="1" noChangeArrowheads="1" noChangeShapeType="1" noTextEdit="1"/>
              </p:cNvSpPr>
              <p:nvPr/>
            </p:nvSpPr>
            <p:spPr>
              <a:xfrm>
                <a:off x="2142216" y="1911923"/>
                <a:ext cx="4320223" cy="724365"/>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55C5B7BC-769F-4327-945A-AFABC841B2BB}"/>
              </a:ext>
            </a:extLst>
          </p:cNvPr>
          <p:cNvSpPr txBox="1"/>
          <p:nvPr/>
        </p:nvSpPr>
        <p:spPr>
          <a:xfrm>
            <a:off x="1201296" y="3747483"/>
            <a:ext cx="3700052" cy="400110"/>
          </a:xfrm>
          <a:prstGeom prst="rect">
            <a:avLst/>
          </a:prstGeom>
          <a:noFill/>
        </p:spPr>
        <p:txBody>
          <a:bodyPr wrap="none" rtlCol="0" anchor="t">
            <a:spAutoFit/>
          </a:bodyPr>
          <a:lstStyle/>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■隠れ変数の分布（事前確率）</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E73E10C-4068-4CCD-A098-43176CC02736}"/>
                  </a:ext>
                </a:extLst>
              </p:cNvPr>
              <p:cNvSpPr txBox="1"/>
              <p:nvPr/>
            </p:nvSpPr>
            <p:spPr>
              <a:xfrm>
                <a:off x="2246743" y="4657455"/>
                <a:ext cx="2998193"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𝑧</m:t>
                          </m:r>
                        </m:e>
                      </m:d>
                      <m:r>
                        <a:rPr kumimoji="1" lang="en-US" altLang="ja-JP" b="0" i="1" smtClean="0">
                          <a:solidFill>
                            <a:schemeClr val="tx1">
                              <a:lumMod val="75000"/>
                              <a:lumOff val="25000"/>
                            </a:schemeClr>
                          </a:solidFill>
                          <a:latin typeface="Cambria Math" panose="02040503050406030204" pitchFamily="18" charset="0"/>
                        </a:rPr>
                        <m:t>=</m:t>
                      </m:r>
                      <m:r>
                        <a:rPr lang="en-US" altLang="ja-JP" i="1">
                          <a:solidFill>
                            <a:schemeClr val="tx1">
                              <a:lumMod val="75000"/>
                              <a:lumOff val="25000"/>
                            </a:schemeClr>
                          </a:solidFill>
                          <a:latin typeface="Cambria Math" panose="02040503050406030204" pitchFamily="18" charset="0"/>
                        </a:rPr>
                        <m:t>𝑝</m:t>
                      </m:r>
                      <m:d>
                        <m:dPr>
                          <m:ctrlPr>
                            <a:rPr lang="en-US" altLang="ja-JP" i="1">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1</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𝑘</m:t>
                              </m:r>
                            </m:sub>
                          </m:sSub>
                        </m:e>
                      </m:d>
                      <m:r>
                        <a:rPr lang="en-US" altLang="ja-JP" b="0" i="1" smtClean="0">
                          <a:solidFill>
                            <a:schemeClr val="tx1">
                              <a:lumMod val="75000"/>
                              <a:lumOff val="25000"/>
                            </a:schemeClr>
                          </a:solidFill>
                          <a:latin typeface="Cambria Math" panose="02040503050406030204" pitchFamily="18" charset="0"/>
                        </a:rPr>
                        <m:t>=</m:t>
                      </m:r>
                      <m:nary>
                        <m:naryPr>
                          <m:chr m:val="∏"/>
                          <m:ctrlPr>
                            <a:rPr lang="en-US" altLang="ja-JP" b="0"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𝑘</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𝐾</m:t>
                          </m:r>
                        </m:sup>
                        <m:e>
                          <m:sSubSup>
                            <m:sSubSupPr>
                              <m:ctrlPr>
                                <a:rPr lang="en-US" altLang="ja-JP" b="0" i="1" smtClean="0">
                                  <a:solidFill>
                                    <a:schemeClr val="tx1">
                                      <a:lumMod val="75000"/>
                                      <a:lumOff val="25000"/>
                                    </a:schemeClr>
                                  </a:solidFill>
                                  <a:latin typeface="Cambria Math" panose="02040503050406030204" pitchFamily="18" charset="0"/>
                                </a:rPr>
                              </m:ctrlPr>
                            </m:sSubSupPr>
                            <m:e>
                              <m:r>
                                <a:rPr lang="ja-JP" altLang="en-US" b="0"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𝑘</m:t>
                              </m:r>
                            </m:sub>
                            <m:sup>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𝑧</m:t>
                                  </m:r>
                                </m:e>
                                <m:sub>
                                  <m:r>
                                    <a:rPr lang="en-US" altLang="ja-JP" b="0" i="1" smtClean="0">
                                      <a:solidFill>
                                        <a:schemeClr val="tx1">
                                          <a:lumMod val="75000"/>
                                          <a:lumOff val="25000"/>
                                        </a:schemeClr>
                                      </a:solidFill>
                                      <a:latin typeface="Cambria Math" panose="02040503050406030204" pitchFamily="18" charset="0"/>
                                    </a:rPr>
                                    <m:t>𝑘</m:t>
                                  </m:r>
                                </m:sub>
                              </m:sSub>
                            </m:sup>
                          </m:sSubSup>
                        </m:e>
                      </m:nary>
                    </m:oMath>
                  </m:oMathPara>
                </a14:m>
                <a:endPar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BE73E10C-4068-4CCD-A098-43176CC02736}"/>
                  </a:ext>
                </a:extLst>
              </p:cNvPr>
              <p:cNvSpPr txBox="1">
                <a:spLocks noRot="1" noChangeAspect="1" noMove="1" noResize="1" noEditPoints="1" noAdjustHandles="1" noChangeArrowheads="1" noChangeShapeType="1" noTextEdit="1"/>
              </p:cNvSpPr>
              <p:nvPr/>
            </p:nvSpPr>
            <p:spPr>
              <a:xfrm>
                <a:off x="2246743" y="4657455"/>
                <a:ext cx="2998193" cy="77886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6255731-17FF-4AF7-8751-EFDDD81B3AFE}"/>
                  </a:ext>
                </a:extLst>
              </p:cNvPr>
              <p:cNvSpPr txBox="1"/>
              <p:nvPr/>
            </p:nvSpPr>
            <p:spPr>
              <a:xfrm>
                <a:off x="1738517" y="4312822"/>
                <a:ext cx="4723922" cy="246221"/>
              </a:xfrm>
              <a:prstGeom prst="rect">
                <a:avLst/>
              </a:prstGeom>
              <a:noFill/>
            </p:spPr>
            <p:txBody>
              <a:bodyPr wrap="none" lIns="0" tIns="0" rIns="0" bIns="0" rtlCol="0">
                <a:spAutoFit/>
              </a:bodyPr>
              <a:lstStyle/>
              <a:p>
                <a14:m>
                  <m:oMath xmlns:m="http://schemas.openxmlformats.org/officeDocument/2006/math">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𝑧</m:t>
                        </m:r>
                      </m:e>
                      <m:sub>
                        <m:r>
                          <a:rPr kumimoji="1" lang="en-US" altLang="ja-JP" sz="1600" b="0" i="1" smtClean="0">
                            <a:solidFill>
                              <a:schemeClr val="tx1">
                                <a:lumMod val="75000"/>
                                <a:lumOff val="25000"/>
                              </a:schemeClr>
                            </a:solidFill>
                            <a:latin typeface="Cambria Math" panose="02040503050406030204" pitchFamily="18" charset="0"/>
                          </a:rPr>
                          <m:t>𝑘</m:t>
                        </m:r>
                      </m:sub>
                    </m:sSub>
                  </m:oMath>
                </a14:m>
                <a:r>
                  <a:rPr kumimoji="1" lang="ja-JP" altLang="en-US" sz="1600" dirty="0">
                    <a:solidFill>
                      <a:schemeClr val="tx1">
                        <a:lumMod val="75000"/>
                        <a:lumOff val="25000"/>
                      </a:schemeClr>
                    </a:solidFill>
                  </a:rPr>
                  <a:t> </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は各クラスタに属する確率</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クラスタ毎の混合比</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なので。</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A6255731-17FF-4AF7-8751-EFDDD81B3AFE}"/>
                  </a:ext>
                </a:extLst>
              </p:cNvPr>
              <p:cNvSpPr txBox="1">
                <a:spLocks noRot="1" noChangeAspect="1" noMove="1" noResize="1" noEditPoints="1" noAdjustHandles="1" noChangeArrowheads="1" noChangeShapeType="1" noTextEdit="1"/>
              </p:cNvSpPr>
              <p:nvPr/>
            </p:nvSpPr>
            <p:spPr>
              <a:xfrm>
                <a:off x="1738517" y="4312822"/>
                <a:ext cx="4723922" cy="246221"/>
              </a:xfrm>
              <a:prstGeom prst="rect">
                <a:avLst/>
              </a:prstGeom>
              <a:blipFill>
                <a:blip r:embed="rId6"/>
                <a:stretch>
                  <a:fillRect l="-1032" t="-26829" r="-1032" b="-463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69D6052D-7D4C-41EC-A6F9-E4349742423F}"/>
                  </a:ext>
                </a:extLst>
              </p:cNvPr>
              <p:cNvSpPr/>
              <p:nvPr/>
            </p:nvSpPr>
            <p:spPr>
              <a:xfrm>
                <a:off x="4398056" y="5577904"/>
                <a:ext cx="2389980" cy="3920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1600" i="1" smtClean="0">
                              <a:solidFill>
                                <a:schemeClr val="tx1">
                                  <a:lumMod val="75000"/>
                                  <a:lumOff val="25000"/>
                                </a:schemeClr>
                              </a:solidFill>
                              <a:latin typeface="Cambria Math" panose="02040503050406030204" pitchFamily="18" charset="0"/>
                            </a:rPr>
                          </m:ctrlPr>
                        </m:sSubSup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up>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b="0" i="1" smtClean="0">
                              <a:solidFill>
                                <a:schemeClr val="tx1">
                                  <a:lumMod val="75000"/>
                                  <a:lumOff val="25000"/>
                                </a:schemeClr>
                              </a:solidFill>
                              <a:latin typeface="Cambria Math" panose="02040503050406030204" pitchFamily="18" charset="0"/>
                            </a:rPr>
                            <m:t>=0</m:t>
                          </m:r>
                        </m:sup>
                      </m:sSubSup>
                      <m:r>
                        <a:rPr lang="en-US" altLang="ja-JP" sz="1600" b="0" i="1" smtClean="0">
                          <a:solidFill>
                            <a:schemeClr val="tx1">
                              <a:lumMod val="75000"/>
                              <a:lumOff val="25000"/>
                            </a:schemeClr>
                          </a:solidFill>
                          <a:latin typeface="Cambria Math" panose="02040503050406030204" pitchFamily="18" charset="0"/>
                        </a:rPr>
                        <m:t>=1, </m:t>
                      </m:r>
                      <m:sSubSup>
                        <m:sSubSupPr>
                          <m:ctrlPr>
                            <a:rPr lang="en-US" altLang="ja-JP" sz="1600" i="1">
                              <a:solidFill>
                                <a:schemeClr val="tx1">
                                  <a:lumMod val="75000"/>
                                  <a:lumOff val="25000"/>
                                </a:schemeClr>
                              </a:solidFill>
                              <a:latin typeface="Cambria Math" panose="02040503050406030204" pitchFamily="18" charset="0"/>
                            </a:rPr>
                          </m:ctrlPr>
                        </m:sSubSup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up>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𝑧</m:t>
                              </m:r>
                            </m:e>
                            <m:sub>
                              <m:r>
                                <a:rPr lang="en-US" altLang="ja-JP" sz="1600" i="1">
                                  <a:solidFill>
                                    <a:schemeClr val="tx1">
                                      <a:lumMod val="75000"/>
                                      <a:lumOff val="25000"/>
                                    </a:schemeClr>
                                  </a:solidFill>
                                  <a:latin typeface="Cambria Math" panose="02040503050406030204" pitchFamily="18" charset="0"/>
                                </a:rPr>
                                <m:t>𝑘</m:t>
                              </m:r>
                            </m:sub>
                          </m:sSub>
                          <m:r>
                            <a:rPr lang="en-US" altLang="ja-JP" sz="1600" i="1">
                              <a:solidFill>
                                <a:schemeClr val="tx1">
                                  <a:lumMod val="75000"/>
                                  <a:lumOff val="25000"/>
                                </a:schemeClr>
                              </a:solidFill>
                              <a:latin typeface="Cambria Math" panose="02040503050406030204" pitchFamily="18" charset="0"/>
                            </a:rPr>
                            <m:t>=1</m:t>
                          </m:r>
                        </m:sup>
                      </m:sSubSup>
                      <m:r>
                        <a:rPr lang="en-US" altLang="ja-JP" sz="1600" i="1">
                          <a:solidFill>
                            <a:schemeClr val="tx1">
                              <a:lumMod val="75000"/>
                              <a:lumOff val="25000"/>
                            </a:schemeClr>
                          </a:solidFill>
                          <a:latin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rPr>
                          </m:ctrlPr>
                        </m:sSubPr>
                        <m:e>
                          <m:r>
                            <a:rPr lang="ja-JP" altLang="en-US" sz="1600" i="1">
                              <a:solidFill>
                                <a:schemeClr val="tx1">
                                  <a:lumMod val="75000"/>
                                  <a:lumOff val="25000"/>
                                </a:schemeClr>
                              </a:solidFill>
                              <a:latin typeface="Cambria Math" panose="02040503050406030204" pitchFamily="18" charset="0"/>
                            </a:rPr>
                            <m:t>𝜋</m:t>
                          </m:r>
                        </m:e>
                        <m:sub>
                          <m:r>
                            <a:rPr lang="en-US" altLang="ja-JP" sz="1600" i="1">
                              <a:solidFill>
                                <a:schemeClr val="tx1">
                                  <a:lumMod val="75000"/>
                                  <a:lumOff val="25000"/>
                                </a:schemeClr>
                              </a:solidFill>
                              <a:latin typeface="Cambria Math" panose="02040503050406030204" pitchFamily="18" charset="0"/>
                            </a:rPr>
                            <m:t>𝑘</m:t>
                          </m:r>
                        </m:sub>
                      </m:sSub>
                    </m:oMath>
                  </m:oMathPara>
                </a14:m>
                <a:endParaRPr lang="ja-JP" altLang="en-US" sz="1600" dirty="0">
                  <a:solidFill>
                    <a:schemeClr val="tx1">
                      <a:lumMod val="75000"/>
                      <a:lumOff val="25000"/>
                    </a:schemeClr>
                  </a:solidFill>
                </a:endParaRPr>
              </a:p>
            </p:txBody>
          </p:sp>
        </mc:Choice>
        <mc:Fallback xmlns="">
          <p:sp>
            <p:nvSpPr>
              <p:cNvPr id="22" name="正方形/長方形 21">
                <a:extLst>
                  <a:ext uri="{FF2B5EF4-FFF2-40B4-BE49-F238E27FC236}">
                    <a16:creationId xmlns:a16="http://schemas.microsoft.com/office/drawing/2014/main" id="{69D6052D-7D4C-41EC-A6F9-E4349742423F}"/>
                  </a:ext>
                </a:extLst>
              </p:cNvPr>
              <p:cNvSpPr>
                <a:spLocks noRot="1" noChangeAspect="1" noMove="1" noResize="1" noEditPoints="1" noAdjustHandles="1" noChangeArrowheads="1" noChangeShapeType="1" noTextEdit="1"/>
              </p:cNvSpPr>
              <p:nvPr/>
            </p:nvSpPr>
            <p:spPr>
              <a:xfrm>
                <a:off x="4398056" y="5577904"/>
                <a:ext cx="2389980" cy="392095"/>
              </a:xfrm>
              <a:prstGeom prst="rect">
                <a:avLst/>
              </a:prstGeom>
              <a:blipFill>
                <a:blip r:embed="rId7"/>
                <a:stretch>
                  <a:fillRect b="-15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951D475-CB43-4E4D-A5F7-FAA11970A182}"/>
                  </a:ext>
                </a:extLst>
              </p:cNvPr>
              <p:cNvSpPr txBox="1"/>
              <p:nvPr/>
            </p:nvSpPr>
            <p:spPr>
              <a:xfrm>
                <a:off x="2246743" y="6185526"/>
                <a:ext cx="1609158" cy="276999"/>
              </a:xfrm>
              <a:prstGeom prst="rect">
                <a:avLst/>
              </a:prstGeom>
              <a:noFill/>
            </p:spPr>
            <p:txBody>
              <a:bodyPr wrap="none" lIns="0" tIns="0" rIns="0" bIns="0" rtlCol="0">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14:m>
                  <m:oMath xmlns:m="http://schemas.openxmlformats.org/officeDocument/2006/math">
                    <m: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t>𝑝</m:t>
                    </m:r>
                    <m:d>
                      <m:dPr>
                        <m:ctrlPr>
                          <a:rPr lang="en-US" altLang="ja-JP" b="0" i="1" smtClean="0">
                            <a:solidFill>
                              <a:schemeClr val="tx1">
                                <a:lumMod val="75000"/>
                                <a:lumOff val="25000"/>
                              </a:schemeClr>
                            </a:solidFill>
                            <a:latin typeface="Cambria Math" panose="02040503050406030204" pitchFamily="18" charset="0"/>
                            <a:ea typeface="Meiryo UI" panose="020B0604030504040204" pitchFamily="50" charset="-128"/>
                          </a:rPr>
                        </m:ctrlPr>
                      </m:dPr>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rPr>
                              <m:t>𝑧</m:t>
                            </m:r>
                          </m:e>
                          <m:sub>
                            <m:r>
                              <a:rPr lang="en-US" altLang="ja-JP" i="1">
                                <a:solidFill>
                                  <a:schemeClr val="tx1">
                                    <a:lumMod val="75000"/>
                                    <a:lumOff val="25000"/>
                                  </a:schemeClr>
                                </a:solidFill>
                                <a:latin typeface="Cambria Math" panose="02040503050406030204" pitchFamily="18" charset="0"/>
                              </a:rPr>
                              <m:t>𝑘</m:t>
                            </m:r>
                          </m:sub>
                        </m:sSub>
                        <m:r>
                          <a:rPr lang="en-US" altLang="ja-JP" b="0" i="1" smtClean="0">
                            <a:solidFill>
                              <a:schemeClr val="tx1">
                                <a:lumMod val="75000"/>
                                <a:lumOff val="25000"/>
                              </a:schemeClr>
                            </a:solidFill>
                            <a:latin typeface="Cambria Math" panose="02040503050406030204" pitchFamily="18" charset="0"/>
                          </a:rPr>
                          <m:t>=1</m:t>
                        </m:r>
                      </m:e>
                    </m:d>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ja-JP" altLang="en-US" b="0" i="1" smtClean="0">
                            <a:solidFill>
                              <a:schemeClr val="tx1">
                                <a:lumMod val="75000"/>
                                <a:lumOff val="25000"/>
                              </a:schemeClr>
                            </a:solidFill>
                            <a:latin typeface="Cambria Math" panose="02040503050406030204" pitchFamily="18" charset="0"/>
                          </a:rPr>
                          <m:t>𝜋</m:t>
                        </m:r>
                      </m:e>
                      <m:sub>
                        <m:r>
                          <a:rPr lang="en-US" altLang="ja-JP" b="0" i="1" smtClean="0">
                            <a:solidFill>
                              <a:schemeClr val="tx1">
                                <a:lumMod val="75000"/>
                                <a:lumOff val="25000"/>
                              </a:schemeClr>
                            </a:solidFill>
                            <a:latin typeface="Cambria Math" panose="02040503050406030204" pitchFamily="18" charset="0"/>
                          </a:rPr>
                          <m:t>𝑘</m:t>
                        </m:r>
                      </m:sub>
                    </m:sSub>
                  </m:oMath>
                </a14:m>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3951D475-CB43-4E4D-A5F7-FAA11970A182}"/>
                  </a:ext>
                </a:extLst>
              </p:cNvPr>
              <p:cNvSpPr txBox="1">
                <a:spLocks noRot="1" noChangeAspect="1" noMove="1" noResize="1" noEditPoints="1" noAdjustHandles="1" noChangeArrowheads="1" noChangeShapeType="1" noTextEdit="1"/>
              </p:cNvSpPr>
              <p:nvPr/>
            </p:nvSpPr>
            <p:spPr>
              <a:xfrm>
                <a:off x="2246743" y="6185526"/>
                <a:ext cx="1609158" cy="276999"/>
              </a:xfrm>
              <a:prstGeom prst="rect">
                <a:avLst/>
              </a:prstGeom>
              <a:blipFill>
                <a:blip r:embed="rId8"/>
                <a:stretch>
                  <a:fillRect l="-379" r="-2273" b="-31111"/>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2A347D76-15C4-4FED-A1A0-DCED3A4CA776}"/>
              </a:ext>
            </a:extLst>
          </p:cNvPr>
          <p:cNvSpPr/>
          <p:nvPr/>
        </p:nvSpPr>
        <p:spPr>
          <a:xfrm>
            <a:off x="6569973" y="5631445"/>
            <a:ext cx="3147015"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となり、以下の式で表すことができる。</a:t>
            </a:r>
            <a:endParaRPr lang="ja-JP" altLang="en-US" sz="1600" dirty="0"/>
          </a:p>
        </p:txBody>
      </p:sp>
      <p:sp>
        <p:nvSpPr>
          <p:cNvPr id="28" name="正方形/長方形 27">
            <a:extLst>
              <a:ext uri="{FF2B5EF4-FFF2-40B4-BE49-F238E27FC236}">
                <a16:creationId xmlns:a16="http://schemas.microsoft.com/office/drawing/2014/main" id="{07777B55-E21D-40BA-8734-151765016C00}"/>
              </a:ext>
            </a:extLst>
          </p:cNvPr>
          <p:cNvSpPr/>
          <p:nvPr/>
        </p:nvSpPr>
        <p:spPr>
          <a:xfrm>
            <a:off x="1619247" y="5631445"/>
            <a:ext cx="3031599" cy="338554"/>
          </a:xfrm>
          <a:prstGeom prst="rect">
            <a:avLst/>
          </a:prstGeom>
        </p:spPr>
        <p:txBody>
          <a:bodyPr wrap="non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また、一つの要素のみが</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1</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となるので</a:t>
            </a:r>
            <a:endParaRPr lang="ja-JP" altLang="en-US" sz="1600" dirty="0"/>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B924B481-F62F-410F-B086-68F22BA682FF}"/>
                  </a:ext>
                </a:extLst>
              </p:cNvPr>
              <p:cNvSpPr/>
              <p:nvPr/>
            </p:nvSpPr>
            <p:spPr>
              <a:xfrm>
                <a:off x="3378000" y="2722553"/>
                <a:ext cx="6820072" cy="6862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chemeClr val="tx1">
                              <a:lumMod val="75000"/>
                              <a:lumOff val="25000"/>
                            </a:schemeClr>
                          </a:solidFill>
                          <a:latin typeface="Cambria Math" panose="02040503050406030204" pitchFamily="18" charset="0"/>
                        </a:rPr>
                        <m:t>=</m:t>
                      </m:r>
                      <m:f>
                        <m:fPr>
                          <m:ctrlPr>
                            <a:rPr lang="en-US" altLang="ja-JP" i="1">
                              <a:solidFill>
                                <a:schemeClr val="tx1">
                                  <a:lumMod val="75000"/>
                                  <a:lumOff val="25000"/>
                                </a:schemeClr>
                              </a:solidFill>
                              <a:latin typeface="Cambria Math" panose="02040503050406030204" pitchFamily="18" charset="0"/>
                            </a:rPr>
                          </m:ctrlPr>
                        </m:fPr>
                        <m:num>
                          <m:r>
                            <m:rPr>
                              <m:nor/>
                            </m:rPr>
                            <a:rPr lang="ja-JP" altLang="en-US" dirty="0">
                              <a:solidFill>
                                <a:schemeClr val="tx1">
                                  <a:lumMod val="75000"/>
                                  <a:lumOff val="25000"/>
                                </a:schemeClr>
                              </a:solidFill>
                              <a:latin typeface="Meiryo UI" panose="020B0604030504040204" pitchFamily="50" charset="-128"/>
                              <a:ea typeface="Meiryo UI" panose="020B0604030504040204" pitchFamily="50" charset="-128"/>
                            </a:rPr>
                            <m:t>観測したデータ</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𝑥</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ja-JP" altLang="en-US" i="1" dirty="0">
                              <a:solidFill>
                                <a:schemeClr val="tx1">
                                  <a:lumMod val="75000"/>
                                  <a:lumOff val="25000"/>
                                </a:schemeClr>
                              </a:solidFill>
                              <a:latin typeface="Cambria Math" panose="02040503050406030204" pitchFamily="18" charset="0"/>
                              <a:ea typeface="Meiryo UI" panose="020B0604030504040204" pitchFamily="50" charset="-128"/>
                            </a:rPr>
                            <m:t>の隠れ変数による条件付き分布</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m:t>
                          </m:r>
                          <m:r>
                            <a:rPr lang="ja-JP" altLang="en-US" i="1" dirty="0">
                              <a:solidFill>
                                <a:schemeClr val="tx1">
                                  <a:lumMod val="75000"/>
                                  <a:lumOff val="25000"/>
                                </a:schemeClr>
                              </a:solidFill>
                              <a:latin typeface="Cambria Math" panose="02040503050406030204" pitchFamily="18" charset="0"/>
                              <a:ea typeface="Meiryo UI" panose="020B0604030504040204" pitchFamily="50" charset="-128"/>
                            </a:rPr>
                            <m:t>隠れ変数の分布</m:t>
                          </m:r>
                        </m:num>
                        <m:den>
                          <m:r>
                            <m:rPr>
                              <m:nor/>
                            </m:rPr>
                            <a:rPr lang="ja-JP" altLang="en-US" dirty="0">
                              <a:solidFill>
                                <a:schemeClr val="tx1">
                                  <a:lumMod val="75000"/>
                                  <a:lumOff val="25000"/>
                                </a:schemeClr>
                              </a:solidFill>
                              <a:latin typeface="Meiryo UI" panose="020B0604030504040204" pitchFamily="50" charset="-128"/>
                              <a:ea typeface="Meiryo UI" panose="020B0604030504040204" pitchFamily="50" charset="-128"/>
                            </a:rPr>
                            <m:t>観測したデータ</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𝑥</m:t>
                          </m:r>
                          <m:r>
                            <a:rPr lang="en-US" altLang="ja-JP" i="1" dirty="0">
                              <a:solidFill>
                                <a:schemeClr val="tx1">
                                  <a:lumMod val="75000"/>
                                  <a:lumOff val="25000"/>
                                </a:schemeClr>
                              </a:solidFill>
                              <a:latin typeface="Cambria Math" panose="02040503050406030204" pitchFamily="18" charset="0"/>
                              <a:ea typeface="Meiryo UI" panose="020B0604030504040204" pitchFamily="50" charset="-128"/>
                            </a:rPr>
                            <m:t> </m:t>
                          </m:r>
                          <m:r>
                            <a:rPr lang="ja-JP" altLang="en-US" i="1" dirty="0">
                              <a:solidFill>
                                <a:schemeClr val="tx1">
                                  <a:lumMod val="75000"/>
                                  <a:lumOff val="25000"/>
                                </a:schemeClr>
                              </a:solidFill>
                              <a:latin typeface="Cambria Math" panose="02040503050406030204" pitchFamily="18" charset="0"/>
                              <a:ea typeface="Meiryo UI" panose="020B0604030504040204" pitchFamily="50" charset="-128"/>
                            </a:rPr>
                            <m:t>の分布</m:t>
                          </m:r>
                        </m:den>
                      </m:f>
                    </m:oMath>
                  </m:oMathPara>
                </a14:m>
                <a:endParaRPr lang="ja-JP" altLang="en-US" dirty="0"/>
              </a:p>
            </p:txBody>
          </p:sp>
        </mc:Choice>
        <mc:Fallback xmlns="">
          <p:sp>
            <p:nvSpPr>
              <p:cNvPr id="29" name="正方形/長方形 28">
                <a:extLst>
                  <a:ext uri="{FF2B5EF4-FFF2-40B4-BE49-F238E27FC236}">
                    <a16:creationId xmlns:a16="http://schemas.microsoft.com/office/drawing/2014/main" id="{B924B481-F62F-410F-B086-68F22BA682FF}"/>
                  </a:ext>
                </a:extLst>
              </p:cNvPr>
              <p:cNvSpPr>
                <a:spLocks noRot="1" noChangeAspect="1" noMove="1" noResize="1" noEditPoints="1" noAdjustHandles="1" noChangeArrowheads="1" noChangeShapeType="1" noTextEdit="1"/>
              </p:cNvSpPr>
              <p:nvPr/>
            </p:nvSpPr>
            <p:spPr>
              <a:xfrm>
                <a:off x="3378000" y="2722553"/>
                <a:ext cx="6820072" cy="68621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7298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8906</TotalTime>
  <Words>2647</Words>
  <Application>Microsoft Office PowerPoint</Application>
  <PresentationFormat>ワイド画面</PresentationFormat>
  <Paragraphs>338</Paragraphs>
  <Slides>28</Slides>
  <Notes>24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Helvetica Light</vt:lpstr>
      <vt:lpstr>Meiryo UI</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やり残したこと</vt:lpstr>
      <vt:lpstr>参考資料</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辻元 宏則</cp:lastModifiedBy>
  <cp:revision>270</cp:revision>
  <cp:lastPrinted>2019-04-08T04:39:06Z</cp:lastPrinted>
  <dcterms:created xsi:type="dcterms:W3CDTF">2019-02-28T02:26:16Z</dcterms:created>
  <dcterms:modified xsi:type="dcterms:W3CDTF">2019-08-29T08:33:49Z</dcterms:modified>
</cp:coreProperties>
</file>