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3" r:id="rId5"/>
    <p:sldId id="273" r:id="rId6"/>
    <p:sldId id="274" r:id="rId7"/>
    <p:sldId id="275" r:id="rId8"/>
    <p:sldId id="276" r:id="rId9"/>
    <p:sldId id="272" r:id="rId10"/>
    <p:sldId id="277" r:id="rId11"/>
    <p:sldId id="278" r:id="rId12"/>
    <p:sldId id="279" r:id="rId13"/>
    <p:sldId id="280" r:id="rId14"/>
    <p:sldId id="281" r:id="rId15"/>
    <p:sldId id="282" r:id="rId16"/>
    <p:sldId id="268" r:id="rId17"/>
    <p:sldId id="264" r:id="rId18"/>
    <p:sldId id="283" r:id="rId19"/>
    <p:sldId id="284" r:id="rId20"/>
    <p:sldId id="285" r:id="rId21"/>
    <p:sldId id="288" r:id="rId22"/>
    <p:sldId id="289" r:id="rId23"/>
    <p:sldId id="269" r:id="rId24"/>
    <p:sldId id="286" r:id="rId25"/>
    <p:sldId id="270" r:id="rId26"/>
    <p:sldId id="287" r:id="rId27"/>
    <p:sldId id="29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F70"/>
    <a:srgbClr val="44546A"/>
    <a:srgbClr val="333F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8286" autoAdjust="0"/>
    <p:restoredTop sz="75156" autoAdjust="0"/>
  </p:normalViewPr>
  <p:slideViewPr>
    <p:cSldViewPr snapToGrid="0">
      <p:cViewPr varScale="1">
        <p:scale>
          <a:sx n="61" d="100"/>
          <a:sy n="61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62"/>
      </p:cViewPr>
      <p:guideLst>
        <p:guide orient="horz" pos="288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89093-9CBC-45B9-B1AF-A4923062DF13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FA600-CEA2-4B24-9002-DBA1033A5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49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27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7FA6D-8764-478F-8CEC-7DC102AAAB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19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7FA6D-8764-478F-8CEC-7DC102AAAB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24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14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7FA6D-8764-478F-8CEC-7DC102AAAB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249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7FA6D-8764-478F-8CEC-7DC102AAAB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7FA6D-8764-478F-8CEC-7DC102AAAB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11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09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21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5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5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73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48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449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5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84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12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43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374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3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0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7FA6D-8764-478F-8CEC-7DC102AAAB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6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7FA6D-8764-478F-8CEC-7DC102AAAB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7FA6D-8764-478F-8CEC-7DC102AAAB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46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A600-CEA2-4B24-9002-DBA1033A59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94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7FA6D-8764-478F-8CEC-7DC102AAAB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5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7FA6D-8764-478F-8CEC-7DC102AAAB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1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5ED90-B550-4E3B-9896-AD622236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CDF5B-F33D-41F5-BAE0-CED30DF13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72C65-0957-4DDD-83E7-B1F75EA7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09976-B24F-4D90-BEE4-FBE7DEB4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433C4-6550-4A5F-8980-71C25FD8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6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37819-6C7E-49D0-9429-DDFE69C3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82340F-BC15-4E40-9C0D-B3BBE426B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A928C-B6EA-4959-9906-69AE166B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170CB-BFFE-4413-B9AA-3630B022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66048-0128-407D-A155-95789F9C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7391D-6A28-491E-8501-7D289E4E0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05F6AB-51EF-4EC0-9983-A9C93B853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7E25D-E1AD-4182-9EF1-5C2FC99F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4A482-2634-4673-85B9-2AFEA9E2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17792-ECC5-4A71-9D63-B9C9A985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39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1D508-A3F2-41E6-BDC0-B0019C6B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04ABF-9C80-4587-AF86-F9F3C8CA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955DF-ACD5-4E5D-B4B7-7E7DF015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839A1-9EAF-48DE-89EA-CD5033B4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D85E1-9BF9-4DCA-B721-B79BD444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0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495DF-7F17-4269-B8CD-8F84B3F1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B1779-852B-4018-B056-9F258EDB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4784C-9E50-4D11-90EF-BD775073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8F720-58B6-46A1-B0B5-934679FE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8D852-90A8-4912-9442-F7B10ADE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5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93CB4-B616-4B06-9288-26478418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4B5B0-3456-4D19-AD08-147F24113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1F82F-3832-43D3-A8CC-6B7063A98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C18E3-994C-4CBD-AE52-4690DA25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339AB-307E-4A2B-A61E-0A8BACAF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5D94EA-5587-4B44-85D5-C79E0CD5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4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8D7CC-2AC0-448B-A858-75F371B6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0F5C4-E46A-4318-8883-2FB17D852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FFF678-074D-49B0-80A2-1F2DFC473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752FE9-C2F0-4725-BC9D-B8BF2571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996E78-4E2D-4ED4-9D74-E465014ED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4C8F87-CB3F-4E07-9E06-7C37A841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11015C-2B4F-441B-A87D-EC054FDF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060EC3-C0ED-427C-99BC-A14AEFEB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8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8587E-73DC-4F91-A260-FE1EB642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090EF7-2002-489F-917F-0A32B9FA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5D156A-3536-45EA-992A-3E183496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C0B061-AB8D-4177-B406-5530E970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1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229B12-5E40-45A7-8614-BD98584F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FE9B6-8709-43BE-BF98-978C2CCD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0DDB8C-3863-4230-90FC-110298C9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5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7F426-3D6E-4920-BCB2-88BBB750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0E3F4-5F44-4D1A-A194-FEF8F2DB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C13FB6-1692-40EC-A6FC-A4120CBC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92E06C-761C-4C1D-9634-3F0B5EB5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303AB4-AFD3-40C1-B7F5-63562835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A5267-7664-47B1-9569-3E7B77E1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0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768F9-2E79-4F78-B2A9-411903F3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7E3091-C033-4703-A25C-516145EAB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861D93-D203-4661-8CCA-A3CC8F627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B5F88-F904-4945-A43C-82E7A404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BA4B-FEB4-4BDD-90DC-D54D1FEDEA5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BC5C7-D06A-4F2E-8D2B-47EB5C40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9BDD5D-7ED2-460A-8B3F-CFBF82E8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69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469E0F-13AC-45DA-AB72-763D86BE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172455-BDB6-42A1-9EB1-8F0EF5D83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F5371-CB14-4566-8EF8-BF38B9059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BA4B-FEB4-4BDD-90DC-D54D1FEDEA5F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C254E-5B4A-4DA5-B4C5-4380C170F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D5D87-A271-40D9-8EEF-6A139C4A0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A2EA-8664-409C-8D6E-4AA6AA612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8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B94A5D-E7F2-4C21-ACFB-55BD0EF5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016" y="4211256"/>
            <a:ext cx="3566984" cy="264674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259A428-A809-4921-8C03-67C95E15526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97976" y="2009710"/>
            <a:ext cx="4596970" cy="1252538"/>
          </a:xfrm>
        </p:spPr>
        <p:txBody>
          <a:bodyPr>
            <a:noAutofit/>
          </a:bodyPr>
          <a:lstStyle/>
          <a:p>
            <a:r>
              <a:rPr lang="en-US" altLang="zh-CN" sz="6600" b="1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PJ</a:t>
            </a:r>
            <a:r>
              <a:rPr lang="zh-CN" altLang="en-US" sz="6600" b="1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中期讲解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50060E-4FDC-4977-ADF0-E1D72D2F8FA4}"/>
              </a:ext>
            </a:extLst>
          </p:cNvPr>
          <p:cNvSpPr txBox="1"/>
          <p:nvPr/>
        </p:nvSpPr>
        <p:spPr>
          <a:xfrm>
            <a:off x="5534025" y="3764795"/>
            <a:ext cx="23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2024/11/26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965626-BEBE-4DD7-A810-B4E7FBB75BBF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8829675" y="343034"/>
            <a:ext cx="2971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6AAA9-F164-9C8A-05CD-536537987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FD58B1-0A01-000A-345A-6308B221B4A3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880042-9DFA-E8C6-D6AE-103232DB44B5}"/>
              </a:ext>
            </a:extLst>
          </p:cNvPr>
          <p:cNvSpPr txBox="1"/>
          <p:nvPr/>
        </p:nvSpPr>
        <p:spPr>
          <a:xfrm>
            <a:off x="390525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84D3FF-5398-2359-8B25-76A6A92D2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936" y="5693563"/>
            <a:ext cx="3225064" cy="1164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EF4726C-B609-0196-5B9E-025713305D08}"/>
              </a:ext>
            </a:extLst>
          </p:cNvPr>
          <p:cNvSpPr txBox="1"/>
          <p:nvPr/>
        </p:nvSpPr>
        <p:spPr>
          <a:xfrm>
            <a:off x="2069757" y="386360"/>
            <a:ext cx="7543800" cy="1428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）</a:t>
            </a:r>
            <a:r>
              <a:rPr lang="zh-CN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对于一组频率已经给定的字符，如果哈夫曼树已经构建完成，是否能快速找到一个新的字符的编码， 而不重新构建整棵树？如何实现？</a:t>
            </a:r>
            <a:endParaRPr lang="zh-CN" altLang="en-US" sz="2000" dirty="0">
              <a:solidFill>
                <a:schemeClr val="tx2"/>
              </a:solidFill>
              <a:ea typeface="方正宋刻本秀楷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3ED608-7EC1-8958-6E5D-C4C4640CC5F1}"/>
              </a:ext>
            </a:extLst>
          </p:cNvPr>
          <p:cNvSpPr txBox="1"/>
          <p:nvPr/>
        </p:nvSpPr>
        <p:spPr>
          <a:xfrm>
            <a:off x="2020330" y="2149081"/>
            <a:ext cx="9008075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优先队列维护节点顺序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哈夫曼树的构建依赖于频率升序的优先队列。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插入新字符后，可以重新维护优先队列，仅更新受影响的部分。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动态插入节点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将新字符作为一个独立的叶节点插入优先队列。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从优先队列中重新组合节点，直到形成完整的哈夫曼树。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部分更新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对插入操作只需要重新构造受影响的部分，避免完全重建。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33364E-2028-765B-1C11-0ADF5DBA0E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5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0972F-DFCF-8C36-1123-C2EC7DB9E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FEE653-C0C3-FA4A-D96B-3E1347F10CB4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F6D903-D32A-282E-1127-6961216AE48B}"/>
              </a:ext>
            </a:extLst>
          </p:cNvPr>
          <p:cNvSpPr txBox="1"/>
          <p:nvPr/>
        </p:nvSpPr>
        <p:spPr>
          <a:xfrm>
            <a:off x="390525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182CDD-668A-E22E-25C9-456629DA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936" y="5693563"/>
            <a:ext cx="3225064" cy="1164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D21A28-B018-0781-C15D-FCDEE525283F}"/>
              </a:ext>
            </a:extLst>
          </p:cNvPr>
          <p:cNvSpPr txBox="1"/>
          <p:nvPr/>
        </p:nvSpPr>
        <p:spPr>
          <a:xfrm>
            <a:off x="2020330" y="437126"/>
            <a:ext cx="7760042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4</a:t>
            </a: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）</a:t>
            </a:r>
            <a:r>
              <a:rPr lang="zh-CN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假设对一个文件进行了哈夫曼编码压缩，如何通过编码表和压缩后的字节流，准确还原出原始文件内容？</a:t>
            </a:r>
            <a:endParaRPr lang="zh-CN" altLang="en-US" sz="2000" dirty="0">
              <a:solidFill>
                <a:schemeClr val="tx2"/>
              </a:solidFill>
              <a:ea typeface="方正宋刻本秀楷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97333F-1CC7-D86B-3E4B-D46C42861DD1}"/>
              </a:ext>
            </a:extLst>
          </p:cNvPr>
          <p:cNvSpPr txBox="1"/>
          <p:nvPr/>
        </p:nvSpPr>
        <p:spPr>
          <a:xfrm>
            <a:off x="2020330" y="2149081"/>
            <a:ext cx="8816546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根据编码表建立一个反向映射表，即从哈夫曼编码到字符的映射表。 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2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从压缩后的字节流开始读取，每次读取一定数量的位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直到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读取到的位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能够在映射表中找到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并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查找对应的字符。 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3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重复步骤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2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，直到读取完整个压缩后的字节流，还原出原始文件内容。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345FBF-8F96-26D5-DA8E-0564E3DE22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1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8C772-975F-FE80-3E08-57E948D9D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2528A75-879D-5CB9-872A-7BAC13462D19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52D29F-F8FE-2F86-13A1-E38D51DAB477}"/>
              </a:ext>
            </a:extLst>
          </p:cNvPr>
          <p:cNvSpPr txBox="1"/>
          <p:nvPr/>
        </p:nvSpPr>
        <p:spPr>
          <a:xfrm>
            <a:off x="390525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ECB57C-1D7F-B0CE-E917-E4035636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936" y="5693563"/>
            <a:ext cx="3225064" cy="1164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B036E69-3154-A7A6-3BD9-C77D8062FD9B}"/>
              </a:ext>
            </a:extLst>
          </p:cNvPr>
          <p:cNvSpPr txBox="1"/>
          <p:nvPr/>
        </p:nvSpPr>
        <p:spPr>
          <a:xfrm>
            <a:off x="2020330" y="460385"/>
            <a:ext cx="7731467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5</a:t>
            </a: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）</a:t>
            </a:r>
            <a:r>
              <a:rPr lang="zh-CN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构建哈夫曼树的过程中，如何每次高效、便捷地选出出现频率最低的两个节点？</a:t>
            </a:r>
            <a:endParaRPr lang="zh-CN" altLang="en-US" sz="2000" dirty="0">
              <a:solidFill>
                <a:schemeClr val="tx2"/>
              </a:solidFill>
              <a:ea typeface="方正宋刻本秀楷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AE7AA7-2672-630A-10AC-97B108B0FA0E}"/>
              </a:ext>
            </a:extLst>
          </p:cNvPr>
          <p:cNvSpPr txBox="1"/>
          <p:nvPr/>
        </p:nvSpPr>
        <p:spPr>
          <a:xfrm>
            <a:off x="2020330" y="1883411"/>
            <a:ext cx="8730048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使用优先队列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最小堆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可以高效地选出频率最低的两个节点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，其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保证了每次提取最小元素的时间复杂度是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O(log n)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09E61D-C8CF-C4C6-1C1B-813874B176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0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C1213-C2CC-9619-C785-7CF76BC4D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607D054-D14F-5BBA-4204-95D8FF442DB5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3DCA7B-03BF-022A-0EA2-82DD4D63BE94}"/>
              </a:ext>
            </a:extLst>
          </p:cNvPr>
          <p:cNvSpPr txBox="1"/>
          <p:nvPr/>
        </p:nvSpPr>
        <p:spPr>
          <a:xfrm>
            <a:off x="390525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BEE818-A78B-CFFA-3629-B4A86CD42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936" y="5693563"/>
            <a:ext cx="3225064" cy="1164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03C656F-A031-EC6E-86DB-A0EA4DD92CB5}"/>
              </a:ext>
            </a:extLst>
          </p:cNvPr>
          <p:cNvSpPr txBox="1"/>
          <p:nvPr/>
        </p:nvSpPr>
        <p:spPr>
          <a:xfrm>
            <a:off x="2017240" y="466212"/>
            <a:ext cx="7346092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6</a:t>
            </a: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）</a:t>
            </a:r>
            <a:r>
              <a:rPr lang="zh-CN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如何完成文件夹的压缩并保留内部文件名等信息的一致性？</a:t>
            </a:r>
            <a:endParaRPr lang="zh-CN" altLang="en-US" sz="2000" dirty="0">
              <a:solidFill>
                <a:schemeClr val="tx2"/>
              </a:solidFill>
              <a:ea typeface="方正宋刻本秀楷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CE6124-B62F-1A0B-B44D-8950D9443E8E}"/>
              </a:ext>
            </a:extLst>
          </p:cNvPr>
          <p:cNvSpPr txBox="1"/>
          <p:nvPr/>
        </p:nvSpPr>
        <p:spPr>
          <a:xfrm>
            <a:off x="2020330" y="1883411"/>
            <a:ext cx="8377881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递归遍历文件夹及其子文件夹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生成一个文件结构树或目录树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2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将文件名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目录结构以及文件内容一起保存到压缩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可以使用特殊的文件头信息标记文件和文件夹之间的层次关系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3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在解压时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首先根据目录树结构恢复文件夹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并根据文件名将文件解压到正确的位置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C58E52-9217-7465-3E5B-5777A900B3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7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0983B-2023-0D35-E427-B293133FC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0A205F0-C16E-9568-B85E-347A23724A89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3BF301-01E6-8EE7-A93E-4C9E42C8FBC6}"/>
              </a:ext>
            </a:extLst>
          </p:cNvPr>
          <p:cNvSpPr txBox="1"/>
          <p:nvPr/>
        </p:nvSpPr>
        <p:spPr>
          <a:xfrm>
            <a:off x="390525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F7F59A-069B-2E29-6429-F4428B7AC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936" y="5693563"/>
            <a:ext cx="3225064" cy="1164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0D5513F-E4A6-F01C-B710-664DE8B58BB9}"/>
              </a:ext>
            </a:extLst>
          </p:cNvPr>
          <p:cNvSpPr txBox="1"/>
          <p:nvPr/>
        </p:nvSpPr>
        <p:spPr>
          <a:xfrm>
            <a:off x="2020330" y="389072"/>
            <a:ext cx="7171295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7</a:t>
            </a: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）</a:t>
            </a:r>
            <a:r>
              <a:rPr lang="zh-CN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如果需要对大量的小文件进行压缩，而不是单个大文件，哈夫曼编码的效率如何？是否有优化的空间？</a:t>
            </a:r>
            <a:endParaRPr lang="zh-CN" altLang="en-US" sz="2000" dirty="0">
              <a:solidFill>
                <a:schemeClr val="tx2"/>
              </a:solidFill>
              <a:ea typeface="方正宋刻本秀楷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5B604B-9E62-7462-1A4F-AD4B67162EC8}"/>
              </a:ext>
            </a:extLst>
          </p:cNvPr>
          <p:cNvSpPr txBox="1"/>
          <p:nvPr/>
        </p:nvSpPr>
        <p:spPr>
          <a:xfrm>
            <a:off x="2020330" y="1630098"/>
            <a:ext cx="9218140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lang="zh-CN" altLang="en-US" b="1" dirty="0"/>
              <a:t>编码表的元数据开销较大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 哈夫曼编码需要为每个文件生成独立的编码表，并将其存储在压缩结果中。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 对于小文件，元数据（如编码表、频率表）占比过高，抵消了压缩的收益。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2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lang="zh-CN" altLang="en-US" b="1" dirty="0"/>
              <a:t>小文件的符号种类有限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 小文件通常包含的字符种类较少，且频率分布可能不均。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 如果符号种类较少，压缩率本就不高，甚至可能因元数据开销导致文件变大。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3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lang="zh-CN" altLang="en-US" b="1" dirty="0"/>
              <a:t>多文件的重复性无法利用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 各小文件之间可能存在许多重复内容，但哈夫曼编码仅针对单个文件构建编码表，无法跨文件共享重复信息的压缩收益。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E606C2-6528-26CC-4C8D-0149C3B593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11FC2-0AFA-31F5-1094-75D71998D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4602288-508C-FE9F-5F72-2FA25656405C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CD792-814F-A3BC-DE64-C6081EA4D408}"/>
              </a:ext>
            </a:extLst>
          </p:cNvPr>
          <p:cNvSpPr txBox="1"/>
          <p:nvPr/>
        </p:nvSpPr>
        <p:spPr>
          <a:xfrm>
            <a:off x="390525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FAAEDE-4CF0-EC5F-EADB-A30110DFB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936" y="5693563"/>
            <a:ext cx="3225064" cy="1164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E636647-9BEB-9FE0-D947-AC9EC4B0EE6F}"/>
              </a:ext>
            </a:extLst>
          </p:cNvPr>
          <p:cNvSpPr txBox="1"/>
          <p:nvPr/>
        </p:nvSpPr>
        <p:spPr>
          <a:xfrm>
            <a:off x="2020330" y="401691"/>
            <a:ext cx="7171295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7</a:t>
            </a: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）</a:t>
            </a:r>
            <a:r>
              <a:rPr lang="zh-CN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如果需要对大量的小文件进行压缩，而不是单个大文件，哈夫曼编码的效率如何？是否有优化的空间？</a:t>
            </a:r>
            <a:endParaRPr lang="zh-CN" altLang="en-US" sz="2000" dirty="0">
              <a:solidFill>
                <a:schemeClr val="tx2"/>
              </a:solidFill>
              <a:ea typeface="方正宋刻本秀楷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1B7A80-EE90-AB01-FF6A-7629FC180EF7}"/>
              </a:ext>
            </a:extLst>
          </p:cNvPr>
          <p:cNvSpPr txBox="1"/>
          <p:nvPr/>
        </p:nvSpPr>
        <p:spPr>
          <a:xfrm>
            <a:off x="2020330" y="1630098"/>
            <a:ext cx="9218140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lang="zh-CN" altLang="en-US" b="1" dirty="0"/>
              <a:t>合并小文件，统一构建哈夫曼树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将多个小文件合并为一个大文件或数据块，基于合并后的数据构建统一的哈夫曼树。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压缩时，仅需存储一个编码表；解压时通过偏移量或索引分割还原各小文件。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对多个小文件进行分组</a:t>
            </a:r>
            <a:endParaRPr lang="en-US" altLang="zh-CN" sz="1800" b="1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将一组小文件作为一个整体来构建哈夫曼树和进行编码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F813E1-7A3A-147A-6697-0F2D977AF5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87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200025" y="238259"/>
            <a:ext cx="2971800" cy="10096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D1034B-40F2-4B44-9439-A176393004B4}"/>
              </a:ext>
            </a:extLst>
          </p:cNvPr>
          <p:cNvSpPr/>
          <p:nvPr/>
        </p:nvSpPr>
        <p:spPr>
          <a:xfrm>
            <a:off x="4714875" y="1033462"/>
            <a:ext cx="2524125" cy="25241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9E639A-3C36-40E6-AAC6-235A1DE6FE97}"/>
              </a:ext>
            </a:extLst>
          </p:cNvPr>
          <p:cNvSpPr txBox="1"/>
          <p:nvPr/>
        </p:nvSpPr>
        <p:spPr>
          <a:xfrm>
            <a:off x="5362574" y="1498223"/>
            <a:ext cx="187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C36786-843C-4EEC-933B-2B374B1D8CF2}"/>
              </a:ext>
            </a:extLst>
          </p:cNvPr>
          <p:cNvSpPr txBox="1"/>
          <p:nvPr/>
        </p:nvSpPr>
        <p:spPr>
          <a:xfrm>
            <a:off x="4714875" y="4022348"/>
            <a:ext cx="2524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设计思路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89A45-3398-4D02-AE38-53C62908C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017" t="21092" r="12483" b="57801"/>
          <a:stretch/>
        </p:blipFill>
        <p:spPr>
          <a:xfrm>
            <a:off x="4833937" y="5112832"/>
            <a:ext cx="2524125" cy="14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2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965626-BEBE-4DD7-A810-B4E7FBB75BBF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BCEEF5-3E75-42A8-945C-D47DA467092E}"/>
              </a:ext>
            </a:extLst>
          </p:cNvPr>
          <p:cNvSpPr txBox="1"/>
          <p:nvPr/>
        </p:nvSpPr>
        <p:spPr>
          <a:xfrm>
            <a:off x="400050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46F9A9-D10F-49AF-9DBF-07DDB197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93" y="5443902"/>
            <a:ext cx="2523963" cy="14204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8A6434-D146-1282-0A2E-D8DACA56F967}"/>
              </a:ext>
            </a:extLst>
          </p:cNvPr>
          <p:cNvSpPr txBox="1"/>
          <p:nvPr/>
        </p:nvSpPr>
        <p:spPr>
          <a:xfrm>
            <a:off x="2180967" y="343034"/>
            <a:ext cx="191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文件压缩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ADA7E4-1D11-B69A-1989-66C126A37AB1}"/>
              </a:ext>
            </a:extLst>
          </p:cNvPr>
          <p:cNvSpPr txBox="1"/>
          <p:nvPr/>
        </p:nvSpPr>
        <p:spPr>
          <a:xfrm>
            <a:off x="2180967" y="1152265"/>
            <a:ext cx="7271951" cy="500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1. </a:t>
            </a:r>
            <a:r>
              <a:rPr lang="zh-CN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构建字符频率表</a:t>
            </a:r>
            <a:endParaRPr lang="zh-CN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zh-CN" sz="1800" kern="0" dirty="0">
                <a:effectLst/>
                <a:latin typeface="+mn-ea"/>
                <a:cs typeface="宋体" panose="02010600030101010101" pitchFamily="2" charset="-122"/>
              </a:rPr>
              <a:t>统计文件中每个字符的出现频率</a:t>
            </a:r>
            <a:endParaRPr lang="zh-CN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zh-CN" sz="1800" kern="0" dirty="0">
                <a:effectLst/>
                <a:latin typeface="+mn-ea"/>
                <a:cs typeface="宋体" panose="02010600030101010101" pitchFamily="2" charset="-122"/>
              </a:rPr>
              <a:t>根据字符频率构建哈夫曼树</a:t>
            </a:r>
            <a:r>
              <a:rPr lang="en-US" altLang="zh-CN" sz="1800" kern="0" dirty="0">
                <a:effectLst/>
                <a:latin typeface="+mn-ea"/>
                <a:cs typeface="宋体" panose="02010600030101010101" pitchFamily="2" charset="-122"/>
              </a:rPr>
              <a:t>,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1800" kern="0" dirty="0">
                <a:effectLst/>
                <a:latin typeface="+mn-ea"/>
                <a:cs typeface="宋体" panose="02010600030101010101" pitchFamily="2" charset="-122"/>
              </a:rPr>
              <a:t>为后续压缩提供依据</a:t>
            </a:r>
            <a:endParaRPr lang="zh-CN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2. </a:t>
            </a: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写入文件头信息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将原始文件的信息写入文件头，包括：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原始文件大小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字符种类数量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文件名及其长度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…</a:t>
            </a:r>
            <a:endParaRPr lang="zh-CN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3. </a:t>
            </a:r>
            <a:r>
              <a:rPr lang="zh-CN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写入字符频度信息</a:t>
            </a:r>
            <a:r>
              <a:rPr lang="en-US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哈夫曼编码表</a:t>
            </a:r>
            <a:endParaRPr lang="zh-CN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4. </a:t>
            </a:r>
            <a:r>
              <a:rPr lang="zh-CN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压缩文件主内容</a:t>
            </a:r>
            <a:endParaRPr lang="zh-CN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将字符流转换为二进制位流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处理尾部比特不满</a:t>
            </a:r>
            <a:r>
              <a:rPr lang="en-US" altLang="zh-CN" sz="1800" dirty="0">
                <a:effectLst/>
                <a:latin typeface="+mn-ea"/>
                <a:cs typeface="Times New Roman" panose="02020603050405020304" pitchFamily="18" charset="0"/>
              </a:rPr>
              <a:t> 8 </a:t>
            </a: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位的部分</a:t>
            </a:r>
            <a:endParaRPr lang="zh-CN" altLang="en-US" dirty="0">
              <a:latin typeface="+mn-ea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49EC53C-3303-844C-7252-B64D296A1F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5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0938D-5A12-D4A4-9C04-B0221FF4D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8CC062F-C6BE-768F-5274-8029E8C7102A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255162-1634-CC04-1C02-6D32272B49D5}"/>
              </a:ext>
            </a:extLst>
          </p:cNvPr>
          <p:cNvSpPr txBox="1"/>
          <p:nvPr/>
        </p:nvSpPr>
        <p:spPr>
          <a:xfrm>
            <a:off x="400050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B5C4FA-5555-D154-DE04-DB466A02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93" y="5443902"/>
            <a:ext cx="2523963" cy="14204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EDFF02-82FB-9D4A-6204-FCD9F3DAF785}"/>
              </a:ext>
            </a:extLst>
          </p:cNvPr>
          <p:cNvSpPr txBox="1"/>
          <p:nvPr/>
        </p:nvSpPr>
        <p:spPr>
          <a:xfrm>
            <a:off x="2180967" y="343034"/>
            <a:ext cx="22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文件夹压缩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926531-D44C-08D3-5C72-B608606BE2FE}"/>
              </a:ext>
            </a:extLst>
          </p:cNvPr>
          <p:cNvSpPr txBox="1"/>
          <p:nvPr/>
        </p:nvSpPr>
        <p:spPr>
          <a:xfrm>
            <a:off x="2180967" y="1152265"/>
            <a:ext cx="7271951" cy="418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1.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收集目录和文件信息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遍历整个文件夹结构，区分目录和文件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保存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目录和文件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路径信息</a:t>
            </a: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写入元数据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将目录和文件信息写入压缩文件头，以便解压时还原文件夹结构。</a:t>
            </a: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en-US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逐文件压缩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将文件逐个压缩并附加到目标文件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记录每个文件的压缩大小</a:t>
            </a: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在压缩文件尾部追加每个文件的压缩大小信息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确保解压时可以正确读取文件内容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C031E4E-BD33-75CE-7ACE-CA5FD54EA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08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10253-9669-D93F-8A97-111B93786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8FF0EEE-E2C6-4B3E-9C25-EE7387305644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141EFB-1769-8048-9E17-FB0F1FBE3C59}"/>
              </a:ext>
            </a:extLst>
          </p:cNvPr>
          <p:cNvSpPr txBox="1"/>
          <p:nvPr/>
        </p:nvSpPr>
        <p:spPr>
          <a:xfrm>
            <a:off x="400050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F6B974-5694-D1E7-A8BC-7E9CF41A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93" y="5443902"/>
            <a:ext cx="2523963" cy="14204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9430B7E-9092-F30A-02E8-4B04A3E69CE0}"/>
              </a:ext>
            </a:extLst>
          </p:cNvPr>
          <p:cNvSpPr txBox="1"/>
          <p:nvPr/>
        </p:nvSpPr>
        <p:spPr>
          <a:xfrm>
            <a:off x="2180967" y="343034"/>
            <a:ext cx="22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加密压缩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40388A1-FB68-7A3C-76AD-2F047E477C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EF310E-F706-9EAD-7B54-10E6E447DD8A}"/>
              </a:ext>
            </a:extLst>
          </p:cNvPr>
          <p:cNvSpPr txBox="1"/>
          <p:nvPr/>
        </p:nvSpPr>
        <p:spPr>
          <a:xfrm>
            <a:off x="2180967" y="1133730"/>
            <a:ext cx="7271951" cy="3762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仅对文件头中插入的密钥进行校验</a:t>
            </a:r>
            <a:endParaRPr lang="zh-CN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密钥并不用于加密压缩数据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，安全系数低，类似于伪加密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校验速度快，效率高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压缩后加密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对压缩后的数据进行整体加密（如使用 </a:t>
            </a:r>
            <a:r>
              <a:rPr lang="en-US" altLang="zh-CN" dirty="0"/>
              <a:t>AES</a:t>
            </a:r>
            <a:r>
              <a:rPr lang="zh-CN" altLang="en-US" dirty="0"/>
              <a:t>、</a:t>
            </a:r>
            <a:r>
              <a:rPr lang="en-US" altLang="zh-CN" dirty="0"/>
              <a:t>RSA </a:t>
            </a:r>
            <a:r>
              <a:rPr lang="zh-CN" altLang="en-US" dirty="0"/>
              <a:t>等加密算法）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在文件头中放入是否加密等相关信息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en-US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仅加密解码表</a:t>
            </a:r>
            <a:endParaRPr lang="en-US" altLang="zh-CN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仅对存储下的哈夫曼树编码表进行压缩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在文件头重放入是否加密、加密哈夫曼树编码表的数据范围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9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2762DA-19F0-45CC-8DDF-8E750AF1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2768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A36702-E065-44C4-8B27-A5928702E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97" y="4739195"/>
            <a:ext cx="847417" cy="84741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C4FC550-DF96-427A-A8B4-60D1EEBEFB9A}"/>
              </a:ext>
            </a:extLst>
          </p:cNvPr>
          <p:cNvSpPr txBox="1"/>
          <p:nvPr/>
        </p:nvSpPr>
        <p:spPr>
          <a:xfrm>
            <a:off x="5772150" y="1082499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思考题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575A04-02F7-4FD8-80E9-982AAB4A9D3F}"/>
              </a:ext>
            </a:extLst>
          </p:cNvPr>
          <p:cNvSpPr txBox="1"/>
          <p:nvPr/>
        </p:nvSpPr>
        <p:spPr>
          <a:xfrm>
            <a:off x="5772150" y="3663619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问题总结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30745E5-73D7-4629-AC15-1CC929FF2E4D}"/>
              </a:ext>
            </a:extLst>
          </p:cNvPr>
          <p:cNvSpPr txBox="1"/>
          <p:nvPr/>
        </p:nvSpPr>
        <p:spPr>
          <a:xfrm>
            <a:off x="2048373" y="1646530"/>
            <a:ext cx="1661993" cy="4057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目  录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8BA2763-09AB-420D-A702-080F38AC96C2}"/>
              </a:ext>
            </a:extLst>
          </p:cNvPr>
          <p:cNvSpPr/>
          <p:nvPr/>
        </p:nvSpPr>
        <p:spPr>
          <a:xfrm>
            <a:off x="4462143" y="889470"/>
            <a:ext cx="847725" cy="84772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39C6BEC-6F80-44DC-A7D5-734EFC16C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141" y="2180261"/>
            <a:ext cx="847417" cy="84741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C336557-A1E7-4787-AD60-359C74A56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142" y="3470744"/>
            <a:ext cx="847417" cy="84741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341677A-88AE-4A53-838C-C8BAC883306E}"/>
              </a:ext>
            </a:extLst>
          </p:cNvPr>
          <p:cNvSpPr txBox="1"/>
          <p:nvPr/>
        </p:nvSpPr>
        <p:spPr>
          <a:xfrm>
            <a:off x="4690586" y="990321"/>
            <a:ext cx="39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CDB3E9-C034-4544-9844-0AE4E079EE48}"/>
              </a:ext>
            </a:extLst>
          </p:cNvPr>
          <p:cNvSpPr txBox="1"/>
          <p:nvPr/>
        </p:nvSpPr>
        <p:spPr>
          <a:xfrm>
            <a:off x="4690586" y="2279714"/>
            <a:ext cx="39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B3176BF-B8B4-4E30-99AE-D60A46C2C27A}"/>
              </a:ext>
            </a:extLst>
          </p:cNvPr>
          <p:cNvSpPr txBox="1"/>
          <p:nvPr/>
        </p:nvSpPr>
        <p:spPr>
          <a:xfrm>
            <a:off x="4690585" y="3571287"/>
            <a:ext cx="39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3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AE0BDC5-553E-4BB2-9B03-170AD9C38D90}"/>
              </a:ext>
            </a:extLst>
          </p:cNvPr>
          <p:cNvSpPr txBox="1"/>
          <p:nvPr/>
        </p:nvSpPr>
        <p:spPr>
          <a:xfrm>
            <a:off x="4690426" y="4861769"/>
            <a:ext cx="39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4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FEF4AE5-8B5F-425E-AE8C-FF886B909057}"/>
              </a:ext>
            </a:extLst>
          </p:cNvPr>
          <p:cNvSpPr txBox="1"/>
          <p:nvPr/>
        </p:nvSpPr>
        <p:spPr>
          <a:xfrm>
            <a:off x="5772150" y="2380662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设计思路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99E44DD-529D-4B38-B4D5-958A7EF72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8997" y="144245"/>
            <a:ext cx="2975106" cy="101202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247DB1F-3534-4905-926A-DD2821559D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3884" y="4246505"/>
            <a:ext cx="3538115" cy="26253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81ED79F-9E59-326F-31CD-9F5BE4E6E3A5}"/>
              </a:ext>
            </a:extLst>
          </p:cNvPr>
          <p:cNvSpPr txBox="1"/>
          <p:nvPr/>
        </p:nvSpPr>
        <p:spPr>
          <a:xfrm>
            <a:off x="5772150" y="4861769"/>
            <a:ext cx="422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课程安排</a:t>
            </a:r>
          </a:p>
        </p:txBody>
      </p:sp>
    </p:spTree>
    <p:extLst>
      <p:ext uri="{BB962C8B-B14F-4D97-AF65-F5344CB8AC3E}">
        <p14:creationId xmlns:p14="http://schemas.microsoft.com/office/powerpoint/2010/main" val="336310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A8C11-4E6B-80B8-141B-F9471AA0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2C16217-688D-F79A-9C54-DE1A94E22682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BB927C-F26A-A6D8-72C9-5B3C94D3BD45}"/>
              </a:ext>
            </a:extLst>
          </p:cNvPr>
          <p:cNvSpPr txBox="1"/>
          <p:nvPr/>
        </p:nvSpPr>
        <p:spPr>
          <a:xfrm>
            <a:off x="400050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38F92A-1A80-76A7-70D6-08557303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93" y="5443902"/>
            <a:ext cx="2523963" cy="14204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F87422-8E07-2758-62AC-3C92893F308A}"/>
              </a:ext>
            </a:extLst>
          </p:cNvPr>
          <p:cNvSpPr txBox="1"/>
          <p:nvPr/>
        </p:nvSpPr>
        <p:spPr>
          <a:xfrm>
            <a:off x="2180967" y="343034"/>
            <a:ext cx="22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文件覆盖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D7EC469-6B7A-E4C7-127A-2BF7549DDA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B4F40F-9583-2514-3FA0-82B521A73BF8}"/>
              </a:ext>
            </a:extLst>
          </p:cNvPr>
          <p:cNvSpPr txBox="1"/>
          <p:nvPr/>
        </p:nvSpPr>
        <p:spPr>
          <a:xfrm>
            <a:off x="2180967" y="1152265"/>
            <a:ext cx="7748926" cy="221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当解压缩位置有同名文件时，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询问用户是否允许覆写目标文件</a:t>
            </a:r>
            <a:endParaRPr lang="en-US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zh-CN" sz="2000" b="1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当用户选择不覆写文件时，跳过当前文件的解压逻辑</a:t>
            </a:r>
            <a:endParaRPr lang="en-US" altLang="zh-CN" sz="20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确保文件流状态能够正确调整到下一个文件</a:t>
            </a:r>
            <a:endParaRPr lang="en-US" altLang="zh-CN" sz="2000" dirty="0"/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CN" sz="2000" b="1" kern="100" dirty="0">
                <a:effectLst/>
                <a:latin typeface="+mn-ea"/>
                <a:cs typeface="Times New Roman" panose="02020603050405020304" pitchFamily="18" charset="0"/>
              </a:rPr>
              <a:t>3. 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当用户选择覆写文件时，正确删除或覆盖原文件</a:t>
            </a:r>
            <a:endParaRPr lang="en-US" altLang="zh-CN" sz="2000" dirty="0"/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955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A8C11-4E6B-80B8-141B-F9471AA0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2C16217-688D-F79A-9C54-DE1A94E22682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BB927C-F26A-A6D8-72C9-5B3C94D3BD45}"/>
              </a:ext>
            </a:extLst>
          </p:cNvPr>
          <p:cNvSpPr txBox="1"/>
          <p:nvPr/>
        </p:nvSpPr>
        <p:spPr>
          <a:xfrm>
            <a:off x="400050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38F92A-1A80-76A7-70D6-08557303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93" y="5443902"/>
            <a:ext cx="2523963" cy="14204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F87422-8E07-2758-62AC-3C92893F308A}"/>
              </a:ext>
            </a:extLst>
          </p:cNvPr>
          <p:cNvSpPr txBox="1"/>
          <p:nvPr/>
        </p:nvSpPr>
        <p:spPr>
          <a:xfrm>
            <a:off x="2180967" y="343034"/>
            <a:ext cx="321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文件压缩率优化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D7EC469-6B7A-E4C7-127A-2BF7549DDA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B4F40F-9583-2514-3FA0-82B521A73BF8}"/>
              </a:ext>
            </a:extLst>
          </p:cNvPr>
          <p:cNvSpPr txBox="1"/>
          <p:nvPr/>
        </p:nvSpPr>
        <p:spPr>
          <a:xfrm>
            <a:off x="2180967" y="1152265"/>
            <a:ext cx="8976560" cy="545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压缩率公式：</a:t>
            </a:r>
            <a:r>
              <a:rPr lang="zh-CN" altLang="en-US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压缩后文件大小 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/ </a:t>
            </a:r>
            <a:r>
              <a:rPr lang="zh-CN" altLang="en-US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压缩前文件大小</a:t>
            </a:r>
            <a:endParaRPr lang="en-US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压缩后文件大小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文件头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哈夫曼编码表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目录结构表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各编码后文件数据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其余校验信息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压缩前文件大小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原始文件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原始目录结构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压缩优化</a:t>
            </a:r>
            <a:endParaRPr lang="en-US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难以优化的部分：文件头、编码文件数据、校验信息</a:t>
            </a:r>
            <a:endParaRPr lang="en-US" altLang="zh-CN" dirty="0"/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哈夫曼编码表优化：使用前序遍历编码</a:t>
            </a:r>
            <a:r>
              <a:rPr lang="en-US" altLang="zh-CN" dirty="0"/>
              <a:t>+</a:t>
            </a:r>
            <a:r>
              <a:rPr lang="zh-CN" altLang="en-US" dirty="0"/>
              <a:t>叶子节点字符</a:t>
            </a:r>
            <a:r>
              <a:rPr lang="en-US" altLang="zh-CN" dirty="0"/>
              <a:t>+</a:t>
            </a:r>
            <a:r>
              <a:rPr lang="zh-CN" altLang="en-US" dirty="0"/>
              <a:t>校验值的方式存储哈夫曼编码，而非严格使用树状图结构进行存储；</a:t>
            </a:r>
            <a:endParaRPr lang="en-US" altLang="zh-CN" dirty="0"/>
          </a:p>
          <a:p>
            <a:pPr marL="1200150" lvl="2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如果仅为了节省存储空间，记录哈夫曼编码表时可以仅记录编码表，而不记录字符频率值</a:t>
            </a:r>
            <a:endParaRPr lang="en-US" altLang="zh-CN" dirty="0"/>
          </a:p>
          <a:p>
            <a:pPr marL="1200150" lvl="2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字节存在</a:t>
            </a:r>
            <a:r>
              <a:rPr lang="en-US" altLang="zh-CN" dirty="0"/>
              <a:t>8bit</a:t>
            </a:r>
            <a:r>
              <a:rPr lang="zh-CN" altLang="en-US" dirty="0"/>
              <a:t>，因此可以使用</a:t>
            </a:r>
            <a:r>
              <a:rPr lang="en-US" altLang="zh-CN" dirty="0"/>
              <a:t>5bit</a:t>
            </a:r>
            <a:r>
              <a:rPr lang="zh-CN" altLang="en-US" dirty="0"/>
              <a:t>记录编码信息，</a:t>
            </a:r>
            <a:r>
              <a:rPr lang="en-US" altLang="zh-CN" dirty="0"/>
              <a:t>3bit</a:t>
            </a:r>
            <a:r>
              <a:rPr lang="zh-CN" altLang="en-US" dirty="0"/>
              <a:t>记录当前字节中的编码长度（</a:t>
            </a:r>
            <a:r>
              <a:rPr lang="en-US" altLang="zh-CN" dirty="0"/>
              <a:t>01001101</a:t>
            </a:r>
            <a:r>
              <a:rPr lang="zh-CN" altLang="en-US" dirty="0"/>
              <a:t>表述当前哈夫曼编码为</a:t>
            </a:r>
            <a:r>
              <a:rPr lang="en-US" altLang="zh-CN" dirty="0"/>
              <a:t>01001</a:t>
            </a:r>
            <a:r>
              <a:rPr lang="zh-CN" altLang="en-US" dirty="0"/>
              <a:t>，编码长度为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200150" lvl="2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`11111000`</a:t>
            </a:r>
            <a:r>
              <a:rPr lang="zh-CN" altLang="en-US" dirty="0"/>
              <a:t>或者</a:t>
            </a:r>
            <a:r>
              <a:rPr lang="en-US" altLang="zh-CN" dirty="0"/>
              <a:t>`00000000`</a:t>
            </a:r>
            <a:r>
              <a:rPr lang="zh-CN" altLang="en-US" dirty="0"/>
              <a:t>作为分隔符</a:t>
            </a:r>
            <a:endParaRPr lang="en-US" altLang="zh-CN" dirty="0"/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93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A8C11-4E6B-80B8-141B-F9471AA0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2C16217-688D-F79A-9C54-DE1A94E22682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BB927C-F26A-A6D8-72C9-5B3C94D3BD45}"/>
              </a:ext>
            </a:extLst>
          </p:cNvPr>
          <p:cNvSpPr txBox="1"/>
          <p:nvPr/>
        </p:nvSpPr>
        <p:spPr>
          <a:xfrm>
            <a:off x="400050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38F92A-1A80-76A7-70D6-08557303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93" y="5443902"/>
            <a:ext cx="2523963" cy="14204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F87422-8E07-2758-62AC-3C92893F308A}"/>
              </a:ext>
            </a:extLst>
          </p:cNvPr>
          <p:cNvSpPr txBox="1"/>
          <p:nvPr/>
        </p:nvSpPr>
        <p:spPr>
          <a:xfrm>
            <a:off x="2180967" y="343034"/>
            <a:ext cx="321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文件压缩率优化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D7EC469-6B7A-E4C7-127A-2BF7549DDA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EB4F40F-9583-2514-3FA0-82B521A73BF8}"/>
              </a:ext>
            </a:extLst>
          </p:cNvPr>
          <p:cNvSpPr txBox="1"/>
          <p:nvPr/>
        </p:nvSpPr>
        <p:spPr>
          <a:xfrm>
            <a:off x="2180967" y="1152265"/>
            <a:ext cx="8976560" cy="355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2"/>
            </a:pPr>
            <a:r>
              <a:rPr lang="zh-CN" altLang="en-US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压缩优化</a:t>
            </a:r>
            <a:endParaRPr lang="en-US" altLang="zh-CN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目录结构表优化：</a:t>
            </a:r>
            <a:endParaRPr lang="en-US" altLang="zh-CN" dirty="0"/>
          </a:p>
          <a:p>
            <a:pPr marL="1200150" lvl="2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目录结构本质可以表示为文本数据文件，因此同样可以利用哈夫曼编码进行压缩优化</a:t>
            </a:r>
            <a:endParaRPr lang="en-US" altLang="zh-CN" dirty="0"/>
          </a:p>
          <a:p>
            <a:pPr marL="1200150" lvl="2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压缩解压时使用文件头记录存储位置即可</a:t>
            </a:r>
            <a:endParaRPr lang="en-US" altLang="zh-CN" dirty="0"/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文件压缩优化：</a:t>
            </a:r>
            <a:endParaRPr lang="en-US" altLang="zh-CN" dirty="0"/>
          </a:p>
          <a:p>
            <a:pPr marL="1200150" lvl="2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可以考虑使用分组哈夫曼编码的方式节省编码表存储大小；即将具有相似统计特征的⼩⽂件分组，为每组⽣成⼀个哈夫曼树</a:t>
            </a:r>
            <a:endParaRPr lang="en-US" altLang="zh-CN" dirty="0"/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19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200025" y="238259"/>
            <a:ext cx="2971800" cy="10096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D1034B-40F2-4B44-9439-A176393004B4}"/>
              </a:ext>
            </a:extLst>
          </p:cNvPr>
          <p:cNvSpPr/>
          <p:nvPr/>
        </p:nvSpPr>
        <p:spPr>
          <a:xfrm>
            <a:off x="4714875" y="1033462"/>
            <a:ext cx="2524125" cy="25241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9E639A-3C36-40E6-AAC6-235A1DE6FE97}"/>
              </a:ext>
            </a:extLst>
          </p:cNvPr>
          <p:cNvSpPr txBox="1"/>
          <p:nvPr/>
        </p:nvSpPr>
        <p:spPr>
          <a:xfrm>
            <a:off x="5362574" y="1498223"/>
            <a:ext cx="187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C36786-843C-4EEC-933B-2B374B1D8CF2}"/>
              </a:ext>
            </a:extLst>
          </p:cNvPr>
          <p:cNvSpPr txBox="1"/>
          <p:nvPr/>
        </p:nvSpPr>
        <p:spPr>
          <a:xfrm>
            <a:off x="4714874" y="4012188"/>
            <a:ext cx="252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问题总结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AD9130-6908-4BA2-A742-5D141EFDED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00" t="58799" r="54700" b="23870"/>
          <a:stretch/>
        </p:blipFill>
        <p:spPr>
          <a:xfrm>
            <a:off x="4424362" y="5240149"/>
            <a:ext cx="3105150" cy="11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4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6FF25-946B-CCDC-F144-2B8AFD46F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D9B8564-8FFC-3872-682A-0E9CA426D007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577A44-878C-21A1-FC3B-534D6FD05AAA}"/>
              </a:ext>
            </a:extLst>
          </p:cNvPr>
          <p:cNvSpPr txBox="1"/>
          <p:nvPr/>
        </p:nvSpPr>
        <p:spPr>
          <a:xfrm>
            <a:off x="400050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3A7277-8DC0-47AA-0F0D-C2E508F9C11E}"/>
              </a:ext>
            </a:extLst>
          </p:cNvPr>
          <p:cNvSpPr txBox="1"/>
          <p:nvPr/>
        </p:nvSpPr>
        <p:spPr>
          <a:xfrm>
            <a:off x="2180967" y="343034"/>
            <a:ext cx="22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问题总结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06CBD80-ABFC-8DDC-816A-C9592864D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C83F293-554A-4217-FAE0-E35496C0F1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 trans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00" t="58799" r="54700" b="23870"/>
          <a:stretch/>
        </p:blipFill>
        <p:spPr>
          <a:xfrm>
            <a:off x="9132287" y="5746776"/>
            <a:ext cx="3105150" cy="11687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F81E012-8B81-A0BC-5B2D-F1F675E7C09F}"/>
              </a:ext>
            </a:extLst>
          </p:cNvPr>
          <p:cNvSpPr txBox="1"/>
          <p:nvPr/>
        </p:nvSpPr>
        <p:spPr>
          <a:xfrm>
            <a:off x="2316892" y="1254211"/>
            <a:ext cx="76920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effectLst/>
                <a:latin typeface="+mn-ea"/>
                <a:cs typeface="Times New Roman" panose="02020603050405020304" pitchFamily="18" charset="0"/>
              </a:rPr>
              <a:t>1. </a:t>
            </a:r>
            <a:r>
              <a:rPr lang="zh-CN" altLang="en-US" sz="2400" b="1" dirty="0"/>
              <a:t>代码耦合度高，项目框架不合理</a:t>
            </a:r>
            <a:endParaRPr lang="en-US" altLang="zh-C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只使用一个文件存放所有代码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缺乏明确的模块边界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kern="100" dirty="0">
                <a:effectLst/>
                <a:latin typeface="+mn-ea"/>
                <a:cs typeface="Times New Roman" panose="02020603050405020304" pitchFamily="18" charset="0"/>
              </a:rPr>
              <a:t>. </a:t>
            </a:r>
            <a:r>
              <a:rPr lang="zh-CN" altLang="en-US" sz="2400" b="1" kern="100" dirty="0">
                <a:effectLst/>
                <a:latin typeface="+mn-ea"/>
                <a:cs typeface="Times New Roman" panose="02020603050405020304" pitchFamily="18" charset="0"/>
              </a:rPr>
              <a:t>解压缩设计不合理</a:t>
            </a:r>
            <a:endParaRPr lang="en-US" altLang="zh-CN" sz="2400" b="1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需要额外的文件存储映射表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文件头设计不合理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哈夫曼编码存储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多文件</a:t>
            </a:r>
            <a:r>
              <a:rPr lang="en-US" altLang="zh-CN" dirty="0"/>
              <a:t>/</a:t>
            </a:r>
            <a:r>
              <a:rPr lang="zh-CN" altLang="en-US" dirty="0"/>
              <a:t>目录文件信息存储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0775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200025" y="238259"/>
            <a:ext cx="2971800" cy="10096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D1034B-40F2-4B44-9439-A176393004B4}"/>
              </a:ext>
            </a:extLst>
          </p:cNvPr>
          <p:cNvSpPr/>
          <p:nvPr/>
        </p:nvSpPr>
        <p:spPr>
          <a:xfrm>
            <a:off x="4714875" y="1033462"/>
            <a:ext cx="2524125" cy="25241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9E639A-3C36-40E6-AAC6-235A1DE6FE97}"/>
              </a:ext>
            </a:extLst>
          </p:cNvPr>
          <p:cNvSpPr txBox="1"/>
          <p:nvPr/>
        </p:nvSpPr>
        <p:spPr>
          <a:xfrm>
            <a:off x="5362574" y="1498223"/>
            <a:ext cx="187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C36786-843C-4EEC-933B-2B374B1D8CF2}"/>
              </a:ext>
            </a:extLst>
          </p:cNvPr>
          <p:cNvSpPr txBox="1"/>
          <p:nvPr/>
        </p:nvSpPr>
        <p:spPr>
          <a:xfrm>
            <a:off x="4714874" y="4012188"/>
            <a:ext cx="252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课程安排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065C35-EA23-4007-8E91-EC1C817443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 trans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200" t="47966" r="14160" b="24162"/>
          <a:stretch/>
        </p:blipFill>
        <p:spPr>
          <a:xfrm>
            <a:off x="4922520" y="4765040"/>
            <a:ext cx="234696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97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586AF-5310-D592-9996-20BC44B2A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97DCFD-01FF-E66E-D8AD-D5331ED9ED76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978C57-5FB9-2302-8127-6DE08420F206}"/>
              </a:ext>
            </a:extLst>
          </p:cNvPr>
          <p:cNvSpPr txBox="1"/>
          <p:nvPr/>
        </p:nvSpPr>
        <p:spPr>
          <a:xfrm>
            <a:off x="400050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73B477-7245-1A24-B6D6-9E92721AA332}"/>
              </a:ext>
            </a:extLst>
          </p:cNvPr>
          <p:cNvSpPr txBox="1"/>
          <p:nvPr/>
        </p:nvSpPr>
        <p:spPr>
          <a:xfrm>
            <a:off x="2180967" y="343034"/>
            <a:ext cx="22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课程安排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F89BDC9-D663-863D-EBEE-867FA7F549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7E79C4-798C-BEA4-D872-9DB2483565C4}"/>
              </a:ext>
            </a:extLst>
          </p:cNvPr>
          <p:cNvSpPr txBox="1"/>
          <p:nvPr/>
        </p:nvSpPr>
        <p:spPr>
          <a:xfrm>
            <a:off x="2316892" y="1254211"/>
            <a:ext cx="76920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100" dirty="0">
                <a:latin typeface="+mn-ea"/>
                <a:cs typeface="Times New Roman" panose="02020603050405020304" pitchFamily="18" charset="0"/>
              </a:rPr>
              <a:t>12.3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Lab 10</a:t>
            </a:r>
          </a:p>
          <a:p>
            <a:pPr>
              <a:lnSpc>
                <a:spcPct val="150000"/>
              </a:lnSpc>
            </a:pPr>
            <a:r>
              <a:rPr lang="en-US" altLang="zh-CN" sz="2400" b="1" kern="100" dirty="0">
                <a:latin typeface="+mn-ea"/>
                <a:cs typeface="Times New Roman" panose="02020603050405020304" pitchFamily="18" charset="0"/>
              </a:rPr>
              <a:t>12.8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PJ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提交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kern="100" dirty="0">
                <a:latin typeface="+mn-ea"/>
                <a:cs typeface="Times New Roman" panose="02020603050405020304" pitchFamily="18" charset="0"/>
              </a:rPr>
              <a:t>12.10</a:t>
            </a:r>
            <a:r>
              <a:rPr lang="zh-CN" altLang="en-US" sz="2400" b="1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PJ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第一次面试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kern="100" dirty="0">
                <a:latin typeface="+mn-ea"/>
                <a:cs typeface="Times New Roman" panose="02020603050405020304" pitchFamily="18" charset="0"/>
              </a:rPr>
              <a:t>12.17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PJ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第二次面试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728F6A-48D0-8A61-2464-36023D64BB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 trans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200" t="47966" r="14160" b="24162"/>
          <a:stretch/>
        </p:blipFill>
        <p:spPr>
          <a:xfrm>
            <a:off x="9845040" y="4978400"/>
            <a:ext cx="234696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99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586AF-5310-D592-9996-20BC44B2A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97DCFD-01FF-E66E-D8AD-D5331ED9ED76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978C57-5FB9-2302-8127-6DE08420F206}"/>
              </a:ext>
            </a:extLst>
          </p:cNvPr>
          <p:cNvSpPr txBox="1"/>
          <p:nvPr/>
        </p:nvSpPr>
        <p:spPr>
          <a:xfrm>
            <a:off x="400050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73B477-7245-1A24-B6D6-9E92721AA332}"/>
              </a:ext>
            </a:extLst>
          </p:cNvPr>
          <p:cNvSpPr txBox="1"/>
          <p:nvPr/>
        </p:nvSpPr>
        <p:spPr>
          <a:xfrm>
            <a:off x="2180967" y="343034"/>
            <a:ext cx="229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面试安排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F89BDC9-D663-863D-EBEE-867FA7F549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7E79C4-798C-BEA4-D872-9DB2483565C4}"/>
              </a:ext>
            </a:extLst>
          </p:cNvPr>
          <p:cNvSpPr txBox="1"/>
          <p:nvPr/>
        </p:nvSpPr>
        <p:spPr>
          <a:xfrm>
            <a:off x="2316892" y="1254211"/>
            <a:ext cx="7692081" cy="503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项目演示</a:t>
            </a:r>
            <a:endParaRPr lang="en-US" altLang="zh-CN" sz="2400" b="1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/>
              <a:t>单文件及目录的压缩</a:t>
            </a:r>
            <a:r>
              <a:rPr lang="en-US" altLang="zh-CN" dirty="0"/>
              <a:t>/</a:t>
            </a:r>
            <a:r>
              <a:rPr lang="zh-CN" altLang="en-US" dirty="0"/>
              <a:t>解压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/>
              <a:t>压缩密码设置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/>
              <a:t>压缩率展示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kern="100" dirty="0">
                <a:latin typeface="+mn-ea"/>
                <a:cs typeface="Times New Roman" panose="02020603050405020304" pitchFamily="18" charset="0"/>
              </a:rPr>
              <a:t>代码设计中的一些问题</a:t>
            </a:r>
            <a:endParaRPr lang="en-US" altLang="zh-CN" sz="2400" b="1" kern="100" dirty="0">
              <a:latin typeface="+mn-ea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哈夫曼编码表处理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新增压缩文件实现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目录结构存储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&amp;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恢复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…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400" b="1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400" b="1" kern="100" dirty="0">
                <a:latin typeface="+mn-ea"/>
                <a:cs typeface="Times New Roman" panose="02020603050405020304" pitchFamily="18" charset="0"/>
              </a:rPr>
              <a:t>可选</a:t>
            </a:r>
            <a:r>
              <a:rPr lang="en-US" altLang="zh-CN" sz="2400" b="1" kern="100" dirty="0">
                <a:latin typeface="+mn-ea"/>
                <a:cs typeface="Times New Roman" panose="02020603050405020304" pitchFamily="18" charset="0"/>
              </a:rPr>
              <a:t>) </a:t>
            </a:r>
            <a:r>
              <a:rPr lang="zh-CN" altLang="en-US" sz="2400" b="1" kern="100" dirty="0">
                <a:latin typeface="+mn-ea"/>
                <a:cs typeface="Times New Roman" panose="02020603050405020304" pitchFamily="18" charset="0"/>
              </a:rPr>
              <a:t>介绍实现的额外功能</a:t>
            </a:r>
            <a:endParaRPr lang="en-US" altLang="zh-CN" sz="2400" b="1" kern="100" dirty="0"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注：仅作为加分项，请优先完成全部要求内容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728F6A-48D0-8A61-2464-36023D64BB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 trans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200" t="47966" r="14160" b="24162"/>
          <a:stretch/>
        </p:blipFill>
        <p:spPr>
          <a:xfrm>
            <a:off x="9845040" y="4978400"/>
            <a:ext cx="234696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0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3B99002-C05F-4E8F-8BF6-0A71E6FA4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200025" y="238259"/>
            <a:ext cx="2971800" cy="10096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D1034B-40F2-4B44-9439-A176393004B4}"/>
              </a:ext>
            </a:extLst>
          </p:cNvPr>
          <p:cNvSpPr/>
          <p:nvPr/>
        </p:nvSpPr>
        <p:spPr>
          <a:xfrm>
            <a:off x="4714875" y="1033462"/>
            <a:ext cx="2524125" cy="25241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9E639A-3C36-40E6-AAC6-235A1DE6FE97}"/>
              </a:ext>
            </a:extLst>
          </p:cNvPr>
          <p:cNvSpPr txBox="1"/>
          <p:nvPr/>
        </p:nvSpPr>
        <p:spPr>
          <a:xfrm>
            <a:off x="5362574" y="1498223"/>
            <a:ext cx="187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FFFFFF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01</a:t>
            </a:r>
            <a:endParaRPr lang="zh-CN" altLang="en-US" sz="9600" dirty="0">
              <a:solidFill>
                <a:srgbClr val="FFFFFF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C36786-843C-4EEC-933B-2B374B1D8CF2}"/>
              </a:ext>
            </a:extLst>
          </p:cNvPr>
          <p:cNvSpPr txBox="1"/>
          <p:nvPr/>
        </p:nvSpPr>
        <p:spPr>
          <a:xfrm>
            <a:off x="4714875" y="3964652"/>
            <a:ext cx="2524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思考题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BB75C9E-CCF7-43BB-A3A3-D599455B39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74" t="21369" r="55013" b="61375"/>
          <a:stretch/>
        </p:blipFill>
        <p:spPr>
          <a:xfrm>
            <a:off x="4366577" y="5541268"/>
            <a:ext cx="3220720" cy="11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7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4965626-BEBE-4DD7-A810-B4E7FBB75BBF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DC9D10-D756-43DB-B10C-510439A39E41}"/>
              </a:ext>
            </a:extLst>
          </p:cNvPr>
          <p:cNvSpPr txBox="1"/>
          <p:nvPr/>
        </p:nvSpPr>
        <p:spPr>
          <a:xfrm>
            <a:off x="390525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9BBE46-5565-4978-BAE0-DAB1A26C9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936" y="5677661"/>
            <a:ext cx="3225064" cy="1164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F77B285-9BCB-C39E-7EAE-E9D2AD0E02F7}"/>
              </a:ext>
            </a:extLst>
          </p:cNvPr>
          <p:cNvSpPr txBox="1"/>
          <p:nvPr/>
        </p:nvSpPr>
        <p:spPr>
          <a:xfrm>
            <a:off x="2020330" y="390348"/>
            <a:ext cx="7731467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）</a:t>
            </a:r>
            <a:r>
              <a:rPr lang="zh-CN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哈夫曼编码算法是否总能保证最优压缩？如果不一定，请举例说明在哪些情况下它可能不是最优的。</a:t>
            </a:r>
            <a:endParaRPr lang="zh-CN" altLang="en-US" sz="2000" dirty="0">
              <a:solidFill>
                <a:schemeClr val="tx2"/>
              </a:solidFill>
              <a:ea typeface="方正宋刻本秀楷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4398B2-5956-2DF9-F54C-043C0D6F37E7}"/>
              </a:ext>
            </a:extLst>
          </p:cNvPr>
          <p:cNvSpPr txBox="1"/>
          <p:nvPr/>
        </p:nvSpPr>
        <p:spPr>
          <a:xfrm>
            <a:off x="2020330" y="1773034"/>
            <a:ext cx="827902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哈夫曼编码不能保证在所有情况下实现最优压缩。</a:t>
            </a:r>
            <a:r>
              <a:rPr lang="zh-CN" altLang="en-US" dirty="0"/>
              <a:t>它在特定条件下能够生成最优前缀码，但并不总是压缩效率最高。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917CA6-30B5-EEBA-9174-F6F818E811CA}"/>
              </a:ext>
            </a:extLst>
          </p:cNvPr>
          <p:cNvSpPr txBox="1"/>
          <p:nvPr/>
        </p:nvSpPr>
        <p:spPr>
          <a:xfrm>
            <a:off x="2020330" y="2831241"/>
            <a:ext cx="898954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哈夫曼编码的适用条件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/>
              <a:t> 无符号约束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哈夫曼编码假设每个符号用整数位（</a:t>
            </a:r>
            <a:r>
              <a:rPr lang="en-US" altLang="zh-CN" dirty="0"/>
              <a:t>bit</a:t>
            </a:r>
            <a:r>
              <a:rPr lang="zh-CN" altLang="en-US" dirty="0"/>
              <a:t>）表示，且不能使用非整数位数（如小数位数）。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2. </a:t>
            </a:r>
            <a:r>
              <a:rPr lang="zh-CN" altLang="en-US" b="1" dirty="0"/>
              <a:t>独立符号</a:t>
            </a:r>
            <a:r>
              <a:rPr lang="en-US" altLang="zh-CN" dirty="0"/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假设符号出现的概率是独立的，不考虑符号之间的相关性（如上下文关系）。</a:t>
            </a: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94256E-5A8D-DCBB-C383-778AA80A4E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3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B7EF3-1D62-2EA6-B6AC-39980BCA4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84431F2-45E3-54EB-7F18-C583E2C58175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12D3C1-D5C8-016A-CC56-C11BF69901F7}"/>
              </a:ext>
            </a:extLst>
          </p:cNvPr>
          <p:cNvSpPr txBox="1"/>
          <p:nvPr/>
        </p:nvSpPr>
        <p:spPr>
          <a:xfrm>
            <a:off x="390525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FD7DBA-1EC7-4DF1-9ECA-19F7B617F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936" y="5693563"/>
            <a:ext cx="3225064" cy="1164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0AB7461-339A-22F0-5D9B-BBC9A5E68EF6}"/>
              </a:ext>
            </a:extLst>
          </p:cNvPr>
          <p:cNvSpPr txBox="1"/>
          <p:nvPr/>
        </p:nvSpPr>
        <p:spPr>
          <a:xfrm>
            <a:off x="2020330" y="306343"/>
            <a:ext cx="7731467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）</a:t>
            </a:r>
            <a:r>
              <a:rPr lang="zh-CN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哈夫曼编码算法是否总能保证最优压缩？如果不一定，请举例说明在哪些情况下它可能不是最优的。</a:t>
            </a:r>
            <a:endParaRPr lang="zh-CN" altLang="en-US" sz="2000" dirty="0">
              <a:solidFill>
                <a:schemeClr val="tx2"/>
              </a:solidFill>
              <a:ea typeface="方正宋刻本秀楷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E157A7-9C92-4CA3-1B12-248BACDC1A2F}"/>
              </a:ext>
            </a:extLst>
          </p:cNvPr>
          <p:cNvSpPr txBox="1"/>
          <p:nvPr/>
        </p:nvSpPr>
        <p:spPr>
          <a:xfrm>
            <a:off x="2020330" y="1575326"/>
            <a:ext cx="9298459" cy="420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非最优的情况：</a:t>
            </a:r>
            <a:r>
              <a:rPr lang="zh-CN" altLang="zh-CN" b="1" dirty="0"/>
              <a:t>出现浮点位数的最佳编码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哈夫曼编码限制每个符号的编码长度为整数位（1 bit, 2 bits...）。然而，最佳压缩可能需要非整数位数。假设有 3 个符号 A, B, C，出现的概率如下：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/>
              <a:t> </a:t>
            </a:r>
            <a:r>
              <a:rPr lang="zh-CN" altLang="zh-CN" dirty="0"/>
              <a:t>P(A) = 0.5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/>
              <a:t> </a:t>
            </a:r>
            <a:r>
              <a:rPr lang="zh-CN" altLang="zh-CN" dirty="0"/>
              <a:t>P(B) = 0.3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/>
              <a:t> </a:t>
            </a:r>
            <a:r>
              <a:rPr lang="zh-CN" altLang="zh-CN" dirty="0"/>
              <a:t>P(C) = 0.2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/>
              <a:t>哈夫曼编码:</a:t>
            </a:r>
            <a:r>
              <a:rPr lang="en-US" altLang="zh-CN" b="1" dirty="0"/>
              <a:t> </a:t>
            </a:r>
            <a:r>
              <a:rPr lang="zh-CN" altLang="zh-CN" dirty="0"/>
              <a:t>A -&gt; 0 (1 bit)</a:t>
            </a:r>
            <a:r>
              <a:rPr lang="zh-CN" altLang="en-US" dirty="0"/>
              <a:t>，</a:t>
            </a:r>
            <a:r>
              <a:rPr lang="zh-CN" altLang="zh-CN" dirty="0"/>
              <a:t>B -&gt; 10 (2 bits)</a:t>
            </a:r>
            <a:r>
              <a:rPr lang="zh-CN" altLang="en-US" dirty="0"/>
              <a:t>，</a:t>
            </a:r>
            <a:r>
              <a:rPr lang="zh-CN" altLang="zh-CN" dirty="0"/>
              <a:t>C -&gt; 11 (2 bits)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/>
              <a:t>平均编码长度:</a:t>
            </a:r>
            <a:r>
              <a:rPr lang="en-US" altLang="zh-CN" b="1" dirty="0"/>
              <a:t> </a:t>
            </a:r>
            <a:r>
              <a:rPr lang="zh-CN" altLang="zh-CN" dirty="0"/>
              <a:t>LHuffman=1⋅0.5+2⋅0.3+2⋅0.2=1.7 bits/symbol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/>
              <a:t>信息论的熵（最优极限）: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H=−∑P(x)log⁡2P(x)=−(0.5 ⋅ log⁡</a:t>
            </a:r>
            <a:r>
              <a:rPr lang="zh-CN" altLang="zh-CN" sz="1000" dirty="0"/>
              <a:t>2</a:t>
            </a:r>
            <a:r>
              <a:rPr lang="zh-CN" altLang="zh-CN" dirty="0"/>
              <a:t>0.5+0.3 ⋅ log⁡</a:t>
            </a:r>
            <a:r>
              <a:rPr lang="zh-CN" altLang="zh-CN" sz="1000" dirty="0"/>
              <a:t>2</a:t>
            </a:r>
            <a:r>
              <a:rPr lang="zh-CN" altLang="zh-CN" dirty="0"/>
              <a:t>0.3+0.2 ⋅ log⁡</a:t>
            </a:r>
            <a:r>
              <a:rPr lang="zh-CN" altLang="zh-CN" sz="1000" dirty="0"/>
              <a:t>2</a:t>
            </a:r>
            <a:r>
              <a:rPr lang="zh-CN" altLang="zh-CN" dirty="0"/>
              <a:t>0.2)≈1.485 bits/symbol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5CB54C-C839-C315-61E9-7C24D734FF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5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282F7-5A01-68EC-DF02-F6DBAAAE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98C8261-EAC4-E525-CE0C-1D29854D89EA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9E1798-D09E-B2B5-EBB4-2C1B90582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7AD4C03-C865-12DE-791B-EDFFE99515C3}"/>
              </a:ext>
            </a:extLst>
          </p:cNvPr>
          <p:cNvSpPr txBox="1"/>
          <p:nvPr/>
        </p:nvSpPr>
        <p:spPr>
          <a:xfrm>
            <a:off x="390525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5D11E4-ED6E-A330-0535-3E2E9826B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936" y="5693563"/>
            <a:ext cx="3225064" cy="1164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4F8F0E-C47C-5E04-A491-4C1D5042A808}"/>
              </a:ext>
            </a:extLst>
          </p:cNvPr>
          <p:cNvSpPr txBox="1"/>
          <p:nvPr/>
        </p:nvSpPr>
        <p:spPr>
          <a:xfrm>
            <a:off x="2020330" y="306343"/>
            <a:ext cx="7731467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）</a:t>
            </a:r>
            <a:r>
              <a:rPr lang="zh-CN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哈夫曼编码算法是否总能保证最优压缩？如果不一定，请举例说明在哪些情况下它可能不是最优的。</a:t>
            </a:r>
            <a:endParaRPr lang="zh-CN" altLang="en-US" sz="2000" dirty="0">
              <a:solidFill>
                <a:schemeClr val="tx2"/>
              </a:solidFill>
              <a:ea typeface="方正宋刻本秀楷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8E3039-1C75-8EF0-DB11-31971D637F34}"/>
              </a:ext>
            </a:extLst>
          </p:cNvPr>
          <p:cNvSpPr txBox="1"/>
          <p:nvPr/>
        </p:nvSpPr>
        <p:spPr>
          <a:xfrm>
            <a:off x="2020330" y="1575326"/>
            <a:ext cx="9298459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非最优的情况：存在上下文依赖的符号</a:t>
            </a:r>
            <a:endParaRPr lang="zh-CN" altLang="zh-CN" b="1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哈夫曼编码假设符号是独立的，但在实际数据中，符号可能具有上下文相关性。</a:t>
            </a:r>
            <a:r>
              <a:rPr lang="zh-CN" altLang="zh-CN" dirty="0"/>
              <a:t>假设</a:t>
            </a:r>
            <a:r>
              <a:rPr lang="zh-CN" altLang="en-US" dirty="0"/>
              <a:t>有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文本字符串：</a:t>
            </a:r>
            <a:r>
              <a:rPr lang="en-US" altLang="zh-CN" dirty="0"/>
              <a:t>ABABABABABAB</a:t>
            </a:r>
            <a:endParaRPr lang="zh-CN" altLang="zh-CN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/>
              <a:t> </a:t>
            </a:r>
            <a:r>
              <a:rPr lang="zh-CN" altLang="zh-CN" dirty="0"/>
              <a:t>P(A) = 0.5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/>
              <a:t> </a:t>
            </a:r>
            <a:r>
              <a:rPr lang="zh-CN" altLang="zh-CN" dirty="0"/>
              <a:t>P(B) = 0.</a:t>
            </a:r>
            <a:r>
              <a:rPr lang="en-US" altLang="zh-CN" dirty="0"/>
              <a:t>5</a:t>
            </a:r>
            <a:endParaRPr lang="zh-CN" altLang="zh-CN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/>
              <a:t>哈夫曼编码:</a:t>
            </a:r>
            <a:r>
              <a:rPr lang="en-US" altLang="zh-CN" b="1" dirty="0"/>
              <a:t> </a:t>
            </a:r>
            <a:r>
              <a:rPr lang="zh-CN" altLang="zh-CN" dirty="0"/>
              <a:t>A -&gt; 0 (1 bit)</a:t>
            </a:r>
            <a:r>
              <a:rPr lang="zh-CN" altLang="en-US" dirty="0"/>
              <a:t>，</a:t>
            </a:r>
            <a:r>
              <a:rPr lang="zh-CN" altLang="zh-CN" dirty="0"/>
              <a:t>B -&gt; 1 (</a:t>
            </a:r>
            <a:r>
              <a:rPr lang="en-US" altLang="zh-CN" dirty="0"/>
              <a:t>1</a:t>
            </a:r>
            <a:r>
              <a:rPr lang="zh-CN" altLang="zh-CN" dirty="0"/>
              <a:t> bits)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/>
              <a:t>更优方案: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/>
              <a:t> </a:t>
            </a:r>
            <a:r>
              <a:rPr lang="zh-CN" altLang="zh-CN" dirty="0"/>
              <a:t>考虑上下文关系，发现 AB 总是成对出现。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/>
              <a:t> </a:t>
            </a:r>
            <a:r>
              <a:rPr lang="zh-CN" altLang="zh-CN" dirty="0"/>
              <a:t>定义 AB 为一个符号，概率为 1.0，编码为 0</a:t>
            </a:r>
            <a:r>
              <a:rPr lang="zh-CN" altLang="en-US" dirty="0"/>
              <a:t>，平均编码长度为 </a:t>
            </a:r>
            <a:r>
              <a:rPr lang="en-US" altLang="zh-CN" b="1" dirty="0"/>
              <a:t>0.5 bits/symbol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2503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F043D-96B3-D23D-AF9D-9B6F0B497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B7A080-B536-25D6-ABFC-69837BAB45B2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65B9B-B3ED-D424-09AC-4442DDA60776}"/>
              </a:ext>
            </a:extLst>
          </p:cNvPr>
          <p:cNvSpPr txBox="1"/>
          <p:nvPr/>
        </p:nvSpPr>
        <p:spPr>
          <a:xfrm>
            <a:off x="390525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31D80C-0A7E-971B-E346-467486C5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936" y="5693563"/>
            <a:ext cx="3225064" cy="1164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8CF619-452F-091F-BD91-CD4BD540BE3A}"/>
              </a:ext>
            </a:extLst>
          </p:cNvPr>
          <p:cNvSpPr txBox="1"/>
          <p:nvPr/>
        </p:nvSpPr>
        <p:spPr>
          <a:xfrm>
            <a:off x="2020330" y="389647"/>
            <a:ext cx="7760042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）</a:t>
            </a:r>
            <a:r>
              <a:rPr lang="zh-CN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哈夫曼编码算法是否总能保证最优压缩？如果不一定，请举例说明在哪些情况下它可能不是最优的。</a:t>
            </a:r>
            <a:endParaRPr lang="zh-CN" altLang="en-US" sz="2000" dirty="0">
              <a:solidFill>
                <a:schemeClr val="tx2"/>
              </a:solidFill>
              <a:ea typeface="方正宋刻本秀楷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FC5F99-E9E1-D048-BD03-2415A105D6E9}"/>
              </a:ext>
            </a:extLst>
          </p:cNvPr>
          <p:cNvSpPr txBox="1"/>
          <p:nvPr/>
        </p:nvSpPr>
        <p:spPr>
          <a:xfrm>
            <a:off x="2020330" y="1741935"/>
            <a:ext cx="9298459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非最优的情况：数据块较小时的元数据开销</a:t>
            </a:r>
            <a:endParaRPr lang="zh-CN" altLang="zh-CN" b="1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哈夫曼编码需要存储编码表。当文件或数据块较小时，编码表的元数据占据了较大比例，抵消了压缩带来的收益。</a:t>
            </a:r>
            <a:r>
              <a:rPr lang="zh-CN" altLang="zh-CN" dirty="0"/>
              <a:t>假设</a:t>
            </a:r>
            <a:r>
              <a:rPr lang="zh-CN" altLang="en-US" dirty="0"/>
              <a:t>有文本字符串：</a:t>
            </a:r>
            <a:r>
              <a:rPr lang="en-US" altLang="zh-CN" dirty="0"/>
              <a:t>AAAAAA</a:t>
            </a:r>
            <a:endParaRPr lang="zh-CN" altLang="zh-CN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/>
              <a:t> </a:t>
            </a:r>
            <a:r>
              <a:rPr lang="zh-CN" altLang="zh-CN" dirty="0"/>
              <a:t>P(A) = </a:t>
            </a:r>
            <a:r>
              <a:rPr lang="en-US" altLang="zh-CN" dirty="0"/>
              <a:t>1</a:t>
            </a:r>
            <a:endParaRPr lang="zh-CN" altLang="zh-CN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/>
              <a:t>哈夫曼编码:</a:t>
            </a:r>
            <a:r>
              <a:rPr lang="en-US" altLang="zh-CN" b="1" dirty="0"/>
              <a:t> </a:t>
            </a:r>
            <a:r>
              <a:rPr lang="zh-CN" altLang="zh-CN" dirty="0"/>
              <a:t>A -&gt; 0 (1 bit)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结果</a:t>
            </a:r>
            <a:r>
              <a:rPr lang="zh-CN" altLang="zh-CN" b="1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/>
              <a:t> </a:t>
            </a:r>
            <a:r>
              <a:rPr lang="zh-CN" altLang="en-US" dirty="0"/>
              <a:t>实际编码：</a:t>
            </a:r>
            <a:r>
              <a:rPr lang="en-US" altLang="zh-CN" dirty="0"/>
              <a:t>000000</a:t>
            </a:r>
            <a:endParaRPr lang="zh-CN" altLang="zh-CN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/>
              <a:t> </a:t>
            </a:r>
            <a:r>
              <a:rPr lang="zh-CN" altLang="en-US" dirty="0"/>
              <a:t>编码表占用了额外空间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B0B60C-4F8B-F189-C45F-EDBCFC385B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1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56CAC-7AF5-39DB-7B68-6995734EE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F45E1B-6243-5BB0-414F-56F0B4BF67BD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5E8326-BB2D-FD96-DE2C-4F3001DA9560}"/>
              </a:ext>
            </a:extLst>
          </p:cNvPr>
          <p:cNvSpPr txBox="1"/>
          <p:nvPr/>
        </p:nvSpPr>
        <p:spPr>
          <a:xfrm>
            <a:off x="390525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4D8F48-4D15-DC44-8924-A0C6E8410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936" y="5693563"/>
            <a:ext cx="3225064" cy="1164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D291A2-FDBF-1D57-4E71-33676F2362EC}"/>
              </a:ext>
            </a:extLst>
          </p:cNvPr>
          <p:cNvSpPr txBox="1"/>
          <p:nvPr/>
        </p:nvSpPr>
        <p:spPr>
          <a:xfrm>
            <a:off x="2020330" y="420130"/>
            <a:ext cx="7731467" cy="96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）</a:t>
            </a:r>
            <a:r>
              <a:rPr lang="zh-CN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哈夫曼编码算法是否总能保证最优压缩？如果不一定，请举例说明在哪些情况下它可能不是最优的。</a:t>
            </a:r>
            <a:endParaRPr lang="zh-CN" altLang="en-US" sz="2000" dirty="0">
              <a:solidFill>
                <a:schemeClr val="tx2"/>
              </a:solidFill>
              <a:ea typeface="方正宋刻本秀楷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E91C5F-5805-1FEF-C4FE-73475371DB98}"/>
              </a:ext>
            </a:extLst>
          </p:cNvPr>
          <p:cNvSpPr txBox="1"/>
          <p:nvPr/>
        </p:nvSpPr>
        <p:spPr>
          <a:xfrm>
            <a:off x="2020330" y="1741935"/>
            <a:ext cx="9298459" cy="3372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非最优的情况：极端分布的符号</a:t>
            </a:r>
            <a:endParaRPr lang="zh-CN" altLang="zh-CN" b="1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当符号的概率分布极端偏向某些符号时，哈夫曼编码的效果低于最优压缩。</a:t>
            </a:r>
            <a:r>
              <a:rPr lang="zh-CN" altLang="zh-CN" dirty="0"/>
              <a:t>假设</a:t>
            </a:r>
            <a:r>
              <a:rPr lang="zh-CN" altLang="en-US" dirty="0"/>
              <a:t>有：</a:t>
            </a:r>
            <a:endParaRPr lang="zh-CN" altLang="zh-CN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/>
              <a:t> </a:t>
            </a:r>
            <a:r>
              <a:rPr lang="zh-CN" altLang="zh-CN" dirty="0"/>
              <a:t>P(A) = </a:t>
            </a:r>
            <a:r>
              <a:rPr lang="en-US" altLang="zh-CN" dirty="0"/>
              <a:t>0.99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/>
              <a:t> P(B) = 0.01</a:t>
            </a:r>
            <a:endParaRPr lang="zh-CN" altLang="zh-CN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/>
              <a:t>哈夫曼编码:</a:t>
            </a:r>
            <a:r>
              <a:rPr lang="en-US" altLang="zh-CN" b="1" dirty="0"/>
              <a:t> </a:t>
            </a:r>
            <a:r>
              <a:rPr lang="zh-CN" altLang="zh-CN" dirty="0"/>
              <a:t>A -&gt; 0 (1 bit)</a:t>
            </a:r>
            <a:r>
              <a:rPr lang="zh-CN" altLang="en-US" dirty="0"/>
              <a:t>，</a:t>
            </a:r>
            <a:r>
              <a:rPr lang="zh-CN" altLang="zh-CN" dirty="0"/>
              <a:t>B -&gt; 1 (</a:t>
            </a:r>
            <a:r>
              <a:rPr lang="en-US" altLang="zh-CN" dirty="0"/>
              <a:t>1</a:t>
            </a:r>
            <a:r>
              <a:rPr lang="zh-CN" altLang="zh-CN" dirty="0"/>
              <a:t> bits)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/>
              <a:t>平均编码长度:</a:t>
            </a:r>
            <a:r>
              <a:rPr lang="en-US" altLang="zh-CN" b="1" dirty="0"/>
              <a:t> </a:t>
            </a:r>
            <a:r>
              <a:rPr lang="zh-CN" altLang="zh-CN" dirty="0"/>
              <a:t>LHuffman=1⋅0.</a:t>
            </a:r>
            <a:r>
              <a:rPr lang="en-US" altLang="zh-CN" dirty="0"/>
              <a:t>99</a:t>
            </a:r>
            <a:r>
              <a:rPr lang="zh-CN" altLang="zh-CN" dirty="0"/>
              <a:t>+</a:t>
            </a:r>
            <a:r>
              <a:rPr lang="en-US" altLang="zh-CN" dirty="0"/>
              <a:t>1</a:t>
            </a:r>
            <a:r>
              <a:rPr lang="zh-CN" altLang="zh-CN" dirty="0"/>
              <a:t>⋅0.</a:t>
            </a:r>
            <a:r>
              <a:rPr lang="en-US" altLang="zh-CN" dirty="0"/>
              <a:t>01=1</a:t>
            </a:r>
            <a:r>
              <a:rPr lang="zh-CN" altLang="zh-CN" dirty="0"/>
              <a:t> bits/symbol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/>
              <a:t>信息论的熵（最优极限）: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/>
              <a:t>H=−∑P(x)log⁡2P(x)=−(0.</a:t>
            </a:r>
            <a:r>
              <a:rPr lang="en-US" altLang="zh-CN" dirty="0"/>
              <a:t>99</a:t>
            </a:r>
            <a:r>
              <a:rPr lang="zh-CN" altLang="zh-CN" dirty="0"/>
              <a:t> ⋅ log⁡</a:t>
            </a:r>
            <a:r>
              <a:rPr lang="zh-CN" altLang="zh-CN" sz="1000" dirty="0"/>
              <a:t>2</a:t>
            </a:r>
            <a:r>
              <a:rPr lang="zh-CN" altLang="zh-CN" dirty="0"/>
              <a:t>0.</a:t>
            </a:r>
            <a:r>
              <a:rPr lang="en-US" altLang="zh-CN" dirty="0"/>
              <a:t>99</a:t>
            </a:r>
            <a:r>
              <a:rPr lang="zh-CN" altLang="zh-CN" dirty="0"/>
              <a:t>+0.</a:t>
            </a:r>
            <a:r>
              <a:rPr lang="en-US" altLang="zh-CN" dirty="0"/>
              <a:t>01</a:t>
            </a:r>
            <a:r>
              <a:rPr lang="zh-CN" altLang="zh-CN" dirty="0"/>
              <a:t> ⋅ log⁡</a:t>
            </a:r>
            <a:r>
              <a:rPr lang="zh-CN" altLang="zh-CN" sz="1000" dirty="0"/>
              <a:t>2</a:t>
            </a:r>
            <a:r>
              <a:rPr lang="zh-CN" altLang="zh-CN" dirty="0"/>
              <a:t>0.</a:t>
            </a:r>
            <a:r>
              <a:rPr lang="en-US" altLang="zh-CN" dirty="0"/>
              <a:t>01</a:t>
            </a:r>
            <a:r>
              <a:rPr lang="zh-CN" altLang="zh-CN" dirty="0"/>
              <a:t>)≈</a:t>
            </a:r>
            <a:r>
              <a:rPr lang="en-US" altLang="zh-CN" dirty="0"/>
              <a:t>0.0808 </a:t>
            </a:r>
            <a:r>
              <a:rPr lang="zh-CN" altLang="zh-CN" dirty="0"/>
              <a:t>bits/symbol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0DDFE3-5351-25A8-1C6A-8A7A27348D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6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BF961-3C5F-0305-0A66-EBBF57272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11E11E3-77B1-1162-94E0-7DD76CA0552F}"/>
              </a:ext>
            </a:extLst>
          </p:cNvPr>
          <p:cNvSpPr/>
          <p:nvPr/>
        </p:nvSpPr>
        <p:spPr>
          <a:xfrm>
            <a:off x="0" y="0"/>
            <a:ext cx="15716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C21A76-DCD8-B075-4D55-CB82088B6E25}"/>
              </a:ext>
            </a:extLst>
          </p:cNvPr>
          <p:cNvSpPr txBox="1"/>
          <p:nvPr/>
        </p:nvSpPr>
        <p:spPr>
          <a:xfrm>
            <a:off x="390525" y="152400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01</a:t>
            </a:r>
            <a:endParaRPr lang="zh-CN" altLang="en-US" sz="4800" b="1" dirty="0">
              <a:solidFill>
                <a:schemeClr val="bg1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A8FDF0-960F-1AD2-EA41-6AF70C7B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936" y="5693563"/>
            <a:ext cx="3225064" cy="11644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6A22C5B-C2F1-2C2B-AE1C-88A567AADF3A}"/>
              </a:ext>
            </a:extLst>
          </p:cNvPr>
          <p:cNvSpPr txBox="1"/>
          <p:nvPr/>
        </p:nvSpPr>
        <p:spPr>
          <a:xfrm>
            <a:off x="2020330" y="408159"/>
            <a:ext cx="6752967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）</a:t>
            </a:r>
            <a:r>
              <a:rPr lang="zh-CN" altLang="zh-CN" sz="2000" dirty="0">
                <a:solidFill>
                  <a:schemeClr val="tx2"/>
                </a:solidFill>
                <a:ea typeface="方正宋刻本秀楷简体" panose="02000000000000000000" pitchFamily="2" charset="-122"/>
              </a:rPr>
              <a:t>如何根据文件的字节流，构建哈夫曼树？</a:t>
            </a:r>
            <a:endParaRPr lang="zh-CN" altLang="en-US" sz="2000" dirty="0">
              <a:solidFill>
                <a:schemeClr val="tx2"/>
              </a:solidFill>
              <a:ea typeface="方正宋刻本秀楷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7F0A97-3E9B-E1D5-B65D-12C78E11BB3B}"/>
              </a:ext>
            </a:extLst>
          </p:cNvPr>
          <p:cNvSpPr txBox="1"/>
          <p:nvPr/>
        </p:nvSpPr>
        <p:spPr>
          <a:xfrm>
            <a:off x="2020330" y="1773034"/>
            <a:ext cx="8773297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1.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统计文件字节流中每个字符（字节）的出现频率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可以使用哈希表或数组来存储字符及其出现的次数。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dirty="0"/>
              <a:t>使用频率表创建一个优先队列，将每个符号和它的频率作为叶节点存储。按频率升序排列，频率最低的节点优先出队。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/>
              <a:t>3.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每次从优先队列中取出两个频率最低的节点，合并成一个新节点（新节点频率为两者之和），然后将新节点插回队列。重复该过程，直到队列中只剩下一个节点，即为哈夫曼树的根节点。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70F959-AAF8-39A8-AE72-BE94694FBA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41470" r="39141" b="40447"/>
          <a:stretch/>
        </p:blipFill>
        <p:spPr>
          <a:xfrm>
            <a:off x="9780372" y="152400"/>
            <a:ext cx="2411627" cy="8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2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2374</Words>
  <Application>Microsoft Office PowerPoint</Application>
  <PresentationFormat>宽屏</PresentationFormat>
  <Paragraphs>232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方正宋刻本秀楷简体</vt:lpstr>
      <vt:lpstr>宋体</vt:lpstr>
      <vt:lpstr>Arial</vt:lpstr>
      <vt:lpstr>Times New Roman</vt:lpstr>
      <vt:lpstr>Office 主题​​</vt:lpstr>
      <vt:lpstr>PJ中期讲解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点击此处添加文本</dc:title>
  <dc:creator>吴 启</dc:creator>
  <cp:lastModifiedBy>Lin Jiapeng</cp:lastModifiedBy>
  <cp:revision>61</cp:revision>
  <dcterms:created xsi:type="dcterms:W3CDTF">2022-03-26T14:30:36Z</dcterms:created>
  <dcterms:modified xsi:type="dcterms:W3CDTF">2024-11-26T00:36:45Z</dcterms:modified>
</cp:coreProperties>
</file>