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20" d="100"/>
          <a:sy n="120"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7EB6E48E-D664-411B-83ED-18E4DC946975}" type="datetimeFigureOut">
              <a:rPr lang="vi-VN" smtClean="0"/>
              <a:t>21/12/2020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0D52F2A-8437-4980-8882-E89494E77615}" type="slidenum">
              <a:rPr lang="vi-VN" smtClean="0"/>
              <a:t>‹#›</a:t>
            </a:fld>
            <a:endParaRPr lang="vi-VN"/>
          </a:p>
        </p:txBody>
      </p:sp>
    </p:spTree>
    <p:extLst>
      <p:ext uri="{BB962C8B-B14F-4D97-AF65-F5344CB8AC3E}">
        <p14:creationId xmlns:p14="http://schemas.microsoft.com/office/powerpoint/2010/main" val="245713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EB6E48E-D664-411B-83ED-18E4DC946975}" type="datetimeFigureOut">
              <a:rPr lang="vi-VN" smtClean="0"/>
              <a:t>21/12/2020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0D52F2A-8437-4980-8882-E89494E77615}" type="slidenum">
              <a:rPr lang="vi-VN" smtClean="0"/>
              <a:t>‹#›</a:t>
            </a:fld>
            <a:endParaRPr lang="vi-VN"/>
          </a:p>
        </p:txBody>
      </p:sp>
    </p:spTree>
    <p:extLst>
      <p:ext uri="{BB962C8B-B14F-4D97-AF65-F5344CB8AC3E}">
        <p14:creationId xmlns:p14="http://schemas.microsoft.com/office/powerpoint/2010/main" val="61830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EB6E48E-D664-411B-83ED-18E4DC946975}" type="datetimeFigureOut">
              <a:rPr lang="vi-VN" smtClean="0"/>
              <a:t>21/12/2020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0D52F2A-8437-4980-8882-E89494E77615}" type="slidenum">
              <a:rPr lang="vi-VN" smtClean="0"/>
              <a:t>‹#›</a:t>
            </a:fld>
            <a:endParaRPr lang="vi-VN"/>
          </a:p>
        </p:txBody>
      </p:sp>
    </p:spTree>
    <p:extLst>
      <p:ext uri="{BB962C8B-B14F-4D97-AF65-F5344CB8AC3E}">
        <p14:creationId xmlns:p14="http://schemas.microsoft.com/office/powerpoint/2010/main" val="35596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EB6E48E-D664-411B-83ED-18E4DC946975}" type="datetimeFigureOut">
              <a:rPr lang="vi-VN" smtClean="0"/>
              <a:t>21/12/2020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0D52F2A-8437-4980-8882-E89494E77615}" type="slidenum">
              <a:rPr lang="vi-VN" smtClean="0"/>
              <a:t>‹#›</a:t>
            </a:fld>
            <a:endParaRPr lang="vi-VN"/>
          </a:p>
        </p:txBody>
      </p:sp>
    </p:spTree>
    <p:extLst>
      <p:ext uri="{BB962C8B-B14F-4D97-AF65-F5344CB8AC3E}">
        <p14:creationId xmlns:p14="http://schemas.microsoft.com/office/powerpoint/2010/main" val="2273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B6E48E-D664-411B-83ED-18E4DC946975}" type="datetimeFigureOut">
              <a:rPr lang="vi-VN" smtClean="0"/>
              <a:t>21/12/2020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0D52F2A-8437-4980-8882-E89494E77615}" type="slidenum">
              <a:rPr lang="vi-VN" smtClean="0"/>
              <a:t>‹#›</a:t>
            </a:fld>
            <a:endParaRPr lang="vi-VN"/>
          </a:p>
        </p:txBody>
      </p:sp>
    </p:spTree>
    <p:extLst>
      <p:ext uri="{BB962C8B-B14F-4D97-AF65-F5344CB8AC3E}">
        <p14:creationId xmlns:p14="http://schemas.microsoft.com/office/powerpoint/2010/main" val="374302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7EB6E48E-D664-411B-83ED-18E4DC946975}" type="datetimeFigureOut">
              <a:rPr lang="vi-VN" smtClean="0"/>
              <a:t>21/12/2020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0D52F2A-8437-4980-8882-E89494E77615}" type="slidenum">
              <a:rPr lang="vi-VN" smtClean="0"/>
              <a:t>‹#›</a:t>
            </a:fld>
            <a:endParaRPr lang="vi-VN"/>
          </a:p>
        </p:txBody>
      </p:sp>
    </p:spTree>
    <p:extLst>
      <p:ext uri="{BB962C8B-B14F-4D97-AF65-F5344CB8AC3E}">
        <p14:creationId xmlns:p14="http://schemas.microsoft.com/office/powerpoint/2010/main" val="70348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EB6E48E-D664-411B-83ED-18E4DC946975}" type="datetimeFigureOut">
              <a:rPr lang="vi-VN" smtClean="0"/>
              <a:t>21/12/2020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0D52F2A-8437-4980-8882-E89494E77615}" type="slidenum">
              <a:rPr lang="vi-VN" smtClean="0"/>
              <a:t>‹#›</a:t>
            </a:fld>
            <a:endParaRPr lang="vi-VN"/>
          </a:p>
        </p:txBody>
      </p:sp>
    </p:spTree>
    <p:extLst>
      <p:ext uri="{BB962C8B-B14F-4D97-AF65-F5344CB8AC3E}">
        <p14:creationId xmlns:p14="http://schemas.microsoft.com/office/powerpoint/2010/main" val="27193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7EB6E48E-D664-411B-83ED-18E4DC946975}" type="datetimeFigureOut">
              <a:rPr lang="vi-VN" smtClean="0"/>
              <a:t>21/12/2020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0D52F2A-8437-4980-8882-E89494E77615}" type="slidenum">
              <a:rPr lang="vi-VN" smtClean="0"/>
              <a:t>‹#›</a:t>
            </a:fld>
            <a:endParaRPr lang="vi-VN"/>
          </a:p>
        </p:txBody>
      </p:sp>
    </p:spTree>
    <p:extLst>
      <p:ext uri="{BB962C8B-B14F-4D97-AF65-F5344CB8AC3E}">
        <p14:creationId xmlns:p14="http://schemas.microsoft.com/office/powerpoint/2010/main" val="358792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6E48E-D664-411B-83ED-18E4DC946975}" type="datetimeFigureOut">
              <a:rPr lang="vi-VN" smtClean="0"/>
              <a:t>21/12/2020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0D52F2A-8437-4980-8882-E89494E77615}" type="slidenum">
              <a:rPr lang="vi-VN" smtClean="0"/>
              <a:t>‹#›</a:t>
            </a:fld>
            <a:endParaRPr lang="vi-VN"/>
          </a:p>
        </p:txBody>
      </p:sp>
    </p:spTree>
    <p:extLst>
      <p:ext uri="{BB962C8B-B14F-4D97-AF65-F5344CB8AC3E}">
        <p14:creationId xmlns:p14="http://schemas.microsoft.com/office/powerpoint/2010/main" val="202603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6E48E-D664-411B-83ED-18E4DC946975}" type="datetimeFigureOut">
              <a:rPr lang="vi-VN" smtClean="0"/>
              <a:t>21/12/2020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0D52F2A-8437-4980-8882-E89494E77615}" type="slidenum">
              <a:rPr lang="vi-VN" smtClean="0"/>
              <a:t>‹#›</a:t>
            </a:fld>
            <a:endParaRPr lang="vi-VN"/>
          </a:p>
        </p:txBody>
      </p:sp>
    </p:spTree>
    <p:extLst>
      <p:ext uri="{BB962C8B-B14F-4D97-AF65-F5344CB8AC3E}">
        <p14:creationId xmlns:p14="http://schemas.microsoft.com/office/powerpoint/2010/main" val="207151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6E48E-D664-411B-83ED-18E4DC946975}" type="datetimeFigureOut">
              <a:rPr lang="vi-VN" smtClean="0"/>
              <a:t>21/12/2020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0D52F2A-8437-4980-8882-E89494E77615}" type="slidenum">
              <a:rPr lang="vi-VN" smtClean="0"/>
              <a:t>‹#›</a:t>
            </a:fld>
            <a:endParaRPr lang="vi-VN"/>
          </a:p>
        </p:txBody>
      </p:sp>
    </p:spTree>
    <p:extLst>
      <p:ext uri="{BB962C8B-B14F-4D97-AF65-F5344CB8AC3E}">
        <p14:creationId xmlns:p14="http://schemas.microsoft.com/office/powerpoint/2010/main" val="81873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6E48E-D664-411B-83ED-18E4DC946975}" type="datetimeFigureOut">
              <a:rPr lang="vi-VN" smtClean="0"/>
              <a:t>21/12/2020</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52F2A-8437-4980-8882-E89494E77615}" type="slidenum">
              <a:rPr lang="vi-VN" smtClean="0"/>
              <a:t>‹#›</a:t>
            </a:fld>
            <a:endParaRPr lang="vi-VN"/>
          </a:p>
        </p:txBody>
      </p:sp>
    </p:spTree>
    <p:extLst>
      <p:ext uri="{BB962C8B-B14F-4D97-AF65-F5344CB8AC3E}">
        <p14:creationId xmlns:p14="http://schemas.microsoft.com/office/powerpoint/2010/main" val="223797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t="-9000" b="-9000"/>
          </a:stretch>
        </a:blipFill>
        <a:effectLst/>
      </p:bgPr>
    </p:bg>
    <p:spTree>
      <p:nvGrpSpPr>
        <p:cNvPr id="1" name=""/>
        <p:cNvGrpSpPr/>
        <p:nvPr/>
      </p:nvGrpSpPr>
      <p:grpSpPr>
        <a:xfrm>
          <a:off x="0" y="0"/>
          <a:ext cx="0" cy="0"/>
          <a:chOff x="0" y="0"/>
          <a:chExt cx="0" cy="0"/>
        </a:xfrm>
      </p:grpSpPr>
      <p:sp>
        <p:nvSpPr>
          <p:cNvPr id="4" name="TextBox 3"/>
          <p:cNvSpPr txBox="1"/>
          <p:nvPr/>
        </p:nvSpPr>
        <p:spPr>
          <a:xfrm>
            <a:off x="2264040" y="239150"/>
            <a:ext cx="7702751" cy="1015663"/>
          </a:xfrm>
          <a:prstGeom prst="rect">
            <a:avLst/>
          </a:prstGeom>
          <a:noFill/>
        </p:spPr>
        <p:txBody>
          <a:bodyPr wrap="none" rtlCol="0">
            <a:spAutoFit/>
          </a:bodyPr>
          <a:lstStyle/>
          <a:p>
            <a:pPr algn="ctr"/>
            <a:r>
              <a:rPr lang="en-US" sz="6000" b="1" spc="5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Chủ Đề: Mạng Xã Hội</a:t>
            </a:r>
            <a:endParaRPr lang="vi-VN" sz="6000" b="1" spc="5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158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l="-21000" r="-21000"/>
          </a:stretch>
        </a:blipFill>
        <a:effectLst/>
      </p:bgPr>
    </p:bg>
    <p:spTree>
      <p:nvGrpSpPr>
        <p:cNvPr id="1" name=""/>
        <p:cNvGrpSpPr/>
        <p:nvPr/>
      </p:nvGrpSpPr>
      <p:grpSpPr>
        <a:xfrm>
          <a:off x="0" y="0"/>
          <a:ext cx="0" cy="0"/>
          <a:chOff x="0" y="0"/>
          <a:chExt cx="0" cy="0"/>
        </a:xfrm>
      </p:grpSpPr>
      <p:sp>
        <p:nvSpPr>
          <p:cNvPr id="4" name="TextBox 3"/>
          <p:cNvSpPr txBox="1"/>
          <p:nvPr/>
        </p:nvSpPr>
        <p:spPr>
          <a:xfrm>
            <a:off x="590550" y="931088"/>
            <a:ext cx="5558253" cy="3077766"/>
          </a:xfrm>
          <a:prstGeom prst="rect">
            <a:avLst/>
          </a:prstGeom>
          <a:noFill/>
        </p:spPr>
        <p:txBody>
          <a:bodyPr wrap="none" rtlCol="0">
            <a:spAutoFit/>
          </a:bodyPr>
          <a:lstStyle/>
          <a:p>
            <a:r>
              <a:rPr lang="en-US" sz="5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Chủ</a:t>
            </a: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a:t>
            </a:r>
            <a:r>
              <a:rPr lang="en-US" sz="5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Đề</a:t>
            </a: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4 </a:t>
            </a:r>
            <a:r>
              <a:rPr lang="en-US" sz="5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Vấn</a:t>
            </a: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a:t>
            </a:r>
            <a:r>
              <a:rPr lang="en-US" sz="5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Đề</a:t>
            </a: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a:t>
            </a:r>
          </a:p>
          <a:p>
            <a:pPr algn="just"/>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a:t>
            </a:r>
          </a:p>
          <a:p>
            <a:pPr algn="just"/>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a:t>
            </a:r>
          </a:p>
          <a:p>
            <a:pPr algn="just"/>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a:t>
            </a:r>
          </a:p>
          <a:p>
            <a:pPr algn="just"/>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a:t>
            </a:r>
          </a:p>
          <a:p>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a:t>
            </a:r>
            <a:endParaRPr lang="vi-V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2" name="Hộp Văn bản 1">
            <a:extLst>
              <a:ext uri="{FF2B5EF4-FFF2-40B4-BE49-F238E27FC236}">
                <a16:creationId xmlns:a16="http://schemas.microsoft.com/office/drawing/2014/main" id="{3B9147E2-0322-48FA-8801-987AE4DD009A}"/>
              </a:ext>
            </a:extLst>
          </p:cNvPr>
          <p:cNvSpPr txBox="1"/>
          <p:nvPr/>
        </p:nvSpPr>
        <p:spPr>
          <a:xfrm>
            <a:off x="676274" y="2205901"/>
            <a:ext cx="584835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nay</a:t>
            </a:r>
            <a:endParaRPr lang="en-US" sz="2800" dirty="0"/>
          </a:p>
        </p:txBody>
      </p:sp>
      <p:sp>
        <p:nvSpPr>
          <p:cNvPr id="3" name="Hộp Văn bản 2">
            <a:extLst>
              <a:ext uri="{FF2B5EF4-FFF2-40B4-BE49-F238E27FC236}">
                <a16:creationId xmlns:a16="http://schemas.microsoft.com/office/drawing/2014/main" id="{6121088A-DE24-40F0-BD3C-713EB3BF7E30}"/>
              </a:ext>
            </a:extLst>
          </p:cNvPr>
          <p:cNvSpPr txBox="1"/>
          <p:nvPr/>
        </p:nvSpPr>
        <p:spPr>
          <a:xfrm>
            <a:off x="676274" y="3107377"/>
            <a:ext cx="541972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trạng</a:t>
            </a:r>
            <a:endParaRPr lang="en-US" sz="2800" dirty="0"/>
          </a:p>
        </p:txBody>
      </p:sp>
      <p:sp>
        <p:nvSpPr>
          <p:cNvPr id="5" name="Hộp Văn bản 4">
            <a:extLst>
              <a:ext uri="{FF2B5EF4-FFF2-40B4-BE49-F238E27FC236}">
                <a16:creationId xmlns:a16="http://schemas.microsoft.com/office/drawing/2014/main" id="{A625AF6C-B6F4-41B8-801D-90D44B7D5DE9}"/>
              </a:ext>
            </a:extLst>
          </p:cNvPr>
          <p:cNvSpPr txBox="1"/>
          <p:nvPr/>
        </p:nvSpPr>
        <p:spPr>
          <a:xfrm>
            <a:off x="676274" y="4086090"/>
            <a:ext cx="4141069" cy="80021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3.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hội</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6" name="Hộp Văn bản 5">
            <a:extLst>
              <a:ext uri="{FF2B5EF4-FFF2-40B4-BE49-F238E27FC236}">
                <a16:creationId xmlns:a16="http://schemas.microsoft.com/office/drawing/2014/main" id="{1297C75C-B7A2-4137-B0E0-87E26DB30194}"/>
              </a:ext>
            </a:extLst>
          </p:cNvPr>
          <p:cNvSpPr txBox="1"/>
          <p:nvPr/>
        </p:nvSpPr>
        <p:spPr>
          <a:xfrm>
            <a:off x="676274" y="5131097"/>
            <a:ext cx="541972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4.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xuât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endParaRPr lang="en-US" sz="2800" dirty="0"/>
          </a:p>
        </p:txBody>
      </p:sp>
    </p:spTree>
    <p:extLst>
      <p:ext uri="{BB962C8B-B14F-4D97-AF65-F5344CB8AC3E}">
        <p14:creationId xmlns:p14="http://schemas.microsoft.com/office/powerpoint/2010/main" val="2047523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106316" y="163879"/>
            <a:ext cx="6475459" cy="553998"/>
          </a:xfrm>
          <a:prstGeom prst="rect">
            <a:avLst/>
          </a:prstGeom>
        </p:spPr>
        <p:txBody>
          <a:bodyPr wrap="square">
            <a:spAutoFit/>
          </a:bodyPr>
          <a:lstStyle/>
          <a:p>
            <a:r>
              <a:rPr lang="en-US" sz="3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1. </a:t>
            </a:r>
            <a:r>
              <a:rPr lang="en-US" sz="30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Đánh</a:t>
            </a:r>
            <a:r>
              <a:rPr lang="en-US" sz="3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sz="30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Giá</a:t>
            </a:r>
            <a:r>
              <a:rPr lang="en-US" sz="3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sz="30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Thực</a:t>
            </a:r>
            <a:r>
              <a:rPr lang="en-US" sz="3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sz="30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Trạng</a:t>
            </a:r>
            <a:r>
              <a:rPr lang="en-US" sz="3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sz="30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Hiện</a:t>
            </a:r>
            <a:r>
              <a:rPr lang="en-US" sz="3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Nay:</a:t>
            </a:r>
            <a:endParaRPr lang="vi-VN" sz="3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06316" y="717877"/>
            <a:ext cx="6096000" cy="1015663"/>
          </a:xfrm>
          <a:prstGeom prst="rect">
            <a:avLst/>
          </a:prstGeom>
        </p:spPr>
        <p:txBody>
          <a:bodyPr>
            <a:sp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gần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xã</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(MXH)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mạnh</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mẽ</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đời</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sống</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xã</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hầu</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hết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quốc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Việt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Nam</a:t>
            </a:r>
            <a:endParaRPr lang="vi-V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3033034"/>
            <a:ext cx="9017391" cy="932563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Theo Social Media Stats: </a:t>
            </a:r>
          </a:p>
          <a:p>
            <a:r>
              <a:rPr lang="en-US" sz="2000">
                <a:latin typeface="Times New Roman" panose="02020603050405020304" pitchFamily="18" charset="0"/>
                <a:cs typeface="Times New Roman" panose="02020603050405020304" pitchFamily="18" charset="0"/>
              </a:rPr>
              <a:t> - Năm 2018 ở Việt Nam đạt 43.5 triệu người dung Internet</a:t>
            </a:r>
          </a:p>
          <a:p>
            <a:r>
              <a:rPr lang="en-US" sz="2000">
                <a:latin typeface="Times New Roman" panose="02020603050405020304" pitchFamily="18" charset="0"/>
                <a:cs typeface="Times New Roman" panose="02020603050405020304" pitchFamily="18" charset="0"/>
              </a:rPr>
              <a:t> - Dự đoán năm 2023 đạt tới 52.4 triệu người</a:t>
            </a:r>
          </a:p>
          <a:p>
            <a:r>
              <a:rPr lang="en-US" sz="2000">
                <a:latin typeface="Times New Roman" panose="02020603050405020304" pitchFamily="18" charset="0"/>
                <a:cs typeface="Times New Roman" panose="02020603050405020304" pitchFamily="18" charset="0"/>
              </a:rPr>
              <a:t> - Năm 2017 có khoảng 2 tỷ lượt truy cập Facebook mỗi ngày</a:t>
            </a:r>
          </a:p>
          <a:p>
            <a:r>
              <a:rPr lang="en-US" sz="2000">
                <a:latin typeface="Times New Roman" panose="02020603050405020304" pitchFamily="18" charset="0"/>
                <a:cs typeface="Times New Roman" panose="02020603050405020304" pitchFamily="18" charset="0"/>
              </a:rPr>
              <a:t> - Tính về mảng mạng xã hội Việt Nam có khoảng 40% người dùng phân bổ</a:t>
            </a:r>
          </a:p>
          <a:p>
            <a:r>
              <a:rPr lang="en-US" sz="2000">
                <a:latin typeface="Times New Roman" panose="02020603050405020304" pitchFamily="18" charset="0"/>
                <a:cs typeface="Times New Roman" panose="02020603050405020304" pitchFamily="18" charset="0"/>
              </a:rPr>
              <a:t>chủ yếu ở giới trẻ và đa dạng về lượng người dùng</a:t>
            </a:r>
          </a:p>
          <a:p>
            <a:r>
              <a:rPr lang="en-US" sz="2000">
                <a:latin typeface="Times New Roman" panose="02020603050405020304" pitchFamily="18" charset="0"/>
                <a:cs typeface="Times New Roman" panose="02020603050405020304" pitchFamily="18" charset="0"/>
              </a:rPr>
              <a:t>  - Nhóm đối tượng sử dụng chủ yếu là học sinh, sinh viên và người lao động</a:t>
            </a:r>
          </a:p>
          <a:p>
            <a:r>
              <a:rPr lang="en-US" sz="2000">
                <a:latin typeface="Times New Roman" panose="02020603050405020304" pitchFamily="18" charset="0"/>
                <a:cs typeface="Times New Roman" panose="02020603050405020304" pitchFamily="18" charset="0"/>
              </a:rPr>
              <a:t>có lứa tuổi từ 15-40</a:t>
            </a:r>
          </a:p>
          <a:p>
            <a:r>
              <a:rPr lang="en-US" sz="2000">
                <a:latin typeface="Times New Roman" panose="02020603050405020304" pitchFamily="18" charset="0"/>
                <a:cs typeface="Times New Roman" panose="02020603050405020304" pitchFamily="18" charset="0"/>
              </a:rPr>
              <a:t>  - Theo kết quả điều tra của Viện nghiên cứu báo chí Hàn Lâm thì thời gian truy cập</a:t>
            </a:r>
          </a:p>
          <a:p>
            <a:r>
              <a:rPr lang="en-US" sz="2000">
                <a:latin typeface="Times New Roman" panose="02020603050405020304" pitchFamily="18" charset="0"/>
                <a:cs typeface="Times New Roman" panose="02020603050405020304" pitchFamily="18" charset="0"/>
              </a:rPr>
              <a:t>mạng trung bình mỗi ngày của các đối tượng trên là 3,7 giờ</a:t>
            </a:r>
          </a:p>
          <a:p>
            <a:r>
              <a:rPr lang="en-US" sz="2000">
                <a:latin typeface="Times New Roman" panose="02020603050405020304" pitchFamily="18" charset="0"/>
                <a:cs typeface="Times New Roman" panose="02020603050405020304" pitchFamily="18" charset="0"/>
              </a:rPr>
              <a:t> -&gt; Dẫn đến nghiện mạng xã hội,và gây ra nhiều ảnh hưởng xấu cho cá nhân và xã hội</a:t>
            </a: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106316" y="1709595"/>
            <a:ext cx="7090117"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Internet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nhắn</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gửi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sẻ</a:t>
            </a:r>
            <a:r>
              <a:rPr lang="en-US"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pic>
        <p:nvPicPr>
          <p:cNvPr id="1026" name="Picture 2" descr="Vietnam: number of Facebook users 2023 | Statis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5370" y="2617932"/>
            <a:ext cx="3964709" cy="29457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ạng xã hội là gì? - Thegioididong.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3143" y="272065"/>
            <a:ext cx="4037705" cy="210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1242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4" name="Rectangle 3"/>
          <p:cNvSpPr/>
          <p:nvPr/>
        </p:nvSpPr>
        <p:spPr>
          <a:xfrm>
            <a:off x="331400" y="163510"/>
            <a:ext cx="5637954" cy="553998"/>
          </a:xfrm>
          <a:prstGeom prst="rect">
            <a:avLst/>
          </a:prstGeom>
        </p:spPr>
        <p:txBody>
          <a:bodyPr wrap="none">
            <a:spAutoFit/>
          </a:bodyPr>
          <a:lstStyle/>
          <a:p>
            <a:r>
              <a:rPr lang="en-US" sz="3000">
                <a:solidFill>
                  <a:schemeClr val="bg1"/>
                </a:solidFill>
                <a:latin typeface="Times New Roman" panose="02020603050405020304" pitchFamily="18" charset="0"/>
                <a:cs typeface="Times New Roman" panose="02020603050405020304" pitchFamily="18" charset="0"/>
              </a:rPr>
              <a:t>1. Đánh Giá Thực Trạng Hiện Nay:</a:t>
            </a:r>
            <a:endParaRPr lang="vi-VN" sz="300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8814" y="717508"/>
            <a:ext cx="7934177" cy="1631216"/>
          </a:xfrm>
          <a:prstGeom prst="rect">
            <a:avLst/>
          </a:prstGeom>
          <a:noFill/>
        </p:spPr>
        <p:txBody>
          <a:bodyPr wrap="square" rtlCol="0">
            <a:spAutoFit/>
          </a:bodyPr>
          <a:lstStyle/>
          <a:p>
            <a:r>
              <a:rPr lang="vi-VN" sz="2000">
                <a:latin typeface="+mj-lt"/>
              </a:rPr>
              <a:t>- Mạng xã hội được xem như một công cụ quý giá giúp con người giải trí và giao tiếp với nhau dù ở khắp nơi trên thế giới. Tuy nhiên bên cạnh những ích lợi tích cực, nghiện sử dụng mạng xã hội sẽ dẫn đến một số tác động tiêu cực ảnh hưởng nghiêm trọng đến cuộc sống người dùng, cụ thể là suy giảm sức khỏe tinh thần ở phần lớn giới trẻ</a:t>
            </a:r>
          </a:p>
        </p:txBody>
      </p:sp>
      <p:pic>
        <p:nvPicPr>
          <p:cNvPr id="2050" name="Picture 2" descr="Tác hại của mạng xã hội, nên biết để giảm tần suất tham g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577" y="163510"/>
            <a:ext cx="3493478" cy="26201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8813" y="2448005"/>
            <a:ext cx="7934177" cy="1938992"/>
          </a:xfrm>
          <a:prstGeom prst="rect">
            <a:avLst/>
          </a:prstGeom>
        </p:spPr>
        <p:txBody>
          <a:bodyPr wrap="square">
            <a:spAutoFit/>
          </a:bodyPr>
          <a:lstStyle/>
          <a:p>
            <a:r>
              <a:rPr lang="vi-VN" sz="2000">
                <a:solidFill>
                  <a:srgbClr val="333333"/>
                </a:solidFill>
                <a:latin typeface="+mj-lt"/>
              </a:rPr>
              <a:t>- </a:t>
            </a:r>
            <a:r>
              <a:rPr lang="vi-VN" sz="2000" i="0">
                <a:solidFill>
                  <a:srgbClr val="333333"/>
                </a:solidFill>
                <a:effectLst/>
                <a:latin typeface="+mj-lt"/>
              </a:rPr>
              <a:t>Trong một nghiên cứu gần đây, 85% người dùng mạng xã hội sẽ truy cập vào những trang mạng xã hội ít nhất một lần một ngày  nhu cầu được sử dụng mạng xã hội thậm chí còn cao hơn cả ham muốn được ngủ và nghỉ ngơi. Thực tế, mạng xã hội sẽ dễ dàng gây nghiện hơn cả rượu bia và ma túy bởi vì chúng phổ biến hơn, được cộng đồng chấp nhận rộng rãi và gần như là hoàn toàn miễn phí</a:t>
            </a:r>
            <a:endParaRPr lang="vi-VN" sz="2000">
              <a:latin typeface="+mj-lt"/>
            </a:endParaRPr>
          </a:p>
        </p:txBody>
      </p:sp>
      <p:sp>
        <p:nvSpPr>
          <p:cNvPr id="7" name="Rectangle 6"/>
          <p:cNvSpPr/>
          <p:nvPr/>
        </p:nvSpPr>
        <p:spPr>
          <a:xfrm>
            <a:off x="168812" y="4386997"/>
            <a:ext cx="7934177" cy="2246769"/>
          </a:xfrm>
          <a:prstGeom prst="rect">
            <a:avLst/>
          </a:prstGeom>
        </p:spPr>
        <p:txBody>
          <a:bodyPr wrap="square">
            <a:spAutoFit/>
          </a:bodyPr>
          <a:lstStyle/>
          <a:p>
            <a:r>
              <a:rPr lang="vi-VN" sz="2000" i="0">
                <a:solidFill>
                  <a:srgbClr val="333333"/>
                </a:solidFill>
                <a:effectLst/>
                <a:latin typeface="+mj-lt"/>
              </a:rPr>
              <a:t>- Theo các chuyên gia xã hội học, mạng xã hội luôn có những tính năng và dịch vụ hấp dẫn để níu chân các thành viên. Chính vì vậy, người dùng tuy có quyền tự do ngừng tham gia mạng xã hội bất kỳ lúc nào nhưng lại rất khó thực hiện được. Mạng xã hội còn trở thành phòng “thí nghiệm ảo” để ghi lại toàn bộ phản ứng của người dùng trước các kích thích mới, như một kiểu nghiên cứu thị trường và khách hàng mà các doanh nghiệp đối tác đang nhắm tới</a:t>
            </a:r>
            <a:endParaRPr lang="vi-VN" sz="2000">
              <a:latin typeface="+mj-lt"/>
            </a:endParaRPr>
          </a:p>
        </p:txBody>
      </p:sp>
      <p:pic>
        <p:nvPicPr>
          <p:cNvPr id="2052" name="Picture 4" descr="11 dấu hiệu chứng minh bạn nghiện mạng xã hội | Việt Nam Mớ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2989" y="3490979"/>
            <a:ext cx="3987412" cy="266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56787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21000" b="-21000"/>
          </a:stretch>
        </a:blipFill>
        <a:effectLst/>
      </p:bgPr>
    </p:bg>
    <p:spTree>
      <p:nvGrpSpPr>
        <p:cNvPr id="1" name=""/>
        <p:cNvGrpSpPr/>
        <p:nvPr/>
      </p:nvGrpSpPr>
      <p:grpSpPr>
        <a:xfrm>
          <a:off x="0" y="0"/>
          <a:ext cx="0" cy="0"/>
          <a:chOff x="0" y="0"/>
          <a:chExt cx="0" cy="0"/>
        </a:xfrm>
      </p:grpSpPr>
      <p:sp>
        <p:nvSpPr>
          <p:cNvPr id="4" name="Rectangle 3"/>
          <p:cNvSpPr/>
          <p:nvPr/>
        </p:nvSpPr>
        <p:spPr>
          <a:xfrm>
            <a:off x="225654" y="107239"/>
            <a:ext cx="5091933" cy="553998"/>
          </a:xfrm>
          <a:prstGeom prst="rect">
            <a:avLst/>
          </a:prstGeom>
        </p:spPr>
        <p:txBody>
          <a:bodyPr wrap="square">
            <a:spAutoFit/>
          </a:bodyPr>
          <a:lstStyle/>
          <a:p>
            <a:r>
              <a:rPr lang="en-US" sz="3000">
                <a:latin typeface="Times New Roman" panose="02020603050405020304" pitchFamily="18" charset="0"/>
                <a:cs typeface="Times New Roman" panose="02020603050405020304" pitchFamily="18" charset="0"/>
              </a:rPr>
              <a:t> 2. Nguyên  nhân thực trạng</a:t>
            </a:r>
            <a:endParaRPr lang="vi-VN" sz="3000"/>
          </a:p>
        </p:txBody>
      </p:sp>
      <p:sp>
        <p:nvSpPr>
          <p:cNvPr id="5" name="TextBox 4"/>
          <p:cNvSpPr txBox="1"/>
          <p:nvPr/>
        </p:nvSpPr>
        <p:spPr>
          <a:xfrm>
            <a:off x="225654" y="661237"/>
            <a:ext cx="7891976" cy="2862322"/>
          </a:xfrm>
          <a:prstGeom prst="rect">
            <a:avLst/>
          </a:prstGeom>
          <a:noFill/>
        </p:spPr>
        <p:txBody>
          <a:bodyPr wrap="square" rtlCol="0">
            <a:spAutoFit/>
          </a:bodyPr>
          <a:lstStyle/>
          <a:p>
            <a:r>
              <a:rPr lang="en-US" dirty="0"/>
              <a:t>- </a:t>
            </a:r>
            <a:r>
              <a:rPr lang="en-US" dirty="0" err="1"/>
              <a:t>Nguyên</a:t>
            </a:r>
            <a:r>
              <a:rPr lang="en-US" dirty="0"/>
              <a:t> </a:t>
            </a:r>
            <a:r>
              <a:rPr lang="en-US" dirty="0" err="1"/>
              <a:t>Nhân</a:t>
            </a:r>
            <a:r>
              <a:rPr lang="en-US" dirty="0"/>
              <a:t> </a:t>
            </a:r>
            <a:r>
              <a:rPr lang="en-US" dirty="0" err="1"/>
              <a:t>Chủ</a:t>
            </a:r>
            <a:r>
              <a:rPr lang="en-US" dirty="0"/>
              <a:t> Quan:</a:t>
            </a:r>
          </a:p>
          <a:p>
            <a:r>
              <a:rPr lang="en-US" dirty="0"/>
              <a:t> + </a:t>
            </a:r>
            <a:r>
              <a:rPr lang="en-US" dirty="0" err="1"/>
              <a:t>Thực</a:t>
            </a:r>
            <a:r>
              <a:rPr lang="en-US" dirty="0"/>
              <a:t> </a:t>
            </a:r>
            <a:r>
              <a:rPr lang="en-US" dirty="0" err="1"/>
              <a:t>tế</a:t>
            </a:r>
            <a:r>
              <a:rPr lang="en-US" dirty="0"/>
              <a:t>, </a:t>
            </a:r>
            <a:r>
              <a:rPr lang="en-US" dirty="0" err="1"/>
              <a:t>bạn</a:t>
            </a:r>
            <a:r>
              <a:rPr lang="en-US" dirty="0"/>
              <a:t> </a:t>
            </a:r>
            <a:r>
              <a:rPr lang="en-US" dirty="0" err="1"/>
              <a:t>sẽ</a:t>
            </a:r>
            <a:r>
              <a:rPr lang="en-US" dirty="0"/>
              <a:t> </a:t>
            </a:r>
            <a:r>
              <a:rPr lang="en-US" dirty="0" err="1"/>
              <a:t>rất</a:t>
            </a:r>
            <a:r>
              <a:rPr lang="en-US" dirty="0"/>
              <a:t> </a:t>
            </a:r>
            <a:r>
              <a:rPr lang="en-US" dirty="0" err="1"/>
              <a:t>mong</a:t>
            </a:r>
            <a:r>
              <a:rPr lang="en-US" dirty="0"/>
              <a:t> </a:t>
            </a:r>
            <a:r>
              <a:rPr lang="en-US" dirty="0" err="1"/>
              <a:t>chờ</a:t>
            </a:r>
            <a:r>
              <a:rPr lang="en-US" dirty="0"/>
              <a:t> </a:t>
            </a:r>
            <a:r>
              <a:rPr lang="en-US" dirty="0" err="1"/>
              <a:t>nhận</a:t>
            </a:r>
            <a:r>
              <a:rPr lang="en-US" dirty="0"/>
              <a:t> </a:t>
            </a:r>
            <a:r>
              <a:rPr lang="en-US" dirty="0" err="1"/>
              <a:t>được</a:t>
            </a:r>
            <a:r>
              <a:rPr lang="en-US" dirty="0"/>
              <a:t> </a:t>
            </a:r>
            <a:r>
              <a:rPr lang="en-US" dirty="0" err="1"/>
              <a:t>phản</a:t>
            </a:r>
            <a:r>
              <a:rPr lang="en-US" dirty="0"/>
              <a:t> </a:t>
            </a:r>
            <a:r>
              <a:rPr lang="en-US" dirty="0" err="1"/>
              <a:t>ứng</a:t>
            </a:r>
            <a:r>
              <a:rPr lang="en-US" dirty="0"/>
              <a:t> </a:t>
            </a:r>
            <a:r>
              <a:rPr lang="en-US" dirty="0" err="1"/>
              <a:t>từ</a:t>
            </a:r>
            <a:r>
              <a:rPr lang="en-US" dirty="0"/>
              <a:t> </a:t>
            </a:r>
            <a:r>
              <a:rPr lang="en-US" dirty="0" err="1"/>
              <a:t>những</a:t>
            </a:r>
            <a:r>
              <a:rPr lang="en-US" dirty="0"/>
              <a:t> </a:t>
            </a:r>
            <a:r>
              <a:rPr lang="en-US" dirty="0" err="1"/>
              <a:t>người</a:t>
            </a:r>
            <a:r>
              <a:rPr lang="en-US" dirty="0"/>
              <a:t> </a:t>
            </a:r>
            <a:r>
              <a:rPr lang="en-US" dirty="0" err="1"/>
              <a:t>khác</a:t>
            </a:r>
            <a:r>
              <a:rPr lang="en-US" dirty="0"/>
              <a:t> </a:t>
            </a:r>
            <a:r>
              <a:rPr lang="en-US" dirty="0" err="1"/>
              <a:t>khi</a:t>
            </a:r>
            <a:r>
              <a:rPr lang="en-US" dirty="0"/>
              <a:t> </a:t>
            </a:r>
            <a:r>
              <a:rPr lang="en-US" dirty="0" err="1"/>
              <a:t>đăng</a:t>
            </a:r>
            <a:r>
              <a:rPr lang="en-US" dirty="0"/>
              <a:t> </a:t>
            </a:r>
            <a:r>
              <a:rPr lang="en-US" dirty="0" err="1"/>
              <a:t>tải</a:t>
            </a:r>
            <a:r>
              <a:rPr lang="en-US" dirty="0"/>
              <a:t> </a:t>
            </a:r>
            <a:r>
              <a:rPr lang="en-US" dirty="0" err="1"/>
              <a:t>một</a:t>
            </a:r>
            <a:r>
              <a:rPr lang="en-US" dirty="0"/>
              <a:t> </a:t>
            </a:r>
            <a:r>
              <a:rPr lang="en-US" dirty="0" err="1"/>
              <a:t>điều</a:t>
            </a:r>
            <a:r>
              <a:rPr lang="en-US" dirty="0"/>
              <a:t> </a:t>
            </a:r>
            <a:r>
              <a:rPr lang="en-US" dirty="0" err="1"/>
              <a:t>gì</a:t>
            </a:r>
            <a:r>
              <a:rPr lang="en-US" dirty="0"/>
              <a:t> </a:t>
            </a:r>
            <a:r>
              <a:rPr lang="en-US" dirty="0" err="1"/>
              <a:t>đó</a:t>
            </a:r>
            <a:r>
              <a:rPr lang="en-US" dirty="0"/>
              <a:t> </a:t>
            </a:r>
            <a:r>
              <a:rPr lang="en-US" dirty="0" err="1"/>
              <a:t>về</a:t>
            </a:r>
            <a:r>
              <a:rPr lang="en-US" dirty="0"/>
              <a:t> </a:t>
            </a:r>
            <a:r>
              <a:rPr lang="en-US" dirty="0" err="1"/>
              <a:t>bản</a:t>
            </a:r>
            <a:r>
              <a:rPr lang="en-US" dirty="0"/>
              <a:t> </a:t>
            </a:r>
            <a:r>
              <a:rPr lang="en-US" dirty="0" err="1"/>
              <a:t>thân</a:t>
            </a:r>
            <a:r>
              <a:rPr lang="en-US" dirty="0"/>
              <a:t> </a:t>
            </a:r>
            <a:r>
              <a:rPr lang="en-US" dirty="0" err="1"/>
              <a:t>mình</a:t>
            </a:r>
            <a:r>
              <a:rPr lang="en-US" dirty="0"/>
              <a:t>. </a:t>
            </a:r>
            <a:r>
              <a:rPr lang="en-US" dirty="0" err="1"/>
              <a:t>Nhận</a:t>
            </a:r>
            <a:r>
              <a:rPr lang="en-US" dirty="0"/>
              <a:t> </a:t>
            </a:r>
            <a:r>
              <a:rPr lang="en-US" dirty="0" err="1"/>
              <a:t>được</a:t>
            </a:r>
            <a:r>
              <a:rPr lang="en-US" dirty="0"/>
              <a:t> </a:t>
            </a:r>
            <a:r>
              <a:rPr lang="en-US" dirty="0" err="1"/>
              <a:t>những</a:t>
            </a:r>
            <a:r>
              <a:rPr lang="en-US" dirty="0"/>
              <a:t> </a:t>
            </a:r>
            <a:r>
              <a:rPr lang="en-US" dirty="0" err="1"/>
              <a:t>tương</a:t>
            </a:r>
            <a:r>
              <a:rPr lang="en-US" dirty="0"/>
              <a:t> </a:t>
            </a:r>
            <a:r>
              <a:rPr lang="en-US" dirty="0" err="1"/>
              <a:t>tác</a:t>
            </a:r>
            <a:r>
              <a:rPr lang="en-US" dirty="0"/>
              <a:t> </a:t>
            </a:r>
            <a:r>
              <a:rPr lang="en-US" dirty="0" err="1"/>
              <a:t>ấy</a:t>
            </a:r>
            <a:r>
              <a:rPr lang="en-US" dirty="0"/>
              <a:t>, </a:t>
            </a:r>
            <a:r>
              <a:rPr lang="en-US" dirty="0" err="1"/>
              <a:t>bạn</a:t>
            </a:r>
            <a:r>
              <a:rPr lang="en-US" dirty="0"/>
              <a:t> </a:t>
            </a:r>
            <a:r>
              <a:rPr lang="en-US" dirty="0" err="1"/>
              <a:t>thấy</a:t>
            </a:r>
            <a:r>
              <a:rPr lang="en-US" dirty="0"/>
              <a:t> </a:t>
            </a:r>
            <a:r>
              <a:rPr lang="en-US" dirty="0" err="1"/>
              <a:t>mình</a:t>
            </a:r>
            <a:r>
              <a:rPr lang="en-US" dirty="0"/>
              <a:t> </a:t>
            </a:r>
            <a:r>
              <a:rPr lang="en-US" dirty="0" err="1"/>
              <a:t>không</a:t>
            </a:r>
            <a:r>
              <a:rPr lang="en-US" dirty="0"/>
              <a:t> </a:t>
            </a:r>
            <a:r>
              <a:rPr lang="en-US" dirty="0" err="1"/>
              <a:t>cô</a:t>
            </a:r>
            <a:r>
              <a:rPr lang="en-US" dirty="0"/>
              <a:t> </a:t>
            </a:r>
            <a:r>
              <a:rPr lang="en-US" dirty="0" err="1"/>
              <a:t>đơn</a:t>
            </a:r>
            <a:r>
              <a:rPr lang="en-US" dirty="0"/>
              <a:t> </a:t>
            </a:r>
            <a:r>
              <a:rPr lang="en-US" dirty="0" err="1"/>
              <a:t>và</a:t>
            </a:r>
            <a:r>
              <a:rPr lang="en-US" dirty="0"/>
              <a:t> </a:t>
            </a:r>
            <a:r>
              <a:rPr lang="en-US" dirty="0" err="1"/>
              <a:t>có</a:t>
            </a:r>
            <a:r>
              <a:rPr lang="en-US" dirty="0"/>
              <a:t> </a:t>
            </a:r>
            <a:r>
              <a:rPr lang="en-US" dirty="0" err="1"/>
              <a:t>sự</a:t>
            </a:r>
            <a:r>
              <a:rPr lang="en-US" dirty="0"/>
              <a:t> </a:t>
            </a:r>
            <a:r>
              <a:rPr lang="en-US" dirty="0" err="1"/>
              <a:t>kết</a:t>
            </a:r>
            <a:r>
              <a:rPr lang="en-US" dirty="0"/>
              <a:t> </a:t>
            </a:r>
            <a:r>
              <a:rPr lang="en-US" dirty="0" err="1"/>
              <a:t>nối</a:t>
            </a:r>
            <a:r>
              <a:rPr lang="en-US" dirty="0"/>
              <a:t> </a:t>
            </a:r>
            <a:r>
              <a:rPr lang="en-US" dirty="0" err="1"/>
              <a:t>hơn</a:t>
            </a:r>
            <a:r>
              <a:rPr lang="en-US" dirty="0"/>
              <a:t> </a:t>
            </a:r>
            <a:r>
              <a:rPr lang="en-US" dirty="0" err="1"/>
              <a:t>với</a:t>
            </a:r>
            <a:r>
              <a:rPr lang="en-US" dirty="0"/>
              <a:t> </a:t>
            </a:r>
            <a:r>
              <a:rPr lang="en-US" dirty="0" err="1"/>
              <a:t>mọi</a:t>
            </a:r>
            <a:r>
              <a:rPr lang="en-US" dirty="0"/>
              <a:t> </a:t>
            </a:r>
            <a:r>
              <a:rPr lang="en-US" dirty="0" err="1"/>
              <a:t>người</a:t>
            </a:r>
            <a:r>
              <a:rPr lang="en-US" dirty="0"/>
              <a:t> </a:t>
            </a:r>
            <a:r>
              <a:rPr lang="en-US" dirty="0" err="1"/>
              <a:t>xung</a:t>
            </a:r>
            <a:r>
              <a:rPr lang="en-US" dirty="0"/>
              <a:t> </a:t>
            </a:r>
            <a:r>
              <a:rPr lang="en-US" dirty="0" err="1"/>
              <a:t>quanh</a:t>
            </a:r>
            <a:r>
              <a:rPr lang="en-US" dirty="0"/>
              <a:t>. </a:t>
            </a:r>
            <a:r>
              <a:rPr lang="en-US" dirty="0" err="1"/>
              <a:t>Lúc</a:t>
            </a:r>
            <a:r>
              <a:rPr lang="en-US" dirty="0"/>
              <a:t> </a:t>
            </a:r>
            <a:r>
              <a:rPr lang="en-US" dirty="0" err="1"/>
              <a:t>ấy</a:t>
            </a:r>
            <a:r>
              <a:rPr lang="en-US" dirty="0"/>
              <a:t>, </a:t>
            </a:r>
            <a:r>
              <a:rPr lang="en-US" dirty="0" err="1"/>
              <a:t>các</a:t>
            </a:r>
            <a:r>
              <a:rPr lang="en-US" dirty="0"/>
              <a:t> </a:t>
            </a:r>
            <a:r>
              <a:rPr lang="en-US" dirty="0" err="1"/>
              <a:t>tế</a:t>
            </a:r>
            <a:r>
              <a:rPr lang="en-US" dirty="0"/>
              <a:t> </a:t>
            </a:r>
            <a:r>
              <a:rPr lang="en-US" dirty="0" err="1"/>
              <a:t>bào</a:t>
            </a:r>
            <a:r>
              <a:rPr lang="en-US" dirty="0"/>
              <a:t> </a:t>
            </a:r>
            <a:r>
              <a:rPr lang="en-US" dirty="0" err="1"/>
              <a:t>thần</a:t>
            </a:r>
            <a:r>
              <a:rPr lang="en-US" dirty="0"/>
              <a:t> </a:t>
            </a:r>
            <a:r>
              <a:rPr lang="en-US" dirty="0" err="1"/>
              <a:t>kinh</a:t>
            </a:r>
            <a:r>
              <a:rPr lang="en-US" dirty="0"/>
              <a:t> </a:t>
            </a:r>
            <a:r>
              <a:rPr lang="en-US" dirty="0" err="1"/>
              <a:t>sẽ</a:t>
            </a:r>
            <a:r>
              <a:rPr lang="en-US" dirty="0"/>
              <a:t> </a:t>
            </a:r>
            <a:r>
              <a:rPr lang="en-US" dirty="0" err="1"/>
              <a:t>giải</a:t>
            </a:r>
            <a:r>
              <a:rPr lang="en-US" dirty="0"/>
              <a:t> </a:t>
            </a:r>
            <a:r>
              <a:rPr lang="en-US" dirty="0" err="1"/>
              <a:t>phóng</a:t>
            </a:r>
            <a:r>
              <a:rPr lang="en-US" dirty="0"/>
              <a:t> hormone dopamine </a:t>
            </a:r>
            <a:r>
              <a:rPr lang="en-US" dirty="0" err="1"/>
              <a:t>để</a:t>
            </a:r>
            <a:r>
              <a:rPr lang="en-US" dirty="0"/>
              <a:t> </a:t>
            </a:r>
            <a:r>
              <a:rPr lang="en-US" dirty="0" err="1"/>
              <a:t>báo</a:t>
            </a:r>
            <a:r>
              <a:rPr lang="en-US" dirty="0"/>
              <a:t> </a:t>
            </a:r>
            <a:r>
              <a:rPr lang="en-US" dirty="0" err="1"/>
              <a:t>hiệu</a:t>
            </a:r>
            <a:r>
              <a:rPr lang="en-US" dirty="0"/>
              <a:t> </a:t>
            </a:r>
            <a:r>
              <a:rPr lang="en-US" dirty="0" err="1"/>
              <a:t>cho</a:t>
            </a:r>
            <a:r>
              <a:rPr lang="en-US" dirty="0"/>
              <a:t> </a:t>
            </a:r>
            <a:r>
              <a:rPr lang="en-US" dirty="0" err="1"/>
              <a:t>các</a:t>
            </a:r>
            <a:r>
              <a:rPr lang="en-US" dirty="0"/>
              <a:t> </a:t>
            </a:r>
            <a:r>
              <a:rPr lang="en-US" dirty="0" err="1"/>
              <a:t>tế</a:t>
            </a:r>
            <a:r>
              <a:rPr lang="en-US" dirty="0"/>
              <a:t> </a:t>
            </a:r>
            <a:r>
              <a:rPr lang="en-US" dirty="0" err="1"/>
              <a:t>bào</a:t>
            </a:r>
            <a:r>
              <a:rPr lang="en-US" dirty="0"/>
              <a:t> </a:t>
            </a:r>
            <a:r>
              <a:rPr lang="en-US" dirty="0" err="1"/>
              <a:t>thần</a:t>
            </a:r>
            <a:r>
              <a:rPr lang="en-US" dirty="0"/>
              <a:t> </a:t>
            </a:r>
            <a:r>
              <a:rPr lang="en-US" dirty="0" err="1"/>
              <a:t>kinh</a:t>
            </a:r>
            <a:r>
              <a:rPr lang="en-US" dirty="0"/>
              <a:t> </a:t>
            </a:r>
            <a:r>
              <a:rPr lang="en-US" dirty="0" err="1"/>
              <a:t>khác</a:t>
            </a:r>
            <a:r>
              <a:rPr lang="en-US" dirty="0"/>
              <a:t> </a:t>
            </a:r>
            <a:r>
              <a:rPr lang="en-US" dirty="0" err="1"/>
              <a:t>để</a:t>
            </a:r>
            <a:r>
              <a:rPr lang="en-US" dirty="0"/>
              <a:t> </a:t>
            </a:r>
            <a:r>
              <a:rPr lang="en-US" dirty="0" err="1"/>
              <a:t>làm</a:t>
            </a:r>
            <a:r>
              <a:rPr lang="en-US" dirty="0"/>
              <a:t> </a:t>
            </a:r>
            <a:r>
              <a:rPr lang="en-US" dirty="0" err="1"/>
              <a:t>bạn</a:t>
            </a:r>
            <a:r>
              <a:rPr lang="en-US" dirty="0"/>
              <a:t> </a:t>
            </a:r>
            <a:r>
              <a:rPr lang="en-US" dirty="0" err="1"/>
              <a:t>cảm</a:t>
            </a:r>
            <a:r>
              <a:rPr lang="en-US" dirty="0"/>
              <a:t> </a:t>
            </a:r>
            <a:r>
              <a:rPr lang="en-US" dirty="0" err="1"/>
              <a:t>thấy</a:t>
            </a:r>
            <a:r>
              <a:rPr lang="en-US" dirty="0"/>
              <a:t> </a:t>
            </a:r>
            <a:r>
              <a:rPr lang="en-US" dirty="0" err="1"/>
              <a:t>vui</a:t>
            </a:r>
            <a:r>
              <a:rPr lang="en-US" dirty="0"/>
              <a:t> </a:t>
            </a:r>
            <a:r>
              <a:rPr lang="en-US" dirty="0" err="1"/>
              <a:t>sướng</a:t>
            </a:r>
            <a:r>
              <a:rPr lang="en-US" dirty="0"/>
              <a:t> </a:t>
            </a:r>
            <a:r>
              <a:rPr lang="en-US" dirty="0" err="1"/>
              <a:t>và</a:t>
            </a:r>
            <a:r>
              <a:rPr lang="en-US" dirty="0"/>
              <a:t> </a:t>
            </a:r>
            <a:r>
              <a:rPr lang="en-US" dirty="0" err="1"/>
              <a:t>mãn</a:t>
            </a:r>
            <a:r>
              <a:rPr lang="en-US" dirty="0"/>
              <a:t> </a:t>
            </a:r>
            <a:r>
              <a:rPr lang="en-US" dirty="0" err="1"/>
              <a:t>nguyện</a:t>
            </a:r>
            <a:endParaRPr lang="en-US" dirty="0"/>
          </a:p>
          <a:p>
            <a:r>
              <a:rPr lang="en-US" dirty="0"/>
              <a:t>+ </a:t>
            </a:r>
            <a:r>
              <a:rPr lang="en-US" dirty="0" err="1"/>
              <a:t>Học</a:t>
            </a:r>
            <a:r>
              <a:rPr lang="en-US" dirty="0"/>
              <a:t> </a:t>
            </a:r>
            <a:r>
              <a:rPr lang="en-US" dirty="0" err="1"/>
              <a:t>hỏi</a:t>
            </a:r>
            <a:r>
              <a:rPr lang="en-US" dirty="0"/>
              <a:t> </a:t>
            </a:r>
            <a:r>
              <a:rPr lang="en-US" dirty="0" err="1"/>
              <a:t>theo</a:t>
            </a:r>
            <a:r>
              <a:rPr lang="en-US" dirty="0"/>
              <a:t> </a:t>
            </a:r>
            <a:r>
              <a:rPr lang="en-US" dirty="0" err="1"/>
              <a:t>người</a:t>
            </a:r>
            <a:r>
              <a:rPr lang="en-US" dirty="0"/>
              <a:t> </a:t>
            </a:r>
            <a:r>
              <a:rPr lang="en-US" dirty="0" err="1"/>
              <a:t>khác</a:t>
            </a:r>
            <a:endParaRPr lang="en-US" dirty="0"/>
          </a:p>
          <a:p>
            <a:r>
              <a:rPr lang="en-US" dirty="0"/>
              <a:t>+ </a:t>
            </a:r>
            <a:r>
              <a:rPr lang="en-US" dirty="0" err="1"/>
              <a:t>Không</a:t>
            </a:r>
            <a:r>
              <a:rPr lang="en-US" dirty="0"/>
              <a:t> </a:t>
            </a:r>
            <a:r>
              <a:rPr lang="en-US" dirty="0" err="1"/>
              <a:t>có</a:t>
            </a:r>
            <a:r>
              <a:rPr lang="en-US" dirty="0"/>
              <a:t> </a:t>
            </a:r>
            <a:r>
              <a:rPr lang="en-US" dirty="0" err="1"/>
              <a:t>lập</a:t>
            </a:r>
            <a:r>
              <a:rPr lang="en-US" dirty="0"/>
              <a:t> </a:t>
            </a:r>
            <a:r>
              <a:rPr lang="en-US" dirty="0" err="1"/>
              <a:t>trường</a:t>
            </a:r>
            <a:r>
              <a:rPr lang="en-US" dirty="0"/>
              <a:t> , </a:t>
            </a:r>
            <a:r>
              <a:rPr lang="en-US" dirty="0" err="1"/>
              <a:t>sống</a:t>
            </a:r>
            <a:r>
              <a:rPr lang="en-US" dirty="0"/>
              <a:t> </a:t>
            </a:r>
            <a:r>
              <a:rPr lang="en-US" dirty="0" err="1"/>
              <a:t>bông</a:t>
            </a:r>
            <a:r>
              <a:rPr lang="en-US" dirty="0"/>
              <a:t> </a:t>
            </a:r>
            <a:r>
              <a:rPr lang="en-US" dirty="0" err="1"/>
              <a:t>thả</a:t>
            </a:r>
            <a:r>
              <a:rPr lang="en-US" dirty="0"/>
              <a:t>, </a:t>
            </a:r>
            <a:r>
              <a:rPr lang="en-US" dirty="0" err="1"/>
              <a:t>lười</a:t>
            </a:r>
            <a:r>
              <a:rPr lang="en-US" dirty="0"/>
              <a:t> </a:t>
            </a:r>
            <a:r>
              <a:rPr lang="en-US" dirty="0" err="1"/>
              <a:t>biếng</a:t>
            </a:r>
            <a:endParaRPr lang="en-US" dirty="0"/>
          </a:p>
          <a:p>
            <a:r>
              <a:rPr lang="en-US" dirty="0"/>
              <a:t>+ </a:t>
            </a:r>
            <a:r>
              <a:rPr lang="en-US" dirty="0" err="1"/>
              <a:t>Thích</a:t>
            </a:r>
            <a:r>
              <a:rPr lang="en-US" dirty="0"/>
              <a:t> </a:t>
            </a:r>
            <a:r>
              <a:rPr lang="en-US" dirty="0" err="1"/>
              <a:t>được</a:t>
            </a:r>
            <a:r>
              <a:rPr lang="en-US" dirty="0"/>
              <a:t> </a:t>
            </a:r>
            <a:r>
              <a:rPr lang="en-US" dirty="0" err="1"/>
              <a:t>mọi</a:t>
            </a:r>
            <a:r>
              <a:rPr lang="en-US" dirty="0"/>
              <a:t> </a:t>
            </a:r>
            <a:r>
              <a:rPr lang="en-US" dirty="0" err="1"/>
              <a:t>người</a:t>
            </a:r>
            <a:r>
              <a:rPr lang="en-US" dirty="0"/>
              <a:t> </a:t>
            </a:r>
            <a:r>
              <a:rPr lang="en-US" dirty="0" err="1"/>
              <a:t>quan</a:t>
            </a:r>
            <a:r>
              <a:rPr lang="en-US" dirty="0"/>
              <a:t> </a:t>
            </a:r>
            <a:r>
              <a:rPr lang="en-US" dirty="0" err="1"/>
              <a:t>tâm</a:t>
            </a:r>
            <a:r>
              <a:rPr lang="en-US" dirty="0"/>
              <a:t>, </a:t>
            </a:r>
            <a:r>
              <a:rPr lang="en-US" dirty="0" err="1"/>
              <a:t>khoe</a:t>
            </a:r>
            <a:r>
              <a:rPr lang="en-US" dirty="0"/>
              <a:t> </a:t>
            </a:r>
            <a:r>
              <a:rPr lang="en-US" dirty="0" err="1"/>
              <a:t>khoang</a:t>
            </a:r>
            <a:r>
              <a:rPr lang="en-US" dirty="0"/>
              <a:t> </a:t>
            </a:r>
            <a:r>
              <a:rPr lang="en-US" dirty="0" err="1"/>
              <a:t>cuộc</a:t>
            </a:r>
            <a:r>
              <a:rPr lang="en-US" dirty="0"/>
              <a:t> </a:t>
            </a:r>
            <a:r>
              <a:rPr lang="en-US" dirty="0" err="1"/>
              <a:t>sống</a:t>
            </a:r>
            <a:endParaRPr lang="en-US" dirty="0"/>
          </a:p>
          <a:p>
            <a:r>
              <a:rPr lang="en-US" dirty="0"/>
              <a:t>+ Con </a:t>
            </a:r>
            <a:r>
              <a:rPr lang="en-US" dirty="0" err="1"/>
              <a:t>người</a:t>
            </a:r>
            <a:r>
              <a:rPr lang="en-US" dirty="0"/>
              <a:t> </a:t>
            </a:r>
            <a:r>
              <a:rPr lang="en-US" dirty="0" err="1"/>
              <a:t>thích</a:t>
            </a:r>
            <a:r>
              <a:rPr lang="en-US" dirty="0"/>
              <a:t> </a:t>
            </a:r>
            <a:r>
              <a:rPr lang="en-US" dirty="0" err="1"/>
              <a:t>sự</a:t>
            </a:r>
            <a:r>
              <a:rPr lang="en-US" dirty="0"/>
              <a:t> </a:t>
            </a:r>
            <a:r>
              <a:rPr lang="en-US" dirty="0" err="1"/>
              <a:t>chú</a:t>
            </a:r>
            <a:r>
              <a:rPr lang="en-US" dirty="0"/>
              <a:t> ý</a:t>
            </a:r>
          </a:p>
        </p:txBody>
      </p:sp>
      <p:sp>
        <p:nvSpPr>
          <p:cNvPr id="6" name="TextBox 5"/>
          <p:cNvSpPr txBox="1"/>
          <p:nvPr/>
        </p:nvSpPr>
        <p:spPr>
          <a:xfrm>
            <a:off x="225654" y="3784210"/>
            <a:ext cx="7877907" cy="2862322"/>
          </a:xfrm>
          <a:prstGeom prst="rect">
            <a:avLst/>
          </a:prstGeom>
          <a:noFill/>
        </p:spPr>
        <p:txBody>
          <a:bodyPr wrap="square" rtlCol="0">
            <a:spAutoFit/>
          </a:bodyPr>
          <a:lstStyle/>
          <a:p>
            <a:pPr lvl="0"/>
            <a:r>
              <a:rPr lang="en-US"/>
              <a:t>- Nguyên nhân khách quan:</a:t>
            </a:r>
            <a:endParaRPr lang="vi-VN"/>
          </a:p>
          <a:p>
            <a:r>
              <a:rPr lang="en-US"/>
              <a:t>+ Mọi người xung quanh cũng lạm dụng mạng xã hội quá nhiều, làm con người học đòi theo.</a:t>
            </a:r>
            <a:endParaRPr lang="vi-VN"/>
          </a:p>
          <a:p>
            <a:r>
              <a:rPr lang="en-US"/>
              <a:t>+ Mạng xã hội tạo ra tâm lý như đang đánh bạc. Trong "sòng bạc" mạng xã hội, mỗi người được ví như một con bạc độc lập. Nhiệm vụ của họ là đặt cược vào nội dung viết hôm đó. Họ phải tính toán xem viết gì để vừa lòng đám đông với mong muốn thu được là những lượt like, bài chia sẻ đồng tình.</a:t>
            </a:r>
            <a:endParaRPr lang="vi-VN"/>
          </a:p>
          <a:p>
            <a:r>
              <a:rPr lang="en-US"/>
              <a:t>+ Mạng xã hội cũng tiện tiện lợi liên lạc , đem lại nhiều thông tin, tìm kiếm rất nhanh.</a:t>
            </a:r>
            <a:endParaRPr lang="vi-VN"/>
          </a:p>
          <a:p>
            <a:endParaRPr lang="vi-VN"/>
          </a:p>
        </p:txBody>
      </p:sp>
      <p:pic>
        <p:nvPicPr>
          <p:cNvPr id="3" name="Hình ảnh 2">
            <a:extLst>
              <a:ext uri="{FF2B5EF4-FFF2-40B4-BE49-F238E27FC236}">
                <a16:creationId xmlns:a16="http://schemas.microsoft.com/office/drawing/2014/main" id="{D1E0A617-50A7-4444-8175-DD2D23259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9968" y="3995678"/>
            <a:ext cx="2862322" cy="2862322"/>
          </a:xfrm>
          <a:prstGeom prst="rect">
            <a:avLst/>
          </a:prstGeom>
        </p:spPr>
      </p:pic>
      <p:pic>
        <p:nvPicPr>
          <p:cNvPr id="8" name="Hình ảnh 7">
            <a:extLst>
              <a:ext uri="{FF2B5EF4-FFF2-40B4-BE49-F238E27FC236}">
                <a16:creationId xmlns:a16="http://schemas.microsoft.com/office/drawing/2014/main" id="{C71D3D96-9425-45E5-A1FA-F8AC1A2E3D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9717" y="2092398"/>
            <a:ext cx="5005898" cy="1937767"/>
          </a:xfrm>
          <a:prstGeom prst="rect">
            <a:avLst/>
          </a:prstGeom>
        </p:spPr>
      </p:pic>
    </p:spTree>
    <p:extLst>
      <p:ext uri="{BB962C8B-B14F-4D97-AF65-F5344CB8AC3E}">
        <p14:creationId xmlns:p14="http://schemas.microsoft.com/office/powerpoint/2010/main" val="100913625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0" y="41255"/>
            <a:ext cx="3987566" cy="584775"/>
          </a:xfrm>
          <a:prstGeom prst="rect">
            <a:avLst/>
          </a:prstGeom>
        </p:spPr>
        <p:txBody>
          <a:bodyPr wrap="none">
            <a:spAutoFit/>
          </a:bodyPr>
          <a:lstStyle/>
          <a:p>
            <a:r>
              <a:rPr lang="en-US" sz="3200"/>
              <a:t> 3. Tác động đến xã hội</a:t>
            </a:r>
            <a:endParaRPr lang="vi-VN" sz="3200"/>
          </a:p>
        </p:txBody>
      </p:sp>
      <p:sp>
        <p:nvSpPr>
          <p:cNvPr id="6" name="TextBox 5"/>
          <p:cNvSpPr txBox="1"/>
          <p:nvPr/>
        </p:nvSpPr>
        <p:spPr>
          <a:xfrm>
            <a:off x="0" y="595253"/>
            <a:ext cx="9040091" cy="3139321"/>
          </a:xfrm>
          <a:prstGeom prst="rect">
            <a:avLst/>
          </a:prstGeom>
          <a:noFill/>
        </p:spPr>
        <p:txBody>
          <a:bodyPr wrap="square" rtlCol="0">
            <a:spAutoFit/>
          </a:bodyPr>
          <a:lstStyle/>
          <a:p>
            <a:r>
              <a:rPr lang="en-US"/>
              <a:t>* Có lợi: </a:t>
            </a:r>
          </a:p>
          <a:p>
            <a:r>
              <a:rPr lang="en-US"/>
              <a:t>+  Mạng xã hội sẽ mang lại cho chúng ta  cập nhất liên tục những tin xã hội mới nhất một cách nhanh chóng ở mọi nơi</a:t>
            </a:r>
          </a:p>
          <a:p>
            <a:r>
              <a:rPr lang="en-US"/>
              <a:t>+  Giúp chúng ta kết nối với bạn bè ở khắp nơi chỉ trong tay chiếc điện thoai hay một chiếc máy tính trong tay</a:t>
            </a:r>
          </a:p>
          <a:p>
            <a:r>
              <a:rPr lang="en-US"/>
              <a:t>+ Mạng xã hội mang lại cho chúng ta kỹ năng sống và sự hiểu biết như: có thể giúp nhau học tập, học hỏi được nhiều kiến thức về nấu ăn, kỹ năng giáo tiếp,…và nhiều lĩnh vực khác nữa</a:t>
            </a:r>
          </a:p>
          <a:p>
            <a:r>
              <a:rPr lang="en-US"/>
              <a:t>+ Chúng ta có thể tránh được nhiều hiểm họa trong cuộc sống thông qua những tin tức về các tệ nạn xã hội được chia sẻ rộng rãi, nhờ đó mà mọi người nâng cao được tinh thần cảnh giác</a:t>
            </a:r>
          </a:p>
          <a:p>
            <a:r>
              <a:rPr lang="en-US"/>
              <a:t>+ Là nơi mà mọi người có thể kinh doanh  thông qua bán hàng online, tạo ra thu nhập từ  chính bản thân bằng các video đăng tải trên Youtube</a:t>
            </a:r>
          </a:p>
        </p:txBody>
      </p:sp>
      <p:sp>
        <p:nvSpPr>
          <p:cNvPr id="7" name="TextBox 6"/>
          <p:cNvSpPr txBox="1"/>
          <p:nvPr/>
        </p:nvSpPr>
        <p:spPr>
          <a:xfrm>
            <a:off x="1" y="3965406"/>
            <a:ext cx="6274190" cy="2862322"/>
          </a:xfrm>
          <a:prstGeom prst="rect">
            <a:avLst/>
          </a:prstGeom>
          <a:noFill/>
        </p:spPr>
        <p:txBody>
          <a:bodyPr wrap="square" rtlCol="0">
            <a:spAutoFit/>
          </a:bodyPr>
          <a:lstStyle/>
          <a:p>
            <a:r>
              <a:rPr lang="en-US"/>
              <a:t>*Có hại: </a:t>
            </a:r>
          </a:p>
          <a:p>
            <a:r>
              <a:rPr lang="en-US"/>
              <a:t>- Giảm tương tác giữa người với người: khi công nghệ ngày càng hiện đại thì nhu cầu giao tiếp qua lại trực tiếp của con người ngày càng hạn chế đi vì đi đâu cũng thấy ai cũng nhìn vào màn hình điện thoại bấm lướt, giao tiếp chỉ có thể bằng cuộc gọi thoại hay bằng một tin nhắn khiến ta có thể dẫn đến e ngại khi tương tác trực tiếp với mọi người, không dám thể hiện mình trước đám đông ở ngoài nhưng lại thể hiện mình trên mạng xã hội thì rất tự tin</a:t>
            </a:r>
          </a:p>
          <a:p>
            <a:endParaRPr lang="vi-VN"/>
          </a:p>
        </p:txBody>
      </p:sp>
      <p:pic>
        <p:nvPicPr>
          <p:cNvPr id="3076" name="Picture 4" descr="Vì sao mạng xã hội có khả năng gây nghiện? | Vinm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169" y="4106082"/>
            <a:ext cx="4501661" cy="253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210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3987566" cy="584775"/>
          </a:xfrm>
          <a:prstGeom prst="rect">
            <a:avLst/>
          </a:prstGeom>
        </p:spPr>
        <p:txBody>
          <a:bodyPr wrap="none">
            <a:spAutoFit/>
          </a:bodyPr>
          <a:lstStyle/>
          <a:p>
            <a:r>
              <a:rPr lang="en-US" sz="3200"/>
              <a:t> 3. Tác động đến xã hội</a:t>
            </a:r>
            <a:endParaRPr lang="vi-VN" sz="3200"/>
          </a:p>
        </p:txBody>
      </p:sp>
      <p:sp>
        <p:nvSpPr>
          <p:cNvPr id="5" name="Rectangle 4"/>
          <p:cNvSpPr/>
          <p:nvPr/>
        </p:nvSpPr>
        <p:spPr>
          <a:xfrm>
            <a:off x="208578" y="467254"/>
            <a:ext cx="7176960" cy="3416320"/>
          </a:xfrm>
          <a:prstGeom prst="rect">
            <a:avLst/>
          </a:prstGeom>
        </p:spPr>
        <p:txBody>
          <a:bodyPr wrap="square">
            <a:spAutoFit/>
          </a:bodyPr>
          <a:lstStyle/>
          <a:p>
            <a:r>
              <a:rPr lang="en-US" dirty="0"/>
              <a:t>*</a:t>
            </a:r>
            <a:r>
              <a:rPr lang="en-US" dirty="0" err="1"/>
              <a:t>Có</a:t>
            </a:r>
            <a:r>
              <a:rPr lang="en-US" dirty="0"/>
              <a:t> </a:t>
            </a:r>
            <a:r>
              <a:rPr lang="en-US" dirty="0" err="1"/>
              <a:t>hại</a:t>
            </a:r>
            <a:r>
              <a:rPr lang="en-US" dirty="0"/>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thật</a:t>
            </a:r>
            <a:r>
              <a:rPr lang="en-US" sz="2000" dirty="0">
                <a:latin typeface="Times New Roman" panose="02020603050405020304" pitchFamily="18" charset="0"/>
                <a:cs typeface="Times New Roman" panose="02020603050405020304" pitchFamily="18" charset="0"/>
              </a:rPr>
              <a:t> hay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‘Fake News’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dân</a:t>
            </a:r>
            <a:r>
              <a:rPr lang="en-US" sz="2000" dirty="0">
                <a:latin typeface="Times New Roman" panose="02020603050405020304" pitchFamily="18" charset="0"/>
                <a:cs typeface="Times New Roman" panose="02020603050405020304" pitchFamily="18" charset="0"/>
              </a:rPr>
              <a:t>.</a:t>
            </a:r>
          </a:p>
          <a:p>
            <a:r>
              <a:rPr lang="en-US" dirty="0"/>
              <a:t>VD</a:t>
            </a:r>
            <a:r>
              <a:rPr lang="en-US"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Hồi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tháng</a:t>
            </a:r>
            <a:r>
              <a:rPr lang="vi-VN" sz="2000" dirty="0">
                <a:latin typeface="Times New Roman" panose="02020603050405020304" pitchFamily="18" charset="0"/>
                <a:cs typeface="Times New Roman" panose="02020603050405020304" pitchFamily="18" charset="0"/>
              </a:rPr>
              <a:t> 7,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nghệ</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sĩ</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Đàm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Vĩnh</a:t>
            </a:r>
            <a:r>
              <a:rPr lang="vi-VN" sz="2000" dirty="0">
                <a:latin typeface="Times New Roman" panose="02020603050405020304" pitchFamily="18" charset="0"/>
                <a:cs typeface="Times New Roman" panose="02020603050405020304" pitchFamily="18" charset="0"/>
              </a:rPr>
              <a:t> Hưng, Ngô Thanh Vân, </a:t>
            </a:r>
            <a:r>
              <a:rPr lang="vi-VN" sz="2000" dirty="0" err="1">
                <a:latin typeface="Times New Roman" panose="02020603050405020304" pitchFamily="18" charset="0"/>
                <a:cs typeface="Times New Roman" panose="02020603050405020304" pitchFamily="18" charset="0"/>
              </a:rPr>
              <a:t>Cát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Phượng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bị</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phạt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mỗi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người</a:t>
            </a:r>
            <a:r>
              <a:rPr lang="vi-VN" sz="2000" dirty="0">
                <a:latin typeface="Times New Roman" panose="02020603050405020304" pitchFamily="18" charset="0"/>
                <a:cs typeface="Times New Roman" panose="02020603050405020304" pitchFamily="18" charset="0"/>
              </a:rPr>
              <a:t> 10 </a:t>
            </a:r>
            <a:r>
              <a:rPr lang="en-US" sz="2000" dirty="0" err="1">
                <a:latin typeface="Times New Roman" panose="02020603050405020304" pitchFamily="18" charset="0"/>
                <a:cs typeface="Times New Roman" panose="02020603050405020304" pitchFamily="18" charset="0"/>
              </a:rPr>
              <a:t>triệu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đồng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vì</a:t>
            </a:r>
            <a:r>
              <a:rPr lang="vi-VN" sz="2000" dirty="0">
                <a:latin typeface="Times New Roman" panose="02020603050405020304" pitchFamily="18" charset="0"/>
                <a:cs typeface="Times New Roman" panose="02020603050405020304" pitchFamily="18" charset="0"/>
              </a:rPr>
              <a:t> đăng tin </a:t>
            </a:r>
            <a:r>
              <a:rPr lang="vi-VN" sz="2000" dirty="0" err="1">
                <a:latin typeface="Times New Roman" panose="02020603050405020304" pitchFamily="18" charset="0"/>
                <a:cs typeface="Times New Roman" panose="02020603050405020304" pitchFamily="18" charset="0"/>
              </a:rPr>
              <a:t>giả</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về</a:t>
            </a:r>
            <a:r>
              <a:rPr lang="vi-VN" sz="2000" dirty="0">
                <a:latin typeface="Times New Roman" panose="02020603050405020304" pitchFamily="18" charset="0"/>
                <a:cs typeface="Times New Roman" panose="02020603050405020304" pitchFamily="18" charset="0"/>
              </a:rPr>
              <a:t> COVID-19 như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chết</a:t>
            </a:r>
            <a:r>
              <a:rPr lang="vi-VN" sz="2000" dirty="0">
                <a:latin typeface="Times New Roman" panose="02020603050405020304" pitchFamily="18" charset="0"/>
                <a:cs typeface="Times New Roman" panose="02020603050405020304" pitchFamily="18" charset="0"/>
              </a:rPr>
              <a:t> ở </a:t>
            </a:r>
            <a:r>
              <a:rPr lang="vi-VN" sz="2000" dirty="0" err="1">
                <a:latin typeface="Times New Roman" panose="02020603050405020304" pitchFamily="18" charset="0"/>
                <a:cs typeface="Times New Roman" panose="02020603050405020304" pitchFamily="18" charset="0"/>
              </a:rPr>
              <a:t>Bệnh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viện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Chợ</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Rẫy</a:t>
            </a:r>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chuyến</a:t>
            </a:r>
            <a:r>
              <a:rPr lang="en-US" sz="2000" dirty="0">
                <a:latin typeface="Times New Roman" panose="02020603050405020304" pitchFamily="18" charset="0"/>
                <a:cs typeface="Times New Roman" panose="02020603050405020304" pitchFamily="18" charset="0"/>
              </a:rPr>
              <a:t> bay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Hán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về</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Việt</a:t>
            </a:r>
            <a:r>
              <a:rPr lang="vi-VN" sz="2000" dirty="0">
                <a:latin typeface="Times New Roman" panose="02020603050405020304" pitchFamily="18" charset="0"/>
                <a:cs typeface="Times New Roman" panose="02020603050405020304" pitchFamily="18" charset="0"/>
              </a:rPr>
              <a:t> Nam" </a:t>
            </a:r>
            <a:r>
              <a:rPr lang="vi-VN" sz="2000" dirty="0" err="1">
                <a:latin typeface="Times New Roman" panose="02020603050405020304" pitchFamily="18" charset="0"/>
                <a:cs typeface="Times New Roman" panose="02020603050405020304" pitchFamily="18" charset="0"/>
              </a:rPr>
              <a:t>và</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dịch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bệnh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đã</a:t>
            </a:r>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quận</a:t>
            </a:r>
            <a:r>
              <a:rPr lang="vi-VN" sz="2000" dirty="0">
                <a:latin typeface="Times New Roman" panose="02020603050405020304" pitchFamily="18" charset="0"/>
                <a:cs typeface="Times New Roman" panose="02020603050405020304" pitchFamily="18" charset="0"/>
              </a:rPr>
              <a:t> ở TP.HCM"</a:t>
            </a:r>
            <a:endParaRPr lang="en-US" sz="2000" dirty="0">
              <a:latin typeface="Times New Roman" panose="02020603050405020304" pitchFamily="18" charset="0"/>
              <a:cs typeface="Times New Roman" panose="02020603050405020304" pitchFamily="18" charset="0"/>
            </a:endParaRPr>
          </a:p>
          <a:p>
            <a:r>
              <a:rPr lang="en-US" dirty="0"/>
              <a:t> </a:t>
            </a:r>
          </a:p>
        </p:txBody>
      </p:sp>
      <p:pic>
        <p:nvPicPr>
          <p:cNvPr id="4098" name="Picture 2" descr="Showbiz Việt 2020: Nghệ sĩ bị phạt vì đăng tin giả, anti-fan thể hiện tầm ảnh hưởng - Ảnh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4116" y="292387"/>
            <a:ext cx="4063731" cy="24382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8579" y="3586186"/>
            <a:ext cx="8105428" cy="1631216"/>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Youtube là một nền tảng xã hội giúp ta có thể kiếm ra thu nhập có thể rất cao, nhưng chính vì điều đó mà một vài người đã làm ra những video nội dung sai trái, không có tính giáo dục, đặc biệt là nguy cơ gây hại đến trẻ em, vì trẻ em độ tuổi còn nhỏ sẽ không nhận thức được hậu quả của những việc làm đó</a:t>
            </a:r>
          </a:p>
        </p:txBody>
      </p:sp>
      <p:sp>
        <p:nvSpPr>
          <p:cNvPr id="7" name="TextBox 6"/>
          <p:cNvSpPr txBox="1"/>
          <p:nvPr/>
        </p:nvSpPr>
        <p:spPr>
          <a:xfrm>
            <a:off x="208578" y="5103674"/>
            <a:ext cx="8344579" cy="1754326"/>
          </a:xfrm>
          <a:prstGeom prst="rect">
            <a:avLst/>
          </a:prstGeom>
          <a:noFill/>
        </p:spPr>
        <p:txBody>
          <a:bodyPr wrap="square" rtlCol="0">
            <a:spAutoFit/>
          </a:bodyPr>
          <a:lstStyle/>
          <a:p>
            <a:pPr fontAlgn="base"/>
            <a:r>
              <a:rPr lang="en-US"/>
              <a:t>VD: </a:t>
            </a:r>
            <a:r>
              <a:rPr lang="vi-VN"/>
              <a:t>Chiều 7-10, Sở Thông tin và truyền thông tỉnh Bắc Giang cho biết thanh tra sở đã làm việc và lập biên bản xử phạt vi phạm hành chính của Nguyễn Văn Hưng (sinh năm 1992, là chủ kênh YouTube Hưng Vlog, trú huyện Lạng Giang, Bắc Giang) vì hành vi đăng tải video vi phạm pháp luật lên mạng xã hội.</a:t>
            </a:r>
            <a:r>
              <a:rPr lang="en-US"/>
              <a:t> </a:t>
            </a:r>
            <a:r>
              <a:rPr lang="vi-VN"/>
              <a:t>Đó là video "Troll lấy cắp tiền, đập bể heo đất của em gái, em trai đi ăn chơi và cái kết" vào ngày 3-10. Nội dung mô tả cách đập heo đất để lấy số tiền khá lớn</a:t>
            </a:r>
          </a:p>
        </p:txBody>
      </p:sp>
      <p:pic>
        <p:nvPicPr>
          <p:cNvPr id="4100" name="Picture 4" descr="Phạt tiếp Hưng Vlog 10 triệu đồng vì video lấy cắp tiền, đập bể heo đất - Ảnh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7049" y="4920285"/>
            <a:ext cx="3566422" cy="190975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hử thách 24h làm chó, đốt nhà ông ngoại… khiến dân mạng hết hồn | An toàn  sống | ANTV - YouTub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4007" y="3373304"/>
            <a:ext cx="3343840" cy="1352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2809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0" y="41255"/>
            <a:ext cx="3987566" cy="584775"/>
          </a:xfrm>
          <a:prstGeom prst="rect">
            <a:avLst/>
          </a:prstGeom>
        </p:spPr>
        <p:txBody>
          <a:bodyPr wrap="none">
            <a:spAutoFit/>
          </a:bodyPr>
          <a:lstStyle/>
          <a:p>
            <a:r>
              <a:rPr lang="en-US" sz="3200"/>
              <a:t> 3. Tác động đến xã hội</a:t>
            </a:r>
            <a:endParaRPr lang="vi-VN" sz="3200"/>
          </a:p>
        </p:txBody>
      </p:sp>
      <p:sp>
        <p:nvSpPr>
          <p:cNvPr id="7" name="TextBox 6"/>
          <p:cNvSpPr txBox="1"/>
          <p:nvPr/>
        </p:nvSpPr>
        <p:spPr>
          <a:xfrm>
            <a:off x="295423" y="626030"/>
            <a:ext cx="6274190" cy="1477328"/>
          </a:xfrm>
          <a:prstGeom prst="rect">
            <a:avLst/>
          </a:prstGeom>
          <a:noFill/>
        </p:spPr>
        <p:txBody>
          <a:bodyPr wrap="square" rtlCol="0">
            <a:spAutoFit/>
          </a:bodyPr>
          <a:lstStyle/>
          <a:p>
            <a:r>
              <a:rPr lang="en-US" dirty="0"/>
              <a:t>*</a:t>
            </a:r>
            <a:r>
              <a:rPr lang="en-US" dirty="0" err="1"/>
              <a:t>Có</a:t>
            </a:r>
            <a:r>
              <a:rPr lang="en-US" dirty="0"/>
              <a:t> </a:t>
            </a:r>
            <a:r>
              <a:rPr lang="en-US" dirty="0" err="1"/>
              <a:t>hại</a:t>
            </a:r>
            <a:r>
              <a:rPr lang="en-US" dirty="0"/>
              <a:t>: </a:t>
            </a:r>
          </a:p>
          <a:p>
            <a:r>
              <a:rPr lang="en-US" dirty="0"/>
              <a:t>- </a:t>
            </a:r>
            <a:r>
              <a:rPr lang="en-US" dirty="0" err="1"/>
              <a:t>Lạm</a:t>
            </a:r>
            <a:r>
              <a:rPr lang="en-US" dirty="0"/>
              <a:t> </a:t>
            </a:r>
            <a:r>
              <a:rPr lang="en-US" dirty="0" err="1"/>
              <a:t>dụng</a:t>
            </a:r>
            <a:r>
              <a:rPr lang="en-US" dirty="0"/>
              <a:t> </a:t>
            </a:r>
            <a:r>
              <a:rPr lang="en-US" dirty="0" err="1"/>
              <a:t>mạng</a:t>
            </a:r>
            <a:r>
              <a:rPr lang="en-US" dirty="0"/>
              <a:t> </a:t>
            </a:r>
            <a:r>
              <a:rPr lang="en-US" dirty="0" err="1"/>
              <a:t>xã</a:t>
            </a:r>
            <a:r>
              <a:rPr lang="en-US" dirty="0"/>
              <a:t> </a:t>
            </a:r>
            <a:r>
              <a:rPr lang="en-US" dirty="0" err="1"/>
              <a:t>hội</a:t>
            </a:r>
            <a:r>
              <a:rPr lang="en-US" dirty="0"/>
              <a:t> </a:t>
            </a:r>
            <a:r>
              <a:rPr lang="en-US" dirty="0" err="1"/>
              <a:t>càng</a:t>
            </a:r>
            <a:r>
              <a:rPr lang="en-US" dirty="0"/>
              <a:t> </a:t>
            </a:r>
            <a:r>
              <a:rPr lang="en-US" dirty="0" err="1"/>
              <a:t>nhiều</a:t>
            </a:r>
            <a:r>
              <a:rPr lang="en-US" dirty="0"/>
              <a:t> </a:t>
            </a:r>
            <a:r>
              <a:rPr lang="en-US" dirty="0" err="1"/>
              <a:t>thì</a:t>
            </a:r>
            <a:r>
              <a:rPr lang="en-US" dirty="0"/>
              <a:t> </a:t>
            </a:r>
            <a:r>
              <a:rPr lang="en-US" dirty="0" err="1"/>
              <a:t>càng</a:t>
            </a:r>
            <a:r>
              <a:rPr lang="en-US" dirty="0"/>
              <a:t> </a:t>
            </a:r>
            <a:r>
              <a:rPr lang="en-US" dirty="0" err="1"/>
              <a:t>dẫn</a:t>
            </a:r>
            <a:r>
              <a:rPr lang="en-US" dirty="0"/>
              <a:t> </a:t>
            </a:r>
            <a:r>
              <a:rPr lang="en-US" dirty="0" err="1"/>
              <a:t>đến</a:t>
            </a:r>
            <a:r>
              <a:rPr lang="en-US" dirty="0"/>
              <a:t> </a:t>
            </a:r>
            <a:r>
              <a:rPr lang="en-US" dirty="0" err="1"/>
              <a:t>có</a:t>
            </a:r>
            <a:r>
              <a:rPr lang="en-US" dirty="0"/>
              <a:t> </a:t>
            </a:r>
            <a:r>
              <a:rPr lang="en-US" dirty="0" err="1"/>
              <a:t>suy</a:t>
            </a:r>
            <a:r>
              <a:rPr lang="en-US" dirty="0"/>
              <a:t> </a:t>
            </a:r>
            <a:r>
              <a:rPr lang="en-US" dirty="0" err="1"/>
              <a:t>nghĩ</a:t>
            </a:r>
            <a:r>
              <a:rPr lang="en-US" dirty="0"/>
              <a:t> </a:t>
            </a:r>
            <a:r>
              <a:rPr lang="en-US" dirty="0" err="1"/>
              <a:t>càng</a:t>
            </a:r>
            <a:r>
              <a:rPr lang="en-US" dirty="0"/>
              <a:t> </a:t>
            </a:r>
            <a:r>
              <a:rPr lang="en-US" dirty="0" err="1"/>
              <a:t>tiêu</a:t>
            </a:r>
            <a:r>
              <a:rPr lang="en-US" dirty="0"/>
              <a:t> </a:t>
            </a:r>
            <a:r>
              <a:rPr lang="en-US" dirty="0" err="1"/>
              <a:t>cực</a:t>
            </a:r>
            <a:r>
              <a:rPr lang="en-US" dirty="0"/>
              <a:t> </a:t>
            </a:r>
            <a:r>
              <a:rPr lang="en-US" dirty="0" err="1"/>
              <a:t>hơn</a:t>
            </a:r>
            <a:r>
              <a:rPr lang="en-US" dirty="0"/>
              <a:t>, </a:t>
            </a:r>
            <a:r>
              <a:rPr lang="en-US" dirty="0" err="1"/>
              <a:t>có</a:t>
            </a:r>
            <a:r>
              <a:rPr lang="en-US" dirty="0"/>
              <a:t> </a:t>
            </a:r>
            <a:r>
              <a:rPr lang="en-US" dirty="0" err="1"/>
              <a:t>thể</a:t>
            </a:r>
            <a:r>
              <a:rPr lang="en-US" dirty="0"/>
              <a:t> </a:t>
            </a:r>
            <a:r>
              <a:rPr lang="en-US" dirty="0" err="1"/>
              <a:t>mắc</a:t>
            </a:r>
            <a:r>
              <a:rPr lang="en-US" dirty="0"/>
              <a:t> </a:t>
            </a:r>
            <a:r>
              <a:rPr lang="en-US" dirty="0" err="1"/>
              <a:t>bệnh</a:t>
            </a:r>
            <a:r>
              <a:rPr lang="en-US" dirty="0"/>
              <a:t> </a:t>
            </a:r>
            <a:r>
              <a:rPr lang="en-US" dirty="0" err="1"/>
              <a:t>trầm</a:t>
            </a:r>
            <a:r>
              <a:rPr lang="en-US" dirty="0"/>
              <a:t> </a:t>
            </a:r>
            <a:r>
              <a:rPr lang="en-US" dirty="0" err="1"/>
              <a:t>cảm</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gây</a:t>
            </a:r>
            <a:r>
              <a:rPr lang="en-US" dirty="0"/>
              <a:t> </a:t>
            </a:r>
            <a:r>
              <a:rPr lang="en-US" dirty="0" err="1"/>
              <a:t>nghiện</a:t>
            </a:r>
            <a:r>
              <a:rPr lang="en-US" dirty="0"/>
              <a:t> </a:t>
            </a:r>
            <a:r>
              <a:rPr lang="en-US" dirty="0" err="1"/>
              <a:t>mạng</a:t>
            </a:r>
            <a:r>
              <a:rPr lang="en-US" dirty="0"/>
              <a:t> </a:t>
            </a:r>
            <a:r>
              <a:rPr lang="en-US" dirty="0" err="1"/>
              <a:t>xã</a:t>
            </a:r>
            <a:r>
              <a:rPr lang="en-US" dirty="0"/>
              <a:t> </a:t>
            </a:r>
            <a:r>
              <a:rPr lang="en-US" dirty="0" err="1"/>
              <a:t>hội</a:t>
            </a:r>
            <a:r>
              <a:rPr lang="en-US" dirty="0"/>
              <a:t> </a:t>
            </a:r>
            <a:r>
              <a:rPr lang="en-US" dirty="0" err="1"/>
              <a:t>sẽ</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sức</a:t>
            </a:r>
            <a:r>
              <a:rPr lang="en-US" dirty="0"/>
              <a:t> </a:t>
            </a:r>
            <a:r>
              <a:rPr lang="en-US" dirty="0" err="1"/>
              <a:t>khỏe</a:t>
            </a:r>
            <a:r>
              <a:rPr lang="en-US" dirty="0"/>
              <a:t> </a:t>
            </a:r>
            <a:r>
              <a:rPr lang="en-US" dirty="0" err="1"/>
              <a:t>tuổi</a:t>
            </a:r>
            <a:r>
              <a:rPr lang="en-US" dirty="0"/>
              <a:t> </a:t>
            </a:r>
            <a:r>
              <a:rPr lang="en-US" dirty="0" err="1"/>
              <a:t>thọ</a:t>
            </a:r>
            <a:r>
              <a:rPr lang="en-US" dirty="0"/>
              <a:t>, </a:t>
            </a:r>
            <a:r>
              <a:rPr lang="en-US" dirty="0" err="1"/>
              <a:t>giấc</a:t>
            </a:r>
            <a:r>
              <a:rPr lang="en-US" dirty="0"/>
              <a:t> </a:t>
            </a:r>
            <a:r>
              <a:rPr lang="en-US" dirty="0" err="1"/>
              <a:t>ngủ</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quá</a:t>
            </a:r>
            <a:r>
              <a:rPr lang="en-US" dirty="0"/>
              <a:t> </a:t>
            </a:r>
            <a:r>
              <a:rPr lang="en-US" dirty="0" err="1"/>
              <a:t>nhiều</a:t>
            </a:r>
            <a:endParaRPr lang="en-US" dirty="0"/>
          </a:p>
        </p:txBody>
      </p:sp>
      <p:pic>
        <p:nvPicPr>
          <p:cNvPr id="5128" name="Picture 8" descr="Những lý do bạn không nên sử dụng điện thoại quá nhiề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036" y="127497"/>
            <a:ext cx="3987566" cy="2238022"/>
          </a:xfrm>
          <a:prstGeom prst="rect">
            <a:avLst/>
          </a:prstGeom>
          <a:noFill/>
          <a:extLst>
            <a:ext uri="{909E8E84-426E-40DD-AFC4-6F175D3DCCD1}">
              <a14:hiddenFill xmlns:a14="http://schemas.microsoft.com/office/drawing/2010/main">
                <a:solidFill>
                  <a:srgbClr val="FFFFFF"/>
                </a:solidFill>
              </a14:hiddenFill>
            </a:ext>
          </a:extLst>
        </p:spPr>
      </p:pic>
      <p:pic>
        <p:nvPicPr>
          <p:cNvPr id="4" name="Hình ảnh 3">
            <a:extLst>
              <a:ext uri="{FF2B5EF4-FFF2-40B4-BE49-F238E27FC236}">
                <a16:creationId xmlns:a16="http://schemas.microsoft.com/office/drawing/2014/main" id="{57117ED3-333C-487A-86F6-F23BF53D2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3819" y="2365519"/>
            <a:ext cx="3976181" cy="2238023"/>
          </a:xfrm>
          <a:prstGeom prst="rect">
            <a:avLst/>
          </a:prstGeom>
        </p:spPr>
      </p:pic>
      <p:sp>
        <p:nvSpPr>
          <p:cNvPr id="6" name="Hộp Văn bản 5">
            <a:extLst>
              <a:ext uri="{FF2B5EF4-FFF2-40B4-BE49-F238E27FC236}">
                <a16:creationId xmlns:a16="http://schemas.microsoft.com/office/drawing/2014/main" id="{AB86BACC-C627-4CE3-8B5D-1F8A1A752B0C}"/>
              </a:ext>
            </a:extLst>
          </p:cNvPr>
          <p:cNvSpPr txBox="1"/>
          <p:nvPr/>
        </p:nvSpPr>
        <p:spPr>
          <a:xfrm>
            <a:off x="295423" y="2103358"/>
            <a:ext cx="5715763" cy="2031325"/>
          </a:xfrm>
          <a:prstGeom prst="rect">
            <a:avLst/>
          </a:prstGeom>
          <a:noFill/>
        </p:spPr>
        <p:txBody>
          <a:bodyPr wrap="square" rtlCol="0">
            <a:spAutoFit/>
          </a:bodyPr>
          <a:lstStyle/>
          <a:p>
            <a:r>
              <a:rPr lang="en-US" dirty="0"/>
              <a:t>- </a:t>
            </a:r>
            <a:r>
              <a:rPr lang="en-US" dirty="0" err="1"/>
              <a:t>Bạo</a:t>
            </a:r>
            <a:r>
              <a:rPr lang="en-US" dirty="0"/>
              <a:t> </a:t>
            </a:r>
            <a:r>
              <a:rPr lang="en-US" dirty="0" err="1"/>
              <a:t>lực</a:t>
            </a:r>
            <a:r>
              <a:rPr lang="en-US" dirty="0"/>
              <a:t> </a:t>
            </a:r>
            <a:r>
              <a:rPr lang="en-US" dirty="0" err="1"/>
              <a:t>trên</a:t>
            </a:r>
            <a:r>
              <a:rPr lang="en-US" dirty="0"/>
              <a:t> </a:t>
            </a:r>
            <a:r>
              <a:rPr lang="en-US" dirty="0" err="1"/>
              <a:t>mạng</a:t>
            </a:r>
            <a:r>
              <a:rPr lang="en-US" dirty="0"/>
              <a:t> </a:t>
            </a:r>
            <a:r>
              <a:rPr lang="en-US" dirty="0" err="1"/>
              <a:t>dần</a:t>
            </a:r>
            <a:r>
              <a:rPr lang="en-US" dirty="0"/>
              <a:t> </a:t>
            </a:r>
            <a:r>
              <a:rPr lang="en-US" dirty="0" err="1"/>
              <a:t>xuất</a:t>
            </a:r>
            <a:r>
              <a:rPr lang="en-US" dirty="0"/>
              <a:t> </a:t>
            </a:r>
            <a:r>
              <a:rPr lang="en-US" dirty="0" err="1"/>
              <a:t>hiện</a:t>
            </a:r>
            <a:r>
              <a:rPr lang="en-US" dirty="0"/>
              <a:t> </a:t>
            </a:r>
            <a:r>
              <a:rPr lang="en-US" dirty="0" err="1"/>
              <a:t>và</a:t>
            </a:r>
            <a:r>
              <a:rPr lang="en-US" dirty="0"/>
              <a:t> </a:t>
            </a:r>
            <a:r>
              <a:rPr lang="en-US" dirty="0" err="1"/>
              <a:t>chuyển</a:t>
            </a:r>
            <a:r>
              <a:rPr lang="en-US" dirty="0"/>
              <a:t> </a:t>
            </a:r>
            <a:r>
              <a:rPr lang="en-US" dirty="0" err="1"/>
              <a:t>biến</a:t>
            </a:r>
            <a:r>
              <a:rPr lang="en-US" dirty="0"/>
              <a:t> </a:t>
            </a:r>
            <a:r>
              <a:rPr lang="en-US" dirty="0" err="1"/>
              <a:t>xấu</a:t>
            </a:r>
            <a:r>
              <a:rPr lang="en-US" dirty="0"/>
              <a:t>, </a:t>
            </a:r>
            <a:r>
              <a:rPr lang="en-US" dirty="0" err="1"/>
              <a:t>dần</a:t>
            </a:r>
            <a:r>
              <a:rPr lang="en-US" dirty="0"/>
              <a:t> </a:t>
            </a:r>
            <a:r>
              <a:rPr lang="en-US" dirty="0" err="1"/>
              <a:t>dần</a:t>
            </a:r>
            <a:r>
              <a:rPr lang="en-US" dirty="0"/>
              <a:t> </a:t>
            </a:r>
            <a:r>
              <a:rPr lang="en-US" dirty="0" err="1"/>
              <a:t>xuất</a:t>
            </a:r>
            <a:r>
              <a:rPr lang="en-US" dirty="0"/>
              <a:t> </a:t>
            </a:r>
            <a:r>
              <a:rPr lang="en-US" dirty="0" err="1"/>
              <a:t>hiện</a:t>
            </a:r>
            <a:r>
              <a:rPr lang="en-US" dirty="0"/>
              <a:t> </a:t>
            </a:r>
            <a:r>
              <a:rPr lang="en-US" dirty="0" err="1"/>
              <a:t>những</a:t>
            </a:r>
            <a:r>
              <a:rPr lang="en-US" dirty="0"/>
              <a:t> “Anh </a:t>
            </a:r>
            <a:r>
              <a:rPr lang="en-US" dirty="0" err="1"/>
              <a:t>hùng</a:t>
            </a:r>
            <a:r>
              <a:rPr lang="en-US" dirty="0"/>
              <a:t>  </a:t>
            </a:r>
            <a:r>
              <a:rPr lang="en-US" dirty="0" err="1"/>
              <a:t>bàn</a:t>
            </a:r>
            <a:r>
              <a:rPr lang="en-US" dirty="0"/>
              <a:t> </a:t>
            </a:r>
            <a:r>
              <a:rPr lang="en-US" dirty="0" err="1"/>
              <a:t>phím</a:t>
            </a:r>
            <a:r>
              <a:rPr lang="en-US" dirty="0"/>
              <a:t>” hay </a:t>
            </a:r>
            <a:r>
              <a:rPr lang="en-US" dirty="0" err="1"/>
              <a:t>những</a:t>
            </a:r>
            <a:r>
              <a:rPr lang="en-US" dirty="0"/>
              <a:t> </a:t>
            </a:r>
            <a:r>
              <a:rPr lang="en-US" dirty="0" err="1"/>
              <a:t>giang</a:t>
            </a:r>
            <a:r>
              <a:rPr lang="en-US" dirty="0"/>
              <a:t> </a:t>
            </a:r>
            <a:r>
              <a:rPr lang="en-US" dirty="0" err="1"/>
              <a:t>hồ</a:t>
            </a:r>
            <a:r>
              <a:rPr lang="en-US" dirty="0"/>
              <a:t> </a:t>
            </a:r>
            <a:r>
              <a:rPr lang="en-US" dirty="0" err="1"/>
              <a:t>mạng</a:t>
            </a:r>
            <a:r>
              <a:rPr lang="en-US" dirty="0"/>
              <a:t> </a:t>
            </a:r>
            <a:r>
              <a:rPr lang="en-US" dirty="0" err="1"/>
              <a:t>để</a:t>
            </a:r>
            <a:r>
              <a:rPr lang="en-US" dirty="0"/>
              <a:t> </a:t>
            </a:r>
            <a:r>
              <a:rPr lang="en-US" dirty="0" err="1"/>
              <a:t>lại</a:t>
            </a:r>
            <a:r>
              <a:rPr lang="en-US" dirty="0"/>
              <a:t> </a:t>
            </a:r>
            <a:r>
              <a:rPr lang="en-US" dirty="0" err="1"/>
              <a:t>những</a:t>
            </a:r>
            <a:r>
              <a:rPr lang="en-US" dirty="0"/>
              <a:t> </a:t>
            </a:r>
            <a:r>
              <a:rPr lang="en-US" dirty="0" err="1"/>
              <a:t>bình</a:t>
            </a:r>
            <a:r>
              <a:rPr lang="en-US" dirty="0"/>
              <a:t> </a:t>
            </a:r>
            <a:r>
              <a:rPr lang="en-US" dirty="0" err="1"/>
              <a:t>luận</a:t>
            </a:r>
            <a:r>
              <a:rPr lang="en-US" dirty="0"/>
              <a:t> </a:t>
            </a:r>
            <a:r>
              <a:rPr lang="en-US" dirty="0" err="1"/>
              <a:t>thô</a:t>
            </a:r>
            <a:r>
              <a:rPr lang="en-US" dirty="0"/>
              <a:t> </a:t>
            </a:r>
            <a:r>
              <a:rPr lang="en-US" dirty="0" err="1"/>
              <a:t>tục</a:t>
            </a:r>
            <a:r>
              <a:rPr lang="en-US" dirty="0"/>
              <a:t>, </a:t>
            </a:r>
            <a:r>
              <a:rPr lang="en-US" dirty="0" err="1"/>
              <a:t>những</a:t>
            </a:r>
            <a:r>
              <a:rPr lang="en-US" dirty="0"/>
              <a:t> video </a:t>
            </a:r>
            <a:r>
              <a:rPr lang="en-US" dirty="0" err="1"/>
              <a:t>đánh</a:t>
            </a:r>
            <a:r>
              <a:rPr lang="en-US" dirty="0"/>
              <a:t> </a:t>
            </a:r>
            <a:r>
              <a:rPr lang="en-US" dirty="0" err="1"/>
              <a:t>nhau</a:t>
            </a:r>
            <a:r>
              <a:rPr lang="en-US" dirty="0"/>
              <a:t> </a:t>
            </a:r>
            <a:r>
              <a:rPr lang="en-US" dirty="0" err="1"/>
              <a:t>cướp</a:t>
            </a:r>
            <a:r>
              <a:rPr lang="en-US" dirty="0"/>
              <a:t> </a:t>
            </a:r>
            <a:r>
              <a:rPr lang="en-US" dirty="0" err="1"/>
              <a:t>phá</a:t>
            </a:r>
            <a:r>
              <a:rPr lang="en-US" dirty="0"/>
              <a:t> </a:t>
            </a:r>
            <a:r>
              <a:rPr lang="en-US" dirty="0" err="1"/>
              <a:t>để</a:t>
            </a:r>
            <a:r>
              <a:rPr lang="en-US" dirty="0"/>
              <a:t> </a:t>
            </a:r>
            <a:r>
              <a:rPr lang="en-US" dirty="0" err="1"/>
              <a:t>hòng</a:t>
            </a:r>
            <a:r>
              <a:rPr lang="en-US" dirty="0"/>
              <a:t> </a:t>
            </a:r>
            <a:r>
              <a:rPr lang="en-US" dirty="0" err="1"/>
              <a:t>thu</a:t>
            </a:r>
            <a:r>
              <a:rPr lang="en-US" dirty="0"/>
              <a:t> </a:t>
            </a:r>
            <a:r>
              <a:rPr lang="en-US" dirty="0" err="1"/>
              <a:t>hút</a:t>
            </a:r>
            <a:r>
              <a:rPr lang="en-US" dirty="0"/>
              <a:t> </a:t>
            </a:r>
            <a:r>
              <a:rPr lang="en-US" dirty="0" err="1"/>
              <a:t>sự</a:t>
            </a:r>
            <a:r>
              <a:rPr lang="en-US" dirty="0"/>
              <a:t> </a:t>
            </a:r>
            <a:r>
              <a:rPr lang="en-US" dirty="0" err="1"/>
              <a:t>tò</a:t>
            </a:r>
            <a:r>
              <a:rPr lang="en-US" dirty="0"/>
              <a:t> </a:t>
            </a:r>
            <a:r>
              <a:rPr lang="en-US" dirty="0" err="1"/>
              <a:t>mò</a:t>
            </a:r>
            <a:r>
              <a:rPr lang="en-US" dirty="0"/>
              <a:t> </a:t>
            </a:r>
            <a:r>
              <a:rPr lang="en-US" dirty="0" err="1"/>
              <a:t>và</a:t>
            </a:r>
            <a:r>
              <a:rPr lang="en-US" dirty="0"/>
              <a:t> </a:t>
            </a:r>
            <a:r>
              <a:rPr lang="en-US" dirty="0" err="1"/>
              <a:t>hiếu</a:t>
            </a:r>
            <a:r>
              <a:rPr lang="en-US" dirty="0"/>
              <a:t> </a:t>
            </a:r>
            <a:r>
              <a:rPr lang="en-US" dirty="0" err="1"/>
              <a:t>kỳ</a:t>
            </a:r>
            <a:r>
              <a:rPr lang="en-US" dirty="0"/>
              <a:t> </a:t>
            </a:r>
            <a:r>
              <a:rPr lang="en-US" dirty="0" err="1"/>
              <a:t>của</a:t>
            </a:r>
            <a:r>
              <a:rPr lang="en-US" dirty="0"/>
              <a:t> </a:t>
            </a:r>
            <a:r>
              <a:rPr lang="en-US" dirty="0" err="1"/>
              <a:t>lớp</a:t>
            </a:r>
            <a:r>
              <a:rPr lang="en-US" dirty="0"/>
              <a:t> </a:t>
            </a:r>
            <a:r>
              <a:rPr lang="en-US" dirty="0" err="1"/>
              <a:t>giới</a:t>
            </a:r>
            <a:r>
              <a:rPr lang="en-US" dirty="0"/>
              <a:t> </a:t>
            </a:r>
            <a:r>
              <a:rPr lang="en-US" dirty="0" err="1"/>
              <a:t>trẻ</a:t>
            </a:r>
            <a:r>
              <a:rPr lang="en-US" dirty="0"/>
              <a:t> hay </a:t>
            </a:r>
            <a:r>
              <a:rPr lang="en-US" dirty="0" err="1"/>
              <a:t>những</a:t>
            </a:r>
            <a:r>
              <a:rPr lang="en-US" dirty="0"/>
              <a:t> video </a:t>
            </a:r>
            <a:r>
              <a:rPr lang="en-US" dirty="0" err="1"/>
              <a:t>hướng</a:t>
            </a:r>
            <a:r>
              <a:rPr lang="en-US" dirty="0"/>
              <a:t> </a:t>
            </a:r>
            <a:r>
              <a:rPr lang="en-US" dirty="0" err="1"/>
              <a:t>trẫn</a:t>
            </a:r>
            <a:r>
              <a:rPr lang="en-US" dirty="0"/>
              <a:t> </a:t>
            </a:r>
            <a:r>
              <a:rPr lang="en-US" dirty="0" err="1"/>
              <a:t>trẻ</a:t>
            </a:r>
            <a:r>
              <a:rPr lang="en-US" dirty="0"/>
              <a:t> </a:t>
            </a:r>
            <a:r>
              <a:rPr lang="en-US" dirty="0" err="1"/>
              <a:t>em</a:t>
            </a:r>
            <a:r>
              <a:rPr lang="en-US" dirty="0"/>
              <a:t> </a:t>
            </a:r>
            <a:r>
              <a:rPr lang="en-US" dirty="0" err="1"/>
              <a:t>làm</a:t>
            </a:r>
            <a:r>
              <a:rPr lang="en-US" dirty="0"/>
              <a:t> </a:t>
            </a:r>
            <a:r>
              <a:rPr lang="en-US" dirty="0" err="1"/>
              <a:t>việc</a:t>
            </a:r>
            <a:r>
              <a:rPr lang="en-US" dirty="0"/>
              <a:t> </a:t>
            </a:r>
            <a:r>
              <a:rPr lang="en-US" dirty="0" err="1"/>
              <a:t>xấu</a:t>
            </a:r>
            <a:r>
              <a:rPr lang="en-US" dirty="0"/>
              <a:t> </a:t>
            </a:r>
            <a:r>
              <a:rPr lang="en-US" dirty="0" err="1"/>
              <a:t>gây</a:t>
            </a:r>
            <a:r>
              <a:rPr lang="en-US" dirty="0"/>
              <a:t> </a:t>
            </a:r>
            <a:r>
              <a:rPr lang="en-US" dirty="0" err="1"/>
              <a:t>mất</a:t>
            </a:r>
            <a:r>
              <a:rPr lang="en-US" dirty="0"/>
              <a:t> </a:t>
            </a:r>
            <a:r>
              <a:rPr lang="en-US" dirty="0" err="1"/>
              <a:t>trật</a:t>
            </a:r>
            <a:r>
              <a:rPr lang="en-US" dirty="0"/>
              <a:t> </a:t>
            </a:r>
            <a:r>
              <a:rPr lang="en-US" dirty="0" err="1"/>
              <a:t>tự</a:t>
            </a:r>
            <a:r>
              <a:rPr lang="en-US" dirty="0"/>
              <a:t> </a:t>
            </a:r>
            <a:r>
              <a:rPr lang="en-US" dirty="0" err="1"/>
              <a:t>xã</a:t>
            </a:r>
            <a:r>
              <a:rPr lang="en-US" dirty="0"/>
              <a:t> </a:t>
            </a:r>
            <a:r>
              <a:rPr lang="en-US" dirty="0" err="1"/>
              <a:t>hội</a:t>
            </a:r>
            <a:r>
              <a:rPr lang="en-US" dirty="0"/>
              <a:t> </a:t>
            </a:r>
            <a:r>
              <a:rPr lang="en-US" dirty="0" err="1"/>
              <a:t>và</a:t>
            </a:r>
            <a:r>
              <a:rPr lang="en-US" dirty="0"/>
              <a:t> </a:t>
            </a:r>
            <a:r>
              <a:rPr lang="en-US" dirty="0" err="1"/>
              <a:t>ảnh</a:t>
            </a:r>
            <a:r>
              <a:rPr lang="en-US" dirty="0"/>
              <a:t> </a:t>
            </a:r>
            <a:r>
              <a:rPr lang="en-US" dirty="0" err="1"/>
              <a:t>hưởng</a:t>
            </a:r>
            <a:r>
              <a:rPr lang="en-US" dirty="0"/>
              <a:t> </a:t>
            </a:r>
            <a:r>
              <a:rPr lang="en-US" dirty="0" err="1"/>
              <a:t>trực</a:t>
            </a:r>
            <a:r>
              <a:rPr lang="en-US" dirty="0"/>
              <a:t> </a:t>
            </a:r>
            <a:r>
              <a:rPr lang="en-US" dirty="0" err="1"/>
              <a:t>tiếp</a:t>
            </a:r>
            <a:r>
              <a:rPr lang="en-US" dirty="0"/>
              <a:t> </a:t>
            </a:r>
            <a:r>
              <a:rPr lang="en-US" dirty="0" err="1"/>
              <a:t>đến</a:t>
            </a:r>
            <a:r>
              <a:rPr lang="en-US" dirty="0"/>
              <a:t> </a:t>
            </a:r>
            <a:r>
              <a:rPr lang="en-US" dirty="0" err="1"/>
              <a:t>thế</a:t>
            </a:r>
            <a:r>
              <a:rPr lang="en-US" dirty="0"/>
              <a:t> </a:t>
            </a:r>
            <a:r>
              <a:rPr lang="en-US" dirty="0" err="1"/>
              <a:t>hệ</a:t>
            </a:r>
            <a:r>
              <a:rPr lang="en-US" dirty="0"/>
              <a:t> </a:t>
            </a:r>
            <a:r>
              <a:rPr lang="en-US" dirty="0" err="1"/>
              <a:t>trẻ</a:t>
            </a:r>
            <a:r>
              <a:rPr lang="en-US" dirty="0"/>
              <a:t>.</a:t>
            </a:r>
          </a:p>
        </p:txBody>
      </p:sp>
      <p:sp>
        <p:nvSpPr>
          <p:cNvPr id="8" name="Hộp Văn bản 7">
            <a:extLst>
              <a:ext uri="{FF2B5EF4-FFF2-40B4-BE49-F238E27FC236}">
                <a16:creationId xmlns:a16="http://schemas.microsoft.com/office/drawing/2014/main" id="{D91E030C-3DB4-40AD-A982-783B1A59634B}"/>
              </a:ext>
            </a:extLst>
          </p:cNvPr>
          <p:cNvSpPr txBox="1"/>
          <p:nvPr/>
        </p:nvSpPr>
        <p:spPr>
          <a:xfrm>
            <a:off x="295423" y="4153102"/>
            <a:ext cx="6709676" cy="1200329"/>
          </a:xfrm>
          <a:prstGeom prst="rect">
            <a:avLst/>
          </a:prstGeom>
          <a:noFill/>
        </p:spPr>
        <p:txBody>
          <a:bodyPr wrap="square" rtlCol="0">
            <a:spAutoFit/>
          </a:bodyPr>
          <a:lstStyle/>
          <a:p>
            <a:r>
              <a:rPr lang="en-US" dirty="0"/>
              <a:t>- </a:t>
            </a:r>
            <a:r>
              <a:rPr lang="en-US" dirty="0" err="1"/>
              <a:t>Hiện</a:t>
            </a:r>
            <a:r>
              <a:rPr lang="en-US" dirty="0"/>
              <a:t> nay </a:t>
            </a:r>
            <a:r>
              <a:rPr lang="en-US" dirty="0" err="1"/>
              <a:t>cũng</a:t>
            </a:r>
            <a:r>
              <a:rPr lang="en-US" dirty="0"/>
              <a:t> </a:t>
            </a:r>
            <a:r>
              <a:rPr lang="en-US" dirty="0" err="1"/>
              <a:t>còn</a:t>
            </a:r>
            <a:r>
              <a:rPr lang="en-US" dirty="0"/>
              <a:t> </a:t>
            </a:r>
            <a:r>
              <a:rPr lang="en-US" dirty="0" err="1"/>
              <a:t>rất</a:t>
            </a:r>
            <a:r>
              <a:rPr lang="en-US" dirty="0"/>
              <a:t> </a:t>
            </a:r>
            <a:r>
              <a:rPr lang="en-US" dirty="0" err="1"/>
              <a:t>nhiều</a:t>
            </a:r>
            <a:r>
              <a:rPr lang="en-US" dirty="0"/>
              <a:t> </a:t>
            </a:r>
            <a:r>
              <a:rPr lang="en-US" dirty="0" err="1"/>
              <a:t>nghi</a:t>
            </a:r>
            <a:r>
              <a:rPr lang="en-US" dirty="0"/>
              <a:t> </a:t>
            </a:r>
            <a:r>
              <a:rPr lang="en-US" dirty="0" err="1"/>
              <a:t>ngại</a:t>
            </a:r>
            <a:r>
              <a:rPr lang="en-US" dirty="0"/>
              <a:t> </a:t>
            </a:r>
            <a:r>
              <a:rPr lang="en-US" dirty="0" err="1"/>
              <a:t>về</a:t>
            </a:r>
            <a:r>
              <a:rPr lang="en-US" dirty="0"/>
              <a:t> </a:t>
            </a:r>
            <a:r>
              <a:rPr lang="en-US" dirty="0" err="1"/>
              <a:t>việc</a:t>
            </a:r>
            <a:r>
              <a:rPr lang="en-US" dirty="0"/>
              <a:t> </a:t>
            </a:r>
            <a:r>
              <a:rPr lang="en-US" dirty="0" err="1"/>
              <a:t>độ</a:t>
            </a:r>
            <a:r>
              <a:rPr lang="en-US" dirty="0"/>
              <a:t> an </a:t>
            </a:r>
            <a:r>
              <a:rPr lang="en-US" dirty="0" err="1"/>
              <a:t>toàn</a:t>
            </a:r>
            <a:r>
              <a:rPr lang="en-US" dirty="0"/>
              <a:t> </a:t>
            </a:r>
            <a:r>
              <a:rPr lang="en-US" dirty="0" err="1"/>
              <a:t>của</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của</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xã</a:t>
            </a:r>
            <a:r>
              <a:rPr lang="en-US" dirty="0"/>
              <a:t> </a:t>
            </a:r>
            <a:r>
              <a:rPr lang="en-US" dirty="0" err="1"/>
              <a:t>hội</a:t>
            </a:r>
            <a:r>
              <a:rPr lang="en-US" dirty="0"/>
              <a:t>, </a:t>
            </a:r>
            <a:r>
              <a:rPr lang="en-US" dirty="0" err="1"/>
              <a:t>không</a:t>
            </a:r>
            <a:r>
              <a:rPr lang="en-US" dirty="0"/>
              <a:t> </a:t>
            </a:r>
            <a:r>
              <a:rPr lang="en-US" dirty="0" err="1"/>
              <a:t>một</a:t>
            </a:r>
            <a:r>
              <a:rPr lang="en-US" dirty="0"/>
              <a:t> ai </a:t>
            </a:r>
            <a:r>
              <a:rPr lang="en-US" dirty="0" err="1"/>
              <a:t>có</a:t>
            </a:r>
            <a:r>
              <a:rPr lang="en-US" dirty="0"/>
              <a:t> </a:t>
            </a:r>
            <a:r>
              <a:rPr lang="en-US" dirty="0" err="1"/>
              <a:t>thể</a:t>
            </a:r>
            <a:r>
              <a:rPr lang="en-US" dirty="0"/>
              <a:t> </a:t>
            </a:r>
            <a:r>
              <a:rPr lang="en-US" dirty="0" err="1"/>
              <a:t>biết</a:t>
            </a:r>
            <a:r>
              <a:rPr lang="en-US" dirty="0"/>
              <a:t> </a:t>
            </a:r>
            <a:r>
              <a:rPr lang="en-US" dirty="0" err="1"/>
              <a:t>được</a:t>
            </a:r>
            <a:r>
              <a:rPr lang="en-US" dirty="0"/>
              <a:t> </a:t>
            </a:r>
            <a:r>
              <a:rPr lang="en-US" dirty="0" err="1"/>
              <a:t>mức</a:t>
            </a:r>
            <a:r>
              <a:rPr lang="en-US" dirty="0"/>
              <a:t> </a:t>
            </a:r>
            <a:r>
              <a:rPr lang="en-US" dirty="0" err="1"/>
              <a:t>độ</a:t>
            </a:r>
            <a:r>
              <a:rPr lang="en-US" dirty="0"/>
              <a:t> an </a:t>
            </a:r>
            <a:r>
              <a:rPr lang="en-US" dirty="0" err="1"/>
              <a:t>toàn</a:t>
            </a:r>
            <a:r>
              <a:rPr lang="en-US" dirty="0"/>
              <a:t> </a:t>
            </a:r>
            <a:r>
              <a:rPr lang="en-US" dirty="0" err="1"/>
              <a:t>của</a:t>
            </a:r>
            <a:r>
              <a:rPr lang="en-US" dirty="0"/>
              <a:t> </a:t>
            </a:r>
            <a:r>
              <a:rPr lang="en-US" dirty="0" err="1"/>
              <a:t>các</a:t>
            </a:r>
            <a:r>
              <a:rPr lang="en-US" dirty="0"/>
              <a:t> </a:t>
            </a:r>
            <a:r>
              <a:rPr lang="en-US" dirty="0" err="1"/>
              <a:t>mạng</a:t>
            </a:r>
            <a:r>
              <a:rPr lang="en-US" dirty="0"/>
              <a:t> </a:t>
            </a:r>
            <a:r>
              <a:rPr lang="en-US" dirty="0" err="1"/>
              <a:t>xã</a:t>
            </a:r>
            <a:r>
              <a:rPr lang="en-US" dirty="0"/>
              <a:t> </a:t>
            </a:r>
            <a:r>
              <a:rPr lang="en-US" dirty="0" err="1"/>
              <a:t>hội</a:t>
            </a:r>
            <a:r>
              <a:rPr lang="en-US" dirty="0"/>
              <a:t> </a:t>
            </a:r>
            <a:r>
              <a:rPr lang="en-US" dirty="0" err="1"/>
              <a:t>mà</a:t>
            </a:r>
            <a:r>
              <a:rPr lang="en-US" dirty="0"/>
              <a:t> </a:t>
            </a:r>
            <a:r>
              <a:rPr lang="en-US" dirty="0" err="1"/>
              <a:t>chỉ</a:t>
            </a:r>
            <a:r>
              <a:rPr lang="en-US" dirty="0"/>
              <a:t> </a:t>
            </a:r>
            <a:r>
              <a:rPr lang="en-US" dirty="0" err="1"/>
              <a:t>đơn</a:t>
            </a:r>
            <a:r>
              <a:rPr lang="en-US" dirty="0"/>
              <a:t> </a:t>
            </a:r>
            <a:r>
              <a:rPr lang="en-US" dirty="0" err="1"/>
              <a:t>thuần</a:t>
            </a:r>
            <a:r>
              <a:rPr lang="en-US" dirty="0"/>
              <a:t> tin </a:t>
            </a:r>
            <a:r>
              <a:rPr lang="en-US" dirty="0" err="1"/>
              <a:t>tưởng</a:t>
            </a:r>
            <a:r>
              <a:rPr lang="en-US" dirty="0"/>
              <a:t> </a:t>
            </a:r>
            <a:r>
              <a:rPr lang="en-US" dirty="0" err="1"/>
              <a:t>vào</a:t>
            </a:r>
            <a:r>
              <a:rPr lang="en-US" dirty="0"/>
              <a:t> </a:t>
            </a:r>
            <a:r>
              <a:rPr lang="en-US" dirty="0" err="1"/>
              <a:t>chúng</a:t>
            </a:r>
            <a:r>
              <a:rPr lang="en-US" dirty="0"/>
              <a:t>.</a:t>
            </a:r>
          </a:p>
        </p:txBody>
      </p:sp>
      <p:pic>
        <p:nvPicPr>
          <p:cNvPr id="12" name="Hình ảnh 11">
            <a:extLst>
              <a:ext uri="{FF2B5EF4-FFF2-40B4-BE49-F238E27FC236}">
                <a16:creationId xmlns:a16="http://schemas.microsoft.com/office/drawing/2014/main" id="{686C179E-3217-4898-995B-E2D7DE2494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9300" y="4758601"/>
            <a:ext cx="1682479" cy="1781448"/>
          </a:xfrm>
          <a:prstGeom prst="rect">
            <a:avLst/>
          </a:prstGeom>
        </p:spPr>
      </p:pic>
      <p:pic>
        <p:nvPicPr>
          <p:cNvPr id="14" name="Hình ảnh 13">
            <a:extLst>
              <a:ext uri="{FF2B5EF4-FFF2-40B4-BE49-F238E27FC236}">
                <a16:creationId xmlns:a16="http://schemas.microsoft.com/office/drawing/2014/main" id="{E8F209E8-D5F1-4BA3-927A-3E1D9AF790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2888" y="4753267"/>
            <a:ext cx="1751612" cy="1751612"/>
          </a:xfrm>
          <a:prstGeom prst="rect">
            <a:avLst/>
          </a:prstGeom>
        </p:spPr>
      </p:pic>
      <p:sp>
        <p:nvSpPr>
          <p:cNvPr id="3" name="Hộp Văn bản 2">
            <a:extLst>
              <a:ext uri="{FF2B5EF4-FFF2-40B4-BE49-F238E27FC236}">
                <a16:creationId xmlns:a16="http://schemas.microsoft.com/office/drawing/2014/main" id="{B048BA20-85E3-4B85-B9D5-18C7F262B77A}"/>
              </a:ext>
            </a:extLst>
          </p:cNvPr>
          <p:cNvSpPr txBox="1"/>
          <p:nvPr/>
        </p:nvSpPr>
        <p:spPr>
          <a:xfrm>
            <a:off x="389614" y="5371850"/>
            <a:ext cx="6475422" cy="1200329"/>
          </a:xfrm>
          <a:prstGeom prst="rect">
            <a:avLst/>
          </a:prstGeom>
          <a:noFill/>
        </p:spPr>
        <p:txBody>
          <a:bodyPr wrap="square" rtlCol="0">
            <a:spAutoFit/>
          </a:bodyPr>
          <a:lstStyle/>
          <a:p>
            <a:r>
              <a:rPr lang="en-US" dirty="0"/>
              <a:t>- </a:t>
            </a:r>
            <a:r>
              <a:rPr lang="en-US" dirty="0" err="1"/>
              <a:t>Lợi</a:t>
            </a:r>
            <a:r>
              <a:rPr lang="en-US" dirty="0"/>
              <a:t> </a:t>
            </a:r>
            <a:r>
              <a:rPr lang="en-US" dirty="0" err="1"/>
              <a:t>dụng</a:t>
            </a:r>
            <a:r>
              <a:rPr lang="en-US" dirty="0"/>
              <a:t> </a:t>
            </a:r>
            <a:r>
              <a:rPr lang="en-US" dirty="0" err="1"/>
              <a:t>tình</a:t>
            </a:r>
            <a:r>
              <a:rPr lang="en-US" dirty="0"/>
              <a:t> </a:t>
            </a:r>
            <a:r>
              <a:rPr lang="en-US" dirty="0" err="1"/>
              <a:t>thế</a:t>
            </a:r>
            <a:r>
              <a:rPr lang="en-US" dirty="0"/>
              <a:t> </a:t>
            </a:r>
            <a:r>
              <a:rPr lang="en-US" dirty="0" err="1"/>
              <a:t>hỗn</a:t>
            </a:r>
            <a:r>
              <a:rPr lang="en-US" dirty="0"/>
              <a:t> </a:t>
            </a:r>
            <a:r>
              <a:rPr lang="en-US" dirty="0" err="1"/>
              <a:t>loạn</a:t>
            </a:r>
            <a:r>
              <a:rPr lang="en-US" dirty="0"/>
              <a:t>, </a:t>
            </a:r>
            <a:r>
              <a:rPr lang="en-US" dirty="0" err="1"/>
              <a:t>nhiều</a:t>
            </a:r>
            <a:r>
              <a:rPr lang="en-US" dirty="0"/>
              <a:t> </a:t>
            </a:r>
            <a:r>
              <a:rPr lang="en-US" dirty="0" err="1"/>
              <a:t>phần</a:t>
            </a:r>
            <a:r>
              <a:rPr lang="en-US" dirty="0"/>
              <a:t> </a:t>
            </a:r>
            <a:r>
              <a:rPr lang="en-US" dirty="0" err="1"/>
              <a:t>tử</a:t>
            </a:r>
            <a:r>
              <a:rPr lang="en-US" dirty="0"/>
              <a:t> </a:t>
            </a:r>
            <a:r>
              <a:rPr lang="en-US" dirty="0" err="1"/>
              <a:t>phản</a:t>
            </a:r>
            <a:r>
              <a:rPr lang="en-US" dirty="0"/>
              <a:t> </a:t>
            </a:r>
            <a:r>
              <a:rPr lang="en-US" dirty="0" err="1"/>
              <a:t>động</a:t>
            </a:r>
            <a:r>
              <a:rPr lang="en-US" dirty="0"/>
              <a:t> </a:t>
            </a:r>
            <a:r>
              <a:rPr lang="en-US" dirty="0" err="1"/>
              <a:t>cố</a:t>
            </a:r>
            <a:r>
              <a:rPr lang="en-US" dirty="0"/>
              <a:t> </a:t>
            </a:r>
            <a:r>
              <a:rPr lang="en-US" dirty="0" err="1"/>
              <a:t>gắng</a:t>
            </a:r>
            <a:r>
              <a:rPr lang="en-US" dirty="0"/>
              <a:t> </a:t>
            </a:r>
            <a:r>
              <a:rPr lang="en-US" dirty="0" err="1"/>
              <a:t>tuyên</a:t>
            </a:r>
            <a:r>
              <a:rPr lang="en-US" dirty="0"/>
              <a:t> </a:t>
            </a:r>
            <a:r>
              <a:rPr lang="en-US" dirty="0" err="1"/>
              <a:t>truyền</a:t>
            </a:r>
            <a:r>
              <a:rPr lang="en-US" dirty="0"/>
              <a:t> </a:t>
            </a:r>
            <a:r>
              <a:rPr lang="en-US" dirty="0" err="1"/>
              <a:t>xúi</a:t>
            </a:r>
            <a:r>
              <a:rPr lang="en-US" dirty="0"/>
              <a:t> </a:t>
            </a:r>
            <a:r>
              <a:rPr lang="en-US" dirty="0" err="1"/>
              <a:t>giục</a:t>
            </a:r>
            <a:r>
              <a:rPr lang="en-US" dirty="0"/>
              <a:t> </a:t>
            </a:r>
            <a:r>
              <a:rPr lang="en-US" dirty="0" err="1"/>
              <a:t>những</a:t>
            </a:r>
            <a:r>
              <a:rPr lang="en-US" dirty="0"/>
              <a:t> </a:t>
            </a:r>
            <a:r>
              <a:rPr lang="en-US" dirty="0" err="1"/>
              <a:t>người</a:t>
            </a:r>
            <a:r>
              <a:rPr lang="en-US" dirty="0"/>
              <a:t> </a:t>
            </a:r>
            <a:r>
              <a:rPr lang="en-US" dirty="0" err="1"/>
              <a:t>thiếu</a:t>
            </a:r>
            <a:r>
              <a:rPr lang="en-US" dirty="0"/>
              <a:t> </a:t>
            </a:r>
            <a:r>
              <a:rPr lang="en-US" dirty="0" err="1"/>
              <a:t>hiểu</a:t>
            </a:r>
            <a:r>
              <a:rPr lang="en-US" dirty="0"/>
              <a:t> </a:t>
            </a:r>
            <a:r>
              <a:rPr lang="en-US" dirty="0" err="1"/>
              <a:t>biết</a:t>
            </a:r>
            <a:r>
              <a:rPr lang="en-US" dirty="0"/>
              <a:t>, </a:t>
            </a:r>
            <a:r>
              <a:rPr lang="en-US" dirty="0" err="1"/>
              <a:t>xuyên</a:t>
            </a:r>
            <a:r>
              <a:rPr lang="en-US" dirty="0"/>
              <a:t> </a:t>
            </a:r>
            <a:r>
              <a:rPr lang="en-US" dirty="0" err="1"/>
              <a:t>tạc</a:t>
            </a:r>
            <a:r>
              <a:rPr lang="en-US" dirty="0"/>
              <a:t> </a:t>
            </a:r>
            <a:r>
              <a:rPr lang="en-US" dirty="0" err="1"/>
              <a:t>sự</a:t>
            </a:r>
            <a:r>
              <a:rPr lang="en-US" dirty="0"/>
              <a:t> </a:t>
            </a:r>
            <a:r>
              <a:rPr lang="en-US" dirty="0" err="1"/>
              <a:t>thật</a:t>
            </a:r>
            <a:r>
              <a:rPr lang="en-US" dirty="0"/>
              <a:t>, </a:t>
            </a:r>
            <a:r>
              <a:rPr lang="en-US" dirty="0" err="1"/>
              <a:t>cố</a:t>
            </a:r>
            <a:r>
              <a:rPr lang="en-US" dirty="0"/>
              <a:t> ý </a:t>
            </a:r>
            <a:r>
              <a:rPr lang="en-US" dirty="0" err="1"/>
              <a:t>hạ</a:t>
            </a:r>
            <a:r>
              <a:rPr lang="en-US" dirty="0"/>
              <a:t> </a:t>
            </a:r>
            <a:r>
              <a:rPr lang="en-US" dirty="0" err="1"/>
              <a:t>thấp</a:t>
            </a:r>
            <a:r>
              <a:rPr lang="en-US" dirty="0"/>
              <a:t> </a:t>
            </a:r>
            <a:r>
              <a:rPr lang="en-US" dirty="0" err="1"/>
              <a:t>sự</a:t>
            </a:r>
            <a:r>
              <a:rPr lang="en-US" dirty="0"/>
              <a:t> tin </a:t>
            </a:r>
            <a:r>
              <a:rPr lang="en-US" dirty="0" err="1"/>
              <a:t>tưởng</a:t>
            </a:r>
            <a:r>
              <a:rPr lang="en-US" dirty="0"/>
              <a:t> </a:t>
            </a:r>
            <a:r>
              <a:rPr lang="en-US" dirty="0" err="1"/>
              <a:t>của</a:t>
            </a:r>
            <a:r>
              <a:rPr lang="en-US" dirty="0"/>
              <a:t> </a:t>
            </a:r>
            <a:r>
              <a:rPr lang="en-US" dirty="0" err="1"/>
              <a:t>nhân</a:t>
            </a:r>
            <a:r>
              <a:rPr lang="en-US" dirty="0"/>
              <a:t> </a:t>
            </a:r>
            <a:r>
              <a:rPr lang="en-US" dirty="0" err="1"/>
              <a:t>dân</a:t>
            </a:r>
            <a:r>
              <a:rPr lang="en-US" dirty="0"/>
              <a:t> </a:t>
            </a:r>
            <a:r>
              <a:rPr lang="en-US" dirty="0" err="1"/>
              <a:t>vào</a:t>
            </a:r>
            <a:r>
              <a:rPr lang="en-US" dirty="0"/>
              <a:t> </a:t>
            </a:r>
            <a:r>
              <a:rPr lang="en-US" dirty="0" err="1"/>
              <a:t>Đảng</a:t>
            </a:r>
            <a:r>
              <a:rPr lang="en-US" dirty="0"/>
              <a:t> </a:t>
            </a:r>
            <a:r>
              <a:rPr lang="en-US" dirty="0" err="1"/>
              <a:t>gây</a:t>
            </a:r>
            <a:r>
              <a:rPr lang="en-US" dirty="0"/>
              <a:t> </a:t>
            </a:r>
            <a:r>
              <a:rPr lang="en-US" dirty="0" err="1"/>
              <a:t>nhiễu</a:t>
            </a:r>
            <a:r>
              <a:rPr lang="en-US" dirty="0"/>
              <a:t> </a:t>
            </a:r>
            <a:r>
              <a:rPr lang="en-US" dirty="0" err="1"/>
              <a:t>loạn</a:t>
            </a:r>
            <a:r>
              <a:rPr lang="en-US" dirty="0"/>
              <a:t> </a:t>
            </a:r>
            <a:r>
              <a:rPr lang="en-US" dirty="0" err="1"/>
              <a:t>thời</a:t>
            </a:r>
            <a:r>
              <a:rPr lang="en-US" dirty="0"/>
              <a:t> </a:t>
            </a:r>
            <a:r>
              <a:rPr lang="en-US" dirty="0" err="1"/>
              <a:t>sự</a:t>
            </a:r>
            <a:r>
              <a:rPr lang="en-US" dirty="0"/>
              <a:t>, </a:t>
            </a:r>
            <a:r>
              <a:rPr lang="en-US" dirty="0" err="1"/>
              <a:t>quần</a:t>
            </a:r>
            <a:r>
              <a:rPr lang="en-US" dirty="0"/>
              <a:t> </a:t>
            </a:r>
            <a:r>
              <a:rPr lang="en-US" dirty="0" err="1"/>
              <a:t>chúng</a:t>
            </a:r>
            <a:r>
              <a:rPr lang="en-US" dirty="0"/>
              <a:t> </a:t>
            </a:r>
            <a:r>
              <a:rPr lang="en-US" dirty="0" err="1"/>
              <a:t>dao</a:t>
            </a:r>
            <a:r>
              <a:rPr lang="en-US" dirty="0"/>
              <a:t> </a:t>
            </a:r>
            <a:r>
              <a:rPr lang="en-US" dirty="0" err="1"/>
              <a:t>động</a:t>
            </a:r>
            <a:r>
              <a:rPr lang="en-US" dirty="0"/>
              <a:t>, </a:t>
            </a:r>
            <a:r>
              <a:rPr lang="en-US" dirty="0" err="1"/>
              <a:t>mọi</a:t>
            </a:r>
            <a:r>
              <a:rPr lang="en-US" dirty="0"/>
              <a:t> </a:t>
            </a:r>
            <a:r>
              <a:rPr lang="en-US" dirty="0" err="1"/>
              <a:t>người</a:t>
            </a:r>
            <a:r>
              <a:rPr lang="en-US" dirty="0"/>
              <a:t> </a:t>
            </a:r>
            <a:r>
              <a:rPr lang="en-US" dirty="0" err="1"/>
              <a:t>bất</a:t>
            </a:r>
            <a:r>
              <a:rPr lang="en-US" dirty="0"/>
              <a:t> an.</a:t>
            </a:r>
          </a:p>
        </p:txBody>
      </p:sp>
    </p:spTree>
    <p:extLst>
      <p:ext uri="{BB962C8B-B14F-4D97-AF65-F5344CB8AC3E}">
        <p14:creationId xmlns:p14="http://schemas.microsoft.com/office/powerpoint/2010/main" val="19844960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4" name="Rectangle 3"/>
          <p:cNvSpPr/>
          <p:nvPr/>
        </p:nvSpPr>
        <p:spPr>
          <a:xfrm>
            <a:off x="225654" y="107239"/>
            <a:ext cx="5091933" cy="553998"/>
          </a:xfrm>
          <a:prstGeom prst="rect">
            <a:avLst/>
          </a:prstGeom>
        </p:spPr>
        <p:txBody>
          <a:bodyPr wrap="square">
            <a:spAutoFit/>
          </a:bodyPr>
          <a:lstStyle/>
          <a:p>
            <a:r>
              <a:rPr lang="en-US" sz="3000" dirty="0">
                <a:latin typeface="Times New Roman" panose="02020603050405020304" pitchFamily="18" charset="0"/>
                <a:cs typeface="Times New Roman" panose="02020603050405020304" pitchFamily="18" charset="0"/>
              </a:rPr>
              <a:t> 4.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endParaRPr lang="vi-VN" sz="3000" dirty="0"/>
          </a:p>
        </p:txBody>
      </p:sp>
      <p:sp>
        <p:nvSpPr>
          <p:cNvPr id="5" name="TextBox 4"/>
          <p:cNvSpPr txBox="1"/>
          <p:nvPr/>
        </p:nvSpPr>
        <p:spPr>
          <a:xfrm>
            <a:off x="390069" y="661237"/>
            <a:ext cx="10992306" cy="4524315"/>
          </a:xfrm>
          <a:prstGeom prst="rect">
            <a:avLst/>
          </a:prstGeom>
          <a:noFill/>
        </p:spPr>
        <p:txBody>
          <a:bodyPr wrap="square" rtlCol="0">
            <a:spAutoFit/>
          </a:bodyPr>
          <a:lstStyle/>
          <a:p>
            <a:r>
              <a:rPr lang="en-US" sz="2400" dirty="0"/>
              <a:t>+ </a:t>
            </a:r>
            <a:r>
              <a:rPr lang="en-US" sz="2400" dirty="0">
                <a:solidFill>
                  <a:srgbClr val="000000"/>
                </a:solidFill>
                <a:latin typeface="Times New Roman" panose="02020603050405020304" pitchFamily="18" charset="0"/>
              </a:rPr>
              <a:t>T</a:t>
            </a:r>
            <a:r>
              <a:rPr lang="vi-VN" sz="2400" b="0" i="0" dirty="0">
                <a:solidFill>
                  <a:srgbClr val="000000"/>
                </a:solidFill>
                <a:effectLst/>
                <a:latin typeface="Times New Roman" panose="02020603050405020304" pitchFamily="18" charset="0"/>
              </a:rPr>
              <a:t>uyên </a:t>
            </a:r>
            <a:r>
              <a:rPr lang="vi-VN" sz="2400" b="0" i="0" dirty="0" err="1">
                <a:solidFill>
                  <a:srgbClr val="000000"/>
                </a:solidFill>
                <a:effectLst/>
                <a:latin typeface="Times New Roman" panose="02020603050405020304" pitchFamily="18" charset="0"/>
              </a:rPr>
              <a:t>truyền</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giáo</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dục</a:t>
            </a:r>
            <a:r>
              <a:rPr lang="vi-VN" sz="2400" b="0" i="0" dirty="0">
                <a:solidFill>
                  <a:srgbClr val="000000"/>
                </a:solidFill>
                <a:effectLst/>
                <a:latin typeface="Times New Roman" panose="02020603050405020304" pitchFamily="18" charset="0"/>
              </a:rPr>
              <a:t> nâng cao </a:t>
            </a:r>
            <a:r>
              <a:rPr lang="vi-VN" sz="2400" b="0" i="0" dirty="0" err="1">
                <a:solidFill>
                  <a:srgbClr val="000000"/>
                </a:solidFill>
                <a:effectLst/>
                <a:latin typeface="Times New Roman" panose="02020603050405020304" pitchFamily="18" charset="0"/>
              </a:rPr>
              <a:t>trách</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nhiệm</a:t>
            </a:r>
            <a:r>
              <a:rPr lang="vi-VN" sz="2400" b="0" i="0" dirty="0">
                <a:solidFill>
                  <a:srgbClr val="000000"/>
                </a:solidFill>
                <a:effectLst/>
                <a:latin typeface="Times New Roman" panose="02020603050405020304" pitchFamily="18" charset="0"/>
              </a:rPr>
              <a:t>, ý </a:t>
            </a:r>
            <a:r>
              <a:rPr lang="vi-VN" sz="2400" b="0" i="0" dirty="0" err="1">
                <a:solidFill>
                  <a:srgbClr val="000000"/>
                </a:solidFill>
                <a:effectLst/>
                <a:latin typeface="Times New Roman" panose="02020603050405020304" pitchFamily="18" charset="0"/>
              </a:rPr>
              <a:t>thức</a:t>
            </a:r>
            <a:r>
              <a:rPr lang="vi-VN" sz="2400" b="0" i="0" dirty="0">
                <a:solidFill>
                  <a:srgbClr val="000000"/>
                </a:solidFill>
                <a:effectLst/>
                <a:latin typeface="Times New Roman" panose="02020603050405020304" pitchFamily="18" charset="0"/>
              </a:rPr>
              <a:t> tuân </a:t>
            </a:r>
            <a:r>
              <a:rPr lang="vi-VN" sz="2400" b="0" i="0" dirty="0" err="1">
                <a:solidFill>
                  <a:srgbClr val="000000"/>
                </a:solidFill>
                <a:effectLst/>
                <a:latin typeface="Times New Roman" panose="02020603050405020304" pitchFamily="18" charset="0"/>
              </a:rPr>
              <a:t>thủ</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pháp</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luật</a:t>
            </a:r>
            <a:r>
              <a:rPr lang="vi-VN" sz="2400" b="0" i="0" dirty="0">
                <a:solidFill>
                  <a:srgbClr val="000000"/>
                </a:solidFill>
                <a:effectLst/>
                <a:latin typeface="Times New Roman" panose="02020603050405020304" pitchFamily="18" charset="0"/>
              </a:rPr>
              <a:t> cho </a:t>
            </a:r>
            <a:r>
              <a:rPr lang="vi-VN" sz="2400" b="0" i="0" dirty="0" err="1">
                <a:solidFill>
                  <a:srgbClr val="000000"/>
                </a:solidFill>
                <a:effectLst/>
                <a:latin typeface="Times New Roman" panose="02020603050405020304" pitchFamily="18" charset="0"/>
              </a:rPr>
              <a:t>mỗi</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người</a:t>
            </a:r>
            <a:r>
              <a:rPr lang="vi-VN" sz="2400" b="0" i="0" dirty="0">
                <a:solidFill>
                  <a:srgbClr val="000000"/>
                </a:solidFill>
                <a:effectLst/>
                <a:latin typeface="Times New Roman" panose="02020603050405020304" pitchFamily="18" charset="0"/>
              </a:rPr>
              <a:t> khi </a:t>
            </a:r>
            <a:r>
              <a:rPr lang="vi-VN" sz="2400" b="0" i="0" dirty="0" err="1">
                <a:solidFill>
                  <a:srgbClr val="000000"/>
                </a:solidFill>
                <a:effectLst/>
                <a:latin typeface="Times New Roman" panose="02020603050405020304" pitchFamily="18" charset="0"/>
              </a:rPr>
              <a:t>sử</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dụng</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mạng</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xã</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hội</a:t>
            </a:r>
            <a:r>
              <a:rPr lang="vi-VN" sz="2400" b="0" i="0" dirty="0">
                <a:solidFill>
                  <a:srgbClr val="000000"/>
                </a:solidFill>
                <a:effectLst/>
                <a:latin typeface="Times New Roman" panose="02020603050405020304" pitchFamily="18" charset="0"/>
              </a:rPr>
              <a:t>.</a:t>
            </a:r>
            <a:endParaRPr lang="en-US" sz="2400" b="0" i="0" dirty="0">
              <a:solidFill>
                <a:srgbClr val="000000"/>
              </a:solidFill>
              <a:effectLst/>
              <a:latin typeface="Times New Roman" panose="02020603050405020304" pitchFamily="18" charset="0"/>
            </a:endParaRPr>
          </a:p>
          <a:p>
            <a:endParaRPr lang="en-US" sz="2400" b="0" i="0" dirty="0">
              <a:solidFill>
                <a:srgbClr val="000000"/>
              </a:solidFill>
              <a:effectLst/>
              <a:latin typeface="Times New Roman" panose="02020603050405020304" pitchFamily="18" charset="0"/>
            </a:endParaRPr>
          </a:p>
          <a:p>
            <a:r>
              <a:rPr lang="en-US" sz="2400" dirty="0">
                <a:solidFill>
                  <a:srgbClr val="000000"/>
                </a:solidFill>
                <a:latin typeface="Times New Roman" panose="02020603050405020304" pitchFamily="18" charset="0"/>
              </a:rPr>
              <a:t>+ H</a:t>
            </a:r>
            <a:r>
              <a:rPr lang="vi-VN" sz="2400" b="0" i="0" dirty="0" err="1">
                <a:solidFill>
                  <a:srgbClr val="000000"/>
                </a:solidFill>
                <a:effectLst/>
                <a:latin typeface="Times New Roman" panose="02020603050405020304" pitchFamily="18" charset="0"/>
              </a:rPr>
              <a:t>oàn</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thiện</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hệ</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thống</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pháp</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luật</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phù</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hợp</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để</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quản</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lý</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internet</a:t>
            </a:r>
            <a:r>
              <a:rPr lang="vi-VN" sz="2400" b="0" i="0" dirty="0">
                <a:solidFill>
                  <a:srgbClr val="000000"/>
                </a:solidFill>
                <a:effectLst/>
                <a:latin typeface="Times New Roman" panose="02020603050405020304" pitchFamily="18" charset="0"/>
              </a:rPr>
              <a:t> trên cơ </a:t>
            </a:r>
            <a:r>
              <a:rPr lang="vi-VN" sz="2400" b="0" i="0" dirty="0" err="1">
                <a:solidFill>
                  <a:srgbClr val="000000"/>
                </a:solidFill>
                <a:effectLst/>
                <a:latin typeface="Times New Roman" panose="02020603050405020304" pitchFamily="18" charset="0"/>
              </a:rPr>
              <a:t>sở</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hành</a:t>
            </a:r>
            <a:r>
              <a:rPr lang="vi-VN" sz="2400" b="0" i="0" dirty="0">
                <a:solidFill>
                  <a:srgbClr val="000000"/>
                </a:solidFill>
                <a:effectLst/>
                <a:latin typeface="Times New Roman" panose="02020603050405020304" pitchFamily="18" charset="0"/>
              </a:rPr>
              <a:t> lang </a:t>
            </a:r>
            <a:r>
              <a:rPr lang="vi-VN" sz="2400" b="0" i="0" dirty="0" err="1">
                <a:solidFill>
                  <a:srgbClr val="000000"/>
                </a:solidFill>
                <a:effectLst/>
                <a:latin typeface="Times New Roman" panose="02020603050405020304" pitchFamily="18" charset="0"/>
              </a:rPr>
              <a:t>pháp</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lý</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là</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Luật</a:t>
            </a:r>
            <a:r>
              <a:rPr lang="vi-VN" sz="2400" b="0" i="0" dirty="0">
                <a:solidFill>
                  <a:srgbClr val="000000"/>
                </a:solidFill>
                <a:effectLst/>
                <a:latin typeface="Times New Roman" panose="02020603050405020304" pitchFamily="18" charset="0"/>
              </a:rPr>
              <a:t> An ninh </a:t>
            </a:r>
            <a:r>
              <a:rPr lang="vi-VN" sz="2400" b="0" i="0" dirty="0" err="1">
                <a:solidFill>
                  <a:srgbClr val="000000"/>
                </a:solidFill>
                <a:effectLst/>
                <a:latin typeface="Times New Roman" panose="02020603050405020304" pitchFamily="18" charset="0"/>
              </a:rPr>
              <a:t>mạng</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và</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các</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luật</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bộ</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luật</a:t>
            </a:r>
            <a:r>
              <a:rPr lang="vi-VN" sz="2400" b="0" i="0" dirty="0">
                <a:solidFill>
                  <a:srgbClr val="000000"/>
                </a:solidFill>
                <a:effectLst/>
                <a:latin typeface="Times New Roman" panose="02020603050405020304" pitchFamily="18" charset="0"/>
              </a:rPr>
              <a:t> liên quan</a:t>
            </a:r>
            <a:r>
              <a:rPr lang="en-US" sz="2400" b="0" i="0" dirty="0">
                <a:solidFill>
                  <a:srgbClr val="000000"/>
                </a:solidFill>
                <a:effectLst/>
                <a:latin typeface="Times New Roman" panose="02020603050405020304" pitchFamily="18" charset="0"/>
              </a:rPr>
              <a:t>.</a:t>
            </a:r>
          </a:p>
          <a:p>
            <a:endParaRPr lang="en-US" sz="2400" b="0" i="0" dirty="0">
              <a:solidFill>
                <a:srgbClr val="000000"/>
              </a:solidFill>
              <a:effectLst/>
              <a:latin typeface="Times New Roman" panose="02020603050405020304" pitchFamily="18" charset="0"/>
            </a:endParaRPr>
          </a:p>
          <a:p>
            <a:r>
              <a:rPr lang="en-US" sz="2400" dirty="0">
                <a:solidFill>
                  <a:srgbClr val="000000"/>
                </a:solidFill>
                <a:latin typeface="Times New Roman" panose="02020603050405020304" pitchFamily="18" charset="0"/>
              </a:rPr>
              <a:t>+ </a:t>
            </a:r>
            <a:r>
              <a:rPr lang="en-US" sz="2400" dirty="0" err="1">
                <a:solidFill>
                  <a:srgbClr val="000000"/>
                </a:solidFill>
                <a:latin typeface="Times New Roman" panose="02020603050405020304" pitchFamily="18" charset="0"/>
              </a:rPr>
              <a:t>H</a:t>
            </a:r>
            <a:r>
              <a:rPr lang="en-US" sz="2400" b="0" i="0" dirty="0" err="1">
                <a:solidFill>
                  <a:srgbClr val="000000"/>
                </a:solidFill>
                <a:effectLst/>
                <a:latin typeface="Times New Roman" panose="02020603050405020304" pitchFamily="18" charset="0"/>
              </a:rPr>
              <a:t>oạch</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định</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các</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giải</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pháp</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kỹ</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thuật</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bảo</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đảm</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chủ</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động</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kịp</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thời</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hiệu</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quả</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trong</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quản</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lý</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truyền</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thông</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mạng</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xã</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hội</a:t>
            </a:r>
            <a:r>
              <a:rPr lang="en-US" sz="2400" b="0" i="0" dirty="0">
                <a:solidFill>
                  <a:srgbClr val="000000"/>
                </a:solidFill>
                <a:effectLst/>
                <a:latin typeface="Times New Roman" panose="02020603050405020304" pitchFamily="18" charset="0"/>
              </a:rPr>
              <a:t>.</a:t>
            </a:r>
          </a:p>
          <a:p>
            <a:endParaRPr lang="en-US" sz="2400" b="0" i="0" dirty="0">
              <a:solidFill>
                <a:srgbClr val="000000"/>
              </a:solidFill>
              <a:effectLst/>
              <a:latin typeface="Times New Roman" panose="02020603050405020304" pitchFamily="18" charset="0"/>
            </a:endParaRPr>
          </a:p>
          <a:p>
            <a:r>
              <a:rPr lang="en-US" sz="2400" dirty="0">
                <a:solidFill>
                  <a:srgbClr val="000000"/>
                </a:solidFill>
                <a:latin typeface="Times New Roman" panose="02020603050405020304" pitchFamily="18" charset="0"/>
              </a:rPr>
              <a:t>+ X</a:t>
            </a:r>
            <a:r>
              <a:rPr lang="vi-VN" sz="2400" b="0" i="0" dirty="0">
                <a:solidFill>
                  <a:srgbClr val="000000"/>
                </a:solidFill>
                <a:effectLst/>
                <a:latin typeface="Times New Roman" panose="02020603050405020304" pitchFamily="18" charset="0"/>
              </a:rPr>
              <a:t>ây </a:t>
            </a:r>
            <a:r>
              <a:rPr lang="vi-VN" sz="2400" b="0" i="0" dirty="0" err="1">
                <a:solidFill>
                  <a:srgbClr val="000000"/>
                </a:solidFill>
                <a:effectLst/>
                <a:latin typeface="Times New Roman" panose="02020603050405020304" pitchFamily="18" charset="0"/>
              </a:rPr>
              <a:t>dựng</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và</a:t>
            </a:r>
            <a:r>
              <a:rPr lang="vi-VN" sz="2400" b="0" i="0" dirty="0">
                <a:solidFill>
                  <a:srgbClr val="000000"/>
                </a:solidFill>
                <a:effectLst/>
                <a:latin typeface="Times New Roman" panose="02020603050405020304" pitchFamily="18" charset="0"/>
              </a:rPr>
              <a:t> nâng cao </a:t>
            </a:r>
            <a:r>
              <a:rPr lang="vi-VN" sz="2400" b="0" i="0" dirty="0" err="1">
                <a:solidFill>
                  <a:srgbClr val="000000"/>
                </a:solidFill>
                <a:effectLst/>
                <a:latin typeface="Times New Roman" panose="02020603050405020304" pitchFamily="18" charset="0"/>
              </a:rPr>
              <a:t>khả</a:t>
            </a:r>
            <a:r>
              <a:rPr lang="vi-VN" sz="2400" b="0" i="0" dirty="0">
                <a:solidFill>
                  <a:srgbClr val="000000"/>
                </a:solidFill>
                <a:effectLst/>
                <a:latin typeface="Times New Roman" panose="02020603050405020304" pitchFamily="18" charset="0"/>
              </a:rPr>
              <a:t> năng </a:t>
            </a:r>
            <a:r>
              <a:rPr lang="vi-VN" sz="2400" b="0" i="0" dirty="0" err="1">
                <a:solidFill>
                  <a:srgbClr val="000000"/>
                </a:solidFill>
                <a:effectLst/>
                <a:latin typeface="Times New Roman" panose="02020603050405020304" pitchFamily="18" charset="0"/>
              </a:rPr>
              <a:t>đấu</a:t>
            </a:r>
            <a:r>
              <a:rPr lang="vi-VN" sz="2400" b="0" i="0" dirty="0">
                <a:solidFill>
                  <a:srgbClr val="000000"/>
                </a:solidFill>
                <a:effectLst/>
                <a:latin typeface="Times New Roman" panose="02020603050405020304" pitchFamily="18" charset="0"/>
              </a:rPr>
              <a:t> tranh </a:t>
            </a:r>
            <a:r>
              <a:rPr lang="vi-VN" sz="2400" b="0" i="0" dirty="0" err="1">
                <a:solidFill>
                  <a:srgbClr val="000000"/>
                </a:solidFill>
                <a:effectLst/>
                <a:latin typeface="Times New Roman" panose="02020603050405020304" pitchFamily="18" charset="0"/>
              </a:rPr>
              <a:t>của</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lực</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lượng</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nòng</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cốt</a:t>
            </a:r>
            <a:r>
              <a:rPr lang="vi-VN" sz="2400" b="0" i="0" dirty="0">
                <a:solidFill>
                  <a:srgbClr val="000000"/>
                </a:solidFill>
                <a:effectLst/>
                <a:latin typeface="Times New Roman" panose="02020603050405020304" pitchFamily="18" charset="0"/>
              </a:rPr>
              <a:t> chuyên sâu, </a:t>
            </a:r>
            <a:r>
              <a:rPr lang="vi-VN" sz="2400" b="0" i="0" dirty="0" err="1">
                <a:solidFill>
                  <a:srgbClr val="000000"/>
                </a:solidFill>
                <a:effectLst/>
                <a:latin typeface="Times New Roman" panose="02020603050405020304" pitchFamily="18" charset="0"/>
              </a:rPr>
              <a:t>bởi</a:t>
            </a:r>
            <a:r>
              <a:rPr lang="vi-VN" sz="2400" b="0" i="0" dirty="0">
                <a:solidFill>
                  <a:srgbClr val="000000"/>
                </a:solidFill>
                <a:effectLst/>
                <a:latin typeface="Times New Roman" panose="02020603050405020304" pitchFamily="18" charset="0"/>
              </a:rPr>
              <a:t> căn </a:t>
            </a:r>
            <a:r>
              <a:rPr lang="vi-VN" sz="2400" b="0" i="0" dirty="0" err="1">
                <a:solidFill>
                  <a:srgbClr val="000000"/>
                </a:solidFill>
                <a:effectLst/>
                <a:latin typeface="Times New Roman" panose="02020603050405020304" pitchFamily="18" charset="0"/>
              </a:rPr>
              <a:t>cốt</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của</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vấn</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đề</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là</a:t>
            </a:r>
            <a:r>
              <a:rPr lang="vi-VN" sz="2400" b="0" i="0" dirty="0">
                <a:solidFill>
                  <a:srgbClr val="000000"/>
                </a:solidFill>
                <a:effectLst/>
                <a:latin typeface="Times New Roman" panose="02020603050405020304" pitchFamily="18" charset="0"/>
              </a:rPr>
              <a:t> vai </a:t>
            </a:r>
            <a:r>
              <a:rPr lang="vi-VN" sz="2400" b="0" i="0" dirty="0" err="1">
                <a:solidFill>
                  <a:srgbClr val="000000"/>
                </a:solidFill>
                <a:effectLst/>
                <a:latin typeface="Times New Roman" panose="02020603050405020304" pitchFamily="18" charset="0"/>
              </a:rPr>
              <a:t>trò</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của</a:t>
            </a:r>
            <a:r>
              <a:rPr lang="vi-VN" sz="2400" b="0" i="0" dirty="0">
                <a:solidFill>
                  <a:srgbClr val="000000"/>
                </a:solidFill>
                <a:effectLst/>
                <a:latin typeface="Times New Roman" panose="02020603050405020304" pitchFamily="18" charset="0"/>
              </a:rPr>
              <a:t> con </a:t>
            </a:r>
            <a:r>
              <a:rPr lang="vi-VN" sz="2400" b="0" i="0" dirty="0" err="1">
                <a:solidFill>
                  <a:srgbClr val="000000"/>
                </a:solidFill>
                <a:effectLst/>
                <a:latin typeface="Times New Roman" panose="02020603050405020304" pitchFamily="18" charset="0"/>
              </a:rPr>
              <a:t>người</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và</a:t>
            </a:r>
            <a:r>
              <a:rPr lang="vi-VN" sz="2400" b="0" i="0" dirty="0">
                <a:solidFill>
                  <a:srgbClr val="000000"/>
                </a:solidFill>
                <a:effectLst/>
                <a:latin typeface="Times New Roman" panose="02020603050405020304" pitchFamily="18" charset="0"/>
              </a:rPr>
              <a:t> đây </a:t>
            </a:r>
            <a:r>
              <a:rPr lang="vi-VN" sz="2400" b="0" i="0" dirty="0" err="1">
                <a:solidFill>
                  <a:srgbClr val="000000"/>
                </a:solidFill>
                <a:effectLst/>
                <a:latin typeface="Times New Roman" panose="02020603050405020304" pitchFamily="18" charset="0"/>
              </a:rPr>
              <a:t>là</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lực</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lượng</a:t>
            </a:r>
            <a:r>
              <a:rPr lang="vi-VN" sz="2400" b="0" i="0" dirty="0">
                <a:solidFill>
                  <a:srgbClr val="000000"/>
                </a:solidFill>
                <a:effectLst/>
                <a:latin typeface="Times New Roman" panose="02020603050405020304" pitchFamily="18" charset="0"/>
              </a:rPr>
              <a:t> quan </a:t>
            </a:r>
            <a:r>
              <a:rPr lang="vi-VN" sz="2400" b="0" i="0" dirty="0" err="1">
                <a:solidFill>
                  <a:srgbClr val="000000"/>
                </a:solidFill>
                <a:effectLst/>
                <a:latin typeface="Times New Roman" panose="02020603050405020304" pitchFamily="18" charset="0"/>
              </a:rPr>
              <a:t>trọng</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đặc</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biệt</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là</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yếu</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tố</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quyết</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định</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hiệu</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quả</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phòng</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chống</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diễn</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biến</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hòa</a:t>
            </a:r>
            <a:r>
              <a:rPr lang="vi-VN" sz="2400" b="0" i="0" dirty="0">
                <a:solidFill>
                  <a:srgbClr val="000000"/>
                </a:solidFill>
                <a:effectLst/>
                <a:latin typeface="Times New Roman" panose="02020603050405020304" pitchFamily="18" charset="0"/>
              </a:rPr>
              <a:t> </a:t>
            </a:r>
            <a:r>
              <a:rPr lang="vi-VN" sz="2400" b="0" i="0" dirty="0" err="1">
                <a:solidFill>
                  <a:srgbClr val="000000"/>
                </a:solidFill>
                <a:effectLst/>
                <a:latin typeface="Times New Roman" panose="02020603050405020304" pitchFamily="18" charset="0"/>
              </a:rPr>
              <a:t>bình</a:t>
            </a:r>
            <a:r>
              <a:rPr lang="vi-VN" sz="2400" b="0" i="0" dirty="0">
                <a:solidFill>
                  <a:srgbClr val="000000"/>
                </a:solidFill>
                <a:effectLst/>
                <a:latin typeface="Times New Roman" panose="02020603050405020304" pitchFamily="18" charset="0"/>
              </a:rPr>
              <a:t>” trên </a:t>
            </a:r>
            <a:r>
              <a:rPr lang="vi-VN" sz="2400" b="0" i="0" dirty="0" err="1">
                <a:solidFill>
                  <a:srgbClr val="000000"/>
                </a:solidFill>
                <a:effectLst/>
                <a:latin typeface="Times New Roman" panose="02020603050405020304" pitchFamily="18" charset="0"/>
              </a:rPr>
              <a:t>internet</a:t>
            </a:r>
            <a:r>
              <a:rPr lang="vi-VN" sz="2400" b="0" i="0" dirty="0">
                <a:solidFill>
                  <a:srgbClr val="000000"/>
                </a:solidFill>
                <a:effectLst/>
                <a:latin typeface="Times New Roman" panose="02020603050405020304" pitchFamily="18" charset="0"/>
              </a:rPr>
              <a:t>.</a:t>
            </a:r>
            <a:endParaRPr lang="en-US" sz="2400" dirty="0"/>
          </a:p>
        </p:txBody>
      </p:sp>
    </p:spTree>
    <p:extLst>
      <p:ext uri="{BB962C8B-B14F-4D97-AF65-F5344CB8AC3E}">
        <p14:creationId xmlns:p14="http://schemas.microsoft.com/office/powerpoint/2010/main" val="1442904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1881</Words>
  <Application>Microsoft Office PowerPoint</Application>
  <PresentationFormat>Màn hình rộng</PresentationFormat>
  <Paragraphs>86</Paragraphs>
  <Slides>9</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9</vt:i4>
      </vt:variant>
    </vt:vector>
  </HeadingPairs>
  <TitlesOfParts>
    <vt:vector size="14" baseType="lpstr">
      <vt:lpstr>Arial</vt:lpstr>
      <vt:lpstr>Calibri</vt:lpstr>
      <vt:lpstr>Calibri Light</vt:lpstr>
      <vt:lpstr>Times New Roman</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Van Duc</dc:creator>
  <cp:lastModifiedBy>Đức Nguyễn</cp:lastModifiedBy>
  <cp:revision>35</cp:revision>
  <dcterms:created xsi:type="dcterms:W3CDTF">2020-12-20T11:38:00Z</dcterms:created>
  <dcterms:modified xsi:type="dcterms:W3CDTF">2020-12-21T08:46:36Z</dcterms:modified>
</cp:coreProperties>
</file>