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notesSlides/notesSlide32.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Default Extension="gif" ContentType="image/gif"/>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slides/slide167.xml" ContentType="application/vnd.openxmlformats-officedocument.presentationml.slide+xml"/>
  <Override PartName="/ppt/notesSlides/notesSlide50.xml" ContentType="application/vnd.openxmlformats-officedocument.presentationml.notes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72" r:id="rId3"/>
  </p:sldMasterIdLst>
  <p:notesMasterIdLst>
    <p:notesMasterId r:id="rId180"/>
  </p:notesMasterIdLst>
  <p:sldIdLst>
    <p:sldId id="278" r:id="rId4"/>
    <p:sldId id="279" r:id="rId5"/>
    <p:sldId id="280" r:id="rId6"/>
    <p:sldId id="281" r:id="rId7"/>
    <p:sldId id="283" r:id="rId8"/>
    <p:sldId id="285" r:id="rId9"/>
    <p:sldId id="286" r:id="rId10"/>
    <p:sldId id="287" r:id="rId11"/>
    <p:sldId id="288" r:id="rId12"/>
    <p:sldId id="289" r:id="rId13"/>
    <p:sldId id="282" r:id="rId14"/>
    <p:sldId id="292" r:id="rId15"/>
    <p:sldId id="293" r:id="rId16"/>
    <p:sldId id="294" r:id="rId17"/>
    <p:sldId id="295" r:id="rId18"/>
    <p:sldId id="291" r:id="rId19"/>
    <p:sldId id="296" r:id="rId20"/>
    <p:sldId id="297" r:id="rId21"/>
    <p:sldId id="298" r:id="rId22"/>
    <p:sldId id="299" r:id="rId23"/>
    <p:sldId id="300" r:id="rId24"/>
    <p:sldId id="302" r:id="rId25"/>
    <p:sldId id="301" r:id="rId26"/>
    <p:sldId id="303" r:id="rId27"/>
    <p:sldId id="304" r:id="rId28"/>
    <p:sldId id="305" r:id="rId29"/>
    <p:sldId id="306" r:id="rId30"/>
    <p:sldId id="310" r:id="rId31"/>
    <p:sldId id="309" r:id="rId32"/>
    <p:sldId id="307" r:id="rId33"/>
    <p:sldId id="311" r:id="rId34"/>
    <p:sldId id="312" r:id="rId35"/>
    <p:sldId id="313" r:id="rId36"/>
    <p:sldId id="315"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 id="328" r:id="rId50"/>
    <p:sldId id="329" r:id="rId51"/>
    <p:sldId id="330" r:id="rId52"/>
    <p:sldId id="331" r:id="rId53"/>
    <p:sldId id="333" r:id="rId54"/>
    <p:sldId id="332" r:id="rId55"/>
    <p:sldId id="334" r:id="rId56"/>
    <p:sldId id="335" r:id="rId57"/>
    <p:sldId id="336" r:id="rId58"/>
    <p:sldId id="337" r:id="rId59"/>
    <p:sldId id="338" r:id="rId60"/>
    <p:sldId id="339" r:id="rId61"/>
    <p:sldId id="340" r:id="rId62"/>
    <p:sldId id="341" r:id="rId63"/>
    <p:sldId id="342" r:id="rId64"/>
    <p:sldId id="343" r:id="rId65"/>
    <p:sldId id="344" r:id="rId66"/>
    <p:sldId id="350" r:id="rId67"/>
    <p:sldId id="345" r:id="rId68"/>
    <p:sldId id="346" r:id="rId69"/>
    <p:sldId id="347" r:id="rId70"/>
    <p:sldId id="351" r:id="rId71"/>
    <p:sldId id="352" r:id="rId72"/>
    <p:sldId id="348" r:id="rId73"/>
    <p:sldId id="349" r:id="rId74"/>
    <p:sldId id="353" r:id="rId75"/>
    <p:sldId id="354" r:id="rId76"/>
    <p:sldId id="355" r:id="rId77"/>
    <p:sldId id="356" r:id="rId78"/>
    <p:sldId id="357" r:id="rId79"/>
    <p:sldId id="358" r:id="rId80"/>
    <p:sldId id="359" r:id="rId81"/>
    <p:sldId id="360" r:id="rId82"/>
    <p:sldId id="361" r:id="rId83"/>
    <p:sldId id="362" r:id="rId84"/>
    <p:sldId id="363" r:id="rId85"/>
    <p:sldId id="364" r:id="rId86"/>
    <p:sldId id="365" r:id="rId87"/>
    <p:sldId id="366" r:id="rId88"/>
    <p:sldId id="368" r:id="rId89"/>
    <p:sldId id="369" r:id="rId90"/>
    <p:sldId id="370" r:id="rId91"/>
    <p:sldId id="371" r:id="rId92"/>
    <p:sldId id="372" r:id="rId93"/>
    <p:sldId id="373" r:id="rId94"/>
    <p:sldId id="374" r:id="rId95"/>
    <p:sldId id="375" r:id="rId96"/>
    <p:sldId id="377" r:id="rId97"/>
    <p:sldId id="378" r:id="rId98"/>
    <p:sldId id="379" r:id="rId99"/>
    <p:sldId id="380" r:id="rId100"/>
    <p:sldId id="381" r:id="rId101"/>
    <p:sldId id="382" r:id="rId102"/>
    <p:sldId id="383" r:id="rId103"/>
    <p:sldId id="384" r:id="rId104"/>
    <p:sldId id="385" r:id="rId105"/>
    <p:sldId id="386" r:id="rId106"/>
    <p:sldId id="387" r:id="rId107"/>
    <p:sldId id="388" r:id="rId108"/>
    <p:sldId id="389" r:id="rId109"/>
    <p:sldId id="390" r:id="rId110"/>
    <p:sldId id="391" r:id="rId111"/>
    <p:sldId id="392" r:id="rId112"/>
    <p:sldId id="393" r:id="rId113"/>
    <p:sldId id="394" r:id="rId114"/>
    <p:sldId id="395" r:id="rId115"/>
    <p:sldId id="396" r:id="rId116"/>
    <p:sldId id="397" r:id="rId117"/>
    <p:sldId id="398" r:id="rId118"/>
    <p:sldId id="399" r:id="rId119"/>
    <p:sldId id="400" r:id="rId120"/>
    <p:sldId id="401" r:id="rId121"/>
    <p:sldId id="402" r:id="rId122"/>
    <p:sldId id="403" r:id="rId123"/>
    <p:sldId id="404" r:id="rId124"/>
    <p:sldId id="405" r:id="rId125"/>
    <p:sldId id="406" r:id="rId126"/>
    <p:sldId id="407" r:id="rId127"/>
    <p:sldId id="408" r:id="rId128"/>
    <p:sldId id="409" r:id="rId129"/>
    <p:sldId id="410" r:id="rId130"/>
    <p:sldId id="411" r:id="rId131"/>
    <p:sldId id="412" r:id="rId132"/>
    <p:sldId id="414" r:id="rId133"/>
    <p:sldId id="415" r:id="rId134"/>
    <p:sldId id="416" r:id="rId135"/>
    <p:sldId id="417" r:id="rId136"/>
    <p:sldId id="418" r:id="rId137"/>
    <p:sldId id="419" r:id="rId138"/>
    <p:sldId id="420" r:id="rId139"/>
    <p:sldId id="421" r:id="rId140"/>
    <p:sldId id="422" r:id="rId141"/>
    <p:sldId id="423" r:id="rId142"/>
    <p:sldId id="424" r:id="rId143"/>
    <p:sldId id="425" r:id="rId144"/>
    <p:sldId id="426" r:id="rId145"/>
    <p:sldId id="427" r:id="rId146"/>
    <p:sldId id="428" r:id="rId147"/>
    <p:sldId id="429" r:id="rId148"/>
    <p:sldId id="430" r:id="rId149"/>
    <p:sldId id="431" r:id="rId150"/>
    <p:sldId id="432" r:id="rId151"/>
    <p:sldId id="433" r:id="rId152"/>
    <p:sldId id="434" r:id="rId153"/>
    <p:sldId id="435" r:id="rId154"/>
    <p:sldId id="436" r:id="rId155"/>
    <p:sldId id="437" r:id="rId156"/>
    <p:sldId id="438" r:id="rId157"/>
    <p:sldId id="439" r:id="rId158"/>
    <p:sldId id="441" r:id="rId159"/>
    <p:sldId id="440" r:id="rId160"/>
    <p:sldId id="442" r:id="rId161"/>
    <p:sldId id="443" r:id="rId162"/>
    <p:sldId id="444" r:id="rId163"/>
    <p:sldId id="445" r:id="rId164"/>
    <p:sldId id="446" r:id="rId165"/>
    <p:sldId id="447" r:id="rId166"/>
    <p:sldId id="448" r:id="rId167"/>
    <p:sldId id="449" r:id="rId168"/>
    <p:sldId id="450" r:id="rId169"/>
    <p:sldId id="451" r:id="rId170"/>
    <p:sldId id="452" r:id="rId171"/>
    <p:sldId id="453" r:id="rId172"/>
    <p:sldId id="454" r:id="rId173"/>
    <p:sldId id="455" r:id="rId174"/>
    <p:sldId id="456" r:id="rId175"/>
    <p:sldId id="457" r:id="rId176"/>
    <p:sldId id="458" r:id="rId177"/>
    <p:sldId id="459" r:id="rId178"/>
    <p:sldId id="460" r:id="rId179"/>
  </p:sldIdLst>
  <p:sldSz cx="9145588" cy="7021513"/>
  <p:notesSz cx="6858000" cy="91440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CC0000"/>
    <a:srgbClr val="FF0066"/>
    <a:srgbClr val="F95341"/>
    <a:srgbClr val="FF3399"/>
    <a:srgbClr val="FF6D6D"/>
    <a:srgbClr val="FF5353"/>
    <a:srgbClr val="A50021"/>
    <a:srgbClr val="660066"/>
    <a:srgbClr val="8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143" autoAdjust="0"/>
  </p:normalViewPr>
  <p:slideViewPr>
    <p:cSldViewPr>
      <p:cViewPr>
        <p:scale>
          <a:sx n="66" d="100"/>
          <a:sy n="66" d="100"/>
        </p:scale>
        <p:origin x="-1284" y="-144"/>
      </p:cViewPr>
      <p:guideLst>
        <p:guide orient="horz" pos="2211"/>
        <p:guide pos="2880"/>
      </p:guideLst>
    </p:cSldViewPr>
  </p:slideViewPr>
  <p:notesTextViewPr>
    <p:cViewPr>
      <p:scale>
        <a:sx n="100" d="100"/>
        <a:sy n="100" d="100"/>
      </p:scale>
      <p:origin x="0" y="0"/>
    </p:cViewPr>
  </p:notesTextViewPr>
  <p:notesViewPr>
    <p:cSldViewPr>
      <p:cViewPr varScale="1">
        <p:scale>
          <a:sx n="59" d="100"/>
          <a:sy n="59" d="100"/>
        </p:scale>
        <p:origin x="-250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38" Type="http://schemas.openxmlformats.org/officeDocument/2006/relationships/slide" Target="slides/slide135.xml"/><Relationship Id="rId154" Type="http://schemas.openxmlformats.org/officeDocument/2006/relationships/slide" Target="slides/slide151.xml"/><Relationship Id="rId159" Type="http://schemas.openxmlformats.org/officeDocument/2006/relationships/slide" Target="slides/slide156.xml"/><Relationship Id="rId175" Type="http://schemas.openxmlformats.org/officeDocument/2006/relationships/slide" Target="slides/slide172.xml"/><Relationship Id="rId170" Type="http://schemas.openxmlformats.org/officeDocument/2006/relationships/slide" Target="slides/slide167.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144" Type="http://schemas.openxmlformats.org/officeDocument/2006/relationships/slide" Target="slides/slide141.xml"/><Relationship Id="rId149" Type="http://schemas.openxmlformats.org/officeDocument/2006/relationships/slide" Target="slides/slide14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160" Type="http://schemas.openxmlformats.org/officeDocument/2006/relationships/slide" Target="slides/slide157.xml"/><Relationship Id="rId165" Type="http://schemas.openxmlformats.org/officeDocument/2006/relationships/slide" Target="slides/slide162.xml"/><Relationship Id="rId181" Type="http://schemas.openxmlformats.org/officeDocument/2006/relationships/presProps" Target="presProp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slide" Target="slides/slide136.xml"/><Relationship Id="rId80" Type="http://schemas.openxmlformats.org/officeDocument/2006/relationships/slide" Target="slides/slide77.xml"/><Relationship Id="rId85" Type="http://schemas.openxmlformats.org/officeDocument/2006/relationships/slide" Target="slides/slide82.xml"/><Relationship Id="rId150" Type="http://schemas.openxmlformats.org/officeDocument/2006/relationships/slide" Target="slides/slide147.xml"/><Relationship Id="rId155" Type="http://schemas.openxmlformats.org/officeDocument/2006/relationships/slide" Target="slides/slide152.xml"/><Relationship Id="rId171" Type="http://schemas.openxmlformats.org/officeDocument/2006/relationships/slide" Target="slides/slide168.xml"/><Relationship Id="rId176" Type="http://schemas.openxmlformats.org/officeDocument/2006/relationships/slide" Target="slides/slide173.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slide" Target="slides/slide137.xml"/><Relationship Id="rId145" Type="http://schemas.openxmlformats.org/officeDocument/2006/relationships/slide" Target="slides/slide142.xml"/><Relationship Id="rId161" Type="http://schemas.openxmlformats.org/officeDocument/2006/relationships/slide" Target="slides/slide158.xml"/><Relationship Id="rId166" Type="http://schemas.openxmlformats.org/officeDocument/2006/relationships/slide" Target="slides/slide163.xml"/><Relationship Id="rId18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slide" Target="slides/slide132.xml"/><Relationship Id="rId151" Type="http://schemas.openxmlformats.org/officeDocument/2006/relationships/slide" Target="slides/slide148.xml"/><Relationship Id="rId156" Type="http://schemas.openxmlformats.org/officeDocument/2006/relationships/slide" Target="slides/slide153.xml"/><Relationship Id="rId177" Type="http://schemas.openxmlformats.org/officeDocument/2006/relationships/slide" Target="slides/slide174.xml"/><Relationship Id="rId4" Type="http://schemas.openxmlformats.org/officeDocument/2006/relationships/slide" Target="slides/slide1.xml"/><Relationship Id="rId9" Type="http://schemas.openxmlformats.org/officeDocument/2006/relationships/slide" Target="slides/slide6.xml"/><Relationship Id="rId172" Type="http://schemas.openxmlformats.org/officeDocument/2006/relationships/slide" Target="slides/slide169.xml"/><Relationship Id="rId180" Type="http://schemas.openxmlformats.org/officeDocument/2006/relationships/notesMaster" Target="notesMasters/notesMaster1.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167" Type="http://schemas.openxmlformats.org/officeDocument/2006/relationships/slide" Target="slides/slide164.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162" Type="http://schemas.openxmlformats.org/officeDocument/2006/relationships/slide" Target="slides/slide159.xml"/><Relationship Id="rId183"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157" Type="http://schemas.openxmlformats.org/officeDocument/2006/relationships/slide" Target="slides/slide154.xml"/><Relationship Id="rId178" Type="http://schemas.openxmlformats.org/officeDocument/2006/relationships/slide" Target="slides/slide175.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slide" Target="slides/slide149.xml"/><Relationship Id="rId173" Type="http://schemas.openxmlformats.org/officeDocument/2006/relationships/slide" Target="slides/slide170.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168" Type="http://schemas.openxmlformats.org/officeDocument/2006/relationships/slide" Target="slides/slide165.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163" Type="http://schemas.openxmlformats.org/officeDocument/2006/relationships/slide" Target="slides/slide160.xml"/><Relationship Id="rId184" Type="http://schemas.openxmlformats.org/officeDocument/2006/relationships/tableStyles" Target="tableStyles.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 Id="rId174" Type="http://schemas.openxmlformats.org/officeDocument/2006/relationships/slide" Target="slides/slide171.xml"/><Relationship Id="rId179" Type="http://schemas.openxmlformats.org/officeDocument/2006/relationships/slide" Target="slides/slide176.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slide" Target="slides/slide145.xml"/><Relationship Id="rId164" Type="http://schemas.openxmlformats.org/officeDocument/2006/relationships/slide" Target="slides/slide161.xml"/><Relationship Id="rId169" Type="http://schemas.openxmlformats.org/officeDocument/2006/relationships/slide" Target="slides/slide1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1BD38A-6A32-492A-8905-4B06E1E62E56}" type="datetimeFigureOut">
              <a:rPr lang="en-US" smtClean="0"/>
              <a:pPr/>
              <a:t>9/22/2020</a:t>
            </a:fld>
            <a:endParaRPr lang="en-US"/>
          </a:p>
        </p:txBody>
      </p:sp>
      <p:sp>
        <p:nvSpPr>
          <p:cNvPr id="4" name="Slide Image Placeholder 3"/>
          <p:cNvSpPr>
            <a:spLocks noGrp="1" noRot="1" noChangeAspect="1"/>
          </p:cNvSpPr>
          <p:nvPr>
            <p:ph type="sldImg" idx="2"/>
          </p:nvPr>
        </p:nvSpPr>
        <p:spPr>
          <a:xfrm>
            <a:off x="1195388" y="685800"/>
            <a:ext cx="44672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FD473F-F10E-4B09-9BDE-A96EE10D05D1}" type="slidenum">
              <a:rPr lang="en-US" smtClean="0"/>
              <a:pPr/>
              <a:t>‹#›</a:t>
            </a:fld>
            <a:endParaRPr lang="en-US"/>
          </a:p>
        </p:txBody>
      </p:sp>
    </p:spTree>
    <p:extLst>
      <p:ext uri="{BB962C8B-B14F-4D97-AF65-F5344CB8AC3E}">
        <p14:creationId xmlns="" xmlns:p14="http://schemas.microsoft.com/office/powerpoint/2010/main" val="3967040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a:t>
            </a:fld>
            <a:endParaRPr lang="en-US"/>
          </a:p>
        </p:txBody>
      </p:sp>
    </p:spTree>
    <p:extLst>
      <p:ext uri="{BB962C8B-B14F-4D97-AF65-F5344CB8AC3E}">
        <p14:creationId xmlns="" xmlns:p14="http://schemas.microsoft.com/office/powerpoint/2010/main" val="3902118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73</a:t>
            </a:fld>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176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74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75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76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77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78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79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80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81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82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Học phần này được bố trí sau các học phần:Kỹ thuật lập trình C, Cấu trúc dữ liệu và giải thuật.</a:t>
            </a:r>
          </a:p>
        </p:txBody>
      </p:sp>
      <p:sp>
        <p:nvSpPr>
          <p:cNvPr id="4" name="Slide Number Placeholder 3"/>
          <p:cNvSpPr>
            <a:spLocks noGrp="1"/>
          </p:cNvSpPr>
          <p:nvPr>
            <p:ph type="sldNum" sz="quarter" idx="10"/>
          </p:nvPr>
        </p:nvSpPr>
        <p:spPr/>
        <p:txBody>
          <a:bodyPr/>
          <a:lstStyle/>
          <a:p>
            <a:fld id="{A7FD473F-F10E-4B09-9BDE-A96EE10D05D1}"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83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84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85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86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87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88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89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90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91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92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smtClean="0">
                <a:solidFill>
                  <a:schemeClr val="tx1"/>
                </a:solidFill>
                <a:latin typeface="+mn-lt"/>
                <a:ea typeface="+mn-ea"/>
                <a:cs typeface="+mn-cs"/>
              </a:rPr>
              <a:t>Học phần này trang bị những vấn đề cơ bản về lập trình hướng đối tượng như:</a:t>
            </a:r>
          </a:p>
          <a:p>
            <a:r>
              <a:rPr lang="en-US" sz="1200" kern="1200" smtClean="0">
                <a:solidFill>
                  <a:schemeClr val="tx1"/>
                </a:solidFill>
                <a:latin typeface="+mn-lt"/>
                <a:ea typeface="+mn-ea"/>
                <a:cs typeface="+mn-cs"/>
              </a:rPr>
              <a:t>- Đối tượng, lớp, hàm bạn, lớp bạn, thừa kế, ràng buộc, bản mẫu. </a:t>
            </a:r>
          </a:p>
          <a:p>
            <a:r>
              <a:rPr lang="en-US" sz="1200" kern="1200" smtClean="0">
                <a:solidFill>
                  <a:schemeClr val="tx1"/>
                </a:solidFill>
                <a:latin typeface="+mn-lt"/>
                <a:ea typeface="+mn-ea"/>
                <a:cs typeface="+mn-cs"/>
              </a:rPr>
              <a:t>- Cách xây dựng một chương trình hướng đối tượng trên ngôn ngữ lập trình C++.</a:t>
            </a:r>
          </a:p>
          <a:p>
            <a:pPr>
              <a:buFontTx/>
              <a:buChar char="-"/>
            </a:pPr>
            <a:r>
              <a:rPr lang="en-US" sz="1200" kern="1200" smtClean="0">
                <a:solidFill>
                  <a:schemeClr val="tx1"/>
                </a:solidFill>
                <a:latin typeface="+mn-lt"/>
                <a:ea typeface="+mn-ea"/>
                <a:cs typeface="+mn-cs"/>
              </a:rPr>
              <a:t> Các vấn đề cơ bản của ngôn ngữ lập trình C++ bao gồm các thành phần cơ bản, cấu trúc chung của chương trình, các kiểu dữ liệu cơ bản, các câu lệnh cơ bản, các lớp cơ bản trong C++; v.v.</a:t>
            </a:r>
          </a:p>
          <a:p>
            <a:r>
              <a:rPr lang="en-US" sz="1200" b="1" kern="1200" smtClean="0">
                <a:solidFill>
                  <a:schemeClr val="tx1"/>
                </a:solidFill>
                <a:latin typeface="+mn-lt"/>
                <a:ea typeface="+mn-ea"/>
                <a:cs typeface="+mn-cs"/>
              </a:rPr>
              <a:t>Giáo trình</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1. Lê Đăng Hưng, Lập trình hướng đối tượng với C++, NXB KHKT, 2008.</a:t>
            </a:r>
          </a:p>
          <a:p>
            <a:r>
              <a:rPr lang="en-US" sz="1200" b="1" kern="1200" smtClean="0">
                <a:solidFill>
                  <a:schemeClr val="tx1"/>
                </a:solidFill>
                <a:latin typeface="+mn-lt"/>
                <a:ea typeface="+mn-ea"/>
                <a:cs typeface="+mn-cs"/>
              </a:rPr>
              <a:t>Tài liệu tham khảo</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1. Nguyễn Thanh Thủy, Bài tập Lập trình hướng đối tượng với C++, NXB KHKT, 2008.</a:t>
            </a:r>
          </a:p>
          <a:p>
            <a:r>
              <a:rPr lang="en-US" sz="1200" kern="1200" smtClean="0">
                <a:solidFill>
                  <a:schemeClr val="tx1"/>
                </a:solidFill>
                <a:latin typeface="+mn-lt"/>
                <a:ea typeface="+mn-ea"/>
                <a:cs typeface="+mn-cs"/>
              </a:rPr>
              <a:t>2. Đặng Xuân Hường, Lập trình hướng đối tượng với C++, NXB Thống kê, 2004</a:t>
            </a:r>
          </a:p>
          <a:p>
            <a:r>
              <a:rPr lang="en-US" sz="1200" b="1" kern="1200" smtClean="0">
                <a:solidFill>
                  <a:schemeClr val="tx1"/>
                </a:solidFill>
                <a:latin typeface="+mn-lt"/>
                <a:ea typeface="+mn-ea"/>
                <a:cs typeface="+mn-cs"/>
              </a:rPr>
              <a:t>Phần mềm</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[1] Bloodshed Software.</a:t>
            </a:r>
            <a:r>
              <a:rPr lang="en-US" sz="1200" i="1" kern="1200" smtClean="0">
                <a:solidFill>
                  <a:schemeClr val="tx1"/>
                </a:solidFill>
                <a:latin typeface="+mn-lt"/>
                <a:ea typeface="+mn-ea"/>
                <a:cs typeface="+mn-cs"/>
              </a:rPr>
              <a:t>Dev-C++</a:t>
            </a:r>
            <a:r>
              <a:rPr lang="en-US" sz="1200" kern="1200" smtClean="0">
                <a:solidFill>
                  <a:schemeClr val="tx1"/>
                </a:solidFill>
                <a:latin typeface="+mn-lt"/>
                <a:ea typeface="+mn-ea"/>
                <a:cs typeface="+mn-cs"/>
              </a:rPr>
              <a:t>. 5.11.</a:t>
            </a:r>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93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smtClean="0">
                <a:solidFill>
                  <a:schemeClr val="tx1"/>
                </a:solidFill>
                <a:latin typeface="+mn-lt"/>
                <a:ea typeface="+mn-ea"/>
                <a:cs typeface="+mn-cs"/>
              </a:rPr>
              <a:t>- Ngoài ra còn phải kể đến hàm setw() cũng có thể được dùng thay cho hàm width. (cout &lt;&lt; setw(10);)</a:t>
            </a:r>
          </a:p>
          <a:p>
            <a:r>
              <a:rPr lang="en-US" sz="1200" kern="1200" smtClean="0">
                <a:solidFill>
                  <a:schemeClr val="tx1"/>
                </a:solidFill>
                <a:latin typeface="+mn-lt"/>
                <a:ea typeface="+mn-ea"/>
                <a:cs typeface="+mn-cs"/>
              </a:rPr>
              <a:t>Chú ý là các hàm trên đều cần có chỉ thị include file header iomanip.h</a:t>
            </a:r>
          </a:p>
          <a:p>
            <a:r>
              <a:rPr lang="en-US" sz="1200" kern="1200" smtClean="0">
                <a:solidFill>
                  <a:schemeClr val="tx1"/>
                </a:solidFill>
                <a:latin typeface="+mn-lt"/>
                <a:ea typeface="+mn-ea"/>
                <a:cs typeface="+mn-cs"/>
              </a:rPr>
              <a:t>- Các hàm width, fill và precision đều có một phiên bản không có tham số cho phép đọc các giá trị được thiết lập hiện tại (mặc định).</a:t>
            </a:r>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94</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95</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96</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97</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98</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mtClean="0"/>
              <a:t> in: </a:t>
            </a:r>
            <a:r>
              <a:rPr lang="vi-VN" smtClean="0"/>
              <a:t>Mở tệp để đọc: bộ đệm luồng nội bộ hỗ trợ các hoạt động đầu vào.</a:t>
            </a:r>
            <a:endParaRPr lang="en-US" smtClean="0"/>
          </a:p>
          <a:p>
            <a:pPr>
              <a:buFont typeface="Arial" pitchFamily="34" charset="0"/>
              <a:buChar char="•"/>
            </a:pPr>
            <a:r>
              <a:rPr lang="en-US" smtClean="0"/>
              <a:t> out:</a:t>
            </a:r>
            <a:r>
              <a:rPr lang="en-US" baseline="0" smtClean="0"/>
              <a:t> Mở t</a:t>
            </a:r>
            <a:r>
              <a:rPr lang="vi-VN" smtClean="0"/>
              <a:t>ệp để ghi: bộ đệm luồng nội bộ hỗ trợ các hoạt động đầu ra.</a:t>
            </a:r>
            <a:endParaRPr lang="en-US" smtClean="0"/>
          </a:p>
          <a:p>
            <a:pPr>
              <a:buFont typeface="Arial" pitchFamily="34" charset="0"/>
              <a:buChar char="•"/>
            </a:pPr>
            <a:r>
              <a:rPr lang="en-US" smtClean="0"/>
              <a:t> binary: </a:t>
            </a:r>
            <a:r>
              <a:rPr lang="vi-VN" smtClean="0"/>
              <a:t>Hoạt động được thực hiện trong chế độ nhị phân chứ không phải văn bản.</a:t>
            </a:r>
            <a:endParaRPr lang="en-US" smtClean="0"/>
          </a:p>
          <a:p>
            <a:pPr>
              <a:buFont typeface="Arial" pitchFamily="34" charset="0"/>
              <a:buChar char="•"/>
            </a:pPr>
            <a:r>
              <a:rPr lang="en-US" smtClean="0"/>
              <a:t> ate: </a:t>
            </a:r>
            <a:r>
              <a:rPr lang="vi-VN" smtClean="0"/>
              <a:t>Vị trí đầu ra bắt đầu ở cuối tập tin.</a:t>
            </a:r>
            <a:endParaRPr lang="en-US" smtClean="0"/>
          </a:p>
          <a:p>
            <a:pPr>
              <a:buFont typeface="Arial" pitchFamily="34" charset="0"/>
              <a:buChar char="•"/>
            </a:pPr>
            <a:r>
              <a:rPr lang="en-US" smtClean="0"/>
              <a:t> app: </a:t>
            </a:r>
            <a:r>
              <a:rPr lang="vi-VN" smtClean="0"/>
              <a:t>Tất cả các hoạt động đầu ra xảy ra ở cuối tập tin, nối thêm vào nội dung hiện có của nó.</a:t>
            </a:r>
            <a:endParaRPr lang="en-US" smtClean="0"/>
          </a:p>
          <a:p>
            <a:pPr>
              <a:buFont typeface="Arial" pitchFamily="34" charset="0"/>
              <a:buChar char="•"/>
            </a:pPr>
            <a:r>
              <a:rPr lang="en-US" smtClean="0"/>
              <a:t> trunc: </a:t>
            </a:r>
            <a:r>
              <a:rPr lang="vi-VN" smtClean="0"/>
              <a:t>Bất kỳ nội dung nào tồn tại trong tệp trước khi mở đều bị loại bỏ.</a:t>
            </a:r>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99</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100</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102</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103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smtClean="0">
                <a:solidFill>
                  <a:schemeClr val="tx1"/>
                </a:solidFill>
                <a:latin typeface="+mn-lt"/>
                <a:ea typeface="+mn-ea"/>
                <a:cs typeface="+mn-cs"/>
              </a:rPr>
              <a:t>Ít lỗi là một trong các ưu điểm chính của OOP vì theo thống kê thì việc bảo trì hệ thống phần mềm sau khi giao cho người dùng chiếm tới 70% giá thành phần mềm.</a:t>
            </a:r>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12</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104</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105</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106</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107</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108</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109</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110</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111</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112</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smtClean="0">
                <a:solidFill>
                  <a:schemeClr val="tx1"/>
                </a:solidFill>
                <a:latin typeface="+mn-lt"/>
                <a:ea typeface="+mn-ea"/>
                <a:cs typeface="+mn-cs"/>
              </a:rPr>
              <a:t>// example: one class, two objects</a:t>
            </a:r>
          </a:p>
          <a:p>
            <a:r>
              <a:rPr lang="en-US" sz="1200" kern="1200" baseline="0" smtClean="0">
                <a:solidFill>
                  <a:schemeClr val="tx1"/>
                </a:solidFill>
                <a:latin typeface="+mn-lt"/>
                <a:ea typeface="+mn-ea"/>
                <a:cs typeface="+mn-cs"/>
              </a:rPr>
              <a:t>#include &lt;iostream&gt;</a:t>
            </a:r>
          </a:p>
          <a:p>
            <a:r>
              <a:rPr lang="en-US" sz="1200" kern="1200" baseline="0" smtClean="0">
                <a:solidFill>
                  <a:schemeClr val="tx1"/>
                </a:solidFill>
                <a:latin typeface="+mn-lt"/>
                <a:ea typeface="+mn-ea"/>
                <a:cs typeface="+mn-cs"/>
              </a:rPr>
              <a:t>using namespace std;</a:t>
            </a:r>
          </a:p>
          <a:p>
            <a:r>
              <a:rPr lang="en-US" sz="1200" kern="1200" baseline="0" smtClean="0">
                <a:solidFill>
                  <a:schemeClr val="tx1"/>
                </a:solidFill>
                <a:latin typeface="+mn-lt"/>
                <a:ea typeface="+mn-ea"/>
                <a:cs typeface="+mn-cs"/>
              </a:rPr>
              <a:t>class CRectangle {</a:t>
            </a:r>
          </a:p>
          <a:p>
            <a:r>
              <a:rPr lang="en-US" sz="1200" kern="1200" baseline="0" smtClean="0">
                <a:solidFill>
                  <a:schemeClr val="tx1"/>
                </a:solidFill>
                <a:latin typeface="+mn-lt"/>
                <a:ea typeface="+mn-ea"/>
                <a:cs typeface="+mn-cs"/>
              </a:rPr>
              <a:t>int x, y;</a:t>
            </a:r>
          </a:p>
          <a:p>
            <a:r>
              <a:rPr lang="en-US" sz="1200" kern="1200" baseline="0" smtClean="0">
                <a:solidFill>
                  <a:schemeClr val="tx1"/>
                </a:solidFill>
                <a:latin typeface="+mn-lt"/>
                <a:ea typeface="+mn-ea"/>
                <a:cs typeface="+mn-cs"/>
              </a:rPr>
              <a:t>public:</a:t>
            </a:r>
          </a:p>
          <a:p>
            <a:r>
              <a:rPr lang="en-US" sz="1200" kern="1200" baseline="0" smtClean="0">
                <a:solidFill>
                  <a:schemeClr val="tx1"/>
                </a:solidFill>
                <a:latin typeface="+mn-lt"/>
                <a:ea typeface="+mn-ea"/>
                <a:cs typeface="+mn-cs"/>
              </a:rPr>
              <a:t>void set_values (int,int);</a:t>
            </a:r>
          </a:p>
          <a:p>
            <a:r>
              <a:rPr lang="en-US" sz="1200" kern="1200" baseline="0" smtClean="0">
                <a:solidFill>
                  <a:schemeClr val="tx1"/>
                </a:solidFill>
                <a:latin typeface="+mn-lt"/>
                <a:ea typeface="+mn-ea"/>
                <a:cs typeface="+mn-cs"/>
              </a:rPr>
              <a:t>int area () {return (x*y);}</a:t>
            </a:r>
          </a:p>
          <a:p>
            <a:r>
              <a:rPr lang="en-US" sz="1200" kern="1200" baseline="0" smtClean="0">
                <a:solidFill>
                  <a:schemeClr val="tx1"/>
                </a:solidFill>
                <a:latin typeface="+mn-lt"/>
                <a:ea typeface="+mn-ea"/>
                <a:cs typeface="+mn-cs"/>
              </a:rPr>
              <a:t>};</a:t>
            </a:r>
          </a:p>
          <a:p>
            <a:r>
              <a:rPr lang="en-US" sz="1200" kern="1200" baseline="0" smtClean="0">
                <a:solidFill>
                  <a:schemeClr val="tx1"/>
                </a:solidFill>
                <a:latin typeface="+mn-lt"/>
                <a:ea typeface="+mn-ea"/>
                <a:cs typeface="+mn-cs"/>
              </a:rPr>
              <a:t>void CRectangle::set_values (int a, int b) {</a:t>
            </a:r>
          </a:p>
          <a:p>
            <a:r>
              <a:rPr lang="en-US" sz="1200" kern="1200" baseline="0" smtClean="0">
                <a:solidFill>
                  <a:schemeClr val="tx1"/>
                </a:solidFill>
                <a:latin typeface="+mn-lt"/>
                <a:ea typeface="+mn-ea"/>
                <a:cs typeface="+mn-cs"/>
              </a:rPr>
              <a:t>x = a;</a:t>
            </a:r>
          </a:p>
          <a:p>
            <a:r>
              <a:rPr lang="en-US" sz="1200" kern="1200" baseline="0" smtClean="0">
                <a:solidFill>
                  <a:schemeClr val="tx1"/>
                </a:solidFill>
                <a:latin typeface="+mn-lt"/>
                <a:ea typeface="+mn-ea"/>
                <a:cs typeface="+mn-cs"/>
              </a:rPr>
              <a:t>y = b;</a:t>
            </a:r>
          </a:p>
          <a:p>
            <a:r>
              <a:rPr lang="en-US" sz="1200" kern="1200" baseline="0" smtClean="0">
                <a:solidFill>
                  <a:schemeClr val="tx1"/>
                </a:solidFill>
                <a:latin typeface="+mn-lt"/>
                <a:ea typeface="+mn-ea"/>
                <a:cs typeface="+mn-cs"/>
              </a:rPr>
              <a:t>}</a:t>
            </a:r>
          </a:p>
          <a:p>
            <a:r>
              <a:rPr lang="en-US" sz="1200" kern="1200" baseline="0" smtClean="0">
                <a:solidFill>
                  <a:schemeClr val="tx1"/>
                </a:solidFill>
                <a:latin typeface="+mn-lt"/>
                <a:ea typeface="+mn-ea"/>
                <a:cs typeface="+mn-cs"/>
              </a:rPr>
              <a:t>int main () {</a:t>
            </a:r>
          </a:p>
          <a:p>
            <a:r>
              <a:rPr lang="en-US" sz="1200" kern="1200" baseline="0" smtClean="0">
                <a:solidFill>
                  <a:schemeClr val="tx1"/>
                </a:solidFill>
                <a:latin typeface="+mn-lt"/>
                <a:ea typeface="+mn-ea"/>
                <a:cs typeface="+mn-cs"/>
              </a:rPr>
              <a:t>CRectangle rect, rectb;</a:t>
            </a:r>
          </a:p>
          <a:p>
            <a:r>
              <a:rPr lang="en-US" sz="1200" kern="1200" baseline="0" smtClean="0">
                <a:solidFill>
                  <a:schemeClr val="tx1"/>
                </a:solidFill>
                <a:latin typeface="+mn-lt"/>
                <a:ea typeface="+mn-ea"/>
                <a:cs typeface="+mn-cs"/>
              </a:rPr>
              <a:t>rect.set_values (3,4);</a:t>
            </a:r>
          </a:p>
          <a:p>
            <a:r>
              <a:rPr lang="en-US" sz="1200" kern="1200" baseline="0" smtClean="0">
                <a:solidFill>
                  <a:schemeClr val="tx1"/>
                </a:solidFill>
                <a:latin typeface="+mn-lt"/>
                <a:ea typeface="+mn-ea"/>
                <a:cs typeface="+mn-cs"/>
              </a:rPr>
              <a:t>rectb.set_values (5,6);</a:t>
            </a:r>
          </a:p>
          <a:p>
            <a:r>
              <a:rPr lang="en-US" sz="1200" kern="1200" baseline="0" smtClean="0">
                <a:solidFill>
                  <a:schemeClr val="tx1"/>
                </a:solidFill>
                <a:latin typeface="+mn-lt"/>
                <a:ea typeface="+mn-ea"/>
                <a:cs typeface="+mn-cs"/>
              </a:rPr>
              <a:t>cout &lt;&lt; "rect area: " &lt;&lt; rect.area() &lt;&lt; endl;</a:t>
            </a:r>
          </a:p>
          <a:p>
            <a:r>
              <a:rPr lang="en-US" sz="1200" kern="1200" baseline="0" smtClean="0">
                <a:solidFill>
                  <a:schemeClr val="tx1"/>
                </a:solidFill>
                <a:latin typeface="+mn-lt"/>
                <a:ea typeface="+mn-ea"/>
                <a:cs typeface="+mn-cs"/>
              </a:rPr>
              <a:t>cout &lt;&lt; "rectb area: " &lt;&lt; rectb.area() &lt;&lt; endl;</a:t>
            </a:r>
          </a:p>
          <a:p>
            <a:r>
              <a:rPr lang="en-US" sz="1200" kern="1200" baseline="0" smtClean="0">
                <a:solidFill>
                  <a:schemeClr val="tx1"/>
                </a:solidFill>
                <a:latin typeface="+mn-lt"/>
                <a:ea typeface="+mn-ea"/>
                <a:cs typeface="+mn-cs"/>
              </a:rPr>
              <a:t>return 0;</a:t>
            </a:r>
          </a:p>
          <a:p>
            <a:r>
              <a:rPr lang="en-US" sz="1200" kern="1200" baseline="0" smtClean="0">
                <a:solidFill>
                  <a:schemeClr val="tx1"/>
                </a:solidFill>
                <a:latin typeface="+mn-lt"/>
                <a:ea typeface="+mn-ea"/>
                <a:cs typeface="+mn-cs"/>
              </a:rPr>
              <a:t>}</a:t>
            </a:r>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mtClean="0"/>
              <a:t>// c++ program to explain </a:t>
            </a:r>
          </a:p>
          <a:p>
            <a:r>
              <a:rPr lang="en-US" smtClean="0"/>
              <a:t>// Encapsulation </a:t>
            </a:r>
          </a:p>
          <a:p>
            <a:endParaRPr lang="en-US" smtClean="0"/>
          </a:p>
          <a:p>
            <a:r>
              <a:rPr lang="en-US" smtClean="0"/>
              <a:t>#include&lt;iostream&gt; </a:t>
            </a:r>
          </a:p>
          <a:p>
            <a:r>
              <a:rPr lang="en-US" smtClean="0"/>
              <a:t>using namespace std; </a:t>
            </a:r>
          </a:p>
          <a:p>
            <a:endParaRPr lang="en-US" smtClean="0"/>
          </a:p>
          <a:p>
            <a:r>
              <a:rPr lang="en-US" smtClean="0"/>
              <a:t>class Encapsulation </a:t>
            </a:r>
          </a:p>
          <a:p>
            <a:r>
              <a:rPr lang="en-US" smtClean="0"/>
              <a:t>{ </a:t>
            </a:r>
          </a:p>
          <a:p>
            <a:r>
              <a:rPr lang="en-US" smtClean="0"/>
              <a:t>	private: </a:t>
            </a:r>
          </a:p>
          <a:p>
            <a:r>
              <a:rPr lang="en-US" smtClean="0"/>
              <a:t>		// data hidden from outside world </a:t>
            </a:r>
          </a:p>
          <a:p>
            <a:r>
              <a:rPr lang="en-US" smtClean="0"/>
              <a:t>		int x; </a:t>
            </a:r>
          </a:p>
          <a:p>
            <a:r>
              <a:rPr lang="en-US" smtClean="0"/>
              <a:t>		</a:t>
            </a:r>
          </a:p>
          <a:p>
            <a:r>
              <a:rPr lang="en-US" smtClean="0"/>
              <a:t>	public: </a:t>
            </a:r>
          </a:p>
          <a:p>
            <a:r>
              <a:rPr lang="en-US" smtClean="0"/>
              <a:t>		// function to set value of </a:t>
            </a:r>
          </a:p>
          <a:p>
            <a:r>
              <a:rPr lang="en-US" smtClean="0"/>
              <a:t>		// variable x </a:t>
            </a:r>
          </a:p>
          <a:p>
            <a:r>
              <a:rPr lang="en-US" smtClean="0"/>
              <a:t>		void set(int a) </a:t>
            </a:r>
          </a:p>
          <a:p>
            <a:r>
              <a:rPr lang="en-US" smtClean="0"/>
              <a:t>		{ </a:t>
            </a:r>
          </a:p>
          <a:p>
            <a:r>
              <a:rPr lang="en-US" smtClean="0"/>
              <a:t>			x =a; </a:t>
            </a:r>
          </a:p>
          <a:p>
            <a:r>
              <a:rPr lang="en-US" smtClean="0"/>
              <a:t>		} </a:t>
            </a:r>
          </a:p>
          <a:p>
            <a:r>
              <a:rPr lang="en-US" smtClean="0"/>
              <a:t>		</a:t>
            </a:r>
          </a:p>
          <a:p>
            <a:r>
              <a:rPr lang="en-US" smtClean="0"/>
              <a:t>		// function to return value of </a:t>
            </a:r>
          </a:p>
          <a:p>
            <a:r>
              <a:rPr lang="en-US" smtClean="0"/>
              <a:t>		// variable x </a:t>
            </a:r>
          </a:p>
          <a:p>
            <a:r>
              <a:rPr lang="en-US" smtClean="0"/>
              <a:t>		int get() </a:t>
            </a:r>
          </a:p>
          <a:p>
            <a:r>
              <a:rPr lang="en-US" smtClean="0"/>
              <a:t>		{ </a:t>
            </a:r>
          </a:p>
          <a:p>
            <a:r>
              <a:rPr lang="en-US" smtClean="0"/>
              <a:t>			return x; </a:t>
            </a:r>
          </a:p>
          <a:p>
            <a:r>
              <a:rPr lang="en-US" smtClean="0"/>
              <a:t>		} </a:t>
            </a:r>
          </a:p>
          <a:p>
            <a:r>
              <a:rPr lang="en-US" smtClean="0"/>
              <a:t>}; </a:t>
            </a:r>
          </a:p>
          <a:p>
            <a:endParaRPr lang="en-US" smtClean="0"/>
          </a:p>
          <a:p>
            <a:r>
              <a:rPr lang="en-US" smtClean="0"/>
              <a:t>// main function </a:t>
            </a:r>
          </a:p>
          <a:p>
            <a:r>
              <a:rPr lang="en-US" smtClean="0"/>
              <a:t>int main() </a:t>
            </a:r>
          </a:p>
          <a:p>
            <a:r>
              <a:rPr lang="en-US" smtClean="0"/>
              <a:t>{ </a:t>
            </a:r>
          </a:p>
          <a:p>
            <a:r>
              <a:rPr lang="en-US" smtClean="0"/>
              <a:t>	Encapsulation obj; </a:t>
            </a:r>
          </a:p>
          <a:p>
            <a:r>
              <a:rPr lang="en-US" smtClean="0"/>
              <a:t>	</a:t>
            </a:r>
          </a:p>
          <a:p>
            <a:r>
              <a:rPr lang="en-US" smtClean="0"/>
              <a:t>	obj.set(5); </a:t>
            </a:r>
          </a:p>
          <a:p>
            <a:r>
              <a:rPr lang="en-US" smtClean="0"/>
              <a:t>	</a:t>
            </a:r>
          </a:p>
          <a:p>
            <a:r>
              <a:rPr lang="en-US" smtClean="0"/>
              <a:t>	cout&lt;&lt;obj.get(); </a:t>
            </a:r>
          </a:p>
          <a:p>
            <a:r>
              <a:rPr lang="en-US" smtClean="0"/>
              <a:t>	return 0; </a:t>
            </a:r>
          </a:p>
          <a:p>
            <a:r>
              <a:rPr lang="en-US" smtClean="0"/>
              <a:t>} </a:t>
            </a:r>
          </a:p>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17</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114</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115</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116</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smtClean="0">
                <a:solidFill>
                  <a:schemeClr val="tx1"/>
                </a:solidFill>
                <a:latin typeface="+mn-lt"/>
                <a:ea typeface="+mn-ea"/>
                <a:cs typeface="+mn-cs"/>
              </a:rPr>
              <a:t>#ifndef…</a:t>
            </a:r>
          </a:p>
          <a:p>
            <a:r>
              <a:rPr lang="en-US" sz="1200" kern="1200" smtClean="0">
                <a:solidFill>
                  <a:schemeClr val="tx1"/>
                </a:solidFill>
                <a:latin typeface="+mn-lt"/>
                <a:ea typeface="+mn-ea"/>
                <a:cs typeface="+mn-cs"/>
              </a:rPr>
              <a:t>#define …</a:t>
            </a:r>
          </a:p>
          <a:p>
            <a:r>
              <a:rPr lang="en-US" sz="1200" kern="1200" smtClean="0">
                <a:solidFill>
                  <a:schemeClr val="tx1"/>
                </a:solidFill>
                <a:latin typeface="+mn-lt"/>
                <a:ea typeface="+mn-ea"/>
                <a:cs typeface="+mn-cs"/>
              </a:rPr>
              <a:t>…</a:t>
            </a:r>
          </a:p>
          <a:p>
            <a:r>
              <a:rPr lang="en-US" sz="1200" kern="1200" smtClean="0">
                <a:solidFill>
                  <a:schemeClr val="tx1"/>
                </a:solidFill>
                <a:latin typeface="+mn-lt"/>
                <a:ea typeface="+mn-ea"/>
                <a:cs typeface="+mn-cs"/>
              </a:rPr>
              <a:t>#endif</a:t>
            </a:r>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117</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118</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119</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120</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121</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122</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123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48</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124</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125</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126</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900" b="0" kern="1200" smtClean="0">
                <a:solidFill>
                  <a:srgbClr val="FF0000"/>
                </a:solidFill>
                <a:latin typeface="Arial" charset="0"/>
                <a:ea typeface="+mn-ea"/>
                <a:cs typeface="+mn-cs"/>
              </a:rPr>
              <a:t>#include&lt;iostream&gt; </a:t>
            </a:r>
          </a:p>
          <a:p>
            <a:r>
              <a:rPr lang="en-US" sz="2900" b="0" kern="1200" smtClean="0">
                <a:solidFill>
                  <a:srgbClr val="FF0000"/>
                </a:solidFill>
                <a:latin typeface="Arial" charset="0"/>
                <a:ea typeface="+mn-ea"/>
                <a:cs typeface="+mn-cs"/>
              </a:rPr>
              <a:t>using namespace std; </a:t>
            </a:r>
          </a:p>
          <a:p>
            <a:r>
              <a:rPr lang="en-US" sz="2900" b="0" kern="1200" smtClean="0">
                <a:solidFill>
                  <a:srgbClr val="FF0000"/>
                </a:solidFill>
                <a:latin typeface="Arial" charset="0"/>
                <a:ea typeface="+mn-ea"/>
                <a:cs typeface="+mn-cs"/>
              </a:rPr>
              <a:t>  </a:t>
            </a:r>
          </a:p>
          <a:p>
            <a:r>
              <a:rPr lang="en-US" sz="2900" b="0" kern="1200" smtClean="0">
                <a:solidFill>
                  <a:srgbClr val="FF0000"/>
                </a:solidFill>
                <a:latin typeface="Arial" charset="0"/>
                <a:ea typeface="+mn-ea"/>
                <a:cs typeface="+mn-cs"/>
              </a:rPr>
              <a:t>class Point { </a:t>
            </a:r>
          </a:p>
          <a:p>
            <a:r>
              <a:rPr lang="en-US" sz="2900" b="0" kern="1200" smtClean="0">
                <a:solidFill>
                  <a:srgbClr val="FF0000"/>
                </a:solidFill>
                <a:latin typeface="Arial" charset="0"/>
                <a:ea typeface="+mn-ea"/>
                <a:cs typeface="+mn-cs"/>
              </a:rPr>
              <a:t>    int x, y; </a:t>
            </a:r>
          </a:p>
          <a:p>
            <a:r>
              <a:rPr lang="en-US" sz="2900" b="0" kern="1200" smtClean="0">
                <a:solidFill>
                  <a:srgbClr val="FF0000"/>
                </a:solidFill>
                <a:latin typeface="Arial" charset="0"/>
                <a:ea typeface="+mn-ea"/>
                <a:cs typeface="+mn-cs"/>
              </a:rPr>
              <a:t>public: </a:t>
            </a:r>
          </a:p>
          <a:p>
            <a:r>
              <a:rPr lang="en-US" sz="2900" b="0" kern="1200" smtClean="0">
                <a:solidFill>
                  <a:srgbClr val="FF0000"/>
                </a:solidFill>
                <a:latin typeface="Arial" charset="0"/>
                <a:ea typeface="+mn-ea"/>
                <a:cs typeface="+mn-cs"/>
              </a:rPr>
              <a:t>    Point(int x1, int y1) { </a:t>
            </a:r>
          </a:p>
          <a:p>
            <a:r>
              <a:rPr lang="en-US" sz="2900" b="0" kern="1200" smtClean="0">
                <a:solidFill>
                  <a:srgbClr val="FF0000"/>
                </a:solidFill>
                <a:latin typeface="Arial" charset="0"/>
                <a:ea typeface="+mn-ea"/>
                <a:cs typeface="+mn-cs"/>
              </a:rPr>
              <a:t>		x = x1; </a:t>
            </a:r>
          </a:p>
          <a:p>
            <a:r>
              <a:rPr lang="en-US" sz="2900" b="0" kern="1200" smtClean="0">
                <a:solidFill>
                  <a:srgbClr val="FF0000"/>
                </a:solidFill>
                <a:latin typeface="Arial" charset="0"/>
                <a:ea typeface="+mn-ea"/>
                <a:cs typeface="+mn-cs"/>
              </a:rPr>
              <a:t>		y = y1; </a:t>
            </a:r>
          </a:p>
          <a:p>
            <a:r>
              <a:rPr lang="en-US" sz="2900" b="0" kern="1200" smtClean="0">
                <a:solidFill>
                  <a:srgbClr val="FF0000"/>
                </a:solidFill>
                <a:latin typeface="Arial" charset="0"/>
                <a:ea typeface="+mn-ea"/>
                <a:cs typeface="+mn-cs"/>
              </a:rPr>
              <a:t>	} </a:t>
            </a:r>
          </a:p>
          <a:p>
            <a:r>
              <a:rPr lang="en-US" sz="2900" b="0" kern="1200" smtClean="0">
                <a:solidFill>
                  <a:srgbClr val="FF0000"/>
                </a:solidFill>
                <a:latin typeface="Arial" charset="0"/>
                <a:ea typeface="+mn-ea"/>
                <a:cs typeface="+mn-cs"/>
              </a:rPr>
              <a:t>    // Copy constructor </a:t>
            </a:r>
          </a:p>
          <a:p>
            <a:r>
              <a:rPr lang="en-US" sz="2900" b="0" kern="1200" smtClean="0">
                <a:solidFill>
                  <a:srgbClr val="FF0000"/>
                </a:solidFill>
                <a:latin typeface="Arial" charset="0"/>
                <a:ea typeface="+mn-ea"/>
                <a:cs typeface="+mn-cs"/>
              </a:rPr>
              <a:t>    Point(const Point&amp; p2) {</a:t>
            </a:r>
          </a:p>
          <a:p>
            <a:r>
              <a:rPr lang="en-US" sz="2900" b="0" kern="1200" smtClean="0">
                <a:solidFill>
                  <a:srgbClr val="FF0000"/>
                </a:solidFill>
                <a:latin typeface="Arial" charset="0"/>
                <a:ea typeface="+mn-ea"/>
                <a:cs typeface="+mn-cs"/>
              </a:rPr>
              <a:t>		x = p2.x; </a:t>
            </a:r>
          </a:p>
          <a:p>
            <a:r>
              <a:rPr lang="en-US" sz="2900" b="0" kern="1200" smtClean="0">
                <a:solidFill>
                  <a:srgbClr val="FF0000"/>
                </a:solidFill>
                <a:latin typeface="Arial" charset="0"/>
                <a:ea typeface="+mn-ea"/>
                <a:cs typeface="+mn-cs"/>
              </a:rPr>
              <a:t>		y = p2.y; </a:t>
            </a:r>
          </a:p>
          <a:p>
            <a:r>
              <a:rPr lang="en-US" sz="2900" b="0" kern="1200" smtClean="0">
                <a:solidFill>
                  <a:srgbClr val="FF0000"/>
                </a:solidFill>
                <a:latin typeface="Arial" charset="0"/>
                <a:ea typeface="+mn-ea"/>
                <a:cs typeface="+mn-cs"/>
              </a:rPr>
              <a:t>	} </a:t>
            </a:r>
          </a:p>
          <a:p>
            <a:r>
              <a:rPr lang="en-US" sz="2900" b="0" kern="1200" smtClean="0">
                <a:solidFill>
                  <a:srgbClr val="FF0000"/>
                </a:solidFill>
                <a:latin typeface="Arial" charset="0"/>
                <a:ea typeface="+mn-ea"/>
                <a:cs typeface="+mn-cs"/>
              </a:rPr>
              <a:t>  </a:t>
            </a:r>
          </a:p>
          <a:p>
            <a:r>
              <a:rPr lang="en-US" sz="2900" b="0" kern="1200" smtClean="0">
                <a:solidFill>
                  <a:srgbClr val="FF0000"/>
                </a:solidFill>
                <a:latin typeface="Arial" charset="0"/>
                <a:ea typeface="+mn-ea"/>
                <a:cs typeface="+mn-cs"/>
              </a:rPr>
              <a:t>    int getX() {  </a:t>
            </a:r>
          </a:p>
          <a:p>
            <a:r>
              <a:rPr lang="en-US" sz="2900" b="0" kern="1200" smtClean="0">
                <a:solidFill>
                  <a:srgbClr val="FF0000"/>
                </a:solidFill>
                <a:latin typeface="Arial" charset="0"/>
                <a:ea typeface="+mn-ea"/>
                <a:cs typeface="+mn-cs"/>
              </a:rPr>
              <a:t>		return x; </a:t>
            </a:r>
          </a:p>
          <a:p>
            <a:r>
              <a:rPr lang="en-US" sz="2900" b="0" kern="1200" smtClean="0">
                <a:solidFill>
                  <a:srgbClr val="FF0000"/>
                </a:solidFill>
                <a:latin typeface="Arial" charset="0"/>
                <a:ea typeface="+mn-ea"/>
                <a:cs typeface="+mn-cs"/>
              </a:rPr>
              <a:t>	}</a:t>
            </a:r>
          </a:p>
          <a:p>
            <a:r>
              <a:rPr lang="en-US" sz="2900" b="0" kern="1200" smtClean="0">
                <a:solidFill>
                  <a:srgbClr val="FF0000"/>
                </a:solidFill>
                <a:latin typeface="Arial" charset="0"/>
                <a:ea typeface="+mn-ea"/>
                <a:cs typeface="+mn-cs"/>
              </a:rPr>
              <a:t>	</a:t>
            </a:r>
          </a:p>
          <a:p>
            <a:r>
              <a:rPr lang="en-US" sz="2900" b="0" kern="1200" smtClean="0">
                <a:solidFill>
                  <a:srgbClr val="FF0000"/>
                </a:solidFill>
                <a:latin typeface="Arial" charset="0"/>
                <a:ea typeface="+mn-ea"/>
                <a:cs typeface="+mn-cs"/>
              </a:rPr>
              <a:t>    int getY() {  </a:t>
            </a:r>
          </a:p>
          <a:p>
            <a:r>
              <a:rPr lang="en-US" sz="2900" b="0" kern="1200" smtClean="0">
                <a:solidFill>
                  <a:srgbClr val="FF0000"/>
                </a:solidFill>
                <a:latin typeface="Arial" charset="0"/>
                <a:ea typeface="+mn-ea"/>
                <a:cs typeface="+mn-cs"/>
              </a:rPr>
              <a:t>		return y; </a:t>
            </a:r>
          </a:p>
          <a:p>
            <a:r>
              <a:rPr lang="en-US" sz="2900" b="0" kern="1200" smtClean="0">
                <a:solidFill>
                  <a:srgbClr val="FF0000"/>
                </a:solidFill>
                <a:latin typeface="Arial" charset="0"/>
                <a:ea typeface="+mn-ea"/>
                <a:cs typeface="+mn-cs"/>
              </a:rPr>
              <a:t>	} </a:t>
            </a:r>
          </a:p>
          <a:p>
            <a:r>
              <a:rPr lang="en-US" sz="2900" b="0" kern="1200" smtClean="0">
                <a:solidFill>
                  <a:srgbClr val="FF0000"/>
                </a:solidFill>
                <a:latin typeface="Arial" charset="0"/>
                <a:ea typeface="+mn-ea"/>
                <a:cs typeface="+mn-cs"/>
              </a:rPr>
              <a:t>}; </a:t>
            </a:r>
          </a:p>
          <a:p>
            <a:r>
              <a:rPr lang="en-US" sz="2900" b="0" kern="1200" smtClean="0">
                <a:solidFill>
                  <a:srgbClr val="FF0000"/>
                </a:solidFill>
                <a:latin typeface="Arial" charset="0"/>
                <a:ea typeface="+mn-ea"/>
                <a:cs typeface="+mn-cs"/>
              </a:rPr>
              <a:t>  </a:t>
            </a:r>
          </a:p>
          <a:p>
            <a:r>
              <a:rPr lang="en-US" sz="2900" b="0" kern="1200" smtClean="0">
                <a:solidFill>
                  <a:srgbClr val="FF0000"/>
                </a:solidFill>
                <a:latin typeface="Arial" charset="0"/>
                <a:ea typeface="+mn-ea"/>
                <a:cs typeface="+mn-cs"/>
              </a:rPr>
              <a:t>int main() </a:t>
            </a:r>
          </a:p>
          <a:p>
            <a:r>
              <a:rPr lang="en-US" sz="2900" b="0" kern="1200" smtClean="0">
                <a:solidFill>
                  <a:srgbClr val="FF0000"/>
                </a:solidFill>
                <a:latin typeface="Arial" charset="0"/>
                <a:ea typeface="+mn-ea"/>
                <a:cs typeface="+mn-cs"/>
              </a:rPr>
              <a:t>{ </a:t>
            </a:r>
          </a:p>
          <a:p>
            <a:r>
              <a:rPr lang="en-US" sz="2900" b="0" kern="1200" smtClean="0">
                <a:solidFill>
                  <a:srgbClr val="FF0000"/>
                </a:solidFill>
                <a:latin typeface="Arial" charset="0"/>
                <a:ea typeface="+mn-ea"/>
                <a:cs typeface="+mn-cs"/>
              </a:rPr>
              <a:t>    Point p1(10, 15);	// Normal constructor is called here</a:t>
            </a:r>
          </a:p>
          <a:p>
            <a:r>
              <a:rPr lang="en-US" sz="2900" b="0" kern="1200" smtClean="0">
                <a:solidFill>
                  <a:srgbClr val="FF0000"/>
                </a:solidFill>
                <a:latin typeface="Arial" charset="0"/>
                <a:ea typeface="+mn-ea"/>
                <a:cs typeface="+mn-cs"/>
              </a:rPr>
              <a:t>    Point p2 = p1; 		// Copy constructor is called here </a:t>
            </a:r>
          </a:p>
          <a:p>
            <a:r>
              <a:rPr lang="en-US" sz="2900" b="0" kern="1200" smtClean="0">
                <a:solidFill>
                  <a:srgbClr val="FF0000"/>
                </a:solidFill>
                <a:latin typeface="Arial" charset="0"/>
                <a:ea typeface="+mn-ea"/>
                <a:cs typeface="+mn-cs"/>
              </a:rPr>
              <a:t>  	//Point p2(p1); 	// Copy constructor is called here </a:t>
            </a:r>
          </a:p>
          <a:p>
            <a:r>
              <a:rPr lang="en-US" sz="2900" b="0" kern="1200" smtClean="0">
                <a:solidFill>
                  <a:srgbClr val="FF0000"/>
                </a:solidFill>
                <a:latin typeface="Arial" charset="0"/>
                <a:ea typeface="+mn-ea"/>
                <a:cs typeface="+mn-cs"/>
              </a:rPr>
              <a:t>    </a:t>
            </a:r>
          </a:p>
          <a:p>
            <a:r>
              <a:rPr lang="en-US" sz="2900" b="0" kern="1200" smtClean="0">
                <a:solidFill>
                  <a:srgbClr val="FF0000"/>
                </a:solidFill>
                <a:latin typeface="Arial" charset="0"/>
                <a:ea typeface="+mn-ea"/>
                <a:cs typeface="+mn-cs"/>
              </a:rPr>
              <a:t>	// Let us access values assigned by constructors </a:t>
            </a:r>
          </a:p>
          <a:p>
            <a:r>
              <a:rPr lang="en-US" sz="2900" b="0" kern="1200" smtClean="0">
                <a:solidFill>
                  <a:srgbClr val="FF0000"/>
                </a:solidFill>
                <a:latin typeface="Arial" charset="0"/>
                <a:ea typeface="+mn-ea"/>
                <a:cs typeface="+mn-cs"/>
              </a:rPr>
              <a:t>    cout &lt;&lt; "p1.x = " &lt;&lt; p1.getX() &lt;&lt; ", p1.y = " &lt;&lt; p1.getY(); </a:t>
            </a:r>
          </a:p>
          <a:p>
            <a:r>
              <a:rPr lang="en-US" sz="2900" b="0" kern="1200" smtClean="0">
                <a:solidFill>
                  <a:srgbClr val="FF0000"/>
                </a:solidFill>
                <a:latin typeface="Arial" charset="0"/>
                <a:ea typeface="+mn-ea"/>
                <a:cs typeface="+mn-cs"/>
              </a:rPr>
              <a:t>    cout &lt;&lt; endl;</a:t>
            </a:r>
          </a:p>
          <a:p>
            <a:r>
              <a:rPr lang="en-US" sz="2900" b="0" kern="1200" smtClean="0">
                <a:solidFill>
                  <a:srgbClr val="FF0000"/>
                </a:solidFill>
                <a:latin typeface="Arial" charset="0"/>
                <a:ea typeface="+mn-ea"/>
                <a:cs typeface="+mn-cs"/>
              </a:rPr>
              <a:t>    cout &lt;&lt; "p2.x = " &lt;&lt; p2.getX() &lt;&lt; ", p2.y = " &lt;&lt; p2.getY(); </a:t>
            </a:r>
          </a:p>
          <a:p>
            <a:r>
              <a:rPr lang="en-US" sz="2900" b="0" kern="1200" smtClean="0">
                <a:solidFill>
                  <a:srgbClr val="FF0000"/>
                </a:solidFill>
                <a:latin typeface="Arial" charset="0"/>
                <a:ea typeface="+mn-ea"/>
                <a:cs typeface="+mn-cs"/>
              </a:rPr>
              <a:t>  </a:t>
            </a:r>
          </a:p>
          <a:p>
            <a:r>
              <a:rPr lang="en-US" sz="2900" b="0" kern="1200" smtClean="0">
                <a:solidFill>
                  <a:srgbClr val="FF0000"/>
                </a:solidFill>
                <a:latin typeface="Arial" charset="0"/>
                <a:ea typeface="+mn-ea"/>
                <a:cs typeface="+mn-cs"/>
              </a:rPr>
              <a:t>    return 0; </a:t>
            </a:r>
          </a:p>
          <a:p>
            <a:r>
              <a:rPr lang="en-US" sz="2900" b="0" kern="1200" smtClean="0">
                <a:solidFill>
                  <a:srgbClr val="FF0000"/>
                </a:solidFill>
                <a:latin typeface="Arial" charset="0"/>
                <a:ea typeface="+mn-ea"/>
                <a:cs typeface="+mn-cs"/>
              </a:rPr>
              <a:t>}</a:t>
            </a:r>
            <a:endParaRPr lang="en-US" sz="2900" b="0" kern="1200">
              <a:solidFill>
                <a:srgbClr val="FF0000"/>
              </a:solidFill>
              <a:latin typeface="Arial" charset="0"/>
              <a:ea typeface="+mn-ea"/>
              <a:cs typeface="+mn-cs"/>
            </a:endParaRPr>
          </a:p>
        </p:txBody>
      </p:sp>
      <p:sp>
        <p:nvSpPr>
          <p:cNvPr id="4" name="Slide Number Placeholder 3"/>
          <p:cNvSpPr>
            <a:spLocks noGrp="1"/>
          </p:cNvSpPr>
          <p:nvPr>
            <p:ph type="sldNum" sz="quarter" idx="10"/>
          </p:nvPr>
        </p:nvSpPr>
        <p:spPr/>
        <p:txBody>
          <a:bodyPr/>
          <a:lstStyle/>
          <a:p>
            <a:fld id="{A7FD473F-F10E-4B09-9BDE-A96EE10D05D1}" type="slidenum">
              <a:rPr lang="en-US" smtClean="0"/>
              <a:pPr/>
              <a:t>127</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128</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example on constructors and destructors</a:t>
            </a:r>
          </a:p>
          <a:p>
            <a:r>
              <a:rPr lang="en-US" smtClean="0"/>
              <a:t>#include &lt;iostream&gt;</a:t>
            </a:r>
          </a:p>
          <a:p>
            <a:r>
              <a:rPr lang="en-US" smtClean="0"/>
              <a:t>using namespace std;</a:t>
            </a:r>
          </a:p>
          <a:p>
            <a:endParaRPr lang="en-US" smtClean="0"/>
          </a:p>
          <a:p>
            <a:r>
              <a:rPr lang="en-US" smtClean="0"/>
              <a:t>class CRectangle {</a:t>
            </a:r>
          </a:p>
          <a:p>
            <a:r>
              <a:rPr lang="en-US" smtClean="0"/>
              <a:t>	int *width, *height;</a:t>
            </a:r>
          </a:p>
          <a:p>
            <a:r>
              <a:rPr lang="en-US" smtClean="0"/>
              <a:t>public:</a:t>
            </a:r>
          </a:p>
          <a:p>
            <a:r>
              <a:rPr lang="en-US" smtClean="0"/>
              <a:t>	CRectangle (int,int);</a:t>
            </a:r>
          </a:p>
          <a:p>
            <a:r>
              <a:rPr lang="en-US" smtClean="0"/>
              <a:t>	~CRectangle ();</a:t>
            </a:r>
          </a:p>
          <a:p>
            <a:r>
              <a:rPr lang="en-US" smtClean="0"/>
              <a:t>	int area () {</a:t>
            </a:r>
          </a:p>
          <a:p>
            <a:r>
              <a:rPr lang="en-US" smtClean="0"/>
              <a:t>		return (*width * *height);</a:t>
            </a:r>
          </a:p>
          <a:p>
            <a:r>
              <a:rPr lang="en-US" smtClean="0"/>
              <a:t>	}</a:t>
            </a:r>
          </a:p>
          <a:p>
            <a:r>
              <a:rPr lang="en-US" smtClean="0"/>
              <a:t>};</a:t>
            </a:r>
          </a:p>
          <a:p>
            <a:r>
              <a:rPr lang="en-US" smtClean="0"/>
              <a:t>CRectangle::CRectangle (int a, int b) {</a:t>
            </a:r>
          </a:p>
          <a:p>
            <a:r>
              <a:rPr lang="en-US" smtClean="0"/>
              <a:t>	width = new int;</a:t>
            </a:r>
          </a:p>
          <a:p>
            <a:r>
              <a:rPr lang="en-US" smtClean="0"/>
              <a:t>	height = new int;</a:t>
            </a:r>
          </a:p>
          <a:p>
            <a:r>
              <a:rPr lang="en-US" smtClean="0"/>
              <a:t>	*width = a;</a:t>
            </a:r>
          </a:p>
          <a:p>
            <a:r>
              <a:rPr lang="en-US" smtClean="0"/>
              <a:t>	*height = b;</a:t>
            </a:r>
          </a:p>
          <a:p>
            <a:r>
              <a:rPr lang="en-US" smtClean="0"/>
              <a:t>}</a:t>
            </a:r>
          </a:p>
          <a:p>
            <a:r>
              <a:rPr lang="en-US" smtClean="0"/>
              <a:t>CRectangle::~CRectangle () {</a:t>
            </a:r>
          </a:p>
          <a:p>
            <a:r>
              <a:rPr lang="en-US" smtClean="0"/>
              <a:t>	delete width;</a:t>
            </a:r>
          </a:p>
          <a:p>
            <a:r>
              <a:rPr lang="en-US" smtClean="0"/>
              <a:t>	delete height;</a:t>
            </a:r>
          </a:p>
          <a:p>
            <a:r>
              <a:rPr lang="en-US" smtClean="0"/>
              <a:t>}</a:t>
            </a:r>
          </a:p>
          <a:p>
            <a:r>
              <a:rPr lang="en-US" smtClean="0"/>
              <a:t>int main () {</a:t>
            </a:r>
          </a:p>
          <a:p>
            <a:r>
              <a:rPr lang="en-US" smtClean="0"/>
              <a:t>CRectangle rect (3,4), rectb (5,6);</a:t>
            </a:r>
          </a:p>
          <a:p>
            <a:r>
              <a:rPr lang="en-US" smtClean="0"/>
              <a:t>cout &lt;&lt; "rect area: " &lt;&lt; rect.area() &lt;&lt; endl;</a:t>
            </a:r>
          </a:p>
          <a:p>
            <a:r>
              <a:rPr lang="en-US" smtClean="0"/>
              <a:t>cout &lt;&lt; "rectb area: " &lt;&lt; rectb.area() &lt;&lt; endl;</a:t>
            </a:r>
          </a:p>
          <a:p>
            <a:r>
              <a:rPr lang="en-US" smtClean="0"/>
              <a:t>return 0;</a:t>
            </a:r>
          </a:p>
          <a:p>
            <a:r>
              <a:rPr lang="en-US" smtClean="0"/>
              <a:t>}</a:t>
            </a:r>
          </a:p>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129</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130</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142</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143</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145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50</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146</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147</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148</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149</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150</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151</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152</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153</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154</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155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51</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156</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157</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158</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159</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160</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161</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162</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163</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164</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165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72</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166</a:t>
            </a:fld>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167</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168</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169</a:t>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170</a:t>
            </a:fld>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171</a:t>
            </a:fld>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172</a:t>
            </a:fld>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173</a:t>
            </a:fld>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174</a:t>
            </a:fld>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FD473F-F10E-4B09-9BDE-A96EE10D05D1}" type="slidenum">
              <a:rPr lang="en-US" smtClean="0"/>
              <a:pPr/>
              <a:t>175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pic>
        <p:nvPicPr>
          <p:cNvPr id="4109" name="Picture 13" descr="CSL13458"/>
          <p:cNvPicPr>
            <a:picLocks noChangeAspect="1" noChangeArrowheads="1"/>
          </p:cNvPicPr>
          <p:nvPr/>
        </p:nvPicPr>
        <p:blipFill>
          <a:blip r:embed="rId2">
            <a:lum bright="-24000" contrast="-30000"/>
          </a:blip>
          <a:srcRect r="2686"/>
          <a:stretch>
            <a:fillRect/>
          </a:stretch>
        </p:blipFill>
        <p:spPr bwMode="auto">
          <a:xfrm>
            <a:off x="0" y="0"/>
            <a:ext cx="9145588" cy="7048500"/>
          </a:xfrm>
          <a:prstGeom prst="rect">
            <a:avLst/>
          </a:prstGeom>
          <a:noFill/>
        </p:spPr>
      </p:pic>
      <p:sp>
        <p:nvSpPr>
          <p:cNvPr id="4098" name="Rectangle 2"/>
          <p:cNvSpPr>
            <a:spLocks noGrp="1" noChangeArrowheads="1"/>
          </p:cNvSpPr>
          <p:nvPr>
            <p:ph type="ctrTitle"/>
          </p:nvPr>
        </p:nvSpPr>
        <p:spPr>
          <a:xfrm>
            <a:off x="252413" y="1206500"/>
            <a:ext cx="4248150" cy="703263"/>
          </a:xfrm>
        </p:spPr>
        <p:txBody>
          <a:bodyPr anchor="b"/>
          <a:lstStyle>
            <a:lvl1pPr algn="l">
              <a:defRPr sz="2800">
                <a:solidFill>
                  <a:schemeClr val="bg1"/>
                </a:solidFill>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252413" y="1927225"/>
            <a:ext cx="4032250" cy="930275"/>
          </a:xfrm>
          <a:ln/>
        </p:spPr>
        <p:txBody>
          <a:bodyPr/>
          <a:lstStyle>
            <a:lvl1pPr>
              <a:defRPr>
                <a:solidFill>
                  <a:schemeClr val="bg1"/>
                </a:solidFill>
              </a:defRPr>
            </a:lvl1pPr>
          </a:lstStyle>
          <a:p>
            <a:r>
              <a:rPr lang="en-US" smtClean="0"/>
              <a:t>Click to edit Master subtitle style</a:t>
            </a:r>
            <a:endParaRPr lang="en-US"/>
          </a:p>
        </p:txBody>
      </p:sp>
      <p:sp>
        <p:nvSpPr>
          <p:cNvPr id="4100" name="Rectangle 4"/>
          <p:cNvSpPr>
            <a:spLocks noGrp="1" noChangeArrowheads="1"/>
          </p:cNvSpPr>
          <p:nvPr>
            <p:ph type="dt" sz="half" idx="2"/>
          </p:nvPr>
        </p:nvSpPr>
        <p:spPr>
          <a:ln algn="ctr"/>
        </p:spPr>
        <p:txBody>
          <a:bodyPr/>
          <a:lstStyle>
            <a:lvl1pPr>
              <a:defRPr/>
            </a:lvl1pPr>
          </a:lstStyle>
          <a:p>
            <a:endParaRPr lang="en-US"/>
          </a:p>
        </p:txBody>
      </p:sp>
      <p:sp>
        <p:nvSpPr>
          <p:cNvPr id="4101" name="Rectangle 5"/>
          <p:cNvSpPr>
            <a:spLocks noGrp="1" noChangeArrowheads="1"/>
          </p:cNvSpPr>
          <p:nvPr>
            <p:ph type="ftr" sz="quarter" idx="3"/>
          </p:nvPr>
        </p:nvSpPr>
        <p:spPr>
          <a:xfrm>
            <a:off x="2789238" y="6607175"/>
            <a:ext cx="4751387" cy="274638"/>
          </a:xfrm>
          <a:ln algn="ctr"/>
        </p:spPr>
        <p:txBody>
          <a:bodyPr/>
          <a:lstStyle>
            <a:lvl1pPr>
              <a:defRPr/>
            </a:lvl1pPr>
          </a:lstStyle>
          <a:p>
            <a:endParaRPr lang="en-US"/>
          </a:p>
        </p:txBody>
      </p:sp>
      <p:sp>
        <p:nvSpPr>
          <p:cNvPr id="4102" name="Rectangle 6"/>
          <p:cNvSpPr>
            <a:spLocks noGrp="1" noChangeArrowheads="1"/>
          </p:cNvSpPr>
          <p:nvPr>
            <p:ph type="sldNum" sz="quarter" idx="4"/>
          </p:nvPr>
        </p:nvSpPr>
        <p:spPr>
          <a:ln algn="ctr"/>
        </p:spPr>
        <p:txBody>
          <a:bodyPr/>
          <a:lstStyle>
            <a:lvl1pPr>
              <a:defRPr/>
            </a:lvl1pPr>
          </a:lstStyle>
          <a:p>
            <a:endParaRPr lang="en-US"/>
          </a:p>
        </p:txBody>
      </p:sp>
      <p:sp>
        <p:nvSpPr>
          <p:cNvPr id="4108" name="Freeform 12"/>
          <p:cNvSpPr>
            <a:spLocks/>
          </p:cNvSpPr>
          <p:nvPr/>
        </p:nvSpPr>
        <p:spPr bwMode="auto">
          <a:xfrm>
            <a:off x="3222625" y="6694488"/>
            <a:ext cx="5911850" cy="273050"/>
          </a:xfrm>
          <a:custGeom>
            <a:avLst/>
            <a:gdLst/>
            <a:ahLst/>
            <a:cxnLst>
              <a:cxn ang="0">
                <a:pos x="3711" y="3"/>
              </a:cxn>
              <a:cxn ang="0">
                <a:pos x="3582" y="15"/>
              </a:cxn>
              <a:cxn ang="0">
                <a:pos x="3449" y="25"/>
              </a:cxn>
              <a:cxn ang="0">
                <a:pos x="3318" y="35"/>
              </a:cxn>
              <a:cxn ang="0">
                <a:pos x="3187" y="43"/>
              </a:cxn>
              <a:cxn ang="0">
                <a:pos x="3056" y="51"/>
              </a:cxn>
              <a:cxn ang="0">
                <a:pos x="2926" y="57"/>
              </a:cxn>
              <a:cxn ang="0">
                <a:pos x="2797" y="62"/>
              </a:cxn>
              <a:cxn ang="0">
                <a:pos x="2670" y="67"/>
              </a:cxn>
              <a:cxn ang="0">
                <a:pos x="2544" y="71"/>
              </a:cxn>
              <a:cxn ang="0">
                <a:pos x="2417" y="74"/>
              </a:cxn>
              <a:cxn ang="0">
                <a:pos x="2295" y="76"/>
              </a:cxn>
              <a:cxn ang="0">
                <a:pos x="2171" y="77"/>
              </a:cxn>
              <a:cxn ang="0">
                <a:pos x="2051" y="77"/>
              </a:cxn>
              <a:cxn ang="0">
                <a:pos x="1931" y="77"/>
              </a:cxn>
              <a:cxn ang="0">
                <a:pos x="1700" y="77"/>
              </a:cxn>
              <a:cxn ang="0">
                <a:pos x="1476" y="74"/>
              </a:cxn>
              <a:cxn ang="0">
                <a:pos x="1266" y="69"/>
              </a:cxn>
              <a:cxn ang="0">
                <a:pos x="1067" y="62"/>
              </a:cxn>
              <a:cxn ang="0">
                <a:pos x="883" y="55"/>
              </a:cxn>
              <a:cxn ang="0">
                <a:pos x="711" y="47"/>
              </a:cxn>
              <a:cxn ang="0">
                <a:pos x="556" y="39"/>
              </a:cxn>
              <a:cxn ang="0">
                <a:pos x="416" y="30"/>
              </a:cxn>
              <a:cxn ang="0">
                <a:pos x="292" y="22"/>
              </a:cxn>
              <a:cxn ang="0">
                <a:pos x="192" y="15"/>
              </a:cxn>
              <a:cxn ang="0">
                <a:pos x="50" y="4"/>
              </a:cxn>
              <a:cxn ang="0">
                <a:pos x="0" y="0"/>
              </a:cxn>
              <a:cxn ang="0">
                <a:pos x="0" y="0"/>
              </a:cxn>
              <a:cxn ang="0">
                <a:pos x="0" y="0"/>
              </a:cxn>
              <a:cxn ang="0">
                <a:pos x="147" y="20"/>
              </a:cxn>
              <a:cxn ang="0">
                <a:pos x="292" y="38"/>
              </a:cxn>
              <a:cxn ang="0">
                <a:pos x="436" y="55"/>
              </a:cxn>
              <a:cxn ang="0">
                <a:pos x="578" y="71"/>
              </a:cxn>
              <a:cxn ang="0">
                <a:pos x="721" y="86"/>
              </a:cxn>
              <a:cxn ang="0">
                <a:pos x="860" y="98"/>
              </a:cxn>
              <a:cxn ang="0">
                <a:pos x="1000" y="111"/>
              </a:cxn>
              <a:cxn ang="0">
                <a:pos x="1139" y="121"/>
              </a:cxn>
              <a:cxn ang="0">
                <a:pos x="1276" y="131"/>
              </a:cxn>
              <a:cxn ang="0">
                <a:pos x="1415" y="140"/>
              </a:cxn>
              <a:cxn ang="0">
                <a:pos x="1548" y="147"/>
              </a:cxn>
              <a:cxn ang="0">
                <a:pos x="1685" y="154"/>
              </a:cxn>
              <a:cxn ang="0">
                <a:pos x="1817" y="159"/>
              </a:cxn>
              <a:cxn ang="0">
                <a:pos x="1951" y="164"/>
              </a:cxn>
              <a:cxn ang="0">
                <a:pos x="2079" y="167"/>
              </a:cxn>
              <a:cxn ang="0">
                <a:pos x="2210" y="170"/>
              </a:cxn>
              <a:cxn ang="0">
                <a:pos x="2336" y="171"/>
              </a:cxn>
              <a:cxn ang="0">
                <a:pos x="2467" y="172"/>
              </a:cxn>
              <a:cxn ang="0">
                <a:pos x="2589" y="172"/>
              </a:cxn>
              <a:cxn ang="0">
                <a:pos x="2712" y="171"/>
              </a:cxn>
              <a:cxn ang="0">
                <a:pos x="2836" y="169"/>
              </a:cxn>
              <a:cxn ang="0">
                <a:pos x="2959" y="167"/>
              </a:cxn>
              <a:cxn ang="0">
                <a:pos x="3080" y="164"/>
              </a:cxn>
              <a:cxn ang="0">
                <a:pos x="3197" y="160"/>
              </a:cxn>
              <a:cxn ang="0">
                <a:pos x="3313" y="155"/>
              </a:cxn>
              <a:cxn ang="0">
                <a:pos x="3429" y="150"/>
              </a:cxn>
              <a:cxn ang="0">
                <a:pos x="3542" y="144"/>
              </a:cxn>
              <a:cxn ang="0">
                <a:pos x="3653" y="137"/>
              </a:cxn>
              <a:cxn ang="0">
                <a:pos x="3724" y="125"/>
              </a:cxn>
            </a:cxnLst>
            <a:rect l="0" t="0" r="r" b="b"/>
            <a:pathLst>
              <a:path w="3724" h="172">
                <a:moveTo>
                  <a:pt x="3711" y="3"/>
                </a:moveTo>
                <a:lnTo>
                  <a:pt x="3582" y="15"/>
                </a:lnTo>
                <a:lnTo>
                  <a:pt x="3449" y="25"/>
                </a:lnTo>
                <a:lnTo>
                  <a:pt x="3318" y="35"/>
                </a:lnTo>
                <a:lnTo>
                  <a:pt x="3187" y="43"/>
                </a:lnTo>
                <a:lnTo>
                  <a:pt x="3056" y="51"/>
                </a:lnTo>
                <a:lnTo>
                  <a:pt x="2926" y="57"/>
                </a:lnTo>
                <a:lnTo>
                  <a:pt x="2797" y="62"/>
                </a:lnTo>
                <a:lnTo>
                  <a:pt x="2670" y="67"/>
                </a:lnTo>
                <a:lnTo>
                  <a:pt x="2544" y="71"/>
                </a:lnTo>
                <a:lnTo>
                  <a:pt x="2417" y="74"/>
                </a:lnTo>
                <a:lnTo>
                  <a:pt x="2295" y="76"/>
                </a:lnTo>
                <a:lnTo>
                  <a:pt x="2171" y="77"/>
                </a:lnTo>
                <a:lnTo>
                  <a:pt x="2051" y="77"/>
                </a:lnTo>
                <a:lnTo>
                  <a:pt x="1931" y="77"/>
                </a:lnTo>
                <a:lnTo>
                  <a:pt x="1700" y="77"/>
                </a:lnTo>
                <a:lnTo>
                  <a:pt x="1476" y="74"/>
                </a:lnTo>
                <a:lnTo>
                  <a:pt x="1266" y="69"/>
                </a:lnTo>
                <a:lnTo>
                  <a:pt x="1067" y="62"/>
                </a:lnTo>
                <a:lnTo>
                  <a:pt x="883" y="55"/>
                </a:lnTo>
                <a:lnTo>
                  <a:pt x="711" y="47"/>
                </a:lnTo>
                <a:lnTo>
                  <a:pt x="556" y="39"/>
                </a:lnTo>
                <a:lnTo>
                  <a:pt x="416" y="30"/>
                </a:lnTo>
                <a:lnTo>
                  <a:pt x="292" y="22"/>
                </a:lnTo>
                <a:lnTo>
                  <a:pt x="192" y="15"/>
                </a:lnTo>
                <a:lnTo>
                  <a:pt x="50" y="4"/>
                </a:lnTo>
                <a:lnTo>
                  <a:pt x="0" y="0"/>
                </a:lnTo>
                <a:lnTo>
                  <a:pt x="0" y="0"/>
                </a:lnTo>
                <a:lnTo>
                  <a:pt x="0" y="0"/>
                </a:lnTo>
                <a:lnTo>
                  <a:pt x="147" y="20"/>
                </a:lnTo>
                <a:lnTo>
                  <a:pt x="292" y="38"/>
                </a:lnTo>
                <a:lnTo>
                  <a:pt x="436" y="55"/>
                </a:lnTo>
                <a:lnTo>
                  <a:pt x="578" y="71"/>
                </a:lnTo>
                <a:lnTo>
                  <a:pt x="721" y="86"/>
                </a:lnTo>
                <a:lnTo>
                  <a:pt x="860" y="98"/>
                </a:lnTo>
                <a:lnTo>
                  <a:pt x="1000" y="111"/>
                </a:lnTo>
                <a:lnTo>
                  <a:pt x="1139" y="121"/>
                </a:lnTo>
                <a:lnTo>
                  <a:pt x="1276" y="131"/>
                </a:lnTo>
                <a:lnTo>
                  <a:pt x="1415" y="140"/>
                </a:lnTo>
                <a:lnTo>
                  <a:pt x="1548" y="147"/>
                </a:lnTo>
                <a:lnTo>
                  <a:pt x="1685" y="154"/>
                </a:lnTo>
                <a:lnTo>
                  <a:pt x="1817" y="159"/>
                </a:lnTo>
                <a:lnTo>
                  <a:pt x="1951" y="164"/>
                </a:lnTo>
                <a:lnTo>
                  <a:pt x="2079" y="167"/>
                </a:lnTo>
                <a:lnTo>
                  <a:pt x="2210" y="170"/>
                </a:lnTo>
                <a:lnTo>
                  <a:pt x="2336" y="171"/>
                </a:lnTo>
                <a:lnTo>
                  <a:pt x="2467" y="172"/>
                </a:lnTo>
                <a:lnTo>
                  <a:pt x="2589" y="172"/>
                </a:lnTo>
                <a:lnTo>
                  <a:pt x="2712" y="171"/>
                </a:lnTo>
                <a:lnTo>
                  <a:pt x="2836" y="169"/>
                </a:lnTo>
                <a:lnTo>
                  <a:pt x="2959" y="167"/>
                </a:lnTo>
                <a:lnTo>
                  <a:pt x="3080" y="164"/>
                </a:lnTo>
                <a:lnTo>
                  <a:pt x="3197" y="160"/>
                </a:lnTo>
                <a:lnTo>
                  <a:pt x="3313" y="155"/>
                </a:lnTo>
                <a:lnTo>
                  <a:pt x="3429" y="150"/>
                </a:lnTo>
                <a:lnTo>
                  <a:pt x="3542" y="144"/>
                </a:lnTo>
                <a:lnTo>
                  <a:pt x="3653" y="137"/>
                </a:lnTo>
                <a:lnTo>
                  <a:pt x="3724" y="125"/>
                </a:lnTo>
              </a:path>
            </a:pathLst>
          </a:custGeom>
          <a:solidFill>
            <a:schemeClr val="bg1"/>
          </a:solidFill>
          <a:ln w="9525">
            <a:noFill/>
            <a:round/>
            <a:headEnd/>
            <a:tailEnd/>
          </a:ln>
        </p:spPr>
        <p:txBody>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99">
                                            <p:txEl>
                                              <p:pRg st="0" end="0"/>
                                            </p:txEl>
                                          </p:spTgt>
                                        </p:tgtEl>
                                        <p:attrNameLst>
                                          <p:attrName>style.visibility</p:attrName>
                                        </p:attrNameLst>
                                      </p:cBhvr>
                                      <p:to>
                                        <p:strVal val="visible"/>
                                      </p:to>
                                    </p:set>
                                    <p:animEffect transition="in" filter="fade">
                                      <p:cBhvr>
                                        <p:cTn id="10"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10" presetClass="entr" presetSubtype="0" fill="hold" nodeType="with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2125" y="11113"/>
            <a:ext cx="2195513" cy="58388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0825" y="11113"/>
            <a:ext cx="6438900" cy="5838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81225"/>
            <a:ext cx="7773988" cy="1504950"/>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978275"/>
            <a:ext cx="6402388" cy="1795463"/>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0988"/>
            <a:ext cx="8231188" cy="1169987"/>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38300"/>
            <a:ext cx="8231188" cy="463391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511675"/>
            <a:ext cx="7773987" cy="1395413"/>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76563"/>
            <a:ext cx="7773987" cy="1535112"/>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0988"/>
            <a:ext cx="8231188" cy="1169987"/>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38300"/>
            <a:ext cx="4038600" cy="463391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38300"/>
            <a:ext cx="4040188" cy="463391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80988"/>
            <a:ext cx="8231188" cy="1169987"/>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71625"/>
            <a:ext cx="4040188" cy="6556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27263"/>
            <a:ext cx="4040188" cy="40449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6613" y="1571625"/>
            <a:ext cx="4041775" cy="6556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613" y="2227263"/>
            <a:ext cx="4041775" cy="40449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80988"/>
            <a:ext cx="8231188" cy="1169987"/>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9400"/>
            <a:ext cx="3008313" cy="1190625"/>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9400"/>
            <a:ext cx="5113338" cy="59928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70025"/>
            <a:ext cx="3008313" cy="480218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14900"/>
            <a:ext cx="5487987" cy="581025"/>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27063"/>
            <a:ext cx="5487987" cy="42132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495925"/>
            <a:ext cx="5487987" cy="82391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80988"/>
            <a:ext cx="8231188" cy="1169987"/>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38300"/>
            <a:ext cx="8231188" cy="463391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280988"/>
            <a:ext cx="2057400" cy="59912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80988"/>
            <a:ext cx="6021388" cy="59912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397" y="3198689"/>
            <a:ext cx="6173272" cy="1939529"/>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397" y="5122614"/>
            <a:ext cx="6173272" cy="1404303"/>
          </a:xfrm>
        </p:spPr>
        <p:txBody>
          <a:bodyPr/>
          <a:lstStyle>
            <a:lvl1pPr marL="0" indent="0" algn="l">
              <a:buNone/>
              <a:defRPr sz="1800" b="1">
                <a:solidFill>
                  <a:schemeClr val="tx2"/>
                </a:solidFill>
              </a:defRPr>
            </a:lvl1pPr>
            <a:lvl2pPr marL="461909" indent="0" algn="ctr">
              <a:buNone/>
            </a:lvl2pPr>
            <a:lvl3pPr marL="923818" indent="0" algn="ctr">
              <a:buNone/>
            </a:lvl3pPr>
            <a:lvl4pPr marL="1385727" indent="0" algn="ctr">
              <a:buNone/>
            </a:lvl4pPr>
            <a:lvl5pPr marL="1847637" indent="0" algn="ctr">
              <a:buNone/>
            </a:lvl5pPr>
            <a:lvl6pPr marL="2309546" indent="0" algn="ctr">
              <a:buNone/>
            </a:lvl6pPr>
            <a:lvl7pPr marL="2771455" indent="0" algn="ctr">
              <a:buNone/>
            </a:lvl7pPr>
            <a:lvl8pPr marL="3233364" indent="0" algn="ctr">
              <a:buNone/>
            </a:lvl8pPr>
            <a:lvl9pPr marL="3695273"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38916" y="1206600"/>
            <a:ext cx="2340504" cy="381066"/>
          </a:xfrm>
        </p:spPr>
        <p:txBody>
          <a:bodyPr/>
          <a:lstStyle/>
          <a:p>
            <a:endParaRPr lang="en-US"/>
          </a:p>
        </p:txBody>
      </p:sp>
      <p:sp>
        <p:nvSpPr>
          <p:cNvPr id="17" name="Footer Placeholder 16"/>
          <p:cNvSpPr>
            <a:spLocks noGrp="1"/>
          </p:cNvSpPr>
          <p:nvPr>
            <p:ph type="ftr" sz="quarter" idx="11"/>
          </p:nvPr>
        </p:nvSpPr>
        <p:spPr bwMode="auto">
          <a:xfrm rot="5400000">
            <a:off x="7035212" y="4285916"/>
            <a:ext cx="3744807" cy="384115"/>
          </a:xfrm>
        </p:spPr>
        <p:txBody>
          <a:bodyPr/>
          <a:lstStyle/>
          <a:p>
            <a:endParaRPr lang="en-US"/>
          </a:p>
        </p:txBody>
      </p:sp>
      <p:sp>
        <p:nvSpPr>
          <p:cNvPr id="10" name="Rectangle 9"/>
          <p:cNvSpPr/>
          <p:nvPr/>
        </p:nvSpPr>
        <p:spPr bwMode="auto">
          <a:xfrm>
            <a:off x="381066" y="0"/>
            <a:ext cx="609706" cy="7021513"/>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2382" tIns="46191" rIns="92382" bIns="46191" anchor="ctr"/>
          <a:lstStyle/>
          <a:p>
            <a:pPr algn="ctr" eaLnBrk="1" latinLnBrk="0" hangingPunct="1"/>
            <a:endParaRPr kumimoji="0" lang="en-US"/>
          </a:p>
        </p:txBody>
      </p:sp>
      <p:sp>
        <p:nvSpPr>
          <p:cNvPr id="12" name="Rectangle 11"/>
          <p:cNvSpPr/>
          <p:nvPr/>
        </p:nvSpPr>
        <p:spPr bwMode="auto">
          <a:xfrm>
            <a:off x="276384" y="0"/>
            <a:ext cx="104682" cy="7021513"/>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2382" tIns="46191" rIns="92382" bIns="46191" anchor="ctr"/>
          <a:lstStyle/>
          <a:p>
            <a:pPr algn="ctr" eaLnBrk="1" latinLnBrk="0" hangingPunct="1"/>
            <a:endParaRPr kumimoji="0" lang="en-US"/>
          </a:p>
        </p:txBody>
      </p:sp>
      <p:sp>
        <p:nvSpPr>
          <p:cNvPr id="14" name="Rectangle 13"/>
          <p:cNvSpPr/>
          <p:nvPr/>
        </p:nvSpPr>
        <p:spPr bwMode="auto">
          <a:xfrm>
            <a:off x="990772" y="0"/>
            <a:ext cx="181904" cy="7021513"/>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2382" tIns="46191" rIns="92382" bIns="46191" anchor="ctr"/>
          <a:lstStyle/>
          <a:p>
            <a:pPr algn="ctr" eaLnBrk="1" latinLnBrk="0" hangingPunct="1"/>
            <a:endParaRPr kumimoji="0" lang="en-US"/>
          </a:p>
        </p:txBody>
      </p:sp>
      <p:sp>
        <p:nvSpPr>
          <p:cNvPr id="19" name="Rectangle 18"/>
          <p:cNvSpPr/>
          <p:nvPr/>
        </p:nvSpPr>
        <p:spPr bwMode="auto">
          <a:xfrm>
            <a:off x="1141518" y="0"/>
            <a:ext cx="230320" cy="7021513"/>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2382" tIns="46191" rIns="92382" bIns="46191" anchor="ctr"/>
          <a:lstStyle/>
          <a:p>
            <a:pPr algn="ctr" eaLnBrk="1" latinLnBrk="0" hangingPunct="1"/>
            <a:endParaRPr kumimoji="0" lang="en-US"/>
          </a:p>
        </p:txBody>
      </p:sp>
      <p:sp>
        <p:nvSpPr>
          <p:cNvPr id="11" name="Straight Connector 10"/>
          <p:cNvSpPr>
            <a:spLocks noChangeShapeType="1"/>
          </p:cNvSpPr>
          <p:nvPr/>
        </p:nvSpPr>
        <p:spPr bwMode="auto">
          <a:xfrm>
            <a:off x="106362" y="0"/>
            <a:ext cx="0" cy="7021513"/>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2382" tIns="46191" rIns="92382" bIns="46191" anchor="t" compatLnSpc="1"/>
          <a:lstStyle/>
          <a:p>
            <a:endParaRPr kumimoji="0" lang="en-US"/>
          </a:p>
        </p:txBody>
      </p:sp>
      <p:sp>
        <p:nvSpPr>
          <p:cNvPr id="18" name="Straight Connector 17"/>
          <p:cNvSpPr>
            <a:spLocks noChangeShapeType="1"/>
          </p:cNvSpPr>
          <p:nvPr/>
        </p:nvSpPr>
        <p:spPr bwMode="auto">
          <a:xfrm>
            <a:off x="914559" y="0"/>
            <a:ext cx="0" cy="7021513"/>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2382" tIns="46191" rIns="92382" bIns="46191" anchor="t" compatLnSpc="1"/>
          <a:lstStyle/>
          <a:p>
            <a:endParaRPr kumimoji="0" lang="en-US"/>
          </a:p>
        </p:txBody>
      </p:sp>
      <p:sp>
        <p:nvSpPr>
          <p:cNvPr id="20" name="Straight Connector 19"/>
          <p:cNvSpPr>
            <a:spLocks noChangeShapeType="1"/>
          </p:cNvSpPr>
          <p:nvPr/>
        </p:nvSpPr>
        <p:spPr bwMode="auto">
          <a:xfrm>
            <a:off x="854260" y="0"/>
            <a:ext cx="0" cy="7021513"/>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2382" tIns="46191" rIns="92382" bIns="46191" anchor="t" compatLnSpc="1"/>
          <a:lstStyle/>
          <a:p>
            <a:endParaRPr kumimoji="0" lang="en-US"/>
          </a:p>
        </p:txBody>
      </p:sp>
      <p:sp>
        <p:nvSpPr>
          <p:cNvPr id="16" name="Straight Connector 15"/>
          <p:cNvSpPr>
            <a:spLocks noChangeShapeType="1"/>
          </p:cNvSpPr>
          <p:nvPr/>
        </p:nvSpPr>
        <p:spPr bwMode="auto">
          <a:xfrm>
            <a:off x="1726940" y="0"/>
            <a:ext cx="0" cy="7021513"/>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2382" tIns="46191" rIns="92382" bIns="46191" anchor="t" compatLnSpc="1"/>
          <a:lstStyle/>
          <a:p>
            <a:endParaRPr kumimoji="0" lang="en-US"/>
          </a:p>
        </p:txBody>
      </p:sp>
      <p:sp>
        <p:nvSpPr>
          <p:cNvPr id="15" name="Straight Connector 14"/>
          <p:cNvSpPr>
            <a:spLocks noChangeShapeType="1"/>
          </p:cNvSpPr>
          <p:nvPr/>
        </p:nvSpPr>
        <p:spPr bwMode="auto">
          <a:xfrm>
            <a:off x="1066985" y="0"/>
            <a:ext cx="0" cy="7021513"/>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2382" tIns="46191" rIns="92382" bIns="46191" anchor="t" compatLnSpc="1"/>
          <a:lstStyle/>
          <a:p>
            <a:endParaRPr kumimoji="0" lang="en-US"/>
          </a:p>
        </p:txBody>
      </p:sp>
      <p:sp>
        <p:nvSpPr>
          <p:cNvPr id="22" name="Straight Connector 21"/>
          <p:cNvSpPr>
            <a:spLocks noChangeShapeType="1"/>
          </p:cNvSpPr>
          <p:nvPr/>
        </p:nvSpPr>
        <p:spPr bwMode="auto">
          <a:xfrm>
            <a:off x="9115439" y="0"/>
            <a:ext cx="0" cy="7021513"/>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2382" tIns="46191" rIns="92382" bIns="46191" anchor="t" compatLnSpc="1"/>
          <a:lstStyle/>
          <a:p>
            <a:endParaRPr kumimoji="0" lang="en-US"/>
          </a:p>
        </p:txBody>
      </p:sp>
      <p:sp>
        <p:nvSpPr>
          <p:cNvPr id="27" name="Rectangle 26"/>
          <p:cNvSpPr/>
          <p:nvPr/>
        </p:nvSpPr>
        <p:spPr bwMode="auto">
          <a:xfrm>
            <a:off x="1219412" y="0"/>
            <a:ext cx="76213" cy="7021513"/>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2382" tIns="46191" rIns="92382" bIns="46191" anchor="ctr"/>
          <a:lstStyle/>
          <a:p>
            <a:pPr algn="ctr" eaLnBrk="1" latinLnBrk="0" hangingPunct="1"/>
            <a:endParaRPr kumimoji="0" lang="en-US"/>
          </a:p>
        </p:txBody>
      </p:sp>
      <p:sp>
        <p:nvSpPr>
          <p:cNvPr id="21" name="Oval 20"/>
          <p:cNvSpPr/>
          <p:nvPr/>
        </p:nvSpPr>
        <p:spPr bwMode="auto">
          <a:xfrm>
            <a:off x="609706" y="3510756"/>
            <a:ext cx="1295625" cy="1326286"/>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2382" tIns="46191" rIns="92382" bIns="46191" anchor="ctr"/>
          <a:lstStyle/>
          <a:p>
            <a:pPr algn="ctr" eaLnBrk="1" latinLnBrk="0" hangingPunct="1"/>
            <a:endParaRPr kumimoji="0" lang="en-US"/>
          </a:p>
        </p:txBody>
      </p:sp>
      <p:sp>
        <p:nvSpPr>
          <p:cNvPr id="23" name="Oval 22"/>
          <p:cNvSpPr/>
          <p:nvPr/>
        </p:nvSpPr>
        <p:spPr bwMode="auto">
          <a:xfrm>
            <a:off x="1309860" y="4982788"/>
            <a:ext cx="641535" cy="656717"/>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2382" tIns="46191" rIns="92382" bIns="46191" anchor="ctr"/>
          <a:lstStyle/>
          <a:p>
            <a:pPr algn="ctr" eaLnBrk="1" latinLnBrk="0" hangingPunct="1"/>
            <a:endParaRPr kumimoji="0" lang="en-US"/>
          </a:p>
        </p:txBody>
      </p:sp>
      <p:sp>
        <p:nvSpPr>
          <p:cNvPr id="24" name="Oval 23"/>
          <p:cNvSpPr/>
          <p:nvPr/>
        </p:nvSpPr>
        <p:spPr bwMode="auto">
          <a:xfrm>
            <a:off x="1091269" y="5631782"/>
            <a:ext cx="137184" cy="14043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2382" tIns="46191" rIns="92382" bIns="46191" anchor="ctr"/>
          <a:lstStyle/>
          <a:p>
            <a:pPr algn="ctr" eaLnBrk="1" latinLnBrk="0" hangingPunct="1"/>
            <a:endParaRPr kumimoji="0" lang="en-US"/>
          </a:p>
        </p:txBody>
      </p:sp>
      <p:sp>
        <p:nvSpPr>
          <p:cNvPr id="26" name="Oval 25"/>
          <p:cNvSpPr/>
          <p:nvPr/>
        </p:nvSpPr>
        <p:spPr bwMode="auto">
          <a:xfrm>
            <a:off x="1664497" y="5926157"/>
            <a:ext cx="274368" cy="280861"/>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2382" tIns="46191" rIns="92382" bIns="46191" anchor="ctr"/>
          <a:lstStyle/>
          <a:p>
            <a:pPr algn="ctr" eaLnBrk="1" latinLnBrk="0" hangingPunct="1"/>
            <a:endParaRPr kumimoji="0" lang="en-US"/>
          </a:p>
        </p:txBody>
      </p:sp>
      <p:sp>
        <p:nvSpPr>
          <p:cNvPr id="25" name="Oval 24"/>
          <p:cNvSpPr/>
          <p:nvPr/>
        </p:nvSpPr>
        <p:spPr>
          <a:xfrm>
            <a:off x="1905331" y="4602992"/>
            <a:ext cx="365824" cy="374481"/>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2382" tIns="46191" rIns="92382" bIns="46191" anchor="ctr"/>
          <a:lstStyle/>
          <a:p>
            <a:pPr algn="ctr" eaLnBrk="1" latinLnBrk="0" hangingPunct="1"/>
            <a:endParaRPr kumimoji="0" lang="en-US"/>
          </a:p>
        </p:txBody>
      </p:sp>
      <p:sp>
        <p:nvSpPr>
          <p:cNvPr id="29" name="Slide Number Placeholder 28"/>
          <p:cNvSpPr>
            <a:spLocks noGrp="1"/>
          </p:cNvSpPr>
          <p:nvPr>
            <p:ph type="sldNum" sz="quarter" idx="12"/>
          </p:nvPr>
        </p:nvSpPr>
        <p:spPr bwMode="auto">
          <a:xfrm>
            <a:off x="1325774" y="5046215"/>
            <a:ext cx="609706" cy="529863"/>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79" y="1638353"/>
            <a:ext cx="7468897" cy="4989955"/>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endParaRPr lang="en-US"/>
          </a:p>
        </p:txBody>
      </p:sp>
      <p:sp>
        <p:nvSpPr>
          <p:cNvPr id="9" name="Slide Number Placeholder 8"/>
          <p:cNvSpPr>
            <a:spLocks noGrp="1"/>
          </p:cNvSpPr>
          <p:nvPr>
            <p:ph type="sldNum" sz="quarter" idx="15"/>
          </p:nvPr>
        </p:nvSpPr>
        <p:spPr/>
        <p:txBody>
          <a:bodyPr rtlCol="0"/>
          <a:lstStyle/>
          <a:p>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397" y="2964639"/>
            <a:ext cx="6173272" cy="2102553"/>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397" y="5129605"/>
            <a:ext cx="6173272" cy="1404303"/>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37551" y="1202847"/>
            <a:ext cx="2340504" cy="381066"/>
          </a:xfrm>
        </p:spPr>
        <p:txBody>
          <a:bodyPr/>
          <a:lstStyle/>
          <a:p>
            <a:endParaRPr lang="en-US"/>
          </a:p>
        </p:txBody>
      </p:sp>
      <p:sp>
        <p:nvSpPr>
          <p:cNvPr id="5" name="Footer Placeholder 4"/>
          <p:cNvSpPr>
            <a:spLocks noGrp="1"/>
          </p:cNvSpPr>
          <p:nvPr>
            <p:ph type="ftr" sz="quarter" idx="11"/>
          </p:nvPr>
        </p:nvSpPr>
        <p:spPr bwMode="auto">
          <a:xfrm rot="5400000">
            <a:off x="7035399" y="4282987"/>
            <a:ext cx="3744807" cy="384115"/>
          </a:xfrm>
        </p:spPr>
        <p:txBody>
          <a:bodyPr/>
          <a:lstStyle/>
          <a:p>
            <a:endParaRPr lang="en-US"/>
          </a:p>
        </p:txBody>
      </p:sp>
      <p:sp>
        <p:nvSpPr>
          <p:cNvPr id="9" name="Rectangle 8"/>
          <p:cNvSpPr/>
          <p:nvPr/>
        </p:nvSpPr>
        <p:spPr bwMode="auto">
          <a:xfrm>
            <a:off x="381066" y="0"/>
            <a:ext cx="609706" cy="7021513"/>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2382" tIns="46191" rIns="92382" bIns="46191" anchor="ctr"/>
          <a:lstStyle/>
          <a:p>
            <a:pPr algn="ctr" eaLnBrk="1" latinLnBrk="0" hangingPunct="1"/>
            <a:endParaRPr kumimoji="0" lang="en-US"/>
          </a:p>
        </p:txBody>
      </p:sp>
      <p:sp>
        <p:nvSpPr>
          <p:cNvPr id="10" name="Rectangle 9"/>
          <p:cNvSpPr/>
          <p:nvPr/>
        </p:nvSpPr>
        <p:spPr bwMode="auto">
          <a:xfrm>
            <a:off x="276384" y="0"/>
            <a:ext cx="104682" cy="7021513"/>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2382" tIns="46191" rIns="92382" bIns="46191" anchor="ctr"/>
          <a:lstStyle/>
          <a:p>
            <a:pPr algn="ctr" eaLnBrk="1" latinLnBrk="0" hangingPunct="1"/>
            <a:endParaRPr kumimoji="0" lang="en-US"/>
          </a:p>
        </p:txBody>
      </p:sp>
      <p:sp>
        <p:nvSpPr>
          <p:cNvPr id="11" name="Rectangle 10"/>
          <p:cNvSpPr/>
          <p:nvPr/>
        </p:nvSpPr>
        <p:spPr bwMode="auto">
          <a:xfrm>
            <a:off x="990772" y="0"/>
            <a:ext cx="181904" cy="7021513"/>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2382" tIns="46191" rIns="92382" bIns="46191" anchor="ctr"/>
          <a:lstStyle/>
          <a:p>
            <a:pPr algn="ctr" eaLnBrk="1" latinLnBrk="0" hangingPunct="1"/>
            <a:endParaRPr kumimoji="0" lang="en-US"/>
          </a:p>
        </p:txBody>
      </p:sp>
      <p:sp>
        <p:nvSpPr>
          <p:cNvPr id="12" name="Rectangle 11"/>
          <p:cNvSpPr/>
          <p:nvPr/>
        </p:nvSpPr>
        <p:spPr bwMode="auto">
          <a:xfrm>
            <a:off x="1141518" y="0"/>
            <a:ext cx="230320" cy="7021513"/>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2382" tIns="46191" rIns="92382" bIns="46191" anchor="ctr"/>
          <a:lstStyle/>
          <a:p>
            <a:pPr algn="ctr" eaLnBrk="1" latinLnBrk="0" hangingPunct="1"/>
            <a:endParaRPr kumimoji="0" lang="en-US"/>
          </a:p>
        </p:txBody>
      </p:sp>
      <p:sp>
        <p:nvSpPr>
          <p:cNvPr id="13" name="Straight Connector 12"/>
          <p:cNvSpPr>
            <a:spLocks noChangeShapeType="1"/>
          </p:cNvSpPr>
          <p:nvPr/>
        </p:nvSpPr>
        <p:spPr bwMode="auto">
          <a:xfrm>
            <a:off x="106362" y="0"/>
            <a:ext cx="0" cy="7021513"/>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2382" tIns="46191" rIns="92382" bIns="46191" anchor="t" compatLnSpc="1"/>
          <a:lstStyle/>
          <a:p>
            <a:endParaRPr kumimoji="0" lang="en-US"/>
          </a:p>
        </p:txBody>
      </p:sp>
      <p:sp>
        <p:nvSpPr>
          <p:cNvPr id="14" name="Straight Connector 13"/>
          <p:cNvSpPr>
            <a:spLocks noChangeShapeType="1"/>
          </p:cNvSpPr>
          <p:nvPr/>
        </p:nvSpPr>
        <p:spPr bwMode="auto">
          <a:xfrm>
            <a:off x="914559" y="0"/>
            <a:ext cx="0" cy="7021513"/>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2382" tIns="46191" rIns="92382" bIns="46191" anchor="t" compatLnSpc="1"/>
          <a:lstStyle/>
          <a:p>
            <a:endParaRPr kumimoji="0" lang="en-US"/>
          </a:p>
        </p:txBody>
      </p:sp>
      <p:sp>
        <p:nvSpPr>
          <p:cNvPr id="15" name="Straight Connector 14"/>
          <p:cNvSpPr>
            <a:spLocks noChangeShapeType="1"/>
          </p:cNvSpPr>
          <p:nvPr/>
        </p:nvSpPr>
        <p:spPr bwMode="auto">
          <a:xfrm>
            <a:off x="854260" y="0"/>
            <a:ext cx="0" cy="7021513"/>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2382" tIns="46191" rIns="92382" bIns="46191" anchor="t" compatLnSpc="1"/>
          <a:lstStyle/>
          <a:p>
            <a:endParaRPr kumimoji="0" lang="en-US"/>
          </a:p>
        </p:txBody>
      </p:sp>
      <p:sp>
        <p:nvSpPr>
          <p:cNvPr id="16" name="Straight Connector 15"/>
          <p:cNvSpPr>
            <a:spLocks noChangeShapeType="1"/>
          </p:cNvSpPr>
          <p:nvPr/>
        </p:nvSpPr>
        <p:spPr bwMode="auto">
          <a:xfrm>
            <a:off x="1726940" y="0"/>
            <a:ext cx="0" cy="7021513"/>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2382" tIns="46191" rIns="92382" bIns="46191" anchor="t" compatLnSpc="1"/>
          <a:lstStyle/>
          <a:p>
            <a:endParaRPr kumimoji="0" lang="en-US"/>
          </a:p>
        </p:txBody>
      </p:sp>
      <p:sp>
        <p:nvSpPr>
          <p:cNvPr id="17" name="Straight Connector 16"/>
          <p:cNvSpPr>
            <a:spLocks noChangeShapeType="1"/>
          </p:cNvSpPr>
          <p:nvPr/>
        </p:nvSpPr>
        <p:spPr bwMode="auto">
          <a:xfrm>
            <a:off x="1066985" y="0"/>
            <a:ext cx="0" cy="7021513"/>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2382" tIns="46191" rIns="92382" bIns="46191" anchor="t" compatLnSpc="1"/>
          <a:lstStyle/>
          <a:p>
            <a:endParaRPr kumimoji="0" lang="en-US"/>
          </a:p>
        </p:txBody>
      </p:sp>
      <p:sp>
        <p:nvSpPr>
          <p:cNvPr id="18" name="Rectangle 17"/>
          <p:cNvSpPr/>
          <p:nvPr/>
        </p:nvSpPr>
        <p:spPr bwMode="auto">
          <a:xfrm>
            <a:off x="1219412" y="0"/>
            <a:ext cx="76213" cy="7021513"/>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2382" tIns="46191" rIns="92382" bIns="46191" anchor="ctr"/>
          <a:lstStyle/>
          <a:p>
            <a:pPr algn="ctr" eaLnBrk="1" latinLnBrk="0" hangingPunct="1"/>
            <a:endParaRPr kumimoji="0" lang="en-US"/>
          </a:p>
        </p:txBody>
      </p:sp>
      <p:sp>
        <p:nvSpPr>
          <p:cNvPr id="19" name="Oval 18"/>
          <p:cNvSpPr/>
          <p:nvPr/>
        </p:nvSpPr>
        <p:spPr bwMode="auto">
          <a:xfrm>
            <a:off x="609706" y="3510756"/>
            <a:ext cx="1295625" cy="1326286"/>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2382" tIns="46191" rIns="92382" bIns="46191" anchor="ctr"/>
          <a:lstStyle/>
          <a:p>
            <a:pPr algn="ctr" eaLnBrk="1" latinLnBrk="0" hangingPunct="1"/>
            <a:endParaRPr kumimoji="0" lang="en-US"/>
          </a:p>
        </p:txBody>
      </p:sp>
      <p:sp>
        <p:nvSpPr>
          <p:cNvPr id="20" name="Oval 19"/>
          <p:cNvSpPr/>
          <p:nvPr/>
        </p:nvSpPr>
        <p:spPr bwMode="auto">
          <a:xfrm>
            <a:off x="1324934" y="4982788"/>
            <a:ext cx="641535" cy="656717"/>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2382" tIns="46191" rIns="92382" bIns="46191" anchor="ctr"/>
          <a:lstStyle/>
          <a:p>
            <a:pPr algn="ctr" eaLnBrk="1" latinLnBrk="0" hangingPunct="1"/>
            <a:endParaRPr kumimoji="0" lang="en-US"/>
          </a:p>
        </p:txBody>
      </p:sp>
      <p:sp>
        <p:nvSpPr>
          <p:cNvPr id="21" name="Oval 20"/>
          <p:cNvSpPr/>
          <p:nvPr/>
        </p:nvSpPr>
        <p:spPr bwMode="auto">
          <a:xfrm>
            <a:off x="1091269" y="5631782"/>
            <a:ext cx="137184" cy="14043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2382" tIns="46191" rIns="92382" bIns="46191" anchor="ctr"/>
          <a:lstStyle/>
          <a:p>
            <a:pPr algn="ctr" eaLnBrk="1" latinLnBrk="0" hangingPunct="1"/>
            <a:endParaRPr kumimoji="0" lang="en-US"/>
          </a:p>
        </p:txBody>
      </p:sp>
      <p:sp>
        <p:nvSpPr>
          <p:cNvPr id="22" name="Oval 21"/>
          <p:cNvSpPr/>
          <p:nvPr/>
        </p:nvSpPr>
        <p:spPr bwMode="auto">
          <a:xfrm>
            <a:off x="1664497" y="5929277"/>
            <a:ext cx="274368" cy="280861"/>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2382" tIns="46191" rIns="92382" bIns="46191" anchor="ctr"/>
          <a:lstStyle/>
          <a:p>
            <a:pPr algn="ctr" eaLnBrk="1" latinLnBrk="0" hangingPunct="1"/>
            <a:endParaRPr kumimoji="0" lang="en-US"/>
          </a:p>
        </p:txBody>
      </p:sp>
      <p:sp>
        <p:nvSpPr>
          <p:cNvPr id="23" name="Oval 22"/>
          <p:cNvSpPr/>
          <p:nvPr/>
        </p:nvSpPr>
        <p:spPr bwMode="auto">
          <a:xfrm>
            <a:off x="1879366" y="4586700"/>
            <a:ext cx="365824" cy="374481"/>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2382" tIns="46191" rIns="92382" bIns="46191" anchor="ctr"/>
          <a:lstStyle/>
          <a:p>
            <a:pPr algn="ctr" eaLnBrk="1" latinLnBrk="0" hangingPunct="1"/>
            <a:endParaRPr kumimoji="0" lang="en-US"/>
          </a:p>
        </p:txBody>
      </p:sp>
      <p:sp>
        <p:nvSpPr>
          <p:cNvPr id="26" name="Straight Connector 25"/>
          <p:cNvSpPr>
            <a:spLocks noChangeShapeType="1"/>
          </p:cNvSpPr>
          <p:nvPr/>
        </p:nvSpPr>
        <p:spPr bwMode="auto">
          <a:xfrm>
            <a:off x="9099524" y="0"/>
            <a:ext cx="0" cy="7021513"/>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2382" tIns="46191" rIns="92382" bIns="46191" anchor="t" compatLnSpc="1"/>
          <a:lstStyle/>
          <a:p>
            <a:endParaRPr kumimoji="0" lang="en-US"/>
          </a:p>
        </p:txBody>
      </p:sp>
      <p:sp>
        <p:nvSpPr>
          <p:cNvPr id="6" name="Slide Number Placeholder 5"/>
          <p:cNvSpPr>
            <a:spLocks noGrp="1"/>
          </p:cNvSpPr>
          <p:nvPr>
            <p:ph type="sldNum" sz="quarter" idx="12"/>
          </p:nvPr>
        </p:nvSpPr>
        <p:spPr bwMode="auto">
          <a:xfrm>
            <a:off x="1340849" y="5046215"/>
            <a:ext cx="609706" cy="529863"/>
          </a:xfrm>
        </p:spPr>
        <p:txBody>
          <a:bodyPr/>
          <a:lstStyle/>
          <a:p>
            <a:endParaRPr lang="en-US"/>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endParaRPr lang="en-US"/>
          </a:p>
        </p:txBody>
      </p:sp>
      <p:sp>
        <p:nvSpPr>
          <p:cNvPr id="9" name="Content Placeholder 8"/>
          <p:cNvSpPr>
            <a:spLocks noGrp="1"/>
          </p:cNvSpPr>
          <p:nvPr>
            <p:ph sz="quarter" idx="1"/>
          </p:nvPr>
        </p:nvSpPr>
        <p:spPr>
          <a:xfrm>
            <a:off x="457280" y="1638353"/>
            <a:ext cx="3658235" cy="4681009"/>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990" y="1638353"/>
            <a:ext cx="3658235" cy="4681009"/>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79" y="279560"/>
            <a:ext cx="7545110" cy="1170252"/>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endParaRPr lang="en-US"/>
          </a:p>
        </p:txBody>
      </p:sp>
      <p:sp>
        <p:nvSpPr>
          <p:cNvPr id="11" name="Content Placeholder 10"/>
          <p:cNvSpPr>
            <a:spLocks noGrp="1"/>
          </p:cNvSpPr>
          <p:nvPr>
            <p:ph sz="quarter" idx="2"/>
          </p:nvPr>
        </p:nvSpPr>
        <p:spPr>
          <a:xfrm>
            <a:off x="457280" y="2418521"/>
            <a:ext cx="3658235" cy="3978857"/>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2734" y="2418521"/>
            <a:ext cx="3658235" cy="3978857"/>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80" y="1607146"/>
            <a:ext cx="3658235" cy="674065"/>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4154" y="1607146"/>
            <a:ext cx="3658235" cy="674065"/>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endParaRPr lang="en-US"/>
          </a:p>
        </p:txBody>
      </p:sp>
      <p:sp>
        <p:nvSpPr>
          <p:cNvPr id="7" name="Slide Number Placeholder 6"/>
          <p:cNvSpPr>
            <a:spLocks noGrp="1"/>
          </p:cNvSpPr>
          <p:nvPr>
            <p:ph type="sldNum" sz="quarter" idx="11"/>
          </p:nvPr>
        </p:nvSpPr>
        <p:spPr/>
        <p:txBody>
          <a:bodyPr rtlCol="0"/>
          <a:lstStyle/>
          <a:p>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endParaRPr lang="en-US"/>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511675"/>
            <a:ext cx="7773987" cy="139541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76563"/>
            <a:ext cx="7773987" cy="15351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4522" y="0"/>
            <a:ext cx="0" cy="7021513"/>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2382" tIns="46191" rIns="92382" bIns="46191" anchor="t" compatLnSpc="1"/>
          <a:lstStyle/>
          <a:p>
            <a:endParaRPr kumimoji="0" lang="en-US"/>
          </a:p>
        </p:txBody>
      </p:sp>
      <p:sp>
        <p:nvSpPr>
          <p:cNvPr id="2" name="Title 1"/>
          <p:cNvSpPr>
            <a:spLocks noGrp="1"/>
          </p:cNvSpPr>
          <p:nvPr>
            <p:ph type="title"/>
          </p:nvPr>
        </p:nvSpPr>
        <p:spPr>
          <a:xfrm rot="5400000">
            <a:off x="3297767" y="3282117"/>
            <a:ext cx="6459792" cy="457279"/>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3463" y="280861"/>
            <a:ext cx="1527313" cy="5102299"/>
          </a:xfrm>
        </p:spPr>
        <p:txBody>
          <a:bodyPr/>
          <a:lstStyle>
            <a:lvl1pPr marL="0" indent="0">
              <a:spcBef>
                <a:spcPts val="404"/>
              </a:spcBef>
              <a:spcAft>
                <a:spcPts val="101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9485" y="0"/>
            <a:ext cx="0" cy="7021513"/>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2382" tIns="46191" rIns="92382" bIns="46191" anchor="t" compatLnSpc="1"/>
          <a:lstStyle/>
          <a:p>
            <a:endParaRPr kumimoji="0" lang="en-US"/>
          </a:p>
        </p:txBody>
      </p:sp>
      <p:sp>
        <p:nvSpPr>
          <p:cNvPr id="9" name="Straight Connector 8"/>
          <p:cNvSpPr>
            <a:spLocks noChangeShapeType="1"/>
          </p:cNvSpPr>
          <p:nvPr/>
        </p:nvSpPr>
        <p:spPr bwMode="auto">
          <a:xfrm>
            <a:off x="6193371" y="0"/>
            <a:ext cx="0" cy="7021513"/>
          </a:xfrm>
          <a:prstGeom prst="line">
            <a:avLst/>
          </a:prstGeom>
          <a:noFill/>
          <a:ln w="12700" cap="flat" cmpd="sng" algn="ctr">
            <a:solidFill>
              <a:schemeClr val="accent1"/>
            </a:solidFill>
            <a:prstDash val="solid"/>
            <a:round/>
            <a:headEnd type="none" w="med" len="med"/>
            <a:tailEnd type="none" w="med" len="med"/>
          </a:ln>
          <a:effectLst/>
        </p:spPr>
        <p:txBody>
          <a:bodyPr vert="horz" wrap="square" lIns="92382" tIns="46191" rIns="92382" bIns="46191" anchor="t" compatLnSpc="1"/>
          <a:lstStyle/>
          <a:p>
            <a:endParaRPr kumimoji="0" lang="en-US"/>
          </a:p>
        </p:txBody>
      </p:sp>
      <p:sp>
        <p:nvSpPr>
          <p:cNvPr id="11" name="Straight Connector 10"/>
          <p:cNvSpPr>
            <a:spLocks noChangeShapeType="1"/>
          </p:cNvSpPr>
          <p:nvPr/>
        </p:nvSpPr>
        <p:spPr bwMode="auto">
          <a:xfrm>
            <a:off x="8993162" y="0"/>
            <a:ext cx="0" cy="7021513"/>
          </a:xfrm>
          <a:prstGeom prst="line">
            <a:avLst/>
          </a:prstGeom>
          <a:noFill/>
          <a:ln w="19050" cap="flat" cmpd="sng" algn="ctr">
            <a:solidFill>
              <a:schemeClr val="accent1"/>
            </a:solidFill>
            <a:prstDash val="solid"/>
            <a:round/>
            <a:headEnd type="none" w="med" len="med"/>
            <a:tailEnd type="none" w="med" len="med"/>
          </a:ln>
          <a:effectLst/>
        </p:spPr>
        <p:txBody>
          <a:bodyPr vert="horz" wrap="square" lIns="92382" tIns="46191" rIns="92382" bIns="46191" anchor="t" compatLnSpc="1"/>
          <a:lstStyle/>
          <a:p>
            <a:endParaRPr kumimoji="0" lang="en-US"/>
          </a:p>
        </p:txBody>
      </p:sp>
      <p:sp>
        <p:nvSpPr>
          <p:cNvPr id="12" name="Rectangle 11"/>
          <p:cNvSpPr/>
          <p:nvPr/>
        </p:nvSpPr>
        <p:spPr bwMode="auto">
          <a:xfrm>
            <a:off x="8840735" y="0"/>
            <a:ext cx="304853" cy="7021513"/>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2382" tIns="46191" rIns="92382" bIns="46191" anchor="ctr"/>
          <a:lstStyle/>
          <a:p>
            <a:pPr algn="ctr" eaLnBrk="1" latinLnBrk="0" hangingPunct="1"/>
            <a:endParaRPr kumimoji="0" lang="en-US"/>
          </a:p>
        </p:txBody>
      </p:sp>
      <p:sp>
        <p:nvSpPr>
          <p:cNvPr id="13" name="Straight Connector 12"/>
          <p:cNvSpPr>
            <a:spLocks noChangeShapeType="1"/>
          </p:cNvSpPr>
          <p:nvPr/>
        </p:nvSpPr>
        <p:spPr bwMode="auto">
          <a:xfrm>
            <a:off x="8916948" y="0"/>
            <a:ext cx="0" cy="7021513"/>
          </a:xfrm>
          <a:prstGeom prst="line">
            <a:avLst/>
          </a:prstGeom>
          <a:noFill/>
          <a:ln w="9525" cap="flat" cmpd="sng" algn="ctr">
            <a:solidFill>
              <a:schemeClr val="accent1"/>
            </a:solidFill>
            <a:prstDash val="solid"/>
            <a:round/>
            <a:headEnd type="none" w="med" len="med"/>
            <a:tailEnd type="none" w="med" len="med"/>
          </a:ln>
          <a:effectLst/>
        </p:spPr>
        <p:txBody>
          <a:bodyPr vert="horz" wrap="square" lIns="92382" tIns="46191" rIns="92382" bIns="46191" anchor="t" compatLnSpc="1"/>
          <a:lstStyle/>
          <a:p>
            <a:endParaRPr kumimoji="0" lang="en-US"/>
          </a:p>
        </p:txBody>
      </p:sp>
      <p:sp>
        <p:nvSpPr>
          <p:cNvPr id="14" name="Oval 13"/>
          <p:cNvSpPr/>
          <p:nvPr/>
        </p:nvSpPr>
        <p:spPr>
          <a:xfrm>
            <a:off x="8157865" y="5851261"/>
            <a:ext cx="548735" cy="561721"/>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2382" tIns="46191" rIns="92382" bIns="46191" anchor="ctr"/>
          <a:lstStyle/>
          <a:p>
            <a:pPr algn="ctr" eaLnBrk="1" latinLnBrk="0" hangingPunct="1"/>
            <a:endParaRPr kumimoji="0" lang="en-US"/>
          </a:p>
        </p:txBody>
      </p:sp>
      <p:sp>
        <p:nvSpPr>
          <p:cNvPr id="18" name="Content Placeholder 17"/>
          <p:cNvSpPr>
            <a:spLocks noGrp="1"/>
          </p:cNvSpPr>
          <p:nvPr>
            <p:ph sz="quarter" idx="1"/>
          </p:nvPr>
        </p:nvSpPr>
        <p:spPr>
          <a:xfrm>
            <a:off x="304853" y="280861"/>
            <a:ext cx="5639779" cy="647851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endParaRPr lang="en-US"/>
          </a:p>
        </p:txBody>
      </p:sp>
      <p:sp>
        <p:nvSpPr>
          <p:cNvPr id="22" name="Slide Number Placeholder 21"/>
          <p:cNvSpPr>
            <a:spLocks noGrp="1"/>
          </p:cNvSpPr>
          <p:nvPr>
            <p:ph type="sldNum" sz="quarter" idx="15"/>
          </p:nvPr>
        </p:nvSpPr>
        <p:spPr/>
        <p:txBody>
          <a:bodyPr rtlCol="0"/>
          <a:lstStyle/>
          <a:p>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4522" y="0"/>
            <a:ext cx="0" cy="7021513"/>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2382" tIns="46191" rIns="92382" bIns="46191" anchor="t" compatLnSpc="1"/>
          <a:lstStyle/>
          <a:p>
            <a:endParaRPr kumimoji="0" lang="en-US"/>
          </a:p>
        </p:txBody>
      </p:sp>
      <p:sp>
        <p:nvSpPr>
          <p:cNvPr id="13" name="Oval 12"/>
          <p:cNvSpPr/>
          <p:nvPr/>
        </p:nvSpPr>
        <p:spPr>
          <a:xfrm>
            <a:off x="8157865" y="5851261"/>
            <a:ext cx="548735" cy="561721"/>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2382" tIns="46191" rIns="92382" bIns="46191" anchor="ctr"/>
          <a:lstStyle/>
          <a:p>
            <a:pPr algn="ctr" eaLnBrk="1" latinLnBrk="0" hangingPunct="1"/>
            <a:endParaRPr kumimoji="0" lang="en-US"/>
          </a:p>
        </p:txBody>
      </p:sp>
      <p:sp>
        <p:nvSpPr>
          <p:cNvPr id="2" name="Title 1"/>
          <p:cNvSpPr>
            <a:spLocks noGrp="1"/>
          </p:cNvSpPr>
          <p:nvPr>
            <p:ph type="title"/>
          </p:nvPr>
        </p:nvSpPr>
        <p:spPr>
          <a:xfrm rot="5400000">
            <a:off x="3276047" y="3282117"/>
            <a:ext cx="6459792" cy="457279"/>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3272" cy="7021513"/>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a:p>
        </p:txBody>
      </p:sp>
      <p:sp>
        <p:nvSpPr>
          <p:cNvPr id="4" name="Text Placeholder 3"/>
          <p:cNvSpPr>
            <a:spLocks noGrp="1"/>
          </p:cNvSpPr>
          <p:nvPr>
            <p:ph type="body" sz="half" idx="2"/>
          </p:nvPr>
        </p:nvSpPr>
        <p:spPr>
          <a:xfrm>
            <a:off x="6766973" y="271109"/>
            <a:ext cx="1524265" cy="5074213"/>
          </a:xfrm>
        </p:spPr>
        <p:txBody>
          <a:bodyPr rot="0" spcFirstLastPara="0" vertOverflow="overflow" horzOverflow="overflow" vert="horz" wrap="square" lIns="92382" tIns="46191" rIns="92382" bIns="46191" numCol="1" spcCol="277145" rtlCol="0" fromWordArt="0" anchor="t" anchorCtr="0" forceAA="0" compatLnSpc="1">
            <a:normAutofit/>
          </a:bodyPr>
          <a:lstStyle>
            <a:lvl1pPr marL="0" indent="0">
              <a:spcBef>
                <a:spcPts val="101"/>
              </a:spcBef>
              <a:spcAft>
                <a:spcPts val="404"/>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3162" y="0"/>
            <a:ext cx="0" cy="7021513"/>
          </a:xfrm>
          <a:prstGeom prst="line">
            <a:avLst/>
          </a:prstGeom>
          <a:noFill/>
          <a:ln w="9525" cap="flat" cmpd="sng" algn="ctr">
            <a:solidFill>
              <a:schemeClr val="tx1"/>
            </a:solidFill>
            <a:prstDash val="solid"/>
            <a:round/>
            <a:headEnd type="none" w="med" len="med"/>
            <a:tailEnd type="none" w="med" len="med"/>
          </a:ln>
          <a:effectLst/>
        </p:spPr>
        <p:txBody>
          <a:bodyPr vert="horz" wrap="square" lIns="92382" tIns="46191" rIns="92382" bIns="46191" anchor="t" compatLnSpc="1"/>
          <a:lstStyle/>
          <a:p>
            <a:endParaRPr kumimoji="0" lang="en-US"/>
          </a:p>
        </p:txBody>
      </p:sp>
      <p:sp>
        <p:nvSpPr>
          <p:cNvPr id="11" name="Rectangle 10"/>
          <p:cNvSpPr/>
          <p:nvPr/>
        </p:nvSpPr>
        <p:spPr bwMode="auto">
          <a:xfrm>
            <a:off x="8840735" y="0"/>
            <a:ext cx="304853" cy="7021513"/>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2382" tIns="46191" rIns="92382" bIns="46191" anchor="ctr"/>
          <a:lstStyle/>
          <a:p>
            <a:pPr algn="ctr" eaLnBrk="1" latinLnBrk="0" hangingPunct="1"/>
            <a:endParaRPr kumimoji="0" lang="en-US"/>
          </a:p>
        </p:txBody>
      </p:sp>
      <p:sp>
        <p:nvSpPr>
          <p:cNvPr id="12" name="Straight Connector 11"/>
          <p:cNvSpPr>
            <a:spLocks noChangeShapeType="1"/>
          </p:cNvSpPr>
          <p:nvPr/>
        </p:nvSpPr>
        <p:spPr bwMode="auto">
          <a:xfrm>
            <a:off x="8916948" y="0"/>
            <a:ext cx="0" cy="7021513"/>
          </a:xfrm>
          <a:prstGeom prst="line">
            <a:avLst/>
          </a:prstGeom>
          <a:noFill/>
          <a:ln w="9525" cap="flat" cmpd="sng" algn="ctr">
            <a:solidFill>
              <a:schemeClr val="accent1"/>
            </a:solidFill>
            <a:prstDash val="solid"/>
            <a:round/>
            <a:headEnd type="none" w="med" len="med"/>
            <a:tailEnd type="none" w="med" len="med"/>
          </a:ln>
          <a:effectLst/>
        </p:spPr>
        <p:txBody>
          <a:bodyPr vert="horz" wrap="square" lIns="92382" tIns="46191" rIns="92382" bIns="46191" anchor="t" compatLnSpc="1"/>
          <a:lstStyle/>
          <a:p>
            <a:endParaRPr kumimoji="0" lang="en-US"/>
          </a:p>
        </p:txBody>
      </p:sp>
      <p:sp>
        <p:nvSpPr>
          <p:cNvPr id="19" name="Straight Connector 18"/>
          <p:cNvSpPr>
            <a:spLocks noChangeShapeType="1"/>
          </p:cNvSpPr>
          <p:nvPr/>
        </p:nvSpPr>
        <p:spPr bwMode="auto">
          <a:xfrm>
            <a:off x="6249485" y="0"/>
            <a:ext cx="0" cy="7021513"/>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2382" tIns="46191" rIns="92382" bIns="46191" anchor="t" compatLnSpc="1"/>
          <a:lstStyle/>
          <a:p>
            <a:endParaRPr kumimoji="0" lang="en-US"/>
          </a:p>
        </p:txBody>
      </p:sp>
      <p:sp>
        <p:nvSpPr>
          <p:cNvPr id="20" name="Straight Connector 19"/>
          <p:cNvSpPr>
            <a:spLocks noChangeShapeType="1"/>
          </p:cNvSpPr>
          <p:nvPr/>
        </p:nvSpPr>
        <p:spPr bwMode="auto">
          <a:xfrm>
            <a:off x="6193371" y="0"/>
            <a:ext cx="0" cy="7021513"/>
          </a:xfrm>
          <a:prstGeom prst="line">
            <a:avLst/>
          </a:prstGeom>
          <a:noFill/>
          <a:ln w="12700" cap="flat" cmpd="sng" algn="ctr">
            <a:solidFill>
              <a:schemeClr val="accent1"/>
            </a:solidFill>
            <a:prstDash val="solid"/>
            <a:round/>
            <a:headEnd type="none" w="med" len="med"/>
            <a:tailEnd type="none" w="med" len="med"/>
          </a:ln>
          <a:effectLst/>
        </p:spPr>
        <p:txBody>
          <a:bodyPr vert="horz" wrap="square" lIns="92382" tIns="46191" rIns="92382" bIns="46191" anchor="t" compatLnSpc="1"/>
          <a:lstStyle/>
          <a:p>
            <a:endParaRPr kumimoji="0" lang="en-US"/>
          </a:p>
        </p:txBody>
      </p:sp>
      <p:sp>
        <p:nvSpPr>
          <p:cNvPr id="17" name="Date Placeholder 16"/>
          <p:cNvSpPr>
            <a:spLocks noGrp="1"/>
          </p:cNvSpPr>
          <p:nvPr>
            <p:ph type="dt" sz="half" idx="10"/>
          </p:nvPr>
        </p:nvSpPr>
        <p:spPr/>
        <p:txBody>
          <a:bodyPr rtlCol="0"/>
          <a:lstStyle/>
          <a:p>
            <a:endParaRPr lang="en-US"/>
          </a:p>
        </p:txBody>
      </p:sp>
      <p:sp>
        <p:nvSpPr>
          <p:cNvPr id="18" name="Slide Number Placeholder 17"/>
          <p:cNvSpPr>
            <a:spLocks noGrp="1"/>
          </p:cNvSpPr>
          <p:nvPr>
            <p:ph type="sldNum" sz="quarter" idx="11"/>
          </p:nvPr>
        </p:nvSpPr>
        <p:spPr/>
        <p:txBody>
          <a:bodyPr rtlCol="0"/>
          <a:lstStyle/>
          <a:p>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551" y="281188"/>
            <a:ext cx="1676691" cy="599104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80" y="281187"/>
            <a:ext cx="6020845" cy="599104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0825" y="1062038"/>
            <a:ext cx="4243388" cy="4787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062038"/>
            <a:ext cx="4244975" cy="4787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80988"/>
            <a:ext cx="8231188" cy="11699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71625"/>
            <a:ext cx="4040188" cy="655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27263"/>
            <a:ext cx="4040188" cy="40449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6613" y="1571625"/>
            <a:ext cx="4041775" cy="655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613" y="2227263"/>
            <a:ext cx="4041775" cy="40449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9400"/>
            <a:ext cx="3008313" cy="1190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9400"/>
            <a:ext cx="5113338" cy="59928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70025"/>
            <a:ext cx="3008313" cy="48021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14900"/>
            <a:ext cx="5487987" cy="58102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27063"/>
            <a:ext cx="5487987" cy="42132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495925"/>
            <a:ext cx="5487987" cy="823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hyperlink" Target="http://www.m62.net/" TargetMode="External"/><Relationship Id="rId18" Type="http://schemas.openxmlformats.org/officeDocument/2006/relationships/image" Target="../media/image10.png"/><Relationship Id="rId3" Type="http://schemas.openxmlformats.org/officeDocument/2006/relationships/slideLayout" Target="../slideLayouts/slideLayout14.xml"/><Relationship Id="rId21" Type="http://schemas.openxmlformats.org/officeDocument/2006/relationships/image" Target="../media/image12.png"/><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hyperlink" Target="http://www.m62.net/powerpoint-slides/" TargetMode="External"/><Relationship Id="rId2" Type="http://schemas.openxmlformats.org/officeDocument/2006/relationships/slideLayout" Target="../slideLayouts/slideLayout13.xml"/><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www.m62.net/presentation-theory/bullet-points-dont-work/beyond-bullet-points/" TargetMode="External"/><Relationship Id="rId10" Type="http://schemas.openxmlformats.org/officeDocument/2006/relationships/slideLayout" Target="../slideLayouts/slideLayout21.xml"/><Relationship Id="rId19" Type="http://schemas.openxmlformats.org/officeDocument/2006/relationships/hyperlink" Target="http://www.m62.net/powerpoint-training/" TargetMode="Externa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5" name="Picture 21" descr="CSL13458"/>
          <p:cNvPicPr>
            <a:picLocks noChangeAspect="1" noChangeArrowheads="1"/>
          </p:cNvPicPr>
          <p:nvPr/>
        </p:nvPicPr>
        <p:blipFill>
          <a:blip r:embed="rId13"/>
          <a:srcRect r="2702"/>
          <a:stretch>
            <a:fillRect/>
          </a:stretch>
        </p:blipFill>
        <p:spPr bwMode="auto">
          <a:xfrm>
            <a:off x="-1588" y="-11113"/>
            <a:ext cx="9145588" cy="7050088"/>
          </a:xfrm>
          <a:prstGeom prst="rect">
            <a:avLst/>
          </a:prstGeom>
          <a:noFill/>
          <a:ln w="9525">
            <a:noFill/>
            <a:miter lim="800000"/>
            <a:headEnd/>
            <a:tailEnd/>
          </a:ln>
        </p:spPr>
      </p:pic>
      <p:pic>
        <p:nvPicPr>
          <p:cNvPr id="1054" name="Picture 30" descr="CSL13458"/>
          <p:cNvPicPr>
            <a:picLocks noChangeAspect="1" noChangeArrowheads="1"/>
          </p:cNvPicPr>
          <p:nvPr/>
        </p:nvPicPr>
        <p:blipFill>
          <a:blip r:embed="rId14">
            <a:lum bright="-12000" contrast="24000"/>
          </a:blip>
          <a:srcRect r="2686"/>
          <a:stretch>
            <a:fillRect/>
          </a:stretch>
        </p:blipFill>
        <p:spPr bwMode="auto">
          <a:xfrm>
            <a:off x="0" y="0"/>
            <a:ext cx="9145588" cy="7048500"/>
          </a:xfrm>
          <a:prstGeom prst="rect">
            <a:avLst/>
          </a:prstGeom>
          <a:noFill/>
        </p:spPr>
      </p:pic>
      <p:sp>
        <p:nvSpPr>
          <p:cNvPr id="1027" name="Rectangle 3"/>
          <p:cNvSpPr>
            <a:spLocks noGrp="1" noChangeArrowheads="1"/>
          </p:cNvSpPr>
          <p:nvPr>
            <p:ph type="body" idx="1"/>
          </p:nvPr>
        </p:nvSpPr>
        <p:spPr bwMode="auto">
          <a:xfrm>
            <a:off x="250825" y="1062038"/>
            <a:ext cx="8640763" cy="4787900"/>
          </a:xfrm>
          <a:prstGeom prst="rect">
            <a:avLst/>
          </a:prstGeom>
          <a:noFill/>
          <a:ln w="9525" algn="ctr">
            <a:noFill/>
            <a:miter lim="800000"/>
            <a:headEnd/>
            <a:tailEnd/>
          </a:ln>
          <a:effectLst/>
        </p:spPr>
        <p:txBody>
          <a:bodyPr vert="horz" wrap="square" lIns="92367" tIns="46183" rIns="92367" bIns="46183" numCol="1" anchor="t" anchorCtr="0" compatLnSpc="1">
            <a:prstTxWarp prst="textNoShape">
              <a:avLst/>
            </a:prstTxWarp>
          </a:bodyPr>
          <a:lstStyle/>
          <a:p>
            <a:pPr lvl="0"/>
            <a:r>
              <a:rPr lang="en-US" smtClean="0"/>
              <a:t>Click to edit Master text styles</a:t>
            </a:r>
          </a:p>
        </p:txBody>
      </p:sp>
      <p:sp>
        <p:nvSpPr>
          <p:cNvPr id="1026" name="Rectangle 2"/>
          <p:cNvSpPr>
            <a:spLocks noGrp="1" noChangeArrowheads="1"/>
          </p:cNvSpPr>
          <p:nvPr>
            <p:ph type="title"/>
          </p:nvPr>
        </p:nvSpPr>
        <p:spPr bwMode="auto">
          <a:xfrm>
            <a:off x="3708400" y="11113"/>
            <a:ext cx="5329238" cy="619125"/>
          </a:xfrm>
          <a:prstGeom prst="rect">
            <a:avLst/>
          </a:prstGeom>
          <a:noFill/>
          <a:ln w="9525" algn="ctr">
            <a:noFill/>
            <a:miter lim="800000"/>
            <a:headEnd/>
            <a:tailEnd/>
          </a:ln>
          <a:effectLst/>
        </p:spPr>
        <p:txBody>
          <a:bodyPr vert="horz" wrap="square" lIns="92367" tIns="46183" rIns="92367" bIns="46183"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1331913" y="6607175"/>
            <a:ext cx="1258887" cy="274638"/>
          </a:xfrm>
          <a:prstGeom prst="rect">
            <a:avLst/>
          </a:prstGeom>
          <a:noFill/>
          <a:ln w="9525">
            <a:noFill/>
            <a:miter lim="800000"/>
            <a:headEnd/>
            <a:tailEnd/>
          </a:ln>
          <a:effectLst/>
        </p:spPr>
        <p:txBody>
          <a:bodyPr vert="horz" wrap="square" lIns="92367" tIns="46183" rIns="92367" bIns="46183" numCol="1" anchor="t" anchorCtr="0" compatLnSpc="1">
            <a:prstTxWarp prst="textNoShape">
              <a:avLst/>
            </a:prstTxWarp>
          </a:bodyPr>
          <a:lstStyle>
            <a:lvl1pPr defTabSz="925513">
              <a:defRPr sz="1400" noProof="1">
                <a:solidFill>
                  <a:schemeClr val="bg1"/>
                </a:solidFill>
              </a:defRPr>
            </a:lvl1pPr>
          </a:lstStyle>
          <a:p>
            <a:endParaRPr lang="en-US"/>
          </a:p>
        </p:txBody>
      </p:sp>
      <p:sp>
        <p:nvSpPr>
          <p:cNvPr id="1029" name="Rectangle 5"/>
          <p:cNvSpPr>
            <a:spLocks noGrp="1" noChangeArrowheads="1"/>
          </p:cNvSpPr>
          <p:nvPr>
            <p:ph type="ftr" sz="quarter" idx="3"/>
          </p:nvPr>
        </p:nvSpPr>
        <p:spPr bwMode="auto">
          <a:xfrm>
            <a:off x="2789238" y="6619875"/>
            <a:ext cx="4751387" cy="274638"/>
          </a:xfrm>
          <a:prstGeom prst="rect">
            <a:avLst/>
          </a:prstGeom>
          <a:noFill/>
          <a:ln w="9525">
            <a:noFill/>
            <a:miter lim="800000"/>
            <a:headEnd/>
            <a:tailEnd/>
          </a:ln>
          <a:effectLst/>
        </p:spPr>
        <p:txBody>
          <a:bodyPr vert="horz" wrap="square" lIns="92367" tIns="46183" rIns="92367" bIns="46183" numCol="1" anchor="t" anchorCtr="0" compatLnSpc="1">
            <a:prstTxWarp prst="textNoShape">
              <a:avLst/>
            </a:prstTxWarp>
          </a:bodyPr>
          <a:lstStyle>
            <a:lvl1pPr algn="ctr" defTabSz="925513">
              <a:defRPr sz="1400" noProof="1">
                <a:solidFill>
                  <a:schemeClr val="bg1"/>
                </a:solidFill>
              </a:defRPr>
            </a:lvl1pPr>
          </a:lstStyle>
          <a:p>
            <a:endParaRPr lang="en-US"/>
          </a:p>
        </p:txBody>
      </p:sp>
      <p:sp>
        <p:nvSpPr>
          <p:cNvPr id="1030" name="Rectangle 6"/>
          <p:cNvSpPr>
            <a:spLocks noGrp="1" noChangeArrowheads="1"/>
          </p:cNvSpPr>
          <p:nvPr>
            <p:ph type="sldNum" sz="quarter" idx="4"/>
          </p:nvPr>
        </p:nvSpPr>
        <p:spPr bwMode="auto">
          <a:xfrm>
            <a:off x="7740650" y="6607175"/>
            <a:ext cx="947738" cy="274638"/>
          </a:xfrm>
          <a:prstGeom prst="rect">
            <a:avLst/>
          </a:prstGeom>
          <a:noFill/>
          <a:ln w="9525">
            <a:noFill/>
            <a:miter lim="800000"/>
            <a:headEnd/>
            <a:tailEnd/>
          </a:ln>
          <a:effectLst/>
        </p:spPr>
        <p:txBody>
          <a:bodyPr vert="horz" wrap="square" lIns="92367" tIns="46183" rIns="92367" bIns="46183" numCol="1" anchor="t" anchorCtr="0" compatLnSpc="1">
            <a:prstTxWarp prst="textNoShape">
              <a:avLst/>
            </a:prstTxWarp>
          </a:bodyPr>
          <a:lstStyle>
            <a:lvl1pPr algn="r" defTabSz="925513">
              <a:defRPr sz="1400" noProof="1">
                <a:solidFill>
                  <a:schemeClr val="bg1"/>
                </a:solidFill>
              </a:defRPr>
            </a:lvl1pPr>
          </a:lstStyle>
          <a:p>
            <a:endParaRPr lang="en-US"/>
          </a:p>
        </p:txBody>
      </p:sp>
      <p:sp>
        <p:nvSpPr>
          <p:cNvPr id="1049" name="Freeform 25"/>
          <p:cNvSpPr>
            <a:spLocks/>
          </p:cNvSpPr>
          <p:nvPr/>
        </p:nvSpPr>
        <p:spPr bwMode="auto">
          <a:xfrm>
            <a:off x="-179388" y="5961063"/>
            <a:ext cx="2282826" cy="630237"/>
          </a:xfrm>
          <a:custGeom>
            <a:avLst/>
            <a:gdLst/>
            <a:ahLst/>
            <a:cxnLst>
              <a:cxn ang="0">
                <a:pos x="4894" y="1018"/>
              </a:cxn>
              <a:cxn ang="0">
                <a:pos x="4728" y="1016"/>
              </a:cxn>
              <a:cxn ang="0">
                <a:pos x="4614" y="678"/>
              </a:cxn>
              <a:cxn ang="0">
                <a:pos x="4646" y="376"/>
              </a:cxn>
              <a:cxn ang="0">
                <a:pos x="4550" y="264"/>
              </a:cxn>
              <a:cxn ang="0">
                <a:pos x="4508" y="458"/>
              </a:cxn>
              <a:cxn ang="0">
                <a:pos x="4494" y="848"/>
              </a:cxn>
              <a:cxn ang="0">
                <a:pos x="4476" y="858"/>
              </a:cxn>
              <a:cxn ang="0">
                <a:pos x="3764" y="650"/>
              </a:cxn>
              <a:cxn ang="0">
                <a:pos x="3332" y="696"/>
              </a:cxn>
              <a:cxn ang="0">
                <a:pos x="3364" y="428"/>
              </a:cxn>
              <a:cxn ang="0">
                <a:pos x="3308" y="416"/>
              </a:cxn>
              <a:cxn ang="0">
                <a:pos x="3222" y="414"/>
              </a:cxn>
              <a:cxn ang="0">
                <a:pos x="3278" y="52"/>
              </a:cxn>
              <a:cxn ang="0">
                <a:pos x="3152" y="156"/>
              </a:cxn>
              <a:cxn ang="0">
                <a:pos x="3100" y="252"/>
              </a:cxn>
              <a:cxn ang="0">
                <a:pos x="3024" y="740"/>
              </a:cxn>
              <a:cxn ang="0">
                <a:pos x="3058" y="424"/>
              </a:cxn>
              <a:cxn ang="0">
                <a:pos x="2926" y="434"/>
              </a:cxn>
              <a:cxn ang="0">
                <a:pos x="2850" y="360"/>
              </a:cxn>
              <a:cxn ang="0">
                <a:pos x="2902" y="656"/>
              </a:cxn>
              <a:cxn ang="0">
                <a:pos x="2466" y="746"/>
              </a:cxn>
              <a:cxn ang="0">
                <a:pos x="2334" y="632"/>
              </a:cxn>
              <a:cxn ang="0">
                <a:pos x="2162" y="876"/>
              </a:cxn>
              <a:cxn ang="0">
                <a:pos x="1932" y="276"/>
              </a:cxn>
              <a:cxn ang="0">
                <a:pos x="1850" y="530"/>
              </a:cxn>
              <a:cxn ang="0">
                <a:pos x="1720" y="486"/>
              </a:cxn>
              <a:cxn ang="0">
                <a:pos x="1644" y="278"/>
              </a:cxn>
              <a:cxn ang="0">
                <a:pos x="1534" y="464"/>
              </a:cxn>
              <a:cxn ang="0">
                <a:pos x="1440" y="704"/>
              </a:cxn>
              <a:cxn ang="0">
                <a:pos x="1366" y="390"/>
              </a:cxn>
              <a:cxn ang="0">
                <a:pos x="1356" y="420"/>
              </a:cxn>
              <a:cxn ang="0">
                <a:pos x="1266" y="580"/>
              </a:cxn>
              <a:cxn ang="0">
                <a:pos x="1022" y="580"/>
              </a:cxn>
              <a:cxn ang="0">
                <a:pos x="952" y="860"/>
              </a:cxn>
              <a:cxn ang="0">
                <a:pos x="846" y="960"/>
              </a:cxn>
              <a:cxn ang="0">
                <a:pos x="872" y="1030"/>
              </a:cxn>
              <a:cxn ang="0">
                <a:pos x="776" y="1050"/>
              </a:cxn>
              <a:cxn ang="0">
                <a:pos x="750" y="934"/>
              </a:cxn>
              <a:cxn ang="0">
                <a:pos x="648" y="1032"/>
              </a:cxn>
              <a:cxn ang="0">
                <a:pos x="644" y="1140"/>
              </a:cxn>
              <a:cxn ang="0">
                <a:pos x="606" y="1212"/>
              </a:cxn>
              <a:cxn ang="0">
                <a:pos x="552" y="1160"/>
              </a:cxn>
              <a:cxn ang="0">
                <a:pos x="478" y="1228"/>
              </a:cxn>
              <a:cxn ang="0">
                <a:pos x="348" y="1238"/>
              </a:cxn>
              <a:cxn ang="0">
                <a:pos x="334" y="1268"/>
              </a:cxn>
              <a:cxn ang="0">
                <a:pos x="324" y="1282"/>
              </a:cxn>
              <a:cxn ang="0">
                <a:pos x="286" y="1250"/>
              </a:cxn>
              <a:cxn ang="0">
                <a:pos x="252" y="1226"/>
              </a:cxn>
              <a:cxn ang="0">
                <a:pos x="228" y="1232"/>
              </a:cxn>
              <a:cxn ang="0">
                <a:pos x="210" y="1276"/>
              </a:cxn>
              <a:cxn ang="0">
                <a:pos x="210" y="1230"/>
              </a:cxn>
              <a:cxn ang="0">
                <a:pos x="192" y="1190"/>
              </a:cxn>
              <a:cxn ang="0">
                <a:pos x="178" y="1216"/>
              </a:cxn>
              <a:cxn ang="0">
                <a:pos x="138" y="1178"/>
              </a:cxn>
              <a:cxn ang="0">
                <a:pos x="156" y="1134"/>
              </a:cxn>
              <a:cxn ang="0">
                <a:pos x="110" y="1130"/>
              </a:cxn>
              <a:cxn ang="0">
                <a:pos x="108" y="1150"/>
              </a:cxn>
              <a:cxn ang="0">
                <a:pos x="118" y="1156"/>
              </a:cxn>
              <a:cxn ang="0">
                <a:pos x="108" y="1172"/>
              </a:cxn>
              <a:cxn ang="0">
                <a:pos x="56" y="1174"/>
              </a:cxn>
              <a:cxn ang="0">
                <a:pos x="30" y="1162"/>
              </a:cxn>
              <a:cxn ang="0">
                <a:pos x="2" y="1190"/>
              </a:cxn>
            </a:cxnLst>
            <a:rect l="0" t="0" r="r" b="b"/>
            <a:pathLst>
              <a:path w="5160" h="1428">
                <a:moveTo>
                  <a:pt x="4986" y="1400"/>
                </a:moveTo>
                <a:lnTo>
                  <a:pt x="4986" y="1400"/>
                </a:lnTo>
                <a:lnTo>
                  <a:pt x="4988" y="1398"/>
                </a:lnTo>
                <a:lnTo>
                  <a:pt x="4990" y="1392"/>
                </a:lnTo>
                <a:lnTo>
                  <a:pt x="4990" y="1382"/>
                </a:lnTo>
                <a:lnTo>
                  <a:pt x="4992" y="1372"/>
                </a:lnTo>
                <a:lnTo>
                  <a:pt x="4994" y="1368"/>
                </a:lnTo>
                <a:lnTo>
                  <a:pt x="4998" y="1364"/>
                </a:lnTo>
                <a:lnTo>
                  <a:pt x="4998" y="1364"/>
                </a:lnTo>
                <a:lnTo>
                  <a:pt x="5008" y="1328"/>
                </a:lnTo>
                <a:lnTo>
                  <a:pt x="5020" y="1294"/>
                </a:lnTo>
                <a:lnTo>
                  <a:pt x="5034" y="1260"/>
                </a:lnTo>
                <a:lnTo>
                  <a:pt x="5050" y="1228"/>
                </a:lnTo>
                <a:lnTo>
                  <a:pt x="5080" y="1164"/>
                </a:lnTo>
                <a:lnTo>
                  <a:pt x="5094" y="1132"/>
                </a:lnTo>
                <a:lnTo>
                  <a:pt x="5108" y="1100"/>
                </a:lnTo>
                <a:lnTo>
                  <a:pt x="5108" y="1100"/>
                </a:lnTo>
                <a:lnTo>
                  <a:pt x="5122" y="1080"/>
                </a:lnTo>
                <a:lnTo>
                  <a:pt x="5134" y="1062"/>
                </a:lnTo>
                <a:lnTo>
                  <a:pt x="5146" y="1044"/>
                </a:lnTo>
                <a:lnTo>
                  <a:pt x="5160" y="1028"/>
                </a:lnTo>
                <a:lnTo>
                  <a:pt x="5160" y="1028"/>
                </a:lnTo>
                <a:lnTo>
                  <a:pt x="5134" y="1024"/>
                </a:lnTo>
                <a:lnTo>
                  <a:pt x="5106" y="1022"/>
                </a:lnTo>
                <a:lnTo>
                  <a:pt x="5052" y="1020"/>
                </a:lnTo>
                <a:lnTo>
                  <a:pt x="5052" y="1020"/>
                </a:lnTo>
                <a:lnTo>
                  <a:pt x="5036" y="1022"/>
                </a:lnTo>
                <a:lnTo>
                  <a:pt x="5020" y="1026"/>
                </a:lnTo>
                <a:lnTo>
                  <a:pt x="5012" y="1026"/>
                </a:lnTo>
                <a:lnTo>
                  <a:pt x="5004" y="1026"/>
                </a:lnTo>
                <a:lnTo>
                  <a:pt x="4998" y="1024"/>
                </a:lnTo>
                <a:lnTo>
                  <a:pt x="4992" y="1018"/>
                </a:lnTo>
                <a:lnTo>
                  <a:pt x="4992" y="1018"/>
                </a:lnTo>
                <a:lnTo>
                  <a:pt x="4990" y="1010"/>
                </a:lnTo>
                <a:lnTo>
                  <a:pt x="4986" y="1006"/>
                </a:lnTo>
                <a:lnTo>
                  <a:pt x="4982" y="1000"/>
                </a:lnTo>
                <a:lnTo>
                  <a:pt x="4976" y="996"/>
                </a:lnTo>
                <a:lnTo>
                  <a:pt x="4976" y="996"/>
                </a:lnTo>
                <a:lnTo>
                  <a:pt x="4964" y="994"/>
                </a:lnTo>
                <a:lnTo>
                  <a:pt x="4954" y="996"/>
                </a:lnTo>
                <a:lnTo>
                  <a:pt x="4944" y="996"/>
                </a:lnTo>
                <a:lnTo>
                  <a:pt x="4934" y="996"/>
                </a:lnTo>
                <a:lnTo>
                  <a:pt x="4934" y="996"/>
                </a:lnTo>
                <a:lnTo>
                  <a:pt x="4930" y="1002"/>
                </a:lnTo>
                <a:lnTo>
                  <a:pt x="4930" y="1012"/>
                </a:lnTo>
                <a:lnTo>
                  <a:pt x="4932" y="1026"/>
                </a:lnTo>
                <a:lnTo>
                  <a:pt x="4932" y="1026"/>
                </a:lnTo>
                <a:lnTo>
                  <a:pt x="4928" y="1030"/>
                </a:lnTo>
                <a:lnTo>
                  <a:pt x="4924" y="1032"/>
                </a:lnTo>
                <a:lnTo>
                  <a:pt x="4918" y="1032"/>
                </a:lnTo>
                <a:lnTo>
                  <a:pt x="4914" y="1032"/>
                </a:lnTo>
                <a:lnTo>
                  <a:pt x="4904" y="1026"/>
                </a:lnTo>
                <a:lnTo>
                  <a:pt x="4900" y="1022"/>
                </a:lnTo>
                <a:lnTo>
                  <a:pt x="4898" y="1018"/>
                </a:lnTo>
                <a:lnTo>
                  <a:pt x="4898" y="1018"/>
                </a:lnTo>
                <a:lnTo>
                  <a:pt x="4894" y="1018"/>
                </a:lnTo>
                <a:lnTo>
                  <a:pt x="4892" y="1020"/>
                </a:lnTo>
                <a:lnTo>
                  <a:pt x="4888" y="1020"/>
                </a:lnTo>
                <a:lnTo>
                  <a:pt x="4884" y="1020"/>
                </a:lnTo>
                <a:lnTo>
                  <a:pt x="4884" y="1020"/>
                </a:lnTo>
                <a:lnTo>
                  <a:pt x="4884" y="1016"/>
                </a:lnTo>
                <a:lnTo>
                  <a:pt x="4882" y="1014"/>
                </a:lnTo>
                <a:lnTo>
                  <a:pt x="4876" y="1012"/>
                </a:lnTo>
                <a:lnTo>
                  <a:pt x="4870" y="1010"/>
                </a:lnTo>
                <a:lnTo>
                  <a:pt x="4868" y="1008"/>
                </a:lnTo>
                <a:lnTo>
                  <a:pt x="4868" y="1006"/>
                </a:lnTo>
                <a:lnTo>
                  <a:pt x="4868" y="1006"/>
                </a:lnTo>
                <a:lnTo>
                  <a:pt x="4866" y="1006"/>
                </a:lnTo>
                <a:lnTo>
                  <a:pt x="4866" y="1008"/>
                </a:lnTo>
                <a:lnTo>
                  <a:pt x="4866" y="1010"/>
                </a:lnTo>
                <a:lnTo>
                  <a:pt x="4868" y="1012"/>
                </a:lnTo>
                <a:lnTo>
                  <a:pt x="4868" y="1012"/>
                </a:lnTo>
                <a:lnTo>
                  <a:pt x="4870" y="1010"/>
                </a:lnTo>
                <a:lnTo>
                  <a:pt x="4870" y="1010"/>
                </a:lnTo>
                <a:lnTo>
                  <a:pt x="4868" y="1012"/>
                </a:lnTo>
                <a:lnTo>
                  <a:pt x="4868" y="1012"/>
                </a:lnTo>
                <a:lnTo>
                  <a:pt x="4846" y="1018"/>
                </a:lnTo>
                <a:lnTo>
                  <a:pt x="4836" y="1020"/>
                </a:lnTo>
                <a:lnTo>
                  <a:pt x="4832" y="1018"/>
                </a:lnTo>
                <a:lnTo>
                  <a:pt x="4828" y="1014"/>
                </a:lnTo>
                <a:lnTo>
                  <a:pt x="4828" y="1014"/>
                </a:lnTo>
                <a:lnTo>
                  <a:pt x="4822" y="1016"/>
                </a:lnTo>
                <a:lnTo>
                  <a:pt x="4820" y="1018"/>
                </a:lnTo>
                <a:lnTo>
                  <a:pt x="4820" y="1020"/>
                </a:lnTo>
                <a:lnTo>
                  <a:pt x="4820" y="1020"/>
                </a:lnTo>
                <a:lnTo>
                  <a:pt x="4814" y="1018"/>
                </a:lnTo>
                <a:lnTo>
                  <a:pt x="4808" y="1018"/>
                </a:lnTo>
                <a:lnTo>
                  <a:pt x="4808" y="1018"/>
                </a:lnTo>
                <a:lnTo>
                  <a:pt x="4810" y="1006"/>
                </a:lnTo>
                <a:lnTo>
                  <a:pt x="4810" y="1006"/>
                </a:lnTo>
                <a:lnTo>
                  <a:pt x="4804" y="1008"/>
                </a:lnTo>
                <a:lnTo>
                  <a:pt x="4802" y="1012"/>
                </a:lnTo>
                <a:lnTo>
                  <a:pt x="4802" y="1016"/>
                </a:lnTo>
                <a:lnTo>
                  <a:pt x="4804" y="1020"/>
                </a:lnTo>
                <a:lnTo>
                  <a:pt x="4804" y="1028"/>
                </a:lnTo>
                <a:lnTo>
                  <a:pt x="4802" y="1032"/>
                </a:lnTo>
                <a:lnTo>
                  <a:pt x="4798" y="1032"/>
                </a:lnTo>
                <a:lnTo>
                  <a:pt x="4798" y="1032"/>
                </a:lnTo>
                <a:lnTo>
                  <a:pt x="4798" y="1028"/>
                </a:lnTo>
                <a:lnTo>
                  <a:pt x="4796" y="1024"/>
                </a:lnTo>
                <a:lnTo>
                  <a:pt x="4790" y="1022"/>
                </a:lnTo>
                <a:lnTo>
                  <a:pt x="4784" y="1020"/>
                </a:lnTo>
                <a:lnTo>
                  <a:pt x="4772" y="1020"/>
                </a:lnTo>
                <a:lnTo>
                  <a:pt x="4766" y="1020"/>
                </a:lnTo>
                <a:lnTo>
                  <a:pt x="4762" y="1022"/>
                </a:lnTo>
                <a:lnTo>
                  <a:pt x="4762" y="1022"/>
                </a:lnTo>
                <a:lnTo>
                  <a:pt x="4758" y="1020"/>
                </a:lnTo>
                <a:lnTo>
                  <a:pt x="4756" y="1018"/>
                </a:lnTo>
                <a:lnTo>
                  <a:pt x="4756" y="1014"/>
                </a:lnTo>
                <a:lnTo>
                  <a:pt x="4756" y="1014"/>
                </a:lnTo>
                <a:lnTo>
                  <a:pt x="4738" y="1014"/>
                </a:lnTo>
                <a:lnTo>
                  <a:pt x="4728" y="1016"/>
                </a:lnTo>
                <a:lnTo>
                  <a:pt x="4720" y="1018"/>
                </a:lnTo>
                <a:lnTo>
                  <a:pt x="4720" y="1018"/>
                </a:lnTo>
                <a:lnTo>
                  <a:pt x="4716" y="1010"/>
                </a:lnTo>
                <a:lnTo>
                  <a:pt x="4714" y="1000"/>
                </a:lnTo>
                <a:lnTo>
                  <a:pt x="4716" y="992"/>
                </a:lnTo>
                <a:lnTo>
                  <a:pt x="4722" y="986"/>
                </a:lnTo>
                <a:lnTo>
                  <a:pt x="4722" y="986"/>
                </a:lnTo>
                <a:lnTo>
                  <a:pt x="4718" y="978"/>
                </a:lnTo>
                <a:lnTo>
                  <a:pt x="4710" y="972"/>
                </a:lnTo>
                <a:lnTo>
                  <a:pt x="4700" y="970"/>
                </a:lnTo>
                <a:lnTo>
                  <a:pt x="4690" y="968"/>
                </a:lnTo>
                <a:lnTo>
                  <a:pt x="4678" y="970"/>
                </a:lnTo>
                <a:lnTo>
                  <a:pt x="4668" y="972"/>
                </a:lnTo>
                <a:lnTo>
                  <a:pt x="4648" y="976"/>
                </a:lnTo>
                <a:lnTo>
                  <a:pt x="4648" y="976"/>
                </a:lnTo>
                <a:lnTo>
                  <a:pt x="4650" y="974"/>
                </a:lnTo>
                <a:lnTo>
                  <a:pt x="4650" y="972"/>
                </a:lnTo>
                <a:lnTo>
                  <a:pt x="4650" y="972"/>
                </a:lnTo>
                <a:lnTo>
                  <a:pt x="4644" y="972"/>
                </a:lnTo>
                <a:lnTo>
                  <a:pt x="4640" y="976"/>
                </a:lnTo>
                <a:lnTo>
                  <a:pt x="4638" y="980"/>
                </a:lnTo>
                <a:lnTo>
                  <a:pt x="4638" y="986"/>
                </a:lnTo>
                <a:lnTo>
                  <a:pt x="4636" y="998"/>
                </a:lnTo>
                <a:lnTo>
                  <a:pt x="4634" y="1004"/>
                </a:lnTo>
                <a:lnTo>
                  <a:pt x="4630" y="1006"/>
                </a:lnTo>
                <a:lnTo>
                  <a:pt x="4630" y="1006"/>
                </a:lnTo>
                <a:lnTo>
                  <a:pt x="4628" y="990"/>
                </a:lnTo>
                <a:lnTo>
                  <a:pt x="4626" y="984"/>
                </a:lnTo>
                <a:lnTo>
                  <a:pt x="4622" y="978"/>
                </a:lnTo>
                <a:lnTo>
                  <a:pt x="4618" y="974"/>
                </a:lnTo>
                <a:lnTo>
                  <a:pt x="4614" y="970"/>
                </a:lnTo>
                <a:lnTo>
                  <a:pt x="4600" y="964"/>
                </a:lnTo>
                <a:lnTo>
                  <a:pt x="4600" y="964"/>
                </a:lnTo>
                <a:lnTo>
                  <a:pt x="4608" y="960"/>
                </a:lnTo>
                <a:lnTo>
                  <a:pt x="4614" y="958"/>
                </a:lnTo>
                <a:lnTo>
                  <a:pt x="4632" y="954"/>
                </a:lnTo>
                <a:lnTo>
                  <a:pt x="4652" y="952"/>
                </a:lnTo>
                <a:lnTo>
                  <a:pt x="4674" y="954"/>
                </a:lnTo>
                <a:lnTo>
                  <a:pt x="4674" y="954"/>
                </a:lnTo>
                <a:lnTo>
                  <a:pt x="4674" y="930"/>
                </a:lnTo>
                <a:lnTo>
                  <a:pt x="4674" y="930"/>
                </a:lnTo>
                <a:lnTo>
                  <a:pt x="4656" y="930"/>
                </a:lnTo>
                <a:lnTo>
                  <a:pt x="4656" y="930"/>
                </a:lnTo>
                <a:lnTo>
                  <a:pt x="4650" y="894"/>
                </a:lnTo>
                <a:lnTo>
                  <a:pt x="4646" y="872"/>
                </a:lnTo>
                <a:lnTo>
                  <a:pt x="4642" y="846"/>
                </a:lnTo>
                <a:lnTo>
                  <a:pt x="4642" y="846"/>
                </a:lnTo>
                <a:lnTo>
                  <a:pt x="4640" y="826"/>
                </a:lnTo>
                <a:lnTo>
                  <a:pt x="4636" y="808"/>
                </a:lnTo>
                <a:lnTo>
                  <a:pt x="4634" y="792"/>
                </a:lnTo>
                <a:lnTo>
                  <a:pt x="4634" y="784"/>
                </a:lnTo>
                <a:lnTo>
                  <a:pt x="4636" y="778"/>
                </a:lnTo>
                <a:lnTo>
                  <a:pt x="4636" y="778"/>
                </a:lnTo>
                <a:lnTo>
                  <a:pt x="4626" y="746"/>
                </a:lnTo>
                <a:lnTo>
                  <a:pt x="4620" y="712"/>
                </a:lnTo>
                <a:lnTo>
                  <a:pt x="4614" y="678"/>
                </a:lnTo>
                <a:lnTo>
                  <a:pt x="4610" y="640"/>
                </a:lnTo>
                <a:lnTo>
                  <a:pt x="4610" y="640"/>
                </a:lnTo>
                <a:lnTo>
                  <a:pt x="4624" y="638"/>
                </a:lnTo>
                <a:lnTo>
                  <a:pt x="4628" y="636"/>
                </a:lnTo>
                <a:lnTo>
                  <a:pt x="4630" y="632"/>
                </a:lnTo>
                <a:lnTo>
                  <a:pt x="4630" y="628"/>
                </a:lnTo>
                <a:lnTo>
                  <a:pt x="4630" y="628"/>
                </a:lnTo>
                <a:lnTo>
                  <a:pt x="4620" y="634"/>
                </a:lnTo>
                <a:lnTo>
                  <a:pt x="4616" y="634"/>
                </a:lnTo>
                <a:lnTo>
                  <a:pt x="4608" y="634"/>
                </a:lnTo>
                <a:lnTo>
                  <a:pt x="4608" y="634"/>
                </a:lnTo>
                <a:lnTo>
                  <a:pt x="4602" y="606"/>
                </a:lnTo>
                <a:lnTo>
                  <a:pt x="4596" y="576"/>
                </a:lnTo>
                <a:lnTo>
                  <a:pt x="4586" y="510"/>
                </a:lnTo>
                <a:lnTo>
                  <a:pt x="4586" y="510"/>
                </a:lnTo>
                <a:lnTo>
                  <a:pt x="4594" y="502"/>
                </a:lnTo>
                <a:lnTo>
                  <a:pt x="4604" y="496"/>
                </a:lnTo>
                <a:lnTo>
                  <a:pt x="4612" y="488"/>
                </a:lnTo>
                <a:lnTo>
                  <a:pt x="4624" y="482"/>
                </a:lnTo>
                <a:lnTo>
                  <a:pt x="4624" y="482"/>
                </a:lnTo>
                <a:lnTo>
                  <a:pt x="4628" y="484"/>
                </a:lnTo>
                <a:lnTo>
                  <a:pt x="4630" y="486"/>
                </a:lnTo>
                <a:lnTo>
                  <a:pt x="4630" y="488"/>
                </a:lnTo>
                <a:lnTo>
                  <a:pt x="4634" y="490"/>
                </a:lnTo>
                <a:lnTo>
                  <a:pt x="4634" y="490"/>
                </a:lnTo>
                <a:lnTo>
                  <a:pt x="4640" y="486"/>
                </a:lnTo>
                <a:lnTo>
                  <a:pt x="4648" y="482"/>
                </a:lnTo>
                <a:lnTo>
                  <a:pt x="4656" y="480"/>
                </a:lnTo>
                <a:lnTo>
                  <a:pt x="4666" y="482"/>
                </a:lnTo>
                <a:lnTo>
                  <a:pt x="4666" y="482"/>
                </a:lnTo>
                <a:lnTo>
                  <a:pt x="4666" y="490"/>
                </a:lnTo>
                <a:lnTo>
                  <a:pt x="4668" y="492"/>
                </a:lnTo>
                <a:lnTo>
                  <a:pt x="4670" y="492"/>
                </a:lnTo>
                <a:lnTo>
                  <a:pt x="4670" y="492"/>
                </a:lnTo>
                <a:lnTo>
                  <a:pt x="4670" y="490"/>
                </a:lnTo>
                <a:lnTo>
                  <a:pt x="4670" y="486"/>
                </a:lnTo>
                <a:lnTo>
                  <a:pt x="4668" y="478"/>
                </a:lnTo>
                <a:lnTo>
                  <a:pt x="4668" y="472"/>
                </a:lnTo>
                <a:lnTo>
                  <a:pt x="4668" y="470"/>
                </a:lnTo>
                <a:lnTo>
                  <a:pt x="4670" y="466"/>
                </a:lnTo>
                <a:lnTo>
                  <a:pt x="4676" y="466"/>
                </a:lnTo>
                <a:lnTo>
                  <a:pt x="4676" y="466"/>
                </a:lnTo>
                <a:lnTo>
                  <a:pt x="4674" y="462"/>
                </a:lnTo>
                <a:lnTo>
                  <a:pt x="4674" y="460"/>
                </a:lnTo>
                <a:lnTo>
                  <a:pt x="4680" y="458"/>
                </a:lnTo>
                <a:lnTo>
                  <a:pt x="4680" y="458"/>
                </a:lnTo>
                <a:lnTo>
                  <a:pt x="4674" y="456"/>
                </a:lnTo>
                <a:lnTo>
                  <a:pt x="4668" y="456"/>
                </a:lnTo>
                <a:lnTo>
                  <a:pt x="4652" y="456"/>
                </a:lnTo>
                <a:lnTo>
                  <a:pt x="4652" y="456"/>
                </a:lnTo>
                <a:lnTo>
                  <a:pt x="4648" y="436"/>
                </a:lnTo>
                <a:lnTo>
                  <a:pt x="4648" y="414"/>
                </a:lnTo>
                <a:lnTo>
                  <a:pt x="4648" y="394"/>
                </a:lnTo>
                <a:lnTo>
                  <a:pt x="4650" y="380"/>
                </a:lnTo>
                <a:lnTo>
                  <a:pt x="4650" y="380"/>
                </a:lnTo>
                <a:lnTo>
                  <a:pt x="4646" y="376"/>
                </a:lnTo>
                <a:lnTo>
                  <a:pt x="4642" y="376"/>
                </a:lnTo>
                <a:lnTo>
                  <a:pt x="4640" y="378"/>
                </a:lnTo>
                <a:lnTo>
                  <a:pt x="4638" y="382"/>
                </a:lnTo>
                <a:lnTo>
                  <a:pt x="4638" y="382"/>
                </a:lnTo>
                <a:lnTo>
                  <a:pt x="4640" y="388"/>
                </a:lnTo>
                <a:lnTo>
                  <a:pt x="4642" y="394"/>
                </a:lnTo>
                <a:lnTo>
                  <a:pt x="4642" y="408"/>
                </a:lnTo>
                <a:lnTo>
                  <a:pt x="4642" y="424"/>
                </a:lnTo>
                <a:lnTo>
                  <a:pt x="4642" y="430"/>
                </a:lnTo>
                <a:lnTo>
                  <a:pt x="4642" y="438"/>
                </a:lnTo>
                <a:lnTo>
                  <a:pt x="4642" y="438"/>
                </a:lnTo>
                <a:lnTo>
                  <a:pt x="4636" y="442"/>
                </a:lnTo>
                <a:lnTo>
                  <a:pt x="4632" y="442"/>
                </a:lnTo>
                <a:lnTo>
                  <a:pt x="4630" y="444"/>
                </a:lnTo>
                <a:lnTo>
                  <a:pt x="4630" y="444"/>
                </a:lnTo>
                <a:lnTo>
                  <a:pt x="4630" y="448"/>
                </a:lnTo>
                <a:lnTo>
                  <a:pt x="4630" y="448"/>
                </a:lnTo>
                <a:lnTo>
                  <a:pt x="4632" y="450"/>
                </a:lnTo>
                <a:lnTo>
                  <a:pt x="4632" y="454"/>
                </a:lnTo>
                <a:lnTo>
                  <a:pt x="4632" y="454"/>
                </a:lnTo>
                <a:lnTo>
                  <a:pt x="4622" y="456"/>
                </a:lnTo>
                <a:lnTo>
                  <a:pt x="4612" y="458"/>
                </a:lnTo>
                <a:lnTo>
                  <a:pt x="4604" y="458"/>
                </a:lnTo>
                <a:lnTo>
                  <a:pt x="4594" y="456"/>
                </a:lnTo>
                <a:lnTo>
                  <a:pt x="4588" y="452"/>
                </a:lnTo>
                <a:lnTo>
                  <a:pt x="4584" y="448"/>
                </a:lnTo>
                <a:lnTo>
                  <a:pt x="4584" y="440"/>
                </a:lnTo>
                <a:lnTo>
                  <a:pt x="4588" y="432"/>
                </a:lnTo>
                <a:lnTo>
                  <a:pt x="4588" y="432"/>
                </a:lnTo>
                <a:lnTo>
                  <a:pt x="4592" y="432"/>
                </a:lnTo>
                <a:lnTo>
                  <a:pt x="4596" y="430"/>
                </a:lnTo>
                <a:lnTo>
                  <a:pt x="4596" y="430"/>
                </a:lnTo>
                <a:lnTo>
                  <a:pt x="4596" y="428"/>
                </a:lnTo>
                <a:lnTo>
                  <a:pt x="4594" y="426"/>
                </a:lnTo>
                <a:lnTo>
                  <a:pt x="4590" y="422"/>
                </a:lnTo>
                <a:lnTo>
                  <a:pt x="4586" y="418"/>
                </a:lnTo>
                <a:lnTo>
                  <a:pt x="4584" y="416"/>
                </a:lnTo>
                <a:lnTo>
                  <a:pt x="4586" y="412"/>
                </a:lnTo>
                <a:lnTo>
                  <a:pt x="4586" y="412"/>
                </a:lnTo>
                <a:lnTo>
                  <a:pt x="4596" y="408"/>
                </a:lnTo>
                <a:lnTo>
                  <a:pt x="4606" y="406"/>
                </a:lnTo>
                <a:lnTo>
                  <a:pt x="4606" y="406"/>
                </a:lnTo>
                <a:lnTo>
                  <a:pt x="4600" y="404"/>
                </a:lnTo>
                <a:lnTo>
                  <a:pt x="4592" y="402"/>
                </a:lnTo>
                <a:lnTo>
                  <a:pt x="4578" y="402"/>
                </a:lnTo>
                <a:lnTo>
                  <a:pt x="4578" y="402"/>
                </a:lnTo>
                <a:lnTo>
                  <a:pt x="4578" y="400"/>
                </a:lnTo>
                <a:lnTo>
                  <a:pt x="4578" y="398"/>
                </a:lnTo>
                <a:lnTo>
                  <a:pt x="4574" y="394"/>
                </a:lnTo>
                <a:lnTo>
                  <a:pt x="4564" y="392"/>
                </a:lnTo>
                <a:lnTo>
                  <a:pt x="4564" y="392"/>
                </a:lnTo>
                <a:lnTo>
                  <a:pt x="4552" y="332"/>
                </a:lnTo>
                <a:lnTo>
                  <a:pt x="4548" y="302"/>
                </a:lnTo>
                <a:lnTo>
                  <a:pt x="4542" y="266"/>
                </a:lnTo>
                <a:lnTo>
                  <a:pt x="4542" y="266"/>
                </a:lnTo>
                <a:lnTo>
                  <a:pt x="4550" y="264"/>
                </a:lnTo>
                <a:lnTo>
                  <a:pt x="4552" y="260"/>
                </a:lnTo>
                <a:lnTo>
                  <a:pt x="4552" y="256"/>
                </a:lnTo>
                <a:lnTo>
                  <a:pt x="4548" y="250"/>
                </a:lnTo>
                <a:lnTo>
                  <a:pt x="4540" y="238"/>
                </a:lnTo>
                <a:lnTo>
                  <a:pt x="4536" y="232"/>
                </a:lnTo>
                <a:lnTo>
                  <a:pt x="4536" y="226"/>
                </a:lnTo>
                <a:lnTo>
                  <a:pt x="4536" y="226"/>
                </a:lnTo>
                <a:lnTo>
                  <a:pt x="4530" y="226"/>
                </a:lnTo>
                <a:lnTo>
                  <a:pt x="4528" y="226"/>
                </a:lnTo>
                <a:lnTo>
                  <a:pt x="4524" y="228"/>
                </a:lnTo>
                <a:lnTo>
                  <a:pt x="4524" y="232"/>
                </a:lnTo>
                <a:lnTo>
                  <a:pt x="4522" y="238"/>
                </a:lnTo>
                <a:lnTo>
                  <a:pt x="4526" y="242"/>
                </a:lnTo>
                <a:lnTo>
                  <a:pt x="4526" y="242"/>
                </a:lnTo>
                <a:lnTo>
                  <a:pt x="4520" y="242"/>
                </a:lnTo>
                <a:lnTo>
                  <a:pt x="4520" y="242"/>
                </a:lnTo>
                <a:lnTo>
                  <a:pt x="4522" y="248"/>
                </a:lnTo>
                <a:lnTo>
                  <a:pt x="4520" y="252"/>
                </a:lnTo>
                <a:lnTo>
                  <a:pt x="4518" y="262"/>
                </a:lnTo>
                <a:lnTo>
                  <a:pt x="4516" y="266"/>
                </a:lnTo>
                <a:lnTo>
                  <a:pt x="4516" y="272"/>
                </a:lnTo>
                <a:lnTo>
                  <a:pt x="4518" y="276"/>
                </a:lnTo>
                <a:lnTo>
                  <a:pt x="4522" y="280"/>
                </a:lnTo>
                <a:lnTo>
                  <a:pt x="4522" y="280"/>
                </a:lnTo>
                <a:lnTo>
                  <a:pt x="4524" y="278"/>
                </a:lnTo>
                <a:lnTo>
                  <a:pt x="4526" y="276"/>
                </a:lnTo>
                <a:lnTo>
                  <a:pt x="4526" y="270"/>
                </a:lnTo>
                <a:lnTo>
                  <a:pt x="4524" y="262"/>
                </a:lnTo>
                <a:lnTo>
                  <a:pt x="4524" y="256"/>
                </a:lnTo>
                <a:lnTo>
                  <a:pt x="4524" y="256"/>
                </a:lnTo>
                <a:lnTo>
                  <a:pt x="4530" y="270"/>
                </a:lnTo>
                <a:lnTo>
                  <a:pt x="4534" y="286"/>
                </a:lnTo>
                <a:lnTo>
                  <a:pt x="4540" y="312"/>
                </a:lnTo>
                <a:lnTo>
                  <a:pt x="4540" y="312"/>
                </a:lnTo>
                <a:lnTo>
                  <a:pt x="4546" y="370"/>
                </a:lnTo>
                <a:lnTo>
                  <a:pt x="4556" y="436"/>
                </a:lnTo>
                <a:lnTo>
                  <a:pt x="4556" y="436"/>
                </a:lnTo>
                <a:lnTo>
                  <a:pt x="4552" y="438"/>
                </a:lnTo>
                <a:lnTo>
                  <a:pt x="4550" y="440"/>
                </a:lnTo>
                <a:lnTo>
                  <a:pt x="4548" y="444"/>
                </a:lnTo>
                <a:lnTo>
                  <a:pt x="4548" y="452"/>
                </a:lnTo>
                <a:lnTo>
                  <a:pt x="4546" y="458"/>
                </a:lnTo>
                <a:lnTo>
                  <a:pt x="4546" y="458"/>
                </a:lnTo>
                <a:lnTo>
                  <a:pt x="4530" y="458"/>
                </a:lnTo>
                <a:lnTo>
                  <a:pt x="4516" y="460"/>
                </a:lnTo>
                <a:lnTo>
                  <a:pt x="4516" y="460"/>
                </a:lnTo>
                <a:lnTo>
                  <a:pt x="4512" y="452"/>
                </a:lnTo>
                <a:lnTo>
                  <a:pt x="4510" y="442"/>
                </a:lnTo>
                <a:lnTo>
                  <a:pt x="4506" y="434"/>
                </a:lnTo>
                <a:lnTo>
                  <a:pt x="4502" y="428"/>
                </a:lnTo>
                <a:lnTo>
                  <a:pt x="4502" y="428"/>
                </a:lnTo>
                <a:lnTo>
                  <a:pt x="4502" y="434"/>
                </a:lnTo>
                <a:lnTo>
                  <a:pt x="4504" y="442"/>
                </a:lnTo>
                <a:lnTo>
                  <a:pt x="4506" y="450"/>
                </a:lnTo>
                <a:lnTo>
                  <a:pt x="4508" y="458"/>
                </a:lnTo>
                <a:lnTo>
                  <a:pt x="4508" y="458"/>
                </a:lnTo>
                <a:lnTo>
                  <a:pt x="4502" y="462"/>
                </a:lnTo>
                <a:lnTo>
                  <a:pt x="4494" y="466"/>
                </a:lnTo>
                <a:lnTo>
                  <a:pt x="4494" y="466"/>
                </a:lnTo>
                <a:lnTo>
                  <a:pt x="4498" y="474"/>
                </a:lnTo>
                <a:lnTo>
                  <a:pt x="4502" y="480"/>
                </a:lnTo>
                <a:lnTo>
                  <a:pt x="4508" y="488"/>
                </a:lnTo>
                <a:lnTo>
                  <a:pt x="4510" y="496"/>
                </a:lnTo>
                <a:lnTo>
                  <a:pt x="4510" y="496"/>
                </a:lnTo>
                <a:lnTo>
                  <a:pt x="4514" y="494"/>
                </a:lnTo>
                <a:lnTo>
                  <a:pt x="4514" y="492"/>
                </a:lnTo>
                <a:lnTo>
                  <a:pt x="4516" y="484"/>
                </a:lnTo>
                <a:lnTo>
                  <a:pt x="4516" y="484"/>
                </a:lnTo>
                <a:lnTo>
                  <a:pt x="4524" y="486"/>
                </a:lnTo>
                <a:lnTo>
                  <a:pt x="4528" y="490"/>
                </a:lnTo>
                <a:lnTo>
                  <a:pt x="4532" y="494"/>
                </a:lnTo>
                <a:lnTo>
                  <a:pt x="4534" y="500"/>
                </a:lnTo>
                <a:lnTo>
                  <a:pt x="4540" y="512"/>
                </a:lnTo>
                <a:lnTo>
                  <a:pt x="4544" y="524"/>
                </a:lnTo>
                <a:lnTo>
                  <a:pt x="4544" y="524"/>
                </a:lnTo>
                <a:lnTo>
                  <a:pt x="4542" y="556"/>
                </a:lnTo>
                <a:lnTo>
                  <a:pt x="4542" y="588"/>
                </a:lnTo>
                <a:lnTo>
                  <a:pt x="4542" y="620"/>
                </a:lnTo>
                <a:lnTo>
                  <a:pt x="4542" y="650"/>
                </a:lnTo>
                <a:lnTo>
                  <a:pt x="4542" y="650"/>
                </a:lnTo>
                <a:lnTo>
                  <a:pt x="4542" y="684"/>
                </a:lnTo>
                <a:lnTo>
                  <a:pt x="4540" y="702"/>
                </a:lnTo>
                <a:lnTo>
                  <a:pt x="4538" y="712"/>
                </a:lnTo>
                <a:lnTo>
                  <a:pt x="4536" y="718"/>
                </a:lnTo>
                <a:lnTo>
                  <a:pt x="4536" y="718"/>
                </a:lnTo>
                <a:lnTo>
                  <a:pt x="4538" y="724"/>
                </a:lnTo>
                <a:lnTo>
                  <a:pt x="4538" y="730"/>
                </a:lnTo>
                <a:lnTo>
                  <a:pt x="4538" y="740"/>
                </a:lnTo>
                <a:lnTo>
                  <a:pt x="4538" y="748"/>
                </a:lnTo>
                <a:lnTo>
                  <a:pt x="4538" y="752"/>
                </a:lnTo>
                <a:lnTo>
                  <a:pt x="4542" y="756"/>
                </a:lnTo>
                <a:lnTo>
                  <a:pt x="4542" y="756"/>
                </a:lnTo>
                <a:lnTo>
                  <a:pt x="4538" y="758"/>
                </a:lnTo>
                <a:lnTo>
                  <a:pt x="4538" y="760"/>
                </a:lnTo>
                <a:lnTo>
                  <a:pt x="4538" y="766"/>
                </a:lnTo>
                <a:lnTo>
                  <a:pt x="4538" y="770"/>
                </a:lnTo>
                <a:lnTo>
                  <a:pt x="4538" y="772"/>
                </a:lnTo>
                <a:lnTo>
                  <a:pt x="4536" y="772"/>
                </a:lnTo>
                <a:lnTo>
                  <a:pt x="4536" y="772"/>
                </a:lnTo>
                <a:lnTo>
                  <a:pt x="4538" y="792"/>
                </a:lnTo>
                <a:lnTo>
                  <a:pt x="4538" y="814"/>
                </a:lnTo>
                <a:lnTo>
                  <a:pt x="4536" y="836"/>
                </a:lnTo>
                <a:lnTo>
                  <a:pt x="4538" y="860"/>
                </a:lnTo>
                <a:lnTo>
                  <a:pt x="4538" y="860"/>
                </a:lnTo>
                <a:lnTo>
                  <a:pt x="4534" y="860"/>
                </a:lnTo>
                <a:lnTo>
                  <a:pt x="4530" y="862"/>
                </a:lnTo>
                <a:lnTo>
                  <a:pt x="4520" y="862"/>
                </a:lnTo>
                <a:lnTo>
                  <a:pt x="4520" y="862"/>
                </a:lnTo>
                <a:lnTo>
                  <a:pt x="4518" y="856"/>
                </a:lnTo>
                <a:lnTo>
                  <a:pt x="4514" y="852"/>
                </a:lnTo>
                <a:lnTo>
                  <a:pt x="4500" y="850"/>
                </a:lnTo>
                <a:lnTo>
                  <a:pt x="4494" y="848"/>
                </a:lnTo>
                <a:lnTo>
                  <a:pt x="4490" y="846"/>
                </a:lnTo>
                <a:lnTo>
                  <a:pt x="4488" y="840"/>
                </a:lnTo>
                <a:lnTo>
                  <a:pt x="4490" y="834"/>
                </a:lnTo>
                <a:lnTo>
                  <a:pt x="4490" y="834"/>
                </a:lnTo>
                <a:lnTo>
                  <a:pt x="4472" y="782"/>
                </a:lnTo>
                <a:lnTo>
                  <a:pt x="4460" y="734"/>
                </a:lnTo>
                <a:lnTo>
                  <a:pt x="4436" y="628"/>
                </a:lnTo>
                <a:lnTo>
                  <a:pt x="4436" y="628"/>
                </a:lnTo>
                <a:lnTo>
                  <a:pt x="4400" y="496"/>
                </a:lnTo>
                <a:lnTo>
                  <a:pt x="4366" y="362"/>
                </a:lnTo>
                <a:lnTo>
                  <a:pt x="4366" y="362"/>
                </a:lnTo>
                <a:lnTo>
                  <a:pt x="4362" y="354"/>
                </a:lnTo>
                <a:lnTo>
                  <a:pt x="4358" y="346"/>
                </a:lnTo>
                <a:lnTo>
                  <a:pt x="4358" y="346"/>
                </a:lnTo>
                <a:lnTo>
                  <a:pt x="4358" y="334"/>
                </a:lnTo>
                <a:lnTo>
                  <a:pt x="4358" y="328"/>
                </a:lnTo>
                <a:lnTo>
                  <a:pt x="4356" y="324"/>
                </a:lnTo>
                <a:lnTo>
                  <a:pt x="4356" y="324"/>
                </a:lnTo>
                <a:lnTo>
                  <a:pt x="4346" y="294"/>
                </a:lnTo>
                <a:lnTo>
                  <a:pt x="4342" y="278"/>
                </a:lnTo>
                <a:lnTo>
                  <a:pt x="4340" y="262"/>
                </a:lnTo>
                <a:lnTo>
                  <a:pt x="4340" y="262"/>
                </a:lnTo>
                <a:lnTo>
                  <a:pt x="4344" y="264"/>
                </a:lnTo>
                <a:lnTo>
                  <a:pt x="4346" y="266"/>
                </a:lnTo>
                <a:lnTo>
                  <a:pt x="4352" y="270"/>
                </a:lnTo>
                <a:lnTo>
                  <a:pt x="4352" y="270"/>
                </a:lnTo>
                <a:lnTo>
                  <a:pt x="4356" y="268"/>
                </a:lnTo>
                <a:lnTo>
                  <a:pt x="4356" y="266"/>
                </a:lnTo>
                <a:lnTo>
                  <a:pt x="4356" y="260"/>
                </a:lnTo>
                <a:lnTo>
                  <a:pt x="4356" y="260"/>
                </a:lnTo>
                <a:lnTo>
                  <a:pt x="4350" y="254"/>
                </a:lnTo>
                <a:lnTo>
                  <a:pt x="4342" y="248"/>
                </a:lnTo>
                <a:lnTo>
                  <a:pt x="4336" y="240"/>
                </a:lnTo>
                <a:lnTo>
                  <a:pt x="4334" y="236"/>
                </a:lnTo>
                <a:lnTo>
                  <a:pt x="4332" y="232"/>
                </a:lnTo>
                <a:lnTo>
                  <a:pt x="4332" y="232"/>
                </a:lnTo>
                <a:lnTo>
                  <a:pt x="4324" y="232"/>
                </a:lnTo>
                <a:lnTo>
                  <a:pt x="4322" y="234"/>
                </a:lnTo>
                <a:lnTo>
                  <a:pt x="4320" y="236"/>
                </a:lnTo>
                <a:lnTo>
                  <a:pt x="4320" y="250"/>
                </a:lnTo>
                <a:lnTo>
                  <a:pt x="4320" y="250"/>
                </a:lnTo>
                <a:lnTo>
                  <a:pt x="4326" y="254"/>
                </a:lnTo>
                <a:lnTo>
                  <a:pt x="4326" y="254"/>
                </a:lnTo>
                <a:lnTo>
                  <a:pt x="4348" y="344"/>
                </a:lnTo>
                <a:lnTo>
                  <a:pt x="4368" y="430"/>
                </a:lnTo>
                <a:lnTo>
                  <a:pt x="4390" y="514"/>
                </a:lnTo>
                <a:lnTo>
                  <a:pt x="4410" y="604"/>
                </a:lnTo>
                <a:lnTo>
                  <a:pt x="4410" y="604"/>
                </a:lnTo>
                <a:lnTo>
                  <a:pt x="4442" y="720"/>
                </a:lnTo>
                <a:lnTo>
                  <a:pt x="4458" y="780"/>
                </a:lnTo>
                <a:lnTo>
                  <a:pt x="4470" y="838"/>
                </a:lnTo>
                <a:lnTo>
                  <a:pt x="4470" y="838"/>
                </a:lnTo>
                <a:lnTo>
                  <a:pt x="4472" y="844"/>
                </a:lnTo>
                <a:lnTo>
                  <a:pt x="4476" y="848"/>
                </a:lnTo>
                <a:lnTo>
                  <a:pt x="4476" y="852"/>
                </a:lnTo>
                <a:lnTo>
                  <a:pt x="4476" y="858"/>
                </a:lnTo>
                <a:lnTo>
                  <a:pt x="4476" y="858"/>
                </a:lnTo>
                <a:lnTo>
                  <a:pt x="4230" y="864"/>
                </a:lnTo>
                <a:lnTo>
                  <a:pt x="4104" y="864"/>
                </a:lnTo>
                <a:lnTo>
                  <a:pt x="4040" y="864"/>
                </a:lnTo>
                <a:lnTo>
                  <a:pt x="3974" y="862"/>
                </a:lnTo>
                <a:lnTo>
                  <a:pt x="3974" y="862"/>
                </a:lnTo>
                <a:lnTo>
                  <a:pt x="3974" y="818"/>
                </a:lnTo>
                <a:lnTo>
                  <a:pt x="3974" y="798"/>
                </a:lnTo>
                <a:lnTo>
                  <a:pt x="3972" y="778"/>
                </a:lnTo>
                <a:lnTo>
                  <a:pt x="3972" y="778"/>
                </a:lnTo>
                <a:lnTo>
                  <a:pt x="3976" y="778"/>
                </a:lnTo>
                <a:lnTo>
                  <a:pt x="3976" y="776"/>
                </a:lnTo>
                <a:lnTo>
                  <a:pt x="3978" y="774"/>
                </a:lnTo>
                <a:lnTo>
                  <a:pt x="3982" y="774"/>
                </a:lnTo>
                <a:lnTo>
                  <a:pt x="3982" y="774"/>
                </a:lnTo>
                <a:lnTo>
                  <a:pt x="3986" y="744"/>
                </a:lnTo>
                <a:lnTo>
                  <a:pt x="3990" y="716"/>
                </a:lnTo>
                <a:lnTo>
                  <a:pt x="3990" y="716"/>
                </a:lnTo>
                <a:lnTo>
                  <a:pt x="3988" y="710"/>
                </a:lnTo>
                <a:lnTo>
                  <a:pt x="3984" y="706"/>
                </a:lnTo>
                <a:lnTo>
                  <a:pt x="3980" y="704"/>
                </a:lnTo>
                <a:lnTo>
                  <a:pt x="3976" y="700"/>
                </a:lnTo>
                <a:lnTo>
                  <a:pt x="3976" y="700"/>
                </a:lnTo>
                <a:lnTo>
                  <a:pt x="3978" y="698"/>
                </a:lnTo>
                <a:lnTo>
                  <a:pt x="3980" y="698"/>
                </a:lnTo>
                <a:lnTo>
                  <a:pt x="3982" y="698"/>
                </a:lnTo>
                <a:lnTo>
                  <a:pt x="3984" y="696"/>
                </a:lnTo>
                <a:lnTo>
                  <a:pt x="3984" y="696"/>
                </a:lnTo>
                <a:lnTo>
                  <a:pt x="3984" y="686"/>
                </a:lnTo>
                <a:lnTo>
                  <a:pt x="3984" y="678"/>
                </a:lnTo>
                <a:lnTo>
                  <a:pt x="3986" y="658"/>
                </a:lnTo>
                <a:lnTo>
                  <a:pt x="3986" y="650"/>
                </a:lnTo>
                <a:lnTo>
                  <a:pt x="3986" y="642"/>
                </a:lnTo>
                <a:lnTo>
                  <a:pt x="3984" y="632"/>
                </a:lnTo>
                <a:lnTo>
                  <a:pt x="3978" y="622"/>
                </a:lnTo>
                <a:lnTo>
                  <a:pt x="3978" y="622"/>
                </a:lnTo>
                <a:lnTo>
                  <a:pt x="3966" y="622"/>
                </a:lnTo>
                <a:lnTo>
                  <a:pt x="3956" y="622"/>
                </a:lnTo>
                <a:lnTo>
                  <a:pt x="3944" y="620"/>
                </a:lnTo>
                <a:lnTo>
                  <a:pt x="3930" y="622"/>
                </a:lnTo>
                <a:lnTo>
                  <a:pt x="3930" y="622"/>
                </a:lnTo>
                <a:lnTo>
                  <a:pt x="3926" y="624"/>
                </a:lnTo>
                <a:lnTo>
                  <a:pt x="3922" y="626"/>
                </a:lnTo>
                <a:lnTo>
                  <a:pt x="3922" y="626"/>
                </a:lnTo>
                <a:lnTo>
                  <a:pt x="3902" y="628"/>
                </a:lnTo>
                <a:lnTo>
                  <a:pt x="3880" y="628"/>
                </a:lnTo>
                <a:lnTo>
                  <a:pt x="3838" y="624"/>
                </a:lnTo>
                <a:lnTo>
                  <a:pt x="3838" y="624"/>
                </a:lnTo>
                <a:lnTo>
                  <a:pt x="3808" y="622"/>
                </a:lnTo>
                <a:lnTo>
                  <a:pt x="3792" y="622"/>
                </a:lnTo>
                <a:lnTo>
                  <a:pt x="3774" y="624"/>
                </a:lnTo>
                <a:lnTo>
                  <a:pt x="3774" y="624"/>
                </a:lnTo>
                <a:lnTo>
                  <a:pt x="3766" y="634"/>
                </a:lnTo>
                <a:lnTo>
                  <a:pt x="3760" y="644"/>
                </a:lnTo>
                <a:lnTo>
                  <a:pt x="3760" y="644"/>
                </a:lnTo>
                <a:lnTo>
                  <a:pt x="3764" y="650"/>
                </a:lnTo>
                <a:lnTo>
                  <a:pt x="3766" y="658"/>
                </a:lnTo>
                <a:lnTo>
                  <a:pt x="3768" y="664"/>
                </a:lnTo>
                <a:lnTo>
                  <a:pt x="3768" y="670"/>
                </a:lnTo>
                <a:lnTo>
                  <a:pt x="3768" y="670"/>
                </a:lnTo>
                <a:lnTo>
                  <a:pt x="3766" y="674"/>
                </a:lnTo>
                <a:lnTo>
                  <a:pt x="3764" y="676"/>
                </a:lnTo>
                <a:lnTo>
                  <a:pt x="3764" y="676"/>
                </a:lnTo>
                <a:lnTo>
                  <a:pt x="3766" y="684"/>
                </a:lnTo>
                <a:lnTo>
                  <a:pt x="3770" y="692"/>
                </a:lnTo>
                <a:lnTo>
                  <a:pt x="3772" y="702"/>
                </a:lnTo>
                <a:lnTo>
                  <a:pt x="3772" y="706"/>
                </a:lnTo>
                <a:lnTo>
                  <a:pt x="3770" y="712"/>
                </a:lnTo>
                <a:lnTo>
                  <a:pt x="3770" y="712"/>
                </a:lnTo>
                <a:lnTo>
                  <a:pt x="3754" y="712"/>
                </a:lnTo>
                <a:lnTo>
                  <a:pt x="3754" y="712"/>
                </a:lnTo>
                <a:lnTo>
                  <a:pt x="3756" y="716"/>
                </a:lnTo>
                <a:lnTo>
                  <a:pt x="3756" y="722"/>
                </a:lnTo>
                <a:lnTo>
                  <a:pt x="3754" y="726"/>
                </a:lnTo>
                <a:lnTo>
                  <a:pt x="3754" y="730"/>
                </a:lnTo>
                <a:lnTo>
                  <a:pt x="3754" y="730"/>
                </a:lnTo>
                <a:lnTo>
                  <a:pt x="3756" y="734"/>
                </a:lnTo>
                <a:lnTo>
                  <a:pt x="3760" y="738"/>
                </a:lnTo>
                <a:lnTo>
                  <a:pt x="3760" y="742"/>
                </a:lnTo>
                <a:lnTo>
                  <a:pt x="3758" y="744"/>
                </a:lnTo>
                <a:lnTo>
                  <a:pt x="3756" y="746"/>
                </a:lnTo>
                <a:lnTo>
                  <a:pt x="3756" y="746"/>
                </a:lnTo>
                <a:lnTo>
                  <a:pt x="3760" y="752"/>
                </a:lnTo>
                <a:lnTo>
                  <a:pt x="3764" y="758"/>
                </a:lnTo>
                <a:lnTo>
                  <a:pt x="3764" y="766"/>
                </a:lnTo>
                <a:lnTo>
                  <a:pt x="3762" y="770"/>
                </a:lnTo>
                <a:lnTo>
                  <a:pt x="3760" y="772"/>
                </a:lnTo>
                <a:lnTo>
                  <a:pt x="3760" y="772"/>
                </a:lnTo>
                <a:lnTo>
                  <a:pt x="3762" y="776"/>
                </a:lnTo>
                <a:lnTo>
                  <a:pt x="3766" y="778"/>
                </a:lnTo>
                <a:lnTo>
                  <a:pt x="3772" y="780"/>
                </a:lnTo>
                <a:lnTo>
                  <a:pt x="3774" y="782"/>
                </a:lnTo>
                <a:lnTo>
                  <a:pt x="3774" y="782"/>
                </a:lnTo>
                <a:lnTo>
                  <a:pt x="3774" y="828"/>
                </a:lnTo>
                <a:lnTo>
                  <a:pt x="3774" y="846"/>
                </a:lnTo>
                <a:lnTo>
                  <a:pt x="3774" y="862"/>
                </a:lnTo>
                <a:lnTo>
                  <a:pt x="3774" y="862"/>
                </a:lnTo>
                <a:lnTo>
                  <a:pt x="3704" y="868"/>
                </a:lnTo>
                <a:lnTo>
                  <a:pt x="3626" y="870"/>
                </a:lnTo>
                <a:lnTo>
                  <a:pt x="3550" y="870"/>
                </a:lnTo>
                <a:lnTo>
                  <a:pt x="3484" y="866"/>
                </a:lnTo>
                <a:lnTo>
                  <a:pt x="3484" y="866"/>
                </a:lnTo>
                <a:lnTo>
                  <a:pt x="3460" y="870"/>
                </a:lnTo>
                <a:lnTo>
                  <a:pt x="3436" y="870"/>
                </a:lnTo>
                <a:lnTo>
                  <a:pt x="3390" y="870"/>
                </a:lnTo>
                <a:lnTo>
                  <a:pt x="3344" y="870"/>
                </a:lnTo>
                <a:lnTo>
                  <a:pt x="3298" y="870"/>
                </a:lnTo>
                <a:lnTo>
                  <a:pt x="3298" y="870"/>
                </a:lnTo>
                <a:lnTo>
                  <a:pt x="3308" y="788"/>
                </a:lnTo>
                <a:lnTo>
                  <a:pt x="3318" y="704"/>
                </a:lnTo>
                <a:lnTo>
                  <a:pt x="3318" y="704"/>
                </a:lnTo>
                <a:lnTo>
                  <a:pt x="3332" y="696"/>
                </a:lnTo>
                <a:lnTo>
                  <a:pt x="3346" y="688"/>
                </a:lnTo>
                <a:lnTo>
                  <a:pt x="3360" y="680"/>
                </a:lnTo>
                <a:lnTo>
                  <a:pt x="3374" y="672"/>
                </a:lnTo>
                <a:lnTo>
                  <a:pt x="3374" y="672"/>
                </a:lnTo>
                <a:lnTo>
                  <a:pt x="3372" y="670"/>
                </a:lnTo>
                <a:lnTo>
                  <a:pt x="3368" y="668"/>
                </a:lnTo>
                <a:lnTo>
                  <a:pt x="3356" y="668"/>
                </a:lnTo>
                <a:lnTo>
                  <a:pt x="3356" y="668"/>
                </a:lnTo>
                <a:lnTo>
                  <a:pt x="3356" y="660"/>
                </a:lnTo>
                <a:lnTo>
                  <a:pt x="3354" y="652"/>
                </a:lnTo>
                <a:lnTo>
                  <a:pt x="3354" y="652"/>
                </a:lnTo>
                <a:lnTo>
                  <a:pt x="3346" y="654"/>
                </a:lnTo>
                <a:lnTo>
                  <a:pt x="3338" y="652"/>
                </a:lnTo>
                <a:lnTo>
                  <a:pt x="3330" y="648"/>
                </a:lnTo>
                <a:lnTo>
                  <a:pt x="3324" y="642"/>
                </a:lnTo>
                <a:lnTo>
                  <a:pt x="3324" y="642"/>
                </a:lnTo>
                <a:lnTo>
                  <a:pt x="3326" y="622"/>
                </a:lnTo>
                <a:lnTo>
                  <a:pt x="3330" y="600"/>
                </a:lnTo>
                <a:lnTo>
                  <a:pt x="3342" y="556"/>
                </a:lnTo>
                <a:lnTo>
                  <a:pt x="3354" y="514"/>
                </a:lnTo>
                <a:lnTo>
                  <a:pt x="3360" y="494"/>
                </a:lnTo>
                <a:lnTo>
                  <a:pt x="3364" y="476"/>
                </a:lnTo>
                <a:lnTo>
                  <a:pt x="3364" y="476"/>
                </a:lnTo>
                <a:lnTo>
                  <a:pt x="3370" y="462"/>
                </a:lnTo>
                <a:lnTo>
                  <a:pt x="3374" y="448"/>
                </a:lnTo>
                <a:lnTo>
                  <a:pt x="3384" y="414"/>
                </a:lnTo>
                <a:lnTo>
                  <a:pt x="3394" y="378"/>
                </a:lnTo>
                <a:lnTo>
                  <a:pt x="3400" y="360"/>
                </a:lnTo>
                <a:lnTo>
                  <a:pt x="3406" y="342"/>
                </a:lnTo>
                <a:lnTo>
                  <a:pt x="3406" y="342"/>
                </a:lnTo>
                <a:lnTo>
                  <a:pt x="3412" y="318"/>
                </a:lnTo>
                <a:lnTo>
                  <a:pt x="3418" y="290"/>
                </a:lnTo>
                <a:lnTo>
                  <a:pt x="3428" y="262"/>
                </a:lnTo>
                <a:lnTo>
                  <a:pt x="3436" y="234"/>
                </a:lnTo>
                <a:lnTo>
                  <a:pt x="3436" y="234"/>
                </a:lnTo>
                <a:lnTo>
                  <a:pt x="3440" y="234"/>
                </a:lnTo>
                <a:lnTo>
                  <a:pt x="3442" y="236"/>
                </a:lnTo>
                <a:lnTo>
                  <a:pt x="3442" y="236"/>
                </a:lnTo>
                <a:lnTo>
                  <a:pt x="3440" y="222"/>
                </a:lnTo>
                <a:lnTo>
                  <a:pt x="3440" y="216"/>
                </a:lnTo>
                <a:lnTo>
                  <a:pt x="3440" y="212"/>
                </a:lnTo>
                <a:lnTo>
                  <a:pt x="3440" y="212"/>
                </a:lnTo>
                <a:lnTo>
                  <a:pt x="3436" y="210"/>
                </a:lnTo>
                <a:lnTo>
                  <a:pt x="3432" y="210"/>
                </a:lnTo>
                <a:lnTo>
                  <a:pt x="3432" y="210"/>
                </a:lnTo>
                <a:lnTo>
                  <a:pt x="3428" y="220"/>
                </a:lnTo>
                <a:lnTo>
                  <a:pt x="3424" y="222"/>
                </a:lnTo>
                <a:lnTo>
                  <a:pt x="3418" y="224"/>
                </a:lnTo>
                <a:lnTo>
                  <a:pt x="3418" y="224"/>
                </a:lnTo>
                <a:lnTo>
                  <a:pt x="3418" y="226"/>
                </a:lnTo>
                <a:lnTo>
                  <a:pt x="3420" y="226"/>
                </a:lnTo>
                <a:lnTo>
                  <a:pt x="3422" y="228"/>
                </a:lnTo>
                <a:lnTo>
                  <a:pt x="3424" y="230"/>
                </a:lnTo>
                <a:lnTo>
                  <a:pt x="3424" y="230"/>
                </a:lnTo>
                <a:lnTo>
                  <a:pt x="3386" y="362"/>
                </a:lnTo>
                <a:lnTo>
                  <a:pt x="3364" y="428"/>
                </a:lnTo>
                <a:lnTo>
                  <a:pt x="3342" y="494"/>
                </a:lnTo>
                <a:lnTo>
                  <a:pt x="3342" y="494"/>
                </a:lnTo>
                <a:lnTo>
                  <a:pt x="3340" y="488"/>
                </a:lnTo>
                <a:lnTo>
                  <a:pt x="3338" y="480"/>
                </a:lnTo>
                <a:lnTo>
                  <a:pt x="3340" y="466"/>
                </a:lnTo>
                <a:lnTo>
                  <a:pt x="3340" y="450"/>
                </a:lnTo>
                <a:lnTo>
                  <a:pt x="3340" y="442"/>
                </a:lnTo>
                <a:lnTo>
                  <a:pt x="3338" y="430"/>
                </a:lnTo>
                <a:lnTo>
                  <a:pt x="3338" y="430"/>
                </a:lnTo>
                <a:lnTo>
                  <a:pt x="3344" y="430"/>
                </a:lnTo>
                <a:lnTo>
                  <a:pt x="3344" y="430"/>
                </a:lnTo>
                <a:lnTo>
                  <a:pt x="3344" y="424"/>
                </a:lnTo>
                <a:lnTo>
                  <a:pt x="3344" y="420"/>
                </a:lnTo>
                <a:lnTo>
                  <a:pt x="3342" y="418"/>
                </a:lnTo>
                <a:lnTo>
                  <a:pt x="3342" y="418"/>
                </a:lnTo>
                <a:lnTo>
                  <a:pt x="3340" y="418"/>
                </a:lnTo>
                <a:lnTo>
                  <a:pt x="3338" y="418"/>
                </a:lnTo>
                <a:lnTo>
                  <a:pt x="3336" y="420"/>
                </a:lnTo>
                <a:lnTo>
                  <a:pt x="3334" y="420"/>
                </a:lnTo>
                <a:lnTo>
                  <a:pt x="3334" y="420"/>
                </a:lnTo>
                <a:lnTo>
                  <a:pt x="3332" y="416"/>
                </a:lnTo>
                <a:lnTo>
                  <a:pt x="3330" y="412"/>
                </a:lnTo>
                <a:lnTo>
                  <a:pt x="3330" y="408"/>
                </a:lnTo>
                <a:lnTo>
                  <a:pt x="3332" y="404"/>
                </a:lnTo>
                <a:lnTo>
                  <a:pt x="3332" y="404"/>
                </a:lnTo>
                <a:lnTo>
                  <a:pt x="3336" y="408"/>
                </a:lnTo>
                <a:lnTo>
                  <a:pt x="3338" y="410"/>
                </a:lnTo>
                <a:lnTo>
                  <a:pt x="3340" y="414"/>
                </a:lnTo>
                <a:lnTo>
                  <a:pt x="3340" y="414"/>
                </a:lnTo>
                <a:lnTo>
                  <a:pt x="3342" y="404"/>
                </a:lnTo>
                <a:lnTo>
                  <a:pt x="3340" y="394"/>
                </a:lnTo>
                <a:lnTo>
                  <a:pt x="3338" y="384"/>
                </a:lnTo>
                <a:lnTo>
                  <a:pt x="3332" y="376"/>
                </a:lnTo>
                <a:lnTo>
                  <a:pt x="3324" y="370"/>
                </a:lnTo>
                <a:lnTo>
                  <a:pt x="3316" y="368"/>
                </a:lnTo>
                <a:lnTo>
                  <a:pt x="3304" y="366"/>
                </a:lnTo>
                <a:lnTo>
                  <a:pt x="3292" y="370"/>
                </a:lnTo>
                <a:lnTo>
                  <a:pt x="3292" y="370"/>
                </a:lnTo>
                <a:lnTo>
                  <a:pt x="3292" y="380"/>
                </a:lnTo>
                <a:lnTo>
                  <a:pt x="3292" y="390"/>
                </a:lnTo>
                <a:lnTo>
                  <a:pt x="3292" y="402"/>
                </a:lnTo>
                <a:lnTo>
                  <a:pt x="3296" y="406"/>
                </a:lnTo>
                <a:lnTo>
                  <a:pt x="3298" y="408"/>
                </a:lnTo>
                <a:lnTo>
                  <a:pt x="3298" y="408"/>
                </a:lnTo>
                <a:lnTo>
                  <a:pt x="3300" y="406"/>
                </a:lnTo>
                <a:lnTo>
                  <a:pt x="3302" y="404"/>
                </a:lnTo>
                <a:lnTo>
                  <a:pt x="3302" y="402"/>
                </a:lnTo>
                <a:lnTo>
                  <a:pt x="3302" y="400"/>
                </a:lnTo>
                <a:lnTo>
                  <a:pt x="3302" y="400"/>
                </a:lnTo>
                <a:lnTo>
                  <a:pt x="3308" y="400"/>
                </a:lnTo>
                <a:lnTo>
                  <a:pt x="3312" y="400"/>
                </a:lnTo>
                <a:lnTo>
                  <a:pt x="3318" y="404"/>
                </a:lnTo>
                <a:lnTo>
                  <a:pt x="3318" y="404"/>
                </a:lnTo>
                <a:lnTo>
                  <a:pt x="3316" y="410"/>
                </a:lnTo>
                <a:lnTo>
                  <a:pt x="3314" y="414"/>
                </a:lnTo>
                <a:lnTo>
                  <a:pt x="3308" y="416"/>
                </a:lnTo>
                <a:lnTo>
                  <a:pt x="3302" y="416"/>
                </a:lnTo>
                <a:lnTo>
                  <a:pt x="3302" y="416"/>
                </a:lnTo>
                <a:lnTo>
                  <a:pt x="3300" y="420"/>
                </a:lnTo>
                <a:lnTo>
                  <a:pt x="3300" y="424"/>
                </a:lnTo>
                <a:lnTo>
                  <a:pt x="3302" y="428"/>
                </a:lnTo>
                <a:lnTo>
                  <a:pt x="3306" y="430"/>
                </a:lnTo>
                <a:lnTo>
                  <a:pt x="3306" y="430"/>
                </a:lnTo>
                <a:lnTo>
                  <a:pt x="3302" y="436"/>
                </a:lnTo>
                <a:lnTo>
                  <a:pt x="3298" y="444"/>
                </a:lnTo>
                <a:lnTo>
                  <a:pt x="3294" y="462"/>
                </a:lnTo>
                <a:lnTo>
                  <a:pt x="3292" y="470"/>
                </a:lnTo>
                <a:lnTo>
                  <a:pt x="3288" y="478"/>
                </a:lnTo>
                <a:lnTo>
                  <a:pt x="3284" y="484"/>
                </a:lnTo>
                <a:lnTo>
                  <a:pt x="3278" y="488"/>
                </a:lnTo>
                <a:lnTo>
                  <a:pt x="3278" y="488"/>
                </a:lnTo>
                <a:lnTo>
                  <a:pt x="3272" y="486"/>
                </a:lnTo>
                <a:lnTo>
                  <a:pt x="3266" y="482"/>
                </a:lnTo>
                <a:lnTo>
                  <a:pt x="3262" y="478"/>
                </a:lnTo>
                <a:lnTo>
                  <a:pt x="3254" y="476"/>
                </a:lnTo>
                <a:lnTo>
                  <a:pt x="3254" y="476"/>
                </a:lnTo>
                <a:lnTo>
                  <a:pt x="3254" y="464"/>
                </a:lnTo>
                <a:lnTo>
                  <a:pt x="3248" y="458"/>
                </a:lnTo>
                <a:lnTo>
                  <a:pt x="3248" y="458"/>
                </a:lnTo>
                <a:lnTo>
                  <a:pt x="3246" y="458"/>
                </a:lnTo>
                <a:lnTo>
                  <a:pt x="3244" y="458"/>
                </a:lnTo>
                <a:lnTo>
                  <a:pt x="3240" y="460"/>
                </a:lnTo>
                <a:lnTo>
                  <a:pt x="3238" y="460"/>
                </a:lnTo>
                <a:lnTo>
                  <a:pt x="3238" y="460"/>
                </a:lnTo>
                <a:lnTo>
                  <a:pt x="3236" y="456"/>
                </a:lnTo>
                <a:lnTo>
                  <a:pt x="3232" y="454"/>
                </a:lnTo>
                <a:lnTo>
                  <a:pt x="3232" y="454"/>
                </a:lnTo>
                <a:lnTo>
                  <a:pt x="3232" y="446"/>
                </a:lnTo>
                <a:lnTo>
                  <a:pt x="3234" y="442"/>
                </a:lnTo>
                <a:lnTo>
                  <a:pt x="3236" y="436"/>
                </a:lnTo>
                <a:lnTo>
                  <a:pt x="3236" y="436"/>
                </a:lnTo>
                <a:lnTo>
                  <a:pt x="3240" y="438"/>
                </a:lnTo>
                <a:lnTo>
                  <a:pt x="3244" y="438"/>
                </a:lnTo>
                <a:lnTo>
                  <a:pt x="3248" y="434"/>
                </a:lnTo>
                <a:lnTo>
                  <a:pt x="3248" y="432"/>
                </a:lnTo>
                <a:lnTo>
                  <a:pt x="3248" y="428"/>
                </a:lnTo>
                <a:lnTo>
                  <a:pt x="3248" y="424"/>
                </a:lnTo>
                <a:lnTo>
                  <a:pt x="3244" y="424"/>
                </a:lnTo>
                <a:lnTo>
                  <a:pt x="3240" y="424"/>
                </a:lnTo>
                <a:lnTo>
                  <a:pt x="3240" y="424"/>
                </a:lnTo>
                <a:lnTo>
                  <a:pt x="3236" y="424"/>
                </a:lnTo>
                <a:lnTo>
                  <a:pt x="3236" y="426"/>
                </a:lnTo>
                <a:lnTo>
                  <a:pt x="3234" y="432"/>
                </a:lnTo>
                <a:lnTo>
                  <a:pt x="3232" y="438"/>
                </a:lnTo>
                <a:lnTo>
                  <a:pt x="3230" y="440"/>
                </a:lnTo>
                <a:lnTo>
                  <a:pt x="3228" y="440"/>
                </a:lnTo>
                <a:lnTo>
                  <a:pt x="3228" y="440"/>
                </a:lnTo>
                <a:lnTo>
                  <a:pt x="3222" y="438"/>
                </a:lnTo>
                <a:lnTo>
                  <a:pt x="3220" y="434"/>
                </a:lnTo>
                <a:lnTo>
                  <a:pt x="3218" y="430"/>
                </a:lnTo>
                <a:lnTo>
                  <a:pt x="3218" y="426"/>
                </a:lnTo>
                <a:lnTo>
                  <a:pt x="3222" y="414"/>
                </a:lnTo>
                <a:lnTo>
                  <a:pt x="3222" y="408"/>
                </a:lnTo>
                <a:lnTo>
                  <a:pt x="3222" y="400"/>
                </a:lnTo>
                <a:lnTo>
                  <a:pt x="3222" y="400"/>
                </a:lnTo>
                <a:lnTo>
                  <a:pt x="3218" y="404"/>
                </a:lnTo>
                <a:lnTo>
                  <a:pt x="3216" y="408"/>
                </a:lnTo>
                <a:lnTo>
                  <a:pt x="3214" y="420"/>
                </a:lnTo>
                <a:lnTo>
                  <a:pt x="3212" y="430"/>
                </a:lnTo>
                <a:lnTo>
                  <a:pt x="3210" y="436"/>
                </a:lnTo>
                <a:lnTo>
                  <a:pt x="3206" y="438"/>
                </a:lnTo>
                <a:lnTo>
                  <a:pt x="3206" y="438"/>
                </a:lnTo>
                <a:lnTo>
                  <a:pt x="3204" y="438"/>
                </a:lnTo>
                <a:lnTo>
                  <a:pt x="3204" y="436"/>
                </a:lnTo>
                <a:lnTo>
                  <a:pt x="3202" y="430"/>
                </a:lnTo>
                <a:lnTo>
                  <a:pt x="3202" y="424"/>
                </a:lnTo>
                <a:lnTo>
                  <a:pt x="3204" y="422"/>
                </a:lnTo>
                <a:lnTo>
                  <a:pt x="3206" y="422"/>
                </a:lnTo>
                <a:lnTo>
                  <a:pt x="3206" y="422"/>
                </a:lnTo>
                <a:lnTo>
                  <a:pt x="3214" y="310"/>
                </a:lnTo>
                <a:lnTo>
                  <a:pt x="3218" y="252"/>
                </a:lnTo>
                <a:lnTo>
                  <a:pt x="3224" y="192"/>
                </a:lnTo>
                <a:lnTo>
                  <a:pt x="3224" y="192"/>
                </a:lnTo>
                <a:lnTo>
                  <a:pt x="3228" y="156"/>
                </a:lnTo>
                <a:lnTo>
                  <a:pt x="3232" y="138"/>
                </a:lnTo>
                <a:lnTo>
                  <a:pt x="3238" y="120"/>
                </a:lnTo>
                <a:lnTo>
                  <a:pt x="3238" y="120"/>
                </a:lnTo>
                <a:lnTo>
                  <a:pt x="3238" y="124"/>
                </a:lnTo>
                <a:lnTo>
                  <a:pt x="3238" y="128"/>
                </a:lnTo>
                <a:lnTo>
                  <a:pt x="3240" y="132"/>
                </a:lnTo>
                <a:lnTo>
                  <a:pt x="3240" y="138"/>
                </a:lnTo>
                <a:lnTo>
                  <a:pt x="3240" y="138"/>
                </a:lnTo>
                <a:lnTo>
                  <a:pt x="3242" y="140"/>
                </a:lnTo>
                <a:lnTo>
                  <a:pt x="3246" y="142"/>
                </a:lnTo>
                <a:lnTo>
                  <a:pt x="3254" y="142"/>
                </a:lnTo>
                <a:lnTo>
                  <a:pt x="3274" y="142"/>
                </a:lnTo>
                <a:lnTo>
                  <a:pt x="3274" y="142"/>
                </a:lnTo>
                <a:lnTo>
                  <a:pt x="3274" y="146"/>
                </a:lnTo>
                <a:lnTo>
                  <a:pt x="3276" y="148"/>
                </a:lnTo>
                <a:lnTo>
                  <a:pt x="3278" y="150"/>
                </a:lnTo>
                <a:lnTo>
                  <a:pt x="3280" y="152"/>
                </a:lnTo>
                <a:lnTo>
                  <a:pt x="3280" y="152"/>
                </a:lnTo>
                <a:lnTo>
                  <a:pt x="3282" y="146"/>
                </a:lnTo>
                <a:lnTo>
                  <a:pt x="3284" y="138"/>
                </a:lnTo>
                <a:lnTo>
                  <a:pt x="3282" y="130"/>
                </a:lnTo>
                <a:lnTo>
                  <a:pt x="3280" y="122"/>
                </a:lnTo>
                <a:lnTo>
                  <a:pt x="3272" y="108"/>
                </a:lnTo>
                <a:lnTo>
                  <a:pt x="3264" y="94"/>
                </a:lnTo>
                <a:lnTo>
                  <a:pt x="3264" y="94"/>
                </a:lnTo>
                <a:lnTo>
                  <a:pt x="3266" y="74"/>
                </a:lnTo>
                <a:lnTo>
                  <a:pt x="3266" y="64"/>
                </a:lnTo>
                <a:lnTo>
                  <a:pt x="3264" y="50"/>
                </a:lnTo>
                <a:lnTo>
                  <a:pt x="3264" y="50"/>
                </a:lnTo>
                <a:lnTo>
                  <a:pt x="3268" y="48"/>
                </a:lnTo>
                <a:lnTo>
                  <a:pt x="3270" y="48"/>
                </a:lnTo>
                <a:lnTo>
                  <a:pt x="3274" y="46"/>
                </a:lnTo>
                <a:lnTo>
                  <a:pt x="3274" y="46"/>
                </a:lnTo>
                <a:lnTo>
                  <a:pt x="3278" y="52"/>
                </a:lnTo>
                <a:lnTo>
                  <a:pt x="3280" y="56"/>
                </a:lnTo>
                <a:lnTo>
                  <a:pt x="3280" y="70"/>
                </a:lnTo>
                <a:lnTo>
                  <a:pt x="3280" y="76"/>
                </a:lnTo>
                <a:lnTo>
                  <a:pt x="3282" y="80"/>
                </a:lnTo>
                <a:lnTo>
                  <a:pt x="3286" y="80"/>
                </a:lnTo>
                <a:lnTo>
                  <a:pt x="3294" y="80"/>
                </a:lnTo>
                <a:lnTo>
                  <a:pt x="3294" y="80"/>
                </a:lnTo>
                <a:lnTo>
                  <a:pt x="3292" y="66"/>
                </a:lnTo>
                <a:lnTo>
                  <a:pt x="3288" y="54"/>
                </a:lnTo>
                <a:lnTo>
                  <a:pt x="3284" y="42"/>
                </a:lnTo>
                <a:lnTo>
                  <a:pt x="3278" y="34"/>
                </a:lnTo>
                <a:lnTo>
                  <a:pt x="3266" y="16"/>
                </a:lnTo>
                <a:lnTo>
                  <a:pt x="3250" y="0"/>
                </a:lnTo>
                <a:lnTo>
                  <a:pt x="3250" y="0"/>
                </a:lnTo>
                <a:lnTo>
                  <a:pt x="3240" y="2"/>
                </a:lnTo>
                <a:lnTo>
                  <a:pt x="3230" y="0"/>
                </a:lnTo>
                <a:lnTo>
                  <a:pt x="3230" y="0"/>
                </a:lnTo>
                <a:lnTo>
                  <a:pt x="3218" y="22"/>
                </a:lnTo>
                <a:lnTo>
                  <a:pt x="3204" y="42"/>
                </a:lnTo>
                <a:lnTo>
                  <a:pt x="3204" y="42"/>
                </a:lnTo>
                <a:lnTo>
                  <a:pt x="3200" y="38"/>
                </a:lnTo>
                <a:lnTo>
                  <a:pt x="3198" y="34"/>
                </a:lnTo>
                <a:lnTo>
                  <a:pt x="3198" y="30"/>
                </a:lnTo>
                <a:lnTo>
                  <a:pt x="3198" y="26"/>
                </a:lnTo>
                <a:lnTo>
                  <a:pt x="3200" y="16"/>
                </a:lnTo>
                <a:lnTo>
                  <a:pt x="3200" y="10"/>
                </a:lnTo>
                <a:lnTo>
                  <a:pt x="3198" y="6"/>
                </a:lnTo>
                <a:lnTo>
                  <a:pt x="3198" y="6"/>
                </a:lnTo>
                <a:lnTo>
                  <a:pt x="3188" y="26"/>
                </a:lnTo>
                <a:lnTo>
                  <a:pt x="3178" y="48"/>
                </a:lnTo>
                <a:lnTo>
                  <a:pt x="3172" y="70"/>
                </a:lnTo>
                <a:lnTo>
                  <a:pt x="3170" y="82"/>
                </a:lnTo>
                <a:lnTo>
                  <a:pt x="3170" y="94"/>
                </a:lnTo>
                <a:lnTo>
                  <a:pt x="3170" y="94"/>
                </a:lnTo>
                <a:lnTo>
                  <a:pt x="3168" y="94"/>
                </a:lnTo>
                <a:lnTo>
                  <a:pt x="3166" y="96"/>
                </a:lnTo>
                <a:lnTo>
                  <a:pt x="3164" y="98"/>
                </a:lnTo>
                <a:lnTo>
                  <a:pt x="3160" y="98"/>
                </a:lnTo>
                <a:lnTo>
                  <a:pt x="3160" y="98"/>
                </a:lnTo>
                <a:lnTo>
                  <a:pt x="3162" y="102"/>
                </a:lnTo>
                <a:lnTo>
                  <a:pt x="3162" y="106"/>
                </a:lnTo>
                <a:lnTo>
                  <a:pt x="3164" y="108"/>
                </a:lnTo>
                <a:lnTo>
                  <a:pt x="3164" y="112"/>
                </a:lnTo>
                <a:lnTo>
                  <a:pt x="3164" y="112"/>
                </a:lnTo>
                <a:lnTo>
                  <a:pt x="3156" y="114"/>
                </a:lnTo>
                <a:lnTo>
                  <a:pt x="3148" y="118"/>
                </a:lnTo>
                <a:lnTo>
                  <a:pt x="3142" y="122"/>
                </a:lnTo>
                <a:lnTo>
                  <a:pt x="3138" y="128"/>
                </a:lnTo>
                <a:lnTo>
                  <a:pt x="3136" y="134"/>
                </a:lnTo>
                <a:lnTo>
                  <a:pt x="3138" y="140"/>
                </a:lnTo>
                <a:lnTo>
                  <a:pt x="3144" y="144"/>
                </a:lnTo>
                <a:lnTo>
                  <a:pt x="3152" y="146"/>
                </a:lnTo>
                <a:lnTo>
                  <a:pt x="3152" y="146"/>
                </a:lnTo>
                <a:lnTo>
                  <a:pt x="3154" y="150"/>
                </a:lnTo>
                <a:lnTo>
                  <a:pt x="3154" y="152"/>
                </a:lnTo>
                <a:lnTo>
                  <a:pt x="3152" y="156"/>
                </a:lnTo>
                <a:lnTo>
                  <a:pt x="3154" y="158"/>
                </a:lnTo>
                <a:lnTo>
                  <a:pt x="3154" y="158"/>
                </a:lnTo>
                <a:lnTo>
                  <a:pt x="3166" y="152"/>
                </a:lnTo>
                <a:lnTo>
                  <a:pt x="3174" y="144"/>
                </a:lnTo>
                <a:lnTo>
                  <a:pt x="3178" y="134"/>
                </a:lnTo>
                <a:lnTo>
                  <a:pt x="3180" y="118"/>
                </a:lnTo>
                <a:lnTo>
                  <a:pt x="3180" y="118"/>
                </a:lnTo>
                <a:lnTo>
                  <a:pt x="3186" y="116"/>
                </a:lnTo>
                <a:lnTo>
                  <a:pt x="3190" y="114"/>
                </a:lnTo>
                <a:lnTo>
                  <a:pt x="3194" y="110"/>
                </a:lnTo>
                <a:lnTo>
                  <a:pt x="3196" y="104"/>
                </a:lnTo>
                <a:lnTo>
                  <a:pt x="3200" y="94"/>
                </a:lnTo>
                <a:lnTo>
                  <a:pt x="3204" y="90"/>
                </a:lnTo>
                <a:lnTo>
                  <a:pt x="3210" y="88"/>
                </a:lnTo>
                <a:lnTo>
                  <a:pt x="3210" y="88"/>
                </a:lnTo>
                <a:lnTo>
                  <a:pt x="3212" y="104"/>
                </a:lnTo>
                <a:lnTo>
                  <a:pt x="3212" y="122"/>
                </a:lnTo>
                <a:lnTo>
                  <a:pt x="3208" y="158"/>
                </a:lnTo>
                <a:lnTo>
                  <a:pt x="3202" y="194"/>
                </a:lnTo>
                <a:lnTo>
                  <a:pt x="3198" y="228"/>
                </a:lnTo>
                <a:lnTo>
                  <a:pt x="3198" y="228"/>
                </a:lnTo>
                <a:lnTo>
                  <a:pt x="3190" y="234"/>
                </a:lnTo>
                <a:lnTo>
                  <a:pt x="3182" y="242"/>
                </a:lnTo>
                <a:lnTo>
                  <a:pt x="3176" y="252"/>
                </a:lnTo>
                <a:lnTo>
                  <a:pt x="3170" y="264"/>
                </a:lnTo>
                <a:lnTo>
                  <a:pt x="3170" y="264"/>
                </a:lnTo>
                <a:lnTo>
                  <a:pt x="3176" y="268"/>
                </a:lnTo>
                <a:lnTo>
                  <a:pt x="3180" y="272"/>
                </a:lnTo>
                <a:lnTo>
                  <a:pt x="3180" y="272"/>
                </a:lnTo>
                <a:lnTo>
                  <a:pt x="3172" y="318"/>
                </a:lnTo>
                <a:lnTo>
                  <a:pt x="3162" y="368"/>
                </a:lnTo>
                <a:lnTo>
                  <a:pt x="3152" y="418"/>
                </a:lnTo>
                <a:lnTo>
                  <a:pt x="3144" y="466"/>
                </a:lnTo>
                <a:lnTo>
                  <a:pt x="3144" y="466"/>
                </a:lnTo>
                <a:lnTo>
                  <a:pt x="3140" y="460"/>
                </a:lnTo>
                <a:lnTo>
                  <a:pt x="3136" y="452"/>
                </a:lnTo>
                <a:lnTo>
                  <a:pt x="3134" y="434"/>
                </a:lnTo>
                <a:lnTo>
                  <a:pt x="3134" y="414"/>
                </a:lnTo>
                <a:lnTo>
                  <a:pt x="3132" y="392"/>
                </a:lnTo>
                <a:lnTo>
                  <a:pt x="3132" y="392"/>
                </a:lnTo>
                <a:lnTo>
                  <a:pt x="3124" y="326"/>
                </a:lnTo>
                <a:lnTo>
                  <a:pt x="3118" y="254"/>
                </a:lnTo>
                <a:lnTo>
                  <a:pt x="3118" y="254"/>
                </a:lnTo>
                <a:lnTo>
                  <a:pt x="3124" y="254"/>
                </a:lnTo>
                <a:lnTo>
                  <a:pt x="3124" y="254"/>
                </a:lnTo>
                <a:lnTo>
                  <a:pt x="3124" y="248"/>
                </a:lnTo>
                <a:lnTo>
                  <a:pt x="3122" y="242"/>
                </a:lnTo>
                <a:lnTo>
                  <a:pt x="3118" y="232"/>
                </a:lnTo>
                <a:lnTo>
                  <a:pt x="3114" y="222"/>
                </a:lnTo>
                <a:lnTo>
                  <a:pt x="3110" y="210"/>
                </a:lnTo>
                <a:lnTo>
                  <a:pt x="3110" y="210"/>
                </a:lnTo>
                <a:lnTo>
                  <a:pt x="3104" y="216"/>
                </a:lnTo>
                <a:lnTo>
                  <a:pt x="3100" y="222"/>
                </a:lnTo>
                <a:lnTo>
                  <a:pt x="3100" y="228"/>
                </a:lnTo>
                <a:lnTo>
                  <a:pt x="3100" y="236"/>
                </a:lnTo>
                <a:lnTo>
                  <a:pt x="3100" y="252"/>
                </a:lnTo>
                <a:lnTo>
                  <a:pt x="3100" y="260"/>
                </a:lnTo>
                <a:lnTo>
                  <a:pt x="3100" y="266"/>
                </a:lnTo>
                <a:lnTo>
                  <a:pt x="3100" y="266"/>
                </a:lnTo>
                <a:lnTo>
                  <a:pt x="3102" y="270"/>
                </a:lnTo>
                <a:lnTo>
                  <a:pt x="3106" y="272"/>
                </a:lnTo>
                <a:lnTo>
                  <a:pt x="3106" y="272"/>
                </a:lnTo>
                <a:lnTo>
                  <a:pt x="3112" y="322"/>
                </a:lnTo>
                <a:lnTo>
                  <a:pt x="3114" y="372"/>
                </a:lnTo>
                <a:lnTo>
                  <a:pt x="3118" y="422"/>
                </a:lnTo>
                <a:lnTo>
                  <a:pt x="3126" y="470"/>
                </a:lnTo>
                <a:lnTo>
                  <a:pt x="3126" y="470"/>
                </a:lnTo>
                <a:lnTo>
                  <a:pt x="3126" y="524"/>
                </a:lnTo>
                <a:lnTo>
                  <a:pt x="3126" y="558"/>
                </a:lnTo>
                <a:lnTo>
                  <a:pt x="3124" y="574"/>
                </a:lnTo>
                <a:lnTo>
                  <a:pt x="3122" y="588"/>
                </a:lnTo>
                <a:lnTo>
                  <a:pt x="3122" y="588"/>
                </a:lnTo>
                <a:lnTo>
                  <a:pt x="3114" y="620"/>
                </a:lnTo>
                <a:lnTo>
                  <a:pt x="3108" y="656"/>
                </a:lnTo>
                <a:lnTo>
                  <a:pt x="3100" y="694"/>
                </a:lnTo>
                <a:lnTo>
                  <a:pt x="3096" y="710"/>
                </a:lnTo>
                <a:lnTo>
                  <a:pt x="3092" y="724"/>
                </a:lnTo>
                <a:lnTo>
                  <a:pt x="3092" y="724"/>
                </a:lnTo>
                <a:lnTo>
                  <a:pt x="3092" y="726"/>
                </a:lnTo>
                <a:lnTo>
                  <a:pt x="3096" y="726"/>
                </a:lnTo>
                <a:lnTo>
                  <a:pt x="3096" y="726"/>
                </a:lnTo>
                <a:lnTo>
                  <a:pt x="3088" y="756"/>
                </a:lnTo>
                <a:lnTo>
                  <a:pt x="3082" y="790"/>
                </a:lnTo>
                <a:lnTo>
                  <a:pt x="3068" y="864"/>
                </a:lnTo>
                <a:lnTo>
                  <a:pt x="3068" y="864"/>
                </a:lnTo>
                <a:lnTo>
                  <a:pt x="3062" y="868"/>
                </a:lnTo>
                <a:lnTo>
                  <a:pt x="3054" y="870"/>
                </a:lnTo>
                <a:lnTo>
                  <a:pt x="3044" y="870"/>
                </a:lnTo>
                <a:lnTo>
                  <a:pt x="3036" y="868"/>
                </a:lnTo>
                <a:lnTo>
                  <a:pt x="3036" y="868"/>
                </a:lnTo>
                <a:lnTo>
                  <a:pt x="3036" y="862"/>
                </a:lnTo>
                <a:lnTo>
                  <a:pt x="3034" y="852"/>
                </a:lnTo>
                <a:lnTo>
                  <a:pt x="3030" y="832"/>
                </a:lnTo>
                <a:lnTo>
                  <a:pt x="3024" y="810"/>
                </a:lnTo>
                <a:lnTo>
                  <a:pt x="3022" y="798"/>
                </a:lnTo>
                <a:lnTo>
                  <a:pt x="3022" y="788"/>
                </a:lnTo>
                <a:lnTo>
                  <a:pt x="3022" y="788"/>
                </a:lnTo>
                <a:lnTo>
                  <a:pt x="3030" y="784"/>
                </a:lnTo>
                <a:lnTo>
                  <a:pt x="3038" y="780"/>
                </a:lnTo>
                <a:lnTo>
                  <a:pt x="3046" y="776"/>
                </a:lnTo>
                <a:lnTo>
                  <a:pt x="3054" y="770"/>
                </a:lnTo>
                <a:lnTo>
                  <a:pt x="3054" y="770"/>
                </a:lnTo>
                <a:lnTo>
                  <a:pt x="3044" y="766"/>
                </a:lnTo>
                <a:lnTo>
                  <a:pt x="3038" y="762"/>
                </a:lnTo>
                <a:lnTo>
                  <a:pt x="3038" y="762"/>
                </a:lnTo>
                <a:lnTo>
                  <a:pt x="3040" y="758"/>
                </a:lnTo>
                <a:lnTo>
                  <a:pt x="3044" y="754"/>
                </a:lnTo>
                <a:lnTo>
                  <a:pt x="3054" y="750"/>
                </a:lnTo>
                <a:lnTo>
                  <a:pt x="3054" y="750"/>
                </a:lnTo>
                <a:lnTo>
                  <a:pt x="3038" y="746"/>
                </a:lnTo>
                <a:lnTo>
                  <a:pt x="3030" y="744"/>
                </a:lnTo>
                <a:lnTo>
                  <a:pt x="3024" y="740"/>
                </a:lnTo>
                <a:lnTo>
                  <a:pt x="3024" y="740"/>
                </a:lnTo>
                <a:lnTo>
                  <a:pt x="3022" y="746"/>
                </a:lnTo>
                <a:lnTo>
                  <a:pt x="3022" y="752"/>
                </a:lnTo>
                <a:lnTo>
                  <a:pt x="3022" y="758"/>
                </a:lnTo>
                <a:lnTo>
                  <a:pt x="3020" y="766"/>
                </a:lnTo>
                <a:lnTo>
                  <a:pt x="3020" y="766"/>
                </a:lnTo>
                <a:lnTo>
                  <a:pt x="3014" y="758"/>
                </a:lnTo>
                <a:lnTo>
                  <a:pt x="3010" y="750"/>
                </a:lnTo>
                <a:lnTo>
                  <a:pt x="3006" y="730"/>
                </a:lnTo>
                <a:lnTo>
                  <a:pt x="3006" y="730"/>
                </a:lnTo>
                <a:lnTo>
                  <a:pt x="2990" y="664"/>
                </a:lnTo>
                <a:lnTo>
                  <a:pt x="2982" y="630"/>
                </a:lnTo>
                <a:lnTo>
                  <a:pt x="2974" y="598"/>
                </a:lnTo>
                <a:lnTo>
                  <a:pt x="2974" y="598"/>
                </a:lnTo>
                <a:lnTo>
                  <a:pt x="2980" y="588"/>
                </a:lnTo>
                <a:lnTo>
                  <a:pt x="2984" y="578"/>
                </a:lnTo>
                <a:lnTo>
                  <a:pt x="2986" y="566"/>
                </a:lnTo>
                <a:lnTo>
                  <a:pt x="2992" y="556"/>
                </a:lnTo>
                <a:lnTo>
                  <a:pt x="2992" y="556"/>
                </a:lnTo>
                <a:lnTo>
                  <a:pt x="2998" y="558"/>
                </a:lnTo>
                <a:lnTo>
                  <a:pt x="3006" y="558"/>
                </a:lnTo>
                <a:lnTo>
                  <a:pt x="3006" y="558"/>
                </a:lnTo>
                <a:lnTo>
                  <a:pt x="3008" y="554"/>
                </a:lnTo>
                <a:lnTo>
                  <a:pt x="3008" y="550"/>
                </a:lnTo>
                <a:lnTo>
                  <a:pt x="3006" y="542"/>
                </a:lnTo>
                <a:lnTo>
                  <a:pt x="3004" y="532"/>
                </a:lnTo>
                <a:lnTo>
                  <a:pt x="3006" y="522"/>
                </a:lnTo>
                <a:lnTo>
                  <a:pt x="3006" y="522"/>
                </a:lnTo>
                <a:lnTo>
                  <a:pt x="3016" y="506"/>
                </a:lnTo>
                <a:lnTo>
                  <a:pt x="3022" y="492"/>
                </a:lnTo>
                <a:lnTo>
                  <a:pt x="3030" y="478"/>
                </a:lnTo>
                <a:lnTo>
                  <a:pt x="3040" y="462"/>
                </a:lnTo>
                <a:lnTo>
                  <a:pt x="3040" y="462"/>
                </a:lnTo>
                <a:lnTo>
                  <a:pt x="3048" y="462"/>
                </a:lnTo>
                <a:lnTo>
                  <a:pt x="3054" y="462"/>
                </a:lnTo>
                <a:lnTo>
                  <a:pt x="3060" y="462"/>
                </a:lnTo>
                <a:lnTo>
                  <a:pt x="3064" y="462"/>
                </a:lnTo>
                <a:lnTo>
                  <a:pt x="3064" y="462"/>
                </a:lnTo>
                <a:lnTo>
                  <a:pt x="3062" y="458"/>
                </a:lnTo>
                <a:lnTo>
                  <a:pt x="3062" y="456"/>
                </a:lnTo>
                <a:lnTo>
                  <a:pt x="3058" y="454"/>
                </a:lnTo>
                <a:lnTo>
                  <a:pt x="3058" y="454"/>
                </a:lnTo>
                <a:lnTo>
                  <a:pt x="3064" y="448"/>
                </a:lnTo>
                <a:lnTo>
                  <a:pt x="3070" y="442"/>
                </a:lnTo>
                <a:lnTo>
                  <a:pt x="3074" y="438"/>
                </a:lnTo>
                <a:lnTo>
                  <a:pt x="3076" y="434"/>
                </a:lnTo>
                <a:lnTo>
                  <a:pt x="3074" y="430"/>
                </a:lnTo>
                <a:lnTo>
                  <a:pt x="3074" y="430"/>
                </a:lnTo>
                <a:lnTo>
                  <a:pt x="3068" y="430"/>
                </a:lnTo>
                <a:lnTo>
                  <a:pt x="3066" y="432"/>
                </a:lnTo>
                <a:lnTo>
                  <a:pt x="3064" y="436"/>
                </a:lnTo>
                <a:lnTo>
                  <a:pt x="3060" y="438"/>
                </a:lnTo>
                <a:lnTo>
                  <a:pt x="3060" y="438"/>
                </a:lnTo>
                <a:lnTo>
                  <a:pt x="3058" y="436"/>
                </a:lnTo>
                <a:lnTo>
                  <a:pt x="3056" y="432"/>
                </a:lnTo>
                <a:lnTo>
                  <a:pt x="3058" y="424"/>
                </a:lnTo>
                <a:lnTo>
                  <a:pt x="3060" y="414"/>
                </a:lnTo>
                <a:lnTo>
                  <a:pt x="3062" y="408"/>
                </a:lnTo>
                <a:lnTo>
                  <a:pt x="3060" y="402"/>
                </a:lnTo>
                <a:lnTo>
                  <a:pt x="3060" y="402"/>
                </a:lnTo>
                <a:lnTo>
                  <a:pt x="3056" y="406"/>
                </a:lnTo>
                <a:lnTo>
                  <a:pt x="3054" y="410"/>
                </a:lnTo>
                <a:lnTo>
                  <a:pt x="3052" y="420"/>
                </a:lnTo>
                <a:lnTo>
                  <a:pt x="3052" y="430"/>
                </a:lnTo>
                <a:lnTo>
                  <a:pt x="3050" y="438"/>
                </a:lnTo>
                <a:lnTo>
                  <a:pt x="3050" y="438"/>
                </a:lnTo>
                <a:lnTo>
                  <a:pt x="3040" y="440"/>
                </a:lnTo>
                <a:lnTo>
                  <a:pt x="3032" y="442"/>
                </a:lnTo>
                <a:lnTo>
                  <a:pt x="3024" y="442"/>
                </a:lnTo>
                <a:lnTo>
                  <a:pt x="3016" y="438"/>
                </a:lnTo>
                <a:lnTo>
                  <a:pt x="3016" y="438"/>
                </a:lnTo>
                <a:lnTo>
                  <a:pt x="3014" y="420"/>
                </a:lnTo>
                <a:lnTo>
                  <a:pt x="3012" y="410"/>
                </a:lnTo>
                <a:lnTo>
                  <a:pt x="3008" y="402"/>
                </a:lnTo>
                <a:lnTo>
                  <a:pt x="3008" y="402"/>
                </a:lnTo>
                <a:lnTo>
                  <a:pt x="3008" y="406"/>
                </a:lnTo>
                <a:lnTo>
                  <a:pt x="3006" y="412"/>
                </a:lnTo>
                <a:lnTo>
                  <a:pt x="3010" y="422"/>
                </a:lnTo>
                <a:lnTo>
                  <a:pt x="3012" y="432"/>
                </a:lnTo>
                <a:lnTo>
                  <a:pt x="3012" y="436"/>
                </a:lnTo>
                <a:lnTo>
                  <a:pt x="3010" y="440"/>
                </a:lnTo>
                <a:lnTo>
                  <a:pt x="3010" y="440"/>
                </a:lnTo>
                <a:lnTo>
                  <a:pt x="3006" y="440"/>
                </a:lnTo>
                <a:lnTo>
                  <a:pt x="3004" y="442"/>
                </a:lnTo>
                <a:lnTo>
                  <a:pt x="3002" y="444"/>
                </a:lnTo>
                <a:lnTo>
                  <a:pt x="2998" y="444"/>
                </a:lnTo>
                <a:lnTo>
                  <a:pt x="2998" y="444"/>
                </a:lnTo>
                <a:lnTo>
                  <a:pt x="2998" y="448"/>
                </a:lnTo>
                <a:lnTo>
                  <a:pt x="3000" y="448"/>
                </a:lnTo>
                <a:lnTo>
                  <a:pt x="3002" y="450"/>
                </a:lnTo>
                <a:lnTo>
                  <a:pt x="3002" y="452"/>
                </a:lnTo>
                <a:lnTo>
                  <a:pt x="3002" y="452"/>
                </a:lnTo>
                <a:lnTo>
                  <a:pt x="2998" y="456"/>
                </a:lnTo>
                <a:lnTo>
                  <a:pt x="2994" y="460"/>
                </a:lnTo>
                <a:lnTo>
                  <a:pt x="2984" y="464"/>
                </a:lnTo>
                <a:lnTo>
                  <a:pt x="2980" y="466"/>
                </a:lnTo>
                <a:lnTo>
                  <a:pt x="2976" y="470"/>
                </a:lnTo>
                <a:lnTo>
                  <a:pt x="2976" y="474"/>
                </a:lnTo>
                <a:lnTo>
                  <a:pt x="2976" y="478"/>
                </a:lnTo>
                <a:lnTo>
                  <a:pt x="2976" y="478"/>
                </a:lnTo>
                <a:lnTo>
                  <a:pt x="2964" y="486"/>
                </a:lnTo>
                <a:lnTo>
                  <a:pt x="2958" y="490"/>
                </a:lnTo>
                <a:lnTo>
                  <a:pt x="2954" y="494"/>
                </a:lnTo>
                <a:lnTo>
                  <a:pt x="2954" y="494"/>
                </a:lnTo>
                <a:lnTo>
                  <a:pt x="2948" y="488"/>
                </a:lnTo>
                <a:lnTo>
                  <a:pt x="2944" y="482"/>
                </a:lnTo>
                <a:lnTo>
                  <a:pt x="2940" y="464"/>
                </a:lnTo>
                <a:lnTo>
                  <a:pt x="2934" y="450"/>
                </a:lnTo>
                <a:lnTo>
                  <a:pt x="2932" y="442"/>
                </a:lnTo>
                <a:lnTo>
                  <a:pt x="2926" y="438"/>
                </a:lnTo>
                <a:lnTo>
                  <a:pt x="2926" y="438"/>
                </a:lnTo>
                <a:lnTo>
                  <a:pt x="2926" y="434"/>
                </a:lnTo>
                <a:lnTo>
                  <a:pt x="2928" y="432"/>
                </a:lnTo>
                <a:lnTo>
                  <a:pt x="2928" y="428"/>
                </a:lnTo>
                <a:lnTo>
                  <a:pt x="2928" y="426"/>
                </a:lnTo>
                <a:lnTo>
                  <a:pt x="2928" y="426"/>
                </a:lnTo>
                <a:lnTo>
                  <a:pt x="2924" y="422"/>
                </a:lnTo>
                <a:lnTo>
                  <a:pt x="2918" y="420"/>
                </a:lnTo>
                <a:lnTo>
                  <a:pt x="2918" y="420"/>
                </a:lnTo>
                <a:lnTo>
                  <a:pt x="2924" y="410"/>
                </a:lnTo>
                <a:lnTo>
                  <a:pt x="2928" y="408"/>
                </a:lnTo>
                <a:lnTo>
                  <a:pt x="2934" y="406"/>
                </a:lnTo>
                <a:lnTo>
                  <a:pt x="2934" y="406"/>
                </a:lnTo>
                <a:lnTo>
                  <a:pt x="2936" y="412"/>
                </a:lnTo>
                <a:lnTo>
                  <a:pt x="2934" y="420"/>
                </a:lnTo>
                <a:lnTo>
                  <a:pt x="2934" y="420"/>
                </a:lnTo>
                <a:lnTo>
                  <a:pt x="2946" y="412"/>
                </a:lnTo>
                <a:lnTo>
                  <a:pt x="2958" y="404"/>
                </a:lnTo>
                <a:lnTo>
                  <a:pt x="2968" y="394"/>
                </a:lnTo>
                <a:lnTo>
                  <a:pt x="2972" y="386"/>
                </a:lnTo>
                <a:lnTo>
                  <a:pt x="2974" y="380"/>
                </a:lnTo>
                <a:lnTo>
                  <a:pt x="2974" y="380"/>
                </a:lnTo>
                <a:lnTo>
                  <a:pt x="2968" y="376"/>
                </a:lnTo>
                <a:lnTo>
                  <a:pt x="2962" y="374"/>
                </a:lnTo>
                <a:lnTo>
                  <a:pt x="2954" y="374"/>
                </a:lnTo>
                <a:lnTo>
                  <a:pt x="2948" y="372"/>
                </a:lnTo>
                <a:lnTo>
                  <a:pt x="2948" y="372"/>
                </a:lnTo>
                <a:lnTo>
                  <a:pt x="2942" y="376"/>
                </a:lnTo>
                <a:lnTo>
                  <a:pt x="2936" y="380"/>
                </a:lnTo>
                <a:lnTo>
                  <a:pt x="2932" y="384"/>
                </a:lnTo>
                <a:lnTo>
                  <a:pt x="2932" y="388"/>
                </a:lnTo>
                <a:lnTo>
                  <a:pt x="2932" y="392"/>
                </a:lnTo>
                <a:lnTo>
                  <a:pt x="2932" y="392"/>
                </a:lnTo>
                <a:lnTo>
                  <a:pt x="2920" y="398"/>
                </a:lnTo>
                <a:lnTo>
                  <a:pt x="2910" y="400"/>
                </a:lnTo>
                <a:lnTo>
                  <a:pt x="2910" y="400"/>
                </a:lnTo>
                <a:lnTo>
                  <a:pt x="2902" y="416"/>
                </a:lnTo>
                <a:lnTo>
                  <a:pt x="2894" y="430"/>
                </a:lnTo>
                <a:lnTo>
                  <a:pt x="2894" y="430"/>
                </a:lnTo>
                <a:lnTo>
                  <a:pt x="2894" y="446"/>
                </a:lnTo>
                <a:lnTo>
                  <a:pt x="2894" y="460"/>
                </a:lnTo>
                <a:lnTo>
                  <a:pt x="2894" y="472"/>
                </a:lnTo>
                <a:lnTo>
                  <a:pt x="2896" y="486"/>
                </a:lnTo>
                <a:lnTo>
                  <a:pt x="2896" y="486"/>
                </a:lnTo>
                <a:lnTo>
                  <a:pt x="2892" y="486"/>
                </a:lnTo>
                <a:lnTo>
                  <a:pt x="2890" y="486"/>
                </a:lnTo>
                <a:lnTo>
                  <a:pt x="2888" y="482"/>
                </a:lnTo>
                <a:lnTo>
                  <a:pt x="2888" y="478"/>
                </a:lnTo>
                <a:lnTo>
                  <a:pt x="2886" y="476"/>
                </a:lnTo>
                <a:lnTo>
                  <a:pt x="2884" y="476"/>
                </a:lnTo>
                <a:lnTo>
                  <a:pt x="2884" y="476"/>
                </a:lnTo>
                <a:lnTo>
                  <a:pt x="2878" y="448"/>
                </a:lnTo>
                <a:lnTo>
                  <a:pt x="2870" y="422"/>
                </a:lnTo>
                <a:lnTo>
                  <a:pt x="2862" y="394"/>
                </a:lnTo>
                <a:lnTo>
                  <a:pt x="2854" y="362"/>
                </a:lnTo>
                <a:lnTo>
                  <a:pt x="2854" y="362"/>
                </a:lnTo>
                <a:lnTo>
                  <a:pt x="2852" y="360"/>
                </a:lnTo>
                <a:lnTo>
                  <a:pt x="2850" y="360"/>
                </a:lnTo>
                <a:lnTo>
                  <a:pt x="2850" y="360"/>
                </a:lnTo>
                <a:lnTo>
                  <a:pt x="2846" y="338"/>
                </a:lnTo>
                <a:lnTo>
                  <a:pt x="2838" y="312"/>
                </a:lnTo>
                <a:lnTo>
                  <a:pt x="2820" y="260"/>
                </a:lnTo>
                <a:lnTo>
                  <a:pt x="2820" y="260"/>
                </a:lnTo>
                <a:lnTo>
                  <a:pt x="2830" y="256"/>
                </a:lnTo>
                <a:lnTo>
                  <a:pt x="2838" y="250"/>
                </a:lnTo>
                <a:lnTo>
                  <a:pt x="2838" y="250"/>
                </a:lnTo>
                <a:lnTo>
                  <a:pt x="2838" y="244"/>
                </a:lnTo>
                <a:lnTo>
                  <a:pt x="2834" y="240"/>
                </a:lnTo>
                <a:lnTo>
                  <a:pt x="2828" y="236"/>
                </a:lnTo>
                <a:lnTo>
                  <a:pt x="2822" y="236"/>
                </a:lnTo>
                <a:lnTo>
                  <a:pt x="2822" y="236"/>
                </a:lnTo>
                <a:lnTo>
                  <a:pt x="2822" y="236"/>
                </a:lnTo>
                <a:lnTo>
                  <a:pt x="2822" y="238"/>
                </a:lnTo>
                <a:lnTo>
                  <a:pt x="2822" y="240"/>
                </a:lnTo>
                <a:lnTo>
                  <a:pt x="2820" y="242"/>
                </a:lnTo>
                <a:lnTo>
                  <a:pt x="2820" y="242"/>
                </a:lnTo>
                <a:lnTo>
                  <a:pt x="2816" y="240"/>
                </a:lnTo>
                <a:lnTo>
                  <a:pt x="2816" y="236"/>
                </a:lnTo>
                <a:lnTo>
                  <a:pt x="2816" y="232"/>
                </a:lnTo>
                <a:lnTo>
                  <a:pt x="2820" y="230"/>
                </a:lnTo>
                <a:lnTo>
                  <a:pt x="2820" y="230"/>
                </a:lnTo>
                <a:lnTo>
                  <a:pt x="2814" y="226"/>
                </a:lnTo>
                <a:lnTo>
                  <a:pt x="2812" y="222"/>
                </a:lnTo>
                <a:lnTo>
                  <a:pt x="2808" y="216"/>
                </a:lnTo>
                <a:lnTo>
                  <a:pt x="2802" y="214"/>
                </a:lnTo>
                <a:lnTo>
                  <a:pt x="2802" y="214"/>
                </a:lnTo>
                <a:lnTo>
                  <a:pt x="2800" y="216"/>
                </a:lnTo>
                <a:lnTo>
                  <a:pt x="2798" y="220"/>
                </a:lnTo>
                <a:lnTo>
                  <a:pt x="2798" y="226"/>
                </a:lnTo>
                <a:lnTo>
                  <a:pt x="2800" y="232"/>
                </a:lnTo>
                <a:lnTo>
                  <a:pt x="2798" y="234"/>
                </a:lnTo>
                <a:lnTo>
                  <a:pt x="2796" y="236"/>
                </a:lnTo>
                <a:lnTo>
                  <a:pt x="2796" y="236"/>
                </a:lnTo>
                <a:lnTo>
                  <a:pt x="2800" y="238"/>
                </a:lnTo>
                <a:lnTo>
                  <a:pt x="2806" y="238"/>
                </a:lnTo>
                <a:lnTo>
                  <a:pt x="2806" y="238"/>
                </a:lnTo>
                <a:lnTo>
                  <a:pt x="2840" y="366"/>
                </a:lnTo>
                <a:lnTo>
                  <a:pt x="2858" y="430"/>
                </a:lnTo>
                <a:lnTo>
                  <a:pt x="2878" y="490"/>
                </a:lnTo>
                <a:lnTo>
                  <a:pt x="2878" y="490"/>
                </a:lnTo>
                <a:lnTo>
                  <a:pt x="2876" y="494"/>
                </a:lnTo>
                <a:lnTo>
                  <a:pt x="2878" y="496"/>
                </a:lnTo>
                <a:lnTo>
                  <a:pt x="2878" y="496"/>
                </a:lnTo>
                <a:lnTo>
                  <a:pt x="2884" y="514"/>
                </a:lnTo>
                <a:lnTo>
                  <a:pt x="2890" y="536"/>
                </a:lnTo>
                <a:lnTo>
                  <a:pt x="2894" y="562"/>
                </a:lnTo>
                <a:lnTo>
                  <a:pt x="2902" y="582"/>
                </a:lnTo>
                <a:lnTo>
                  <a:pt x="2902" y="582"/>
                </a:lnTo>
                <a:lnTo>
                  <a:pt x="2904" y="598"/>
                </a:lnTo>
                <a:lnTo>
                  <a:pt x="2908" y="618"/>
                </a:lnTo>
                <a:lnTo>
                  <a:pt x="2910" y="638"/>
                </a:lnTo>
                <a:lnTo>
                  <a:pt x="2910" y="656"/>
                </a:lnTo>
                <a:lnTo>
                  <a:pt x="2910" y="656"/>
                </a:lnTo>
                <a:lnTo>
                  <a:pt x="2902" y="656"/>
                </a:lnTo>
                <a:lnTo>
                  <a:pt x="2896" y="658"/>
                </a:lnTo>
                <a:lnTo>
                  <a:pt x="2890" y="660"/>
                </a:lnTo>
                <a:lnTo>
                  <a:pt x="2888" y="660"/>
                </a:lnTo>
                <a:lnTo>
                  <a:pt x="2884" y="658"/>
                </a:lnTo>
                <a:lnTo>
                  <a:pt x="2884" y="658"/>
                </a:lnTo>
                <a:lnTo>
                  <a:pt x="2880" y="660"/>
                </a:lnTo>
                <a:lnTo>
                  <a:pt x="2880" y="664"/>
                </a:lnTo>
                <a:lnTo>
                  <a:pt x="2878" y="670"/>
                </a:lnTo>
                <a:lnTo>
                  <a:pt x="2876" y="672"/>
                </a:lnTo>
                <a:lnTo>
                  <a:pt x="2876" y="672"/>
                </a:lnTo>
                <a:lnTo>
                  <a:pt x="2868" y="672"/>
                </a:lnTo>
                <a:lnTo>
                  <a:pt x="2864" y="674"/>
                </a:lnTo>
                <a:lnTo>
                  <a:pt x="2862" y="676"/>
                </a:lnTo>
                <a:lnTo>
                  <a:pt x="2862" y="676"/>
                </a:lnTo>
                <a:lnTo>
                  <a:pt x="2868" y="682"/>
                </a:lnTo>
                <a:lnTo>
                  <a:pt x="2876" y="688"/>
                </a:lnTo>
                <a:lnTo>
                  <a:pt x="2894" y="694"/>
                </a:lnTo>
                <a:lnTo>
                  <a:pt x="2910" y="702"/>
                </a:lnTo>
                <a:lnTo>
                  <a:pt x="2916" y="706"/>
                </a:lnTo>
                <a:lnTo>
                  <a:pt x="2922" y="714"/>
                </a:lnTo>
                <a:lnTo>
                  <a:pt x="2922" y="714"/>
                </a:lnTo>
                <a:lnTo>
                  <a:pt x="2924" y="752"/>
                </a:lnTo>
                <a:lnTo>
                  <a:pt x="2930" y="790"/>
                </a:lnTo>
                <a:lnTo>
                  <a:pt x="2934" y="830"/>
                </a:lnTo>
                <a:lnTo>
                  <a:pt x="2938" y="872"/>
                </a:lnTo>
                <a:lnTo>
                  <a:pt x="2938" y="872"/>
                </a:lnTo>
                <a:lnTo>
                  <a:pt x="2700" y="874"/>
                </a:lnTo>
                <a:lnTo>
                  <a:pt x="2452" y="874"/>
                </a:lnTo>
                <a:lnTo>
                  <a:pt x="2452" y="874"/>
                </a:lnTo>
                <a:lnTo>
                  <a:pt x="2448" y="852"/>
                </a:lnTo>
                <a:lnTo>
                  <a:pt x="2448" y="830"/>
                </a:lnTo>
                <a:lnTo>
                  <a:pt x="2448" y="806"/>
                </a:lnTo>
                <a:lnTo>
                  <a:pt x="2446" y="786"/>
                </a:lnTo>
                <a:lnTo>
                  <a:pt x="2446" y="786"/>
                </a:lnTo>
                <a:lnTo>
                  <a:pt x="2456" y="782"/>
                </a:lnTo>
                <a:lnTo>
                  <a:pt x="2464" y="776"/>
                </a:lnTo>
                <a:lnTo>
                  <a:pt x="2464" y="776"/>
                </a:lnTo>
                <a:lnTo>
                  <a:pt x="2462" y="774"/>
                </a:lnTo>
                <a:lnTo>
                  <a:pt x="2460" y="776"/>
                </a:lnTo>
                <a:lnTo>
                  <a:pt x="2458" y="776"/>
                </a:lnTo>
                <a:lnTo>
                  <a:pt x="2456" y="774"/>
                </a:lnTo>
                <a:lnTo>
                  <a:pt x="2456" y="774"/>
                </a:lnTo>
                <a:lnTo>
                  <a:pt x="2458" y="768"/>
                </a:lnTo>
                <a:lnTo>
                  <a:pt x="2458" y="764"/>
                </a:lnTo>
                <a:lnTo>
                  <a:pt x="2458" y="758"/>
                </a:lnTo>
                <a:lnTo>
                  <a:pt x="2460" y="754"/>
                </a:lnTo>
                <a:lnTo>
                  <a:pt x="2460" y="754"/>
                </a:lnTo>
                <a:lnTo>
                  <a:pt x="2462" y="756"/>
                </a:lnTo>
                <a:lnTo>
                  <a:pt x="2464" y="758"/>
                </a:lnTo>
                <a:lnTo>
                  <a:pt x="2466" y="758"/>
                </a:lnTo>
                <a:lnTo>
                  <a:pt x="2466" y="758"/>
                </a:lnTo>
                <a:lnTo>
                  <a:pt x="2466" y="754"/>
                </a:lnTo>
                <a:lnTo>
                  <a:pt x="2468" y="750"/>
                </a:lnTo>
                <a:lnTo>
                  <a:pt x="2468" y="748"/>
                </a:lnTo>
                <a:lnTo>
                  <a:pt x="2468" y="748"/>
                </a:lnTo>
                <a:lnTo>
                  <a:pt x="2466" y="746"/>
                </a:lnTo>
                <a:lnTo>
                  <a:pt x="2466" y="746"/>
                </a:lnTo>
                <a:lnTo>
                  <a:pt x="2464" y="746"/>
                </a:lnTo>
                <a:lnTo>
                  <a:pt x="2464" y="746"/>
                </a:lnTo>
                <a:lnTo>
                  <a:pt x="2464" y="744"/>
                </a:lnTo>
                <a:lnTo>
                  <a:pt x="2466" y="746"/>
                </a:lnTo>
                <a:lnTo>
                  <a:pt x="2466" y="746"/>
                </a:lnTo>
                <a:lnTo>
                  <a:pt x="2468" y="744"/>
                </a:lnTo>
                <a:lnTo>
                  <a:pt x="2468" y="744"/>
                </a:lnTo>
                <a:lnTo>
                  <a:pt x="2468" y="740"/>
                </a:lnTo>
                <a:lnTo>
                  <a:pt x="2466" y="736"/>
                </a:lnTo>
                <a:lnTo>
                  <a:pt x="2462" y="726"/>
                </a:lnTo>
                <a:lnTo>
                  <a:pt x="2462" y="726"/>
                </a:lnTo>
                <a:lnTo>
                  <a:pt x="2462" y="724"/>
                </a:lnTo>
                <a:lnTo>
                  <a:pt x="2466" y="722"/>
                </a:lnTo>
                <a:lnTo>
                  <a:pt x="2468" y="722"/>
                </a:lnTo>
                <a:lnTo>
                  <a:pt x="2468" y="718"/>
                </a:lnTo>
                <a:lnTo>
                  <a:pt x="2468" y="718"/>
                </a:lnTo>
                <a:lnTo>
                  <a:pt x="2464" y="716"/>
                </a:lnTo>
                <a:lnTo>
                  <a:pt x="2458" y="714"/>
                </a:lnTo>
                <a:lnTo>
                  <a:pt x="2450" y="714"/>
                </a:lnTo>
                <a:lnTo>
                  <a:pt x="2446" y="714"/>
                </a:lnTo>
                <a:lnTo>
                  <a:pt x="2446" y="714"/>
                </a:lnTo>
                <a:lnTo>
                  <a:pt x="2446" y="704"/>
                </a:lnTo>
                <a:lnTo>
                  <a:pt x="2448" y="700"/>
                </a:lnTo>
                <a:lnTo>
                  <a:pt x="2448" y="694"/>
                </a:lnTo>
                <a:lnTo>
                  <a:pt x="2448" y="688"/>
                </a:lnTo>
                <a:lnTo>
                  <a:pt x="2448" y="688"/>
                </a:lnTo>
                <a:lnTo>
                  <a:pt x="2452" y="688"/>
                </a:lnTo>
                <a:lnTo>
                  <a:pt x="2452" y="686"/>
                </a:lnTo>
                <a:lnTo>
                  <a:pt x="2454" y="684"/>
                </a:lnTo>
                <a:lnTo>
                  <a:pt x="2456" y="682"/>
                </a:lnTo>
                <a:lnTo>
                  <a:pt x="2456" y="682"/>
                </a:lnTo>
                <a:lnTo>
                  <a:pt x="2454" y="678"/>
                </a:lnTo>
                <a:lnTo>
                  <a:pt x="2452" y="674"/>
                </a:lnTo>
                <a:lnTo>
                  <a:pt x="2452" y="664"/>
                </a:lnTo>
                <a:lnTo>
                  <a:pt x="2454" y="654"/>
                </a:lnTo>
                <a:lnTo>
                  <a:pt x="2458" y="646"/>
                </a:lnTo>
                <a:lnTo>
                  <a:pt x="2458" y="646"/>
                </a:lnTo>
                <a:lnTo>
                  <a:pt x="2456" y="640"/>
                </a:lnTo>
                <a:lnTo>
                  <a:pt x="2454" y="636"/>
                </a:lnTo>
                <a:lnTo>
                  <a:pt x="2450" y="632"/>
                </a:lnTo>
                <a:lnTo>
                  <a:pt x="2448" y="626"/>
                </a:lnTo>
                <a:lnTo>
                  <a:pt x="2448" y="626"/>
                </a:lnTo>
                <a:lnTo>
                  <a:pt x="2436" y="626"/>
                </a:lnTo>
                <a:lnTo>
                  <a:pt x="2422" y="626"/>
                </a:lnTo>
                <a:lnTo>
                  <a:pt x="2398" y="626"/>
                </a:lnTo>
                <a:lnTo>
                  <a:pt x="2372" y="630"/>
                </a:lnTo>
                <a:lnTo>
                  <a:pt x="2346" y="630"/>
                </a:lnTo>
                <a:lnTo>
                  <a:pt x="2346" y="630"/>
                </a:lnTo>
                <a:lnTo>
                  <a:pt x="2344" y="632"/>
                </a:lnTo>
                <a:lnTo>
                  <a:pt x="2342" y="636"/>
                </a:lnTo>
                <a:lnTo>
                  <a:pt x="2340" y="642"/>
                </a:lnTo>
                <a:lnTo>
                  <a:pt x="2340" y="642"/>
                </a:lnTo>
                <a:lnTo>
                  <a:pt x="2336" y="640"/>
                </a:lnTo>
                <a:lnTo>
                  <a:pt x="2334" y="636"/>
                </a:lnTo>
                <a:lnTo>
                  <a:pt x="2334" y="632"/>
                </a:lnTo>
                <a:lnTo>
                  <a:pt x="2332" y="628"/>
                </a:lnTo>
                <a:lnTo>
                  <a:pt x="2332" y="628"/>
                </a:lnTo>
                <a:lnTo>
                  <a:pt x="2308" y="628"/>
                </a:lnTo>
                <a:lnTo>
                  <a:pt x="2298" y="626"/>
                </a:lnTo>
                <a:lnTo>
                  <a:pt x="2288" y="622"/>
                </a:lnTo>
                <a:lnTo>
                  <a:pt x="2288" y="622"/>
                </a:lnTo>
                <a:lnTo>
                  <a:pt x="2284" y="626"/>
                </a:lnTo>
                <a:lnTo>
                  <a:pt x="2280" y="628"/>
                </a:lnTo>
                <a:lnTo>
                  <a:pt x="2280" y="628"/>
                </a:lnTo>
                <a:lnTo>
                  <a:pt x="2266" y="628"/>
                </a:lnTo>
                <a:lnTo>
                  <a:pt x="2260" y="628"/>
                </a:lnTo>
                <a:lnTo>
                  <a:pt x="2256" y="630"/>
                </a:lnTo>
                <a:lnTo>
                  <a:pt x="2252" y="636"/>
                </a:lnTo>
                <a:lnTo>
                  <a:pt x="2250" y="644"/>
                </a:lnTo>
                <a:lnTo>
                  <a:pt x="2250" y="666"/>
                </a:lnTo>
                <a:lnTo>
                  <a:pt x="2250" y="676"/>
                </a:lnTo>
                <a:lnTo>
                  <a:pt x="2248" y="684"/>
                </a:lnTo>
                <a:lnTo>
                  <a:pt x="2248" y="684"/>
                </a:lnTo>
                <a:lnTo>
                  <a:pt x="2252" y="688"/>
                </a:lnTo>
                <a:lnTo>
                  <a:pt x="2254" y="690"/>
                </a:lnTo>
                <a:lnTo>
                  <a:pt x="2256" y="690"/>
                </a:lnTo>
                <a:lnTo>
                  <a:pt x="2256" y="690"/>
                </a:lnTo>
                <a:lnTo>
                  <a:pt x="2252" y="696"/>
                </a:lnTo>
                <a:lnTo>
                  <a:pt x="2246" y="702"/>
                </a:lnTo>
                <a:lnTo>
                  <a:pt x="2242" y="708"/>
                </a:lnTo>
                <a:lnTo>
                  <a:pt x="2238" y="716"/>
                </a:lnTo>
                <a:lnTo>
                  <a:pt x="2238" y="716"/>
                </a:lnTo>
                <a:lnTo>
                  <a:pt x="2232" y="714"/>
                </a:lnTo>
                <a:lnTo>
                  <a:pt x="2226" y="716"/>
                </a:lnTo>
                <a:lnTo>
                  <a:pt x="2214" y="718"/>
                </a:lnTo>
                <a:lnTo>
                  <a:pt x="2214" y="718"/>
                </a:lnTo>
                <a:lnTo>
                  <a:pt x="2214" y="722"/>
                </a:lnTo>
                <a:lnTo>
                  <a:pt x="2218" y="724"/>
                </a:lnTo>
                <a:lnTo>
                  <a:pt x="2220" y="726"/>
                </a:lnTo>
                <a:lnTo>
                  <a:pt x="2226" y="726"/>
                </a:lnTo>
                <a:lnTo>
                  <a:pt x="2226" y="726"/>
                </a:lnTo>
                <a:lnTo>
                  <a:pt x="2218" y="730"/>
                </a:lnTo>
                <a:lnTo>
                  <a:pt x="2216" y="734"/>
                </a:lnTo>
                <a:lnTo>
                  <a:pt x="2214" y="738"/>
                </a:lnTo>
                <a:lnTo>
                  <a:pt x="2214" y="738"/>
                </a:lnTo>
                <a:lnTo>
                  <a:pt x="2220" y="742"/>
                </a:lnTo>
                <a:lnTo>
                  <a:pt x="2220" y="742"/>
                </a:lnTo>
                <a:lnTo>
                  <a:pt x="2218" y="754"/>
                </a:lnTo>
                <a:lnTo>
                  <a:pt x="2220" y="770"/>
                </a:lnTo>
                <a:lnTo>
                  <a:pt x="2224" y="776"/>
                </a:lnTo>
                <a:lnTo>
                  <a:pt x="2228" y="782"/>
                </a:lnTo>
                <a:lnTo>
                  <a:pt x="2234" y="788"/>
                </a:lnTo>
                <a:lnTo>
                  <a:pt x="2240" y="790"/>
                </a:lnTo>
                <a:lnTo>
                  <a:pt x="2240" y="790"/>
                </a:lnTo>
                <a:lnTo>
                  <a:pt x="2240" y="798"/>
                </a:lnTo>
                <a:lnTo>
                  <a:pt x="2238" y="806"/>
                </a:lnTo>
                <a:lnTo>
                  <a:pt x="2240" y="826"/>
                </a:lnTo>
                <a:lnTo>
                  <a:pt x="2240" y="850"/>
                </a:lnTo>
                <a:lnTo>
                  <a:pt x="2240" y="872"/>
                </a:lnTo>
                <a:lnTo>
                  <a:pt x="2240" y="872"/>
                </a:lnTo>
                <a:lnTo>
                  <a:pt x="2162" y="876"/>
                </a:lnTo>
                <a:lnTo>
                  <a:pt x="2076" y="880"/>
                </a:lnTo>
                <a:lnTo>
                  <a:pt x="1988" y="880"/>
                </a:lnTo>
                <a:lnTo>
                  <a:pt x="1902" y="878"/>
                </a:lnTo>
                <a:lnTo>
                  <a:pt x="1902" y="878"/>
                </a:lnTo>
                <a:lnTo>
                  <a:pt x="1890" y="882"/>
                </a:lnTo>
                <a:lnTo>
                  <a:pt x="1876" y="884"/>
                </a:lnTo>
                <a:lnTo>
                  <a:pt x="1864" y="884"/>
                </a:lnTo>
                <a:lnTo>
                  <a:pt x="1854" y="882"/>
                </a:lnTo>
                <a:lnTo>
                  <a:pt x="1854" y="882"/>
                </a:lnTo>
                <a:lnTo>
                  <a:pt x="1854" y="880"/>
                </a:lnTo>
                <a:lnTo>
                  <a:pt x="1856" y="874"/>
                </a:lnTo>
                <a:lnTo>
                  <a:pt x="1854" y="864"/>
                </a:lnTo>
                <a:lnTo>
                  <a:pt x="1854" y="864"/>
                </a:lnTo>
                <a:lnTo>
                  <a:pt x="1860" y="864"/>
                </a:lnTo>
                <a:lnTo>
                  <a:pt x="1862" y="860"/>
                </a:lnTo>
                <a:lnTo>
                  <a:pt x="1862" y="856"/>
                </a:lnTo>
                <a:lnTo>
                  <a:pt x="1862" y="852"/>
                </a:lnTo>
                <a:lnTo>
                  <a:pt x="1862" y="852"/>
                </a:lnTo>
                <a:lnTo>
                  <a:pt x="1860" y="850"/>
                </a:lnTo>
                <a:lnTo>
                  <a:pt x="1858" y="850"/>
                </a:lnTo>
                <a:lnTo>
                  <a:pt x="1854" y="850"/>
                </a:lnTo>
                <a:lnTo>
                  <a:pt x="1852" y="850"/>
                </a:lnTo>
                <a:lnTo>
                  <a:pt x="1852" y="850"/>
                </a:lnTo>
                <a:lnTo>
                  <a:pt x="1850" y="846"/>
                </a:lnTo>
                <a:lnTo>
                  <a:pt x="1852" y="844"/>
                </a:lnTo>
                <a:lnTo>
                  <a:pt x="1854" y="844"/>
                </a:lnTo>
                <a:lnTo>
                  <a:pt x="1854" y="842"/>
                </a:lnTo>
                <a:lnTo>
                  <a:pt x="1854" y="842"/>
                </a:lnTo>
                <a:lnTo>
                  <a:pt x="1852" y="834"/>
                </a:lnTo>
                <a:lnTo>
                  <a:pt x="1852" y="834"/>
                </a:lnTo>
                <a:lnTo>
                  <a:pt x="1842" y="834"/>
                </a:lnTo>
                <a:lnTo>
                  <a:pt x="1836" y="834"/>
                </a:lnTo>
                <a:lnTo>
                  <a:pt x="1822" y="832"/>
                </a:lnTo>
                <a:lnTo>
                  <a:pt x="1810" y="828"/>
                </a:lnTo>
                <a:lnTo>
                  <a:pt x="1804" y="828"/>
                </a:lnTo>
                <a:lnTo>
                  <a:pt x="1798" y="828"/>
                </a:lnTo>
                <a:lnTo>
                  <a:pt x="1798" y="828"/>
                </a:lnTo>
                <a:lnTo>
                  <a:pt x="1796" y="822"/>
                </a:lnTo>
                <a:lnTo>
                  <a:pt x="1794" y="820"/>
                </a:lnTo>
                <a:lnTo>
                  <a:pt x="1790" y="818"/>
                </a:lnTo>
                <a:lnTo>
                  <a:pt x="1790" y="818"/>
                </a:lnTo>
                <a:lnTo>
                  <a:pt x="1792" y="812"/>
                </a:lnTo>
                <a:lnTo>
                  <a:pt x="1792" y="804"/>
                </a:lnTo>
                <a:lnTo>
                  <a:pt x="1794" y="798"/>
                </a:lnTo>
                <a:lnTo>
                  <a:pt x="1796" y="796"/>
                </a:lnTo>
                <a:lnTo>
                  <a:pt x="1800" y="794"/>
                </a:lnTo>
                <a:lnTo>
                  <a:pt x="1800" y="794"/>
                </a:lnTo>
                <a:lnTo>
                  <a:pt x="1808" y="748"/>
                </a:lnTo>
                <a:lnTo>
                  <a:pt x="1820" y="704"/>
                </a:lnTo>
                <a:lnTo>
                  <a:pt x="1846" y="616"/>
                </a:lnTo>
                <a:lnTo>
                  <a:pt x="1846" y="616"/>
                </a:lnTo>
                <a:lnTo>
                  <a:pt x="1868" y="530"/>
                </a:lnTo>
                <a:lnTo>
                  <a:pt x="1888" y="442"/>
                </a:lnTo>
                <a:lnTo>
                  <a:pt x="1910" y="358"/>
                </a:lnTo>
                <a:lnTo>
                  <a:pt x="1932" y="276"/>
                </a:lnTo>
                <a:lnTo>
                  <a:pt x="1932" y="276"/>
                </a:lnTo>
                <a:lnTo>
                  <a:pt x="1936" y="276"/>
                </a:lnTo>
                <a:lnTo>
                  <a:pt x="1938" y="282"/>
                </a:lnTo>
                <a:lnTo>
                  <a:pt x="1938" y="282"/>
                </a:lnTo>
                <a:lnTo>
                  <a:pt x="1942" y="280"/>
                </a:lnTo>
                <a:lnTo>
                  <a:pt x="1944" y="276"/>
                </a:lnTo>
                <a:lnTo>
                  <a:pt x="1946" y="270"/>
                </a:lnTo>
                <a:lnTo>
                  <a:pt x="1944" y="266"/>
                </a:lnTo>
                <a:lnTo>
                  <a:pt x="1944" y="266"/>
                </a:lnTo>
                <a:lnTo>
                  <a:pt x="1940" y="266"/>
                </a:lnTo>
                <a:lnTo>
                  <a:pt x="1938" y="268"/>
                </a:lnTo>
                <a:lnTo>
                  <a:pt x="1936" y="270"/>
                </a:lnTo>
                <a:lnTo>
                  <a:pt x="1934" y="268"/>
                </a:lnTo>
                <a:lnTo>
                  <a:pt x="1934" y="268"/>
                </a:lnTo>
                <a:lnTo>
                  <a:pt x="1936" y="258"/>
                </a:lnTo>
                <a:lnTo>
                  <a:pt x="1938" y="254"/>
                </a:lnTo>
                <a:lnTo>
                  <a:pt x="1938" y="248"/>
                </a:lnTo>
                <a:lnTo>
                  <a:pt x="1938" y="248"/>
                </a:lnTo>
                <a:lnTo>
                  <a:pt x="1946" y="248"/>
                </a:lnTo>
                <a:lnTo>
                  <a:pt x="1946" y="248"/>
                </a:lnTo>
                <a:lnTo>
                  <a:pt x="1942" y="238"/>
                </a:lnTo>
                <a:lnTo>
                  <a:pt x="1942" y="226"/>
                </a:lnTo>
                <a:lnTo>
                  <a:pt x="1942" y="226"/>
                </a:lnTo>
                <a:lnTo>
                  <a:pt x="1938" y="226"/>
                </a:lnTo>
                <a:lnTo>
                  <a:pt x="1936" y="224"/>
                </a:lnTo>
                <a:lnTo>
                  <a:pt x="1936" y="224"/>
                </a:lnTo>
                <a:lnTo>
                  <a:pt x="1928" y="234"/>
                </a:lnTo>
                <a:lnTo>
                  <a:pt x="1924" y="238"/>
                </a:lnTo>
                <a:lnTo>
                  <a:pt x="1918" y="242"/>
                </a:lnTo>
                <a:lnTo>
                  <a:pt x="1918" y="242"/>
                </a:lnTo>
                <a:lnTo>
                  <a:pt x="1920" y="244"/>
                </a:lnTo>
                <a:lnTo>
                  <a:pt x="1922" y="246"/>
                </a:lnTo>
                <a:lnTo>
                  <a:pt x="1924" y="246"/>
                </a:lnTo>
                <a:lnTo>
                  <a:pt x="1926" y="246"/>
                </a:lnTo>
                <a:lnTo>
                  <a:pt x="1926" y="246"/>
                </a:lnTo>
                <a:lnTo>
                  <a:pt x="1918" y="248"/>
                </a:lnTo>
                <a:lnTo>
                  <a:pt x="1912" y="250"/>
                </a:lnTo>
                <a:lnTo>
                  <a:pt x="1908" y="252"/>
                </a:lnTo>
                <a:lnTo>
                  <a:pt x="1906" y="254"/>
                </a:lnTo>
                <a:lnTo>
                  <a:pt x="1904" y="258"/>
                </a:lnTo>
                <a:lnTo>
                  <a:pt x="1904" y="264"/>
                </a:lnTo>
                <a:lnTo>
                  <a:pt x="1904" y="264"/>
                </a:lnTo>
                <a:lnTo>
                  <a:pt x="1912" y="264"/>
                </a:lnTo>
                <a:lnTo>
                  <a:pt x="1916" y="260"/>
                </a:lnTo>
                <a:lnTo>
                  <a:pt x="1920" y="252"/>
                </a:lnTo>
                <a:lnTo>
                  <a:pt x="1920" y="252"/>
                </a:lnTo>
                <a:lnTo>
                  <a:pt x="1922" y="260"/>
                </a:lnTo>
                <a:lnTo>
                  <a:pt x="1920" y="270"/>
                </a:lnTo>
                <a:lnTo>
                  <a:pt x="1918" y="288"/>
                </a:lnTo>
                <a:lnTo>
                  <a:pt x="1908" y="322"/>
                </a:lnTo>
                <a:lnTo>
                  <a:pt x="1908" y="322"/>
                </a:lnTo>
                <a:lnTo>
                  <a:pt x="1898" y="360"/>
                </a:lnTo>
                <a:lnTo>
                  <a:pt x="1884" y="400"/>
                </a:lnTo>
                <a:lnTo>
                  <a:pt x="1884" y="400"/>
                </a:lnTo>
                <a:lnTo>
                  <a:pt x="1872" y="450"/>
                </a:lnTo>
                <a:lnTo>
                  <a:pt x="1862" y="490"/>
                </a:lnTo>
                <a:lnTo>
                  <a:pt x="1850" y="530"/>
                </a:lnTo>
                <a:lnTo>
                  <a:pt x="1840" y="580"/>
                </a:lnTo>
                <a:lnTo>
                  <a:pt x="1840" y="580"/>
                </a:lnTo>
                <a:lnTo>
                  <a:pt x="1828" y="616"/>
                </a:lnTo>
                <a:lnTo>
                  <a:pt x="1818" y="656"/>
                </a:lnTo>
                <a:lnTo>
                  <a:pt x="1806" y="698"/>
                </a:lnTo>
                <a:lnTo>
                  <a:pt x="1796" y="732"/>
                </a:lnTo>
                <a:lnTo>
                  <a:pt x="1796" y="732"/>
                </a:lnTo>
                <a:lnTo>
                  <a:pt x="1782" y="732"/>
                </a:lnTo>
                <a:lnTo>
                  <a:pt x="1782" y="732"/>
                </a:lnTo>
                <a:lnTo>
                  <a:pt x="1778" y="724"/>
                </a:lnTo>
                <a:lnTo>
                  <a:pt x="1778" y="720"/>
                </a:lnTo>
                <a:lnTo>
                  <a:pt x="1780" y="716"/>
                </a:lnTo>
                <a:lnTo>
                  <a:pt x="1780" y="716"/>
                </a:lnTo>
                <a:lnTo>
                  <a:pt x="1778" y="714"/>
                </a:lnTo>
                <a:lnTo>
                  <a:pt x="1776" y="714"/>
                </a:lnTo>
                <a:lnTo>
                  <a:pt x="1776" y="714"/>
                </a:lnTo>
                <a:lnTo>
                  <a:pt x="1776" y="650"/>
                </a:lnTo>
                <a:lnTo>
                  <a:pt x="1774" y="588"/>
                </a:lnTo>
                <a:lnTo>
                  <a:pt x="1768" y="476"/>
                </a:lnTo>
                <a:lnTo>
                  <a:pt x="1768" y="476"/>
                </a:lnTo>
                <a:lnTo>
                  <a:pt x="1770" y="470"/>
                </a:lnTo>
                <a:lnTo>
                  <a:pt x="1770" y="466"/>
                </a:lnTo>
                <a:lnTo>
                  <a:pt x="1772" y="462"/>
                </a:lnTo>
                <a:lnTo>
                  <a:pt x="1770" y="456"/>
                </a:lnTo>
                <a:lnTo>
                  <a:pt x="1770" y="456"/>
                </a:lnTo>
                <a:lnTo>
                  <a:pt x="1768" y="454"/>
                </a:lnTo>
                <a:lnTo>
                  <a:pt x="1768" y="454"/>
                </a:lnTo>
                <a:lnTo>
                  <a:pt x="1770" y="450"/>
                </a:lnTo>
                <a:lnTo>
                  <a:pt x="1770" y="450"/>
                </a:lnTo>
                <a:lnTo>
                  <a:pt x="1768" y="448"/>
                </a:lnTo>
                <a:lnTo>
                  <a:pt x="1764" y="446"/>
                </a:lnTo>
                <a:lnTo>
                  <a:pt x="1756" y="446"/>
                </a:lnTo>
                <a:lnTo>
                  <a:pt x="1756" y="446"/>
                </a:lnTo>
                <a:lnTo>
                  <a:pt x="1754" y="450"/>
                </a:lnTo>
                <a:lnTo>
                  <a:pt x="1752" y="456"/>
                </a:lnTo>
                <a:lnTo>
                  <a:pt x="1748" y="458"/>
                </a:lnTo>
                <a:lnTo>
                  <a:pt x="1740" y="456"/>
                </a:lnTo>
                <a:lnTo>
                  <a:pt x="1740" y="456"/>
                </a:lnTo>
                <a:lnTo>
                  <a:pt x="1740" y="446"/>
                </a:lnTo>
                <a:lnTo>
                  <a:pt x="1740" y="438"/>
                </a:lnTo>
                <a:lnTo>
                  <a:pt x="1744" y="426"/>
                </a:lnTo>
                <a:lnTo>
                  <a:pt x="1744" y="426"/>
                </a:lnTo>
                <a:lnTo>
                  <a:pt x="1740" y="428"/>
                </a:lnTo>
                <a:lnTo>
                  <a:pt x="1738" y="432"/>
                </a:lnTo>
                <a:lnTo>
                  <a:pt x="1736" y="438"/>
                </a:lnTo>
                <a:lnTo>
                  <a:pt x="1734" y="458"/>
                </a:lnTo>
                <a:lnTo>
                  <a:pt x="1734" y="458"/>
                </a:lnTo>
                <a:lnTo>
                  <a:pt x="1726" y="462"/>
                </a:lnTo>
                <a:lnTo>
                  <a:pt x="1716" y="462"/>
                </a:lnTo>
                <a:lnTo>
                  <a:pt x="1716" y="462"/>
                </a:lnTo>
                <a:lnTo>
                  <a:pt x="1714" y="468"/>
                </a:lnTo>
                <a:lnTo>
                  <a:pt x="1714" y="474"/>
                </a:lnTo>
                <a:lnTo>
                  <a:pt x="1714" y="480"/>
                </a:lnTo>
                <a:lnTo>
                  <a:pt x="1716" y="488"/>
                </a:lnTo>
                <a:lnTo>
                  <a:pt x="1716" y="488"/>
                </a:lnTo>
                <a:lnTo>
                  <a:pt x="1720" y="486"/>
                </a:lnTo>
                <a:lnTo>
                  <a:pt x="1724" y="488"/>
                </a:lnTo>
                <a:lnTo>
                  <a:pt x="1728" y="490"/>
                </a:lnTo>
                <a:lnTo>
                  <a:pt x="1734" y="490"/>
                </a:lnTo>
                <a:lnTo>
                  <a:pt x="1734" y="490"/>
                </a:lnTo>
                <a:lnTo>
                  <a:pt x="1738" y="502"/>
                </a:lnTo>
                <a:lnTo>
                  <a:pt x="1740" y="516"/>
                </a:lnTo>
                <a:lnTo>
                  <a:pt x="1740" y="552"/>
                </a:lnTo>
                <a:lnTo>
                  <a:pt x="1740" y="622"/>
                </a:lnTo>
                <a:lnTo>
                  <a:pt x="1740" y="622"/>
                </a:lnTo>
                <a:lnTo>
                  <a:pt x="1738" y="660"/>
                </a:lnTo>
                <a:lnTo>
                  <a:pt x="1736" y="696"/>
                </a:lnTo>
                <a:lnTo>
                  <a:pt x="1736" y="696"/>
                </a:lnTo>
                <a:lnTo>
                  <a:pt x="1738" y="698"/>
                </a:lnTo>
                <a:lnTo>
                  <a:pt x="1740" y="698"/>
                </a:lnTo>
                <a:lnTo>
                  <a:pt x="1740" y="698"/>
                </a:lnTo>
                <a:lnTo>
                  <a:pt x="1738" y="702"/>
                </a:lnTo>
                <a:lnTo>
                  <a:pt x="1736" y="706"/>
                </a:lnTo>
                <a:lnTo>
                  <a:pt x="1736" y="716"/>
                </a:lnTo>
                <a:lnTo>
                  <a:pt x="1738" y="724"/>
                </a:lnTo>
                <a:lnTo>
                  <a:pt x="1736" y="728"/>
                </a:lnTo>
                <a:lnTo>
                  <a:pt x="1734" y="730"/>
                </a:lnTo>
                <a:lnTo>
                  <a:pt x="1734" y="730"/>
                </a:lnTo>
                <a:lnTo>
                  <a:pt x="1736" y="732"/>
                </a:lnTo>
                <a:lnTo>
                  <a:pt x="1738" y="734"/>
                </a:lnTo>
                <a:lnTo>
                  <a:pt x="1738" y="736"/>
                </a:lnTo>
                <a:lnTo>
                  <a:pt x="1738" y="736"/>
                </a:lnTo>
                <a:lnTo>
                  <a:pt x="1700" y="738"/>
                </a:lnTo>
                <a:lnTo>
                  <a:pt x="1666" y="740"/>
                </a:lnTo>
                <a:lnTo>
                  <a:pt x="1584" y="738"/>
                </a:lnTo>
                <a:lnTo>
                  <a:pt x="1584" y="738"/>
                </a:lnTo>
                <a:lnTo>
                  <a:pt x="1588" y="710"/>
                </a:lnTo>
                <a:lnTo>
                  <a:pt x="1592" y="676"/>
                </a:lnTo>
                <a:lnTo>
                  <a:pt x="1592" y="676"/>
                </a:lnTo>
                <a:lnTo>
                  <a:pt x="1594" y="676"/>
                </a:lnTo>
                <a:lnTo>
                  <a:pt x="1598" y="674"/>
                </a:lnTo>
                <a:lnTo>
                  <a:pt x="1598" y="674"/>
                </a:lnTo>
                <a:lnTo>
                  <a:pt x="1602" y="620"/>
                </a:lnTo>
                <a:lnTo>
                  <a:pt x="1610" y="566"/>
                </a:lnTo>
                <a:lnTo>
                  <a:pt x="1628" y="474"/>
                </a:lnTo>
                <a:lnTo>
                  <a:pt x="1628" y="474"/>
                </a:lnTo>
                <a:lnTo>
                  <a:pt x="1640" y="378"/>
                </a:lnTo>
                <a:lnTo>
                  <a:pt x="1656" y="292"/>
                </a:lnTo>
                <a:lnTo>
                  <a:pt x="1656" y="292"/>
                </a:lnTo>
                <a:lnTo>
                  <a:pt x="1662" y="294"/>
                </a:lnTo>
                <a:lnTo>
                  <a:pt x="1668" y="292"/>
                </a:lnTo>
                <a:lnTo>
                  <a:pt x="1668" y="292"/>
                </a:lnTo>
                <a:lnTo>
                  <a:pt x="1664" y="262"/>
                </a:lnTo>
                <a:lnTo>
                  <a:pt x="1662" y="250"/>
                </a:lnTo>
                <a:lnTo>
                  <a:pt x="1658" y="238"/>
                </a:lnTo>
                <a:lnTo>
                  <a:pt x="1658" y="238"/>
                </a:lnTo>
                <a:lnTo>
                  <a:pt x="1644" y="254"/>
                </a:lnTo>
                <a:lnTo>
                  <a:pt x="1638" y="262"/>
                </a:lnTo>
                <a:lnTo>
                  <a:pt x="1634" y="274"/>
                </a:lnTo>
                <a:lnTo>
                  <a:pt x="1634" y="274"/>
                </a:lnTo>
                <a:lnTo>
                  <a:pt x="1638" y="276"/>
                </a:lnTo>
                <a:lnTo>
                  <a:pt x="1644" y="278"/>
                </a:lnTo>
                <a:lnTo>
                  <a:pt x="1644" y="278"/>
                </a:lnTo>
                <a:lnTo>
                  <a:pt x="1636" y="338"/>
                </a:lnTo>
                <a:lnTo>
                  <a:pt x="1626" y="394"/>
                </a:lnTo>
                <a:lnTo>
                  <a:pt x="1616" y="446"/>
                </a:lnTo>
                <a:lnTo>
                  <a:pt x="1608" y="496"/>
                </a:lnTo>
                <a:lnTo>
                  <a:pt x="1608" y="496"/>
                </a:lnTo>
                <a:lnTo>
                  <a:pt x="1598" y="554"/>
                </a:lnTo>
                <a:lnTo>
                  <a:pt x="1598" y="554"/>
                </a:lnTo>
                <a:lnTo>
                  <a:pt x="1600" y="556"/>
                </a:lnTo>
                <a:lnTo>
                  <a:pt x="1602" y="556"/>
                </a:lnTo>
                <a:lnTo>
                  <a:pt x="1602" y="556"/>
                </a:lnTo>
                <a:lnTo>
                  <a:pt x="1600" y="562"/>
                </a:lnTo>
                <a:lnTo>
                  <a:pt x="1596" y="568"/>
                </a:lnTo>
                <a:lnTo>
                  <a:pt x="1596" y="574"/>
                </a:lnTo>
                <a:lnTo>
                  <a:pt x="1596" y="576"/>
                </a:lnTo>
                <a:lnTo>
                  <a:pt x="1598" y="578"/>
                </a:lnTo>
                <a:lnTo>
                  <a:pt x="1598" y="578"/>
                </a:lnTo>
                <a:lnTo>
                  <a:pt x="1588" y="614"/>
                </a:lnTo>
                <a:lnTo>
                  <a:pt x="1582" y="654"/>
                </a:lnTo>
                <a:lnTo>
                  <a:pt x="1568" y="736"/>
                </a:lnTo>
                <a:lnTo>
                  <a:pt x="1568" y="736"/>
                </a:lnTo>
                <a:lnTo>
                  <a:pt x="1552" y="740"/>
                </a:lnTo>
                <a:lnTo>
                  <a:pt x="1532" y="740"/>
                </a:lnTo>
                <a:lnTo>
                  <a:pt x="1494" y="740"/>
                </a:lnTo>
                <a:lnTo>
                  <a:pt x="1494" y="740"/>
                </a:lnTo>
                <a:lnTo>
                  <a:pt x="1494" y="730"/>
                </a:lnTo>
                <a:lnTo>
                  <a:pt x="1492" y="716"/>
                </a:lnTo>
                <a:lnTo>
                  <a:pt x="1492" y="702"/>
                </a:lnTo>
                <a:lnTo>
                  <a:pt x="1494" y="688"/>
                </a:lnTo>
                <a:lnTo>
                  <a:pt x="1494" y="688"/>
                </a:lnTo>
                <a:lnTo>
                  <a:pt x="1488" y="684"/>
                </a:lnTo>
                <a:lnTo>
                  <a:pt x="1488" y="684"/>
                </a:lnTo>
                <a:lnTo>
                  <a:pt x="1486" y="594"/>
                </a:lnTo>
                <a:lnTo>
                  <a:pt x="1482" y="508"/>
                </a:lnTo>
                <a:lnTo>
                  <a:pt x="1482" y="508"/>
                </a:lnTo>
                <a:lnTo>
                  <a:pt x="1488" y="504"/>
                </a:lnTo>
                <a:lnTo>
                  <a:pt x="1494" y="500"/>
                </a:lnTo>
                <a:lnTo>
                  <a:pt x="1508" y="494"/>
                </a:lnTo>
                <a:lnTo>
                  <a:pt x="1540" y="486"/>
                </a:lnTo>
                <a:lnTo>
                  <a:pt x="1540" y="486"/>
                </a:lnTo>
                <a:lnTo>
                  <a:pt x="1540" y="484"/>
                </a:lnTo>
                <a:lnTo>
                  <a:pt x="1536" y="484"/>
                </a:lnTo>
                <a:lnTo>
                  <a:pt x="1534" y="482"/>
                </a:lnTo>
                <a:lnTo>
                  <a:pt x="1534" y="478"/>
                </a:lnTo>
                <a:lnTo>
                  <a:pt x="1534" y="478"/>
                </a:lnTo>
                <a:lnTo>
                  <a:pt x="1546" y="466"/>
                </a:lnTo>
                <a:lnTo>
                  <a:pt x="1550" y="462"/>
                </a:lnTo>
                <a:lnTo>
                  <a:pt x="1550" y="458"/>
                </a:lnTo>
                <a:lnTo>
                  <a:pt x="1550" y="456"/>
                </a:lnTo>
                <a:lnTo>
                  <a:pt x="1546" y="452"/>
                </a:lnTo>
                <a:lnTo>
                  <a:pt x="1546" y="452"/>
                </a:lnTo>
                <a:lnTo>
                  <a:pt x="1542" y="454"/>
                </a:lnTo>
                <a:lnTo>
                  <a:pt x="1540" y="458"/>
                </a:lnTo>
                <a:lnTo>
                  <a:pt x="1538" y="462"/>
                </a:lnTo>
                <a:lnTo>
                  <a:pt x="1534" y="464"/>
                </a:lnTo>
                <a:lnTo>
                  <a:pt x="1534" y="464"/>
                </a:lnTo>
                <a:lnTo>
                  <a:pt x="1532" y="456"/>
                </a:lnTo>
                <a:lnTo>
                  <a:pt x="1532" y="448"/>
                </a:lnTo>
                <a:lnTo>
                  <a:pt x="1536" y="432"/>
                </a:lnTo>
                <a:lnTo>
                  <a:pt x="1536" y="432"/>
                </a:lnTo>
                <a:lnTo>
                  <a:pt x="1532" y="434"/>
                </a:lnTo>
                <a:lnTo>
                  <a:pt x="1530" y="438"/>
                </a:lnTo>
                <a:lnTo>
                  <a:pt x="1530" y="446"/>
                </a:lnTo>
                <a:lnTo>
                  <a:pt x="1528" y="456"/>
                </a:lnTo>
                <a:lnTo>
                  <a:pt x="1526" y="462"/>
                </a:lnTo>
                <a:lnTo>
                  <a:pt x="1524" y="466"/>
                </a:lnTo>
                <a:lnTo>
                  <a:pt x="1524" y="466"/>
                </a:lnTo>
                <a:lnTo>
                  <a:pt x="1520" y="462"/>
                </a:lnTo>
                <a:lnTo>
                  <a:pt x="1512" y="460"/>
                </a:lnTo>
                <a:lnTo>
                  <a:pt x="1498" y="462"/>
                </a:lnTo>
                <a:lnTo>
                  <a:pt x="1484" y="462"/>
                </a:lnTo>
                <a:lnTo>
                  <a:pt x="1480" y="462"/>
                </a:lnTo>
                <a:lnTo>
                  <a:pt x="1474" y="458"/>
                </a:lnTo>
                <a:lnTo>
                  <a:pt x="1474" y="458"/>
                </a:lnTo>
                <a:lnTo>
                  <a:pt x="1466" y="464"/>
                </a:lnTo>
                <a:lnTo>
                  <a:pt x="1460" y="466"/>
                </a:lnTo>
                <a:lnTo>
                  <a:pt x="1452" y="466"/>
                </a:lnTo>
                <a:lnTo>
                  <a:pt x="1452" y="466"/>
                </a:lnTo>
                <a:lnTo>
                  <a:pt x="1452" y="468"/>
                </a:lnTo>
                <a:lnTo>
                  <a:pt x="1456" y="470"/>
                </a:lnTo>
                <a:lnTo>
                  <a:pt x="1456" y="470"/>
                </a:lnTo>
                <a:lnTo>
                  <a:pt x="1452" y="474"/>
                </a:lnTo>
                <a:lnTo>
                  <a:pt x="1452" y="480"/>
                </a:lnTo>
                <a:lnTo>
                  <a:pt x="1452" y="492"/>
                </a:lnTo>
                <a:lnTo>
                  <a:pt x="1452" y="504"/>
                </a:lnTo>
                <a:lnTo>
                  <a:pt x="1452" y="510"/>
                </a:lnTo>
                <a:lnTo>
                  <a:pt x="1450" y="516"/>
                </a:lnTo>
                <a:lnTo>
                  <a:pt x="1450" y="516"/>
                </a:lnTo>
                <a:lnTo>
                  <a:pt x="1452" y="524"/>
                </a:lnTo>
                <a:lnTo>
                  <a:pt x="1452" y="534"/>
                </a:lnTo>
                <a:lnTo>
                  <a:pt x="1452" y="554"/>
                </a:lnTo>
                <a:lnTo>
                  <a:pt x="1450" y="574"/>
                </a:lnTo>
                <a:lnTo>
                  <a:pt x="1452" y="584"/>
                </a:lnTo>
                <a:lnTo>
                  <a:pt x="1454" y="592"/>
                </a:lnTo>
                <a:lnTo>
                  <a:pt x="1454" y="592"/>
                </a:lnTo>
                <a:lnTo>
                  <a:pt x="1450" y="602"/>
                </a:lnTo>
                <a:lnTo>
                  <a:pt x="1450" y="612"/>
                </a:lnTo>
                <a:lnTo>
                  <a:pt x="1450" y="640"/>
                </a:lnTo>
                <a:lnTo>
                  <a:pt x="1450" y="668"/>
                </a:lnTo>
                <a:lnTo>
                  <a:pt x="1448" y="678"/>
                </a:lnTo>
                <a:lnTo>
                  <a:pt x="1444" y="688"/>
                </a:lnTo>
                <a:lnTo>
                  <a:pt x="1444" y="688"/>
                </a:lnTo>
                <a:lnTo>
                  <a:pt x="1438" y="686"/>
                </a:lnTo>
                <a:lnTo>
                  <a:pt x="1432" y="688"/>
                </a:lnTo>
                <a:lnTo>
                  <a:pt x="1432" y="688"/>
                </a:lnTo>
                <a:lnTo>
                  <a:pt x="1432" y="694"/>
                </a:lnTo>
                <a:lnTo>
                  <a:pt x="1434" y="698"/>
                </a:lnTo>
                <a:lnTo>
                  <a:pt x="1434" y="702"/>
                </a:lnTo>
                <a:lnTo>
                  <a:pt x="1430" y="706"/>
                </a:lnTo>
                <a:lnTo>
                  <a:pt x="1430" y="706"/>
                </a:lnTo>
                <a:lnTo>
                  <a:pt x="1434" y="704"/>
                </a:lnTo>
                <a:lnTo>
                  <a:pt x="1440" y="704"/>
                </a:lnTo>
                <a:lnTo>
                  <a:pt x="1440" y="704"/>
                </a:lnTo>
                <a:lnTo>
                  <a:pt x="1440" y="698"/>
                </a:lnTo>
                <a:lnTo>
                  <a:pt x="1440" y="696"/>
                </a:lnTo>
                <a:lnTo>
                  <a:pt x="1442" y="692"/>
                </a:lnTo>
                <a:lnTo>
                  <a:pt x="1448" y="692"/>
                </a:lnTo>
                <a:lnTo>
                  <a:pt x="1448" y="692"/>
                </a:lnTo>
                <a:lnTo>
                  <a:pt x="1448" y="700"/>
                </a:lnTo>
                <a:lnTo>
                  <a:pt x="1446" y="704"/>
                </a:lnTo>
                <a:lnTo>
                  <a:pt x="1442" y="704"/>
                </a:lnTo>
                <a:lnTo>
                  <a:pt x="1442" y="704"/>
                </a:lnTo>
                <a:lnTo>
                  <a:pt x="1448" y="724"/>
                </a:lnTo>
                <a:lnTo>
                  <a:pt x="1448" y="734"/>
                </a:lnTo>
                <a:lnTo>
                  <a:pt x="1446" y="738"/>
                </a:lnTo>
                <a:lnTo>
                  <a:pt x="1442" y="742"/>
                </a:lnTo>
                <a:lnTo>
                  <a:pt x="1442" y="742"/>
                </a:lnTo>
                <a:lnTo>
                  <a:pt x="1434" y="740"/>
                </a:lnTo>
                <a:lnTo>
                  <a:pt x="1426" y="740"/>
                </a:lnTo>
                <a:lnTo>
                  <a:pt x="1410" y="742"/>
                </a:lnTo>
                <a:lnTo>
                  <a:pt x="1392" y="742"/>
                </a:lnTo>
                <a:lnTo>
                  <a:pt x="1372" y="740"/>
                </a:lnTo>
                <a:lnTo>
                  <a:pt x="1372" y="740"/>
                </a:lnTo>
                <a:lnTo>
                  <a:pt x="1370" y="552"/>
                </a:lnTo>
                <a:lnTo>
                  <a:pt x="1370" y="552"/>
                </a:lnTo>
                <a:lnTo>
                  <a:pt x="1376" y="546"/>
                </a:lnTo>
                <a:lnTo>
                  <a:pt x="1380" y="544"/>
                </a:lnTo>
                <a:lnTo>
                  <a:pt x="1384" y="542"/>
                </a:lnTo>
                <a:lnTo>
                  <a:pt x="1384" y="542"/>
                </a:lnTo>
                <a:lnTo>
                  <a:pt x="1382" y="540"/>
                </a:lnTo>
                <a:lnTo>
                  <a:pt x="1380" y="538"/>
                </a:lnTo>
                <a:lnTo>
                  <a:pt x="1372" y="538"/>
                </a:lnTo>
                <a:lnTo>
                  <a:pt x="1372" y="538"/>
                </a:lnTo>
                <a:lnTo>
                  <a:pt x="1370" y="524"/>
                </a:lnTo>
                <a:lnTo>
                  <a:pt x="1370" y="510"/>
                </a:lnTo>
                <a:lnTo>
                  <a:pt x="1370" y="494"/>
                </a:lnTo>
                <a:lnTo>
                  <a:pt x="1370" y="478"/>
                </a:lnTo>
                <a:lnTo>
                  <a:pt x="1370" y="478"/>
                </a:lnTo>
                <a:lnTo>
                  <a:pt x="1374" y="478"/>
                </a:lnTo>
                <a:lnTo>
                  <a:pt x="1378" y="476"/>
                </a:lnTo>
                <a:lnTo>
                  <a:pt x="1380" y="474"/>
                </a:lnTo>
                <a:lnTo>
                  <a:pt x="1384" y="474"/>
                </a:lnTo>
                <a:lnTo>
                  <a:pt x="1384" y="474"/>
                </a:lnTo>
                <a:lnTo>
                  <a:pt x="1382" y="472"/>
                </a:lnTo>
                <a:lnTo>
                  <a:pt x="1378" y="470"/>
                </a:lnTo>
                <a:lnTo>
                  <a:pt x="1370" y="470"/>
                </a:lnTo>
                <a:lnTo>
                  <a:pt x="1370" y="470"/>
                </a:lnTo>
                <a:lnTo>
                  <a:pt x="1368" y="454"/>
                </a:lnTo>
                <a:lnTo>
                  <a:pt x="1368" y="440"/>
                </a:lnTo>
                <a:lnTo>
                  <a:pt x="1370" y="410"/>
                </a:lnTo>
                <a:lnTo>
                  <a:pt x="1370" y="410"/>
                </a:lnTo>
                <a:lnTo>
                  <a:pt x="1386" y="404"/>
                </a:lnTo>
                <a:lnTo>
                  <a:pt x="1386" y="404"/>
                </a:lnTo>
                <a:lnTo>
                  <a:pt x="1378" y="402"/>
                </a:lnTo>
                <a:lnTo>
                  <a:pt x="1372" y="400"/>
                </a:lnTo>
                <a:lnTo>
                  <a:pt x="1368" y="398"/>
                </a:lnTo>
                <a:lnTo>
                  <a:pt x="1368" y="398"/>
                </a:lnTo>
                <a:lnTo>
                  <a:pt x="1366" y="390"/>
                </a:lnTo>
                <a:lnTo>
                  <a:pt x="1368" y="382"/>
                </a:lnTo>
                <a:lnTo>
                  <a:pt x="1370" y="378"/>
                </a:lnTo>
                <a:lnTo>
                  <a:pt x="1374" y="376"/>
                </a:lnTo>
                <a:lnTo>
                  <a:pt x="1386" y="372"/>
                </a:lnTo>
                <a:lnTo>
                  <a:pt x="1402" y="370"/>
                </a:lnTo>
                <a:lnTo>
                  <a:pt x="1402" y="370"/>
                </a:lnTo>
                <a:lnTo>
                  <a:pt x="1394" y="368"/>
                </a:lnTo>
                <a:lnTo>
                  <a:pt x="1384" y="368"/>
                </a:lnTo>
                <a:lnTo>
                  <a:pt x="1376" y="368"/>
                </a:lnTo>
                <a:lnTo>
                  <a:pt x="1368" y="366"/>
                </a:lnTo>
                <a:lnTo>
                  <a:pt x="1368" y="366"/>
                </a:lnTo>
                <a:lnTo>
                  <a:pt x="1368" y="360"/>
                </a:lnTo>
                <a:lnTo>
                  <a:pt x="1368" y="356"/>
                </a:lnTo>
                <a:lnTo>
                  <a:pt x="1368" y="352"/>
                </a:lnTo>
                <a:lnTo>
                  <a:pt x="1370" y="346"/>
                </a:lnTo>
                <a:lnTo>
                  <a:pt x="1370" y="346"/>
                </a:lnTo>
                <a:lnTo>
                  <a:pt x="1376" y="348"/>
                </a:lnTo>
                <a:lnTo>
                  <a:pt x="1380" y="350"/>
                </a:lnTo>
                <a:lnTo>
                  <a:pt x="1390" y="356"/>
                </a:lnTo>
                <a:lnTo>
                  <a:pt x="1390" y="356"/>
                </a:lnTo>
                <a:lnTo>
                  <a:pt x="1392" y="354"/>
                </a:lnTo>
                <a:lnTo>
                  <a:pt x="1394" y="352"/>
                </a:lnTo>
                <a:lnTo>
                  <a:pt x="1394" y="344"/>
                </a:lnTo>
                <a:lnTo>
                  <a:pt x="1394" y="340"/>
                </a:lnTo>
                <a:lnTo>
                  <a:pt x="1396" y="336"/>
                </a:lnTo>
                <a:lnTo>
                  <a:pt x="1398" y="334"/>
                </a:lnTo>
                <a:lnTo>
                  <a:pt x="1398" y="334"/>
                </a:lnTo>
                <a:lnTo>
                  <a:pt x="1394" y="334"/>
                </a:lnTo>
                <a:lnTo>
                  <a:pt x="1388" y="332"/>
                </a:lnTo>
                <a:lnTo>
                  <a:pt x="1382" y="332"/>
                </a:lnTo>
                <a:lnTo>
                  <a:pt x="1376" y="332"/>
                </a:lnTo>
                <a:lnTo>
                  <a:pt x="1376" y="332"/>
                </a:lnTo>
                <a:lnTo>
                  <a:pt x="1376" y="322"/>
                </a:lnTo>
                <a:lnTo>
                  <a:pt x="1372" y="318"/>
                </a:lnTo>
                <a:lnTo>
                  <a:pt x="1368" y="318"/>
                </a:lnTo>
                <a:lnTo>
                  <a:pt x="1368" y="318"/>
                </a:lnTo>
                <a:lnTo>
                  <a:pt x="1368" y="314"/>
                </a:lnTo>
                <a:lnTo>
                  <a:pt x="1370" y="312"/>
                </a:lnTo>
                <a:lnTo>
                  <a:pt x="1374" y="308"/>
                </a:lnTo>
                <a:lnTo>
                  <a:pt x="1380" y="306"/>
                </a:lnTo>
                <a:lnTo>
                  <a:pt x="1384" y="304"/>
                </a:lnTo>
                <a:lnTo>
                  <a:pt x="1384" y="300"/>
                </a:lnTo>
                <a:lnTo>
                  <a:pt x="1384" y="300"/>
                </a:lnTo>
                <a:lnTo>
                  <a:pt x="1366" y="298"/>
                </a:lnTo>
                <a:lnTo>
                  <a:pt x="1348" y="300"/>
                </a:lnTo>
                <a:lnTo>
                  <a:pt x="1348" y="300"/>
                </a:lnTo>
                <a:lnTo>
                  <a:pt x="1354" y="306"/>
                </a:lnTo>
                <a:lnTo>
                  <a:pt x="1360" y="312"/>
                </a:lnTo>
                <a:lnTo>
                  <a:pt x="1360" y="312"/>
                </a:lnTo>
                <a:lnTo>
                  <a:pt x="1358" y="326"/>
                </a:lnTo>
                <a:lnTo>
                  <a:pt x="1356" y="338"/>
                </a:lnTo>
                <a:lnTo>
                  <a:pt x="1358" y="350"/>
                </a:lnTo>
                <a:lnTo>
                  <a:pt x="1360" y="360"/>
                </a:lnTo>
                <a:lnTo>
                  <a:pt x="1360" y="360"/>
                </a:lnTo>
                <a:lnTo>
                  <a:pt x="1358" y="388"/>
                </a:lnTo>
                <a:lnTo>
                  <a:pt x="1356" y="420"/>
                </a:lnTo>
                <a:lnTo>
                  <a:pt x="1360" y="470"/>
                </a:lnTo>
                <a:lnTo>
                  <a:pt x="1360" y="470"/>
                </a:lnTo>
                <a:lnTo>
                  <a:pt x="1358" y="474"/>
                </a:lnTo>
                <a:lnTo>
                  <a:pt x="1358" y="480"/>
                </a:lnTo>
                <a:lnTo>
                  <a:pt x="1358" y="486"/>
                </a:lnTo>
                <a:lnTo>
                  <a:pt x="1360" y="490"/>
                </a:lnTo>
                <a:lnTo>
                  <a:pt x="1360" y="490"/>
                </a:lnTo>
                <a:lnTo>
                  <a:pt x="1358" y="494"/>
                </a:lnTo>
                <a:lnTo>
                  <a:pt x="1356" y="496"/>
                </a:lnTo>
                <a:lnTo>
                  <a:pt x="1352" y="502"/>
                </a:lnTo>
                <a:lnTo>
                  <a:pt x="1352" y="502"/>
                </a:lnTo>
                <a:lnTo>
                  <a:pt x="1356" y="508"/>
                </a:lnTo>
                <a:lnTo>
                  <a:pt x="1358" y="514"/>
                </a:lnTo>
                <a:lnTo>
                  <a:pt x="1358" y="532"/>
                </a:lnTo>
                <a:lnTo>
                  <a:pt x="1358" y="550"/>
                </a:lnTo>
                <a:lnTo>
                  <a:pt x="1358" y="558"/>
                </a:lnTo>
                <a:lnTo>
                  <a:pt x="1360" y="564"/>
                </a:lnTo>
                <a:lnTo>
                  <a:pt x="1360" y="564"/>
                </a:lnTo>
                <a:lnTo>
                  <a:pt x="1358" y="578"/>
                </a:lnTo>
                <a:lnTo>
                  <a:pt x="1358" y="592"/>
                </a:lnTo>
                <a:lnTo>
                  <a:pt x="1358" y="604"/>
                </a:lnTo>
                <a:lnTo>
                  <a:pt x="1358" y="610"/>
                </a:lnTo>
                <a:lnTo>
                  <a:pt x="1356" y="618"/>
                </a:lnTo>
                <a:lnTo>
                  <a:pt x="1356" y="618"/>
                </a:lnTo>
                <a:lnTo>
                  <a:pt x="1358" y="644"/>
                </a:lnTo>
                <a:lnTo>
                  <a:pt x="1360" y="678"/>
                </a:lnTo>
                <a:lnTo>
                  <a:pt x="1360" y="696"/>
                </a:lnTo>
                <a:lnTo>
                  <a:pt x="1358" y="712"/>
                </a:lnTo>
                <a:lnTo>
                  <a:pt x="1356" y="728"/>
                </a:lnTo>
                <a:lnTo>
                  <a:pt x="1352" y="742"/>
                </a:lnTo>
                <a:lnTo>
                  <a:pt x="1352" y="742"/>
                </a:lnTo>
                <a:lnTo>
                  <a:pt x="1330" y="742"/>
                </a:lnTo>
                <a:lnTo>
                  <a:pt x="1318" y="742"/>
                </a:lnTo>
                <a:lnTo>
                  <a:pt x="1310" y="740"/>
                </a:lnTo>
                <a:lnTo>
                  <a:pt x="1310" y="740"/>
                </a:lnTo>
                <a:lnTo>
                  <a:pt x="1310" y="730"/>
                </a:lnTo>
                <a:lnTo>
                  <a:pt x="1310" y="720"/>
                </a:lnTo>
                <a:lnTo>
                  <a:pt x="1310" y="710"/>
                </a:lnTo>
                <a:lnTo>
                  <a:pt x="1314" y="704"/>
                </a:lnTo>
                <a:lnTo>
                  <a:pt x="1318" y="702"/>
                </a:lnTo>
                <a:lnTo>
                  <a:pt x="1318" y="702"/>
                </a:lnTo>
                <a:lnTo>
                  <a:pt x="1310" y="700"/>
                </a:lnTo>
                <a:lnTo>
                  <a:pt x="1302" y="700"/>
                </a:lnTo>
                <a:lnTo>
                  <a:pt x="1294" y="700"/>
                </a:lnTo>
                <a:lnTo>
                  <a:pt x="1286" y="702"/>
                </a:lnTo>
                <a:lnTo>
                  <a:pt x="1286" y="702"/>
                </a:lnTo>
                <a:lnTo>
                  <a:pt x="1290" y="706"/>
                </a:lnTo>
                <a:lnTo>
                  <a:pt x="1292" y="710"/>
                </a:lnTo>
                <a:lnTo>
                  <a:pt x="1294" y="722"/>
                </a:lnTo>
                <a:lnTo>
                  <a:pt x="1292" y="740"/>
                </a:lnTo>
                <a:lnTo>
                  <a:pt x="1292" y="740"/>
                </a:lnTo>
                <a:lnTo>
                  <a:pt x="1288" y="742"/>
                </a:lnTo>
                <a:lnTo>
                  <a:pt x="1282" y="742"/>
                </a:lnTo>
                <a:lnTo>
                  <a:pt x="1272" y="740"/>
                </a:lnTo>
                <a:lnTo>
                  <a:pt x="1272" y="740"/>
                </a:lnTo>
                <a:lnTo>
                  <a:pt x="1266" y="580"/>
                </a:lnTo>
                <a:lnTo>
                  <a:pt x="1264" y="502"/>
                </a:lnTo>
                <a:lnTo>
                  <a:pt x="1260" y="432"/>
                </a:lnTo>
                <a:lnTo>
                  <a:pt x="1260" y="432"/>
                </a:lnTo>
                <a:lnTo>
                  <a:pt x="1238" y="432"/>
                </a:lnTo>
                <a:lnTo>
                  <a:pt x="1238" y="432"/>
                </a:lnTo>
                <a:lnTo>
                  <a:pt x="1238" y="420"/>
                </a:lnTo>
                <a:lnTo>
                  <a:pt x="1238" y="420"/>
                </a:lnTo>
                <a:lnTo>
                  <a:pt x="1230" y="420"/>
                </a:lnTo>
                <a:lnTo>
                  <a:pt x="1230" y="420"/>
                </a:lnTo>
                <a:lnTo>
                  <a:pt x="1232" y="428"/>
                </a:lnTo>
                <a:lnTo>
                  <a:pt x="1228" y="432"/>
                </a:lnTo>
                <a:lnTo>
                  <a:pt x="1222" y="434"/>
                </a:lnTo>
                <a:lnTo>
                  <a:pt x="1222" y="434"/>
                </a:lnTo>
                <a:lnTo>
                  <a:pt x="1220" y="434"/>
                </a:lnTo>
                <a:lnTo>
                  <a:pt x="1218" y="432"/>
                </a:lnTo>
                <a:lnTo>
                  <a:pt x="1218" y="432"/>
                </a:lnTo>
                <a:lnTo>
                  <a:pt x="1218" y="426"/>
                </a:lnTo>
                <a:lnTo>
                  <a:pt x="1216" y="422"/>
                </a:lnTo>
                <a:lnTo>
                  <a:pt x="1214" y="418"/>
                </a:lnTo>
                <a:lnTo>
                  <a:pt x="1208" y="418"/>
                </a:lnTo>
                <a:lnTo>
                  <a:pt x="1196" y="418"/>
                </a:lnTo>
                <a:lnTo>
                  <a:pt x="1182" y="418"/>
                </a:lnTo>
                <a:lnTo>
                  <a:pt x="1182" y="418"/>
                </a:lnTo>
                <a:lnTo>
                  <a:pt x="1180" y="408"/>
                </a:lnTo>
                <a:lnTo>
                  <a:pt x="1180" y="400"/>
                </a:lnTo>
                <a:lnTo>
                  <a:pt x="1180" y="392"/>
                </a:lnTo>
                <a:lnTo>
                  <a:pt x="1180" y="382"/>
                </a:lnTo>
                <a:lnTo>
                  <a:pt x="1180" y="382"/>
                </a:lnTo>
                <a:lnTo>
                  <a:pt x="1154" y="382"/>
                </a:lnTo>
                <a:lnTo>
                  <a:pt x="1142" y="382"/>
                </a:lnTo>
                <a:lnTo>
                  <a:pt x="1132" y="384"/>
                </a:lnTo>
                <a:lnTo>
                  <a:pt x="1132" y="384"/>
                </a:lnTo>
                <a:lnTo>
                  <a:pt x="1132" y="410"/>
                </a:lnTo>
                <a:lnTo>
                  <a:pt x="1132" y="434"/>
                </a:lnTo>
                <a:lnTo>
                  <a:pt x="1132" y="434"/>
                </a:lnTo>
                <a:lnTo>
                  <a:pt x="1112" y="438"/>
                </a:lnTo>
                <a:lnTo>
                  <a:pt x="1088" y="440"/>
                </a:lnTo>
                <a:lnTo>
                  <a:pt x="1062" y="438"/>
                </a:lnTo>
                <a:lnTo>
                  <a:pt x="1052" y="438"/>
                </a:lnTo>
                <a:lnTo>
                  <a:pt x="1042" y="434"/>
                </a:lnTo>
                <a:lnTo>
                  <a:pt x="1042" y="434"/>
                </a:lnTo>
                <a:lnTo>
                  <a:pt x="1040" y="448"/>
                </a:lnTo>
                <a:lnTo>
                  <a:pt x="1040" y="462"/>
                </a:lnTo>
                <a:lnTo>
                  <a:pt x="1038" y="478"/>
                </a:lnTo>
                <a:lnTo>
                  <a:pt x="1038" y="494"/>
                </a:lnTo>
                <a:lnTo>
                  <a:pt x="1038" y="494"/>
                </a:lnTo>
                <a:lnTo>
                  <a:pt x="1036" y="508"/>
                </a:lnTo>
                <a:lnTo>
                  <a:pt x="1034" y="522"/>
                </a:lnTo>
                <a:lnTo>
                  <a:pt x="1034" y="522"/>
                </a:lnTo>
                <a:lnTo>
                  <a:pt x="1032" y="526"/>
                </a:lnTo>
                <a:lnTo>
                  <a:pt x="1032" y="532"/>
                </a:lnTo>
                <a:lnTo>
                  <a:pt x="1032" y="532"/>
                </a:lnTo>
                <a:lnTo>
                  <a:pt x="1030" y="546"/>
                </a:lnTo>
                <a:lnTo>
                  <a:pt x="1026" y="558"/>
                </a:lnTo>
                <a:lnTo>
                  <a:pt x="1024" y="570"/>
                </a:lnTo>
                <a:lnTo>
                  <a:pt x="1022" y="580"/>
                </a:lnTo>
                <a:lnTo>
                  <a:pt x="1022" y="580"/>
                </a:lnTo>
                <a:lnTo>
                  <a:pt x="1022" y="596"/>
                </a:lnTo>
                <a:lnTo>
                  <a:pt x="1022" y="604"/>
                </a:lnTo>
                <a:lnTo>
                  <a:pt x="1018" y="610"/>
                </a:lnTo>
                <a:lnTo>
                  <a:pt x="1018" y="610"/>
                </a:lnTo>
                <a:lnTo>
                  <a:pt x="1020" y="612"/>
                </a:lnTo>
                <a:lnTo>
                  <a:pt x="1022" y="614"/>
                </a:lnTo>
                <a:lnTo>
                  <a:pt x="1022" y="616"/>
                </a:lnTo>
                <a:lnTo>
                  <a:pt x="1022" y="616"/>
                </a:lnTo>
                <a:lnTo>
                  <a:pt x="1018" y="630"/>
                </a:lnTo>
                <a:lnTo>
                  <a:pt x="1014" y="650"/>
                </a:lnTo>
                <a:lnTo>
                  <a:pt x="1008" y="690"/>
                </a:lnTo>
                <a:lnTo>
                  <a:pt x="1000" y="766"/>
                </a:lnTo>
                <a:lnTo>
                  <a:pt x="1000" y="766"/>
                </a:lnTo>
                <a:lnTo>
                  <a:pt x="996" y="786"/>
                </a:lnTo>
                <a:lnTo>
                  <a:pt x="994" y="796"/>
                </a:lnTo>
                <a:lnTo>
                  <a:pt x="994" y="806"/>
                </a:lnTo>
                <a:lnTo>
                  <a:pt x="994" y="806"/>
                </a:lnTo>
                <a:lnTo>
                  <a:pt x="988" y="834"/>
                </a:lnTo>
                <a:lnTo>
                  <a:pt x="984" y="850"/>
                </a:lnTo>
                <a:lnTo>
                  <a:pt x="986" y="864"/>
                </a:lnTo>
                <a:lnTo>
                  <a:pt x="986" y="864"/>
                </a:lnTo>
                <a:lnTo>
                  <a:pt x="982" y="866"/>
                </a:lnTo>
                <a:lnTo>
                  <a:pt x="978" y="868"/>
                </a:lnTo>
                <a:lnTo>
                  <a:pt x="976" y="868"/>
                </a:lnTo>
                <a:lnTo>
                  <a:pt x="972" y="868"/>
                </a:lnTo>
                <a:lnTo>
                  <a:pt x="972" y="868"/>
                </a:lnTo>
                <a:lnTo>
                  <a:pt x="970" y="864"/>
                </a:lnTo>
                <a:lnTo>
                  <a:pt x="968" y="860"/>
                </a:lnTo>
                <a:lnTo>
                  <a:pt x="962" y="852"/>
                </a:lnTo>
                <a:lnTo>
                  <a:pt x="956" y="844"/>
                </a:lnTo>
                <a:lnTo>
                  <a:pt x="954" y="840"/>
                </a:lnTo>
                <a:lnTo>
                  <a:pt x="952" y="834"/>
                </a:lnTo>
                <a:lnTo>
                  <a:pt x="952" y="834"/>
                </a:lnTo>
                <a:lnTo>
                  <a:pt x="948" y="836"/>
                </a:lnTo>
                <a:lnTo>
                  <a:pt x="944" y="834"/>
                </a:lnTo>
                <a:lnTo>
                  <a:pt x="940" y="832"/>
                </a:lnTo>
                <a:lnTo>
                  <a:pt x="936" y="830"/>
                </a:lnTo>
                <a:lnTo>
                  <a:pt x="936" y="830"/>
                </a:lnTo>
                <a:lnTo>
                  <a:pt x="932" y="832"/>
                </a:lnTo>
                <a:lnTo>
                  <a:pt x="932" y="836"/>
                </a:lnTo>
                <a:lnTo>
                  <a:pt x="932" y="840"/>
                </a:lnTo>
                <a:lnTo>
                  <a:pt x="928" y="842"/>
                </a:lnTo>
                <a:lnTo>
                  <a:pt x="928" y="842"/>
                </a:lnTo>
                <a:lnTo>
                  <a:pt x="928" y="844"/>
                </a:lnTo>
                <a:lnTo>
                  <a:pt x="930" y="846"/>
                </a:lnTo>
                <a:lnTo>
                  <a:pt x="932" y="848"/>
                </a:lnTo>
                <a:lnTo>
                  <a:pt x="932" y="852"/>
                </a:lnTo>
                <a:lnTo>
                  <a:pt x="932" y="852"/>
                </a:lnTo>
                <a:lnTo>
                  <a:pt x="936" y="848"/>
                </a:lnTo>
                <a:lnTo>
                  <a:pt x="940" y="846"/>
                </a:lnTo>
                <a:lnTo>
                  <a:pt x="944" y="846"/>
                </a:lnTo>
                <a:lnTo>
                  <a:pt x="944" y="846"/>
                </a:lnTo>
                <a:lnTo>
                  <a:pt x="948" y="850"/>
                </a:lnTo>
                <a:lnTo>
                  <a:pt x="948" y="856"/>
                </a:lnTo>
                <a:lnTo>
                  <a:pt x="952" y="860"/>
                </a:lnTo>
                <a:lnTo>
                  <a:pt x="954" y="862"/>
                </a:lnTo>
                <a:lnTo>
                  <a:pt x="958" y="862"/>
                </a:lnTo>
                <a:lnTo>
                  <a:pt x="958" y="862"/>
                </a:lnTo>
                <a:lnTo>
                  <a:pt x="958" y="862"/>
                </a:lnTo>
                <a:lnTo>
                  <a:pt x="958" y="864"/>
                </a:lnTo>
                <a:lnTo>
                  <a:pt x="954" y="866"/>
                </a:lnTo>
                <a:lnTo>
                  <a:pt x="952" y="868"/>
                </a:lnTo>
                <a:lnTo>
                  <a:pt x="954" y="868"/>
                </a:lnTo>
                <a:lnTo>
                  <a:pt x="954" y="868"/>
                </a:lnTo>
                <a:lnTo>
                  <a:pt x="932" y="868"/>
                </a:lnTo>
                <a:lnTo>
                  <a:pt x="906" y="866"/>
                </a:lnTo>
                <a:lnTo>
                  <a:pt x="906" y="866"/>
                </a:lnTo>
                <a:lnTo>
                  <a:pt x="910" y="872"/>
                </a:lnTo>
                <a:lnTo>
                  <a:pt x="910" y="880"/>
                </a:lnTo>
                <a:lnTo>
                  <a:pt x="906" y="894"/>
                </a:lnTo>
                <a:lnTo>
                  <a:pt x="904" y="902"/>
                </a:lnTo>
                <a:lnTo>
                  <a:pt x="904" y="910"/>
                </a:lnTo>
                <a:lnTo>
                  <a:pt x="906" y="916"/>
                </a:lnTo>
                <a:lnTo>
                  <a:pt x="910" y="920"/>
                </a:lnTo>
                <a:lnTo>
                  <a:pt x="910" y="920"/>
                </a:lnTo>
                <a:lnTo>
                  <a:pt x="914" y="918"/>
                </a:lnTo>
                <a:lnTo>
                  <a:pt x="914" y="914"/>
                </a:lnTo>
                <a:lnTo>
                  <a:pt x="912" y="910"/>
                </a:lnTo>
                <a:lnTo>
                  <a:pt x="914" y="906"/>
                </a:lnTo>
                <a:lnTo>
                  <a:pt x="914" y="906"/>
                </a:lnTo>
                <a:lnTo>
                  <a:pt x="918" y="906"/>
                </a:lnTo>
                <a:lnTo>
                  <a:pt x="920" y="910"/>
                </a:lnTo>
                <a:lnTo>
                  <a:pt x="922" y="918"/>
                </a:lnTo>
                <a:lnTo>
                  <a:pt x="924" y="926"/>
                </a:lnTo>
                <a:lnTo>
                  <a:pt x="924" y="932"/>
                </a:lnTo>
                <a:lnTo>
                  <a:pt x="924" y="932"/>
                </a:lnTo>
                <a:lnTo>
                  <a:pt x="922" y="940"/>
                </a:lnTo>
                <a:lnTo>
                  <a:pt x="918" y="948"/>
                </a:lnTo>
                <a:lnTo>
                  <a:pt x="916" y="956"/>
                </a:lnTo>
                <a:lnTo>
                  <a:pt x="918" y="962"/>
                </a:lnTo>
                <a:lnTo>
                  <a:pt x="918" y="962"/>
                </a:lnTo>
                <a:lnTo>
                  <a:pt x="910" y="964"/>
                </a:lnTo>
                <a:lnTo>
                  <a:pt x="902" y="964"/>
                </a:lnTo>
                <a:lnTo>
                  <a:pt x="894" y="960"/>
                </a:lnTo>
                <a:lnTo>
                  <a:pt x="894" y="960"/>
                </a:lnTo>
                <a:lnTo>
                  <a:pt x="890" y="954"/>
                </a:lnTo>
                <a:lnTo>
                  <a:pt x="886" y="946"/>
                </a:lnTo>
                <a:lnTo>
                  <a:pt x="886" y="946"/>
                </a:lnTo>
                <a:lnTo>
                  <a:pt x="882" y="946"/>
                </a:lnTo>
                <a:lnTo>
                  <a:pt x="882" y="948"/>
                </a:lnTo>
                <a:lnTo>
                  <a:pt x="884" y="952"/>
                </a:lnTo>
                <a:lnTo>
                  <a:pt x="884" y="956"/>
                </a:lnTo>
                <a:lnTo>
                  <a:pt x="884" y="956"/>
                </a:lnTo>
                <a:lnTo>
                  <a:pt x="880" y="954"/>
                </a:lnTo>
                <a:lnTo>
                  <a:pt x="880" y="958"/>
                </a:lnTo>
                <a:lnTo>
                  <a:pt x="880" y="958"/>
                </a:lnTo>
                <a:lnTo>
                  <a:pt x="870" y="956"/>
                </a:lnTo>
                <a:lnTo>
                  <a:pt x="860" y="958"/>
                </a:lnTo>
                <a:lnTo>
                  <a:pt x="854" y="960"/>
                </a:lnTo>
                <a:lnTo>
                  <a:pt x="846" y="960"/>
                </a:lnTo>
                <a:lnTo>
                  <a:pt x="846" y="960"/>
                </a:lnTo>
                <a:lnTo>
                  <a:pt x="848" y="958"/>
                </a:lnTo>
                <a:lnTo>
                  <a:pt x="850" y="958"/>
                </a:lnTo>
                <a:lnTo>
                  <a:pt x="856" y="958"/>
                </a:lnTo>
                <a:lnTo>
                  <a:pt x="856" y="958"/>
                </a:lnTo>
                <a:lnTo>
                  <a:pt x="852" y="954"/>
                </a:lnTo>
                <a:lnTo>
                  <a:pt x="844" y="952"/>
                </a:lnTo>
                <a:lnTo>
                  <a:pt x="838" y="952"/>
                </a:lnTo>
                <a:lnTo>
                  <a:pt x="832" y="954"/>
                </a:lnTo>
                <a:lnTo>
                  <a:pt x="832" y="954"/>
                </a:lnTo>
                <a:lnTo>
                  <a:pt x="832" y="956"/>
                </a:lnTo>
                <a:lnTo>
                  <a:pt x="834" y="958"/>
                </a:lnTo>
                <a:lnTo>
                  <a:pt x="834" y="958"/>
                </a:lnTo>
                <a:lnTo>
                  <a:pt x="834" y="958"/>
                </a:lnTo>
                <a:lnTo>
                  <a:pt x="836" y="958"/>
                </a:lnTo>
                <a:lnTo>
                  <a:pt x="840" y="956"/>
                </a:lnTo>
                <a:lnTo>
                  <a:pt x="844" y="958"/>
                </a:lnTo>
                <a:lnTo>
                  <a:pt x="844" y="958"/>
                </a:lnTo>
                <a:lnTo>
                  <a:pt x="838" y="960"/>
                </a:lnTo>
                <a:lnTo>
                  <a:pt x="832" y="962"/>
                </a:lnTo>
                <a:lnTo>
                  <a:pt x="826" y="964"/>
                </a:lnTo>
                <a:lnTo>
                  <a:pt x="820" y="968"/>
                </a:lnTo>
                <a:lnTo>
                  <a:pt x="820" y="968"/>
                </a:lnTo>
                <a:lnTo>
                  <a:pt x="822" y="972"/>
                </a:lnTo>
                <a:lnTo>
                  <a:pt x="824" y="972"/>
                </a:lnTo>
                <a:lnTo>
                  <a:pt x="828" y="970"/>
                </a:lnTo>
                <a:lnTo>
                  <a:pt x="832" y="970"/>
                </a:lnTo>
                <a:lnTo>
                  <a:pt x="832" y="970"/>
                </a:lnTo>
                <a:lnTo>
                  <a:pt x="830" y="978"/>
                </a:lnTo>
                <a:lnTo>
                  <a:pt x="832" y="986"/>
                </a:lnTo>
                <a:lnTo>
                  <a:pt x="832" y="986"/>
                </a:lnTo>
                <a:lnTo>
                  <a:pt x="838" y="986"/>
                </a:lnTo>
                <a:lnTo>
                  <a:pt x="842" y="984"/>
                </a:lnTo>
                <a:lnTo>
                  <a:pt x="846" y="974"/>
                </a:lnTo>
                <a:lnTo>
                  <a:pt x="846" y="974"/>
                </a:lnTo>
                <a:lnTo>
                  <a:pt x="848" y="974"/>
                </a:lnTo>
                <a:lnTo>
                  <a:pt x="852" y="974"/>
                </a:lnTo>
                <a:lnTo>
                  <a:pt x="858" y="976"/>
                </a:lnTo>
                <a:lnTo>
                  <a:pt x="864" y="980"/>
                </a:lnTo>
                <a:lnTo>
                  <a:pt x="872" y="982"/>
                </a:lnTo>
                <a:lnTo>
                  <a:pt x="872" y="982"/>
                </a:lnTo>
                <a:lnTo>
                  <a:pt x="872" y="988"/>
                </a:lnTo>
                <a:lnTo>
                  <a:pt x="872" y="990"/>
                </a:lnTo>
                <a:lnTo>
                  <a:pt x="874" y="992"/>
                </a:lnTo>
                <a:lnTo>
                  <a:pt x="874" y="992"/>
                </a:lnTo>
                <a:lnTo>
                  <a:pt x="872" y="996"/>
                </a:lnTo>
                <a:lnTo>
                  <a:pt x="866" y="996"/>
                </a:lnTo>
                <a:lnTo>
                  <a:pt x="866" y="996"/>
                </a:lnTo>
                <a:lnTo>
                  <a:pt x="868" y="996"/>
                </a:lnTo>
                <a:lnTo>
                  <a:pt x="870" y="998"/>
                </a:lnTo>
                <a:lnTo>
                  <a:pt x="874" y="998"/>
                </a:lnTo>
                <a:lnTo>
                  <a:pt x="874" y="998"/>
                </a:lnTo>
                <a:lnTo>
                  <a:pt x="872" y="1006"/>
                </a:lnTo>
                <a:lnTo>
                  <a:pt x="872" y="1012"/>
                </a:lnTo>
                <a:lnTo>
                  <a:pt x="872" y="1020"/>
                </a:lnTo>
                <a:lnTo>
                  <a:pt x="872" y="1030"/>
                </a:lnTo>
                <a:lnTo>
                  <a:pt x="872" y="1030"/>
                </a:lnTo>
                <a:lnTo>
                  <a:pt x="870" y="1028"/>
                </a:lnTo>
                <a:lnTo>
                  <a:pt x="868" y="1030"/>
                </a:lnTo>
                <a:lnTo>
                  <a:pt x="870" y="1032"/>
                </a:lnTo>
                <a:lnTo>
                  <a:pt x="872" y="1034"/>
                </a:lnTo>
                <a:lnTo>
                  <a:pt x="872" y="1034"/>
                </a:lnTo>
                <a:lnTo>
                  <a:pt x="870" y="1036"/>
                </a:lnTo>
                <a:lnTo>
                  <a:pt x="868" y="1036"/>
                </a:lnTo>
                <a:lnTo>
                  <a:pt x="864" y="1034"/>
                </a:lnTo>
                <a:lnTo>
                  <a:pt x="862" y="1034"/>
                </a:lnTo>
                <a:lnTo>
                  <a:pt x="862" y="1034"/>
                </a:lnTo>
                <a:lnTo>
                  <a:pt x="862" y="1036"/>
                </a:lnTo>
                <a:lnTo>
                  <a:pt x="864" y="1038"/>
                </a:lnTo>
                <a:lnTo>
                  <a:pt x="870" y="1038"/>
                </a:lnTo>
                <a:lnTo>
                  <a:pt x="870" y="1038"/>
                </a:lnTo>
                <a:lnTo>
                  <a:pt x="868" y="1040"/>
                </a:lnTo>
                <a:lnTo>
                  <a:pt x="866" y="1044"/>
                </a:lnTo>
                <a:lnTo>
                  <a:pt x="860" y="1046"/>
                </a:lnTo>
                <a:lnTo>
                  <a:pt x="850" y="1046"/>
                </a:lnTo>
                <a:lnTo>
                  <a:pt x="844" y="1044"/>
                </a:lnTo>
                <a:lnTo>
                  <a:pt x="844" y="1044"/>
                </a:lnTo>
                <a:lnTo>
                  <a:pt x="844" y="1040"/>
                </a:lnTo>
                <a:lnTo>
                  <a:pt x="848" y="1040"/>
                </a:lnTo>
                <a:lnTo>
                  <a:pt x="856" y="1040"/>
                </a:lnTo>
                <a:lnTo>
                  <a:pt x="856" y="1040"/>
                </a:lnTo>
                <a:lnTo>
                  <a:pt x="856" y="1036"/>
                </a:lnTo>
                <a:lnTo>
                  <a:pt x="854" y="1036"/>
                </a:lnTo>
                <a:lnTo>
                  <a:pt x="852" y="1034"/>
                </a:lnTo>
                <a:lnTo>
                  <a:pt x="856" y="1034"/>
                </a:lnTo>
                <a:lnTo>
                  <a:pt x="856" y="1034"/>
                </a:lnTo>
                <a:lnTo>
                  <a:pt x="844" y="1034"/>
                </a:lnTo>
                <a:lnTo>
                  <a:pt x="836" y="1034"/>
                </a:lnTo>
                <a:lnTo>
                  <a:pt x="826" y="1032"/>
                </a:lnTo>
                <a:lnTo>
                  <a:pt x="826" y="1032"/>
                </a:lnTo>
                <a:lnTo>
                  <a:pt x="822" y="1036"/>
                </a:lnTo>
                <a:lnTo>
                  <a:pt x="820" y="1040"/>
                </a:lnTo>
                <a:lnTo>
                  <a:pt x="816" y="1044"/>
                </a:lnTo>
                <a:lnTo>
                  <a:pt x="812" y="1046"/>
                </a:lnTo>
                <a:lnTo>
                  <a:pt x="812" y="1046"/>
                </a:lnTo>
                <a:lnTo>
                  <a:pt x="814" y="1050"/>
                </a:lnTo>
                <a:lnTo>
                  <a:pt x="816" y="1052"/>
                </a:lnTo>
                <a:lnTo>
                  <a:pt x="818" y="1052"/>
                </a:lnTo>
                <a:lnTo>
                  <a:pt x="818" y="1052"/>
                </a:lnTo>
                <a:lnTo>
                  <a:pt x="816" y="1058"/>
                </a:lnTo>
                <a:lnTo>
                  <a:pt x="816" y="1064"/>
                </a:lnTo>
                <a:lnTo>
                  <a:pt x="816" y="1064"/>
                </a:lnTo>
                <a:lnTo>
                  <a:pt x="812" y="1064"/>
                </a:lnTo>
                <a:lnTo>
                  <a:pt x="808" y="1062"/>
                </a:lnTo>
                <a:lnTo>
                  <a:pt x="808" y="1060"/>
                </a:lnTo>
                <a:lnTo>
                  <a:pt x="804" y="1056"/>
                </a:lnTo>
                <a:lnTo>
                  <a:pt x="804" y="1056"/>
                </a:lnTo>
                <a:lnTo>
                  <a:pt x="798" y="1058"/>
                </a:lnTo>
                <a:lnTo>
                  <a:pt x="792" y="1060"/>
                </a:lnTo>
                <a:lnTo>
                  <a:pt x="782" y="1066"/>
                </a:lnTo>
                <a:lnTo>
                  <a:pt x="782" y="1066"/>
                </a:lnTo>
                <a:lnTo>
                  <a:pt x="778" y="1058"/>
                </a:lnTo>
                <a:lnTo>
                  <a:pt x="776" y="1050"/>
                </a:lnTo>
                <a:lnTo>
                  <a:pt x="776" y="1042"/>
                </a:lnTo>
                <a:lnTo>
                  <a:pt x="778" y="1036"/>
                </a:lnTo>
                <a:lnTo>
                  <a:pt x="778" y="1036"/>
                </a:lnTo>
                <a:lnTo>
                  <a:pt x="768" y="1034"/>
                </a:lnTo>
                <a:lnTo>
                  <a:pt x="754" y="1034"/>
                </a:lnTo>
                <a:lnTo>
                  <a:pt x="728" y="1034"/>
                </a:lnTo>
                <a:lnTo>
                  <a:pt x="728" y="1034"/>
                </a:lnTo>
                <a:lnTo>
                  <a:pt x="726" y="1030"/>
                </a:lnTo>
                <a:lnTo>
                  <a:pt x="726" y="1026"/>
                </a:lnTo>
                <a:lnTo>
                  <a:pt x="728" y="1018"/>
                </a:lnTo>
                <a:lnTo>
                  <a:pt x="734" y="1012"/>
                </a:lnTo>
                <a:lnTo>
                  <a:pt x="738" y="1002"/>
                </a:lnTo>
                <a:lnTo>
                  <a:pt x="738" y="1002"/>
                </a:lnTo>
                <a:lnTo>
                  <a:pt x="742" y="1000"/>
                </a:lnTo>
                <a:lnTo>
                  <a:pt x="744" y="998"/>
                </a:lnTo>
                <a:lnTo>
                  <a:pt x="746" y="994"/>
                </a:lnTo>
                <a:lnTo>
                  <a:pt x="750" y="994"/>
                </a:lnTo>
                <a:lnTo>
                  <a:pt x="750" y="994"/>
                </a:lnTo>
                <a:lnTo>
                  <a:pt x="752" y="984"/>
                </a:lnTo>
                <a:lnTo>
                  <a:pt x="758" y="976"/>
                </a:lnTo>
                <a:lnTo>
                  <a:pt x="764" y="972"/>
                </a:lnTo>
                <a:lnTo>
                  <a:pt x="774" y="970"/>
                </a:lnTo>
                <a:lnTo>
                  <a:pt x="796" y="968"/>
                </a:lnTo>
                <a:lnTo>
                  <a:pt x="818" y="966"/>
                </a:lnTo>
                <a:lnTo>
                  <a:pt x="818" y="966"/>
                </a:lnTo>
                <a:lnTo>
                  <a:pt x="802" y="964"/>
                </a:lnTo>
                <a:lnTo>
                  <a:pt x="788" y="962"/>
                </a:lnTo>
                <a:lnTo>
                  <a:pt x="760" y="962"/>
                </a:lnTo>
                <a:lnTo>
                  <a:pt x="760" y="962"/>
                </a:lnTo>
                <a:lnTo>
                  <a:pt x="764" y="958"/>
                </a:lnTo>
                <a:lnTo>
                  <a:pt x="764" y="956"/>
                </a:lnTo>
                <a:lnTo>
                  <a:pt x="760" y="950"/>
                </a:lnTo>
                <a:lnTo>
                  <a:pt x="760" y="950"/>
                </a:lnTo>
                <a:lnTo>
                  <a:pt x="762" y="946"/>
                </a:lnTo>
                <a:lnTo>
                  <a:pt x="766" y="946"/>
                </a:lnTo>
                <a:lnTo>
                  <a:pt x="772" y="944"/>
                </a:lnTo>
                <a:lnTo>
                  <a:pt x="788" y="948"/>
                </a:lnTo>
                <a:lnTo>
                  <a:pt x="788" y="948"/>
                </a:lnTo>
                <a:lnTo>
                  <a:pt x="784" y="950"/>
                </a:lnTo>
                <a:lnTo>
                  <a:pt x="784" y="952"/>
                </a:lnTo>
                <a:lnTo>
                  <a:pt x="784" y="954"/>
                </a:lnTo>
                <a:lnTo>
                  <a:pt x="784" y="958"/>
                </a:lnTo>
                <a:lnTo>
                  <a:pt x="784" y="958"/>
                </a:lnTo>
                <a:lnTo>
                  <a:pt x="788" y="958"/>
                </a:lnTo>
                <a:lnTo>
                  <a:pt x="790" y="956"/>
                </a:lnTo>
                <a:lnTo>
                  <a:pt x="790" y="948"/>
                </a:lnTo>
                <a:lnTo>
                  <a:pt x="790" y="948"/>
                </a:lnTo>
                <a:lnTo>
                  <a:pt x="796" y="948"/>
                </a:lnTo>
                <a:lnTo>
                  <a:pt x="800" y="948"/>
                </a:lnTo>
                <a:lnTo>
                  <a:pt x="804" y="950"/>
                </a:lnTo>
                <a:lnTo>
                  <a:pt x="808" y="948"/>
                </a:lnTo>
                <a:lnTo>
                  <a:pt x="808" y="948"/>
                </a:lnTo>
                <a:lnTo>
                  <a:pt x="796" y="942"/>
                </a:lnTo>
                <a:lnTo>
                  <a:pt x="780" y="938"/>
                </a:lnTo>
                <a:lnTo>
                  <a:pt x="764" y="936"/>
                </a:lnTo>
                <a:lnTo>
                  <a:pt x="750" y="934"/>
                </a:lnTo>
                <a:lnTo>
                  <a:pt x="750" y="934"/>
                </a:lnTo>
                <a:lnTo>
                  <a:pt x="748" y="936"/>
                </a:lnTo>
                <a:lnTo>
                  <a:pt x="750" y="936"/>
                </a:lnTo>
                <a:lnTo>
                  <a:pt x="750" y="936"/>
                </a:lnTo>
                <a:lnTo>
                  <a:pt x="734" y="938"/>
                </a:lnTo>
                <a:lnTo>
                  <a:pt x="720" y="940"/>
                </a:lnTo>
                <a:lnTo>
                  <a:pt x="704" y="946"/>
                </a:lnTo>
                <a:lnTo>
                  <a:pt x="690" y="954"/>
                </a:lnTo>
                <a:lnTo>
                  <a:pt x="690" y="954"/>
                </a:lnTo>
                <a:lnTo>
                  <a:pt x="690" y="954"/>
                </a:lnTo>
                <a:lnTo>
                  <a:pt x="692" y="956"/>
                </a:lnTo>
                <a:lnTo>
                  <a:pt x="694" y="954"/>
                </a:lnTo>
                <a:lnTo>
                  <a:pt x="696" y="954"/>
                </a:lnTo>
                <a:lnTo>
                  <a:pt x="696" y="954"/>
                </a:lnTo>
                <a:lnTo>
                  <a:pt x="696" y="956"/>
                </a:lnTo>
                <a:lnTo>
                  <a:pt x="698" y="958"/>
                </a:lnTo>
                <a:lnTo>
                  <a:pt x="694" y="962"/>
                </a:lnTo>
                <a:lnTo>
                  <a:pt x="690" y="962"/>
                </a:lnTo>
                <a:lnTo>
                  <a:pt x="688" y="962"/>
                </a:lnTo>
                <a:lnTo>
                  <a:pt x="686" y="960"/>
                </a:lnTo>
                <a:lnTo>
                  <a:pt x="686" y="960"/>
                </a:lnTo>
                <a:lnTo>
                  <a:pt x="688" y="960"/>
                </a:lnTo>
                <a:lnTo>
                  <a:pt x="688" y="958"/>
                </a:lnTo>
                <a:lnTo>
                  <a:pt x="690" y="958"/>
                </a:lnTo>
                <a:lnTo>
                  <a:pt x="690" y="958"/>
                </a:lnTo>
                <a:lnTo>
                  <a:pt x="688" y="956"/>
                </a:lnTo>
                <a:lnTo>
                  <a:pt x="688" y="954"/>
                </a:lnTo>
                <a:lnTo>
                  <a:pt x="688" y="954"/>
                </a:lnTo>
                <a:lnTo>
                  <a:pt x="682" y="954"/>
                </a:lnTo>
                <a:lnTo>
                  <a:pt x="678" y="958"/>
                </a:lnTo>
                <a:lnTo>
                  <a:pt x="674" y="960"/>
                </a:lnTo>
                <a:lnTo>
                  <a:pt x="668" y="960"/>
                </a:lnTo>
                <a:lnTo>
                  <a:pt x="668" y="960"/>
                </a:lnTo>
                <a:lnTo>
                  <a:pt x="670" y="964"/>
                </a:lnTo>
                <a:lnTo>
                  <a:pt x="670" y="966"/>
                </a:lnTo>
                <a:lnTo>
                  <a:pt x="666" y="970"/>
                </a:lnTo>
                <a:lnTo>
                  <a:pt x="666" y="970"/>
                </a:lnTo>
                <a:lnTo>
                  <a:pt x="668" y="972"/>
                </a:lnTo>
                <a:lnTo>
                  <a:pt x="670" y="974"/>
                </a:lnTo>
                <a:lnTo>
                  <a:pt x="672" y="974"/>
                </a:lnTo>
                <a:lnTo>
                  <a:pt x="672" y="976"/>
                </a:lnTo>
                <a:lnTo>
                  <a:pt x="672" y="976"/>
                </a:lnTo>
                <a:lnTo>
                  <a:pt x="668" y="984"/>
                </a:lnTo>
                <a:lnTo>
                  <a:pt x="666" y="992"/>
                </a:lnTo>
                <a:lnTo>
                  <a:pt x="666" y="1000"/>
                </a:lnTo>
                <a:lnTo>
                  <a:pt x="666" y="1008"/>
                </a:lnTo>
                <a:lnTo>
                  <a:pt x="668" y="1022"/>
                </a:lnTo>
                <a:lnTo>
                  <a:pt x="670" y="1030"/>
                </a:lnTo>
                <a:lnTo>
                  <a:pt x="668" y="1038"/>
                </a:lnTo>
                <a:lnTo>
                  <a:pt x="668" y="1038"/>
                </a:lnTo>
                <a:lnTo>
                  <a:pt x="662" y="1036"/>
                </a:lnTo>
                <a:lnTo>
                  <a:pt x="656" y="1038"/>
                </a:lnTo>
                <a:lnTo>
                  <a:pt x="650" y="1038"/>
                </a:lnTo>
                <a:lnTo>
                  <a:pt x="648" y="1036"/>
                </a:lnTo>
                <a:lnTo>
                  <a:pt x="648" y="1032"/>
                </a:lnTo>
                <a:lnTo>
                  <a:pt x="648" y="1032"/>
                </a:lnTo>
                <a:lnTo>
                  <a:pt x="644" y="1034"/>
                </a:lnTo>
                <a:lnTo>
                  <a:pt x="640" y="1034"/>
                </a:lnTo>
                <a:lnTo>
                  <a:pt x="640" y="1034"/>
                </a:lnTo>
                <a:lnTo>
                  <a:pt x="640" y="1038"/>
                </a:lnTo>
                <a:lnTo>
                  <a:pt x="642" y="1040"/>
                </a:lnTo>
                <a:lnTo>
                  <a:pt x="644" y="1040"/>
                </a:lnTo>
                <a:lnTo>
                  <a:pt x="646" y="1044"/>
                </a:lnTo>
                <a:lnTo>
                  <a:pt x="646" y="1044"/>
                </a:lnTo>
                <a:lnTo>
                  <a:pt x="640" y="1044"/>
                </a:lnTo>
                <a:lnTo>
                  <a:pt x="640" y="1044"/>
                </a:lnTo>
                <a:lnTo>
                  <a:pt x="642" y="1046"/>
                </a:lnTo>
                <a:lnTo>
                  <a:pt x="646" y="1048"/>
                </a:lnTo>
                <a:lnTo>
                  <a:pt x="646" y="1048"/>
                </a:lnTo>
                <a:lnTo>
                  <a:pt x="640" y="1058"/>
                </a:lnTo>
                <a:lnTo>
                  <a:pt x="640" y="1064"/>
                </a:lnTo>
                <a:lnTo>
                  <a:pt x="642" y="1070"/>
                </a:lnTo>
                <a:lnTo>
                  <a:pt x="642" y="1070"/>
                </a:lnTo>
                <a:lnTo>
                  <a:pt x="636" y="1072"/>
                </a:lnTo>
                <a:lnTo>
                  <a:pt x="634" y="1072"/>
                </a:lnTo>
                <a:lnTo>
                  <a:pt x="630" y="1072"/>
                </a:lnTo>
                <a:lnTo>
                  <a:pt x="630" y="1072"/>
                </a:lnTo>
                <a:lnTo>
                  <a:pt x="632" y="1076"/>
                </a:lnTo>
                <a:lnTo>
                  <a:pt x="632" y="1080"/>
                </a:lnTo>
                <a:lnTo>
                  <a:pt x="630" y="1088"/>
                </a:lnTo>
                <a:lnTo>
                  <a:pt x="630" y="1088"/>
                </a:lnTo>
                <a:lnTo>
                  <a:pt x="636" y="1086"/>
                </a:lnTo>
                <a:lnTo>
                  <a:pt x="642" y="1086"/>
                </a:lnTo>
                <a:lnTo>
                  <a:pt x="650" y="1088"/>
                </a:lnTo>
                <a:lnTo>
                  <a:pt x="660" y="1092"/>
                </a:lnTo>
                <a:lnTo>
                  <a:pt x="672" y="1094"/>
                </a:lnTo>
                <a:lnTo>
                  <a:pt x="672" y="1094"/>
                </a:lnTo>
                <a:lnTo>
                  <a:pt x="670" y="1100"/>
                </a:lnTo>
                <a:lnTo>
                  <a:pt x="672" y="1108"/>
                </a:lnTo>
                <a:lnTo>
                  <a:pt x="672" y="1114"/>
                </a:lnTo>
                <a:lnTo>
                  <a:pt x="672" y="1120"/>
                </a:lnTo>
                <a:lnTo>
                  <a:pt x="672" y="1120"/>
                </a:lnTo>
                <a:lnTo>
                  <a:pt x="670" y="1122"/>
                </a:lnTo>
                <a:lnTo>
                  <a:pt x="668" y="1122"/>
                </a:lnTo>
                <a:lnTo>
                  <a:pt x="666" y="1120"/>
                </a:lnTo>
                <a:lnTo>
                  <a:pt x="662" y="1116"/>
                </a:lnTo>
                <a:lnTo>
                  <a:pt x="660" y="1114"/>
                </a:lnTo>
                <a:lnTo>
                  <a:pt x="656" y="1114"/>
                </a:lnTo>
                <a:lnTo>
                  <a:pt x="656" y="1114"/>
                </a:lnTo>
                <a:lnTo>
                  <a:pt x="654" y="1118"/>
                </a:lnTo>
                <a:lnTo>
                  <a:pt x="654" y="1122"/>
                </a:lnTo>
                <a:lnTo>
                  <a:pt x="654" y="1126"/>
                </a:lnTo>
                <a:lnTo>
                  <a:pt x="652" y="1132"/>
                </a:lnTo>
                <a:lnTo>
                  <a:pt x="652" y="1132"/>
                </a:lnTo>
                <a:lnTo>
                  <a:pt x="646" y="1132"/>
                </a:lnTo>
                <a:lnTo>
                  <a:pt x="644" y="1132"/>
                </a:lnTo>
                <a:lnTo>
                  <a:pt x="640" y="1134"/>
                </a:lnTo>
                <a:lnTo>
                  <a:pt x="636" y="1134"/>
                </a:lnTo>
                <a:lnTo>
                  <a:pt x="636" y="1134"/>
                </a:lnTo>
                <a:lnTo>
                  <a:pt x="636" y="1138"/>
                </a:lnTo>
                <a:lnTo>
                  <a:pt x="638" y="1138"/>
                </a:lnTo>
                <a:lnTo>
                  <a:pt x="644" y="1140"/>
                </a:lnTo>
                <a:lnTo>
                  <a:pt x="650" y="1138"/>
                </a:lnTo>
                <a:lnTo>
                  <a:pt x="654" y="1136"/>
                </a:lnTo>
                <a:lnTo>
                  <a:pt x="654" y="1136"/>
                </a:lnTo>
                <a:lnTo>
                  <a:pt x="658" y="1140"/>
                </a:lnTo>
                <a:lnTo>
                  <a:pt x="660" y="1146"/>
                </a:lnTo>
                <a:lnTo>
                  <a:pt x="660" y="1156"/>
                </a:lnTo>
                <a:lnTo>
                  <a:pt x="660" y="1156"/>
                </a:lnTo>
                <a:lnTo>
                  <a:pt x="654" y="1158"/>
                </a:lnTo>
                <a:lnTo>
                  <a:pt x="646" y="1160"/>
                </a:lnTo>
                <a:lnTo>
                  <a:pt x="646" y="1160"/>
                </a:lnTo>
                <a:lnTo>
                  <a:pt x="648" y="1158"/>
                </a:lnTo>
                <a:lnTo>
                  <a:pt x="648" y="1154"/>
                </a:lnTo>
                <a:lnTo>
                  <a:pt x="650" y="1152"/>
                </a:lnTo>
                <a:lnTo>
                  <a:pt x="654" y="1150"/>
                </a:lnTo>
                <a:lnTo>
                  <a:pt x="654" y="1150"/>
                </a:lnTo>
                <a:lnTo>
                  <a:pt x="650" y="1144"/>
                </a:lnTo>
                <a:lnTo>
                  <a:pt x="644" y="1142"/>
                </a:lnTo>
                <a:lnTo>
                  <a:pt x="644" y="1142"/>
                </a:lnTo>
                <a:lnTo>
                  <a:pt x="640" y="1148"/>
                </a:lnTo>
                <a:lnTo>
                  <a:pt x="640" y="1154"/>
                </a:lnTo>
                <a:lnTo>
                  <a:pt x="640" y="1160"/>
                </a:lnTo>
                <a:lnTo>
                  <a:pt x="644" y="1162"/>
                </a:lnTo>
                <a:lnTo>
                  <a:pt x="644" y="1162"/>
                </a:lnTo>
                <a:lnTo>
                  <a:pt x="636" y="1168"/>
                </a:lnTo>
                <a:lnTo>
                  <a:pt x="634" y="1172"/>
                </a:lnTo>
                <a:lnTo>
                  <a:pt x="634" y="1176"/>
                </a:lnTo>
                <a:lnTo>
                  <a:pt x="636" y="1180"/>
                </a:lnTo>
                <a:lnTo>
                  <a:pt x="646" y="1186"/>
                </a:lnTo>
                <a:lnTo>
                  <a:pt x="658" y="1190"/>
                </a:lnTo>
                <a:lnTo>
                  <a:pt x="658" y="1190"/>
                </a:lnTo>
                <a:lnTo>
                  <a:pt x="658" y="1200"/>
                </a:lnTo>
                <a:lnTo>
                  <a:pt x="658" y="1210"/>
                </a:lnTo>
                <a:lnTo>
                  <a:pt x="658" y="1220"/>
                </a:lnTo>
                <a:lnTo>
                  <a:pt x="656" y="1232"/>
                </a:lnTo>
                <a:lnTo>
                  <a:pt x="656" y="1232"/>
                </a:lnTo>
                <a:lnTo>
                  <a:pt x="654" y="1226"/>
                </a:lnTo>
                <a:lnTo>
                  <a:pt x="650" y="1224"/>
                </a:lnTo>
                <a:lnTo>
                  <a:pt x="640" y="1220"/>
                </a:lnTo>
                <a:lnTo>
                  <a:pt x="628" y="1218"/>
                </a:lnTo>
                <a:lnTo>
                  <a:pt x="616" y="1216"/>
                </a:lnTo>
                <a:lnTo>
                  <a:pt x="616" y="1216"/>
                </a:lnTo>
                <a:lnTo>
                  <a:pt x="620" y="1214"/>
                </a:lnTo>
                <a:lnTo>
                  <a:pt x="618" y="1212"/>
                </a:lnTo>
                <a:lnTo>
                  <a:pt x="618" y="1208"/>
                </a:lnTo>
                <a:lnTo>
                  <a:pt x="618" y="1204"/>
                </a:lnTo>
                <a:lnTo>
                  <a:pt x="618" y="1204"/>
                </a:lnTo>
                <a:lnTo>
                  <a:pt x="614" y="1206"/>
                </a:lnTo>
                <a:lnTo>
                  <a:pt x="612" y="1206"/>
                </a:lnTo>
                <a:lnTo>
                  <a:pt x="612" y="1204"/>
                </a:lnTo>
                <a:lnTo>
                  <a:pt x="606" y="1202"/>
                </a:lnTo>
                <a:lnTo>
                  <a:pt x="606" y="1202"/>
                </a:lnTo>
                <a:lnTo>
                  <a:pt x="604" y="1206"/>
                </a:lnTo>
                <a:lnTo>
                  <a:pt x="606" y="1208"/>
                </a:lnTo>
                <a:lnTo>
                  <a:pt x="606" y="1210"/>
                </a:lnTo>
                <a:lnTo>
                  <a:pt x="606" y="1212"/>
                </a:lnTo>
                <a:lnTo>
                  <a:pt x="606" y="1212"/>
                </a:lnTo>
                <a:lnTo>
                  <a:pt x="598" y="1212"/>
                </a:lnTo>
                <a:lnTo>
                  <a:pt x="594" y="1210"/>
                </a:lnTo>
                <a:lnTo>
                  <a:pt x="588" y="1210"/>
                </a:lnTo>
                <a:lnTo>
                  <a:pt x="582" y="1208"/>
                </a:lnTo>
                <a:lnTo>
                  <a:pt x="582" y="1208"/>
                </a:lnTo>
                <a:lnTo>
                  <a:pt x="584" y="1204"/>
                </a:lnTo>
                <a:lnTo>
                  <a:pt x="582" y="1198"/>
                </a:lnTo>
                <a:lnTo>
                  <a:pt x="582" y="1198"/>
                </a:lnTo>
                <a:lnTo>
                  <a:pt x="588" y="1198"/>
                </a:lnTo>
                <a:lnTo>
                  <a:pt x="590" y="1196"/>
                </a:lnTo>
                <a:lnTo>
                  <a:pt x="594" y="1198"/>
                </a:lnTo>
                <a:lnTo>
                  <a:pt x="594" y="1198"/>
                </a:lnTo>
                <a:lnTo>
                  <a:pt x="592" y="1194"/>
                </a:lnTo>
                <a:lnTo>
                  <a:pt x="588" y="1194"/>
                </a:lnTo>
                <a:lnTo>
                  <a:pt x="586" y="1196"/>
                </a:lnTo>
                <a:lnTo>
                  <a:pt x="580" y="1196"/>
                </a:lnTo>
                <a:lnTo>
                  <a:pt x="580" y="1196"/>
                </a:lnTo>
                <a:lnTo>
                  <a:pt x="576" y="1180"/>
                </a:lnTo>
                <a:lnTo>
                  <a:pt x="572" y="1172"/>
                </a:lnTo>
                <a:lnTo>
                  <a:pt x="564" y="1166"/>
                </a:lnTo>
                <a:lnTo>
                  <a:pt x="564" y="1166"/>
                </a:lnTo>
                <a:lnTo>
                  <a:pt x="564" y="1164"/>
                </a:lnTo>
                <a:lnTo>
                  <a:pt x="566" y="1162"/>
                </a:lnTo>
                <a:lnTo>
                  <a:pt x="570" y="1162"/>
                </a:lnTo>
                <a:lnTo>
                  <a:pt x="570" y="1162"/>
                </a:lnTo>
                <a:lnTo>
                  <a:pt x="570" y="1160"/>
                </a:lnTo>
                <a:lnTo>
                  <a:pt x="566" y="1160"/>
                </a:lnTo>
                <a:lnTo>
                  <a:pt x="564" y="1160"/>
                </a:lnTo>
                <a:lnTo>
                  <a:pt x="562" y="1158"/>
                </a:lnTo>
                <a:lnTo>
                  <a:pt x="562" y="1158"/>
                </a:lnTo>
                <a:lnTo>
                  <a:pt x="564" y="1154"/>
                </a:lnTo>
                <a:lnTo>
                  <a:pt x="564" y="1152"/>
                </a:lnTo>
                <a:lnTo>
                  <a:pt x="562" y="1150"/>
                </a:lnTo>
                <a:lnTo>
                  <a:pt x="562" y="1150"/>
                </a:lnTo>
                <a:lnTo>
                  <a:pt x="566" y="1148"/>
                </a:lnTo>
                <a:lnTo>
                  <a:pt x="572" y="1146"/>
                </a:lnTo>
                <a:lnTo>
                  <a:pt x="576" y="1144"/>
                </a:lnTo>
                <a:lnTo>
                  <a:pt x="578" y="1142"/>
                </a:lnTo>
                <a:lnTo>
                  <a:pt x="578" y="1142"/>
                </a:lnTo>
                <a:lnTo>
                  <a:pt x="572" y="1144"/>
                </a:lnTo>
                <a:lnTo>
                  <a:pt x="568" y="1144"/>
                </a:lnTo>
                <a:lnTo>
                  <a:pt x="564" y="1146"/>
                </a:lnTo>
                <a:lnTo>
                  <a:pt x="558" y="1148"/>
                </a:lnTo>
                <a:lnTo>
                  <a:pt x="558" y="1148"/>
                </a:lnTo>
                <a:lnTo>
                  <a:pt x="558" y="1140"/>
                </a:lnTo>
                <a:lnTo>
                  <a:pt x="556" y="1136"/>
                </a:lnTo>
                <a:lnTo>
                  <a:pt x="554" y="1134"/>
                </a:lnTo>
                <a:lnTo>
                  <a:pt x="556" y="1128"/>
                </a:lnTo>
                <a:lnTo>
                  <a:pt x="556" y="1128"/>
                </a:lnTo>
                <a:lnTo>
                  <a:pt x="550" y="1128"/>
                </a:lnTo>
                <a:lnTo>
                  <a:pt x="548" y="1130"/>
                </a:lnTo>
                <a:lnTo>
                  <a:pt x="546" y="1132"/>
                </a:lnTo>
                <a:lnTo>
                  <a:pt x="542" y="1134"/>
                </a:lnTo>
                <a:lnTo>
                  <a:pt x="542" y="1134"/>
                </a:lnTo>
                <a:lnTo>
                  <a:pt x="550" y="1152"/>
                </a:lnTo>
                <a:lnTo>
                  <a:pt x="552" y="1160"/>
                </a:lnTo>
                <a:lnTo>
                  <a:pt x="550" y="1164"/>
                </a:lnTo>
                <a:lnTo>
                  <a:pt x="548" y="1166"/>
                </a:lnTo>
                <a:lnTo>
                  <a:pt x="548" y="1166"/>
                </a:lnTo>
                <a:lnTo>
                  <a:pt x="550" y="1168"/>
                </a:lnTo>
                <a:lnTo>
                  <a:pt x="554" y="1168"/>
                </a:lnTo>
                <a:lnTo>
                  <a:pt x="554" y="1168"/>
                </a:lnTo>
                <a:lnTo>
                  <a:pt x="552" y="1174"/>
                </a:lnTo>
                <a:lnTo>
                  <a:pt x="552" y="1180"/>
                </a:lnTo>
                <a:lnTo>
                  <a:pt x="552" y="1186"/>
                </a:lnTo>
                <a:lnTo>
                  <a:pt x="552" y="1190"/>
                </a:lnTo>
                <a:lnTo>
                  <a:pt x="550" y="1194"/>
                </a:lnTo>
                <a:lnTo>
                  <a:pt x="550" y="1194"/>
                </a:lnTo>
                <a:lnTo>
                  <a:pt x="552" y="1198"/>
                </a:lnTo>
                <a:lnTo>
                  <a:pt x="552" y="1204"/>
                </a:lnTo>
                <a:lnTo>
                  <a:pt x="548" y="1214"/>
                </a:lnTo>
                <a:lnTo>
                  <a:pt x="548" y="1214"/>
                </a:lnTo>
                <a:lnTo>
                  <a:pt x="544" y="1216"/>
                </a:lnTo>
                <a:lnTo>
                  <a:pt x="538" y="1216"/>
                </a:lnTo>
                <a:lnTo>
                  <a:pt x="532" y="1216"/>
                </a:lnTo>
                <a:lnTo>
                  <a:pt x="526" y="1216"/>
                </a:lnTo>
                <a:lnTo>
                  <a:pt x="526" y="1216"/>
                </a:lnTo>
                <a:lnTo>
                  <a:pt x="526" y="1210"/>
                </a:lnTo>
                <a:lnTo>
                  <a:pt x="522" y="1208"/>
                </a:lnTo>
                <a:lnTo>
                  <a:pt x="522" y="1208"/>
                </a:lnTo>
                <a:lnTo>
                  <a:pt x="524" y="1208"/>
                </a:lnTo>
                <a:lnTo>
                  <a:pt x="526" y="1206"/>
                </a:lnTo>
                <a:lnTo>
                  <a:pt x="528" y="1206"/>
                </a:lnTo>
                <a:lnTo>
                  <a:pt x="528" y="1204"/>
                </a:lnTo>
                <a:lnTo>
                  <a:pt x="528" y="1204"/>
                </a:lnTo>
                <a:lnTo>
                  <a:pt x="526" y="1202"/>
                </a:lnTo>
                <a:lnTo>
                  <a:pt x="524" y="1204"/>
                </a:lnTo>
                <a:lnTo>
                  <a:pt x="520" y="1204"/>
                </a:lnTo>
                <a:lnTo>
                  <a:pt x="518" y="1202"/>
                </a:lnTo>
                <a:lnTo>
                  <a:pt x="518" y="1202"/>
                </a:lnTo>
                <a:lnTo>
                  <a:pt x="516" y="1214"/>
                </a:lnTo>
                <a:lnTo>
                  <a:pt x="514" y="1220"/>
                </a:lnTo>
                <a:lnTo>
                  <a:pt x="510" y="1228"/>
                </a:lnTo>
                <a:lnTo>
                  <a:pt x="510" y="1228"/>
                </a:lnTo>
                <a:lnTo>
                  <a:pt x="504" y="1228"/>
                </a:lnTo>
                <a:lnTo>
                  <a:pt x="504" y="1228"/>
                </a:lnTo>
                <a:lnTo>
                  <a:pt x="506" y="1230"/>
                </a:lnTo>
                <a:lnTo>
                  <a:pt x="510" y="1230"/>
                </a:lnTo>
                <a:lnTo>
                  <a:pt x="510" y="1230"/>
                </a:lnTo>
                <a:lnTo>
                  <a:pt x="498" y="1232"/>
                </a:lnTo>
                <a:lnTo>
                  <a:pt x="486" y="1234"/>
                </a:lnTo>
                <a:lnTo>
                  <a:pt x="486" y="1234"/>
                </a:lnTo>
                <a:lnTo>
                  <a:pt x="488" y="1232"/>
                </a:lnTo>
                <a:lnTo>
                  <a:pt x="488" y="1232"/>
                </a:lnTo>
                <a:lnTo>
                  <a:pt x="490" y="1232"/>
                </a:lnTo>
                <a:lnTo>
                  <a:pt x="492" y="1230"/>
                </a:lnTo>
                <a:lnTo>
                  <a:pt x="492" y="1230"/>
                </a:lnTo>
                <a:lnTo>
                  <a:pt x="490" y="1228"/>
                </a:lnTo>
                <a:lnTo>
                  <a:pt x="486" y="1228"/>
                </a:lnTo>
                <a:lnTo>
                  <a:pt x="482" y="1230"/>
                </a:lnTo>
                <a:lnTo>
                  <a:pt x="478" y="1228"/>
                </a:lnTo>
                <a:lnTo>
                  <a:pt x="478" y="1228"/>
                </a:lnTo>
                <a:lnTo>
                  <a:pt x="478" y="1232"/>
                </a:lnTo>
                <a:lnTo>
                  <a:pt x="476" y="1234"/>
                </a:lnTo>
                <a:lnTo>
                  <a:pt x="468" y="1234"/>
                </a:lnTo>
                <a:lnTo>
                  <a:pt x="458" y="1234"/>
                </a:lnTo>
                <a:lnTo>
                  <a:pt x="444" y="1236"/>
                </a:lnTo>
                <a:lnTo>
                  <a:pt x="444" y="1236"/>
                </a:lnTo>
                <a:lnTo>
                  <a:pt x="444" y="1232"/>
                </a:lnTo>
                <a:lnTo>
                  <a:pt x="448" y="1232"/>
                </a:lnTo>
                <a:lnTo>
                  <a:pt x="448" y="1232"/>
                </a:lnTo>
                <a:lnTo>
                  <a:pt x="442" y="1230"/>
                </a:lnTo>
                <a:lnTo>
                  <a:pt x="438" y="1232"/>
                </a:lnTo>
                <a:lnTo>
                  <a:pt x="430" y="1234"/>
                </a:lnTo>
                <a:lnTo>
                  <a:pt x="420" y="1234"/>
                </a:lnTo>
                <a:lnTo>
                  <a:pt x="416" y="1232"/>
                </a:lnTo>
                <a:lnTo>
                  <a:pt x="414" y="1228"/>
                </a:lnTo>
                <a:lnTo>
                  <a:pt x="414" y="1228"/>
                </a:lnTo>
                <a:lnTo>
                  <a:pt x="410" y="1230"/>
                </a:lnTo>
                <a:lnTo>
                  <a:pt x="412" y="1232"/>
                </a:lnTo>
                <a:lnTo>
                  <a:pt x="414" y="1234"/>
                </a:lnTo>
                <a:lnTo>
                  <a:pt x="412" y="1236"/>
                </a:lnTo>
                <a:lnTo>
                  <a:pt x="412" y="1236"/>
                </a:lnTo>
                <a:lnTo>
                  <a:pt x="408" y="1234"/>
                </a:lnTo>
                <a:lnTo>
                  <a:pt x="404" y="1230"/>
                </a:lnTo>
                <a:lnTo>
                  <a:pt x="400" y="1228"/>
                </a:lnTo>
                <a:lnTo>
                  <a:pt x="396" y="1228"/>
                </a:lnTo>
                <a:lnTo>
                  <a:pt x="396" y="1228"/>
                </a:lnTo>
                <a:lnTo>
                  <a:pt x="396" y="1230"/>
                </a:lnTo>
                <a:lnTo>
                  <a:pt x="398" y="1230"/>
                </a:lnTo>
                <a:lnTo>
                  <a:pt x="400" y="1232"/>
                </a:lnTo>
                <a:lnTo>
                  <a:pt x="400" y="1236"/>
                </a:lnTo>
                <a:lnTo>
                  <a:pt x="400" y="1236"/>
                </a:lnTo>
                <a:lnTo>
                  <a:pt x="398" y="1236"/>
                </a:lnTo>
                <a:lnTo>
                  <a:pt x="396" y="1236"/>
                </a:lnTo>
                <a:lnTo>
                  <a:pt x="396" y="1236"/>
                </a:lnTo>
                <a:lnTo>
                  <a:pt x="392" y="1236"/>
                </a:lnTo>
                <a:lnTo>
                  <a:pt x="392" y="1236"/>
                </a:lnTo>
                <a:lnTo>
                  <a:pt x="392" y="1232"/>
                </a:lnTo>
                <a:lnTo>
                  <a:pt x="394" y="1228"/>
                </a:lnTo>
                <a:lnTo>
                  <a:pt x="394" y="1228"/>
                </a:lnTo>
                <a:lnTo>
                  <a:pt x="390" y="1228"/>
                </a:lnTo>
                <a:lnTo>
                  <a:pt x="388" y="1228"/>
                </a:lnTo>
                <a:lnTo>
                  <a:pt x="384" y="1230"/>
                </a:lnTo>
                <a:lnTo>
                  <a:pt x="380" y="1230"/>
                </a:lnTo>
                <a:lnTo>
                  <a:pt x="380" y="1230"/>
                </a:lnTo>
                <a:lnTo>
                  <a:pt x="382" y="1232"/>
                </a:lnTo>
                <a:lnTo>
                  <a:pt x="384" y="1234"/>
                </a:lnTo>
                <a:lnTo>
                  <a:pt x="384" y="1234"/>
                </a:lnTo>
                <a:lnTo>
                  <a:pt x="382" y="1236"/>
                </a:lnTo>
                <a:lnTo>
                  <a:pt x="382" y="1236"/>
                </a:lnTo>
                <a:lnTo>
                  <a:pt x="380" y="1234"/>
                </a:lnTo>
                <a:lnTo>
                  <a:pt x="378" y="1232"/>
                </a:lnTo>
                <a:lnTo>
                  <a:pt x="378" y="1232"/>
                </a:lnTo>
                <a:lnTo>
                  <a:pt x="374" y="1236"/>
                </a:lnTo>
                <a:lnTo>
                  <a:pt x="368" y="1236"/>
                </a:lnTo>
                <a:lnTo>
                  <a:pt x="358" y="1236"/>
                </a:lnTo>
                <a:lnTo>
                  <a:pt x="348" y="1238"/>
                </a:lnTo>
                <a:lnTo>
                  <a:pt x="348" y="1238"/>
                </a:lnTo>
                <a:lnTo>
                  <a:pt x="346" y="1236"/>
                </a:lnTo>
                <a:lnTo>
                  <a:pt x="350" y="1236"/>
                </a:lnTo>
                <a:lnTo>
                  <a:pt x="358" y="1234"/>
                </a:lnTo>
                <a:lnTo>
                  <a:pt x="358" y="1234"/>
                </a:lnTo>
                <a:lnTo>
                  <a:pt x="356" y="1232"/>
                </a:lnTo>
                <a:lnTo>
                  <a:pt x="354" y="1230"/>
                </a:lnTo>
                <a:lnTo>
                  <a:pt x="350" y="1232"/>
                </a:lnTo>
                <a:lnTo>
                  <a:pt x="344" y="1234"/>
                </a:lnTo>
                <a:lnTo>
                  <a:pt x="338" y="1236"/>
                </a:lnTo>
                <a:lnTo>
                  <a:pt x="338" y="1236"/>
                </a:lnTo>
                <a:lnTo>
                  <a:pt x="340" y="1238"/>
                </a:lnTo>
                <a:lnTo>
                  <a:pt x="342" y="1240"/>
                </a:lnTo>
                <a:lnTo>
                  <a:pt x="342" y="1242"/>
                </a:lnTo>
                <a:lnTo>
                  <a:pt x="342" y="1242"/>
                </a:lnTo>
                <a:lnTo>
                  <a:pt x="338" y="1242"/>
                </a:lnTo>
                <a:lnTo>
                  <a:pt x="336" y="1242"/>
                </a:lnTo>
                <a:lnTo>
                  <a:pt x="332" y="1244"/>
                </a:lnTo>
                <a:lnTo>
                  <a:pt x="328" y="1244"/>
                </a:lnTo>
                <a:lnTo>
                  <a:pt x="328" y="1244"/>
                </a:lnTo>
                <a:lnTo>
                  <a:pt x="330" y="1240"/>
                </a:lnTo>
                <a:lnTo>
                  <a:pt x="336" y="1240"/>
                </a:lnTo>
                <a:lnTo>
                  <a:pt x="336" y="1240"/>
                </a:lnTo>
                <a:lnTo>
                  <a:pt x="336" y="1238"/>
                </a:lnTo>
                <a:lnTo>
                  <a:pt x="332" y="1238"/>
                </a:lnTo>
                <a:lnTo>
                  <a:pt x="330" y="1236"/>
                </a:lnTo>
                <a:lnTo>
                  <a:pt x="330" y="1234"/>
                </a:lnTo>
                <a:lnTo>
                  <a:pt x="330" y="1234"/>
                </a:lnTo>
                <a:lnTo>
                  <a:pt x="324" y="1240"/>
                </a:lnTo>
                <a:lnTo>
                  <a:pt x="320" y="1242"/>
                </a:lnTo>
                <a:lnTo>
                  <a:pt x="318" y="1244"/>
                </a:lnTo>
                <a:lnTo>
                  <a:pt x="318" y="1244"/>
                </a:lnTo>
                <a:lnTo>
                  <a:pt x="318" y="1244"/>
                </a:lnTo>
                <a:lnTo>
                  <a:pt x="320" y="1246"/>
                </a:lnTo>
                <a:lnTo>
                  <a:pt x="324" y="1246"/>
                </a:lnTo>
                <a:lnTo>
                  <a:pt x="328" y="1246"/>
                </a:lnTo>
                <a:lnTo>
                  <a:pt x="326" y="1248"/>
                </a:lnTo>
                <a:lnTo>
                  <a:pt x="326" y="1248"/>
                </a:lnTo>
                <a:lnTo>
                  <a:pt x="332" y="1248"/>
                </a:lnTo>
                <a:lnTo>
                  <a:pt x="338" y="1246"/>
                </a:lnTo>
                <a:lnTo>
                  <a:pt x="348" y="1242"/>
                </a:lnTo>
                <a:lnTo>
                  <a:pt x="348" y="1242"/>
                </a:lnTo>
                <a:lnTo>
                  <a:pt x="346" y="1244"/>
                </a:lnTo>
                <a:lnTo>
                  <a:pt x="346" y="1248"/>
                </a:lnTo>
                <a:lnTo>
                  <a:pt x="346" y="1252"/>
                </a:lnTo>
                <a:lnTo>
                  <a:pt x="344" y="1252"/>
                </a:lnTo>
                <a:lnTo>
                  <a:pt x="342" y="1252"/>
                </a:lnTo>
                <a:lnTo>
                  <a:pt x="342" y="1252"/>
                </a:lnTo>
                <a:lnTo>
                  <a:pt x="344" y="1258"/>
                </a:lnTo>
                <a:lnTo>
                  <a:pt x="346" y="1264"/>
                </a:lnTo>
                <a:lnTo>
                  <a:pt x="346" y="1264"/>
                </a:lnTo>
                <a:lnTo>
                  <a:pt x="342" y="1262"/>
                </a:lnTo>
                <a:lnTo>
                  <a:pt x="340" y="1264"/>
                </a:lnTo>
                <a:lnTo>
                  <a:pt x="338" y="1270"/>
                </a:lnTo>
                <a:lnTo>
                  <a:pt x="338" y="1270"/>
                </a:lnTo>
                <a:lnTo>
                  <a:pt x="334" y="1268"/>
                </a:lnTo>
                <a:lnTo>
                  <a:pt x="330" y="1270"/>
                </a:lnTo>
                <a:lnTo>
                  <a:pt x="328" y="1272"/>
                </a:lnTo>
                <a:lnTo>
                  <a:pt x="322" y="1270"/>
                </a:lnTo>
                <a:lnTo>
                  <a:pt x="322" y="1270"/>
                </a:lnTo>
                <a:lnTo>
                  <a:pt x="328" y="1276"/>
                </a:lnTo>
                <a:lnTo>
                  <a:pt x="330" y="1278"/>
                </a:lnTo>
                <a:lnTo>
                  <a:pt x="324" y="1280"/>
                </a:lnTo>
                <a:lnTo>
                  <a:pt x="324" y="1280"/>
                </a:lnTo>
                <a:lnTo>
                  <a:pt x="328" y="1282"/>
                </a:lnTo>
                <a:lnTo>
                  <a:pt x="330" y="1284"/>
                </a:lnTo>
                <a:lnTo>
                  <a:pt x="338" y="1282"/>
                </a:lnTo>
                <a:lnTo>
                  <a:pt x="338" y="1282"/>
                </a:lnTo>
                <a:lnTo>
                  <a:pt x="336" y="1280"/>
                </a:lnTo>
                <a:lnTo>
                  <a:pt x="334" y="1280"/>
                </a:lnTo>
                <a:lnTo>
                  <a:pt x="334" y="1280"/>
                </a:lnTo>
                <a:lnTo>
                  <a:pt x="338" y="1280"/>
                </a:lnTo>
                <a:lnTo>
                  <a:pt x="344" y="1282"/>
                </a:lnTo>
                <a:lnTo>
                  <a:pt x="348" y="1284"/>
                </a:lnTo>
                <a:lnTo>
                  <a:pt x="354" y="1284"/>
                </a:lnTo>
                <a:lnTo>
                  <a:pt x="354" y="1284"/>
                </a:lnTo>
                <a:lnTo>
                  <a:pt x="354" y="1288"/>
                </a:lnTo>
                <a:lnTo>
                  <a:pt x="354" y="1290"/>
                </a:lnTo>
                <a:lnTo>
                  <a:pt x="352" y="1292"/>
                </a:lnTo>
                <a:lnTo>
                  <a:pt x="352" y="1292"/>
                </a:lnTo>
                <a:lnTo>
                  <a:pt x="348" y="1290"/>
                </a:lnTo>
                <a:lnTo>
                  <a:pt x="348" y="1290"/>
                </a:lnTo>
                <a:lnTo>
                  <a:pt x="350" y="1288"/>
                </a:lnTo>
                <a:lnTo>
                  <a:pt x="348" y="1286"/>
                </a:lnTo>
                <a:lnTo>
                  <a:pt x="348" y="1286"/>
                </a:lnTo>
                <a:lnTo>
                  <a:pt x="342" y="1288"/>
                </a:lnTo>
                <a:lnTo>
                  <a:pt x="338" y="1288"/>
                </a:lnTo>
                <a:lnTo>
                  <a:pt x="336" y="1286"/>
                </a:lnTo>
                <a:lnTo>
                  <a:pt x="336" y="1286"/>
                </a:lnTo>
                <a:lnTo>
                  <a:pt x="336" y="1288"/>
                </a:lnTo>
                <a:lnTo>
                  <a:pt x="338" y="1288"/>
                </a:lnTo>
                <a:lnTo>
                  <a:pt x="342" y="1290"/>
                </a:lnTo>
                <a:lnTo>
                  <a:pt x="342" y="1290"/>
                </a:lnTo>
                <a:lnTo>
                  <a:pt x="340" y="1292"/>
                </a:lnTo>
                <a:lnTo>
                  <a:pt x="336" y="1290"/>
                </a:lnTo>
                <a:lnTo>
                  <a:pt x="330" y="1288"/>
                </a:lnTo>
                <a:lnTo>
                  <a:pt x="330" y="1288"/>
                </a:lnTo>
                <a:lnTo>
                  <a:pt x="328" y="1288"/>
                </a:lnTo>
                <a:lnTo>
                  <a:pt x="330" y="1290"/>
                </a:lnTo>
                <a:lnTo>
                  <a:pt x="330" y="1292"/>
                </a:lnTo>
                <a:lnTo>
                  <a:pt x="328" y="1294"/>
                </a:lnTo>
                <a:lnTo>
                  <a:pt x="328" y="1294"/>
                </a:lnTo>
                <a:lnTo>
                  <a:pt x="326" y="1290"/>
                </a:lnTo>
                <a:lnTo>
                  <a:pt x="322" y="1290"/>
                </a:lnTo>
                <a:lnTo>
                  <a:pt x="318" y="1288"/>
                </a:lnTo>
                <a:lnTo>
                  <a:pt x="318" y="1286"/>
                </a:lnTo>
                <a:lnTo>
                  <a:pt x="318" y="1286"/>
                </a:lnTo>
                <a:lnTo>
                  <a:pt x="320" y="1286"/>
                </a:lnTo>
                <a:lnTo>
                  <a:pt x="324" y="1288"/>
                </a:lnTo>
                <a:lnTo>
                  <a:pt x="324" y="1288"/>
                </a:lnTo>
                <a:lnTo>
                  <a:pt x="326" y="1284"/>
                </a:lnTo>
                <a:lnTo>
                  <a:pt x="324" y="1282"/>
                </a:lnTo>
                <a:lnTo>
                  <a:pt x="322" y="1280"/>
                </a:lnTo>
                <a:lnTo>
                  <a:pt x="324" y="1276"/>
                </a:lnTo>
                <a:lnTo>
                  <a:pt x="324" y="1276"/>
                </a:lnTo>
                <a:lnTo>
                  <a:pt x="322" y="1276"/>
                </a:lnTo>
                <a:lnTo>
                  <a:pt x="322" y="1280"/>
                </a:lnTo>
                <a:lnTo>
                  <a:pt x="320" y="1282"/>
                </a:lnTo>
                <a:lnTo>
                  <a:pt x="318" y="1284"/>
                </a:lnTo>
                <a:lnTo>
                  <a:pt x="318" y="1284"/>
                </a:lnTo>
                <a:lnTo>
                  <a:pt x="318" y="1282"/>
                </a:lnTo>
                <a:lnTo>
                  <a:pt x="318" y="1280"/>
                </a:lnTo>
                <a:lnTo>
                  <a:pt x="312" y="1280"/>
                </a:lnTo>
                <a:lnTo>
                  <a:pt x="312" y="1280"/>
                </a:lnTo>
                <a:lnTo>
                  <a:pt x="312" y="1276"/>
                </a:lnTo>
                <a:lnTo>
                  <a:pt x="312" y="1274"/>
                </a:lnTo>
                <a:lnTo>
                  <a:pt x="310" y="1270"/>
                </a:lnTo>
                <a:lnTo>
                  <a:pt x="310" y="1266"/>
                </a:lnTo>
                <a:lnTo>
                  <a:pt x="310" y="1266"/>
                </a:lnTo>
                <a:lnTo>
                  <a:pt x="298" y="1266"/>
                </a:lnTo>
                <a:lnTo>
                  <a:pt x="288" y="1264"/>
                </a:lnTo>
                <a:lnTo>
                  <a:pt x="288" y="1264"/>
                </a:lnTo>
                <a:lnTo>
                  <a:pt x="290" y="1266"/>
                </a:lnTo>
                <a:lnTo>
                  <a:pt x="292" y="1268"/>
                </a:lnTo>
                <a:lnTo>
                  <a:pt x="300" y="1270"/>
                </a:lnTo>
                <a:lnTo>
                  <a:pt x="300" y="1270"/>
                </a:lnTo>
                <a:lnTo>
                  <a:pt x="298" y="1274"/>
                </a:lnTo>
                <a:lnTo>
                  <a:pt x="296" y="1274"/>
                </a:lnTo>
                <a:lnTo>
                  <a:pt x="290" y="1272"/>
                </a:lnTo>
                <a:lnTo>
                  <a:pt x="286" y="1268"/>
                </a:lnTo>
                <a:lnTo>
                  <a:pt x="284" y="1270"/>
                </a:lnTo>
                <a:lnTo>
                  <a:pt x="282" y="1272"/>
                </a:lnTo>
                <a:lnTo>
                  <a:pt x="282" y="1272"/>
                </a:lnTo>
                <a:lnTo>
                  <a:pt x="280" y="1270"/>
                </a:lnTo>
                <a:lnTo>
                  <a:pt x="282" y="1268"/>
                </a:lnTo>
                <a:lnTo>
                  <a:pt x="284" y="1266"/>
                </a:lnTo>
                <a:lnTo>
                  <a:pt x="284" y="1262"/>
                </a:lnTo>
                <a:lnTo>
                  <a:pt x="284" y="1262"/>
                </a:lnTo>
                <a:lnTo>
                  <a:pt x="282" y="1260"/>
                </a:lnTo>
                <a:lnTo>
                  <a:pt x="282" y="1256"/>
                </a:lnTo>
                <a:lnTo>
                  <a:pt x="282" y="1256"/>
                </a:lnTo>
                <a:lnTo>
                  <a:pt x="276" y="1258"/>
                </a:lnTo>
                <a:lnTo>
                  <a:pt x="272" y="1258"/>
                </a:lnTo>
                <a:lnTo>
                  <a:pt x="266" y="1258"/>
                </a:lnTo>
                <a:lnTo>
                  <a:pt x="262" y="1260"/>
                </a:lnTo>
                <a:lnTo>
                  <a:pt x="262" y="1260"/>
                </a:lnTo>
                <a:lnTo>
                  <a:pt x="262" y="1254"/>
                </a:lnTo>
                <a:lnTo>
                  <a:pt x="260" y="1250"/>
                </a:lnTo>
                <a:lnTo>
                  <a:pt x="258" y="1246"/>
                </a:lnTo>
                <a:lnTo>
                  <a:pt x="258" y="1246"/>
                </a:lnTo>
                <a:lnTo>
                  <a:pt x="266" y="1248"/>
                </a:lnTo>
                <a:lnTo>
                  <a:pt x="268" y="1248"/>
                </a:lnTo>
                <a:lnTo>
                  <a:pt x="270" y="1246"/>
                </a:lnTo>
                <a:lnTo>
                  <a:pt x="270" y="1246"/>
                </a:lnTo>
                <a:lnTo>
                  <a:pt x="276" y="1250"/>
                </a:lnTo>
                <a:lnTo>
                  <a:pt x="280" y="1252"/>
                </a:lnTo>
                <a:lnTo>
                  <a:pt x="286" y="1250"/>
                </a:lnTo>
                <a:lnTo>
                  <a:pt x="286" y="1250"/>
                </a:lnTo>
                <a:lnTo>
                  <a:pt x="276" y="1246"/>
                </a:lnTo>
                <a:lnTo>
                  <a:pt x="264" y="1242"/>
                </a:lnTo>
                <a:lnTo>
                  <a:pt x="264" y="1242"/>
                </a:lnTo>
                <a:lnTo>
                  <a:pt x="266" y="1238"/>
                </a:lnTo>
                <a:lnTo>
                  <a:pt x="268" y="1238"/>
                </a:lnTo>
                <a:lnTo>
                  <a:pt x="276" y="1242"/>
                </a:lnTo>
                <a:lnTo>
                  <a:pt x="284" y="1244"/>
                </a:lnTo>
                <a:lnTo>
                  <a:pt x="286" y="1244"/>
                </a:lnTo>
                <a:lnTo>
                  <a:pt x="290" y="1244"/>
                </a:lnTo>
                <a:lnTo>
                  <a:pt x="290" y="1244"/>
                </a:lnTo>
                <a:lnTo>
                  <a:pt x="292" y="1246"/>
                </a:lnTo>
                <a:lnTo>
                  <a:pt x="290" y="1248"/>
                </a:lnTo>
                <a:lnTo>
                  <a:pt x="286" y="1252"/>
                </a:lnTo>
                <a:lnTo>
                  <a:pt x="284" y="1254"/>
                </a:lnTo>
                <a:lnTo>
                  <a:pt x="284" y="1254"/>
                </a:lnTo>
                <a:lnTo>
                  <a:pt x="288" y="1256"/>
                </a:lnTo>
                <a:lnTo>
                  <a:pt x="292" y="1254"/>
                </a:lnTo>
                <a:lnTo>
                  <a:pt x="294" y="1250"/>
                </a:lnTo>
                <a:lnTo>
                  <a:pt x="298" y="1246"/>
                </a:lnTo>
                <a:lnTo>
                  <a:pt x="298" y="1246"/>
                </a:lnTo>
                <a:lnTo>
                  <a:pt x="294" y="1244"/>
                </a:lnTo>
                <a:lnTo>
                  <a:pt x="290" y="1240"/>
                </a:lnTo>
                <a:lnTo>
                  <a:pt x="288" y="1238"/>
                </a:lnTo>
                <a:lnTo>
                  <a:pt x="290" y="1234"/>
                </a:lnTo>
                <a:lnTo>
                  <a:pt x="290" y="1234"/>
                </a:lnTo>
                <a:lnTo>
                  <a:pt x="286" y="1234"/>
                </a:lnTo>
                <a:lnTo>
                  <a:pt x="284" y="1234"/>
                </a:lnTo>
                <a:lnTo>
                  <a:pt x="284" y="1236"/>
                </a:lnTo>
                <a:lnTo>
                  <a:pt x="284" y="1240"/>
                </a:lnTo>
                <a:lnTo>
                  <a:pt x="284" y="1240"/>
                </a:lnTo>
                <a:lnTo>
                  <a:pt x="280" y="1240"/>
                </a:lnTo>
                <a:lnTo>
                  <a:pt x="276" y="1238"/>
                </a:lnTo>
                <a:lnTo>
                  <a:pt x="270" y="1236"/>
                </a:lnTo>
                <a:lnTo>
                  <a:pt x="270" y="1236"/>
                </a:lnTo>
                <a:lnTo>
                  <a:pt x="270" y="1232"/>
                </a:lnTo>
                <a:lnTo>
                  <a:pt x="270" y="1226"/>
                </a:lnTo>
                <a:lnTo>
                  <a:pt x="270" y="1226"/>
                </a:lnTo>
                <a:lnTo>
                  <a:pt x="260" y="1226"/>
                </a:lnTo>
                <a:lnTo>
                  <a:pt x="252" y="1230"/>
                </a:lnTo>
                <a:lnTo>
                  <a:pt x="252" y="1230"/>
                </a:lnTo>
                <a:lnTo>
                  <a:pt x="254" y="1232"/>
                </a:lnTo>
                <a:lnTo>
                  <a:pt x="258" y="1232"/>
                </a:lnTo>
                <a:lnTo>
                  <a:pt x="266" y="1236"/>
                </a:lnTo>
                <a:lnTo>
                  <a:pt x="266" y="1236"/>
                </a:lnTo>
                <a:lnTo>
                  <a:pt x="262" y="1238"/>
                </a:lnTo>
                <a:lnTo>
                  <a:pt x="256" y="1236"/>
                </a:lnTo>
                <a:lnTo>
                  <a:pt x="250" y="1236"/>
                </a:lnTo>
                <a:lnTo>
                  <a:pt x="244" y="1236"/>
                </a:lnTo>
                <a:lnTo>
                  <a:pt x="244" y="1236"/>
                </a:lnTo>
                <a:lnTo>
                  <a:pt x="246" y="1232"/>
                </a:lnTo>
                <a:lnTo>
                  <a:pt x="246" y="1230"/>
                </a:lnTo>
                <a:lnTo>
                  <a:pt x="244" y="1228"/>
                </a:lnTo>
                <a:lnTo>
                  <a:pt x="244" y="1224"/>
                </a:lnTo>
                <a:lnTo>
                  <a:pt x="244" y="1224"/>
                </a:lnTo>
                <a:lnTo>
                  <a:pt x="248" y="1226"/>
                </a:lnTo>
                <a:lnTo>
                  <a:pt x="252" y="1226"/>
                </a:lnTo>
                <a:lnTo>
                  <a:pt x="252" y="1226"/>
                </a:lnTo>
                <a:lnTo>
                  <a:pt x="248" y="1224"/>
                </a:lnTo>
                <a:lnTo>
                  <a:pt x="250" y="1222"/>
                </a:lnTo>
                <a:lnTo>
                  <a:pt x="262" y="1222"/>
                </a:lnTo>
                <a:lnTo>
                  <a:pt x="262" y="1222"/>
                </a:lnTo>
                <a:lnTo>
                  <a:pt x="262" y="1218"/>
                </a:lnTo>
                <a:lnTo>
                  <a:pt x="260" y="1216"/>
                </a:lnTo>
                <a:lnTo>
                  <a:pt x="260" y="1216"/>
                </a:lnTo>
                <a:lnTo>
                  <a:pt x="262" y="1216"/>
                </a:lnTo>
                <a:lnTo>
                  <a:pt x="266" y="1218"/>
                </a:lnTo>
                <a:lnTo>
                  <a:pt x="274" y="1222"/>
                </a:lnTo>
                <a:lnTo>
                  <a:pt x="274" y="1222"/>
                </a:lnTo>
                <a:lnTo>
                  <a:pt x="276" y="1220"/>
                </a:lnTo>
                <a:lnTo>
                  <a:pt x="274" y="1218"/>
                </a:lnTo>
                <a:lnTo>
                  <a:pt x="272" y="1214"/>
                </a:lnTo>
                <a:lnTo>
                  <a:pt x="272" y="1214"/>
                </a:lnTo>
                <a:lnTo>
                  <a:pt x="282" y="1212"/>
                </a:lnTo>
                <a:lnTo>
                  <a:pt x="284" y="1208"/>
                </a:lnTo>
                <a:lnTo>
                  <a:pt x="286" y="1204"/>
                </a:lnTo>
                <a:lnTo>
                  <a:pt x="286" y="1204"/>
                </a:lnTo>
                <a:lnTo>
                  <a:pt x="284" y="1202"/>
                </a:lnTo>
                <a:lnTo>
                  <a:pt x="282" y="1202"/>
                </a:lnTo>
                <a:lnTo>
                  <a:pt x="280" y="1202"/>
                </a:lnTo>
                <a:lnTo>
                  <a:pt x="278" y="1198"/>
                </a:lnTo>
                <a:lnTo>
                  <a:pt x="278" y="1198"/>
                </a:lnTo>
                <a:lnTo>
                  <a:pt x="274" y="1208"/>
                </a:lnTo>
                <a:lnTo>
                  <a:pt x="270" y="1212"/>
                </a:lnTo>
                <a:lnTo>
                  <a:pt x="266" y="1214"/>
                </a:lnTo>
                <a:lnTo>
                  <a:pt x="266" y="1214"/>
                </a:lnTo>
                <a:lnTo>
                  <a:pt x="264" y="1212"/>
                </a:lnTo>
                <a:lnTo>
                  <a:pt x="266" y="1208"/>
                </a:lnTo>
                <a:lnTo>
                  <a:pt x="268" y="1206"/>
                </a:lnTo>
                <a:lnTo>
                  <a:pt x="272" y="1204"/>
                </a:lnTo>
                <a:lnTo>
                  <a:pt x="274" y="1200"/>
                </a:lnTo>
                <a:lnTo>
                  <a:pt x="274" y="1200"/>
                </a:lnTo>
                <a:lnTo>
                  <a:pt x="268" y="1202"/>
                </a:lnTo>
                <a:lnTo>
                  <a:pt x="262" y="1206"/>
                </a:lnTo>
                <a:lnTo>
                  <a:pt x="258" y="1214"/>
                </a:lnTo>
                <a:lnTo>
                  <a:pt x="254" y="1220"/>
                </a:lnTo>
                <a:lnTo>
                  <a:pt x="254" y="1220"/>
                </a:lnTo>
                <a:lnTo>
                  <a:pt x="248" y="1220"/>
                </a:lnTo>
                <a:lnTo>
                  <a:pt x="242" y="1220"/>
                </a:lnTo>
                <a:lnTo>
                  <a:pt x="240" y="1222"/>
                </a:lnTo>
                <a:lnTo>
                  <a:pt x="240" y="1226"/>
                </a:lnTo>
                <a:lnTo>
                  <a:pt x="240" y="1226"/>
                </a:lnTo>
                <a:lnTo>
                  <a:pt x="232" y="1222"/>
                </a:lnTo>
                <a:lnTo>
                  <a:pt x="230" y="1222"/>
                </a:lnTo>
                <a:lnTo>
                  <a:pt x="228" y="1228"/>
                </a:lnTo>
                <a:lnTo>
                  <a:pt x="228" y="1228"/>
                </a:lnTo>
                <a:lnTo>
                  <a:pt x="226" y="1228"/>
                </a:lnTo>
                <a:lnTo>
                  <a:pt x="224" y="1226"/>
                </a:lnTo>
                <a:lnTo>
                  <a:pt x="222" y="1224"/>
                </a:lnTo>
                <a:lnTo>
                  <a:pt x="220" y="1224"/>
                </a:lnTo>
                <a:lnTo>
                  <a:pt x="220" y="1224"/>
                </a:lnTo>
                <a:lnTo>
                  <a:pt x="224" y="1230"/>
                </a:lnTo>
                <a:lnTo>
                  <a:pt x="228" y="1232"/>
                </a:lnTo>
                <a:lnTo>
                  <a:pt x="234" y="1232"/>
                </a:lnTo>
                <a:lnTo>
                  <a:pt x="234" y="1232"/>
                </a:lnTo>
                <a:lnTo>
                  <a:pt x="234" y="1236"/>
                </a:lnTo>
                <a:lnTo>
                  <a:pt x="230" y="1236"/>
                </a:lnTo>
                <a:lnTo>
                  <a:pt x="222" y="1236"/>
                </a:lnTo>
                <a:lnTo>
                  <a:pt x="222" y="1236"/>
                </a:lnTo>
                <a:lnTo>
                  <a:pt x="222" y="1232"/>
                </a:lnTo>
                <a:lnTo>
                  <a:pt x="222" y="1228"/>
                </a:lnTo>
                <a:lnTo>
                  <a:pt x="222" y="1228"/>
                </a:lnTo>
                <a:lnTo>
                  <a:pt x="218" y="1228"/>
                </a:lnTo>
                <a:lnTo>
                  <a:pt x="216" y="1228"/>
                </a:lnTo>
                <a:lnTo>
                  <a:pt x="212" y="1232"/>
                </a:lnTo>
                <a:lnTo>
                  <a:pt x="212" y="1232"/>
                </a:lnTo>
                <a:lnTo>
                  <a:pt x="212" y="1234"/>
                </a:lnTo>
                <a:lnTo>
                  <a:pt x="214" y="1234"/>
                </a:lnTo>
                <a:lnTo>
                  <a:pt x="218" y="1234"/>
                </a:lnTo>
                <a:lnTo>
                  <a:pt x="220" y="1236"/>
                </a:lnTo>
                <a:lnTo>
                  <a:pt x="220" y="1236"/>
                </a:lnTo>
                <a:lnTo>
                  <a:pt x="218" y="1244"/>
                </a:lnTo>
                <a:lnTo>
                  <a:pt x="214" y="1250"/>
                </a:lnTo>
                <a:lnTo>
                  <a:pt x="214" y="1250"/>
                </a:lnTo>
                <a:lnTo>
                  <a:pt x="210" y="1250"/>
                </a:lnTo>
                <a:lnTo>
                  <a:pt x="204" y="1248"/>
                </a:lnTo>
                <a:lnTo>
                  <a:pt x="204" y="1248"/>
                </a:lnTo>
                <a:lnTo>
                  <a:pt x="204" y="1252"/>
                </a:lnTo>
                <a:lnTo>
                  <a:pt x="204" y="1252"/>
                </a:lnTo>
                <a:lnTo>
                  <a:pt x="212" y="1254"/>
                </a:lnTo>
                <a:lnTo>
                  <a:pt x="222" y="1254"/>
                </a:lnTo>
                <a:lnTo>
                  <a:pt x="222" y="1254"/>
                </a:lnTo>
                <a:lnTo>
                  <a:pt x="224" y="1260"/>
                </a:lnTo>
                <a:lnTo>
                  <a:pt x="226" y="1266"/>
                </a:lnTo>
                <a:lnTo>
                  <a:pt x="226" y="1266"/>
                </a:lnTo>
                <a:lnTo>
                  <a:pt x="226" y="1268"/>
                </a:lnTo>
                <a:lnTo>
                  <a:pt x="224" y="1268"/>
                </a:lnTo>
                <a:lnTo>
                  <a:pt x="220" y="1264"/>
                </a:lnTo>
                <a:lnTo>
                  <a:pt x="216" y="1262"/>
                </a:lnTo>
                <a:lnTo>
                  <a:pt x="214" y="1262"/>
                </a:lnTo>
                <a:lnTo>
                  <a:pt x="210" y="1262"/>
                </a:lnTo>
                <a:lnTo>
                  <a:pt x="210" y="1262"/>
                </a:lnTo>
                <a:lnTo>
                  <a:pt x="212" y="1268"/>
                </a:lnTo>
                <a:lnTo>
                  <a:pt x="214" y="1274"/>
                </a:lnTo>
                <a:lnTo>
                  <a:pt x="216" y="1278"/>
                </a:lnTo>
                <a:lnTo>
                  <a:pt x="218" y="1280"/>
                </a:lnTo>
                <a:lnTo>
                  <a:pt x="222" y="1280"/>
                </a:lnTo>
                <a:lnTo>
                  <a:pt x="222" y="1280"/>
                </a:lnTo>
                <a:lnTo>
                  <a:pt x="222" y="1282"/>
                </a:lnTo>
                <a:lnTo>
                  <a:pt x="222" y="1282"/>
                </a:lnTo>
                <a:lnTo>
                  <a:pt x="218" y="1282"/>
                </a:lnTo>
                <a:lnTo>
                  <a:pt x="214" y="1282"/>
                </a:lnTo>
                <a:lnTo>
                  <a:pt x="212" y="1282"/>
                </a:lnTo>
                <a:lnTo>
                  <a:pt x="212" y="1284"/>
                </a:lnTo>
                <a:lnTo>
                  <a:pt x="212" y="1284"/>
                </a:lnTo>
                <a:lnTo>
                  <a:pt x="210" y="1282"/>
                </a:lnTo>
                <a:lnTo>
                  <a:pt x="210" y="1280"/>
                </a:lnTo>
                <a:lnTo>
                  <a:pt x="212" y="1278"/>
                </a:lnTo>
                <a:lnTo>
                  <a:pt x="210" y="1276"/>
                </a:lnTo>
                <a:lnTo>
                  <a:pt x="210" y="1276"/>
                </a:lnTo>
                <a:lnTo>
                  <a:pt x="204" y="1278"/>
                </a:lnTo>
                <a:lnTo>
                  <a:pt x="202" y="1280"/>
                </a:lnTo>
                <a:lnTo>
                  <a:pt x="198" y="1280"/>
                </a:lnTo>
                <a:lnTo>
                  <a:pt x="198" y="1280"/>
                </a:lnTo>
                <a:lnTo>
                  <a:pt x="200" y="1282"/>
                </a:lnTo>
                <a:lnTo>
                  <a:pt x="200" y="1286"/>
                </a:lnTo>
                <a:lnTo>
                  <a:pt x="200" y="1286"/>
                </a:lnTo>
                <a:lnTo>
                  <a:pt x="200" y="1286"/>
                </a:lnTo>
                <a:lnTo>
                  <a:pt x="202" y="1288"/>
                </a:lnTo>
                <a:lnTo>
                  <a:pt x="208" y="1288"/>
                </a:lnTo>
                <a:lnTo>
                  <a:pt x="208" y="1288"/>
                </a:lnTo>
                <a:lnTo>
                  <a:pt x="208" y="1288"/>
                </a:lnTo>
                <a:lnTo>
                  <a:pt x="208" y="1288"/>
                </a:lnTo>
                <a:lnTo>
                  <a:pt x="204" y="1290"/>
                </a:lnTo>
                <a:lnTo>
                  <a:pt x="198" y="1288"/>
                </a:lnTo>
                <a:lnTo>
                  <a:pt x="196" y="1288"/>
                </a:lnTo>
                <a:lnTo>
                  <a:pt x="196" y="1288"/>
                </a:lnTo>
                <a:lnTo>
                  <a:pt x="196" y="1284"/>
                </a:lnTo>
                <a:lnTo>
                  <a:pt x="194" y="1282"/>
                </a:lnTo>
                <a:lnTo>
                  <a:pt x="194" y="1282"/>
                </a:lnTo>
                <a:lnTo>
                  <a:pt x="198" y="1278"/>
                </a:lnTo>
                <a:lnTo>
                  <a:pt x="202" y="1276"/>
                </a:lnTo>
                <a:lnTo>
                  <a:pt x="212" y="1270"/>
                </a:lnTo>
                <a:lnTo>
                  <a:pt x="212" y="1270"/>
                </a:lnTo>
                <a:lnTo>
                  <a:pt x="208" y="1268"/>
                </a:lnTo>
                <a:lnTo>
                  <a:pt x="202" y="1268"/>
                </a:lnTo>
                <a:lnTo>
                  <a:pt x="198" y="1266"/>
                </a:lnTo>
                <a:lnTo>
                  <a:pt x="196" y="1264"/>
                </a:lnTo>
                <a:lnTo>
                  <a:pt x="196" y="1262"/>
                </a:lnTo>
                <a:lnTo>
                  <a:pt x="196" y="1262"/>
                </a:lnTo>
                <a:lnTo>
                  <a:pt x="200" y="1262"/>
                </a:lnTo>
                <a:lnTo>
                  <a:pt x="202" y="1262"/>
                </a:lnTo>
                <a:lnTo>
                  <a:pt x="206" y="1266"/>
                </a:lnTo>
                <a:lnTo>
                  <a:pt x="206" y="1266"/>
                </a:lnTo>
                <a:lnTo>
                  <a:pt x="208" y="1262"/>
                </a:lnTo>
                <a:lnTo>
                  <a:pt x="212" y="1258"/>
                </a:lnTo>
                <a:lnTo>
                  <a:pt x="212" y="1258"/>
                </a:lnTo>
                <a:lnTo>
                  <a:pt x="208" y="1256"/>
                </a:lnTo>
                <a:lnTo>
                  <a:pt x="204" y="1256"/>
                </a:lnTo>
                <a:lnTo>
                  <a:pt x="200" y="1254"/>
                </a:lnTo>
                <a:lnTo>
                  <a:pt x="200" y="1248"/>
                </a:lnTo>
                <a:lnTo>
                  <a:pt x="200" y="1248"/>
                </a:lnTo>
                <a:lnTo>
                  <a:pt x="202" y="1248"/>
                </a:lnTo>
                <a:lnTo>
                  <a:pt x="206" y="1246"/>
                </a:lnTo>
                <a:lnTo>
                  <a:pt x="216" y="1246"/>
                </a:lnTo>
                <a:lnTo>
                  <a:pt x="216" y="1246"/>
                </a:lnTo>
                <a:lnTo>
                  <a:pt x="210" y="1246"/>
                </a:lnTo>
                <a:lnTo>
                  <a:pt x="206" y="1242"/>
                </a:lnTo>
                <a:lnTo>
                  <a:pt x="204" y="1238"/>
                </a:lnTo>
                <a:lnTo>
                  <a:pt x="198" y="1238"/>
                </a:lnTo>
                <a:lnTo>
                  <a:pt x="198" y="1238"/>
                </a:lnTo>
                <a:lnTo>
                  <a:pt x="202" y="1234"/>
                </a:lnTo>
                <a:lnTo>
                  <a:pt x="210" y="1234"/>
                </a:lnTo>
                <a:lnTo>
                  <a:pt x="210" y="1234"/>
                </a:lnTo>
                <a:lnTo>
                  <a:pt x="210" y="1230"/>
                </a:lnTo>
                <a:lnTo>
                  <a:pt x="210" y="1226"/>
                </a:lnTo>
                <a:lnTo>
                  <a:pt x="212" y="1224"/>
                </a:lnTo>
                <a:lnTo>
                  <a:pt x="208" y="1224"/>
                </a:lnTo>
                <a:lnTo>
                  <a:pt x="208" y="1224"/>
                </a:lnTo>
                <a:lnTo>
                  <a:pt x="234" y="1218"/>
                </a:lnTo>
                <a:lnTo>
                  <a:pt x="246" y="1214"/>
                </a:lnTo>
                <a:lnTo>
                  <a:pt x="250" y="1212"/>
                </a:lnTo>
                <a:lnTo>
                  <a:pt x="256" y="1206"/>
                </a:lnTo>
                <a:lnTo>
                  <a:pt x="256" y="1206"/>
                </a:lnTo>
                <a:lnTo>
                  <a:pt x="250" y="1202"/>
                </a:lnTo>
                <a:lnTo>
                  <a:pt x="248" y="1198"/>
                </a:lnTo>
                <a:lnTo>
                  <a:pt x="248" y="1196"/>
                </a:lnTo>
                <a:lnTo>
                  <a:pt x="248" y="1196"/>
                </a:lnTo>
                <a:lnTo>
                  <a:pt x="252" y="1196"/>
                </a:lnTo>
                <a:lnTo>
                  <a:pt x="256" y="1198"/>
                </a:lnTo>
                <a:lnTo>
                  <a:pt x="256" y="1198"/>
                </a:lnTo>
                <a:lnTo>
                  <a:pt x="250" y="1194"/>
                </a:lnTo>
                <a:lnTo>
                  <a:pt x="246" y="1194"/>
                </a:lnTo>
                <a:lnTo>
                  <a:pt x="232" y="1194"/>
                </a:lnTo>
                <a:lnTo>
                  <a:pt x="232" y="1194"/>
                </a:lnTo>
                <a:lnTo>
                  <a:pt x="236" y="1198"/>
                </a:lnTo>
                <a:lnTo>
                  <a:pt x="236" y="1200"/>
                </a:lnTo>
                <a:lnTo>
                  <a:pt x="234" y="1204"/>
                </a:lnTo>
                <a:lnTo>
                  <a:pt x="230" y="1210"/>
                </a:lnTo>
                <a:lnTo>
                  <a:pt x="230" y="1210"/>
                </a:lnTo>
                <a:lnTo>
                  <a:pt x="222" y="1208"/>
                </a:lnTo>
                <a:lnTo>
                  <a:pt x="214" y="1206"/>
                </a:lnTo>
                <a:lnTo>
                  <a:pt x="214" y="1206"/>
                </a:lnTo>
                <a:lnTo>
                  <a:pt x="216" y="1204"/>
                </a:lnTo>
                <a:lnTo>
                  <a:pt x="218" y="1202"/>
                </a:lnTo>
                <a:lnTo>
                  <a:pt x="222" y="1198"/>
                </a:lnTo>
                <a:lnTo>
                  <a:pt x="222" y="1194"/>
                </a:lnTo>
                <a:lnTo>
                  <a:pt x="222" y="1194"/>
                </a:lnTo>
                <a:lnTo>
                  <a:pt x="224" y="1194"/>
                </a:lnTo>
                <a:lnTo>
                  <a:pt x="224" y="1196"/>
                </a:lnTo>
                <a:lnTo>
                  <a:pt x="224" y="1200"/>
                </a:lnTo>
                <a:lnTo>
                  <a:pt x="224" y="1200"/>
                </a:lnTo>
                <a:lnTo>
                  <a:pt x="228" y="1200"/>
                </a:lnTo>
                <a:lnTo>
                  <a:pt x="230" y="1198"/>
                </a:lnTo>
                <a:lnTo>
                  <a:pt x="230" y="1198"/>
                </a:lnTo>
                <a:lnTo>
                  <a:pt x="228" y="1194"/>
                </a:lnTo>
                <a:lnTo>
                  <a:pt x="224" y="1188"/>
                </a:lnTo>
                <a:lnTo>
                  <a:pt x="224" y="1188"/>
                </a:lnTo>
                <a:lnTo>
                  <a:pt x="218" y="1188"/>
                </a:lnTo>
                <a:lnTo>
                  <a:pt x="214" y="1190"/>
                </a:lnTo>
                <a:lnTo>
                  <a:pt x="214" y="1194"/>
                </a:lnTo>
                <a:lnTo>
                  <a:pt x="216" y="1198"/>
                </a:lnTo>
                <a:lnTo>
                  <a:pt x="216" y="1198"/>
                </a:lnTo>
                <a:lnTo>
                  <a:pt x="214" y="1198"/>
                </a:lnTo>
                <a:lnTo>
                  <a:pt x="210" y="1196"/>
                </a:lnTo>
                <a:lnTo>
                  <a:pt x="206" y="1192"/>
                </a:lnTo>
                <a:lnTo>
                  <a:pt x="198" y="1190"/>
                </a:lnTo>
                <a:lnTo>
                  <a:pt x="194" y="1188"/>
                </a:lnTo>
                <a:lnTo>
                  <a:pt x="190" y="1190"/>
                </a:lnTo>
                <a:lnTo>
                  <a:pt x="190" y="1190"/>
                </a:lnTo>
                <a:lnTo>
                  <a:pt x="192" y="1190"/>
                </a:lnTo>
                <a:lnTo>
                  <a:pt x="192" y="1192"/>
                </a:lnTo>
                <a:lnTo>
                  <a:pt x="190" y="1196"/>
                </a:lnTo>
                <a:lnTo>
                  <a:pt x="182" y="1200"/>
                </a:lnTo>
                <a:lnTo>
                  <a:pt x="182" y="1200"/>
                </a:lnTo>
                <a:lnTo>
                  <a:pt x="184" y="1204"/>
                </a:lnTo>
                <a:lnTo>
                  <a:pt x="186" y="1206"/>
                </a:lnTo>
                <a:lnTo>
                  <a:pt x="192" y="1210"/>
                </a:lnTo>
                <a:lnTo>
                  <a:pt x="192" y="1210"/>
                </a:lnTo>
                <a:lnTo>
                  <a:pt x="194" y="1210"/>
                </a:lnTo>
                <a:lnTo>
                  <a:pt x="194" y="1210"/>
                </a:lnTo>
                <a:lnTo>
                  <a:pt x="192" y="1206"/>
                </a:lnTo>
                <a:lnTo>
                  <a:pt x="194" y="1202"/>
                </a:lnTo>
                <a:lnTo>
                  <a:pt x="198" y="1202"/>
                </a:lnTo>
                <a:lnTo>
                  <a:pt x="198" y="1202"/>
                </a:lnTo>
                <a:lnTo>
                  <a:pt x="196" y="1200"/>
                </a:lnTo>
                <a:lnTo>
                  <a:pt x="192" y="1198"/>
                </a:lnTo>
                <a:lnTo>
                  <a:pt x="192" y="1198"/>
                </a:lnTo>
                <a:lnTo>
                  <a:pt x="194" y="1198"/>
                </a:lnTo>
                <a:lnTo>
                  <a:pt x="198" y="1196"/>
                </a:lnTo>
                <a:lnTo>
                  <a:pt x="208" y="1198"/>
                </a:lnTo>
                <a:lnTo>
                  <a:pt x="208" y="1198"/>
                </a:lnTo>
                <a:lnTo>
                  <a:pt x="208" y="1202"/>
                </a:lnTo>
                <a:lnTo>
                  <a:pt x="210" y="1206"/>
                </a:lnTo>
                <a:lnTo>
                  <a:pt x="214" y="1210"/>
                </a:lnTo>
                <a:lnTo>
                  <a:pt x="222" y="1212"/>
                </a:lnTo>
                <a:lnTo>
                  <a:pt x="230" y="1212"/>
                </a:lnTo>
                <a:lnTo>
                  <a:pt x="230" y="1212"/>
                </a:lnTo>
                <a:lnTo>
                  <a:pt x="228" y="1216"/>
                </a:lnTo>
                <a:lnTo>
                  <a:pt x="222" y="1218"/>
                </a:lnTo>
                <a:lnTo>
                  <a:pt x="218" y="1218"/>
                </a:lnTo>
                <a:lnTo>
                  <a:pt x="216" y="1216"/>
                </a:lnTo>
                <a:lnTo>
                  <a:pt x="218" y="1212"/>
                </a:lnTo>
                <a:lnTo>
                  <a:pt x="218" y="1212"/>
                </a:lnTo>
                <a:lnTo>
                  <a:pt x="214" y="1216"/>
                </a:lnTo>
                <a:lnTo>
                  <a:pt x="214" y="1218"/>
                </a:lnTo>
                <a:lnTo>
                  <a:pt x="216" y="1218"/>
                </a:lnTo>
                <a:lnTo>
                  <a:pt x="216" y="1218"/>
                </a:lnTo>
                <a:lnTo>
                  <a:pt x="214" y="1220"/>
                </a:lnTo>
                <a:lnTo>
                  <a:pt x="212" y="1220"/>
                </a:lnTo>
                <a:lnTo>
                  <a:pt x="210" y="1220"/>
                </a:lnTo>
                <a:lnTo>
                  <a:pt x="208" y="1220"/>
                </a:lnTo>
                <a:lnTo>
                  <a:pt x="208" y="1220"/>
                </a:lnTo>
                <a:lnTo>
                  <a:pt x="206" y="1216"/>
                </a:lnTo>
                <a:lnTo>
                  <a:pt x="210" y="1212"/>
                </a:lnTo>
                <a:lnTo>
                  <a:pt x="210" y="1212"/>
                </a:lnTo>
                <a:lnTo>
                  <a:pt x="184" y="1218"/>
                </a:lnTo>
                <a:lnTo>
                  <a:pt x="174" y="1224"/>
                </a:lnTo>
                <a:lnTo>
                  <a:pt x="168" y="1226"/>
                </a:lnTo>
                <a:lnTo>
                  <a:pt x="166" y="1232"/>
                </a:lnTo>
                <a:lnTo>
                  <a:pt x="166" y="1232"/>
                </a:lnTo>
                <a:lnTo>
                  <a:pt x="168" y="1226"/>
                </a:lnTo>
                <a:lnTo>
                  <a:pt x="170" y="1222"/>
                </a:lnTo>
                <a:lnTo>
                  <a:pt x="174" y="1220"/>
                </a:lnTo>
                <a:lnTo>
                  <a:pt x="178" y="1218"/>
                </a:lnTo>
                <a:lnTo>
                  <a:pt x="178" y="1218"/>
                </a:lnTo>
                <a:lnTo>
                  <a:pt x="178" y="1216"/>
                </a:lnTo>
                <a:lnTo>
                  <a:pt x="176" y="1216"/>
                </a:lnTo>
                <a:lnTo>
                  <a:pt x="172" y="1216"/>
                </a:lnTo>
                <a:lnTo>
                  <a:pt x="174" y="1212"/>
                </a:lnTo>
                <a:lnTo>
                  <a:pt x="174" y="1212"/>
                </a:lnTo>
                <a:lnTo>
                  <a:pt x="176" y="1212"/>
                </a:lnTo>
                <a:lnTo>
                  <a:pt x="178" y="1212"/>
                </a:lnTo>
                <a:lnTo>
                  <a:pt x="180" y="1210"/>
                </a:lnTo>
                <a:lnTo>
                  <a:pt x="182" y="1210"/>
                </a:lnTo>
                <a:lnTo>
                  <a:pt x="182" y="1210"/>
                </a:lnTo>
                <a:lnTo>
                  <a:pt x="180" y="1214"/>
                </a:lnTo>
                <a:lnTo>
                  <a:pt x="180" y="1214"/>
                </a:lnTo>
                <a:lnTo>
                  <a:pt x="182" y="1216"/>
                </a:lnTo>
                <a:lnTo>
                  <a:pt x="182" y="1216"/>
                </a:lnTo>
                <a:lnTo>
                  <a:pt x="184" y="1214"/>
                </a:lnTo>
                <a:lnTo>
                  <a:pt x="184" y="1212"/>
                </a:lnTo>
                <a:lnTo>
                  <a:pt x="182" y="1204"/>
                </a:lnTo>
                <a:lnTo>
                  <a:pt x="182" y="1204"/>
                </a:lnTo>
                <a:lnTo>
                  <a:pt x="178" y="1204"/>
                </a:lnTo>
                <a:lnTo>
                  <a:pt x="174" y="1204"/>
                </a:lnTo>
                <a:lnTo>
                  <a:pt x="164" y="1200"/>
                </a:lnTo>
                <a:lnTo>
                  <a:pt x="156" y="1194"/>
                </a:lnTo>
                <a:lnTo>
                  <a:pt x="146" y="1190"/>
                </a:lnTo>
                <a:lnTo>
                  <a:pt x="146" y="1190"/>
                </a:lnTo>
                <a:lnTo>
                  <a:pt x="148" y="1188"/>
                </a:lnTo>
                <a:lnTo>
                  <a:pt x="150" y="1188"/>
                </a:lnTo>
                <a:lnTo>
                  <a:pt x="154" y="1192"/>
                </a:lnTo>
                <a:lnTo>
                  <a:pt x="154" y="1192"/>
                </a:lnTo>
                <a:lnTo>
                  <a:pt x="156" y="1190"/>
                </a:lnTo>
                <a:lnTo>
                  <a:pt x="158" y="1188"/>
                </a:lnTo>
                <a:lnTo>
                  <a:pt x="158" y="1188"/>
                </a:lnTo>
                <a:lnTo>
                  <a:pt x="158" y="1186"/>
                </a:lnTo>
                <a:lnTo>
                  <a:pt x="156" y="1186"/>
                </a:lnTo>
                <a:lnTo>
                  <a:pt x="152" y="1186"/>
                </a:lnTo>
                <a:lnTo>
                  <a:pt x="150" y="1186"/>
                </a:lnTo>
                <a:lnTo>
                  <a:pt x="150" y="1182"/>
                </a:lnTo>
                <a:lnTo>
                  <a:pt x="150" y="1182"/>
                </a:lnTo>
                <a:lnTo>
                  <a:pt x="154" y="1182"/>
                </a:lnTo>
                <a:lnTo>
                  <a:pt x="156" y="1182"/>
                </a:lnTo>
                <a:lnTo>
                  <a:pt x="164" y="1180"/>
                </a:lnTo>
                <a:lnTo>
                  <a:pt x="164" y="1180"/>
                </a:lnTo>
                <a:lnTo>
                  <a:pt x="160" y="1176"/>
                </a:lnTo>
                <a:lnTo>
                  <a:pt x="156" y="1176"/>
                </a:lnTo>
                <a:lnTo>
                  <a:pt x="154" y="1176"/>
                </a:lnTo>
                <a:lnTo>
                  <a:pt x="154" y="1170"/>
                </a:lnTo>
                <a:lnTo>
                  <a:pt x="154" y="1170"/>
                </a:lnTo>
                <a:lnTo>
                  <a:pt x="152" y="1172"/>
                </a:lnTo>
                <a:lnTo>
                  <a:pt x="152" y="1176"/>
                </a:lnTo>
                <a:lnTo>
                  <a:pt x="150" y="1180"/>
                </a:lnTo>
                <a:lnTo>
                  <a:pt x="148" y="1182"/>
                </a:lnTo>
                <a:lnTo>
                  <a:pt x="148" y="1182"/>
                </a:lnTo>
                <a:lnTo>
                  <a:pt x="144" y="1180"/>
                </a:lnTo>
                <a:lnTo>
                  <a:pt x="140" y="1180"/>
                </a:lnTo>
                <a:lnTo>
                  <a:pt x="136" y="1180"/>
                </a:lnTo>
                <a:lnTo>
                  <a:pt x="132" y="1180"/>
                </a:lnTo>
                <a:lnTo>
                  <a:pt x="132" y="1180"/>
                </a:lnTo>
                <a:lnTo>
                  <a:pt x="138" y="1178"/>
                </a:lnTo>
                <a:lnTo>
                  <a:pt x="142" y="1176"/>
                </a:lnTo>
                <a:lnTo>
                  <a:pt x="144" y="1174"/>
                </a:lnTo>
                <a:lnTo>
                  <a:pt x="146" y="1168"/>
                </a:lnTo>
                <a:lnTo>
                  <a:pt x="146" y="1168"/>
                </a:lnTo>
                <a:lnTo>
                  <a:pt x="152" y="1168"/>
                </a:lnTo>
                <a:lnTo>
                  <a:pt x="156" y="1166"/>
                </a:lnTo>
                <a:lnTo>
                  <a:pt x="160" y="1164"/>
                </a:lnTo>
                <a:lnTo>
                  <a:pt x="166" y="1164"/>
                </a:lnTo>
                <a:lnTo>
                  <a:pt x="166" y="1164"/>
                </a:lnTo>
                <a:lnTo>
                  <a:pt x="166" y="1162"/>
                </a:lnTo>
                <a:lnTo>
                  <a:pt x="164" y="1162"/>
                </a:lnTo>
                <a:lnTo>
                  <a:pt x="160" y="1160"/>
                </a:lnTo>
                <a:lnTo>
                  <a:pt x="160" y="1160"/>
                </a:lnTo>
                <a:lnTo>
                  <a:pt x="162" y="1158"/>
                </a:lnTo>
                <a:lnTo>
                  <a:pt x="166" y="1158"/>
                </a:lnTo>
                <a:lnTo>
                  <a:pt x="174" y="1158"/>
                </a:lnTo>
                <a:lnTo>
                  <a:pt x="174" y="1158"/>
                </a:lnTo>
                <a:lnTo>
                  <a:pt x="176" y="1160"/>
                </a:lnTo>
                <a:lnTo>
                  <a:pt x="176" y="1162"/>
                </a:lnTo>
                <a:lnTo>
                  <a:pt x="174" y="1166"/>
                </a:lnTo>
                <a:lnTo>
                  <a:pt x="174" y="1166"/>
                </a:lnTo>
                <a:lnTo>
                  <a:pt x="180" y="1166"/>
                </a:lnTo>
                <a:lnTo>
                  <a:pt x="180" y="1164"/>
                </a:lnTo>
                <a:lnTo>
                  <a:pt x="182" y="1160"/>
                </a:lnTo>
                <a:lnTo>
                  <a:pt x="184" y="1158"/>
                </a:lnTo>
                <a:lnTo>
                  <a:pt x="184" y="1158"/>
                </a:lnTo>
                <a:lnTo>
                  <a:pt x="180" y="1154"/>
                </a:lnTo>
                <a:lnTo>
                  <a:pt x="174" y="1154"/>
                </a:lnTo>
                <a:lnTo>
                  <a:pt x="170" y="1154"/>
                </a:lnTo>
                <a:lnTo>
                  <a:pt x="166" y="1154"/>
                </a:lnTo>
                <a:lnTo>
                  <a:pt x="156" y="1158"/>
                </a:lnTo>
                <a:lnTo>
                  <a:pt x="150" y="1158"/>
                </a:lnTo>
                <a:lnTo>
                  <a:pt x="146" y="1154"/>
                </a:lnTo>
                <a:lnTo>
                  <a:pt x="146" y="1154"/>
                </a:lnTo>
                <a:lnTo>
                  <a:pt x="152" y="1156"/>
                </a:lnTo>
                <a:lnTo>
                  <a:pt x="156" y="1156"/>
                </a:lnTo>
                <a:lnTo>
                  <a:pt x="164" y="1150"/>
                </a:lnTo>
                <a:lnTo>
                  <a:pt x="164" y="1150"/>
                </a:lnTo>
                <a:lnTo>
                  <a:pt x="162" y="1150"/>
                </a:lnTo>
                <a:lnTo>
                  <a:pt x="158" y="1148"/>
                </a:lnTo>
                <a:lnTo>
                  <a:pt x="154" y="1148"/>
                </a:lnTo>
                <a:lnTo>
                  <a:pt x="152" y="1148"/>
                </a:lnTo>
                <a:lnTo>
                  <a:pt x="152" y="1148"/>
                </a:lnTo>
                <a:lnTo>
                  <a:pt x="154" y="1144"/>
                </a:lnTo>
                <a:lnTo>
                  <a:pt x="154" y="1142"/>
                </a:lnTo>
                <a:lnTo>
                  <a:pt x="158" y="1142"/>
                </a:lnTo>
                <a:lnTo>
                  <a:pt x="158" y="1142"/>
                </a:lnTo>
                <a:lnTo>
                  <a:pt x="162" y="1144"/>
                </a:lnTo>
                <a:lnTo>
                  <a:pt x="166" y="1146"/>
                </a:lnTo>
                <a:lnTo>
                  <a:pt x="170" y="1148"/>
                </a:lnTo>
                <a:lnTo>
                  <a:pt x="174" y="1150"/>
                </a:lnTo>
                <a:lnTo>
                  <a:pt x="174" y="1150"/>
                </a:lnTo>
                <a:lnTo>
                  <a:pt x="174" y="1146"/>
                </a:lnTo>
                <a:lnTo>
                  <a:pt x="170" y="1140"/>
                </a:lnTo>
                <a:lnTo>
                  <a:pt x="164" y="1136"/>
                </a:lnTo>
                <a:lnTo>
                  <a:pt x="156" y="1134"/>
                </a:lnTo>
                <a:lnTo>
                  <a:pt x="156" y="1134"/>
                </a:lnTo>
                <a:lnTo>
                  <a:pt x="156" y="1136"/>
                </a:lnTo>
                <a:lnTo>
                  <a:pt x="160" y="1136"/>
                </a:lnTo>
                <a:lnTo>
                  <a:pt x="162" y="1136"/>
                </a:lnTo>
                <a:lnTo>
                  <a:pt x="164" y="1138"/>
                </a:lnTo>
                <a:lnTo>
                  <a:pt x="164" y="1138"/>
                </a:lnTo>
                <a:lnTo>
                  <a:pt x="152" y="1140"/>
                </a:lnTo>
                <a:lnTo>
                  <a:pt x="140" y="1142"/>
                </a:lnTo>
                <a:lnTo>
                  <a:pt x="140" y="1142"/>
                </a:lnTo>
                <a:lnTo>
                  <a:pt x="144" y="1136"/>
                </a:lnTo>
                <a:lnTo>
                  <a:pt x="146" y="1130"/>
                </a:lnTo>
                <a:lnTo>
                  <a:pt x="146" y="1130"/>
                </a:lnTo>
                <a:lnTo>
                  <a:pt x="144" y="1126"/>
                </a:lnTo>
                <a:lnTo>
                  <a:pt x="138" y="1126"/>
                </a:lnTo>
                <a:lnTo>
                  <a:pt x="138" y="1126"/>
                </a:lnTo>
                <a:lnTo>
                  <a:pt x="142" y="1120"/>
                </a:lnTo>
                <a:lnTo>
                  <a:pt x="140" y="1116"/>
                </a:lnTo>
                <a:lnTo>
                  <a:pt x="138" y="1110"/>
                </a:lnTo>
                <a:lnTo>
                  <a:pt x="138" y="1102"/>
                </a:lnTo>
                <a:lnTo>
                  <a:pt x="138" y="1102"/>
                </a:lnTo>
                <a:lnTo>
                  <a:pt x="146" y="1102"/>
                </a:lnTo>
                <a:lnTo>
                  <a:pt x="146" y="1102"/>
                </a:lnTo>
                <a:lnTo>
                  <a:pt x="144" y="1100"/>
                </a:lnTo>
                <a:lnTo>
                  <a:pt x="142" y="1100"/>
                </a:lnTo>
                <a:lnTo>
                  <a:pt x="138" y="1102"/>
                </a:lnTo>
                <a:lnTo>
                  <a:pt x="132" y="1102"/>
                </a:lnTo>
                <a:lnTo>
                  <a:pt x="132" y="1102"/>
                </a:lnTo>
                <a:lnTo>
                  <a:pt x="134" y="1102"/>
                </a:lnTo>
                <a:lnTo>
                  <a:pt x="136" y="1104"/>
                </a:lnTo>
                <a:lnTo>
                  <a:pt x="136" y="1106"/>
                </a:lnTo>
                <a:lnTo>
                  <a:pt x="136" y="1108"/>
                </a:lnTo>
                <a:lnTo>
                  <a:pt x="136" y="1108"/>
                </a:lnTo>
                <a:lnTo>
                  <a:pt x="134" y="1110"/>
                </a:lnTo>
                <a:lnTo>
                  <a:pt x="132" y="1108"/>
                </a:lnTo>
                <a:lnTo>
                  <a:pt x="130" y="1106"/>
                </a:lnTo>
                <a:lnTo>
                  <a:pt x="128" y="1104"/>
                </a:lnTo>
                <a:lnTo>
                  <a:pt x="128" y="1104"/>
                </a:lnTo>
                <a:lnTo>
                  <a:pt x="128" y="1106"/>
                </a:lnTo>
                <a:lnTo>
                  <a:pt x="126" y="1108"/>
                </a:lnTo>
                <a:lnTo>
                  <a:pt x="124" y="1110"/>
                </a:lnTo>
                <a:lnTo>
                  <a:pt x="122" y="1108"/>
                </a:lnTo>
                <a:lnTo>
                  <a:pt x="122" y="1108"/>
                </a:lnTo>
                <a:lnTo>
                  <a:pt x="122" y="1114"/>
                </a:lnTo>
                <a:lnTo>
                  <a:pt x="124" y="1116"/>
                </a:lnTo>
                <a:lnTo>
                  <a:pt x="132" y="1118"/>
                </a:lnTo>
                <a:lnTo>
                  <a:pt x="132" y="1118"/>
                </a:lnTo>
                <a:lnTo>
                  <a:pt x="130" y="1120"/>
                </a:lnTo>
                <a:lnTo>
                  <a:pt x="126" y="1120"/>
                </a:lnTo>
                <a:lnTo>
                  <a:pt x="120" y="1118"/>
                </a:lnTo>
                <a:lnTo>
                  <a:pt x="120" y="1118"/>
                </a:lnTo>
                <a:lnTo>
                  <a:pt x="122" y="1120"/>
                </a:lnTo>
                <a:lnTo>
                  <a:pt x="122" y="1122"/>
                </a:lnTo>
                <a:lnTo>
                  <a:pt x="118" y="1124"/>
                </a:lnTo>
                <a:lnTo>
                  <a:pt x="114" y="1126"/>
                </a:lnTo>
                <a:lnTo>
                  <a:pt x="110" y="1130"/>
                </a:lnTo>
                <a:lnTo>
                  <a:pt x="110" y="1130"/>
                </a:lnTo>
                <a:lnTo>
                  <a:pt x="110" y="1124"/>
                </a:lnTo>
                <a:lnTo>
                  <a:pt x="106" y="1122"/>
                </a:lnTo>
                <a:lnTo>
                  <a:pt x="96" y="1124"/>
                </a:lnTo>
                <a:lnTo>
                  <a:pt x="96" y="1124"/>
                </a:lnTo>
                <a:lnTo>
                  <a:pt x="98" y="1122"/>
                </a:lnTo>
                <a:lnTo>
                  <a:pt x="102" y="1122"/>
                </a:lnTo>
                <a:lnTo>
                  <a:pt x="104" y="1120"/>
                </a:lnTo>
                <a:lnTo>
                  <a:pt x="106" y="1118"/>
                </a:lnTo>
                <a:lnTo>
                  <a:pt x="106" y="1118"/>
                </a:lnTo>
                <a:lnTo>
                  <a:pt x="100" y="1116"/>
                </a:lnTo>
                <a:lnTo>
                  <a:pt x="92" y="1118"/>
                </a:lnTo>
                <a:lnTo>
                  <a:pt x="80" y="1120"/>
                </a:lnTo>
                <a:lnTo>
                  <a:pt x="80" y="1120"/>
                </a:lnTo>
                <a:lnTo>
                  <a:pt x="82" y="1122"/>
                </a:lnTo>
                <a:lnTo>
                  <a:pt x="86" y="1122"/>
                </a:lnTo>
                <a:lnTo>
                  <a:pt x="92" y="1122"/>
                </a:lnTo>
                <a:lnTo>
                  <a:pt x="92" y="1122"/>
                </a:lnTo>
                <a:lnTo>
                  <a:pt x="88" y="1126"/>
                </a:lnTo>
                <a:lnTo>
                  <a:pt x="88" y="1128"/>
                </a:lnTo>
                <a:lnTo>
                  <a:pt x="88" y="1130"/>
                </a:lnTo>
                <a:lnTo>
                  <a:pt x="82" y="1132"/>
                </a:lnTo>
                <a:lnTo>
                  <a:pt x="82" y="1132"/>
                </a:lnTo>
                <a:lnTo>
                  <a:pt x="84" y="1134"/>
                </a:lnTo>
                <a:lnTo>
                  <a:pt x="86" y="1134"/>
                </a:lnTo>
                <a:lnTo>
                  <a:pt x="90" y="1132"/>
                </a:lnTo>
                <a:lnTo>
                  <a:pt x="92" y="1132"/>
                </a:lnTo>
                <a:lnTo>
                  <a:pt x="92" y="1132"/>
                </a:lnTo>
                <a:lnTo>
                  <a:pt x="92" y="1134"/>
                </a:lnTo>
                <a:lnTo>
                  <a:pt x="90" y="1136"/>
                </a:lnTo>
                <a:lnTo>
                  <a:pt x="88" y="1136"/>
                </a:lnTo>
                <a:lnTo>
                  <a:pt x="88" y="1140"/>
                </a:lnTo>
                <a:lnTo>
                  <a:pt x="88" y="1140"/>
                </a:lnTo>
                <a:lnTo>
                  <a:pt x="94" y="1142"/>
                </a:lnTo>
                <a:lnTo>
                  <a:pt x="100" y="1142"/>
                </a:lnTo>
                <a:lnTo>
                  <a:pt x="106" y="1140"/>
                </a:lnTo>
                <a:lnTo>
                  <a:pt x="110" y="1138"/>
                </a:lnTo>
                <a:lnTo>
                  <a:pt x="110" y="1138"/>
                </a:lnTo>
                <a:lnTo>
                  <a:pt x="118" y="1140"/>
                </a:lnTo>
                <a:lnTo>
                  <a:pt x="124" y="1142"/>
                </a:lnTo>
                <a:lnTo>
                  <a:pt x="128" y="1140"/>
                </a:lnTo>
                <a:lnTo>
                  <a:pt x="128" y="1140"/>
                </a:lnTo>
                <a:lnTo>
                  <a:pt x="128" y="1142"/>
                </a:lnTo>
                <a:lnTo>
                  <a:pt x="128" y="1144"/>
                </a:lnTo>
                <a:lnTo>
                  <a:pt x="124" y="1144"/>
                </a:lnTo>
                <a:lnTo>
                  <a:pt x="118" y="1144"/>
                </a:lnTo>
                <a:lnTo>
                  <a:pt x="114" y="1144"/>
                </a:lnTo>
                <a:lnTo>
                  <a:pt x="114" y="1144"/>
                </a:lnTo>
                <a:lnTo>
                  <a:pt x="114" y="1146"/>
                </a:lnTo>
                <a:lnTo>
                  <a:pt x="116" y="1148"/>
                </a:lnTo>
                <a:lnTo>
                  <a:pt x="120" y="1148"/>
                </a:lnTo>
                <a:lnTo>
                  <a:pt x="120" y="1150"/>
                </a:lnTo>
                <a:lnTo>
                  <a:pt x="120" y="1150"/>
                </a:lnTo>
                <a:lnTo>
                  <a:pt x="114" y="1150"/>
                </a:lnTo>
                <a:lnTo>
                  <a:pt x="112" y="1148"/>
                </a:lnTo>
                <a:lnTo>
                  <a:pt x="108" y="1150"/>
                </a:lnTo>
                <a:lnTo>
                  <a:pt x="108" y="1150"/>
                </a:lnTo>
                <a:lnTo>
                  <a:pt x="110" y="1146"/>
                </a:lnTo>
                <a:lnTo>
                  <a:pt x="112" y="1144"/>
                </a:lnTo>
                <a:lnTo>
                  <a:pt x="112" y="1144"/>
                </a:lnTo>
                <a:lnTo>
                  <a:pt x="104" y="1144"/>
                </a:lnTo>
                <a:lnTo>
                  <a:pt x="104" y="1144"/>
                </a:lnTo>
                <a:lnTo>
                  <a:pt x="104" y="1148"/>
                </a:lnTo>
                <a:lnTo>
                  <a:pt x="106" y="1150"/>
                </a:lnTo>
                <a:lnTo>
                  <a:pt x="106" y="1150"/>
                </a:lnTo>
                <a:lnTo>
                  <a:pt x="106" y="1152"/>
                </a:lnTo>
                <a:lnTo>
                  <a:pt x="108" y="1152"/>
                </a:lnTo>
                <a:lnTo>
                  <a:pt x="114" y="1152"/>
                </a:lnTo>
                <a:lnTo>
                  <a:pt x="114" y="1152"/>
                </a:lnTo>
                <a:lnTo>
                  <a:pt x="112" y="1156"/>
                </a:lnTo>
                <a:lnTo>
                  <a:pt x="112" y="1158"/>
                </a:lnTo>
                <a:lnTo>
                  <a:pt x="112" y="1162"/>
                </a:lnTo>
                <a:lnTo>
                  <a:pt x="108" y="1162"/>
                </a:lnTo>
                <a:lnTo>
                  <a:pt x="108" y="1162"/>
                </a:lnTo>
                <a:lnTo>
                  <a:pt x="108" y="1158"/>
                </a:lnTo>
                <a:lnTo>
                  <a:pt x="110" y="1154"/>
                </a:lnTo>
                <a:lnTo>
                  <a:pt x="110" y="1154"/>
                </a:lnTo>
                <a:lnTo>
                  <a:pt x="106" y="1156"/>
                </a:lnTo>
                <a:lnTo>
                  <a:pt x="100" y="1156"/>
                </a:lnTo>
                <a:lnTo>
                  <a:pt x="96" y="1154"/>
                </a:lnTo>
                <a:lnTo>
                  <a:pt x="88" y="1154"/>
                </a:lnTo>
                <a:lnTo>
                  <a:pt x="88" y="1154"/>
                </a:lnTo>
                <a:lnTo>
                  <a:pt x="88" y="1158"/>
                </a:lnTo>
                <a:lnTo>
                  <a:pt x="90" y="1160"/>
                </a:lnTo>
                <a:lnTo>
                  <a:pt x="92" y="1160"/>
                </a:lnTo>
                <a:lnTo>
                  <a:pt x="92" y="1162"/>
                </a:lnTo>
                <a:lnTo>
                  <a:pt x="92" y="1162"/>
                </a:lnTo>
                <a:lnTo>
                  <a:pt x="96" y="1160"/>
                </a:lnTo>
                <a:lnTo>
                  <a:pt x="100" y="1160"/>
                </a:lnTo>
                <a:lnTo>
                  <a:pt x="108" y="1164"/>
                </a:lnTo>
                <a:lnTo>
                  <a:pt x="116" y="1168"/>
                </a:lnTo>
                <a:lnTo>
                  <a:pt x="120" y="1168"/>
                </a:lnTo>
                <a:lnTo>
                  <a:pt x="126" y="1168"/>
                </a:lnTo>
                <a:lnTo>
                  <a:pt x="126" y="1168"/>
                </a:lnTo>
                <a:lnTo>
                  <a:pt x="124" y="1170"/>
                </a:lnTo>
                <a:lnTo>
                  <a:pt x="124" y="1172"/>
                </a:lnTo>
                <a:lnTo>
                  <a:pt x="122" y="1172"/>
                </a:lnTo>
                <a:lnTo>
                  <a:pt x="122" y="1174"/>
                </a:lnTo>
                <a:lnTo>
                  <a:pt x="122" y="1174"/>
                </a:lnTo>
                <a:lnTo>
                  <a:pt x="124" y="1176"/>
                </a:lnTo>
                <a:lnTo>
                  <a:pt x="126" y="1176"/>
                </a:lnTo>
                <a:lnTo>
                  <a:pt x="128" y="1172"/>
                </a:lnTo>
                <a:lnTo>
                  <a:pt x="130" y="1166"/>
                </a:lnTo>
                <a:lnTo>
                  <a:pt x="132" y="1166"/>
                </a:lnTo>
                <a:lnTo>
                  <a:pt x="136" y="1166"/>
                </a:lnTo>
                <a:lnTo>
                  <a:pt x="136" y="1166"/>
                </a:lnTo>
                <a:lnTo>
                  <a:pt x="134" y="1164"/>
                </a:lnTo>
                <a:lnTo>
                  <a:pt x="132" y="1162"/>
                </a:lnTo>
                <a:lnTo>
                  <a:pt x="134" y="1158"/>
                </a:lnTo>
                <a:lnTo>
                  <a:pt x="134" y="1158"/>
                </a:lnTo>
                <a:lnTo>
                  <a:pt x="126" y="1158"/>
                </a:lnTo>
                <a:lnTo>
                  <a:pt x="118" y="1156"/>
                </a:lnTo>
                <a:lnTo>
                  <a:pt x="118" y="1156"/>
                </a:lnTo>
                <a:lnTo>
                  <a:pt x="122" y="1154"/>
                </a:lnTo>
                <a:lnTo>
                  <a:pt x="128" y="1156"/>
                </a:lnTo>
                <a:lnTo>
                  <a:pt x="134" y="1158"/>
                </a:lnTo>
                <a:lnTo>
                  <a:pt x="140" y="1156"/>
                </a:lnTo>
                <a:lnTo>
                  <a:pt x="140" y="1156"/>
                </a:lnTo>
                <a:lnTo>
                  <a:pt x="136" y="1152"/>
                </a:lnTo>
                <a:lnTo>
                  <a:pt x="136" y="1150"/>
                </a:lnTo>
                <a:lnTo>
                  <a:pt x="138" y="1150"/>
                </a:lnTo>
                <a:lnTo>
                  <a:pt x="138" y="1150"/>
                </a:lnTo>
                <a:lnTo>
                  <a:pt x="138" y="1146"/>
                </a:lnTo>
                <a:lnTo>
                  <a:pt x="136" y="1148"/>
                </a:lnTo>
                <a:lnTo>
                  <a:pt x="134" y="1150"/>
                </a:lnTo>
                <a:lnTo>
                  <a:pt x="130" y="1150"/>
                </a:lnTo>
                <a:lnTo>
                  <a:pt x="130" y="1150"/>
                </a:lnTo>
                <a:lnTo>
                  <a:pt x="132" y="1146"/>
                </a:lnTo>
                <a:lnTo>
                  <a:pt x="134" y="1144"/>
                </a:lnTo>
                <a:lnTo>
                  <a:pt x="140" y="1144"/>
                </a:lnTo>
                <a:lnTo>
                  <a:pt x="140" y="1144"/>
                </a:lnTo>
                <a:lnTo>
                  <a:pt x="140" y="1148"/>
                </a:lnTo>
                <a:lnTo>
                  <a:pt x="142" y="1148"/>
                </a:lnTo>
                <a:lnTo>
                  <a:pt x="144" y="1146"/>
                </a:lnTo>
                <a:lnTo>
                  <a:pt x="148" y="1148"/>
                </a:lnTo>
                <a:lnTo>
                  <a:pt x="148" y="1148"/>
                </a:lnTo>
                <a:lnTo>
                  <a:pt x="142" y="1158"/>
                </a:lnTo>
                <a:lnTo>
                  <a:pt x="140" y="1164"/>
                </a:lnTo>
                <a:lnTo>
                  <a:pt x="142" y="1168"/>
                </a:lnTo>
                <a:lnTo>
                  <a:pt x="142" y="1168"/>
                </a:lnTo>
                <a:lnTo>
                  <a:pt x="140" y="1172"/>
                </a:lnTo>
                <a:lnTo>
                  <a:pt x="138" y="1172"/>
                </a:lnTo>
                <a:lnTo>
                  <a:pt x="128" y="1174"/>
                </a:lnTo>
                <a:lnTo>
                  <a:pt x="128" y="1174"/>
                </a:lnTo>
                <a:lnTo>
                  <a:pt x="130" y="1176"/>
                </a:lnTo>
                <a:lnTo>
                  <a:pt x="130" y="1180"/>
                </a:lnTo>
                <a:lnTo>
                  <a:pt x="130" y="1180"/>
                </a:lnTo>
                <a:lnTo>
                  <a:pt x="126" y="1178"/>
                </a:lnTo>
                <a:lnTo>
                  <a:pt x="126" y="1178"/>
                </a:lnTo>
                <a:lnTo>
                  <a:pt x="126" y="1182"/>
                </a:lnTo>
                <a:lnTo>
                  <a:pt x="126" y="1182"/>
                </a:lnTo>
                <a:lnTo>
                  <a:pt x="122" y="1178"/>
                </a:lnTo>
                <a:lnTo>
                  <a:pt x="118" y="1178"/>
                </a:lnTo>
                <a:lnTo>
                  <a:pt x="108" y="1178"/>
                </a:lnTo>
                <a:lnTo>
                  <a:pt x="108" y="1178"/>
                </a:lnTo>
                <a:lnTo>
                  <a:pt x="108" y="1176"/>
                </a:lnTo>
                <a:lnTo>
                  <a:pt x="112" y="1174"/>
                </a:lnTo>
                <a:lnTo>
                  <a:pt x="114" y="1174"/>
                </a:lnTo>
                <a:lnTo>
                  <a:pt x="116" y="1172"/>
                </a:lnTo>
                <a:lnTo>
                  <a:pt x="116" y="1172"/>
                </a:lnTo>
                <a:lnTo>
                  <a:pt x="114" y="1170"/>
                </a:lnTo>
                <a:lnTo>
                  <a:pt x="112" y="1168"/>
                </a:lnTo>
                <a:lnTo>
                  <a:pt x="106" y="1166"/>
                </a:lnTo>
                <a:lnTo>
                  <a:pt x="106" y="1166"/>
                </a:lnTo>
                <a:lnTo>
                  <a:pt x="106" y="1168"/>
                </a:lnTo>
                <a:lnTo>
                  <a:pt x="104" y="1170"/>
                </a:lnTo>
                <a:lnTo>
                  <a:pt x="104" y="1170"/>
                </a:lnTo>
                <a:lnTo>
                  <a:pt x="108" y="1170"/>
                </a:lnTo>
                <a:lnTo>
                  <a:pt x="108" y="1172"/>
                </a:lnTo>
                <a:lnTo>
                  <a:pt x="106" y="1174"/>
                </a:lnTo>
                <a:lnTo>
                  <a:pt x="100" y="1176"/>
                </a:lnTo>
                <a:lnTo>
                  <a:pt x="98" y="1176"/>
                </a:lnTo>
                <a:lnTo>
                  <a:pt x="96" y="1174"/>
                </a:lnTo>
                <a:lnTo>
                  <a:pt x="96" y="1174"/>
                </a:lnTo>
                <a:lnTo>
                  <a:pt x="98" y="1172"/>
                </a:lnTo>
                <a:lnTo>
                  <a:pt x="100" y="1170"/>
                </a:lnTo>
                <a:lnTo>
                  <a:pt x="102" y="1168"/>
                </a:lnTo>
                <a:lnTo>
                  <a:pt x="104" y="1164"/>
                </a:lnTo>
                <a:lnTo>
                  <a:pt x="104" y="1164"/>
                </a:lnTo>
                <a:lnTo>
                  <a:pt x="98" y="1164"/>
                </a:lnTo>
                <a:lnTo>
                  <a:pt x="94" y="1166"/>
                </a:lnTo>
                <a:lnTo>
                  <a:pt x="88" y="1166"/>
                </a:lnTo>
                <a:lnTo>
                  <a:pt x="82" y="1166"/>
                </a:lnTo>
                <a:lnTo>
                  <a:pt x="82" y="1166"/>
                </a:lnTo>
                <a:lnTo>
                  <a:pt x="82" y="1164"/>
                </a:lnTo>
                <a:lnTo>
                  <a:pt x="84" y="1162"/>
                </a:lnTo>
                <a:lnTo>
                  <a:pt x="88" y="1164"/>
                </a:lnTo>
                <a:lnTo>
                  <a:pt x="88" y="1164"/>
                </a:lnTo>
                <a:lnTo>
                  <a:pt x="86" y="1158"/>
                </a:lnTo>
                <a:lnTo>
                  <a:pt x="88" y="1152"/>
                </a:lnTo>
                <a:lnTo>
                  <a:pt x="88" y="1152"/>
                </a:lnTo>
                <a:lnTo>
                  <a:pt x="82" y="1152"/>
                </a:lnTo>
                <a:lnTo>
                  <a:pt x="76" y="1150"/>
                </a:lnTo>
                <a:lnTo>
                  <a:pt x="70" y="1150"/>
                </a:lnTo>
                <a:lnTo>
                  <a:pt x="66" y="1150"/>
                </a:lnTo>
                <a:lnTo>
                  <a:pt x="64" y="1152"/>
                </a:lnTo>
                <a:lnTo>
                  <a:pt x="64" y="1152"/>
                </a:lnTo>
                <a:lnTo>
                  <a:pt x="64" y="1156"/>
                </a:lnTo>
                <a:lnTo>
                  <a:pt x="64" y="1156"/>
                </a:lnTo>
                <a:lnTo>
                  <a:pt x="70" y="1156"/>
                </a:lnTo>
                <a:lnTo>
                  <a:pt x="70" y="1156"/>
                </a:lnTo>
                <a:lnTo>
                  <a:pt x="66" y="1160"/>
                </a:lnTo>
                <a:lnTo>
                  <a:pt x="62" y="1158"/>
                </a:lnTo>
                <a:lnTo>
                  <a:pt x="58" y="1154"/>
                </a:lnTo>
                <a:lnTo>
                  <a:pt x="54" y="1152"/>
                </a:lnTo>
                <a:lnTo>
                  <a:pt x="54" y="1152"/>
                </a:lnTo>
                <a:lnTo>
                  <a:pt x="54" y="1156"/>
                </a:lnTo>
                <a:lnTo>
                  <a:pt x="52" y="1156"/>
                </a:lnTo>
                <a:lnTo>
                  <a:pt x="46" y="1156"/>
                </a:lnTo>
                <a:lnTo>
                  <a:pt x="46" y="1156"/>
                </a:lnTo>
                <a:lnTo>
                  <a:pt x="48" y="1158"/>
                </a:lnTo>
                <a:lnTo>
                  <a:pt x="50" y="1160"/>
                </a:lnTo>
                <a:lnTo>
                  <a:pt x="52" y="1160"/>
                </a:lnTo>
                <a:lnTo>
                  <a:pt x="54" y="1160"/>
                </a:lnTo>
                <a:lnTo>
                  <a:pt x="54" y="1160"/>
                </a:lnTo>
                <a:lnTo>
                  <a:pt x="50" y="1166"/>
                </a:lnTo>
                <a:lnTo>
                  <a:pt x="48" y="1166"/>
                </a:lnTo>
                <a:lnTo>
                  <a:pt x="44" y="1166"/>
                </a:lnTo>
                <a:lnTo>
                  <a:pt x="44" y="1166"/>
                </a:lnTo>
                <a:lnTo>
                  <a:pt x="46" y="1170"/>
                </a:lnTo>
                <a:lnTo>
                  <a:pt x="48" y="1172"/>
                </a:lnTo>
                <a:lnTo>
                  <a:pt x="50" y="1174"/>
                </a:lnTo>
                <a:lnTo>
                  <a:pt x="52" y="1176"/>
                </a:lnTo>
                <a:lnTo>
                  <a:pt x="52" y="1176"/>
                </a:lnTo>
                <a:lnTo>
                  <a:pt x="56" y="1174"/>
                </a:lnTo>
                <a:lnTo>
                  <a:pt x="64" y="1172"/>
                </a:lnTo>
                <a:lnTo>
                  <a:pt x="70" y="1174"/>
                </a:lnTo>
                <a:lnTo>
                  <a:pt x="70" y="1176"/>
                </a:lnTo>
                <a:lnTo>
                  <a:pt x="70" y="1178"/>
                </a:lnTo>
                <a:lnTo>
                  <a:pt x="70" y="1178"/>
                </a:lnTo>
                <a:lnTo>
                  <a:pt x="66" y="1176"/>
                </a:lnTo>
                <a:lnTo>
                  <a:pt x="62" y="1176"/>
                </a:lnTo>
                <a:lnTo>
                  <a:pt x="56" y="1178"/>
                </a:lnTo>
                <a:lnTo>
                  <a:pt x="46" y="1182"/>
                </a:lnTo>
                <a:lnTo>
                  <a:pt x="42" y="1180"/>
                </a:lnTo>
                <a:lnTo>
                  <a:pt x="36" y="1178"/>
                </a:lnTo>
                <a:lnTo>
                  <a:pt x="36" y="1178"/>
                </a:lnTo>
                <a:lnTo>
                  <a:pt x="32" y="1180"/>
                </a:lnTo>
                <a:lnTo>
                  <a:pt x="30" y="1186"/>
                </a:lnTo>
                <a:lnTo>
                  <a:pt x="26" y="1190"/>
                </a:lnTo>
                <a:lnTo>
                  <a:pt x="24" y="1190"/>
                </a:lnTo>
                <a:lnTo>
                  <a:pt x="22" y="1188"/>
                </a:lnTo>
                <a:lnTo>
                  <a:pt x="22" y="1188"/>
                </a:lnTo>
                <a:lnTo>
                  <a:pt x="22" y="1184"/>
                </a:lnTo>
                <a:lnTo>
                  <a:pt x="22" y="1184"/>
                </a:lnTo>
                <a:lnTo>
                  <a:pt x="24" y="1186"/>
                </a:lnTo>
                <a:lnTo>
                  <a:pt x="28" y="1186"/>
                </a:lnTo>
                <a:lnTo>
                  <a:pt x="28" y="1186"/>
                </a:lnTo>
                <a:lnTo>
                  <a:pt x="26" y="1184"/>
                </a:lnTo>
                <a:lnTo>
                  <a:pt x="26" y="1182"/>
                </a:lnTo>
                <a:lnTo>
                  <a:pt x="22" y="1182"/>
                </a:lnTo>
                <a:lnTo>
                  <a:pt x="22" y="1182"/>
                </a:lnTo>
                <a:lnTo>
                  <a:pt x="26" y="1178"/>
                </a:lnTo>
                <a:lnTo>
                  <a:pt x="32" y="1174"/>
                </a:lnTo>
                <a:lnTo>
                  <a:pt x="36" y="1172"/>
                </a:lnTo>
                <a:lnTo>
                  <a:pt x="40" y="1172"/>
                </a:lnTo>
                <a:lnTo>
                  <a:pt x="42" y="1172"/>
                </a:lnTo>
                <a:lnTo>
                  <a:pt x="42" y="1172"/>
                </a:lnTo>
                <a:lnTo>
                  <a:pt x="42" y="1170"/>
                </a:lnTo>
                <a:lnTo>
                  <a:pt x="40" y="1168"/>
                </a:lnTo>
                <a:lnTo>
                  <a:pt x="36" y="1168"/>
                </a:lnTo>
                <a:lnTo>
                  <a:pt x="34" y="1166"/>
                </a:lnTo>
                <a:lnTo>
                  <a:pt x="34" y="1166"/>
                </a:lnTo>
                <a:lnTo>
                  <a:pt x="38" y="1164"/>
                </a:lnTo>
                <a:lnTo>
                  <a:pt x="42" y="1164"/>
                </a:lnTo>
                <a:lnTo>
                  <a:pt x="50" y="1162"/>
                </a:lnTo>
                <a:lnTo>
                  <a:pt x="50" y="1162"/>
                </a:lnTo>
                <a:lnTo>
                  <a:pt x="48" y="1160"/>
                </a:lnTo>
                <a:lnTo>
                  <a:pt x="44" y="1160"/>
                </a:lnTo>
                <a:lnTo>
                  <a:pt x="38" y="1162"/>
                </a:lnTo>
                <a:lnTo>
                  <a:pt x="38" y="1162"/>
                </a:lnTo>
                <a:lnTo>
                  <a:pt x="40" y="1162"/>
                </a:lnTo>
                <a:lnTo>
                  <a:pt x="42" y="1160"/>
                </a:lnTo>
                <a:lnTo>
                  <a:pt x="42" y="1160"/>
                </a:lnTo>
                <a:lnTo>
                  <a:pt x="40" y="1160"/>
                </a:lnTo>
                <a:lnTo>
                  <a:pt x="38" y="1160"/>
                </a:lnTo>
                <a:lnTo>
                  <a:pt x="34" y="1160"/>
                </a:lnTo>
                <a:lnTo>
                  <a:pt x="32" y="1156"/>
                </a:lnTo>
                <a:lnTo>
                  <a:pt x="32" y="1156"/>
                </a:lnTo>
                <a:lnTo>
                  <a:pt x="32" y="1160"/>
                </a:lnTo>
                <a:lnTo>
                  <a:pt x="30" y="1162"/>
                </a:lnTo>
                <a:lnTo>
                  <a:pt x="28" y="1164"/>
                </a:lnTo>
                <a:lnTo>
                  <a:pt x="24" y="1164"/>
                </a:lnTo>
                <a:lnTo>
                  <a:pt x="24" y="1164"/>
                </a:lnTo>
                <a:lnTo>
                  <a:pt x="26" y="1162"/>
                </a:lnTo>
                <a:lnTo>
                  <a:pt x="26" y="1158"/>
                </a:lnTo>
                <a:lnTo>
                  <a:pt x="26" y="1158"/>
                </a:lnTo>
                <a:lnTo>
                  <a:pt x="30" y="1158"/>
                </a:lnTo>
                <a:lnTo>
                  <a:pt x="30" y="1158"/>
                </a:lnTo>
                <a:lnTo>
                  <a:pt x="22" y="1150"/>
                </a:lnTo>
                <a:lnTo>
                  <a:pt x="22" y="1146"/>
                </a:lnTo>
                <a:lnTo>
                  <a:pt x="28" y="1144"/>
                </a:lnTo>
                <a:lnTo>
                  <a:pt x="28" y="1144"/>
                </a:lnTo>
                <a:lnTo>
                  <a:pt x="22" y="1142"/>
                </a:lnTo>
                <a:lnTo>
                  <a:pt x="16" y="1144"/>
                </a:lnTo>
                <a:lnTo>
                  <a:pt x="16" y="1144"/>
                </a:lnTo>
                <a:lnTo>
                  <a:pt x="16" y="1146"/>
                </a:lnTo>
                <a:lnTo>
                  <a:pt x="18" y="1148"/>
                </a:lnTo>
                <a:lnTo>
                  <a:pt x="20" y="1148"/>
                </a:lnTo>
                <a:lnTo>
                  <a:pt x="20" y="1150"/>
                </a:lnTo>
                <a:lnTo>
                  <a:pt x="20" y="1150"/>
                </a:lnTo>
                <a:lnTo>
                  <a:pt x="12" y="1150"/>
                </a:lnTo>
                <a:lnTo>
                  <a:pt x="12" y="1150"/>
                </a:lnTo>
                <a:lnTo>
                  <a:pt x="12" y="1154"/>
                </a:lnTo>
                <a:lnTo>
                  <a:pt x="12" y="1158"/>
                </a:lnTo>
                <a:lnTo>
                  <a:pt x="12" y="1166"/>
                </a:lnTo>
                <a:lnTo>
                  <a:pt x="12" y="1166"/>
                </a:lnTo>
                <a:lnTo>
                  <a:pt x="16" y="1168"/>
                </a:lnTo>
                <a:lnTo>
                  <a:pt x="18" y="1168"/>
                </a:lnTo>
                <a:lnTo>
                  <a:pt x="22" y="1166"/>
                </a:lnTo>
                <a:lnTo>
                  <a:pt x="22" y="1166"/>
                </a:lnTo>
                <a:lnTo>
                  <a:pt x="22" y="1168"/>
                </a:lnTo>
                <a:lnTo>
                  <a:pt x="20" y="1170"/>
                </a:lnTo>
                <a:lnTo>
                  <a:pt x="16" y="1172"/>
                </a:lnTo>
                <a:lnTo>
                  <a:pt x="10" y="1172"/>
                </a:lnTo>
                <a:lnTo>
                  <a:pt x="6" y="1172"/>
                </a:lnTo>
                <a:lnTo>
                  <a:pt x="6" y="1172"/>
                </a:lnTo>
                <a:lnTo>
                  <a:pt x="8" y="1168"/>
                </a:lnTo>
                <a:lnTo>
                  <a:pt x="10" y="1162"/>
                </a:lnTo>
                <a:lnTo>
                  <a:pt x="8" y="1156"/>
                </a:lnTo>
                <a:lnTo>
                  <a:pt x="6" y="1150"/>
                </a:lnTo>
                <a:lnTo>
                  <a:pt x="6" y="1150"/>
                </a:lnTo>
                <a:lnTo>
                  <a:pt x="10" y="1150"/>
                </a:lnTo>
                <a:lnTo>
                  <a:pt x="14" y="1150"/>
                </a:lnTo>
                <a:lnTo>
                  <a:pt x="14" y="1150"/>
                </a:lnTo>
                <a:lnTo>
                  <a:pt x="14" y="1146"/>
                </a:lnTo>
                <a:lnTo>
                  <a:pt x="12" y="1144"/>
                </a:lnTo>
                <a:lnTo>
                  <a:pt x="10" y="1144"/>
                </a:lnTo>
                <a:lnTo>
                  <a:pt x="14" y="1144"/>
                </a:lnTo>
                <a:lnTo>
                  <a:pt x="14" y="1144"/>
                </a:lnTo>
                <a:lnTo>
                  <a:pt x="10" y="1142"/>
                </a:lnTo>
                <a:lnTo>
                  <a:pt x="8" y="1144"/>
                </a:lnTo>
                <a:lnTo>
                  <a:pt x="6" y="1146"/>
                </a:lnTo>
                <a:lnTo>
                  <a:pt x="2" y="1148"/>
                </a:lnTo>
                <a:lnTo>
                  <a:pt x="2" y="1148"/>
                </a:lnTo>
                <a:lnTo>
                  <a:pt x="2" y="1168"/>
                </a:lnTo>
                <a:lnTo>
                  <a:pt x="2" y="1190"/>
                </a:lnTo>
                <a:lnTo>
                  <a:pt x="2" y="1190"/>
                </a:lnTo>
                <a:lnTo>
                  <a:pt x="4" y="1186"/>
                </a:lnTo>
                <a:lnTo>
                  <a:pt x="6" y="1186"/>
                </a:lnTo>
                <a:lnTo>
                  <a:pt x="8" y="1186"/>
                </a:lnTo>
                <a:lnTo>
                  <a:pt x="12" y="1188"/>
                </a:lnTo>
                <a:lnTo>
                  <a:pt x="12" y="1188"/>
                </a:lnTo>
                <a:lnTo>
                  <a:pt x="8" y="1190"/>
                </a:lnTo>
                <a:lnTo>
                  <a:pt x="2" y="1192"/>
                </a:lnTo>
                <a:lnTo>
                  <a:pt x="2" y="1192"/>
                </a:lnTo>
                <a:lnTo>
                  <a:pt x="2" y="1228"/>
                </a:lnTo>
                <a:lnTo>
                  <a:pt x="2" y="1246"/>
                </a:lnTo>
                <a:lnTo>
                  <a:pt x="0" y="1262"/>
                </a:lnTo>
                <a:lnTo>
                  <a:pt x="0" y="1262"/>
                </a:lnTo>
                <a:lnTo>
                  <a:pt x="0" y="1428"/>
                </a:lnTo>
                <a:lnTo>
                  <a:pt x="4998" y="1428"/>
                </a:lnTo>
                <a:lnTo>
                  <a:pt x="4998" y="1428"/>
                </a:lnTo>
                <a:lnTo>
                  <a:pt x="4986" y="1400"/>
                </a:lnTo>
                <a:lnTo>
                  <a:pt x="4986" y="1400"/>
                </a:lnTo>
                <a:close/>
              </a:path>
            </a:pathLst>
          </a:custGeom>
          <a:solidFill>
            <a:schemeClr val="tx2"/>
          </a:solidFill>
          <a:ln w="9525">
            <a:noFill/>
            <a:round/>
            <a:headEnd/>
            <a:tailEnd/>
          </a:ln>
        </p:spPr>
        <p:txBody>
          <a:bodyPr/>
          <a:lstStyle/>
          <a:p>
            <a:endParaRPr lang="en-US"/>
          </a:p>
        </p:txBody>
      </p:sp>
      <p:pic>
        <p:nvPicPr>
          <p:cNvPr id="1050" name="Picture 26" descr="Untitled-4"/>
          <p:cNvPicPr>
            <a:picLocks noChangeAspect="1" noChangeArrowheads="1"/>
          </p:cNvPicPr>
          <p:nvPr/>
        </p:nvPicPr>
        <p:blipFill>
          <a:blip r:embed="rId15" cstate="print">
            <a:lum bright="100000" contrast="-30000"/>
            <a:grayscl/>
          </a:blip>
          <a:srcRect b="-2104"/>
          <a:stretch>
            <a:fillRect/>
          </a:stretch>
        </p:blipFill>
        <p:spPr bwMode="auto">
          <a:xfrm rot="-21846119">
            <a:off x="-36513" y="5599113"/>
            <a:ext cx="1409701" cy="1439862"/>
          </a:xfrm>
          <a:prstGeom prst="rect">
            <a:avLst/>
          </a:prstGeom>
          <a:noFill/>
          <a:ln w="9525">
            <a:noFill/>
            <a:miter lim="800000"/>
            <a:headEnd/>
            <a:tailEnd/>
          </a:ln>
        </p:spPr>
      </p:pic>
      <p:pic>
        <p:nvPicPr>
          <p:cNvPr id="1051" name="Picture 27" descr="Untitled-4"/>
          <p:cNvPicPr>
            <a:picLocks noChangeAspect="1" noChangeArrowheads="1"/>
          </p:cNvPicPr>
          <p:nvPr/>
        </p:nvPicPr>
        <p:blipFill>
          <a:blip r:embed="rId16" cstate="print">
            <a:lum bright="94000" contrast="-30000"/>
            <a:grayscl/>
          </a:blip>
          <a:srcRect b="-32840"/>
          <a:stretch>
            <a:fillRect/>
          </a:stretch>
        </p:blipFill>
        <p:spPr bwMode="auto">
          <a:xfrm>
            <a:off x="206375" y="5829300"/>
            <a:ext cx="887413" cy="1179513"/>
          </a:xfrm>
          <a:prstGeom prst="rect">
            <a:avLst/>
          </a:prstGeom>
          <a:noFill/>
          <a:ln w="9525">
            <a:noFill/>
            <a:miter lim="800000"/>
            <a:headEnd/>
            <a:tailEnd/>
          </a:ln>
        </p:spPr>
      </p:pic>
      <p:sp>
        <p:nvSpPr>
          <p:cNvPr id="1053" name="Freeform 29"/>
          <p:cNvSpPr>
            <a:spLocks/>
          </p:cNvSpPr>
          <p:nvPr/>
        </p:nvSpPr>
        <p:spPr bwMode="auto">
          <a:xfrm>
            <a:off x="3222625" y="6694488"/>
            <a:ext cx="5911850" cy="273050"/>
          </a:xfrm>
          <a:custGeom>
            <a:avLst/>
            <a:gdLst/>
            <a:ahLst/>
            <a:cxnLst>
              <a:cxn ang="0">
                <a:pos x="3711" y="3"/>
              </a:cxn>
              <a:cxn ang="0">
                <a:pos x="3582" y="15"/>
              </a:cxn>
              <a:cxn ang="0">
                <a:pos x="3449" y="25"/>
              </a:cxn>
              <a:cxn ang="0">
                <a:pos x="3318" y="35"/>
              </a:cxn>
              <a:cxn ang="0">
                <a:pos x="3187" y="43"/>
              </a:cxn>
              <a:cxn ang="0">
                <a:pos x="3056" y="51"/>
              </a:cxn>
              <a:cxn ang="0">
                <a:pos x="2926" y="57"/>
              </a:cxn>
              <a:cxn ang="0">
                <a:pos x="2797" y="62"/>
              </a:cxn>
              <a:cxn ang="0">
                <a:pos x="2670" y="67"/>
              </a:cxn>
              <a:cxn ang="0">
                <a:pos x="2544" y="71"/>
              </a:cxn>
              <a:cxn ang="0">
                <a:pos x="2417" y="74"/>
              </a:cxn>
              <a:cxn ang="0">
                <a:pos x="2295" y="76"/>
              </a:cxn>
              <a:cxn ang="0">
                <a:pos x="2171" y="77"/>
              </a:cxn>
              <a:cxn ang="0">
                <a:pos x="2051" y="77"/>
              </a:cxn>
              <a:cxn ang="0">
                <a:pos x="1931" y="77"/>
              </a:cxn>
              <a:cxn ang="0">
                <a:pos x="1700" y="77"/>
              </a:cxn>
              <a:cxn ang="0">
                <a:pos x="1476" y="74"/>
              </a:cxn>
              <a:cxn ang="0">
                <a:pos x="1266" y="69"/>
              </a:cxn>
              <a:cxn ang="0">
                <a:pos x="1067" y="62"/>
              </a:cxn>
              <a:cxn ang="0">
                <a:pos x="883" y="55"/>
              </a:cxn>
              <a:cxn ang="0">
                <a:pos x="711" y="47"/>
              </a:cxn>
              <a:cxn ang="0">
                <a:pos x="556" y="39"/>
              </a:cxn>
              <a:cxn ang="0">
                <a:pos x="416" y="30"/>
              </a:cxn>
              <a:cxn ang="0">
                <a:pos x="292" y="22"/>
              </a:cxn>
              <a:cxn ang="0">
                <a:pos x="192" y="15"/>
              </a:cxn>
              <a:cxn ang="0">
                <a:pos x="50" y="4"/>
              </a:cxn>
              <a:cxn ang="0">
                <a:pos x="0" y="0"/>
              </a:cxn>
              <a:cxn ang="0">
                <a:pos x="0" y="0"/>
              </a:cxn>
              <a:cxn ang="0">
                <a:pos x="0" y="0"/>
              </a:cxn>
              <a:cxn ang="0">
                <a:pos x="147" y="20"/>
              </a:cxn>
              <a:cxn ang="0">
                <a:pos x="292" y="38"/>
              </a:cxn>
              <a:cxn ang="0">
                <a:pos x="436" y="55"/>
              </a:cxn>
              <a:cxn ang="0">
                <a:pos x="578" y="71"/>
              </a:cxn>
              <a:cxn ang="0">
                <a:pos x="721" y="86"/>
              </a:cxn>
              <a:cxn ang="0">
                <a:pos x="860" y="98"/>
              </a:cxn>
              <a:cxn ang="0">
                <a:pos x="1000" y="111"/>
              </a:cxn>
              <a:cxn ang="0">
                <a:pos x="1139" y="121"/>
              </a:cxn>
              <a:cxn ang="0">
                <a:pos x="1276" y="131"/>
              </a:cxn>
              <a:cxn ang="0">
                <a:pos x="1415" y="140"/>
              </a:cxn>
              <a:cxn ang="0">
                <a:pos x="1548" y="147"/>
              </a:cxn>
              <a:cxn ang="0">
                <a:pos x="1685" y="154"/>
              </a:cxn>
              <a:cxn ang="0">
                <a:pos x="1817" y="159"/>
              </a:cxn>
              <a:cxn ang="0">
                <a:pos x="1951" y="164"/>
              </a:cxn>
              <a:cxn ang="0">
                <a:pos x="2079" y="167"/>
              </a:cxn>
              <a:cxn ang="0">
                <a:pos x="2210" y="170"/>
              </a:cxn>
              <a:cxn ang="0">
                <a:pos x="2336" y="171"/>
              </a:cxn>
              <a:cxn ang="0">
                <a:pos x="2467" y="172"/>
              </a:cxn>
              <a:cxn ang="0">
                <a:pos x="2589" y="172"/>
              </a:cxn>
              <a:cxn ang="0">
                <a:pos x="2712" y="171"/>
              </a:cxn>
              <a:cxn ang="0">
                <a:pos x="2836" y="169"/>
              </a:cxn>
              <a:cxn ang="0">
                <a:pos x="2959" y="167"/>
              </a:cxn>
              <a:cxn ang="0">
                <a:pos x="3080" y="164"/>
              </a:cxn>
              <a:cxn ang="0">
                <a:pos x="3197" y="160"/>
              </a:cxn>
              <a:cxn ang="0">
                <a:pos x="3313" y="155"/>
              </a:cxn>
              <a:cxn ang="0">
                <a:pos x="3429" y="150"/>
              </a:cxn>
              <a:cxn ang="0">
                <a:pos x="3542" y="144"/>
              </a:cxn>
              <a:cxn ang="0">
                <a:pos x="3653" y="137"/>
              </a:cxn>
              <a:cxn ang="0">
                <a:pos x="3724" y="125"/>
              </a:cxn>
            </a:cxnLst>
            <a:rect l="0" t="0" r="r" b="b"/>
            <a:pathLst>
              <a:path w="3724" h="172">
                <a:moveTo>
                  <a:pt x="3711" y="3"/>
                </a:moveTo>
                <a:lnTo>
                  <a:pt x="3582" y="15"/>
                </a:lnTo>
                <a:lnTo>
                  <a:pt x="3449" y="25"/>
                </a:lnTo>
                <a:lnTo>
                  <a:pt x="3318" y="35"/>
                </a:lnTo>
                <a:lnTo>
                  <a:pt x="3187" y="43"/>
                </a:lnTo>
                <a:lnTo>
                  <a:pt x="3056" y="51"/>
                </a:lnTo>
                <a:lnTo>
                  <a:pt x="2926" y="57"/>
                </a:lnTo>
                <a:lnTo>
                  <a:pt x="2797" y="62"/>
                </a:lnTo>
                <a:lnTo>
                  <a:pt x="2670" y="67"/>
                </a:lnTo>
                <a:lnTo>
                  <a:pt x="2544" y="71"/>
                </a:lnTo>
                <a:lnTo>
                  <a:pt x="2417" y="74"/>
                </a:lnTo>
                <a:lnTo>
                  <a:pt x="2295" y="76"/>
                </a:lnTo>
                <a:lnTo>
                  <a:pt x="2171" y="77"/>
                </a:lnTo>
                <a:lnTo>
                  <a:pt x="2051" y="77"/>
                </a:lnTo>
                <a:lnTo>
                  <a:pt x="1931" y="77"/>
                </a:lnTo>
                <a:lnTo>
                  <a:pt x="1700" y="77"/>
                </a:lnTo>
                <a:lnTo>
                  <a:pt x="1476" y="74"/>
                </a:lnTo>
                <a:lnTo>
                  <a:pt x="1266" y="69"/>
                </a:lnTo>
                <a:lnTo>
                  <a:pt x="1067" y="62"/>
                </a:lnTo>
                <a:lnTo>
                  <a:pt x="883" y="55"/>
                </a:lnTo>
                <a:lnTo>
                  <a:pt x="711" y="47"/>
                </a:lnTo>
                <a:lnTo>
                  <a:pt x="556" y="39"/>
                </a:lnTo>
                <a:lnTo>
                  <a:pt x="416" y="30"/>
                </a:lnTo>
                <a:lnTo>
                  <a:pt x="292" y="22"/>
                </a:lnTo>
                <a:lnTo>
                  <a:pt x="192" y="15"/>
                </a:lnTo>
                <a:lnTo>
                  <a:pt x="50" y="4"/>
                </a:lnTo>
                <a:lnTo>
                  <a:pt x="0" y="0"/>
                </a:lnTo>
                <a:lnTo>
                  <a:pt x="0" y="0"/>
                </a:lnTo>
                <a:lnTo>
                  <a:pt x="0" y="0"/>
                </a:lnTo>
                <a:lnTo>
                  <a:pt x="147" y="20"/>
                </a:lnTo>
                <a:lnTo>
                  <a:pt x="292" y="38"/>
                </a:lnTo>
                <a:lnTo>
                  <a:pt x="436" y="55"/>
                </a:lnTo>
                <a:lnTo>
                  <a:pt x="578" y="71"/>
                </a:lnTo>
                <a:lnTo>
                  <a:pt x="721" y="86"/>
                </a:lnTo>
                <a:lnTo>
                  <a:pt x="860" y="98"/>
                </a:lnTo>
                <a:lnTo>
                  <a:pt x="1000" y="111"/>
                </a:lnTo>
                <a:lnTo>
                  <a:pt x="1139" y="121"/>
                </a:lnTo>
                <a:lnTo>
                  <a:pt x="1276" y="131"/>
                </a:lnTo>
                <a:lnTo>
                  <a:pt x="1415" y="140"/>
                </a:lnTo>
                <a:lnTo>
                  <a:pt x="1548" y="147"/>
                </a:lnTo>
                <a:lnTo>
                  <a:pt x="1685" y="154"/>
                </a:lnTo>
                <a:lnTo>
                  <a:pt x="1817" y="159"/>
                </a:lnTo>
                <a:lnTo>
                  <a:pt x="1951" y="164"/>
                </a:lnTo>
                <a:lnTo>
                  <a:pt x="2079" y="167"/>
                </a:lnTo>
                <a:lnTo>
                  <a:pt x="2210" y="170"/>
                </a:lnTo>
                <a:lnTo>
                  <a:pt x="2336" y="171"/>
                </a:lnTo>
                <a:lnTo>
                  <a:pt x="2467" y="172"/>
                </a:lnTo>
                <a:lnTo>
                  <a:pt x="2589" y="172"/>
                </a:lnTo>
                <a:lnTo>
                  <a:pt x="2712" y="171"/>
                </a:lnTo>
                <a:lnTo>
                  <a:pt x="2836" y="169"/>
                </a:lnTo>
                <a:lnTo>
                  <a:pt x="2959" y="167"/>
                </a:lnTo>
                <a:lnTo>
                  <a:pt x="3080" y="164"/>
                </a:lnTo>
                <a:lnTo>
                  <a:pt x="3197" y="160"/>
                </a:lnTo>
                <a:lnTo>
                  <a:pt x="3313" y="155"/>
                </a:lnTo>
                <a:lnTo>
                  <a:pt x="3429" y="150"/>
                </a:lnTo>
                <a:lnTo>
                  <a:pt x="3542" y="144"/>
                </a:lnTo>
                <a:lnTo>
                  <a:pt x="3653" y="137"/>
                </a:lnTo>
                <a:lnTo>
                  <a:pt x="3724" y="125"/>
                </a:lnTo>
              </a:path>
            </a:pathLst>
          </a:custGeom>
          <a:solidFill>
            <a:schemeClr val="bg1"/>
          </a:solidFill>
          <a:ln w="9525">
            <a:noFill/>
            <a:round/>
            <a:headEnd/>
            <a:tailEnd/>
          </a:ln>
        </p:spPr>
        <p:txBody>
          <a:bodyPr/>
          <a:lstStyle/>
          <a:p>
            <a:endParaRPr lang="en-US"/>
          </a:p>
        </p:txBody>
      </p:sp>
      <p:grpSp>
        <p:nvGrpSpPr>
          <p:cNvPr id="1057" name="Group 33"/>
          <p:cNvGrpSpPr>
            <a:grpSpLocks/>
          </p:cNvGrpSpPr>
          <p:nvPr/>
        </p:nvGrpSpPr>
        <p:grpSpPr bwMode="auto">
          <a:xfrm>
            <a:off x="6880225" y="4806950"/>
            <a:ext cx="2185988" cy="2232025"/>
            <a:chOff x="4823" y="3527"/>
            <a:chExt cx="888" cy="907"/>
          </a:xfrm>
        </p:grpSpPr>
        <p:pic>
          <p:nvPicPr>
            <p:cNvPr id="1055" name="Picture 31" descr="Untitled-4"/>
            <p:cNvPicPr>
              <a:picLocks noChangeAspect="1" noChangeArrowheads="1"/>
            </p:cNvPicPr>
            <p:nvPr userDrawn="1"/>
          </p:nvPicPr>
          <p:blipFill>
            <a:blip r:embed="rId17">
              <a:lum bright="100000" contrast="-30000"/>
              <a:grayscl/>
            </a:blip>
            <a:srcRect b="-2104"/>
            <a:stretch>
              <a:fillRect/>
            </a:stretch>
          </p:blipFill>
          <p:spPr bwMode="auto">
            <a:xfrm rot="-21846119">
              <a:off x="4823" y="3527"/>
              <a:ext cx="888" cy="907"/>
            </a:xfrm>
            <a:prstGeom prst="rect">
              <a:avLst/>
            </a:prstGeom>
            <a:noFill/>
            <a:ln w="9525">
              <a:noFill/>
              <a:miter lim="800000"/>
              <a:headEnd/>
              <a:tailEnd/>
            </a:ln>
          </p:spPr>
        </p:pic>
        <p:pic>
          <p:nvPicPr>
            <p:cNvPr id="1056" name="Picture 32" descr="Untitled-4"/>
            <p:cNvPicPr>
              <a:picLocks noChangeAspect="1" noChangeArrowheads="1"/>
            </p:cNvPicPr>
            <p:nvPr userDrawn="1"/>
          </p:nvPicPr>
          <p:blipFill>
            <a:blip r:embed="rId18" cstate="print">
              <a:lum bright="94000" contrast="-30000"/>
              <a:grayscl/>
            </a:blip>
            <a:srcRect b="-32840"/>
            <a:stretch>
              <a:fillRect/>
            </a:stretch>
          </p:blipFill>
          <p:spPr bwMode="auto">
            <a:xfrm>
              <a:off x="4976" y="3672"/>
              <a:ext cx="559" cy="743"/>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fade/>
  </p:transition>
  <p:timing>
    <p:tnLst>
      <p:par>
        <p:cTn id="1" dur="indefinite" restart="never" nodeType="tmRoot"/>
      </p:par>
    </p:tnLst>
  </p:timing>
  <p:txStyles>
    <p:titleStyle>
      <a:lvl1pPr algn="r" defTabSz="925513" rtl="0" eaLnBrk="1" fontAlgn="base" hangingPunct="1">
        <a:spcBef>
          <a:spcPct val="0"/>
        </a:spcBef>
        <a:spcAft>
          <a:spcPct val="0"/>
        </a:spcAft>
        <a:defRPr sz="2400">
          <a:solidFill>
            <a:schemeClr val="accent1"/>
          </a:solidFill>
          <a:latin typeface="+mj-lt"/>
          <a:ea typeface="+mj-ea"/>
          <a:cs typeface="+mj-cs"/>
        </a:defRPr>
      </a:lvl1pPr>
      <a:lvl2pPr algn="r" defTabSz="925513" rtl="0" eaLnBrk="1" fontAlgn="base" hangingPunct="1">
        <a:spcBef>
          <a:spcPct val="0"/>
        </a:spcBef>
        <a:spcAft>
          <a:spcPct val="0"/>
        </a:spcAft>
        <a:defRPr sz="2400">
          <a:solidFill>
            <a:schemeClr val="accent1"/>
          </a:solidFill>
          <a:latin typeface="Arial Narrow" pitchFamily="34" charset="0"/>
        </a:defRPr>
      </a:lvl2pPr>
      <a:lvl3pPr algn="r" defTabSz="925513" rtl="0" eaLnBrk="1" fontAlgn="base" hangingPunct="1">
        <a:spcBef>
          <a:spcPct val="0"/>
        </a:spcBef>
        <a:spcAft>
          <a:spcPct val="0"/>
        </a:spcAft>
        <a:defRPr sz="2400">
          <a:solidFill>
            <a:schemeClr val="accent1"/>
          </a:solidFill>
          <a:latin typeface="Arial Narrow" pitchFamily="34" charset="0"/>
        </a:defRPr>
      </a:lvl3pPr>
      <a:lvl4pPr algn="r" defTabSz="925513" rtl="0" eaLnBrk="1" fontAlgn="base" hangingPunct="1">
        <a:spcBef>
          <a:spcPct val="0"/>
        </a:spcBef>
        <a:spcAft>
          <a:spcPct val="0"/>
        </a:spcAft>
        <a:defRPr sz="2400">
          <a:solidFill>
            <a:schemeClr val="accent1"/>
          </a:solidFill>
          <a:latin typeface="Arial Narrow" pitchFamily="34" charset="0"/>
        </a:defRPr>
      </a:lvl4pPr>
      <a:lvl5pPr algn="r" defTabSz="925513" rtl="0" eaLnBrk="1" fontAlgn="base" hangingPunct="1">
        <a:spcBef>
          <a:spcPct val="0"/>
        </a:spcBef>
        <a:spcAft>
          <a:spcPct val="0"/>
        </a:spcAft>
        <a:defRPr sz="2400">
          <a:solidFill>
            <a:schemeClr val="accent1"/>
          </a:solidFill>
          <a:latin typeface="Arial Narrow" pitchFamily="34" charset="0"/>
        </a:defRPr>
      </a:lvl5pPr>
      <a:lvl6pPr marL="457200" algn="r" defTabSz="925513" rtl="0" eaLnBrk="1" fontAlgn="base" hangingPunct="1">
        <a:spcBef>
          <a:spcPct val="0"/>
        </a:spcBef>
        <a:spcAft>
          <a:spcPct val="0"/>
        </a:spcAft>
        <a:defRPr sz="2400">
          <a:solidFill>
            <a:schemeClr val="accent1"/>
          </a:solidFill>
          <a:latin typeface="Arial Narrow" pitchFamily="34" charset="0"/>
        </a:defRPr>
      </a:lvl6pPr>
      <a:lvl7pPr marL="914400" algn="r" defTabSz="925513" rtl="0" eaLnBrk="1" fontAlgn="base" hangingPunct="1">
        <a:spcBef>
          <a:spcPct val="0"/>
        </a:spcBef>
        <a:spcAft>
          <a:spcPct val="0"/>
        </a:spcAft>
        <a:defRPr sz="2400">
          <a:solidFill>
            <a:schemeClr val="accent1"/>
          </a:solidFill>
          <a:latin typeface="Arial Narrow" pitchFamily="34" charset="0"/>
        </a:defRPr>
      </a:lvl7pPr>
      <a:lvl8pPr marL="1371600" algn="r" defTabSz="925513" rtl="0" eaLnBrk="1" fontAlgn="base" hangingPunct="1">
        <a:spcBef>
          <a:spcPct val="0"/>
        </a:spcBef>
        <a:spcAft>
          <a:spcPct val="0"/>
        </a:spcAft>
        <a:defRPr sz="2400">
          <a:solidFill>
            <a:schemeClr val="accent1"/>
          </a:solidFill>
          <a:latin typeface="Arial Narrow" pitchFamily="34" charset="0"/>
        </a:defRPr>
      </a:lvl8pPr>
      <a:lvl9pPr marL="1828800" algn="r" defTabSz="925513" rtl="0" eaLnBrk="1" fontAlgn="base" hangingPunct="1">
        <a:spcBef>
          <a:spcPct val="0"/>
        </a:spcBef>
        <a:spcAft>
          <a:spcPct val="0"/>
        </a:spcAft>
        <a:defRPr sz="2400">
          <a:solidFill>
            <a:schemeClr val="accent1"/>
          </a:solidFill>
          <a:latin typeface="Arial Narrow" pitchFamily="34" charset="0"/>
        </a:defRPr>
      </a:lvl9pPr>
    </p:titleStyle>
    <p:bodyStyle>
      <a:lvl1pPr algn="l" defTabSz="925513" rtl="0" eaLnBrk="1" fontAlgn="base" hangingPunct="1">
        <a:spcBef>
          <a:spcPct val="0"/>
        </a:spcBef>
        <a:spcAft>
          <a:spcPct val="0"/>
        </a:spcAft>
        <a:defRPr sz="2400">
          <a:solidFill>
            <a:schemeClr val="accent1"/>
          </a:solidFill>
          <a:latin typeface="+mn-lt"/>
          <a:ea typeface="+mn-ea"/>
          <a:cs typeface="+mn-cs"/>
        </a:defRPr>
      </a:lvl1pPr>
      <a:lvl2pPr algn="l" defTabSz="925513" rtl="0" eaLnBrk="1" fontAlgn="base" hangingPunct="1">
        <a:spcBef>
          <a:spcPct val="20000"/>
        </a:spcBef>
        <a:spcAft>
          <a:spcPct val="0"/>
        </a:spcAft>
        <a:buChar char="–"/>
        <a:defRPr sz="2400">
          <a:solidFill>
            <a:schemeClr val="tx1"/>
          </a:solidFill>
          <a:latin typeface="Arial" charset="0"/>
        </a:defRPr>
      </a:lvl2pPr>
      <a:lvl3pPr algn="l" defTabSz="925513" rtl="0" eaLnBrk="1" fontAlgn="base" hangingPunct="1">
        <a:spcBef>
          <a:spcPct val="20000"/>
        </a:spcBef>
        <a:spcAft>
          <a:spcPct val="0"/>
        </a:spcAft>
        <a:buChar char="•"/>
        <a:defRPr sz="2400">
          <a:solidFill>
            <a:schemeClr val="tx1"/>
          </a:solidFill>
          <a:latin typeface="Arial" charset="0"/>
        </a:defRPr>
      </a:lvl3pPr>
      <a:lvl4pPr algn="l" defTabSz="925513" rtl="0" eaLnBrk="1" fontAlgn="base" hangingPunct="1">
        <a:spcBef>
          <a:spcPct val="20000"/>
        </a:spcBef>
        <a:spcAft>
          <a:spcPct val="0"/>
        </a:spcAft>
        <a:buChar char="–"/>
        <a:defRPr sz="2400">
          <a:solidFill>
            <a:schemeClr val="tx1"/>
          </a:solidFill>
          <a:latin typeface="Arial" charset="0"/>
        </a:defRPr>
      </a:lvl4pPr>
      <a:lvl5pPr algn="l" defTabSz="925513" rtl="0" eaLnBrk="1" fontAlgn="base" hangingPunct="1">
        <a:spcBef>
          <a:spcPct val="20000"/>
        </a:spcBef>
        <a:spcAft>
          <a:spcPct val="0"/>
        </a:spcAft>
        <a:buChar char="»"/>
        <a:defRPr sz="2400">
          <a:solidFill>
            <a:schemeClr val="tx1"/>
          </a:solidFill>
          <a:latin typeface="Arial" charset="0"/>
        </a:defRPr>
      </a:lvl5pPr>
      <a:lvl6pPr marL="457200" algn="l" defTabSz="925513" rtl="0" eaLnBrk="1" fontAlgn="base" hangingPunct="1">
        <a:spcBef>
          <a:spcPct val="20000"/>
        </a:spcBef>
        <a:spcAft>
          <a:spcPct val="0"/>
        </a:spcAft>
        <a:buChar char="»"/>
        <a:defRPr sz="2400">
          <a:solidFill>
            <a:schemeClr val="tx1"/>
          </a:solidFill>
          <a:latin typeface="Arial" charset="0"/>
        </a:defRPr>
      </a:lvl6pPr>
      <a:lvl7pPr marL="914400" algn="l" defTabSz="925513" rtl="0" eaLnBrk="1" fontAlgn="base" hangingPunct="1">
        <a:spcBef>
          <a:spcPct val="20000"/>
        </a:spcBef>
        <a:spcAft>
          <a:spcPct val="0"/>
        </a:spcAft>
        <a:buChar char="»"/>
        <a:defRPr sz="2400">
          <a:solidFill>
            <a:schemeClr val="tx1"/>
          </a:solidFill>
          <a:latin typeface="Arial" charset="0"/>
        </a:defRPr>
      </a:lvl7pPr>
      <a:lvl8pPr marL="1371600" algn="l" defTabSz="925513" rtl="0" eaLnBrk="1" fontAlgn="base" hangingPunct="1">
        <a:spcBef>
          <a:spcPct val="20000"/>
        </a:spcBef>
        <a:spcAft>
          <a:spcPct val="0"/>
        </a:spcAft>
        <a:buChar char="»"/>
        <a:defRPr sz="2400">
          <a:solidFill>
            <a:schemeClr val="tx1"/>
          </a:solidFill>
          <a:latin typeface="Arial" charset="0"/>
        </a:defRPr>
      </a:lvl8pPr>
      <a:lvl9pPr marL="1828800" algn="l" defTabSz="925513" rtl="0" eaLnBrk="1" fontAlgn="base" hangingPunct="1">
        <a:spcBef>
          <a:spcPct val="20000"/>
        </a:spcBef>
        <a:spcAft>
          <a:spcPct val="0"/>
        </a:spcAft>
        <a:buChar char="»"/>
        <a:defRPr sz="24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0"/>
            <a:ext cx="9145588" cy="7021513"/>
          </a:xfrm>
          <a:prstGeom prst="rect">
            <a:avLst/>
          </a:prstGeom>
          <a:gradFill rotWithShape="1">
            <a:gsLst>
              <a:gs pos="0">
                <a:schemeClr val="bg1"/>
              </a:gs>
              <a:gs pos="100000">
                <a:srgbClr val="D9D9D9"/>
              </a:gs>
            </a:gsLst>
            <a:lin ang="5400000" scaled="1"/>
          </a:gradFill>
          <a:ln w="9525">
            <a:noFill/>
            <a:miter lim="800000"/>
            <a:headEnd/>
            <a:tailEnd/>
          </a:ln>
          <a:effectLst/>
        </p:spPr>
        <p:txBody>
          <a:bodyPr wrap="none" lIns="92382" tIns="46191" rIns="92382" bIns="46191" anchor="ctr"/>
          <a:lstStyle/>
          <a:p>
            <a:pPr algn="ctr" defTabSz="923925"/>
            <a:endParaRPr lang="en-US" sz="1800"/>
          </a:p>
        </p:txBody>
      </p:sp>
      <p:sp>
        <p:nvSpPr>
          <p:cNvPr id="17411" name="Rectangle 3"/>
          <p:cNvSpPr>
            <a:spLocks noChangeArrowheads="1"/>
          </p:cNvSpPr>
          <p:nvPr/>
        </p:nvSpPr>
        <p:spPr bwMode="auto">
          <a:xfrm>
            <a:off x="-93663" y="6607175"/>
            <a:ext cx="8534401" cy="374650"/>
          </a:xfrm>
          <a:prstGeom prst="rect">
            <a:avLst/>
          </a:prstGeom>
          <a:noFill/>
          <a:ln w="9525" algn="ctr">
            <a:noFill/>
            <a:miter lim="800000"/>
            <a:headEnd/>
            <a:tailEnd/>
          </a:ln>
          <a:effectLst/>
        </p:spPr>
        <p:txBody>
          <a:bodyPr lIns="0" tIns="0" rIns="0" bIns="0" anchor="ctr"/>
          <a:lstStyle/>
          <a:p>
            <a:pPr algn="r" defTabSz="923925"/>
            <a:r>
              <a:rPr lang="en-US" sz="1200">
                <a:solidFill>
                  <a:srgbClr val="4D4D4D"/>
                </a:solidFill>
                <a:latin typeface="Neo Sans" pitchFamily="34" charset="0"/>
              </a:rPr>
              <a:t>m62 visualcommunications is the global leader in presentation effectiveness, from offices in the UK, USA, and Singapore</a:t>
            </a:r>
          </a:p>
        </p:txBody>
      </p:sp>
      <p:pic>
        <p:nvPicPr>
          <p:cNvPr id="17412" name="Picture 4" descr="m62-logo">
            <a:hlinkClick r:id="rId13"/>
          </p:cNvPr>
          <p:cNvPicPr>
            <a:picLocks noChangeAspect="1" noChangeArrowheads="1"/>
          </p:cNvPicPr>
          <p:nvPr/>
        </p:nvPicPr>
        <p:blipFill>
          <a:blip r:embed="rId14"/>
          <a:srcRect/>
          <a:stretch>
            <a:fillRect/>
          </a:stretch>
        </p:blipFill>
        <p:spPr bwMode="auto">
          <a:xfrm>
            <a:off x="8504238" y="6638925"/>
            <a:ext cx="381000" cy="263525"/>
          </a:xfrm>
          <a:prstGeom prst="rect">
            <a:avLst/>
          </a:prstGeom>
          <a:noFill/>
        </p:spPr>
      </p:pic>
      <p:pic>
        <p:nvPicPr>
          <p:cNvPr id="17413" name="Picture 5" descr="1">
            <a:hlinkClick r:id="rId15"/>
          </p:cNvPr>
          <p:cNvPicPr>
            <a:picLocks noChangeAspect="1" noChangeArrowheads="1"/>
          </p:cNvPicPr>
          <p:nvPr/>
        </p:nvPicPr>
        <p:blipFill>
          <a:blip r:embed="rId16"/>
          <a:srcRect/>
          <a:stretch>
            <a:fillRect/>
          </a:stretch>
        </p:blipFill>
        <p:spPr bwMode="auto">
          <a:xfrm>
            <a:off x="260350" y="796925"/>
            <a:ext cx="2000250" cy="1492250"/>
          </a:xfrm>
          <a:prstGeom prst="rect">
            <a:avLst/>
          </a:prstGeom>
          <a:noFill/>
        </p:spPr>
      </p:pic>
      <p:pic>
        <p:nvPicPr>
          <p:cNvPr id="17414" name="Picture 6" descr="2">
            <a:hlinkClick r:id="rId17"/>
          </p:cNvPr>
          <p:cNvPicPr>
            <a:picLocks noChangeAspect="1" noChangeArrowheads="1"/>
          </p:cNvPicPr>
          <p:nvPr/>
        </p:nvPicPr>
        <p:blipFill>
          <a:blip r:embed="rId18"/>
          <a:srcRect/>
          <a:stretch>
            <a:fillRect/>
          </a:stretch>
        </p:blipFill>
        <p:spPr bwMode="auto">
          <a:xfrm>
            <a:off x="287338" y="2736850"/>
            <a:ext cx="2000250" cy="1492250"/>
          </a:xfrm>
          <a:prstGeom prst="rect">
            <a:avLst/>
          </a:prstGeom>
          <a:noFill/>
        </p:spPr>
      </p:pic>
      <p:pic>
        <p:nvPicPr>
          <p:cNvPr id="17415" name="Picture 7" descr="3">
            <a:hlinkClick r:id="rId19"/>
          </p:cNvPr>
          <p:cNvPicPr>
            <a:picLocks noChangeAspect="1" noChangeArrowheads="1"/>
          </p:cNvPicPr>
          <p:nvPr/>
        </p:nvPicPr>
        <p:blipFill>
          <a:blip r:embed="rId20"/>
          <a:srcRect/>
          <a:stretch>
            <a:fillRect/>
          </a:stretch>
        </p:blipFill>
        <p:spPr bwMode="auto">
          <a:xfrm>
            <a:off x="287338" y="4678363"/>
            <a:ext cx="2000250" cy="1492250"/>
          </a:xfrm>
          <a:prstGeom prst="rect">
            <a:avLst/>
          </a:prstGeom>
          <a:noFill/>
        </p:spPr>
      </p:pic>
      <p:sp>
        <p:nvSpPr>
          <p:cNvPr id="17416" name="Text Box 8">
            <a:hlinkClick r:id="rId15"/>
          </p:cNvPr>
          <p:cNvSpPr txBox="1">
            <a:spLocks noChangeArrowheads="1"/>
          </p:cNvSpPr>
          <p:nvPr/>
        </p:nvSpPr>
        <p:spPr bwMode="auto">
          <a:xfrm>
            <a:off x="379413" y="2344738"/>
            <a:ext cx="1636712" cy="219075"/>
          </a:xfrm>
          <a:prstGeom prst="rect">
            <a:avLst/>
          </a:prstGeom>
          <a:noFill/>
          <a:ln w="9525" algn="ctr">
            <a:noFill/>
            <a:miter lim="800000"/>
            <a:headEnd/>
            <a:tailEnd/>
          </a:ln>
          <a:effectLst/>
        </p:spPr>
        <p:txBody>
          <a:bodyPr wrap="none" lIns="0" tIns="0" rIns="0" bIns="0" anchor="ctr">
            <a:spAutoFit/>
          </a:bodyPr>
          <a:lstStyle/>
          <a:p>
            <a:pPr defTabSz="923925"/>
            <a:r>
              <a:rPr lang="en-US" sz="1400">
                <a:solidFill>
                  <a:srgbClr val="135971"/>
                </a:solidFill>
                <a:latin typeface="Neo Sans" pitchFamily="34" charset="0"/>
              </a:rPr>
              <a:t>Beyond Bullet Points</a:t>
            </a:r>
          </a:p>
        </p:txBody>
      </p:sp>
      <p:sp>
        <p:nvSpPr>
          <p:cNvPr id="17417" name="Text Box 9">
            <a:hlinkClick r:id="rId17"/>
          </p:cNvPr>
          <p:cNvSpPr txBox="1">
            <a:spLocks noChangeArrowheads="1"/>
          </p:cNvSpPr>
          <p:nvPr/>
        </p:nvSpPr>
        <p:spPr bwMode="auto">
          <a:xfrm>
            <a:off x="379413" y="4289425"/>
            <a:ext cx="1417637" cy="217488"/>
          </a:xfrm>
          <a:prstGeom prst="rect">
            <a:avLst/>
          </a:prstGeom>
          <a:noFill/>
          <a:ln w="9525" algn="ctr">
            <a:noFill/>
            <a:miter lim="800000"/>
            <a:headEnd/>
            <a:tailEnd/>
          </a:ln>
          <a:effectLst/>
        </p:spPr>
        <p:txBody>
          <a:bodyPr wrap="none" lIns="0" tIns="0" rIns="0" bIns="0" anchor="ctr">
            <a:spAutoFit/>
          </a:bodyPr>
          <a:lstStyle/>
          <a:p>
            <a:pPr defTabSz="923925"/>
            <a:r>
              <a:rPr lang="en-US" sz="1400">
                <a:solidFill>
                  <a:srgbClr val="135971"/>
                </a:solidFill>
                <a:latin typeface="Neo Sans" pitchFamily="34" charset="0"/>
              </a:rPr>
              <a:t>PowerPoint Slides</a:t>
            </a:r>
          </a:p>
        </p:txBody>
      </p:sp>
      <p:sp>
        <p:nvSpPr>
          <p:cNvPr id="17418" name="Text Box 10">
            <a:hlinkClick r:id="rId19"/>
          </p:cNvPr>
          <p:cNvSpPr txBox="1">
            <a:spLocks noChangeArrowheads="1"/>
          </p:cNvSpPr>
          <p:nvPr/>
        </p:nvSpPr>
        <p:spPr bwMode="auto">
          <a:xfrm>
            <a:off x="379413" y="6229350"/>
            <a:ext cx="1598612" cy="219075"/>
          </a:xfrm>
          <a:prstGeom prst="rect">
            <a:avLst/>
          </a:prstGeom>
          <a:noFill/>
          <a:ln w="9525" algn="ctr">
            <a:noFill/>
            <a:miter lim="800000"/>
            <a:headEnd/>
            <a:tailEnd/>
          </a:ln>
          <a:effectLst/>
        </p:spPr>
        <p:txBody>
          <a:bodyPr wrap="none" lIns="0" tIns="0" rIns="0" bIns="0" anchor="ctr">
            <a:spAutoFit/>
          </a:bodyPr>
          <a:lstStyle/>
          <a:p>
            <a:pPr defTabSz="923925"/>
            <a:r>
              <a:rPr lang="en-US" sz="1400">
                <a:solidFill>
                  <a:srgbClr val="135971"/>
                </a:solidFill>
                <a:latin typeface="Neo Sans" pitchFamily="34" charset="0"/>
              </a:rPr>
              <a:t>PowerPoint Training</a:t>
            </a:r>
          </a:p>
        </p:txBody>
      </p:sp>
      <p:pic>
        <p:nvPicPr>
          <p:cNvPr id="17419" name="Picture 11" descr="bg"/>
          <p:cNvPicPr>
            <a:picLocks noChangeAspect="1" noChangeArrowheads="1"/>
          </p:cNvPicPr>
          <p:nvPr/>
        </p:nvPicPr>
        <p:blipFill>
          <a:blip r:embed="rId21"/>
          <a:srcRect/>
          <a:stretch>
            <a:fillRect/>
          </a:stretch>
        </p:blipFill>
        <p:spPr bwMode="auto">
          <a:xfrm>
            <a:off x="2520950" y="796925"/>
            <a:ext cx="6364288" cy="5373688"/>
          </a:xfrm>
          <a:prstGeom prst="rect">
            <a:avLst/>
          </a:prstGeom>
          <a:noFill/>
        </p:spPr>
      </p:pic>
      <p:sp>
        <p:nvSpPr>
          <p:cNvPr id="17420" name="Text Box 12"/>
          <p:cNvSpPr txBox="1">
            <a:spLocks noChangeArrowheads="1"/>
          </p:cNvSpPr>
          <p:nvPr/>
        </p:nvSpPr>
        <p:spPr bwMode="auto">
          <a:xfrm>
            <a:off x="28575" y="193675"/>
            <a:ext cx="9117013" cy="374650"/>
          </a:xfrm>
          <a:prstGeom prst="rect">
            <a:avLst/>
          </a:prstGeom>
          <a:noFill/>
          <a:ln w="9525" algn="ctr">
            <a:noFill/>
            <a:miter lim="800000"/>
            <a:headEnd/>
            <a:tailEnd/>
          </a:ln>
          <a:effectLst/>
        </p:spPr>
        <p:txBody>
          <a:bodyPr lIns="0" tIns="0" rIns="0" bIns="0" anchor="ctr"/>
          <a:lstStyle/>
          <a:p>
            <a:pPr algn="ctr" defTabSz="923925"/>
            <a:r>
              <a:rPr lang="en-US" sz="2100">
                <a:solidFill>
                  <a:srgbClr val="333333"/>
                </a:solidFill>
                <a:latin typeface="Neo Sans" pitchFamily="34" charset="0"/>
              </a:rPr>
              <a:t>It’s not the </a:t>
            </a:r>
            <a:r>
              <a:rPr lang="en-US" sz="2100" b="1">
                <a:solidFill>
                  <a:srgbClr val="333333"/>
                </a:solidFill>
                <a:latin typeface="Neo Sans" pitchFamily="34" charset="0"/>
              </a:rPr>
              <a:t>design</a:t>
            </a:r>
            <a:r>
              <a:rPr lang="en-US" sz="2100">
                <a:solidFill>
                  <a:srgbClr val="333333"/>
                </a:solidFill>
                <a:latin typeface="Neo Sans" pitchFamily="34" charset="0"/>
              </a:rPr>
              <a:t> of your template, it’s what you </a:t>
            </a:r>
            <a:r>
              <a:rPr lang="en-US" sz="2100" b="1">
                <a:solidFill>
                  <a:srgbClr val="333333"/>
                </a:solidFill>
                <a:latin typeface="Neo Sans" pitchFamily="34" charset="0"/>
              </a:rPr>
              <a:t>do with it</a:t>
            </a:r>
            <a:r>
              <a:rPr lang="en-US" sz="2100">
                <a:solidFill>
                  <a:srgbClr val="333333"/>
                </a:solidFill>
                <a:latin typeface="Neo Sans" pitchFamily="34" charset="0"/>
              </a:rPr>
              <a:t> that counts</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23925" rtl="0" fontAlgn="base">
        <a:spcBef>
          <a:spcPct val="0"/>
        </a:spcBef>
        <a:spcAft>
          <a:spcPct val="0"/>
        </a:spcAft>
        <a:defRPr sz="2000">
          <a:solidFill>
            <a:srgbClr val="333333"/>
          </a:solidFill>
          <a:latin typeface="+mj-lt"/>
          <a:ea typeface="+mj-ea"/>
          <a:cs typeface="+mj-cs"/>
        </a:defRPr>
      </a:lvl1pPr>
      <a:lvl2pPr algn="ctr" defTabSz="923925" rtl="0" fontAlgn="base">
        <a:spcBef>
          <a:spcPct val="0"/>
        </a:spcBef>
        <a:spcAft>
          <a:spcPct val="0"/>
        </a:spcAft>
        <a:defRPr sz="2000">
          <a:solidFill>
            <a:srgbClr val="333333"/>
          </a:solidFill>
          <a:latin typeface="Neo Sans" pitchFamily="34" charset="0"/>
        </a:defRPr>
      </a:lvl2pPr>
      <a:lvl3pPr algn="ctr" defTabSz="923925" rtl="0" fontAlgn="base">
        <a:spcBef>
          <a:spcPct val="0"/>
        </a:spcBef>
        <a:spcAft>
          <a:spcPct val="0"/>
        </a:spcAft>
        <a:defRPr sz="2000">
          <a:solidFill>
            <a:srgbClr val="333333"/>
          </a:solidFill>
          <a:latin typeface="Neo Sans" pitchFamily="34" charset="0"/>
        </a:defRPr>
      </a:lvl3pPr>
      <a:lvl4pPr algn="ctr" defTabSz="923925" rtl="0" fontAlgn="base">
        <a:spcBef>
          <a:spcPct val="0"/>
        </a:spcBef>
        <a:spcAft>
          <a:spcPct val="0"/>
        </a:spcAft>
        <a:defRPr sz="2000">
          <a:solidFill>
            <a:srgbClr val="333333"/>
          </a:solidFill>
          <a:latin typeface="Neo Sans" pitchFamily="34" charset="0"/>
        </a:defRPr>
      </a:lvl4pPr>
      <a:lvl5pPr algn="ctr" defTabSz="923925" rtl="0" fontAlgn="base">
        <a:spcBef>
          <a:spcPct val="0"/>
        </a:spcBef>
        <a:spcAft>
          <a:spcPct val="0"/>
        </a:spcAft>
        <a:defRPr sz="2000">
          <a:solidFill>
            <a:srgbClr val="333333"/>
          </a:solidFill>
          <a:latin typeface="Neo Sans" pitchFamily="34" charset="0"/>
        </a:defRPr>
      </a:lvl5pPr>
      <a:lvl6pPr marL="457200" algn="ctr" defTabSz="923925" rtl="0" fontAlgn="base">
        <a:spcBef>
          <a:spcPct val="0"/>
        </a:spcBef>
        <a:spcAft>
          <a:spcPct val="0"/>
        </a:spcAft>
        <a:defRPr sz="2000">
          <a:solidFill>
            <a:srgbClr val="333333"/>
          </a:solidFill>
          <a:latin typeface="Neo Sans" pitchFamily="34" charset="0"/>
        </a:defRPr>
      </a:lvl6pPr>
      <a:lvl7pPr marL="914400" algn="ctr" defTabSz="923925" rtl="0" fontAlgn="base">
        <a:spcBef>
          <a:spcPct val="0"/>
        </a:spcBef>
        <a:spcAft>
          <a:spcPct val="0"/>
        </a:spcAft>
        <a:defRPr sz="2000">
          <a:solidFill>
            <a:srgbClr val="333333"/>
          </a:solidFill>
          <a:latin typeface="Neo Sans" pitchFamily="34" charset="0"/>
        </a:defRPr>
      </a:lvl7pPr>
      <a:lvl8pPr marL="1371600" algn="ctr" defTabSz="923925" rtl="0" fontAlgn="base">
        <a:spcBef>
          <a:spcPct val="0"/>
        </a:spcBef>
        <a:spcAft>
          <a:spcPct val="0"/>
        </a:spcAft>
        <a:defRPr sz="2000">
          <a:solidFill>
            <a:srgbClr val="333333"/>
          </a:solidFill>
          <a:latin typeface="Neo Sans" pitchFamily="34" charset="0"/>
        </a:defRPr>
      </a:lvl8pPr>
      <a:lvl9pPr marL="1828800" algn="ctr" defTabSz="923925" rtl="0" fontAlgn="base">
        <a:spcBef>
          <a:spcPct val="0"/>
        </a:spcBef>
        <a:spcAft>
          <a:spcPct val="0"/>
        </a:spcAft>
        <a:defRPr sz="2000">
          <a:solidFill>
            <a:srgbClr val="333333"/>
          </a:solidFill>
          <a:latin typeface="Neo Sans" pitchFamily="34" charset="0"/>
        </a:defRPr>
      </a:lvl9pPr>
    </p:titleStyle>
    <p:bodyStyle>
      <a:lvl1pPr marL="346075" indent="-346075" algn="l" defTabSz="923925" rtl="0" fontAlgn="base">
        <a:spcBef>
          <a:spcPct val="20000"/>
        </a:spcBef>
        <a:spcAft>
          <a:spcPct val="0"/>
        </a:spcAft>
        <a:buChar char="•"/>
        <a:defRPr sz="3200">
          <a:solidFill>
            <a:schemeClr val="tx1"/>
          </a:solidFill>
          <a:latin typeface="+mn-lt"/>
          <a:ea typeface="+mn-ea"/>
          <a:cs typeface="+mn-cs"/>
        </a:defRPr>
      </a:lvl1pPr>
      <a:lvl2pPr marL="750888" indent="-288925" algn="l" defTabSz="923925" rtl="0" fontAlgn="base">
        <a:spcBef>
          <a:spcPct val="20000"/>
        </a:spcBef>
        <a:spcAft>
          <a:spcPct val="0"/>
        </a:spcAft>
        <a:buChar char="–"/>
        <a:defRPr sz="2800">
          <a:solidFill>
            <a:schemeClr val="tx1"/>
          </a:solidFill>
          <a:latin typeface="+mn-lt"/>
        </a:defRPr>
      </a:lvl2pPr>
      <a:lvl3pPr marL="1154113" indent="-230188" algn="l" defTabSz="923925" rtl="0" fontAlgn="base">
        <a:spcBef>
          <a:spcPct val="20000"/>
        </a:spcBef>
        <a:spcAft>
          <a:spcPct val="0"/>
        </a:spcAft>
        <a:buChar char="•"/>
        <a:defRPr sz="2400">
          <a:solidFill>
            <a:schemeClr val="tx1"/>
          </a:solidFill>
          <a:latin typeface="+mn-lt"/>
        </a:defRPr>
      </a:lvl3pPr>
      <a:lvl4pPr marL="1616075" indent="-230188" algn="l" defTabSz="923925" rtl="0" fontAlgn="base">
        <a:spcBef>
          <a:spcPct val="20000"/>
        </a:spcBef>
        <a:spcAft>
          <a:spcPct val="0"/>
        </a:spcAft>
        <a:buChar char="–"/>
        <a:defRPr sz="2000">
          <a:solidFill>
            <a:schemeClr val="tx1"/>
          </a:solidFill>
          <a:latin typeface="+mn-lt"/>
        </a:defRPr>
      </a:lvl4pPr>
      <a:lvl5pPr marL="2078038" indent="-230188" algn="l" defTabSz="923925" rtl="0" fontAlgn="base">
        <a:spcBef>
          <a:spcPct val="20000"/>
        </a:spcBef>
        <a:spcAft>
          <a:spcPct val="0"/>
        </a:spcAft>
        <a:buChar char="»"/>
        <a:defRPr sz="2000">
          <a:solidFill>
            <a:schemeClr val="tx1"/>
          </a:solidFill>
          <a:latin typeface="+mn-lt"/>
        </a:defRPr>
      </a:lvl5pPr>
      <a:lvl6pPr marL="2535238" indent="-230188" algn="l" defTabSz="923925" rtl="0" fontAlgn="base">
        <a:spcBef>
          <a:spcPct val="20000"/>
        </a:spcBef>
        <a:spcAft>
          <a:spcPct val="0"/>
        </a:spcAft>
        <a:buChar char="»"/>
        <a:defRPr sz="2000">
          <a:solidFill>
            <a:schemeClr val="tx1"/>
          </a:solidFill>
          <a:latin typeface="+mn-lt"/>
        </a:defRPr>
      </a:lvl6pPr>
      <a:lvl7pPr marL="2992438" indent="-230188" algn="l" defTabSz="923925" rtl="0" fontAlgn="base">
        <a:spcBef>
          <a:spcPct val="20000"/>
        </a:spcBef>
        <a:spcAft>
          <a:spcPct val="0"/>
        </a:spcAft>
        <a:buChar char="»"/>
        <a:defRPr sz="2000">
          <a:solidFill>
            <a:schemeClr val="tx1"/>
          </a:solidFill>
          <a:latin typeface="+mn-lt"/>
        </a:defRPr>
      </a:lvl7pPr>
      <a:lvl8pPr marL="3449638" indent="-230188" algn="l" defTabSz="923925" rtl="0" fontAlgn="base">
        <a:spcBef>
          <a:spcPct val="20000"/>
        </a:spcBef>
        <a:spcAft>
          <a:spcPct val="0"/>
        </a:spcAft>
        <a:buChar char="»"/>
        <a:defRPr sz="2000">
          <a:solidFill>
            <a:schemeClr val="tx1"/>
          </a:solidFill>
          <a:latin typeface="+mn-lt"/>
        </a:defRPr>
      </a:lvl8pPr>
      <a:lvl9pPr marL="3906838" indent="-230188" algn="l" defTabSz="923925"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4522" y="0"/>
            <a:ext cx="0" cy="7021513"/>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2382" tIns="46191" rIns="92382" bIns="46191" anchor="t" compatLnSpc="1"/>
          <a:lstStyle/>
          <a:p>
            <a:endParaRPr kumimoji="0" lang="en-US"/>
          </a:p>
        </p:txBody>
      </p:sp>
      <p:sp>
        <p:nvSpPr>
          <p:cNvPr id="22" name="Title Placeholder 21"/>
          <p:cNvSpPr>
            <a:spLocks noGrp="1"/>
          </p:cNvSpPr>
          <p:nvPr>
            <p:ph type="title"/>
          </p:nvPr>
        </p:nvSpPr>
        <p:spPr>
          <a:xfrm>
            <a:off x="457279" y="281186"/>
            <a:ext cx="7468897" cy="1170252"/>
          </a:xfrm>
          <a:prstGeom prst="rect">
            <a:avLst/>
          </a:prstGeom>
        </p:spPr>
        <p:txBody>
          <a:bodyPr vert="horz" lIns="92382" tIns="46191" rIns="92382" bIns="46191"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79" y="1638353"/>
            <a:ext cx="7468897" cy="4989955"/>
          </a:xfrm>
          <a:prstGeom prst="rect">
            <a:avLst/>
          </a:prstGeom>
        </p:spPr>
        <p:txBody>
          <a:bodyPr vert="horz" lIns="92382" tIns="46191" rIns="92382" bIns="46191">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67031" y="1112190"/>
            <a:ext cx="2059644" cy="384115"/>
          </a:xfrm>
          <a:prstGeom prst="rect">
            <a:avLst/>
          </a:prstGeom>
        </p:spPr>
        <p:txBody>
          <a:bodyPr vert="horz" lIns="92382" tIns="46191" rIns="92382" bIns="46191" anchor="ctr" anchorCtr="0"/>
          <a:lstStyle>
            <a:lvl1pPr algn="r" eaLnBrk="1" latinLnBrk="0" hangingPunct="1">
              <a:defRPr kumimoji="0" sz="1200">
                <a:solidFill>
                  <a:schemeClr val="tx2"/>
                </a:solidFill>
              </a:defRPr>
            </a:lvl1pPr>
          </a:lstStyle>
          <a:p>
            <a:endParaRPr lang="en-US"/>
          </a:p>
        </p:txBody>
      </p:sp>
      <p:sp>
        <p:nvSpPr>
          <p:cNvPr id="3" name="Footer Placeholder 2"/>
          <p:cNvSpPr>
            <a:spLocks noGrp="1"/>
          </p:cNvSpPr>
          <p:nvPr>
            <p:ph type="ftr" sz="quarter" idx="3"/>
          </p:nvPr>
        </p:nvSpPr>
        <p:spPr>
          <a:xfrm rot="5400000">
            <a:off x="6953525" y="3830674"/>
            <a:ext cx="3276706" cy="365824"/>
          </a:xfrm>
          <a:prstGeom prst="rect">
            <a:avLst/>
          </a:prstGeom>
        </p:spPr>
        <p:txBody>
          <a:bodyPr vert="horz" lIns="92382" tIns="46191" rIns="92382" bIns="46191"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13" y="0"/>
            <a:ext cx="0" cy="7021513"/>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2382" tIns="46191" rIns="92382" bIns="46191" anchor="t" compatLnSpc="1"/>
          <a:lstStyle/>
          <a:p>
            <a:endParaRPr kumimoji="0" lang="en-US"/>
          </a:p>
        </p:txBody>
      </p:sp>
      <p:sp>
        <p:nvSpPr>
          <p:cNvPr id="9" name="Straight Connector 8"/>
          <p:cNvSpPr>
            <a:spLocks noChangeShapeType="1"/>
          </p:cNvSpPr>
          <p:nvPr/>
        </p:nvSpPr>
        <p:spPr bwMode="auto">
          <a:xfrm>
            <a:off x="8993162" y="0"/>
            <a:ext cx="0" cy="7021513"/>
          </a:xfrm>
          <a:prstGeom prst="line">
            <a:avLst/>
          </a:prstGeom>
          <a:noFill/>
          <a:ln w="19050" cap="flat" cmpd="sng" algn="ctr">
            <a:solidFill>
              <a:schemeClr val="accent1"/>
            </a:solidFill>
            <a:prstDash val="solid"/>
            <a:round/>
            <a:headEnd type="none" w="med" len="med"/>
            <a:tailEnd type="none" w="med" len="med"/>
          </a:ln>
          <a:effectLst/>
        </p:spPr>
        <p:txBody>
          <a:bodyPr vert="horz" wrap="square" lIns="92382" tIns="46191" rIns="92382" bIns="46191" anchor="t" compatLnSpc="1"/>
          <a:lstStyle/>
          <a:p>
            <a:endParaRPr kumimoji="0" lang="en-US"/>
          </a:p>
        </p:txBody>
      </p:sp>
      <p:sp>
        <p:nvSpPr>
          <p:cNvPr id="10" name="Rectangle 9"/>
          <p:cNvSpPr/>
          <p:nvPr/>
        </p:nvSpPr>
        <p:spPr bwMode="auto">
          <a:xfrm>
            <a:off x="8840735" y="0"/>
            <a:ext cx="304853" cy="7021513"/>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2382" tIns="46191" rIns="92382" bIns="46191" anchor="ctr"/>
          <a:lstStyle/>
          <a:p>
            <a:pPr algn="ctr" eaLnBrk="1" latinLnBrk="0" hangingPunct="1"/>
            <a:endParaRPr kumimoji="0" lang="en-US"/>
          </a:p>
        </p:txBody>
      </p:sp>
      <p:sp>
        <p:nvSpPr>
          <p:cNvPr id="11" name="Straight Connector 10"/>
          <p:cNvSpPr>
            <a:spLocks noChangeShapeType="1"/>
          </p:cNvSpPr>
          <p:nvPr/>
        </p:nvSpPr>
        <p:spPr bwMode="auto">
          <a:xfrm>
            <a:off x="8916948" y="0"/>
            <a:ext cx="0" cy="7021513"/>
          </a:xfrm>
          <a:prstGeom prst="line">
            <a:avLst/>
          </a:prstGeom>
          <a:noFill/>
          <a:ln w="9525" cap="flat" cmpd="sng" algn="ctr">
            <a:solidFill>
              <a:schemeClr val="accent1"/>
            </a:solidFill>
            <a:prstDash val="solid"/>
            <a:round/>
            <a:headEnd type="none" w="med" len="med"/>
            <a:tailEnd type="none" w="med" len="med"/>
          </a:ln>
          <a:effectLst/>
        </p:spPr>
        <p:txBody>
          <a:bodyPr vert="horz" wrap="square" lIns="92382" tIns="46191" rIns="92382" bIns="46191" anchor="t" compatLnSpc="1"/>
          <a:lstStyle/>
          <a:p>
            <a:endParaRPr kumimoji="0" lang="en-US"/>
          </a:p>
        </p:txBody>
      </p:sp>
      <p:sp>
        <p:nvSpPr>
          <p:cNvPr id="12" name="Oval 11"/>
          <p:cNvSpPr/>
          <p:nvPr/>
        </p:nvSpPr>
        <p:spPr>
          <a:xfrm>
            <a:off x="8157865" y="5851261"/>
            <a:ext cx="548735" cy="561721"/>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2382" tIns="46191" rIns="92382" bIns="46191" anchor="ctr"/>
          <a:lstStyle/>
          <a:p>
            <a:pPr algn="ctr" eaLnBrk="1" latinLnBrk="0" hangingPunct="1"/>
            <a:endParaRPr kumimoji="0" lang="en-US"/>
          </a:p>
        </p:txBody>
      </p:sp>
      <p:sp>
        <p:nvSpPr>
          <p:cNvPr id="23" name="Slide Number Placeholder 22"/>
          <p:cNvSpPr>
            <a:spLocks noGrp="1"/>
          </p:cNvSpPr>
          <p:nvPr>
            <p:ph type="sldNum" sz="quarter" idx="4"/>
          </p:nvPr>
        </p:nvSpPr>
        <p:spPr>
          <a:xfrm>
            <a:off x="8130428" y="5870765"/>
            <a:ext cx="609706" cy="533635"/>
          </a:xfrm>
          <a:prstGeom prst="rect">
            <a:avLst/>
          </a:prstGeom>
        </p:spPr>
        <p:txBody>
          <a:bodyPr vert="horz" lIns="92382" tIns="46191" rIns="92382" bIns="46191" anchor="ctr"/>
          <a:lstStyle>
            <a:lvl1pPr algn="ctr" eaLnBrk="1" latinLnBrk="0" hangingPunct="1">
              <a:defRPr kumimoji="0" sz="1400" b="1">
                <a:solidFill>
                  <a:srgbClr val="FFFFFF"/>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timing>
    <p:tnLst>
      <p:par>
        <p:cTn id="1" dur="indefinite" restart="never" nodeType="tmRoot"/>
      </p:par>
    </p:tnLst>
  </p:timing>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7145" indent="-277145" algn="l" rtl="0" eaLnBrk="1" latinLnBrk="0" hangingPunct="1">
        <a:spcBef>
          <a:spcPts val="606"/>
        </a:spcBef>
        <a:buClr>
          <a:schemeClr val="accent1"/>
        </a:buClr>
        <a:buSzPct val="70000"/>
        <a:buFont typeface="Wingdings"/>
        <a:buChar char=""/>
        <a:defRPr kumimoji="0" sz="2400" kern="1200">
          <a:solidFill>
            <a:schemeClr val="tx1"/>
          </a:solidFill>
          <a:latin typeface="+mn-lt"/>
          <a:ea typeface="+mn-ea"/>
          <a:cs typeface="+mn-cs"/>
        </a:defRPr>
      </a:lvl1pPr>
      <a:lvl2pPr marL="646673" indent="-277145"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23818" indent="-184764"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200964" indent="-184764"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78109" indent="-184764"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55255" indent="-184764"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32400" indent="-184764"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309546" indent="-184764"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86691" indent="-184764"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61909" algn="l" rtl="0" eaLnBrk="1" latinLnBrk="0" hangingPunct="1">
        <a:defRPr kumimoji="0" kern="1200">
          <a:solidFill>
            <a:schemeClr val="tx1"/>
          </a:solidFill>
          <a:latin typeface="+mn-lt"/>
          <a:ea typeface="+mn-ea"/>
          <a:cs typeface="+mn-cs"/>
        </a:defRPr>
      </a:lvl2pPr>
      <a:lvl3pPr marL="923818" algn="l" rtl="0" eaLnBrk="1" latinLnBrk="0" hangingPunct="1">
        <a:defRPr kumimoji="0" kern="1200">
          <a:solidFill>
            <a:schemeClr val="tx1"/>
          </a:solidFill>
          <a:latin typeface="+mn-lt"/>
          <a:ea typeface="+mn-ea"/>
          <a:cs typeface="+mn-cs"/>
        </a:defRPr>
      </a:lvl3pPr>
      <a:lvl4pPr marL="1385727" algn="l" rtl="0" eaLnBrk="1" latinLnBrk="0" hangingPunct="1">
        <a:defRPr kumimoji="0" kern="1200">
          <a:solidFill>
            <a:schemeClr val="tx1"/>
          </a:solidFill>
          <a:latin typeface="+mn-lt"/>
          <a:ea typeface="+mn-ea"/>
          <a:cs typeface="+mn-cs"/>
        </a:defRPr>
      </a:lvl4pPr>
      <a:lvl5pPr marL="1847637" algn="l" rtl="0" eaLnBrk="1" latinLnBrk="0" hangingPunct="1">
        <a:defRPr kumimoji="0" kern="1200">
          <a:solidFill>
            <a:schemeClr val="tx1"/>
          </a:solidFill>
          <a:latin typeface="+mn-lt"/>
          <a:ea typeface="+mn-ea"/>
          <a:cs typeface="+mn-cs"/>
        </a:defRPr>
      </a:lvl5pPr>
      <a:lvl6pPr marL="2309546" algn="l" rtl="0" eaLnBrk="1" latinLnBrk="0" hangingPunct="1">
        <a:defRPr kumimoji="0" kern="1200">
          <a:solidFill>
            <a:schemeClr val="tx1"/>
          </a:solidFill>
          <a:latin typeface="+mn-lt"/>
          <a:ea typeface="+mn-ea"/>
          <a:cs typeface="+mn-cs"/>
        </a:defRPr>
      </a:lvl6pPr>
      <a:lvl7pPr marL="2771455" algn="l" rtl="0" eaLnBrk="1" latinLnBrk="0" hangingPunct="1">
        <a:defRPr kumimoji="0" kern="1200">
          <a:solidFill>
            <a:schemeClr val="tx1"/>
          </a:solidFill>
          <a:latin typeface="+mn-lt"/>
          <a:ea typeface="+mn-ea"/>
          <a:cs typeface="+mn-cs"/>
        </a:defRPr>
      </a:lvl7pPr>
      <a:lvl8pPr marL="3233364" algn="l" rtl="0" eaLnBrk="1" latinLnBrk="0" hangingPunct="1">
        <a:defRPr kumimoji="0" kern="1200">
          <a:solidFill>
            <a:schemeClr val="tx1"/>
          </a:solidFill>
          <a:latin typeface="+mn-lt"/>
          <a:ea typeface="+mn-ea"/>
          <a:cs typeface="+mn-cs"/>
        </a:defRPr>
      </a:lvl8pPr>
      <a:lvl9pPr marL="3695273"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mailto:nqhuy@cdhh.edu.vn"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10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4.xml.rels><?xml version="1.0" encoding="UTF-8" standalone="yes"?>
<Relationships xmlns="http://schemas.openxmlformats.org/package/2006/relationships"><Relationship Id="rId2" Type="http://schemas.openxmlformats.org/officeDocument/2006/relationships/hyperlink" Target="CODE%20C++/friend%20functions.cpp" TargetMode="External"/><Relationship Id="rId1" Type="http://schemas.openxmlformats.org/officeDocument/2006/relationships/slideLayout" Target="../slideLayouts/slideLayout2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4.xml"/></Relationships>
</file>

<file path=ppt/slides/_rels/slide1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4.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4.xml"/></Relationships>
</file>

<file path=ppt/slides/_rels/slide147.xml.rels><?xml version="1.0" encoding="UTF-8" standalone="yes"?>
<Relationships xmlns="http://schemas.openxmlformats.org/package/2006/relationships"><Relationship Id="rId3" Type="http://schemas.openxmlformats.org/officeDocument/2006/relationships/hyperlink" Target="CODE%20C++/Inheritance%20Teacher.cpp" TargetMode="External"/><Relationship Id="rId2" Type="http://schemas.openxmlformats.org/officeDocument/2006/relationships/notesSlide" Target="../notesSlides/notesSlide71.xml"/><Relationship Id="rId1" Type="http://schemas.openxmlformats.org/officeDocument/2006/relationships/slideLayout" Target="../slideLayouts/slideLayout2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4.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4.xml"/></Relationships>
</file>

<file path=ppt/slides/_rels/slide153.xml.rels><?xml version="1.0" encoding="UTF-8" standalone="yes"?>
<Relationships xmlns="http://schemas.openxmlformats.org/package/2006/relationships"><Relationship Id="rId3" Type="http://schemas.openxmlformats.org/officeDocument/2006/relationships/hyperlink" Target="CODE%20C++/Inheritance%20Parent.cpp" TargetMode="External"/><Relationship Id="rId2" Type="http://schemas.openxmlformats.org/officeDocument/2006/relationships/notesSlide" Target="../notesSlides/notesSlide77.xml"/><Relationship Id="rId1" Type="http://schemas.openxmlformats.org/officeDocument/2006/relationships/slideLayout" Target="../slideLayouts/slideLayout24.xml"/></Relationships>
</file>

<file path=ppt/slides/_rels/slide154.xml.rels><?xml version="1.0" encoding="UTF-8" standalone="yes"?>
<Relationships xmlns="http://schemas.openxmlformats.org/package/2006/relationships"><Relationship Id="rId3" Type="http://schemas.openxmlformats.org/officeDocument/2006/relationships/hyperlink" Target="CODE%20C++/Inheritance%20Teacher%203.cpp" TargetMode="External"/><Relationship Id="rId2" Type="http://schemas.openxmlformats.org/officeDocument/2006/relationships/notesSlide" Target="../notesSlides/notesSlide78.xml"/><Relationship Id="rId1" Type="http://schemas.openxmlformats.org/officeDocument/2006/relationships/slideLayout" Target="../slideLayouts/slideLayout2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4.xml"/></Relationships>
</file>

<file path=ppt/slides/_rels/slide157.xml.rels><?xml version="1.0" encoding="UTF-8" standalone="yes"?>
<Relationships xmlns="http://schemas.openxmlformats.org/package/2006/relationships"><Relationship Id="rId3" Type="http://schemas.openxmlformats.org/officeDocument/2006/relationships/hyperlink" Target="CODE%20C++/Inheritance%20Base.cpp" TargetMode="External"/><Relationship Id="rId2" Type="http://schemas.openxmlformats.org/officeDocument/2006/relationships/notesSlide" Target="../notesSlides/notesSlide81.xml"/><Relationship Id="rId1" Type="http://schemas.openxmlformats.org/officeDocument/2006/relationships/slideLayout" Target="../slideLayouts/slideLayout24.xml"/></Relationships>
</file>

<file path=ppt/slides/_rels/slide158.xml.rels><?xml version="1.0" encoding="UTF-8" standalone="yes"?>
<Relationships xmlns="http://schemas.openxmlformats.org/package/2006/relationships"><Relationship Id="rId3" Type="http://schemas.openxmlformats.org/officeDocument/2006/relationships/hyperlink" Target="CODE%20C++/Don%20thua%20ke.cpp" TargetMode="External"/><Relationship Id="rId2" Type="http://schemas.openxmlformats.org/officeDocument/2006/relationships/notesSlide" Target="../notesSlides/notesSlide82.xml"/><Relationship Id="rId1" Type="http://schemas.openxmlformats.org/officeDocument/2006/relationships/slideLayout" Target="../slideLayouts/slideLayout24.xml"/><Relationship Id="rId4" Type="http://schemas.openxmlformats.org/officeDocument/2006/relationships/hyperlink" Target="CODE%20C++/Da%20thua%20ke.cpp" TargetMode="Externa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160.xml.rels><?xml version="1.0" encoding="UTF-8" standalone="yes"?>
<Relationships xmlns="http://schemas.openxmlformats.org/package/2006/relationships"><Relationship Id="rId3" Type="http://schemas.openxmlformats.org/officeDocument/2006/relationships/hyperlink" Target="CODE%20C++/Lap%20lai%20lop%20co%20so.cpp" TargetMode="External"/><Relationship Id="rId2" Type="http://schemas.openxmlformats.org/officeDocument/2006/relationships/notesSlide" Target="../notesSlides/notesSlide84.xml"/><Relationship Id="rId1" Type="http://schemas.openxmlformats.org/officeDocument/2006/relationships/slideLayout" Target="../slideLayouts/slideLayout24.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4.xml"/></Relationships>
</file>

<file path=ppt/slides/_rels/slide163.xml.rels><?xml version="1.0" encoding="UTF-8" standalone="yes"?>
<Relationships xmlns="http://schemas.openxmlformats.org/package/2006/relationships"><Relationship Id="rId3" Type="http://schemas.openxmlformats.org/officeDocument/2006/relationships/hyperlink" Target="CODE%20C++/pointers%20to%20base%20class.cpp" TargetMode="External"/><Relationship Id="rId2" Type="http://schemas.openxmlformats.org/officeDocument/2006/relationships/notesSlide" Target="../notesSlides/notesSlide87.xml"/><Relationship Id="rId1" Type="http://schemas.openxmlformats.org/officeDocument/2006/relationships/slideLayout" Target="../slideLayouts/slideLayout24.xml"/><Relationship Id="rId4" Type="http://schemas.openxmlformats.org/officeDocument/2006/relationships/hyperlink" Target="CODE%20C++/virtual%20members.cpp" TargetMode="Externa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4.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4.xml"/></Relationships>
</file>

<file path=ppt/slides/_rels/slide168.xml.rels><?xml version="1.0" encoding="UTF-8" standalone="yes"?>
<Relationships xmlns="http://schemas.openxmlformats.org/package/2006/relationships"><Relationship Id="rId3" Type="http://schemas.openxmlformats.org/officeDocument/2006/relationships/hyperlink" Target="CODE%20C++/abstract%20base%20class.cpp" TargetMode="External"/><Relationship Id="rId2" Type="http://schemas.openxmlformats.org/officeDocument/2006/relationships/notesSlide" Target="../notesSlides/notesSlide92.xml"/><Relationship Id="rId1" Type="http://schemas.openxmlformats.org/officeDocument/2006/relationships/slideLayout" Target="../slideLayouts/slideLayout2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70.xml.rels><?xml version="1.0" encoding="UTF-8" standalone="yes"?>
<Relationships xmlns="http://schemas.openxmlformats.org/package/2006/relationships"><Relationship Id="rId3" Type="http://schemas.openxmlformats.org/officeDocument/2006/relationships/hyperlink" Target="CODE%20C++/pure%20virtual%20members%20can%20be%20called.cpp" TargetMode="External"/><Relationship Id="rId2" Type="http://schemas.openxmlformats.org/officeDocument/2006/relationships/notesSlide" Target="../notesSlides/notesSlide94.xml"/><Relationship Id="rId1" Type="http://schemas.openxmlformats.org/officeDocument/2006/relationships/slideLayout" Target="../slideLayouts/slideLayout2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4.xml"/></Relationships>
</file>

<file path=ppt/slides/_rels/slide176.xml.rels><?xml version="1.0" encoding="UTF-8" standalone="yes"?>
<Relationships xmlns="http://schemas.openxmlformats.org/package/2006/relationships"><Relationship Id="rId3" Type="http://schemas.openxmlformats.org/officeDocument/2006/relationships/hyperlink" Target="CODE%20C++/template%20function.cpp" TargetMode="External"/><Relationship Id="rId2" Type="http://schemas.openxmlformats.org/officeDocument/2006/relationships/notesSlide" Target="../notesSlides/notesSlide100.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4.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cpp.sh/"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www.codeblocks.org/"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microsoft.com/express/"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orwelldevcpp.blogspot.com/"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24.xml"/><Relationship Id="rId4" Type="http://schemas.openxmlformats.org/officeDocument/2006/relationships/image" Target="../media/image45.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s://developer.apple.com/xcode/"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99.xml.rels><?xml version="1.0" encoding="UTF-8" standalone="yes"?>
<Relationships xmlns="http://schemas.openxmlformats.org/package/2006/relationships"><Relationship Id="rId3" Type="http://schemas.openxmlformats.org/officeDocument/2006/relationships/hyperlink" Target="http://www.cplusplus.com/ifstream::rdbuf" TargetMode="External"/><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1829594" y="918368"/>
            <a:ext cx="5486400" cy="1588"/>
          </a:xfrm>
          <a:prstGeom prst="line">
            <a:avLst/>
          </a:prstGeom>
          <a:ln w="12700"/>
        </p:spPr>
        <p:style>
          <a:lnRef idx="2">
            <a:schemeClr val="accent6"/>
          </a:lnRef>
          <a:fillRef idx="0">
            <a:schemeClr val="accent6"/>
          </a:fillRef>
          <a:effectRef idx="1">
            <a:schemeClr val="accent6"/>
          </a:effectRef>
          <a:fontRef idx="minor">
            <a:schemeClr val="tx1"/>
          </a:fontRef>
        </p:style>
      </p:cxnSp>
      <p:pic>
        <p:nvPicPr>
          <p:cNvPr id="6" name="Picture 5" descr="Logo VIMARU transparency 2013"/>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07988" y="100395"/>
            <a:ext cx="914400" cy="904775"/>
          </a:xfrm>
          <a:prstGeom prst="rect">
            <a:avLst/>
          </a:prstGeom>
          <a:noFill/>
          <a:ln>
            <a:noFill/>
          </a:ln>
        </p:spPr>
      </p:pic>
      <p:sp>
        <p:nvSpPr>
          <p:cNvPr id="2" name="TextBox 1"/>
          <p:cNvSpPr txBox="1"/>
          <p:nvPr/>
        </p:nvSpPr>
        <p:spPr>
          <a:xfrm>
            <a:off x="1296194" y="95611"/>
            <a:ext cx="6579389" cy="830997"/>
          </a:xfrm>
          <a:prstGeom prst="rect">
            <a:avLst/>
          </a:prstGeom>
          <a:noFill/>
        </p:spPr>
        <p:txBody>
          <a:bodyPr wrap="square" rtlCol="0">
            <a:spAutoFit/>
          </a:bodyPr>
          <a:lstStyle/>
          <a:p>
            <a:pPr algn="ctr"/>
            <a:r>
              <a:rPr lang="en-US" b="1">
                <a:solidFill>
                  <a:schemeClr val="accent6">
                    <a:lumMod val="50000"/>
                  </a:schemeClr>
                </a:solidFill>
                <a:latin typeface="Times New Roman" pitchFamily="18" charset="0"/>
                <a:cs typeface="Times New Roman" pitchFamily="18" charset="0"/>
              </a:rPr>
              <a:t>TRƯỜNG ĐẠI HỌC HÀNG HẢI VIỆT </a:t>
            </a:r>
            <a:r>
              <a:rPr lang="en-US" b="1" smtClean="0">
                <a:solidFill>
                  <a:schemeClr val="accent6">
                    <a:lumMod val="50000"/>
                  </a:schemeClr>
                </a:solidFill>
                <a:latin typeface="Times New Roman" pitchFamily="18" charset="0"/>
                <a:cs typeface="Times New Roman" pitchFamily="18" charset="0"/>
              </a:rPr>
              <a:t>NAM</a:t>
            </a:r>
          </a:p>
          <a:p>
            <a:pPr algn="ctr"/>
            <a:r>
              <a:rPr lang="en-US" b="1">
                <a:solidFill>
                  <a:schemeClr val="accent6">
                    <a:lumMod val="50000"/>
                  </a:schemeClr>
                </a:solidFill>
                <a:latin typeface="Times New Roman" pitchFamily="18" charset="0"/>
                <a:cs typeface="Times New Roman" pitchFamily="18" charset="0"/>
              </a:rPr>
              <a:t>KHOA CÔNG NGHỆ THÔNG TIN</a:t>
            </a:r>
            <a:endParaRPr lang="en-US">
              <a:solidFill>
                <a:schemeClr val="accent6">
                  <a:lumMod val="50000"/>
                </a:schemeClr>
              </a:solidFill>
              <a:latin typeface="Times New Roman" pitchFamily="18" charset="0"/>
              <a:cs typeface="Times New Roman" pitchFamily="18" charset="0"/>
            </a:endParaRPr>
          </a:p>
        </p:txBody>
      </p:sp>
      <p:sp>
        <p:nvSpPr>
          <p:cNvPr id="3" name="TextBox 2"/>
          <p:cNvSpPr txBox="1"/>
          <p:nvPr/>
        </p:nvSpPr>
        <p:spPr>
          <a:xfrm>
            <a:off x="125484" y="1605756"/>
            <a:ext cx="8790710" cy="144655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4400" b="1" smtClean="0">
                <a:solidFill>
                  <a:srgbClr val="002060"/>
                </a:solidFill>
                <a:latin typeface="Tahoma" pitchFamily="34" charset="0"/>
                <a:cs typeface="Tahoma" pitchFamily="34" charset="0"/>
              </a:rPr>
              <a:t>LẬP TRÌNH HƯỚNG ĐỐI TƯỢNG VÀ C</a:t>
            </a:r>
            <a:r>
              <a:rPr lang="en-US" sz="4400" b="1" baseline="30000" smtClean="0">
                <a:solidFill>
                  <a:srgbClr val="002060"/>
                </a:solidFill>
                <a:latin typeface="Tahoma" pitchFamily="34" charset="0"/>
                <a:cs typeface="Tahoma" pitchFamily="34" charset="0"/>
              </a:rPr>
              <a:t>++</a:t>
            </a:r>
            <a:endParaRPr lang="en-US" sz="4400" b="1" baseline="30000">
              <a:solidFill>
                <a:srgbClr val="002060"/>
              </a:solidFill>
              <a:latin typeface="Tahoma" pitchFamily="34" charset="0"/>
              <a:cs typeface="Tahoma" pitchFamily="34" charset="0"/>
            </a:endParaRPr>
          </a:p>
        </p:txBody>
      </p:sp>
      <p:sp>
        <p:nvSpPr>
          <p:cNvPr id="7" name="TextBox 6"/>
          <p:cNvSpPr txBox="1"/>
          <p:nvPr/>
        </p:nvSpPr>
        <p:spPr>
          <a:xfrm>
            <a:off x="1039884" y="3509963"/>
            <a:ext cx="7266710" cy="1569660"/>
          </a:xfrm>
          <a:prstGeom prst="rect">
            <a:avLst/>
          </a:prstGeom>
          <a:noFill/>
        </p:spPr>
        <p:txBody>
          <a:bodyPr wrap="square" rtlCol="0">
            <a:spAutoFit/>
          </a:bodyPr>
          <a:lstStyle/>
          <a:p>
            <a:r>
              <a:rPr lang="en-US" sz="3200" b="1" err="1" smtClean="0">
                <a:solidFill>
                  <a:srgbClr val="0070C0"/>
                </a:solidFill>
              </a:rPr>
              <a:t>Giảng</a:t>
            </a:r>
            <a:r>
              <a:rPr lang="en-US" sz="3200" b="1" smtClean="0">
                <a:solidFill>
                  <a:srgbClr val="0070C0"/>
                </a:solidFill>
              </a:rPr>
              <a:t> </a:t>
            </a:r>
            <a:r>
              <a:rPr lang="en-US" sz="3200" b="1" err="1" smtClean="0">
                <a:solidFill>
                  <a:srgbClr val="0070C0"/>
                </a:solidFill>
              </a:rPr>
              <a:t>viên</a:t>
            </a:r>
            <a:r>
              <a:rPr lang="en-US" sz="3200" b="1" smtClean="0">
                <a:solidFill>
                  <a:srgbClr val="0070C0"/>
                </a:solidFill>
              </a:rPr>
              <a:t>: </a:t>
            </a:r>
            <a:r>
              <a:rPr lang="en-US" sz="3200" b="1" err="1" smtClean="0">
                <a:solidFill>
                  <a:srgbClr val="0070C0"/>
                </a:solidFill>
              </a:rPr>
              <a:t>Nguyễn</a:t>
            </a:r>
            <a:r>
              <a:rPr lang="en-US" sz="3200" b="1" smtClean="0">
                <a:solidFill>
                  <a:srgbClr val="0070C0"/>
                </a:solidFill>
              </a:rPr>
              <a:t> </a:t>
            </a:r>
            <a:r>
              <a:rPr lang="en-US" sz="3200" b="1" err="1" smtClean="0">
                <a:solidFill>
                  <a:srgbClr val="0070C0"/>
                </a:solidFill>
              </a:rPr>
              <a:t>Quang</a:t>
            </a:r>
            <a:r>
              <a:rPr lang="en-US" sz="3200" b="1" smtClean="0">
                <a:solidFill>
                  <a:srgbClr val="0070C0"/>
                </a:solidFill>
              </a:rPr>
              <a:t> </a:t>
            </a:r>
            <a:r>
              <a:rPr lang="en-US" sz="3200" b="1" err="1" smtClean="0">
                <a:solidFill>
                  <a:srgbClr val="0070C0"/>
                </a:solidFill>
              </a:rPr>
              <a:t>Huy</a:t>
            </a:r>
            <a:endParaRPr lang="en-US" sz="3200" b="1" smtClean="0">
              <a:solidFill>
                <a:srgbClr val="0070C0"/>
              </a:solidFill>
            </a:endParaRPr>
          </a:p>
          <a:p>
            <a:r>
              <a:rPr lang="en-US" sz="3200" b="1" smtClean="0">
                <a:solidFill>
                  <a:srgbClr val="0070C0"/>
                </a:solidFill>
              </a:rPr>
              <a:t>Email: </a:t>
            </a:r>
            <a:r>
              <a:rPr lang="en-US" sz="3200" b="1" smtClean="0">
                <a:solidFill>
                  <a:srgbClr val="0070C0"/>
                </a:solidFill>
                <a:hlinkClick r:id="rId4"/>
              </a:rPr>
              <a:t>nqhuy@cdhh.edu.vn</a:t>
            </a:r>
            <a:endParaRPr lang="en-US" sz="3200" b="1" smtClean="0">
              <a:solidFill>
                <a:srgbClr val="0070C0"/>
              </a:solidFill>
            </a:endParaRPr>
          </a:p>
          <a:p>
            <a:r>
              <a:rPr lang="en-US" sz="3200" b="1" smtClean="0">
                <a:solidFill>
                  <a:srgbClr val="0070C0"/>
                </a:solidFill>
              </a:rPr>
              <a:t>Mobile: 0904.742.544</a:t>
            </a:r>
            <a:endParaRPr lang="en-US" sz="3200" b="1">
              <a:solidFill>
                <a:srgbClr val="0070C0"/>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645" y="81756"/>
            <a:ext cx="8790710" cy="1284582"/>
          </a:xfrm>
          <a:prstGeom prst="rect">
            <a:avLst/>
          </a:prstGeom>
          <a:noFill/>
        </p:spPr>
        <p:txBody>
          <a:bodyPr wrap="square" rtlCol="0">
            <a:spAutoFit/>
          </a:bodyPr>
          <a:lstStyle/>
          <a:p>
            <a:pPr algn="ctr">
              <a:lnSpc>
                <a:spcPct val="120000"/>
              </a:lnSpc>
            </a:pPr>
            <a:r>
              <a:rPr lang="en-US" sz="3600" b="1" err="1" smtClean="0">
                <a:solidFill>
                  <a:srgbClr val="002060"/>
                </a:solidFill>
                <a:latin typeface="Tahoma" pitchFamily="34" charset="0"/>
                <a:cs typeface="Tahoma" pitchFamily="34" charset="0"/>
              </a:rPr>
              <a:t>Thiết</a:t>
            </a:r>
            <a:r>
              <a:rPr lang="en-US" sz="3600" b="1" smtClean="0">
                <a:solidFill>
                  <a:srgbClr val="002060"/>
                </a:solidFill>
                <a:latin typeface="Tahoma" pitchFamily="34" charset="0"/>
                <a:cs typeface="Tahoma" pitchFamily="34" charset="0"/>
              </a:rPr>
              <a:t> </a:t>
            </a:r>
            <a:r>
              <a:rPr lang="en-US" sz="3600" b="1" err="1" smtClean="0">
                <a:solidFill>
                  <a:srgbClr val="002060"/>
                </a:solidFill>
                <a:latin typeface="Tahoma" pitchFamily="34" charset="0"/>
                <a:cs typeface="Tahoma" pitchFamily="34" charset="0"/>
              </a:rPr>
              <a:t>lập</a:t>
            </a:r>
            <a:r>
              <a:rPr lang="en-US" sz="3600" b="1" smtClean="0">
                <a:solidFill>
                  <a:srgbClr val="002060"/>
                </a:solidFill>
                <a:latin typeface="Tahoma" pitchFamily="34" charset="0"/>
                <a:cs typeface="Tahoma" pitchFamily="34" charset="0"/>
              </a:rPr>
              <a:t> </a:t>
            </a:r>
            <a:r>
              <a:rPr lang="en-US" sz="3600" b="1" err="1" smtClean="0">
                <a:solidFill>
                  <a:srgbClr val="002060"/>
                </a:solidFill>
                <a:latin typeface="Tahoma" pitchFamily="34" charset="0"/>
                <a:cs typeface="Tahoma" pitchFamily="34" charset="0"/>
              </a:rPr>
              <a:t>môi</a:t>
            </a:r>
            <a:r>
              <a:rPr lang="en-US" sz="3600" b="1" smtClean="0">
                <a:solidFill>
                  <a:srgbClr val="002060"/>
                </a:solidFill>
                <a:latin typeface="Tahoma" pitchFamily="34" charset="0"/>
                <a:cs typeface="Tahoma" pitchFamily="34" charset="0"/>
              </a:rPr>
              <a:t> </a:t>
            </a:r>
            <a:r>
              <a:rPr lang="en-US" sz="3600" b="1" err="1" smtClean="0">
                <a:solidFill>
                  <a:srgbClr val="002060"/>
                </a:solidFill>
                <a:latin typeface="Tahoma" pitchFamily="34" charset="0"/>
                <a:cs typeface="Tahoma" pitchFamily="34" charset="0"/>
              </a:rPr>
              <a:t>trường</a:t>
            </a:r>
            <a:r>
              <a:rPr lang="en-US" sz="3600" b="1" smtClean="0">
                <a:solidFill>
                  <a:srgbClr val="002060"/>
                </a:solidFill>
                <a:latin typeface="Tahoma" pitchFamily="34" charset="0"/>
                <a:cs typeface="Tahoma" pitchFamily="34" charset="0"/>
              </a:rPr>
              <a:t> </a:t>
            </a:r>
            <a:r>
              <a:rPr lang="en-US" sz="3600" b="1" err="1" smtClean="0">
                <a:solidFill>
                  <a:srgbClr val="002060"/>
                </a:solidFill>
                <a:latin typeface="Tahoma" pitchFamily="34" charset="0"/>
                <a:cs typeface="Tahoma" pitchFamily="34" charset="0"/>
              </a:rPr>
              <a:t>phát</a:t>
            </a:r>
            <a:r>
              <a:rPr lang="en-US" sz="3600" b="1" smtClean="0">
                <a:solidFill>
                  <a:srgbClr val="002060"/>
                </a:solidFill>
                <a:latin typeface="Tahoma" pitchFamily="34" charset="0"/>
                <a:cs typeface="Tahoma" pitchFamily="34" charset="0"/>
              </a:rPr>
              <a:t> </a:t>
            </a:r>
            <a:r>
              <a:rPr lang="en-US" sz="3600" b="1" err="1" smtClean="0">
                <a:solidFill>
                  <a:srgbClr val="002060"/>
                </a:solidFill>
                <a:latin typeface="Tahoma" pitchFamily="34" charset="0"/>
                <a:cs typeface="Tahoma" pitchFamily="34" charset="0"/>
              </a:rPr>
              <a:t>triển</a:t>
            </a:r>
            <a:r>
              <a:rPr lang="en-US" sz="3600" b="1">
                <a:solidFill>
                  <a:srgbClr val="002060"/>
                </a:solidFill>
                <a:latin typeface="Tahoma" pitchFamily="34" charset="0"/>
                <a:cs typeface="Tahoma" pitchFamily="34" charset="0"/>
              </a:rPr>
              <a:t> </a:t>
            </a:r>
            <a:r>
              <a:rPr lang="en-US" sz="3600" b="1" smtClean="0">
                <a:solidFill>
                  <a:srgbClr val="002060"/>
                </a:solidFill>
                <a:latin typeface="Tahoma" pitchFamily="34" charset="0"/>
                <a:cs typeface="Tahoma" pitchFamily="34" charset="0"/>
              </a:rPr>
              <a:t>C++</a:t>
            </a:r>
          </a:p>
          <a:p>
            <a:pPr algn="ctr">
              <a:lnSpc>
                <a:spcPct val="120000"/>
              </a:lnSpc>
            </a:pPr>
            <a:r>
              <a:rPr lang="en-US" sz="3200" smtClean="0">
                <a:solidFill>
                  <a:srgbClr val="002060"/>
                </a:solidFill>
                <a:latin typeface="Tahoma" pitchFamily="34" charset="0"/>
                <a:cs typeface="Tahoma" pitchFamily="34" charset="0"/>
              </a:rPr>
              <a:t>(IDE - </a:t>
            </a:r>
            <a:r>
              <a:rPr lang="en-US" sz="3200">
                <a:solidFill>
                  <a:srgbClr val="002060"/>
                </a:solidFill>
                <a:latin typeface="Tahoma" pitchFamily="34" charset="0"/>
                <a:cs typeface="Tahoma" pitchFamily="34" charset="0"/>
              </a:rPr>
              <a:t>Integrated </a:t>
            </a:r>
            <a:r>
              <a:rPr lang="en-US" sz="3200" smtClean="0">
                <a:solidFill>
                  <a:srgbClr val="002060"/>
                </a:solidFill>
                <a:latin typeface="Tahoma" pitchFamily="34" charset="0"/>
                <a:cs typeface="Tahoma" pitchFamily="34" charset="0"/>
              </a:rPr>
              <a:t>Development Environment)</a:t>
            </a:r>
          </a:p>
        </p:txBody>
      </p:sp>
      <p:sp>
        <p:nvSpPr>
          <p:cNvPr id="5" name="TextBox 4"/>
          <p:cNvSpPr txBox="1"/>
          <p:nvPr/>
        </p:nvSpPr>
        <p:spPr>
          <a:xfrm>
            <a:off x="202839" y="1252962"/>
            <a:ext cx="8764516" cy="1495794"/>
          </a:xfrm>
          <a:prstGeom prst="rect">
            <a:avLst/>
          </a:prstGeom>
          <a:noFill/>
        </p:spPr>
        <p:txBody>
          <a:bodyPr wrap="square" rtlCol="0">
            <a:spAutoFit/>
          </a:bodyPr>
          <a:lstStyle/>
          <a:p>
            <a:pPr marL="457200" indent="-457200" algn="just">
              <a:lnSpc>
                <a:spcPct val="120000"/>
              </a:lnSpc>
              <a:buFont typeface="Arial" pitchFamily="34" charset="0"/>
              <a:buChar char="•"/>
            </a:pPr>
            <a:r>
              <a:rPr lang="en-US" sz="2800" b="1" err="1" smtClean="0">
                <a:solidFill>
                  <a:srgbClr val="002060"/>
                </a:solidFill>
              </a:rPr>
              <a:t>Thiết</a:t>
            </a:r>
            <a:r>
              <a:rPr lang="en-US" sz="2800" b="1" smtClean="0">
                <a:solidFill>
                  <a:srgbClr val="002060"/>
                </a:solidFill>
              </a:rPr>
              <a:t> </a:t>
            </a:r>
            <a:r>
              <a:rPr lang="en-US" sz="2800" b="1" err="1" smtClean="0">
                <a:solidFill>
                  <a:srgbClr val="002060"/>
                </a:solidFill>
              </a:rPr>
              <a:t>lập</a:t>
            </a:r>
            <a:r>
              <a:rPr lang="en-US" sz="2800" b="1" smtClean="0">
                <a:solidFill>
                  <a:srgbClr val="002060"/>
                </a:solidFill>
              </a:rPr>
              <a:t> </a:t>
            </a:r>
            <a:r>
              <a:rPr lang="en-US" sz="2800" b="1" err="1" smtClean="0">
                <a:solidFill>
                  <a:srgbClr val="002060"/>
                </a:solidFill>
              </a:rPr>
              <a:t>môi</a:t>
            </a:r>
            <a:r>
              <a:rPr lang="en-US" sz="2800" b="1" smtClean="0">
                <a:solidFill>
                  <a:srgbClr val="002060"/>
                </a:solidFill>
              </a:rPr>
              <a:t> </a:t>
            </a:r>
            <a:r>
              <a:rPr lang="en-US" sz="2800" b="1" err="1" smtClean="0">
                <a:solidFill>
                  <a:srgbClr val="002060"/>
                </a:solidFill>
              </a:rPr>
              <a:t>trường</a:t>
            </a:r>
            <a:r>
              <a:rPr lang="en-US" sz="2800" b="1" smtClean="0">
                <a:solidFill>
                  <a:srgbClr val="002060"/>
                </a:solidFill>
              </a:rPr>
              <a:t> </a:t>
            </a:r>
            <a:r>
              <a:rPr lang="en-US" sz="2800" b="1" err="1" smtClean="0">
                <a:solidFill>
                  <a:srgbClr val="002060"/>
                </a:solidFill>
              </a:rPr>
              <a:t>cục</a:t>
            </a:r>
            <a:r>
              <a:rPr lang="en-US" sz="2800" b="1" smtClean="0">
                <a:solidFill>
                  <a:srgbClr val="002060"/>
                </a:solidFill>
              </a:rPr>
              <a:t> </a:t>
            </a:r>
            <a:r>
              <a:rPr lang="en-US" sz="2800" b="1" err="1" smtClean="0">
                <a:solidFill>
                  <a:srgbClr val="002060"/>
                </a:solidFill>
              </a:rPr>
              <a:t>bộ</a:t>
            </a:r>
            <a:endParaRPr lang="en-US" sz="2800" b="1" smtClean="0">
              <a:solidFill>
                <a:srgbClr val="002060"/>
              </a:solidFill>
            </a:endParaRPr>
          </a:p>
          <a:p>
            <a:pPr marL="457200" indent="-457200">
              <a:lnSpc>
                <a:spcPct val="120000"/>
              </a:lnSpc>
              <a:buFont typeface="Wingdings" pitchFamily="2" charset="2"/>
              <a:buChar char="ü"/>
            </a:pPr>
            <a:r>
              <a:rPr lang="en-US" b="1" smtClean="0">
                <a:solidFill>
                  <a:srgbClr val="002060"/>
                </a:solidFill>
              </a:rPr>
              <a:t>UNIX/Linux:</a:t>
            </a:r>
            <a:r>
              <a:rPr lang="en-US" smtClean="0">
                <a:solidFill>
                  <a:srgbClr val="002060"/>
                </a:solidFill>
              </a:rPr>
              <a:t> </a:t>
            </a:r>
            <a:r>
              <a:rPr lang="en-US" err="1" smtClean="0">
                <a:solidFill>
                  <a:srgbClr val="002060"/>
                </a:solidFill>
              </a:rPr>
              <a:t>Cài</a:t>
            </a:r>
            <a:r>
              <a:rPr lang="en-US" smtClean="0">
                <a:solidFill>
                  <a:srgbClr val="002060"/>
                </a:solidFill>
              </a:rPr>
              <a:t> </a:t>
            </a:r>
            <a:r>
              <a:rPr lang="en-US" err="1" smtClean="0">
                <a:solidFill>
                  <a:srgbClr val="002060"/>
                </a:solidFill>
              </a:rPr>
              <a:t>đặt</a:t>
            </a:r>
            <a:r>
              <a:rPr lang="en-US" smtClean="0">
                <a:solidFill>
                  <a:srgbClr val="002060"/>
                </a:solidFill>
              </a:rPr>
              <a:t> GNU </a:t>
            </a:r>
            <a:r>
              <a:rPr lang="en-US">
                <a:solidFill>
                  <a:srgbClr val="002060"/>
                </a:solidFill>
              </a:rPr>
              <a:t>Compiler </a:t>
            </a:r>
            <a:r>
              <a:rPr lang="en-US" smtClean="0">
                <a:solidFill>
                  <a:srgbClr val="002060"/>
                </a:solidFill>
              </a:rPr>
              <a:t>Collection (GCC) </a:t>
            </a:r>
            <a:r>
              <a:rPr lang="en-US" err="1" smtClean="0">
                <a:solidFill>
                  <a:srgbClr val="002060"/>
                </a:solidFill>
              </a:rPr>
              <a:t>cho</a:t>
            </a:r>
            <a:r>
              <a:rPr lang="en-US" smtClean="0">
                <a:solidFill>
                  <a:srgbClr val="002060"/>
                </a:solidFill>
              </a:rPr>
              <a:t> C/C++</a:t>
            </a:r>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905794" y="2291557"/>
            <a:ext cx="6341928" cy="4648200"/>
          </a:xfrm>
          <a:prstGeom prst="rect">
            <a:avLst/>
          </a:prstGeom>
        </p:spPr>
      </p:pic>
    </p:spTree>
    <p:extLst>
      <p:ext uri="{BB962C8B-B14F-4D97-AF65-F5344CB8AC3E}">
        <p14:creationId xmlns="" xmlns:p14="http://schemas.microsoft.com/office/powerpoint/2010/main" val="6198322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0"/>
            <a:ext cx="8686800" cy="6355586"/>
          </a:xfrm>
          <a:prstGeom prst="rect">
            <a:avLst/>
          </a:prstGeom>
          <a:noFill/>
        </p:spPr>
        <p:txBody>
          <a:bodyPr wrap="square" rtlCol="0">
            <a:spAutoFit/>
          </a:bodyPr>
          <a:lstStyle/>
          <a:p>
            <a:pPr algn="just">
              <a:lnSpc>
                <a:spcPct val="110000"/>
              </a:lnSpc>
            </a:pPr>
            <a:r>
              <a:rPr lang="en-US" sz="3400" b="1" smtClean="0">
                <a:solidFill>
                  <a:srgbClr val="CC0000"/>
                </a:solidFill>
              </a:rPr>
              <a:t>3.4. Vào ra dữ liệu với các file (tiếp…)</a:t>
            </a:r>
          </a:p>
          <a:p>
            <a:pPr algn="just">
              <a:lnSpc>
                <a:spcPct val="110000"/>
              </a:lnSpc>
            </a:pPr>
            <a:r>
              <a:rPr lang="en-US" sz="2800" smtClean="0">
                <a:solidFill>
                  <a:srgbClr val="0070C0"/>
                </a:solidFill>
              </a:rPr>
              <a:t>- </a:t>
            </a:r>
            <a:r>
              <a:rPr lang="vi-VN" sz="2800" smtClean="0">
                <a:solidFill>
                  <a:srgbClr val="0070C0"/>
                </a:solidFill>
              </a:rPr>
              <a:t>Ví dụ, muốn mở tập tin </a:t>
            </a:r>
            <a:r>
              <a:rPr lang="vi-VN" sz="2800" b="1" smtClean="0">
                <a:solidFill>
                  <a:srgbClr val="0070C0"/>
                </a:solidFill>
              </a:rPr>
              <a:t>example.bin</a:t>
            </a:r>
            <a:r>
              <a:rPr lang="vi-VN" sz="2800" smtClean="0">
                <a:solidFill>
                  <a:srgbClr val="0070C0"/>
                </a:solidFill>
              </a:rPr>
              <a:t> ở chế độ nhị phân để thêm dữ liệu</a:t>
            </a:r>
            <a:r>
              <a:rPr lang="en-US" sz="2800" smtClean="0">
                <a:solidFill>
                  <a:srgbClr val="0070C0"/>
                </a:solidFill>
              </a:rPr>
              <a:t>:</a:t>
            </a:r>
          </a:p>
          <a:p>
            <a:pPr>
              <a:lnSpc>
                <a:spcPct val="110000"/>
              </a:lnSpc>
            </a:pPr>
            <a:r>
              <a:rPr lang="en-US" sz="2800" b="1" smtClean="0">
                <a:solidFill>
                  <a:srgbClr val="FF0000"/>
                </a:solidFill>
                <a:latin typeface="Courier New" pitchFamily="49" charset="0"/>
                <a:cs typeface="Courier New" pitchFamily="49" charset="0"/>
              </a:rPr>
              <a:t>ofstream </a:t>
            </a:r>
            <a:r>
              <a:rPr lang="en-US" sz="2800" b="1" smtClean="0">
                <a:solidFill>
                  <a:srgbClr val="0070C0"/>
                </a:solidFill>
                <a:latin typeface="Courier New" pitchFamily="49" charset="0"/>
                <a:cs typeface="Courier New" pitchFamily="49" charset="0"/>
              </a:rPr>
              <a:t>myfile</a:t>
            </a:r>
            <a:r>
              <a:rPr lang="en-US" sz="2800" b="1" smtClean="0">
                <a:solidFill>
                  <a:srgbClr val="FF0000"/>
                </a:solidFill>
                <a:latin typeface="Courier New" pitchFamily="49" charset="0"/>
                <a:cs typeface="Courier New" pitchFamily="49" charset="0"/>
              </a:rPr>
              <a:t>;</a:t>
            </a:r>
          </a:p>
          <a:p>
            <a:pPr>
              <a:lnSpc>
                <a:spcPct val="110000"/>
              </a:lnSpc>
            </a:pPr>
            <a:r>
              <a:rPr lang="en-US" sz="2800" b="1" smtClean="0">
                <a:solidFill>
                  <a:srgbClr val="0070C0"/>
                </a:solidFill>
                <a:latin typeface="Courier New" pitchFamily="49" charset="0"/>
                <a:cs typeface="Courier New" pitchFamily="49" charset="0"/>
              </a:rPr>
              <a:t>myfile</a:t>
            </a:r>
            <a:r>
              <a:rPr lang="en-US" sz="2800" b="1" smtClean="0">
                <a:solidFill>
                  <a:srgbClr val="FF0000"/>
                </a:solidFill>
                <a:latin typeface="Courier New" pitchFamily="49" charset="0"/>
                <a:cs typeface="Courier New" pitchFamily="49" charset="0"/>
              </a:rPr>
              <a:t>.open ("example.bin", ios::out | ios::app | ios::binary);</a:t>
            </a:r>
          </a:p>
          <a:p>
            <a:pPr>
              <a:lnSpc>
                <a:spcPct val="110000"/>
              </a:lnSpc>
            </a:pPr>
            <a:r>
              <a:rPr lang="en-US" sz="2800" smtClean="0">
                <a:solidFill>
                  <a:srgbClr val="0070C0"/>
                </a:solidFill>
              </a:rPr>
              <a:t>- Hoặc:</a:t>
            </a:r>
          </a:p>
          <a:p>
            <a:pPr>
              <a:lnSpc>
                <a:spcPct val="110000"/>
              </a:lnSpc>
            </a:pPr>
            <a:r>
              <a:rPr lang="en-US" sz="2800" b="1" smtClean="0">
                <a:solidFill>
                  <a:srgbClr val="FF0000"/>
                </a:solidFill>
                <a:latin typeface="Courier New" pitchFamily="49" charset="0"/>
                <a:cs typeface="Courier New" pitchFamily="49" charset="0"/>
              </a:rPr>
              <a:t>ofstream </a:t>
            </a:r>
            <a:r>
              <a:rPr lang="en-US" sz="2800" b="1" smtClean="0">
                <a:solidFill>
                  <a:srgbClr val="0070C0"/>
                </a:solidFill>
                <a:latin typeface="Courier New" pitchFamily="49" charset="0"/>
                <a:cs typeface="Courier New" pitchFamily="49" charset="0"/>
              </a:rPr>
              <a:t>myfile</a:t>
            </a:r>
            <a:r>
              <a:rPr lang="en-US" sz="2800" b="1" smtClean="0">
                <a:solidFill>
                  <a:srgbClr val="FF0000"/>
                </a:solidFill>
                <a:latin typeface="Courier New" pitchFamily="49" charset="0"/>
                <a:cs typeface="Courier New" pitchFamily="49" charset="0"/>
              </a:rPr>
              <a:t> ("example.bin", ios::out | ios::app | ios::binary);</a:t>
            </a:r>
          </a:p>
          <a:p>
            <a:pPr algn="just">
              <a:lnSpc>
                <a:spcPct val="110000"/>
              </a:lnSpc>
              <a:buFontTx/>
              <a:buChar char="-"/>
            </a:pPr>
            <a:r>
              <a:rPr lang="en-US" sz="2800" smtClean="0">
                <a:solidFill>
                  <a:srgbClr val="0070C0"/>
                </a:solidFill>
              </a:rPr>
              <a:t> Hàm thành viên </a:t>
            </a:r>
            <a:r>
              <a:rPr lang="vi-VN" sz="2800" b="1" smtClean="0">
                <a:solidFill>
                  <a:srgbClr val="0070C0"/>
                </a:solidFill>
              </a:rPr>
              <a:t>is_open() </a:t>
            </a:r>
            <a:r>
              <a:rPr lang="en-US" sz="2800" smtClean="0">
                <a:solidFill>
                  <a:srgbClr val="0070C0"/>
                </a:solidFill>
              </a:rPr>
              <a:t>dùng đ</a:t>
            </a:r>
            <a:r>
              <a:rPr lang="vi-VN" sz="2800" smtClean="0">
                <a:solidFill>
                  <a:srgbClr val="0070C0"/>
                </a:solidFill>
              </a:rPr>
              <a:t>ể kiểm tra xem có thành công </a:t>
            </a:r>
            <a:r>
              <a:rPr lang="en-US" sz="2800" smtClean="0">
                <a:solidFill>
                  <a:srgbClr val="0070C0"/>
                </a:solidFill>
              </a:rPr>
              <a:t> khi </a:t>
            </a:r>
            <a:r>
              <a:rPr lang="vi-VN" sz="2800" smtClean="0">
                <a:solidFill>
                  <a:srgbClr val="0070C0"/>
                </a:solidFill>
              </a:rPr>
              <a:t>mở tệp hay không</a:t>
            </a:r>
            <a:r>
              <a:rPr lang="en-US" sz="2800" smtClean="0">
                <a:solidFill>
                  <a:srgbClr val="0070C0"/>
                </a:solidFill>
              </a:rPr>
              <a:t>:</a:t>
            </a:r>
          </a:p>
          <a:p>
            <a:pPr algn="just">
              <a:lnSpc>
                <a:spcPct val="110000"/>
              </a:lnSpc>
            </a:pPr>
            <a:r>
              <a:rPr lang="en-US" sz="2800" b="1" smtClean="0">
                <a:solidFill>
                  <a:srgbClr val="FF0000"/>
                </a:solidFill>
                <a:latin typeface="Courier New" pitchFamily="49" charset="0"/>
                <a:cs typeface="Courier New" pitchFamily="49" charset="0"/>
              </a:rPr>
              <a:t>if (</a:t>
            </a:r>
            <a:r>
              <a:rPr lang="en-US" sz="2800" b="1" smtClean="0">
                <a:solidFill>
                  <a:srgbClr val="0070C0"/>
                </a:solidFill>
                <a:latin typeface="Courier New" pitchFamily="49" charset="0"/>
                <a:cs typeface="Courier New" pitchFamily="49" charset="0"/>
              </a:rPr>
              <a:t>myfile</a:t>
            </a:r>
            <a:r>
              <a:rPr lang="en-US" sz="2800" b="1" smtClean="0">
                <a:solidFill>
                  <a:srgbClr val="FF0000"/>
                </a:solidFill>
                <a:latin typeface="Courier New" pitchFamily="49" charset="0"/>
                <a:cs typeface="Courier New" pitchFamily="49" charset="0"/>
              </a:rPr>
              <a:t>.is_open()) { /* ok, proceed with output */ }</a:t>
            </a:r>
          </a:p>
        </p:txBody>
      </p:sp>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blinds(horizontal)">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blinds(horizontal)">
                                      <p:cBhvr>
                                        <p:cTn id="20" dur="500"/>
                                        <p:tgtEl>
                                          <p:spTgt spid="4">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blinds(horizontal)">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blinds(horizontal)">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blinds(horizontal)">
                                      <p:cBhvr>
                                        <p:cTn id="33"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034" name="Picture 2"/>
          <p:cNvPicPr>
            <a:picLocks noChangeAspect="1" noChangeArrowheads="1"/>
          </p:cNvPicPr>
          <p:nvPr/>
        </p:nvPicPr>
        <p:blipFill>
          <a:blip r:embed="rId2"/>
          <a:srcRect/>
          <a:stretch>
            <a:fillRect/>
          </a:stretch>
        </p:blipFill>
        <p:spPr bwMode="auto">
          <a:xfrm>
            <a:off x="76993" y="157956"/>
            <a:ext cx="8996055" cy="4267200"/>
          </a:xfrm>
          <a:prstGeom prst="rect">
            <a:avLst/>
          </a:prstGeom>
          <a:noFill/>
          <a:ln w="9525">
            <a:noFill/>
            <a:miter lim="800000"/>
            <a:headEnd/>
            <a:tailEnd/>
          </a:ln>
          <a:effectLst/>
        </p:spPr>
      </p:pic>
      <p:pic>
        <p:nvPicPr>
          <p:cNvPr id="172035" name="Picture 3"/>
          <p:cNvPicPr>
            <a:picLocks noChangeAspect="1" noChangeArrowheads="1"/>
          </p:cNvPicPr>
          <p:nvPr/>
        </p:nvPicPr>
        <p:blipFill>
          <a:blip r:embed="rId3"/>
          <a:srcRect b="69591"/>
          <a:stretch>
            <a:fillRect/>
          </a:stretch>
        </p:blipFill>
        <p:spPr bwMode="auto">
          <a:xfrm>
            <a:off x="71412" y="4548528"/>
            <a:ext cx="8997696" cy="1299667"/>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2034"/>
                                        </p:tgtEl>
                                        <p:attrNameLst>
                                          <p:attrName>style.visibility</p:attrName>
                                        </p:attrNameLst>
                                      </p:cBhvr>
                                      <p:to>
                                        <p:strVal val="visible"/>
                                      </p:to>
                                    </p:set>
                                    <p:animEffect transition="in" filter="blinds(horizontal)">
                                      <p:cBhvr>
                                        <p:cTn id="7" dur="500"/>
                                        <p:tgtEl>
                                          <p:spTgt spid="1720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2035"/>
                                        </p:tgtEl>
                                        <p:attrNameLst>
                                          <p:attrName>style.visibility</p:attrName>
                                        </p:attrNameLst>
                                      </p:cBhvr>
                                      <p:to>
                                        <p:strVal val="visible"/>
                                      </p:to>
                                    </p:set>
                                    <p:animEffect transition="in" filter="blinds(horizontal)">
                                      <p:cBhvr>
                                        <p:cTn id="12" dur="500"/>
                                        <p:tgtEl>
                                          <p:spTgt spid="172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9349"/>
            <a:ext cx="8686800" cy="6768007"/>
          </a:xfrm>
          <a:prstGeom prst="rect">
            <a:avLst/>
          </a:prstGeom>
          <a:noFill/>
        </p:spPr>
        <p:txBody>
          <a:bodyPr wrap="square" rtlCol="0">
            <a:spAutoFit/>
          </a:bodyPr>
          <a:lstStyle/>
          <a:p>
            <a:pPr algn="just">
              <a:lnSpc>
                <a:spcPct val="120000"/>
              </a:lnSpc>
            </a:pPr>
            <a:r>
              <a:rPr lang="en-US" sz="3400" b="1" smtClean="0">
                <a:solidFill>
                  <a:srgbClr val="CC0000"/>
                </a:solidFill>
              </a:rPr>
              <a:t>3.4. Vào ra dữ liệu với các file (tiếp…)</a:t>
            </a:r>
          </a:p>
          <a:p>
            <a:pPr algn="just">
              <a:buFont typeface="Arial" pitchFamily="34" charset="0"/>
              <a:buChar char="•"/>
            </a:pPr>
            <a:r>
              <a:rPr lang="en-US" sz="2800" b="1" smtClean="0">
                <a:solidFill>
                  <a:srgbClr val="0070C0"/>
                </a:solidFill>
              </a:rPr>
              <a:t> Đóng file</a:t>
            </a:r>
          </a:p>
          <a:p>
            <a:pPr algn="just"/>
            <a:r>
              <a:rPr lang="vi-VN" sz="2800" smtClean="0">
                <a:solidFill>
                  <a:srgbClr val="0070C0"/>
                </a:solidFill>
              </a:rPr>
              <a:t>Khi kết thúc </a:t>
            </a:r>
            <a:r>
              <a:rPr lang="en-US" sz="2800" smtClean="0">
                <a:solidFill>
                  <a:srgbClr val="0070C0"/>
                </a:solidFill>
              </a:rPr>
              <a:t>c</a:t>
            </a:r>
            <a:r>
              <a:rPr lang="vi-VN" sz="2800" smtClean="0">
                <a:solidFill>
                  <a:srgbClr val="0070C0"/>
                </a:solidFill>
              </a:rPr>
              <a:t>ác hoạt động vào và ra trên một tệp,</a:t>
            </a:r>
            <a:r>
              <a:rPr lang="en-US" sz="2800" smtClean="0">
                <a:solidFill>
                  <a:srgbClr val="0070C0"/>
                </a:solidFill>
              </a:rPr>
              <a:t> </a:t>
            </a:r>
            <a:r>
              <a:rPr lang="vi-VN" sz="2800" smtClean="0">
                <a:solidFill>
                  <a:srgbClr val="0070C0"/>
                </a:solidFill>
              </a:rPr>
              <a:t>ta</a:t>
            </a:r>
            <a:r>
              <a:rPr lang="en-US" sz="2800" smtClean="0">
                <a:solidFill>
                  <a:srgbClr val="0070C0"/>
                </a:solidFill>
              </a:rPr>
              <a:t> </a:t>
            </a:r>
            <a:r>
              <a:rPr lang="vi-VN" sz="2800" smtClean="0">
                <a:solidFill>
                  <a:srgbClr val="0070C0"/>
                </a:solidFill>
              </a:rPr>
              <a:t>gọi hàm thành viên của luồng là </a:t>
            </a:r>
            <a:r>
              <a:rPr lang="vi-VN" sz="2800" b="1" smtClean="0">
                <a:solidFill>
                  <a:srgbClr val="0070C0"/>
                </a:solidFill>
              </a:rPr>
              <a:t>close ()</a:t>
            </a:r>
            <a:r>
              <a:rPr lang="en-US" sz="2800" b="1" smtClean="0">
                <a:solidFill>
                  <a:srgbClr val="0070C0"/>
                </a:solidFill>
              </a:rPr>
              <a:t> </a:t>
            </a:r>
            <a:r>
              <a:rPr lang="en-US" sz="2800" smtClean="0">
                <a:solidFill>
                  <a:srgbClr val="0070C0"/>
                </a:solidFill>
              </a:rPr>
              <a:t>n</a:t>
            </a:r>
            <a:r>
              <a:rPr lang="vi-VN" sz="2800" smtClean="0">
                <a:solidFill>
                  <a:srgbClr val="0070C0"/>
                </a:solidFill>
              </a:rPr>
              <a:t>hững gì nó làm là xóa các bộ đệm liên quan và đóng tệp:</a:t>
            </a:r>
            <a:endParaRPr lang="en-US" sz="2800" smtClean="0">
              <a:solidFill>
                <a:srgbClr val="0070C0"/>
              </a:solidFill>
            </a:endParaRPr>
          </a:p>
          <a:p>
            <a:pPr algn="just"/>
            <a:r>
              <a:rPr lang="en-US" sz="2800" b="1" smtClean="0">
                <a:solidFill>
                  <a:srgbClr val="FF0000"/>
                </a:solidFill>
                <a:latin typeface="Courier New" pitchFamily="49" charset="0"/>
                <a:cs typeface="Courier New" pitchFamily="49" charset="0"/>
              </a:rPr>
              <a:t>	myfile.close();</a:t>
            </a:r>
          </a:p>
          <a:p>
            <a:pPr algn="just">
              <a:buFontTx/>
              <a:buChar char="-"/>
            </a:pPr>
            <a:r>
              <a:rPr lang="en-US" sz="2800" smtClean="0">
                <a:solidFill>
                  <a:srgbClr val="0070C0"/>
                </a:solidFill>
              </a:rPr>
              <a:t> Ví dụ:</a:t>
            </a:r>
          </a:p>
          <a:p>
            <a:pPr lvl="1"/>
            <a:r>
              <a:rPr lang="en-US" sz="2500" b="1" smtClean="0">
                <a:solidFill>
                  <a:srgbClr val="FF0000"/>
                </a:solidFill>
                <a:latin typeface="Courier New" pitchFamily="49" charset="0"/>
                <a:cs typeface="Courier New" pitchFamily="49" charset="0"/>
              </a:rPr>
              <a:t>ifstream </a:t>
            </a:r>
            <a:r>
              <a:rPr lang="en-US" sz="2500" b="1" smtClean="0">
                <a:solidFill>
                  <a:srgbClr val="0070C0"/>
                </a:solidFill>
                <a:latin typeface="Courier New" pitchFamily="49" charset="0"/>
                <a:cs typeface="Courier New" pitchFamily="49" charset="0"/>
              </a:rPr>
              <a:t>myfile</a:t>
            </a:r>
            <a:r>
              <a:rPr lang="en-US" sz="2500" b="1" smtClean="0">
                <a:solidFill>
                  <a:srgbClr val="FF0000"/>
                </a:solidFill>
                <a:latin typeface="Courier New" pitchFamily="49" charset="0"/>
                <a:cs typeface="Courier New" pitchFamily="49" charset="0"/>
              </a:rPr>
              <a:t> ("</a:t>
            </a:r>
            <a:r>
              <a:rPr lang="en-US" sz="2500" b="1" smtClean="0">
                <a:solidFill>
                  <a:srgbClr val="00B050"/>
                </a:solidFill>
                <a:latin typeface="Courier New" pitchFamily="49" charset="0"/>
                <a:cs typeface="Courier New" pitchFamily="49" charset="0"/>
              </a:rPr>
              <a:t>example.txt</a:t>
            </a:r>
            <a:r>
              <a:rPr lang="en-US" sz="2500" b="1" smtClean="0">
                <a:solidFill>
                  <a:srgbClr val="FF0000"/>
                </a:solidFill>
                <a:latin typeface="Courier New" pitchFamily="49" charset="0"/>
                <a:cs typeface="Courier New" pitchFamily="49" charset="0"/>
              </a:rPr>
              <a:t>");</a:t>
            </a:r>
          </a:p>
          <a:p>
            <a:pPr lvl="1"/>
            <a:r>
              <a:rPr lang="en-US" sz="2500" b="1" smtClean="0">
                <a:solidFill>
                  <a:srgbClr val="FF0000"/>
                </a:solidFill>
                <a:latin typeface="Courier New" pitchFamily="49" charset="0"/>
                <a:cs typeface="Courier New" pitchFamily="49" charset="0"/>
              </a:rPr>
              <a:t>	if (</a:t>
            </a:r>
            <a:r>
              <a:rPr lang="en-US" sz="2500" b="1" smtClean="0">
                <a:solidFill>
                  <a:srgbClr val="0070C0"/>
                </a:solidFill>
                <a:latin typeface="Courier New" pitchFamily="49" charset="0"/>
                <a:cs typeface="Courier New" pitchFamily="49" charset="0"/>
              </a:rPr>
              <a:t>myfile</a:t>
            </a:r>
            <a:r>
              <a:rPr lang="en-US" sz="2500" b="1" smtClean="0">
                <a:solidFill>
                  <a:srgbClr val="FF0000"/>
                </a:solidFill>
                <a:latin typeface="Courier New" pitchFamily="49" charset="0"/>
                <a:cs typeface="Courier New" pitchFamily="49" charset="0"/>
              </a:rPr>
              <a:t>.is_open()) {</a:t>
            </a:r>
          </a:p>
          <a:p>
            <a:pPr lvl="3"/>
            <a:r>
              <a:rPr lang="en-US" sz="2500" b="1" smtClean="0">
                <a:solidFill>
                  <a:srgbClr val="FF0000"/>
                </a:solidFill>
                <a:latin typeface="Courier New" pitchFamily="49" charset="0"/>
                <a:cs typeface="Courier New" pitchFamily="49" charset="0"/>
              </a:rPr>
              <a:t>	while (! </a:t>
            </a:r>
            <a:r>
              <a:rPr lang="en-US" sz="2500" b="1" smtClean="0">
                <a:solidFill>
                  <a:srgbClr val="0070C0"/>
                </a:solidFill>
                <a:latin typeface="Courier New" pitchFamily="49" charset="0"/>
                <a:cs typeface="Courier New" pitchFamily="49" charset="0"/>
              </a:rPr>
              <a:t>myfile</a:t>
            </a:r>
            <a:r>
              <a:rPr lang="en-US" sz="2500" b="1" smtClean="0">
                <a:solidFill>
                  <a:srgbClr val="FF0000"/>
                </a:solidFill>
                <a:latin typeface="Courier New" pitchFamily="49" charset="0"/>
                <a:cs typeface="Courier New" pitchFamily="49" charset="0"/>
              </a:rPr>
              <a:t>.eof() ) {</a:t>
            </a:r>
          </a:p>
          <a:p>
            <a:pPr lvl="3"/>
            <a:r>
              <a:rPr lang="en-US" sz="2500" b="1" smtClean="0">
                <a:solidFill>
                  <a:srgbClr val="FF0000"/>
                </a:solidFill>
                <a:latin typeface="Courier New" pitchFamily="49" charset="0"/>
                <a:cs typeface="Courier New" pitchFamily="49" charset="0"/>
              </a:rPr>
              <a:t>		getline (</a:t>
            </a:r>
            <a:r>
              <a:rPr lang="en-US" sz="2500" b="1" smtClean="0">
                <a:solidFill>
                  <a:srgbClr val="0070C0"/>
                </a:solidFill>
                <a:latin typeface="Courier New" pitchFamily="49" charset="0"/>
                <a:cs typeface="Courier New" pitchFamily="49" charset="0"/>
              </a:rPr>
              <a:t>myfile</a:t>
            </a:r>
            <a:r>
              <a:rPr lang="en-US" sz="2500" b="1" smtClean="0">
                <a:solidFill>
                  <a:srgbClr val="FF0000"/>
                </a:solidFill>
                <a:latin typeface="Courier New" pitchFamily="49" charset="0"/>
                <a:cs typeface="Courier New" pitchFamily="49" charset="0"/>
              </a:rPr>
              <a:t>,line);</a:t>
            </a:r>
          </a:p>
          <a:p>
            <a:pPr lvl="3"/>
            <a:r>
              <a:rPr lang="en-US" sz="2500" b="1" smtClean="0">
                <a:solidFill>
                  <a:srgbClr val="FF0000"/>
                </a:solidFill>
                <a:latin typeface="Courier New" pitchFamily="49" charset="0"/>
                <a:cs typeface="Courier New" pitchFamily="49" charset="0"/>
              </a:rPr>
              <a:t>		cout &lt;&lt; line &lt;&lt; endl;</a:t>
            </a:r>
          </a:p>
          <a:p>
            <a:pPr lvl="3"/>
            <a:r>
              <a:rPr lang="en-US" sz="2500" b="1" smtClean="0">
                <a:solidFill>
                  <a:srgbClr val="FF0000"/>
                </a:solidFill>
                <a:latin typeface="Courier New" pitchFamily="49" charset="0"/>
                <a:cs typeface="Courier New" pitchFamily="49" charset="0"/>
              </a:rPr>
              <a:t>	}</a:t>
            </a:r>
          </a:p>
          <a:p>
            <a:pPr lvl="1"/>
            <a:r>
              <a:rPr lang="en-US" sz="2500" b="1" smtClean="0">
                <a:solidFill>
                  <a:srgbClr val="FF0000"/>
                </a:solidFill>
                <a:latin typeface="Courier New" pitchFamily="49" charset="0"/>
                <a:cs typeface="Courier New" pitchFamily="49" charset="0"/>
              </a:rPr>
              <a:t>	</a:t>
            </a:r>
            <a:r>
              <a:rPr lang="en-US" sz="2500" b="1" smtClean="0">
                <a:solidFill>
                  <a:srgbClr val="7030A0"/>
                </a:solidFill>
                <a:latin typeface="Courier New" pitchFamily="49" charset="0"/>
                <a:cs typeface="Courier New" pitchFamily="49" charset="0"/>
              </a:rPr>
              <a:t>myfile.close();</a:t>
            </a:r>
          </a:p>
          <a:p>
            <a:pPr lvl="1"/>
            <a:r>
              <a:rPr lang="en-US" sz="2500" b="1" smtClean="0">
                <a:solidFill>
                  <a:srgbClr val="FF0000"/>
                </a:solidFill>
                <a:latin typeface="Courier New" pitchFamily="49" charset="0"/>
                <a:cs typeface="Courier New" pitchFamily="49" charset="0"/>
              </a:rPr>
              <a:t>}</a:t>
            </a:r>
          </a:p>
          <a:p>
            <a:pPr lvl="1"/>
            <a:r>
              <a:rPr lang="en-US" sz="2500" b="1" smtClean="0">
                <a:solidFill>
                  <a:srgbClr val="FF0000"/>
                </a:solidFill>
                <a:latin typeface="Courier New" pitchFamily="49" charset="0"/>
                <a:cs typeface="Courier New" pitchFamily="49" charset="0"/>
              </a:rPr>
              <a:t>else cout &lt;&lt; “Unable to open file”;</a:t>
            </a:r>
          </a:p>
        </p:txBody>
      </p:sp>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blinds(horizontal)">
                                      <p:cBhvr>
                                        <p:cTn id="25" dur="500"/>
                                        <p:tgtEl>
                                          <p:spTgt spid="4">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blinds(horizontal)">
                                      <p:cBhvr>
                                        <p:cTn id="28" dur="500"/>
                                        <p:tgtEl>
                                          <p:spTgt spid="4">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blinds(horizontal)">
                                      <p:cBhvr>
                                        <p:cTn id="31" dur="500"/>
                                        <p:tgtEl>
                                          <p:spTgt spid="4">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blinds(horizontal)">
                                      <p:cBhvr>
                                        <p:cTn id="34" dur="500"/>
                                        <p:tgtEl>
                                          <p:spTgt spid="4">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blinds(horizontal)">
                                      <p:cBhvr>
                                        <p:cTn id="37" dur="500"/>
                                        <p:tgtEl>
                                          <p:spTgt spid="4">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blinds(horizontal)">
                                      <p:cBhvr>
                                        <p:cTn id="40" dur="500"/>
                                        <p:tgtEl>
                                          <p:spTgt spid="4">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blinds(horizontal)">
                                      <p:cBhvr>
                                        <p:cTn id="43" dur="500"/>
                                        <p:tgtEl>
                                          <p:spTgt spid="4">
                                            <p:txEl>
                                              <p:pRg st="12" end="12"/>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blinds(horizontal)">
                                      <p:cBhvr>
                                        <p:cTn id="46"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84625"/>
            <a:ext cx="8686800" cy="6321731"/>
          </a:xfrm>
          <a:prstGeom prst="rect">
            <a:avLst/>
          </a:prstGeom>
          <a:noFill/>
        </p:spPr>
        <p:txBody>
          <a:bodyPr wrap="square" rtlCol="0">
            <a:spAutoFit/>
          </a:bodyPr>
          <a:lstStyle/>
          <a:p>
            <a:pPr algn="just">
              <a:lnSpc>
                <a:spcPct val="120000"/>
              </a:lnSpc>
            </a:pPr>
            <a:r>
              <a:rPr lang="en-US" sz="3400" b="1" smtClean="0">
                <a:solidFill>
                  <a:srgbClr val="CC0000"/>
                </a:solidFill>
              </a:rPr>
              <a:t>3.4. Vào ra dữ liệu với các file (tiếp…)</a:t>
            </a:r>
          </a:p>
          <a:p>
            <a:pPr algn="just">
              <a:buFont typeface="Arial" pitchFamily="34" charset="0"/>
              <a:buChar char="•"/>
            </a:pPr>
            <a:r>
              <a:rPr lang="en-US" sz="2800" b="1" smtClean="0">
                <a:solidFill>
                  <a:srgbClr val="0070C0"/>
                </a:solidFill>
              </a:rPr>
              <a:t> File text và file nhị phân</a:t>
            </a:r>
          </a:p>
          <a:p>
            <a:pPr algn="just">
              <a:lnSpc>
                <a:spcPct val="120000"/>
              </a:lnSpc>
              <a:buFontTx/>
              <a:buChar char="-"/>
            </a:pPr>
            <a:r>
              <a:rPr lang="en-US" sz="2800" smtClean="0"/>
              <a:t> </a:t>
            </a:r>
            <a:r>
              <a:rPr lang="en-US" sz="2800" smtClean="0">
                <a:solidFill>
                  <a:srgbClr val="0070C0"/>
                </a:solidFill>
              </a:rPr>
              <a:t>Một số hệ điều hành chẳng hạn </a:t>
            </a:r>
            <a:r>
              <a:rPr lang="en-US" sz="2800" b="1" smtClean="0">
                <a:solidFill>
                  <a:srgbClr val="0070C0"/>
                </a:solidFill>
              </a:rPr>
              <a:t>DOS</a:t>
            </a:r>
            <a:r>
              <a:rPr lang="en-US" sz="2800" smtClean="0">
                <a:solidFill>
                  <a:srgbClr val="0070C0"/>
                </a:solidFill>
              </a:rPr>
              <a:t> phân biệt các </a:t>
            </a:r>
            <a:r>
              <a:rPr lang="en-US" sz="2800" b="1" smtClean="0">
                <a:solidFill>
                  <a:srgbClr val="0070C0"/>
                </a:solidFill>
              </a:rPr>
              <a:t>file nhị phân </a:t>
            </a:r>
            <a:r>
              <a:rPr lang="en-US" sz="2800" smtClean="0">
                <a:solidFill>
                  <a:srgbClr val="0070C0"/>
                </a:solidFill>
              </a:rPr>
              <a:t>và các </a:t>
            </a:r>
            <a:r>
              <a:rPr lang="en-US" sz="2800" b="1" smtClean="0">
                <a:solidFill>
                  <a:srgbClr val="0070C0"/>
                </a:solidFill>
              </a:rPr>
              <a:t>file text</a:t>
            </a:r>
            <a:r>
              <a:rPr lang="en-US" sz="2800" smtClean="0">
                <a:solidFill>
                  <a:srgbClr val="0070C0"/>
                </a:solidFill>
              </a:rPr>
              <a:t>. Các </a:t>
            </a:r>
            <a:r>
              <a:rPr lang="en-US" sz="2800" b="1" smtClean="0">
                <a:solidFill>
                  <a:srgbClr val="0070C0"/>
                </a:solidFill>
              </a:rPr>
              <a:t>file text lưu trữ dữ liệu dưới dạng text</a:t>
            </a:r>
            <a:r>
              <a:rPr lang="en-US" sz="2800" smtClean="0">
                <a:solidFill>
                  <a:srgbClr val="0070C0"/>
                </a:solidFill>
              </a:rPr>
              <a:t> chẳng hạn một số sẽ được lưu thành một xâu, việc lưu trữ theo kiểu này có nhiều bất lợi song chúng ta có thể xem nội dung file bằng các chương trình rất đơn giản.</a:t>
            </a:r>
          </a:p>
          <a:p>
            <a:pPr algn="just">
              <a:lnSpc>
                <a:spcPct val="120000"/>
              </a:lnSpc>
            </a:pPr>
            <a:r>
              <a:rPr lang="en-US" sz="2800" smtClean="0">
                <a:solidFill>
                  <a:srgbClr val="0070C0"/>
                </a:solidFill>
              </a:rPr>
              <a:t>- Để giúp phân biệt giữa các </a:t>
            </a:r>
            <a:r>
              <a:rPr lang="en-US" sz="2800" b="1" smtClean="0">
                <a:solidFill>
                  <a:srgbClr val="0070C0"/>
                </a:solidFill>
              </a:rPr>
              <a:t>file text </a:t>
            </a:r>
            <a:r>
              <a:rPr lang="en-US" sz="2800" smtClean="0">
                <a:solidFill>
                  <a:srgbClr val="0070C0"/>
                </a:solidFill>
              </a:rPr>
              <a:t>và </a:t>
            </a:r>
            <a:r>
              <a:rPr lang="en-US" sz="2800" b="1" smtClean="0">
                <a:solidFill>
                  <a:srgbClr val="0070C0"/>
                </a:solidFill>
              </a:rPr>
              <a:t>nhị phân </a:t>
            </a:r>
            <a:r>
              <a:rPr lang="en-US" sz="2800" smtClean="0">
                <a:solidFill>
                  <a:srgbClr val="0070C0"/>
                </a:solidFill>
              </a:rPr>
              <a:t>C++ cung cấp cờ </a:t>
            </a:r>
            <a:r>
              <a:rPr lang="en-US" sz="2800" b="1" smtClean="0">
                <a:solidFill>
                  <a:srgbClr val="0070C0"/>
                </a:solidFill>
              </a:rPr>
              <a:t>ios::binary</a:t>
            </a:r>
            <a:r>
              <a:rPr lang="en-US" sz="2800" smtClean="0">
                <a:solidFill>
                  <a:srgbClr val="0070C0"/>
                </a:solidFill>
              </a:rPr>
              <a:t>. Trên một số hệ thống cờ này thường được bỏ qua vì thường thì dữ liệu được ghi dưới dạng nhị phân.</a:t>
            </a:r>
            <a:endParaRPr lang="en-US" sz="2800" b="1" smtClean="0">
              <a:solidFill>
                <a:srgbClr val="0070C0"/>
              </a:solidFill>
            </a:endParaRPr>
          </a:p>
        </p:txBody>
      </p:sp>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84625"/>
            <a:ext cx="8686800" cy="5373779"/>
          </a:xfrm>
          <a:prstGeom prst="rect">
            <a:avLst/>
          </a:prstGeom>
          <a:noFill/>
        </p:spPr>
        <p:txBody>
          <a:bodyPr wrap="square" rtlCol="0">
            <a:spAutoFit/>
          </a:bodyPr>
          <a:lstStyle/>
          <a:p>
            <a:pPr algn="just">
              <a:lnSpc>
                <a:spcPct val="120000"/>
              </a:lnSpc>
            </a:pPr>
            <a:r>
              <a:rPr lang="en-US" sz="3400" b="1" smtClean="0">
                <a:solidFill>
                  <a:srgbClr val="CC0000"/>
                </a:solidFill>
              </a:rPr>
              <a:t>3.4. Vào ra dữ liệu với các file (tiếp…)</a:t>
            </a:r>
          </a:p>
          <a:p>
            <a:pPr algn="just">
              <a:lnSpc>
                <a:spcPct val="120000"/>
              </a:lnSpc>
              <a:buFont typeface="Arial" pitchFamily="34" charset="0"/>
              <a:buChar char="•"/>
            </a:pPr>
            <a:r>
              <a:rPr lang="en-US" sz="2800" b="1" smtClean="0">
                <a:solidFill>
                  <a:srgbClr val="0070C0"/>
                </a:solidFill>
              </a:rPr>
              <a:t> File text và file nhị phân (tiếp…)</a:t>
            </a:r>
          </a:p>
          <a:p>
            <a:pPr algn="just">
              <a:lnSpc>
                <a:spcPct val="120000"/>
              </a:lnSpc>
              <a:buFontTx/>
              <a:buChar char="-"/>
            </a:pPr>
            <a:r>
              <a:rPr lang="en-US" sz="2800" smtClean="0">
                <a:solidFill>
                  <a:srgbClr val="0070C0"/>
                </a:solidFill>
              </a:rPr>
              <a:t> Các file nhị phân không chỉ lưu các số và ký tự chúng có thể được sử dụng để lưu các cấu trúc. Để ghi một biến cấu trúc lên một file nhị phân chúng ta dùng hàm </a:t>
            </a:r>
            <a:r>
              <a:rPr lang="en-US" sz="2800" b="1" smtClean="0">
                <a:solidFill>
                  <a:srgbClr val="0070C0"/>
                </a:solidFill>
              </a:rPr>
              <a:t>write()</a:t>
            </a:r>
            <a:r>
              <a:rPr lang="en-US" sz="2800" smtClean="0">
                <a:solidFill>
                  <a:srgbClr val="0070C0"/>
                </a:solidFill>
              </a:rPr>
              <a:t>:</a:t>
            </a:r>
          </a:p>
          <a:p>
            <a:pPr>
              <a:lnSpc>
                <a:spcPct val="120000"/>
              </a:lnSpc>
            </a:pPr>
            <a:r>
              <a:rPr lang="en-US" sz="2800" smtClean="0">
                <a:solidFill>
                  <a:srgbClr val="0070C0"/>
                </a:solidFill>
              </a:rPr>
              <a:t>	</a:t>
            </a:r>
            <a:r>
              <a:rPr lang="en-US" sz="2800" b="1" smtClean="0">
                <a:solidFill>
                  <a:srgbClr val="FF0000"/>
                </a:solidFill>
                <a:latin typeface="Courier New" pitchFamily="49" charset="0"/>
                <a:cs typeface="Courier New" pitchFamily="49" charset="0"/>
              </a:rPr>
              <a:t>write ( memory_block, size );</a:t>
            </a:r>
          </a:p>
          <a:p>
            <a:pPr>
              <a:lnSpc>
                <a:spcPct val="120000"/>
              </a:lnSpc>
              <a:buFontTx/>
              <a:buChar char="-"/>
            </a:pPr>
            <a:r>
              <a:rPr lang="en-US" sz="2800" smtClean="0">
                <a:solidFill>
                  <a:srgbClr val="0070C0"/>
                </a:solidFill>
              </a:rPr>
              <a:t> Để thực hiện việc đọc ngược lại chúng ta dùng hàm </a:t>
            </a:r>
            <a:r>
              <a:rPr lang="en-US" sz="2800" b="1" smtClean="0">
                <a:solidFill>
                  <a:srgbClr val="0070C0"/>
                </a:solidFill>
              </a:rPr>
              <a:t>read</a:t>
            </a:r>
            <a:r>
              <a:rPr lang="en-US" sz="2800" smtClean="0">
                <a:solidFill>
                  <a:srgbClr val="0070C0"/>
                </a:solidFill>
              </a:rPr>
              <a:t>:</a:t>
            </a:r>
          </a:p>
          <a:p>
            <a:pPr>
              <a:lnSpc>
                <a:spcPct val="120000"/>
              </a:lnSpc>
            </a:pPr>
            <a:r>
              <a:rPr lang="en-US" sz="2800" smtClean="0">
                <a:solidFill>
                  <a:srgbClr val="0070C0"/>
                </a:solidFill>
              </a:rPr>
              <a:t>	</a:t>
            </a:r>
            <a:r>
              <a:rPr lang="en-US" sz="2800" b="1" smtClean="0">
                <a:solidFill>
                  <a:srgbClr val="FF0000"/>
                </a:solidFill>
                <a:latin typeface="Courier New" pitchFamily="49" charset="0"/>
                <a:cs typeface="Courier New" pitchFamily="49" charset="0"/>
              </a:rPr>
              <a:t>read ( memory_block, size );</a:t>
            </a:r>
            <a:endParaRPr lang="en-US" sz="2800" b="1" smtClean="0">
              <a:solidFill>
                <a:srgbClr val="0070C0"/>
              </a:solidFill>
            </a:endParaRPr>
          </a:p>
        </p:txBody>
      </p:sp>
      <p:sp>
        <p:nvSpPr>
          <p:cNvPr id="3" name="Rectangle 2"/>
          <p:cNvSpPr/>
          <p:nvPr/>
        </p:nvSpPr>
        <p:spPr>
          <a:xfrm>
            <a:off x="381794" y="5920543"/>
            <a:ext cx="3895618" cy="562013"/>
          </a:xfrm>
          <a:prstGeom prst="rect">
            <a:avLst/>
          </a:prstGeom>
        </p:spPr>
        <p:txBody>
          <a:bodyPr wrap="none">
            <a:spAutoFit/>
          </a:bodyPr>
          <a:lstStyle/>
          <a:p>
            <a:pPr>
              <a:lnSpc>
                <a:spcPct val="120000"/>
              </a:lnSpc>
            </a:pPr>
            <a:r>
              <a:rPr lang="en-US" sz="2800" b="1" smtClean="0">
                <a:solidFill>
                  <a:srgbClr val="0070C0"/>
                </a:solidFill>
                <a:sym typeface="Wingdings"/>
              </a:rPr>
              <a:t>. </a:t>
            </a:r>
            <a:r>
              <a:rPr lang="en-US" sz="2800" b="1" i="1" u="sng" smtClean="0">
                <a:solidFill>
                  <a:srgbClr val="0070C0"/>
                </a:solidFill>
              </a:rPr>
              <a:t>Bài tập chương 3</a:t>
            </a:r>
            <a:r>
              <a:rPr lang="en-US" sz="2800" b="1" i="1" smtClean="0">
                <a:solidFill>
                  <a:srgbClr val="0070C0"/>
                </a:solidFill>
              </a:rPr>
              <a:t>:</a:t>
            </a:r>
            <a:endParaRPr lang="en-US" sz="2800" b="1" i="1">
              <a:solidFill>
                <a:srgbClr val="0070C0"/>
              </a:solidFill>
            </a:endParaRPr>
          </a:p>
        </p:txBody>
      </p:sp>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blinds(horizontal)">
                                      <p:cBhvr>
                                        <p:cTn id="2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394" y="81756"/>
            <a:ext cx="8584406" cy="6694140"/>
          </a:xfrm>
          <a:prstGeom prst="rect">
            <a:avLst/>
          </a:prstGeom>
          <a:noFill/>
        </p:spPr>
        <p:txBody>
          <a:bodyPr wrap="square" rtlCol="0">
            <a:spAutoFit/>
          </a:bodyPr>
          <a:lstStyle/>
          <a:p>
            <a:r>
              <a:rPr lang="vi-VN" sz="3300" b="1" smtClean="0">
                <a:solidFill>
                  <a:srgbClr val="CC0000"/>
                </a:solidFill>
              </a:rPr>
              <a:t>Chương </a:t>
            </a:r>
            <a:r>
              <a:rPr lang="en-US" sz="3300" b="1">
                <a:solidFill>
                  <a:srgbClr val="CC0000"/>
                </a:solidFill>
              </a:rPr>
              <a:t>4.</a:t>
            </a:r>
            <a:r>
              <a:rPr lang="vi-VN" sz="3300" b="1">
                <a:solidFill>
                  <a:srgbClr val="CC0000"/>
                </a:solidFill>
              </a:rPr>
              <a:t> Đối tượng và Lớp</a:t>
            </a:r>
            <a:r>
              <a:rPr lang="en-US" sz="3300" b="1">
                <a:solidFill>
                  <a:srgbClr val="CC0000"/>
                </a:solidFill>
              </a:rPr>
              <a:t>.</a:t>
            </a:r>
          </a:p>
          <a:p>
            <a:r>
              <a:rPr lang="en-US" sz="3300">
                <a:solidFill>
                  <a:srgbClr val="0070C0"/>
                </a:solidFill>
              </a:rPr>
              <a:t>4.1. Định nghĩa đối tượng, lớp.</a:t>
            </a:r>
          </a:p>
          <a:p>
            <a:r>
              <a:rPr lang="en-US" sz="3300">
                <a:solidFill>
                  <a:srgbClr val="0070C0"/>
                </a:solidFill>
              </a:rPr>
              <a:t>4.2. Khai báo lớp, đối tượng. </a:t>
            </a:r>
          </a:p>
          <a:p>
            <a:r>
              <a:rPr lang="en-US" sz="3300" smtClean="0">
                <a:solidFill>
                  <a:srgbClr val="0070C0"/>
                </a:solidFill>
              </a:rPr>
              <a:t>4.3. </a:t>
            </a:r>
            <a:r>
              <a:rPr lang="en-US" sz="3300">
                <a:solidFill>
                  <a:srgbClr val="0070C0"/>
                </a:solidFill>
              </a:rPr>
              <a:t>Cấu tử và hủy tử.</a:t>
            </a:r>
          </a:p>
          <a:p>
            <a:r>
              <a:rPr lang="en-US" sz="3300">
                <a:solidFill>
                  <a:srgbClr val="0070C0"/>
                </a:solidFill>
              </a:rPr>
              <a:t>4.4. Thành phần tĩnh, hàm bạn, lớp bạn.</a:t>
            </a:r>
          </a:p>
          <a:p>
            <a:r>
              <a:rPr lang="en-US" sz="3300">
                <a:solidFill>
                  <a:srgbClr val="0070C0"/>
                </a:solidFill>
              </a:rPr>
              <a:t>4.5. Định nghĩa chồng toán tử.</a:t>
            </a:r>
          </a:p>
          <a:p>
            <a:r>
              <a:rPr lang="en-US" sz="3300">
                <a:solidFill>
                  <a:srgbClr val="0070C0"/>
                </a:solidFill>
              </a:rPr>
              <a:t>Bài tập.</a:t>
            </a:r>
          </a:p>
          <a:p>
            <a:r>
              <a:rPr lang="en-US" sz="3300" u="sng">
                <a:solidFill>
                  <a:srgbClr val="0070C0"/>
                </a:solidFill>
              </a:rPr>
              <a:t>Nội dung tự học (16t)</a:t>
            </a:r>
            <a:r>
              <a:rPr lang="en-US" sz="3300">
                <a:solidFill>
                  <a:srgbClr val="0070C0"/>
                </a:solidFill>
              </a:rPr>
              <a:t>:</a:t>
            </a:r>
          </a:p>
          <a:p>
            <a:pPr lvl="0"/>
            <a:r>
              <a:rPr lang="en-US" sz="3300" i="1" smtClean="0">
                <a:solidFill>
                  <a:srgbClr val="0070C0"/>
                </a:solidFill>
              </a:rPr>
              <a:t>- Thành </a:t>
            </a:r>
            <a:r>
              <a:rPr lang="en-US" sz="3300" i="1">
                <a:solidFill>
                  <a:srgbClr val="0070C0"/>
                </a:solidFill>
              </a:rPr>
              <a:t>phần dữ liệu, phương thức tĩnh.</a:t>
            </a:r>
          </a:p>
          <a:p>
            <a:pPr lvl="0"/>
            <a:r>
              <a:rPr lang="en-US" sz="3300" i="1" smtClean="0">
                <a:solidFill>
                  <a:srgbClr val="0070C0"/>
                </a:solidFill>
              </a:rPr>
              <a:t>- Phương </a:t>
            </a:r>
            <a:r>
              <a:rPr lang="en-US" sz="3300" i="1">
                <a:solidFill>
                  <a:srgbClr val="0070C0"/>
                </a:solidFill>
              </a:rPr>
              <a:t>thức hằng, đối tượng hằng.</a:t>
            </a:r>
          </a:p>
          <a:p>
            <a:pPr lvl="0"/>
            <a:r>
              <a:rPr lang="en-US" sz="3300" i="1" smtClean="0">
                <a:solidFill>
                  <a:srgbClr val="0070C0"/>
                </a:solidFill>
              </a:rPr>
              <a:t>- Hàm </a:t>
            </a:r>
            <a:r>
              <a:rPr lang="en-US" sz="3300" i="1">
                <a:solidFill>
                  <a:srgbClr val="0070C0"/>
                </a:solidFill>
              </a:rPr>
              <a:t>bạn, lớp bạn của nhiều lớp.</a:t>
            </a:r>
          </a:p>
          <a:p>
            <a:pPr lvl="0"/>
            <a:r>
              <a:rPr lang="en-US" sz="3300" i="1" smtClean="0">
                <a:solidFill>
                  <a:srgbClr val="0070C0"/>
                </a:solidFill>
              </a:rPr>
              <a:t>- Lớp </a:t>
            </a:r>
            <a:r>
              <a:rPr lang="en-US" sz="3300" i="1">
                <a:solidFill>
                  <a:srgbClr val="0070C0"/>
                </a:solidFill>
              </a:rPr>
              <a:t>string.</a:t>
            </a:r>
          </a:p>
          <a:p>
            <a:pPr lvl="0"/>
            <a:r>
              <a:rPr lang="en-US" sz="3300" i="1" smtClean="0">
                <a:solidFill>
                  <a:srgbClr val="0070C0"/>
                </a:solidFill>
              </a:rPr>
              <a:t>- try…catch.</a:t>
            </a:r>
            <a:endParaRPr lang="en-US" sz="3300" b="1" i="1" smtClean="0">
              <a:solidFill>
                <a:srgbClr val="CC0000"/>
              </a:solidFill>
            </a:endParaRPr>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84625"/>
            <a:ext cx="8686800" cy="6629507"/>
          </a:xfrm>
          <a:prstGeom prst="rect">
            <a:avLst/>
          </a:prstGeom>
          <a:noFill/>
        </p:spPr>
        <p:txBody>
          <a:bodyPr wrap="square" rtlCol="0">
            <a:spAutoFit/>
          </a:bodyPr>
          <a:lstStyle/>
          <a:p>
            <a:pPr algn="just">
              <a:lnSpc>
                <a:spcPct val="120000"/>
              </a:lnSpc>
            </a:pPr>
            <a:r>
              <a:rPr lang="en-US" sz="3400" b="1" smtClean="0">
                <a:solidFill>
                  <a:srgbClr val="CC0000"/>
                </a:solidFill>
              </a:rPr>
              <a:t>4.1</a:t>
            </a:r>
            <a:r>
              <a:rPr lang="en-US" sz="3400" b="1">
                <a:solidFill>
                  <a:srgbClr val="CC0000"/>
                </a:solidFill>
              </a:rPr>
              <a:t>. Định nghĩa đối tượng, </a:t>
            </a:r>
            <a:r>
              <a:rPr lang="en-US" sz="3400" b="1" smtClean="0">
                <a:solidFill>
                  <a:srgbClr val="CC0000"/>
                </a:solidFill>
              </a:rPr>
              <a:t>lớp</a:t>
            </a:r>
          </a:p>
          <a:p>
            <a:pPr marL="457200" indent="-457200" algn="just">
              <a:buFontTx/>
              <a:buChar char="-"/>
            </a:pPr>
            <a:r>
              <a:rPr lang="en-US" sz="3200" smtClean="0">
                <a:solidFill>
                  <a:srgbClr val="0070C0"/>
                </a:solidFill>
              </a:rPr>
              <a:t>Rất </a:t>
            </a:r>
            <a:r>
              <a:rPr lang="en-US" sz="3200">
                <a:solidFill>
                  <a:srgbClr val="0070C0"/>
                </a:solidFill>
              </a:rPr>
              <a:t>nhiều các đối tượng trong thế giới thực có hai đặc tính sau: chúng có một trạng thái (state) (các thuộc tính có thể thay đổi) và các năng lực (công việc mà chúng có thể thực hiện</a:t>
            </a:r>
            <a:r>
              <a:rPr lang="en-US" sz="3200" smtClean="0">
                <a:solidFill>
                  <a:srgbClr val="0070C0"/>
                </a:solidFill>
              </a:rPr>
              <a:t>)</a:t>
            </a:r>
          </a:p>
          <a:p>
            <a:pPr marL="457200" indent="-457200" algn="just">
              <a:buFontTx/>
              <a:buChar char="-"/>
            </a:pPr>
            <a:r>
              <a:rPr lang="en-US" sz="3200" b="1" smtClean="0">
                <a:solidFill>
                  <a:srgbClr val="0070C0"/>
                </a:solidFill>
              </a:rPr>
              <a:t>Đối </a:t>
            </a:r>
            <a:r>
              <a:rPr lang="en-US" sz="3200" b="1">
                <a:solidFill>
                  <a:srgbClr val="0070C0"/>
                </a:solidFill>
              </a:rPr>
              <a:t>tượng thực </a:t>
            </a:r>
            <a:r>
              <a:rPr lang="en-US" sz="3200">
                <a:solidFill>
                  <a:srgbClr val="0070C0"/>
                </a:solidFill>
              </a:rPr>
              <a:t>= </a:t>
            </a:r>
            <a:r>
              <a:rPr lang="en-US" sz="3200" b="1">
                <a:solidFill>
                  <a:srgbClr val="0070C0"/>
                </a:solidFill>
              </a:rPr>
              <a:t>Trạng thái </a:t>
            </a:r>
            <a:r>
              <a:rPr lang="en-US" sz="3200">
                <a:solidFill>
                  <a:srgbClr val="0070C0"/>
                </a:solidFill>
              </a:rPr>
              <a:t>(các thuộc tính</a:t>
            </a:r>
            <a:r>
              <a:rPr lang="en-US" sz="3200" smtClean="0">
                <a:solidFill>
                  <a:srgbClr val="0070C0"/>
                </a:solidFill>
              </a:rPr>
              <a:t>) + </a:t>
            </a:r>
            <a:r>
              <a:rPr lang="en-US" sz="3200" b="1">
                <a:solidFill>
                  <a:srgbClr val="0070C0"/>
                </a:solidFill>
              </a:rPr>
              <a:t>Các năng lực </a:t>
            </a:r>
            <a:r>
              <a:rPr lang="en-US" sz="3200">
                <a:solidFill>
                  <a:srgbClr val="0070C0"/>
                </a:solidFill>
              </a:rPr>
              <a:t>(hành </a:t>
            </a:r>
            <a:r>
              <a:rPr lang="en-US" sz="3200" smtClean="0">
                <a:solidFill>
                  <a:srgbClr val="0070C0"/>
                </a:solidFill>
              </a:rPr>
              <a:t>vi)</a:t>
            </a:r>
          </a:p>
          <a:p>
            <a:pPr marL="457200" indent="-457200" algn="just">
              <a:buFontTx/>
              <a:buChar char="-"/>
            </a:pPr>
            <a:r>
              <a:rPr lang="en-US" sz="3200" b="1" smtClean="0">
                <a:solidFill>
                  <a:srgbClr val="0070C0"/>
                </a:solidFill>
              </a:rPr>
              <a:t>Đối </a:t>
            </a:r>
            <a:r>
              <a:rPr lang="en-US" sz="3200" b="1">
                <a:solidFill>
                  <a:srgbClr val="0070C0"/>
                </a:solidFill>
              </a:rPr>
              <a:t>tượng lập trình </a:t>
            </a:r>
            <a:r>
              <a:rPr lang="en-US" sz="3200">
                <a:solidFill>
                  <a:srgbClr val="0070C0"/>
                </a:solidFill>
              </a:rPr>
              <a:t>= </a:t>
            </a:r>
            <a:r>
              <a:rPr lang="en-US" sz="3200" b="1">
                <a:solidFill>
                  <a:srgbClr val="0070C0"/>
                </a:solidFill>
              </a:rPr>
              <a:t>Dữ liệu </a:t>
            </a:r>
            <a:r>
              <a:rPr lang="en-US" sz="3200">
                <a:solidFill>
                  <a:srgbClr val="0070C0"/>
                </a:solidFill>
              </a:rPr>
              <a:t>+ </a:t>
            </a:r>
            <a:r>
              <a:rPr lang="en-US" sz="3200" b="1">
                <a:solidFill>
                  <a:srgbClr val="0070C0"/>
                </a:solidFill>
              </a:rPr>
              <a:t>Các </a:t>
            </a:r>
            <a:r>
              <a:rPr lang="en-US" sz="3200" b="1" smtClean="0">
                <a:solidFill>
                  <a:srgbClr val="0070C0"/>
                </a:solidFill>
              </a:rPr>
              <a:t>hàm</a:t>
            </a:r>
            <a:endParaRPr lang="en-US" sz="3200" b="1">
              <a:solidFill>
                <a:srgbClr val="0070C0"/>
              </a:solidFill>
            </a:endParaRPr>
          </a:p>
          <a:p>
            <a:pPr marL="457200" indent="-457200" algn="just">
              <a:buFontTx/>
              <a:buChar char="-"/>
            </a:pPr>
            <a:r>
              <a:rPr lang="en-US" sz="3200" smtClean="0">
                <a:solidFill>
                  <a:srgbClr val="0070C0"/>
                </a:solidFill>
              </a:rPr>
              <a:t>Kết </a:t>
            </a:r>
            <a:r>
              <a:rPr lang="en-US" sz="3200">
                <a:solidFill>
                  <a:srgbClr val="0070C0"/>
                </a:solidFill>
              </a:rPr>
              <a:t>quả của việc trừu tượng hóa các đối tượng của thế giới thực thành các đối tượng lập trình là sự kết hợp giữa dữ liệu và các </a:t>
            </a:r>
            <a:r>
              <a:rPr lang="en-US" sz="3200" smtClean="0">
                <a:solidFill>
                  <a:srgbClr val="0070C0"/>
                </a:solidFill>
              </a:rPr>
              <a:t>hàm</a:t>
            </a:r>
          </a:p>
        </p:txBody>
      </p:sp>
    </p:spTree>
    <p:extLst>
      <p:ext uri="{BB962C8B-B14F-4D97-AF65-F5344CB8AC3E}">
        <p14:creationId xmlns:p14="http://schemas.microsoft.com/office/powerpoint/2010/main" xmlns="" val="22853582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84625"/>
            <a:ext cx="8686800" cy="6689332"/>
          </a:xfrm>
          <a:prstGeom prst="rect">
            <a:avLst/>
          </a:prstGeom>
          <a:noFill/>
        </p:spPr>
        <p:txBody>
          <a:bodyPr wrap="square" rtlCol="0">
            <a:spAutoFit/>
          </a:bodyPr>
          <a:lstStyle/>
          <a:p>
            <a:pPr algn="just">
              <a:lnSpc>
                <a:spcPct val="120000"/>
              </a:lnSpc>
            </a:pPr>
            <a:r>
              <a:rPr lang="en-US" sz="3000" b="1" smtClean="0">
                <a:solidFill>
                  <a:srgbClr val="CC0000"/>
                </a:solidFill>
              </a:rPr>
              <a:t>4.1</a:t>
            </a:r>
            <a:r>
              <a:rPr lang="en-US" sz="3000" b="1">
                <a:solidFill>
                  <a:srgbClr val="CC0000"/>
                </a:solidFill>
              </a:rPr>
              <a:t>. Định nghĩa đối tượng, </a:t>
            </a:r>
            <a:r>
              <a:rPr lang="en-US" sz="3000" b="1" smtClean="0">
                <a:solidFill>
                  <a:srgbClr val="CC0000"/>
                </a:solidFill>
              </a:rPr>
              <a:t>lớp (tiếp…)</a:t>
            </a:r>
          </a:p>
          <a:p>
            <a:pPr marL="457200" indent="-457200" algn="just">
              <a:lnSpc>
                <a:spcPct val="120000"/>
              </a:lnSpc>
              <a:buFontTx/>
              <a:buChar char="-"/>
            </a:pPr>
            <a:r>
              <a:rPr lang="en-US" sz="3000">
                <a:solidFill>
                  <a:srgbClr val="0070C0"/>
                </a:solidFill>
              </a:rPr>
              <a:t>Lớp là một kiểu dữ liệu mới được dùng để định nghĩa các đối </a:t>
            </a:r>
            <a:r>
              <a:rPr lang="en-US" sz="3000" smtClean="0">
                <a:solidFill>
                  <a:srgbClr val="0070C0"/>
                </a:solidFill>
              </a:rPr>
              <a:t>tượng.</a:t>
            </a:r>
          </a:p>
          <a:p>
            <a:pPr marL="457200" indent="-457200" algn="just">
              <a:lnSpc>
                <a:spcPct val="120000"/>
              </a:lnSpc>
              <a:buFontTx/>
              <a:buChar char="-"/>
            </a:pPr>
            <a:r>
              <a:rPr lang="en-US" sz="3000" smtClean="0">
                <a:solidFill>
                  <a:srgbClr val="0070C0"/>
                </a:solidFill>
              </a:rPr>
              <a:t>Một </a:t>
            </a:r>
            <a:r>
              <a:rPr lang="en-US" sz="3000">
                <a:solidFill>
                  <a:srgbClr val="0070C0"/>
                </a:solidFill>
              </a:rPr>
              <a:t>lớp có vai trò như một kế hoạch hay một bản mẫu. Nó chỉ rõ dữ liệu nào (các thuộc tính - trạng thái) và các hàm (các năng lực) nào sẽ thuộc về các đối tượng của lớp </a:t>
            </a:r>
            <a:r>
              <a:rPr lang="en-US" sz="3000" smtClean="0">
                <a:solidFill>
                  <a:srgbClr val="0070C0"/>
                </a:solidFill>
              </a:rPr>
              <a:t>đó.</a:t>
            </a:r>
          </a:p>
          <a:p>
            <a:pPr marL="457200" indent="-457200" algn="just">
              <a:lnSpc>
                <a:spcPct val="120000"/>
              </a:lnSpc>
              <a:buFontTx/>
              <a:buChar char="-"/>
            </a:pPr>
            <a:r>
              <a:rPr lang="en-US" sz="3000" smtClean="0">
                <a:solidFill>
                  <a:srgbClr val="0070C0"/>
                </a:solidFill>
              </a:rPr>
              <a:t>Việc </a:t>
            </a:r>
            <a:r>
              <a:rPr lang="en-US" sz="3000">
                <a:solidFill>
                  <a:srgbClr val="0070C0"/>
                </a:solidFill>
              </a:rPr>
              <a:t>viết hay tạo ra một lớp mới không sinh ra bất cứ một đối tượng nào trong chương trình.</a:t>
            </a:r>
          </a:p>
          <a:p>
            <a:pPr marL="457200" indent="-457200" algn="just">
              <a:lnSpc>
                <a:spcPct val="120000"/>
              </a:lnSpc>
              <a:buFontTx/>
              <a:buChar char="-"/>
            </a:pPr>
            <a:r>
              <a:rPr lang="en-US" sz="3000">
                <a:solidFill>
                  <a:srgbClr val="0070C0"/>
                </a:solidFill>
              </a:rPr>
              <a:t>Một lớp là sự trừu tượng hóa, tổng quát hóa các đối tượng có các thuộc tính giống nhau và các đối tượng là thể nghiệm của các lớp.</a:t>
            </a:r>
          </a:p>
        </p:txBody>
      </p:sp>
    </p:spTree>
    <p:extLst>
      <p:ext uri="{BB962C8B-B14F-4D97-AF65-F5344CB8AC3E}">
        <p14:creationId xmlns:p14="http://schemas.microsoft.com/office/powerpoint/2010/main" xmlns="" val="24830088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84625"/>
            <a:ext cx="8686800" cy="6278642"/>
          </a:xfrm>
          <a:prstGeom prst="rect">
            <a:avLst/>
          </a:prstGeom>
          <a:noFill/>
        </p:spPr>
        <p:txBody>
          <a:bodyPr wrap="square" rtlCol="0">
            <a:spAutoFit/>
          </a:bodyPr>
          <a:lstStyle/>
          <a:p>
            <a:r>
              <a:rPr lang="en-US" sz="3000" b="1" smtClean="0">
                <a:solidFill>
                  <a:srgbClr val="CC0000"/>
                </a:solidFill>
              </a:rPr>
              <a:t>4.2</a:t>
            </a:r>
            <a:r>
              <a:rPr lang="en-US" sz="3000" b="1">
                <a:solidFill>
                  <a:srgbClr val="CC0000"/>
                </a:solidFill>
              </a:rPr>
              <a:t>. Khai báo lớp, đối tượng</a:t>
            </a:r>
          </a:p>
          <a:p>
            <a:r>
              <a:rPr lang="en-US" sz="3000" b="1">
                <a:solidFill>
                  <a:srgbClr val="CC0000"/>
                </a:solidFill>
              </a:rPr>
              <a:t>4.2.1. Khai báo </a:t>
            </a:r>
            <a:r>
              <a:rPr lang="en-US" sz="3000" b="1" smtClean="0">
                <a:solidFill>
                  <a:srgbClr val="CC0000"/>
                </a:solidFill>
              </a:rPr>
              <a:t>lớp</a:t>
            </a:r>
          </a:p>
          <a:p>
            <a:pPr marL="457200" indent="-457200">
              <a:lnSpc>
                <a:spcPct val="120000"/>
              </a:lnSpc>
              <a:spcBef>
                <a:spcPts val="600"/>
              </a:spcBef>
              <a:buFontTx/>
              <a:buChar char="-"/>
            </a:pPr>
            <a:r>
              <a:rPr lang="en-US" sz="3000" smtClean="0">
                <a:solidFill>
                  <a:srgbClr val="0070C0"/>
                </a:solidFill>
              </a:rPr>
              <a:t>Để </a:t>
            </a:r>
            <a:r>
              <a:rPr lang="en-US" sz="3000">
                <a:solidFill>
                  <a:srgbClr val="0070C0"/>
                </a:solidFill>
              </a:rPr>
              <a:t>khai báo một lớp, ta sử dụng từ khoá </a:t>
            </a:r>
            <a:r>
              <a:rPr lang="en-US" sz="3000" b="1">
                <a:solidFill>
                  <a:srgbClr val="0070C0"/>
                </a:solidFill>
              </a:rPr>
              <a:t>class</a:t>
            </a:r>
            <a:r>
              <a:rPr lang="en-US" sz="3000">
                <a:solidFill>
                  <a:srgbClr val="0070C0"/>
                </a:solidFill>
              </a:rPr>
              <a:t> như sau</a:t>
            </a:r>
            <a:r>
              <a:rPr lang="en-US" sz="3000" smtClean="0">
                <a:solidFill>
                  <a:srgbClr val="0070C0"/>
                </a:solidFill>
              </a:rPr>
              <a:t>:</a:t>
            </a:r>
          </a:p>
          <a:p>
            <a:pPr lvl="1">
              <a:lnSpc>
                <a:spcPct val="150000"/>
              </a:lnSpc>
              <a:spcBef>
                <a:spcPts val="600"/>
              </a:spcBef>
            </a:pPr>
            <a:r>
              <a:rPr lang="en-US" sz="3200" b="1">
                <a:solidFill>
                  <a:srgbClr val="FF0000"/>
                </a:solidFill>
                <a:latin typeface="Courier New" pitchFamily="49" charset="0"/>
                <a:cs typeface="Courier New" pitchFamily="49" charset="0"/>
              </a:rPr>
              <a:t>class </a:t>
            </a:r>
            <a:r>
              <a:rPr lang="en-US" sz="3200" b="1" smtClean="0">
                <a:solidFill>
                  <a:srgbClr val="FF0000"/>
                </a:solidFill>
                <a:latin typeface="Courier New" pitchFamily="49" charset="0"/>
                <a:cs typeface="Courier New" pitchFamily="49" charset="0"/>
              </a:rPr>
              <a:t>class_name </a:t>
            </a:r>
            <a:r>
              <a:rPr lang="en-US" sz="3200" b="1">
                <a:solidFill>
                  <a:srgbClr val="FF0000"/>
                </a:solidFill>
                <a:latin typeface="Courier New" pitchFamily="49" charset="0"/>
                <a:cs typeface="Courier New" pitchFamily="49" charset="0"/>
              </a:rPr>
              <a:t>{</a:t>
            </a:r>
          </a:p>
          <a:p>
            <a:pPr lvl="1">
              <a:lnSpc>
                <a:spcPct val="150000"/>
              </a:lnSpc>
              <a:spcBef>
                <a:spcPts val="600"/>
              </a:spcBef>
            </a:pPr>
            <a:r>
              <a:rPr lang="en-US" sz="3200" b="1">
                <a:solidFill>
                  <a:srgbClr val="FF0000"/>
                </a:solidFill>
                <a:latin typeface="Courier New" pitchFamily="49" charset="0"/>
                <a:cs typeface="Courier New" pitchFamily="49" charset="0"/>
              </a:rPr>
              <a:t>	access_specifier_1: member1;</a:t>
            </a:r>
          </a:p>
          <a:p>
            <a:pPr lvl="1">
              <a:lnSpc>
                <a:spcPct val="150000"/>
              </a:lnSpc>
              <a:spcBef>
                <a:spcPts val="600"/>
              </a:spcBef>
            </a:pPr>
            <a:r>
              <a:rPr lang="en-US" sz="3200" b="1">
                <a:solidFill>
                  <a:srgbClr val="FF0000"/>
                </a:solidFill>
                <a:latin typeface="Courier New" pitchFamily="49" charset="0"/>
                <a:cs typeface="Courier New" pitchFamily="49" charset="0"/>
              </a:rPr>
              <a:t>	access_specifier_2: member2;</a:t>
            </a:r>
          </a:p>
          <a:p>
            <a:pPr lvl="1">
              <a:lnSpc>
                <a:spcPct val="150000"/>
              </a:lnSpc>
              <a:spcBef>
                <a:spcPts val="600"/>
              </a:spcBef>
            </a:pPr>
            <a:r>
              <a:rPr lang="en-US" sz="3200" b="1">
                <a:solidFill>
                  <a:srgbClr val="FF0000"/>
                </a:solidFill>
                <a:latin typeface="Courier New" pitchFamily="49" charset="0"/>
                <a:cs typeface="Courier New" pitchFamily="49" charset="0"/>
              </a:rPr>
              <a:t>	...</a:t>
            </a:r>
          </a:p>
          <a:p>
            <a:pPr lvl="1">
              <a:lnSpc>
                <a:spcPct val="150000"/>
              </a:lnSpc>
              <a:spcBef>
                <a:spcPts val="600"/>
              </a:spcBef>
            </a:pPr>
            <a:r>
              <a:rPr lang="en-US" sz="3200" b="1">
                <a:solidFill>
                  <a:srgbClr val="FF0000"/>
                </a:solidFill>
                <a:latin typeface="Courier New" pitchFamily="49" charset="0"/>
                <a:cs typeface="Courier New" pitchFamily="49" charset="0"/>
              </a:rPr>
              <a:t>} object_names;</a:t>
            </a:r>
          </a:p>
        </p:txBody>
      </p:sp>
    </p:spTree>
    <p:extLst>
      <p:ext uri="{BB962C8B-B14F-4D97-AF65-F5344CB8AC3E}">
        <p14:creationId xmlns:p14="http://schemas.microsoft.com/office/powerpoint/2010/main" xmlns="" val="28901606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21833"/>
            <a:ext cx="8686800" cy="6749540"/>
          </a:xfrm>
          <a:prstGeom prst="rect">
            <a:avLst/>
          </a:prstGeom>
          <a:noFill/>
        </p:spPr>
        <p:txBody>
          <a:bodyPr wrap="square" rtlCol="0">
            <a:spAutoFit/>
          </a:bodyPr>
          <a:lstStyle/>
          <a:p>
            <a:r>
              <a:rPr lang="en-US" sz="3000" b="1" smtClean="0">
                <a:solidFill>
                  <a:srgbClr val="CC0000"/>
                </a:solidFill>
              </a:rPr>
              <a:t>4.2.1</a:t>
            </a:r>
            <a:r>
              <a:rPr lang="en-US" sz="3000" b="1">
                <a:solidFill>
                  <a:srgbClr val="CC0000"/>
                </a:solidFill>
              </a:rPr>
              <a:t>. Khai báo </a:t>
            </a:r>
            <a:r>
              <a:rPr lang="en-US" sz="3000" b="1" smtClean="0">
                <a:solidFill>
                  <a:srgbClr val="CC0000"/>
                </a:solidFill>
              </a:rPr>
              <a:t>lớp (tiếp…)</a:t>
            </a:r>
          </a:p>
          <a:p>
            <a:pPr>
              <a:lnSpc>
                <a:spcPct val="110000"/>
              </a:lnSpc>
            </a:pPr>
            <a:r>
              <a:rPr lang="en-US" sz="3000">
                <a:solidFill>
                  <a:srgbClr val="0070C0"/>
                </a:solidFill>
              </a:rPr>
              <a:t>- Chi tiết hơn ta có khai báo lớp như sau:</a:t>
            </a:r>
          </a:p>
          <a:p>
            <a:pPr>
              <a:lnSpc>
                <a:spcPct val="110000"/>
              </a:lnSpc>
            </a:pPr>
            <a:r>
              <a:rPr lang="en-US" sz="2800" b="1">
                <a:solidFill>
                  <a:srgbClr val="FF0000"/>
                </a:solidFill>
              </a:rPr>
              <a:t>class</a:t>
            </a:r>
            <a:r>
              <a:rPr lang="en-US" sz="2800">
                <a:solidFill>
                  <a:srgbClr val="FF0000"/>
                </a:solidFill>
              </a:rPr>
              <a:t> </a:t>
            </a:r>
            <a:r>
              <a:rPr lang="en-US" sz="2800" b="1" smtClean="0">
                <a:solidFill>
                  <a:srgbClr val="FF0000"/>
                </a:solidFill>
              </a:rPr>
              <a:t>tên_lớp {</a:t>
            </a:r>
            <a:endParaRPr lang="en-US" sz="2800">
              <a:solidFill>
                <a:srgbClr val="FF0000"/>
              </a:solidFill>
            </a:endParaRPr>
          </a:p>
          <a:p>
            <a:pPr>
              <a:lnSpc>
                <a:spcPct val="110000"/>
              </a:lnSpc>
            </a:pPr>
            <a:r>
              <a:rPr lang="en-US" sz="2800" b="1">
                <a:solidFill>
                  <a:srgbClr val="FF0000"/>
                </a:solidFill>
              </a:rPr>
              <a:t>private :</a:t>
            </a:r>
            <a:endParaRPr lang="en-US" sz="2800">
              <a:solidFill>
                <a:srgbClr val="FF0000"/>
              </a:solidFill>
            </a:endParaRPr>
          </a:p>
          <a:p>
            <a:pPr>
              <a:lnSpc>
                <a:spcPct val="110000"/>
              </a:lnSpc>
            </a:pPr>
            <a:r>
              <a:rPr lang="en-US" sz="2800">
                <a:solidFill>
                  <a:srgbClr val="FF0000"/>
                </a:solidFill>
              </a:rPr>
              <a:t>// Khai báo các thành phần dữ liệu (thuộc tính) riêng</a:t>
            </a:r>
          </a:p>
          <a:p>
            <a:pPr>
              <a:lnSpc>
                <a:spcPct val="110000"/>
              </a:lnSpc>
            </a:pPr>
            <a:r>
              <a:rPr lang="en-US" sz="2800">
                <a:solidFill>
                  <a:srgbClr val="FF0000"/>
                </a:solidFill>
              </a:rPr>
              <a:t>// Khai báo các phương thức (hàm) riêng</a:t>
            </a:r>
          </a:p>
          <a:p>
            <a:pPr>
              <a:lnSpc>
                <a:spcPct val="110000"/>
              </a:lnSpc>
            </a:pPr>
            <a:r>
              <a:rPr lang="en-US" sz="2800" b="1">
                <a:solidFill>
                  <a:srgbClr val="FF0000"/>
                </a:solidFill>
              </a:rPr>
              <a:t>protected:</a:t>
            </a:r>
            <a:endParaRPr lang="en-US" sz="2800">
              <a:solidFill>
                <a:srgbClr val="FF0000"/>
              </a:solidFill>
            </a:endParaRPr>
          </a:p>
          <a:p>
            <a:pPr>
              <a:lnSpc>
                <a:spcPct val="110000"/>
              </a:lnSpc>
            </a:pPr>
            <a:r>
              <a:rPr lang="en-US" sz="2800">
                <a:solidFill>
                  <a:srgbClr val="FF0000"/>
                </a:solidFill>
              </a:rPr>
              <a:t>// Khai báo các thành phần dữ liệu (thuộc tính) được bảo vệ</a:t>
            </a:r>
          </a:p>
          <a:p>
            <a:pPr>
              <a:lnSpc>
                <a:spcPct val="110000"/>
              </a:lnSpc>
            </a:pPr>
            <a:r>
              <a:rPr lang="en-US" sz="2800">
                <a:solidFill>
                  <a:srgbClr val="FF0000"/>
                </a:solidFill>
              </a:rPr>
              <a:t>// Khai báo các phương thức (hàm) được bảo vệ</a:t>
            </a:r>
          </a:p>
          <a:p>
            <a:pPr>
              <a:lnSpc>
                <a:spcPct val="110000"/>
              </a:lnSpc>
            </a:pPr>
            <a:r>
              <a:rPr lang="en-US" sz="2800" b="1">
                <a:solidFill>
                  <a:srgbClr val="FF0000"/>
                </a:solidFill>
              </a:rPr>
              <a:t>public:</a:t>
            </a:r>
            <a:endParaRPr lang="en-US" sz="2800">
              <a:solidFill>
                <a:srgbClr val="FF0000"/>
              </a:solidFill>
            </a:endParaRPr>
          </a:p>
          <a:p>
            <a:pPr>
              <a:lnSpc>
                <a:spcPct val="110000"/>
              </a:lnSpc>
            </a:pPr>
            <a:r>
              <a:rPr lang="en-US" sz="2800">
                <a:solidFill>
                  <a:srgbClr val="FF0000"/>
                </a:solidFill>
              </a:rPr>
              <a:t>// Khai báo các thành phần dữ liệu (thuộc tính) chung</a:t>
            </a:r>
          </a:p>
          <a:p>
            <a:pPr>
              <a:lnSpc>
                <a:spcPct val="110000"/>
              </a:lnSpc>
            </a:pPr>
            <a:r>
              <a:rPr lang="en-US" sz="2800">
                <a:solidFill>
                  <a:srgbClr val="FF0000"/>
                </a:solidFill>
              </a:rPr>
              <a:t>// Khai báo các phương thức (hàm) chung</a:t>
            </a:r>
          </a:p>
          <a:p>
            <a:pPr>
              <a:lnSpc>
                <a:spcPct val="110000"/>
              </a:lnSpc>
            </a:pPr>
            <a:r>
              <a:rPr lang="en-US" sz="2800" b="1">
                <a:solidFill>
                  <a:srgbClr val="FF0000"/>
                </a:solidFill>
              </a:rPr>
              <a:t>}; </a:t>
            </a:r>
            <a:endParaRPr lang="en-US" sz="2800">
              <a:solidFill>
                <a:srgbClr val="FF0000"/>
              </a:solidFill>
            </a:endParaRPr>
          </a:p>
        </p:txBody>
      </p:sp>
    </p:spTree>
    <p:extLst>
      <p:ext uri="{BB962C8B-B14F-4D97-AF65-F5344CB8AC3E}">
        <p14:creationId xmlns:p14="http://schemas.microsoft.com/office/powerpoint/2010/main" xmlns="" val="27419465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988" y="234156"/>
            <a:ext cx="8305800" cy="1138773"/>
          </a:xfrm>
          <a:prstGeom prst="rect">
            <a:avLst/>
          </a:prstGeom>
          <a:noFill/>
        </p:spPr>
        <p:txBody>
          <a:bodyPr wrap="square" rtlCol="0">
            <a:spAutoFit/>
          </a:bodyPr>
          <a:lstStyle/>
          <a:p>
            <a:r>
              <a:rPr lang="en-US" sz="3400" b="1" smtClean="0">
                <a:solidFill>
                  <a:srgbClr val="CC0000"/>
                </a:solidFill>
              </a:rPr>
              <a:t>Chương 1. </a:t>
            </a:r>
            <a:r>
              <a:rPr lang="vi-VN" sz="3400" b="1" smtClean="0">
                <a:solidFill>
                  <a:srgbClr val="CC0000"/>
                </a:solidFill>
              </a:rPr>
              <a:t>Lập trình hướng đối tượng và C++</a:t>
            </a:r>
            <a:r>
              <a:rPr lang="en-US" sz="3400" b="1" smtClean="0">
                <a:solidFill>
                  <a:srgbClr val="CC0000"/>
                </a:solidFill>
              </a:rPr>
              <a:t>.</a:t>
            </a:r>
            <a:endParaRPr lang="en-US" sz="3400" b="1">
              <a:solidFill>
                <a:srgbClr val="CC0000"/>
              </a:solidFill>
            </a:endParaRPr>
          </a:p>
        </p:txBody>
      </p:sp>
      <p:sp>
        <p:nvSpPr>
          <p:cNvPr id="5" name="TextBox 4"/>
          <p:cNvSpPr txBox="1"/>
          <p:nvPr/>
        </p:nvSpPr>
        <p:spPr>
          <a:xfrm>
            <a:off x="534194" y="1464310"/>
            <a:ext cx="7924800" cy="5170646"/>
          </a:xfrm>
          <a:prstGeom prst="rect">
            <a:avLst/>
          </a:prstGeom>
          <a:noFill/>
        </p:spPr>
        <p:txBody>
          <a:bodyPr wrap="square" rtlCol="0">
            <a:spAutoFit/>
          </a:bodyPr>
          <a:lstStyle/>
          <a:p>
            <a:pPr algn="just"/>
            <a:r>
              <a:rPr lang="en-US" sz="3000">
                <a:solidFill>
                  <a:srgbClr val="0070C0"/>
                </a:solidFill>
              </a:rPr>
              <a:t>1.1. Ưu điểm của lập trình hướng đối tượng.</a:t>
            </a:r>
          </a:p>
          <a:p>
            <a:pPr algn="just"/>
            <a:r>
              <a:rPr lang="en-US" sz="3000">
                <a:solidFill>
                  <a:srgbClr val="0070C0"/>
                </a:solidFill>
              </a:rPr>
              <a:t>1.2. Các khái niệm cơ sở trong OOP.</a:t>
            </a:r>
          </a:p>
          <a:p>
            <a:pPr algn="just"/>
            <a:r>
              <a:rPr lang="en-US" sz="3000">
                <a:solidFill>
                  <a:srgbClr val="0070C0"/>
                </a:solidFill>
              </a:rPr>
              <a:t>1.3. Giới thiệu ngôn ngữ C++.</a:t>
            </a:r>
          </a:p>
          <a:p>
            <a:pPr algn="just"/>
            <a:r>
              <a:rPr lang="en-US" sz="3000">
                <a:solidFill>
                  <a:srgbClr val="0070C0"/>
                </a:solidFill>
              </a:rPr>
              <a:t>1.4. Cấu trúc một chương trình C++.</a:t>
            </a:r>
          </a:p>
          <a:p>
            <a:pPr algn="just"/>
            <a:r>
              <a:rPr lang="en-US" sz="3000">
                <a:solidFill>
                  <a:srgbClr val="0070C0"/>
                </a:solidFill>
              </a:rPr>
              <a:t>1.5. Kiểu dữ liệu trong C++.</a:t>
            </a:r>
          </a:p>
          <a:p>
            <a:pPr algn="just"/>
            <a:r>
              <a:rPr lang="en-US" sz="3000">
                <a:solidFill>
                  <a:srgbClr val="0070C0"/>
                </a:solidFill>
              </a:rPr>
              <a:t>1.6. Các câu lệnh cơ bản trong C++.</a:t>
            </a:r>
          </a:p>
          <a:p>
            <a:pPr algn="just"/>
            <a:r>
              <a:rPr lang="en-US" sz="3000" i="1">
                <a:solidFill>
                  <a:srgbClr val="0070C0"/>
                </a:solidFill>
              </a:rPr>
              <a:t>Bài tập.</a:t>
            </a:r>
          </a:p>
          <a:p>
            <a:pPr algn="just"/>
            <a:r>
              <a:rPr lang="en-US" sz="3000" u="sng">
                <a:solidFill>
                  <a:srgbClr val="0070C0"/>
                </a:solidFill>
              </a:rPr>
              <a:t>Nội dung tự học (6t)</a:t>
            </a:r>
            <a:r>
              <a:rPr lang="en-US" sz="3000">
                <a:solidFill>
                  <a:srgbClr val="0070C0"/>
                </a:solidFill>
              </a:rPr>
              <a:t>:</a:t>
            </a:r>
          </a:p>
          <a:p>
            <a:pPr lvl="0" algn="just"/>
            <a:r>
              <a:rPr lang="en-US" sz="3000" smtClean="0">
                <a:solidFill>
                  <a:srgbClr val="0070C0"/>
                </a:solidFill>
              </a:rPr>
              <a:t>- </a:t>
            </a:r>
            <a:r>
              <a:rPr lang="en-US" sz="3000" i="1" smtClean="0">
                <a:solidFill>
                  <a:srgbClr val="0070C0"/>
                </a:solidFill>
              </a:rPr>
              <a:t>Những </a:t>
            </a:r>
            <a:r>
              <a:rPr lang="en-US" sz="3000" i="1">
                <a:solidFill>
                  <a:srgbClr val="0070C0"/>
                </a:solidFill>
              </a:rPr>
              <a:t>ứng dụng của lập trình hướng đối tượng.</a:t>
            </a:r>
          </a:p>
          <a:p>
            <a:pPr lvl="0" algn="just"/>
            <a:r>
              <a:rPr lang="en-US" sz="3000" i="1" smtClean="0">
                <a:solidFill>
                  <a:srgbClr val="0070C0"/>
                </a:solidFill>
              </a:rPr>
              <a:t>- Các </a:t>
            </a:r>
            <a:r>
              <a:rPr lang="en-US" sz="3000" i="1">
                <a:solidFill>
                  <a:srgbClr val="0070C0"/>
                </a:solidFill>
              </a:rPr>
              <a:t>ngôn ngữ lập trình hướng đối tượng</a:t>
            </a:r>
            <a:r>
              <a:rPr lang="en-US" sz="3000" i="1" smtClean="0">
                <a:solidFill>
                  <a:srgbClr val="0070C0"/>
                </a:solidFill>
              </a:rPr>
              <a:t>.</a:t>
            </a:r>
            <a:endParaRPr lang="en-US" sz="3000" i="1">
              <a:solidFill>
                <a:srgbClr val="0070C0"/>
              </a:solidFill>
            </a:endParaRPr>
          </a:p>
        </p:txBody>
      </p:sp>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21833"/>
            <a:ext cx="8686800" cy="5986254"/>
          </a:xfrm>
          <a:prstGeom prst="rect">
            <a:avLst/>
          </a:prstGeom>
          <a:noFill/>
        </p:spPr>
        <p:txBody>
          <a:bodyPr wrap="square" rtlCol="0">
            <a:spAutoFit/>
          </a:bodyPr>
          <a:lstStyle/>
          <a:p>
            <a:r>
              <a:rPr lang="en-US" sz="3000" b="1" smtClean="0">
                <a:solidFill>
                  <a:srgbClr val="CC0000"/>
                </a:solidFill>
              </a:rPr>
              <a:t>4.2.1</a:t>
            </a:r>
            <a:r>
              <a:rPr lang="en-US" sz="3000" b="1">
                <a:solidFill>
                  <a:srgbClr val="CC0000"/>
                </a:solidFill>
              </a:rPr>
              <a:t>. Khai báo </a:t>
            </a:r>
            <a:r>
              <a:rPr lang="en-US" sz="3000" b="1" smtClean="0">
                <a:solidFill>
                  <a:srgbClr val="CC0000"/>
                </a:solidFill>
              </a:rPr>
              <a:t>lớp (tiếp…)</a:t>
            </a:r>
          </a:p>
          <a:p>
            <a:pPr>
              <a:lnSpc>
                <a:spcPct val="110000"/>
              </a:lnSpc>
            </a:pPr>
            <a:r>
              <a:rPr lang="en-US" sz="3000" smtClean="0">
                <a:solidFill>
                  <a:srgbClr val="0070C0"/>
                </a:solidFill>
              </a:rPr>
              <a:t>- Ví dụ:</a:t>
            </a:r>
          </a:p>
          <a:p>
            <a:pPr lvl="1"/>
            <a:r>
              <a:rPr lang="en-US" sz="3200" b="1" smtClean="0">
                <a:solidFill>
                  <a:srgbClr val="FF0000"/>
                </a:solidFill>
                <a:latin typeface="Courier New" pitchFamily="49" charset="0"/>
                <a:cs typeface="Courier New" pitchFamily="49" charset="0"/>
              </a:rPr>
              <a:t>class </a:t>
            </a:r>
            <a:r>
              <a:rPr lang="en-US" sz="3200" b="1">
                <a:solidFill>
                  <a:srgbClr val="FF0000"/>
                </a:solidFill>
                <a:latin typeface="Courier New" pitchFamily="49" charset="0"/>
                <a:cs typeface="Courier New" pitchFamily="49" charset="0"/>
              </a:rPr>
              <a:t>CRectangle {</a:t>
            </a:r>
          </a:p>
          <a:p>
            <a:pPr lvl="1"/>
            <a:r>
              <a:rPr lang="en-US" sz="3200" b="1" smtClean="0">
                <a:solidFill>
                  <a:srgbClr val="FF0000"/>
                </a:solidFill>
                <a:latin typeface="Courier New" pitchFamily="49" charset="0"/>
                <a:cs typeface="Courier New" pitchFamily="49" charset="0"/>
              </a:rPr>
              <a:t>		int </a:t>
            </a:r>
            <a:r>
              <a:rPr lang="en-US" sz="3200" b="1">
                <a:solidFill>
                  <a:srgbClr val="FF0000"/>
                </a:solidFill>
                <a:latin typeface="Courier New" pitchFamily="49" charset="0"/>
                <a:cs typeface="Courier New" pitchFamily="49" charset="0"/>
              </a:rPr>
              <a:t>x, y;</a:t>
            </a:r>
          </a:p>
          <a:p>
            <a:pPr lvl="1"/>
            <a:r>
              <a:rPr lang="en-US" sz="3200" b="1" smtClean="0">
                <a:solidFill>
                  <a:srgbClr val="FF0000"/>
                </a:solidFill>
                <a:latin typeface="Courier New" pitchFamily="49" charset="0"/>
                <a:cs typeface="Courier New" pitchFamily="49" charset="0"/>
              </a:rPr>
              <a:t>	public</a:t>
            </a:r>
            <a:r>
              <a:rPr lang="en-US" sz="3200" b="1">
                <a:solidFill>
                  <a:srgbClr val="FF0000"/>
                </a:solidFill>
                <a:latin typeface="Courier New" pitchFamily="49" charset="0"/>
                <a:cs typeface="Courier New" pitchFamily="49" charset="0"/>
              </a:rPr>
              <a:t>:</a:t>
            </a:r>
          </a:p>
          <a:p>
            <a:pPr lvl="1"/>
            <a:r>
              <a:rPr lang="en-US" sz="3200" b="1" smtClean="0">
                <a:solidFill>
                  <a:srgbClr val="FF0000"/>
                </a:solidFill>
                <a:latin typeface="Courier New" pitchFamily="49" charset="0"/>
                <a:cs typeface="Courier New" pitchFamily="49" charset="0"/>
              </a:rPr>
              <a:t>		void </a:t>
            </a:r>
            <a:r>
              <a:rPr lang="en-US" sz="3200" b="1">
                <a:solidFill>
                  <a:srgbClr val="FF0000"/>
                </a:solidFill>
                <a:latin typeface="Courier New" pitchFamily="49" charset="0"/>
                <a:cs typeface="Courier New" pitchFamily="49" charset="0"/>
              </a:rPr>
              <a:t>set_values (int,int);</a:t>
            </a:r>
          </a:p>
          <a:p>
            <a:pPr lvl="1"/>
            <a:r>
              <a:rPr lang="en-US" sz="3200" b="1" smtClean="0">
                <a:solidFill>
                  <a:srgbClr val="FF0000"/>
                </a:solidFill>
                <a:latin typeface="Courier New" pitchFamily="49" charset="0"/>
                <a:cs typeface="Courier New" pitchFamily="49" charset="0"/>
              </a:rPr>
              <a:t>		int </a:t>
            </a:r>
            <a:r>
              <a:rPr lang="en-US" sz="3200" b="1">
                <a:solidFill>
                  <a:srgbClr val="FF0000"/>
                </a:solidFill>
                <a:latin typeface="Courier New" pitchFamily="49" charset="0"/>
                <a:cs typeface="Courier New" pitchFamily="49" charset="0"/>
              </a:rPr>
              <a:t>area (void);</a:t>
            </a:r>
          </a:p>
          <a:p>
            <a:pPr lvl="1"/>
            <a:r>
              <a:rPr lang="en-US" sz="3200" b="1" smtClean="0">
                <a:solidFill>
                  <a:srgbClr val="FF0000"/>
                </a:solidFill>
                <a:latin typeface="Courier New" pitchFamily="49" charset="0"/>
                <a:cs typeface="Courier New" pitchFamily="49" charset="0"/>
              </a:rPr>
              <a:t>} </a:t>
            </a:r>
            <a:r>
              <a:rPr lang="en-US" sz="3200" b="1">
                <a:solidFill>
                  <a:srgbClr val="FF0000"/>
                </a:solidFill>
                <a:latin typeface="Courier New" pitchFamily="49" charset="0"/>
                <a:cs typeface="Courier New" pitchFamily="49" charset="0"/>
              </a:rPr>
              <a:t>rect</a:t>
            </a:r>
            <a:r>
              <a:rPr lang="en-US" sz="3200" b="1" smtClean="0">
                <a:solidFill>
                  <a:srgbClr val="FF0000"/>
                </a:solidFill>
                <a:latin typeface="Courier New" pitchFamily="49" charset="0"/>
                <a:cs typeface="Courier New" pitchFamily="49" charset="0"/>
              </a:rPr>
              <a:t>;</a:t>
            </a:r>
          </a:p>
          <a:p>
            <a:pPr lvl="1"/>
            <a:endParaRPr lang="en-US" sz="3200" b="1" smtClean="0">
              <a:solidFill>
                <a:srgbClr val="FF0000"/>
              </a:solidFill>
              <a:latin typeface="Courier New" pitchFamily="49" charset="0"/>
              <a:cs typeface="Courier New" pitchFamily="49" charset="0"/>
            </a:endParaRPr>
          </a:p>
          <a:p>
            <a:pPr lvl="1"/>
            <a:r>
              <a:rPr lang="en-US" sz="3200" b="1" smtClean="0">
                <a:solidFill>
                  <a:srgbClr val="FF0000"/>
                </a:solidFill>
                <a:latin typeface="Courier New" pitchFamily="49" charset="0"/>
                <a:cs typeface="Courier New" pitchFamily="49" charset="0"/>
              </a:rPr>
              <a:t>...</a:t>
            </a:r>
          </a:p>
          <a:p>
            <a:pPr lvl="1"/>
            <a:r>
              <a:rPr lang="en-US" sz="3200" b="1" smtClean="0">
                <a:solidFill>
                  <a:srgbClr val="FF0000"/>
                </a:solidFill>
                <a:latin typeface="Courier New" pitchFamily="49" charset="0"/>
                <a:cs typeface="Courier New" pitchFamily="49" charset="0"/>
              </a:rPr>
              <a:t>rect.set_values (3,4</a:t>
            </a:r>
            <a:r>
              <a:rPr lang="en-US" sz="3200" b="1">
                <a:solidFill>
                  <a:srgbClr val="FF0000"/>
                </a:solidFill>
                <a:latin typeface="Courier New" pitchFamily="49" charset="0"/>
                <a:cs typeface="Courier New" pitchFamily="49" charset="0"/>
              </a:rPr>
              <a:t>);</a:t>
            </a:r>
          </a:p>
          <a:p>
            <a:pPr lvl="1"/>
            <a:r>
              <a:rPr lang="en-US" sz="3200" b="1">
                <a:solidFill>
                  <a:srgbClr val="FF0000"/>
                </a:solidFill>
                <a:latin typeface="Courier New" pitchFamily="49" charset="0"/>
                <a:cs typeface="Courier New" pitchFamily="49" charset="0"/>
              </a:rPr>
              <a:t>i</a:t>
            </a:r>
            <a:r>
              <a:rPr lang="en-US" sz="3200" b="1" smtClean="0">
                <a:solidFill>
                  <a:srgbClr val="FF0000"/>
                </a:solidFill>
                <a:latin typeface="Courier New" pitchFamily="49" charset="0"/>
                <a:cs typeface="Courier New" pitchFamily="49" charset="0"/>
              </a:rPr>
              <a:t>nt myarea </a:t>
            </a:r>
            <a:r>
              <a:rPr lang="en-US" sz="3200" b="1">
                <a:solidFill>
                  <a:srgbClr val="FF0000"/>
                </a:solidFill>
                <a:latin typeface="Courier New" pitchFamily="49" charset="0"/>
                <a:cs typeface="Courier New" pitchFamily="49" charset="0"/>
              </a:rPr>
              <a:t>= rect.area();</a:t>
            </a:r>
          </a:p>
        </p:txBody>
      </p:sp>
    </p:spTree>
    <p:extLst>
      <p:ext uri="{BB962C8B-B14F-4D97-AF65-F5344CB8AC3E}">
        <p14:creationId xmlns:p14="http://schemas.microsoft.com/office/powerpoint/2010/main" xmlns="" val="15956286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21833"/>
            <a:ext cx="8686800" cy="6601807"/>
          </a:xfrm>
          <a:prstGeom prst="rect">
            <a:avLst/>
          </a:prstGeom>
          <a:noFill/>
        </p:spPr>
        <p:txBody>
          <a:bodyPr wrap="square" rtlCol="0">
            <a:spAutoFit/>
          </a:bodyPr>
          <a:lstStyle/>
          <a:p>
            <a:r>
              <a:rPr lang="fr-FR" sz="3000" b="1" smtClean="0">
                <a:solidFill>
                  <a:srgbClr val="CC0000"/>
                </a:solidFill>
              </a:rPr>
              <a:t>4.2.2</a:t>
            </a:r>
            <a:r>
              <a:rPr lang="fr-FR" sz="3000" b="1">
                <a:solidFill>
                  <a:srgbClr val="CC0000"/>
                </a:solidFill>
              </a:rPr>
              <a:t>. Khai báo các thành phần của </a:t>
            </a:r>
            <a:r>
              <a:rPr lang="fr-FR" sz="3000" b="1" smtClean="0">
                <a:solidFill>
                  <a:srgbClr val="CC0000"/>
                </a:solidFill>
              </a:rPr>
              <a:t>lớp</a:t>
            </a:r>
            <a:endParaRPr lang="en-US" sz="3000" b="1" smtClean="0">
              <a:solidFill>
                <a:srgbClr val="CC0000"/>
              </a:solidFill>
            </a:endParaRPr>
          </a:p>
          <a:p>
            <a:pPr>
              <a:lnSpc>
                <a:spcPct val="110000"/>
              </a:lnSpc>
            </a:pPr>
            <a:r>
              <a:rPr lang="fr-FR" sz="3000" b="1" i="1" smtClean="0">
                <a:solidFill>
                  <a:srgbClr val="0070C0"/>
                </a:solidFill>
              </a:rPr>
              <a:t>a. Các </a:t>
            </a:r>
            <a:r>
              <a:rPr lang="fr-FR" sz="3000" b="1" i="1">
                <a:solidFill>
                  <a:srgbClr val="0070C0"/>
                </a:solidFill>
              </a:rPr>
              <a:t>từ khóa private và public, </a:t>
            </a:r>
            <a:r>
              <a:rPr lang="fr-FR" sz="3000" b="1" i="1" smtClean="0">
                <a:solidFill>
                  <a:srgbClr val="0070C0"/>
                </a:solidFill>
              </a:rPr>
              <a:t>protected</a:t>
            </a:r>
            <a:endParaRPr lang="en-US" sz="3000" b="1" i="1">
              <a:solidFill>
                <a:srgbClr val="0070C0"/>
              </a:solidFill>
              <a:latin typeface="Courier New" pitchFamily="49" charset="0"/>
              <a:cs typeface="Courier New" pitchFamily="49" charset="0"/>
            </a:endParaRPr>
          </a:p>
          <a:p>
            <a:pPr marL="457200" indent="-457200" algn="just">
              <a:lnSpc>
                <a:spcPct val="120000"/>
              </a:lnSpc>
              <a:buFontTx/>
              <a:buChar char="-"/>
            </a:pPr>
            <a:r>
              <a:rPr lang="fr-FR" sz="3000">
                <a:solidFill>
                  <a:srgbClr val="0070C0"/>
                </a:solidFill>
              </a:rPr>
              <a:t>private</a:t>
            </a:r>
          </a:p>
          <a:p>
            <a:pPr marL="457200" indent="-457200" algn="just">
              <a:lnSpc>
                <a:spcPct val="120000"/>
              </a:lnSpc>
              <a:buFontTx/>
              <a:buChar char="-"/>
            </a:pPr>
            <a:r>
              <a:rPr lang="fr-FR" sz="3000" smtClean="0">
                <a:solidFill>
                  <a:srgbClr val="0070C0"/>
                </a:solidFill>
              </a:rPr>
              <a:t>protected</a:t>
            </a:r>
          </a:p>
          <a:p>
            <a:pPr marL="457200" indent="-457200" algn="just">
              <a:lnSpc>
                <a:spcPct val="120000"/>
              </a:lnSpc>
              <a:buFontTx/>
              <a:buChar char="-"/>
            </a:pPr>
            <a:r>
              <a:rPr lang="fr-FR" sz="3000" smtClean="0">
                <a:solidFill>
                  <a:srgbClr val="0070C0"/>
                </a:solidFill>
              </a:rPr>
              <a:t>public</a:t>
            </a:r>
          </a:p>
          <a:p>
            <a:pPr algn="just">
              <a:lnSpc>
                <a:spcPct val="120000"/>
              </a:lnSpc>
            </a:pPr>
            <a:r>
              <a:rPr lang="fr-FR" sz="3000" b="1" i="1">
                <a:solidFill>
                  <a:srgbClr val="0070C0"/>
                </a:solidFill>
              </a:rPr>
              <a:t>b. Các thành phần dữ liệu (thuộc tính</a:t>
            </a:r>
            <a:r>
              <a:rPr lang="fr-FR" sz="3000" b="1" i="1" smtClean="0">
                <a:solidFill>
                  <a:srgbClr val="0070C0"/>
                </a:solidFill>
              </a:rPr>
              <a:t>)</a:t>
            </a:r>
          </a:p>
          <a:p>
            <a:pPr algn="just">
              <a:lnSpc>
                <a:spcPct val="120000"/>
              </a:lnSpc>
            </a:pPr>
            <a:r>
              <a:rPr lang="fr-FR" sz="3000" smtClean="0">
                <a:solidFill>
                  <a:srgbClr val="0070C0"/>
                </a:solidFill>
              </a:rPr>
              <a:t>- Được </a:t>
            </a:r>
            <a:r>
              <a:rPr lang="fr-FR" sz="3000">
                <a:solidFill>
                  <a:srgbClr val="0070C0"/>
                </a:solidFill>
              </a:rPr>
              <a:t>khai báo như khai báo các thành phần trong </a:t>
            </a:r>
            <a:r>
              <a:rPr lang="fr-FR" sz="3000" b="1">
                <a:solidFill>
                  <a:srgbClr val="0070C0"/>
                </a:solidFill>
              </a:rPr>
              <a:t>kiểu cấu trúc </a:t>
            </a:r>
            <a:r>
              <a:rPr lang="fr-FR" sz="3000">
                <a:solidFill>
                  <a:srgbClr val="0070C0"/>
                </a:solidFill>
              </a:rPr>
              <a:t>hay </a:t>
            </a:r>
            <a:r>
              <a:rPr lang="fr-FR" sz="3000" b="1">
                <a:solidFill>
                  <a:srgbClr val="0070C0"/>
                </a:solidFill>
              </a:rPr>
              <a:t>hợp</a:t>
            </a:r>
            <a:r>
              <a:rPr lang="fr-FR" sz="3000">
                <a:solidFill>
                  <a:srgbClr val="0070C0"/>
                </a:solidFill>
              </a:rPr>
              <a:t>. </a:t>
            </a:r>
            <a:endParaRPr lang="fr-FR" sz="3000" smtClean="0">
              <a:solidFill>
                <a:srgbClr val="0070C0"/>
              </a:solidFill>
            </a:endParaRPr>
          </a:p>
          <a:p>
            <a:pPr algn="just">
              <a:lnSpc>
                <a:spcPct val="120000"/>
              </a:lnSpc>
            </a:pPr>
            <a:r>
              <a:rPr lang="fr-FR" sz="3000" smtClean="0">
                <a:solidFill>
                  <a:srgbClr val="0070C0"/>
                </a:solidFill>
              </a:rPr>
              <a:t>- Bình </a:t>
            </a:r>
            <a:r>
              <a:rPr lang="fr-FR" sz="3000">
                <a:solidFill>
                  <a:srgbClr val="0070C0"/>
                </a:solidFill>
              </a:rPr>
              <a:t>thường các thành phần này được khai báo là </a:t>
            </a:r>
            <a:r>
              <a:rPr lang="fr-FR" sz="3000" b="1">
                <a:solidFill>
                  <a:srgbClr val="0070C0"/>
                </a:solidFill>
              </a:rPr>
              <a:t>private</a:t>
            </a:r>
            <a:r>
              <a:rPr lang="fr-FR" sz="3000">
                <a:solidFill>
                  <a:srgbClr val="0070C0"/>
                </a:solidFill>
              </a:rPr>
              <a:t> để bảo đảm tính giấu kín, bảo vệ an toàn dữ liệu của lớp không cho phép các hàm bên ngoài xâm nhập vào các dữ liệu này</a:t>
            </a:r>
            <a:r>
              <a:rPr lang="fr-FR" sz="3000" smtClean="0">
                <a:solidFill>
                  <a:srgbClr val="0070C0"/>
                </a:solidFill>
              </a:rPr>
              <a:t>.</a:t>
            </a:r>
            <a:endParaRPr lang="en-US" sz="3000">
              <a:solidFill>
                <a:srgbClr val="0070C0"/>
              </a:solidFill>
            </a:endParaRPr>
          </a:p>
        </p:txBody>
      </p:sp>
    </p:spTree>
    <p:extLst>
      <p:ext uri="{BB962C8B-B14F-4D97-AF65-F5344CB8AC3E}">
        <p14:creationId xmlns:p14="http://schemas.microsoft.com/office/powerpoint/2010/main" xmlns="" val="32304329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21833"/>
            <a:ext cx="8686800" cy="6863417"/>
          </a:xfrm>
          <a:prstGeom prst="rect">
            <a:avLst/>
          </a:prstGeom>
          <a:noFill/>
        </p:spPr>
        <p:txBody>
          <a:bodyPr wrap="square" rtlCol="0">
            <a:spAutoFit/>
          </a:bodyPr>
          <a:lstStyle/>
          <a:p>
            <a:pPr algn="just"/>
            <a:r>
              <a:rPr lang="fr-FR" sz="3000" b="1" smtClean="0">
                <a:solidFill>
                  <a:srgbClr val="CC0000"/>
                </a:solidFill>
              </a:rPr>
              <a:t>4.2.2</a:t>
            </a:r>
            <a:r>
              <a:rPr lang="fr-FR" sz="3000" b="1">
                <a:solidFill>
                  <a:srgbClr val="CC0000"/>
                </a:solidFill>
              </a:rPr>
              <a:t>. Khai báo các thành phần của </a:t>
            </a:r>
            <a:r>
              <a:rPr lang="fr-FR" sz="3000" b="1" smtClean="0">
                <a:solidFill>
                  <a:srgbClr val="CC0000"/>
                </a:solidFill>
              </a:rPr>
              <a:t>lớp (tiếp…)</a:t>
            </a:r>
            <a:endParaRPr lang="en-US" sz="3000" b="1" smtClean="0">
              <a:solidFill>
                <a:srgbClr val="CC0000"/>
              </a:solidFill>
            </a:endParaRPr>
          </a:p>
          <a:p>
            <a:pPr algn="just">
              <a:lnSpc>
                <a:spcPct val="110000"/>
              </a:lnSpc>
            </a:pPr>
            <a:r>
              <a:rPr lang="fr-FR" sz="3000" b="1" i="1">
                <a:solidFill>
                  <a:srgbClr val="0070C0"/>
                </a:solidFill>
              </a:rPr>
              <a:t>c. Các phương thức (hàm thành viên</a:t>
            </a:r>
            <a:r>
              <a:rPr lang="fr-FR" sz="3000" b="1" i="1" smtClean="0">
                <a:solidFill>
                  <a:srgbClr val="0070C0"/>
                </a:solidFill>
              </a:rPr>
              <a:t>)</a:t>
            </a:r>
          </a:p>
          <a:p>
            <a:pPr marL="457200" indent="-457200" algn="just">
              <a:buFontTx/>
              <a:buChar char="-"/>
            </a:pPr>
            <a:r>
              <a:rPr lang="fr-FR" sz="2900" smtClean="0">
                <a:solidFill>
                  <a:srgbClr val="0070C0"/>
                </a:solidFill>
              </a:rPr>
              <a:t>Thường </a:t>
            </a:r>
            <a:r>
              <a:rPr lang="fr-FR" sz="2900">
                <a:solidFill>
                  <a:srgbClr val="0070C0"/>
                </a:solidFill>
              </a:rPr>
              <a:t>khai báo là </a:t>
            </a:r>
            <a:r>
              <a:rPr lang="fr-FR" sz="2900" b="1">
                <a:solidFill>
                  <a:srgbClr val="0070C0"/>
                </a:solidFill>
              </a:rPr>
              <a:t>public</a:t>
            </a:r>
            <a:r>
              <a:rPr lang="fr-FR" sz="2900">
                <a:solidFill>
                  <a:srgbClr val="0070C0"/>
                </a:solidFill>
              </a:rPr>
              <a:t> để chúng có thể được gọi </a:t>
            </a:r>
            <a:r>
              <a:rPr lang="fr-FR" sz="2900" smtClean="0">
                <a:solidFill>
                  <a:srgbClr val="0070C0"/>
                </a:solidFill>
              </a:rPr>
              <a:t>tới </a:t>
            </a:r>
            <a:r>
              <a:rPr lang="fr-FR" sz="2900">
                <a:solidFill>
                  <a:srgbClr val="0070C0"/>
                </a:solidFill>
              </a:rPr>
              <a:t>từ các hàm khác trong chương trình</a:t>
            </a:r>
            <a:r>
              <a:rPr lang="fr-FR" sz="2900" smtClean="0">
                <a:solidFill>
                  <a:srgbClr val="0070C0"/>
                </a:solidFill>
              </a:rPr>
              <a:t>.</a:t>
            </a:r>
          </a:p>
          <a:p>
            <a:pPr marL="457200" indent="-457200" algn="just">
              <a:buFontTx/>
              <a:buChar char="-"/>
            </a:pPr>
            <a:r>
              <a:rPr lang="fr-FR" sz="2900" smtClean="0">
                <a:solidFill>
                  <a:srgbClr val="0070C0"/>
                </a:solidFill>
              </a:rPr>
              <a:t>Các phương thức có thể được khai báo và định nghĩa bên trong lớp hoặc chỉ khai báo bên trong còn định nghĩa cụ thể của phương thức có thể được viết bên ngoài. </a:t>
            </a:r>
          </a:p>
          <a:p>
            <a:pPr marL="457200" indent="-457200" algn="just">
              <a:buFontTx/>
              <a:buChar char="-"/>
            </a:pPr>
            <a:r>
              <a:rPr lang="fr-FR" sz="2900" smtClean="0">
                <a:solidFill>
                  <a:srgbClr val="0070C0"/>
                </a:solidFill>
              </a:rPr>
              <a:t>Một </a:t>
            </a:r>
            <a:r>
              <a:rPr lang="fr-FR" sz="2900">
                <a:solidFill>
                  <a:srgbClr val="0070C0"/>
                </a:solidFill>
              </a:rPr>
              <a:t>phương thức bất kỳ của một lớp, có thể sử dụng bất kỳ thành phần (thuộc tính và phương thức) nào của lớp đó và bất kỳ hàm nào khác trong chương </a:t>
            </a:r>
            <a:r>
              <a:rPr lang="fr-FR" sz="2900" smtClean="0">
                <a:solidFill>
                  <a:srgbClr val="0070C0"/>
                </a:solidFill>
              </a:rPr>
              <a:t>trình.</a:t>
            </a:r>
            <a:endParaRPr lang="en-US" sz="2900">
              <a:solidFill>
                <a:srgbClr val="0070C0"/>
              </a:solidFill>
            </a:endParaRPr>
          </a:p>
          <a:p>
            <a:pPr marL="457200" indent="-457200" algn="just">
              <a:buFontTx/>
              <a:buChar char="-"/>
            </a:pPr>
            <a:r>
              <a:rPr lang="fr-FR" sz="2900" smtClean="0">
                <a:solidFill>
                  <a:srgbClr val="0070C0"/>
                </a:solidFill>
              </a:rPr>
              <a:t>Giá </a:t>
            </a:r>
            <a:r>
              <a:rPr lang="fr-FR" sz="2900">
                <a:solidFill>
                  <a:srgbClr val="0070C0"/>
                </a:solidFill>
              </a:rPr>
              <a:t>trị trả về của phương thức có thể có kiểu bất </a:t>
            </a:r>
            <a:r>
              <a:rPr lang="fr-FR" sz="2900" smtClean="0">
                <a:solidFill>
                  <a:srgbClr val="0070C0"/>
                </a:solidFill>
              </a:rPr>
              <a:t>kỳ.</a:t>
            </a:r>
            <a:endParaRPr lang="en-US" sz="2900">
              <a:solidFill>
                <a:srgbClr val="0070C0"/>
              </a:solidFill>
            </a:endParaRPr>
          </a:p>
        </p:txBody>
      </p:sp>
    </p:spTree>
    <p:extLst>
      <p:ext uri="{BB962C8B-B14F-4D97-AF65-F5344CB8AC3E}">
        <p14:creationId xmlns:p14="http://schemas.microsoft.com/office/powerpoint/2010/main" xmlns="" val="10238105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21833"/>
            <a:ext cx="8686800" cy="6426375"/>
          </a:xfrm>
          <a:prstGeom prst="rect">
            <a:avLst/>
          </a:prstGeom>
          <a:noFill/>
        </p:spPr>
        <p:txBody>
          <a:bodyPr wrap="square" rtlCol="0">
            <a:spAutoFit/>
          </a:bodyPr>
          <a:lstStyle/>
          <a:p>
            <a:r>
              <a:rPr lang="en-US" sz="3000" b="1" smtClean="0">
                <a:solidFill>
                  <a:srgbClr val="CC0000"/>
                </a:solidFill>
              </a:rPr>
              <a:t>4.2.3. Đối tượng</a:t>
            </a:r>
          </a:p>
          <a:p>
            <a:pPr marL="457200" indent="-457200" algn="just">
              <a:lnSpc>
                <a:spcPct val="120000"/>
              </a:lnSpc>
              <a:buFontTx/>
              <a:buChar char="-"/>
            </a:pPr>
            <a:r>
              <a:rPr lang="en-US" sz="3200" smtClean="0">
                <a:solidFill>
                  <a:srgbClr val="FF0000"/>
                </a:solidFill>
              </a:rPr>
              <a:t>Các </a:t>
            </a:r>
            <a:r>
              <a:rPr lang="en-US" sz="3200">
                <a:solidFill>
                  <a:srgbClr val="FF0000"/>
                </a:solidFill>
              </a:rPr>
              <a:t>lớp </a:t>
            </a:r>
            <a:r>
              <a:rPr lang="en-US" sz="3200">
                <a:solidFill>
                  <a:srgbClr val="0070C0"/>
                </a:solidFill>
              </a:rPr>
              <a:t>có thể được dùng để </a:t>
            </a:r>
            <a:r>
              <a:rPr lang="en-US" sz="3200">
                <a:solidFill>
                  <a:srgbClr val="FF0000"/>
                </a:solidFill>
              </a:rPr>
              <a:t>khai báo các biến</a:t>
            </a:r>
            <a:r>
              <a:rPr lang="en-US" sz="3200">
                <a:solidFill>
                  <a:srgbClr val="0070C0"/>
                </a:solidFill>
              </a:rPr>
              <a:t> giống như các kiểu dữ liệu cơ bản khác. </a:t>
            </a:r>
            <a:endParaRPr lang="en-US" sz="3200" smtClean="0">
              <a:solidFill>
                <a:srgbClr val="0070C0"/>
              </a:solidFill>
            </a:endParaRPr>
          </a:p>
          <a:p>
            <a:pPr marL="457200" indent="-457200" algn="just">
              <a:lnSpc>
                <a:spcPct val="120000"/>
              </a:lnSpc>
              <a:buFontTx/>
              <a:buChar char="-"/>
            </a:pPr>
            <a:r>
              <a:rPr lang="en-US" sz="3200" smtClean="0">
                <a:solidFill>
                  <a:srgbClr val="FF0000"/>
                </a:solidFill>
              </a:rPr>
              <a:t>Các </a:t>
            </a:r>
            <a:r>
              <a:rPr lang="en-US" sz="3200">
                <a:solidFill>
                  <a:srgbClr val="FF0000"/>
                </a:solidFill>
              </a:rPr>
              <a:t>biến </a:t>
            </a:r>
            <a:r>
              <a:rPr lang="en-US" sz="3200">
                <a:solidFill>
                  <a:srgbClr val="0070C0"/>
                </a:solidFill>
              </a:rPr>
              <a:t>này được gọi là </a:t>
            </a:r>
            <a:r>
              <a:rPr lang="en-US" sz="3200">
                <a:solidFill>
                  <a:srgbClr val="FF0000"/>
                </a:solidFill>
              </a:rPr>
              <a:t>các đối tượng</a:t>
            </a:r>
            <a:r>
              <a:rPr lang="en-US" sz="3200">
                <a:solidFill>
                  <a:srgbClr val="0070C0"/>
                </a:solidFill>
              </a:rPr>
              <a:t>. Cách thức khai báo đối tượng giống khai báo biến thông thường. </a:t>
            </a:r>
          </a:p>
          <a:p>
            <a:pPr marL="457200" indent="-457200" algn="just">
              <a:lnSpc>
                <a:spcPct val="120000"/>
              </a:lnSpc>
              <a:buFontTx/>
              <a:buChar char="-"/>
            </a:pPr>
            <a:r>
              <a:rPr lang="en-US" sz="3200" smtClean="0">
                <a:solidFill>
                  <a:srgbClr val="0070C0"/>
                </a:solidFill>
              </a:rPr>
              <a:t>Cú </a:t>
            </a:r>
            <a:r>
              <a:rPr lang="en-US" sz="3200">
                <a:solidFill>
                  <a:srgbClr val="0070C0"/>
                </a:solidFill>
              </a:rPr>
              <a:t>pháp: </a:t>
            </a:r>
          </a:p>
          <a:p>
            <a:pPr algn="ctr">
              <a:lnSpc>
                <a:spcPct val="120000"/>
              </a:lnSpc>
            </a:pPr>
            <a:r>
              <a:rPr lang="en-US" sz="3200" b="1" smtClean="0">
                <a:solidFill>
                  <a:srgbClr val="0070C0"/>
                </a:solidFill>
              </a:rPr>
              <a:t>&lt;Tên_lớp&gt;   &lt;Đối_tượng&gt;;</a:t>
            </a:r>
            <a:endParaRPr lang="en-US" sz="3000" b="1">
              <a:solidFill>
                <a:srgbClr val="CC0000"/>
              </a:solidFill>
            </a:endParaRPr>
          </a:p>
          <a:p>
            <a:pPr>
              <a:lnSpc>
                <a:spcPct val="120000"/>
              </a:lnSpc>
            </a:pPr>
            <a:endParaRPr lang="en-US" sz="3000" b="1" smtClean="0">
              <a:solidFill>
                <a:srgbClr val="CC0000"/>
              </a:solidFill>
            </a:endParaRPr>
          </a:p>
          <a:p>
            <a:pPr>
              <a:lnSpc>
                <a:spcPct val="120000"/>
              </a:lnSpc>
            </a:pPr>
            <a:r>
              <a:rPr lang="en-US" sz="3200">
                <a:solidFill>
                  <a:srgbClr val="00B050"/>
                </a:solidFill>
              </a:rPr>
              <a:t>// example: one class, two objects</a:t>
            </a:r>
            <a:endParaRPr lang="en-US" sz="3200" b="1" smtClean="0">
              <a:solidFill>
                <a:srgbClr val="00B050"/>
              </a:solidFill>
            </a:endParaRPr>
          </a:p>
        </p:txBody>
      </p:sp>
    </p:spTree>
    <p:extLst>
      <p:ext uri="{BB962C8B-B14F-4D97-AF65-F5344CB8AC3E}">
        <p14:creationId xmlns:p14="http://schemas.microsoft.com/office/powerpoint/2010/main" xmlns="" val="31733768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 calcmode="lin" valueType="num">
                                      <p:cBhvr additive="base">
                                        <p:cTn id="2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21833"/>
            <a:ext cx="8686800" cy="6647974"/>
          </a:xfrm>
          <a:prstGeom prst="rect">
            <a:avLst/>
          </a:prstGeom>
          <a:noFill/>
        </p:spPr>
        <p:txBody>
          <a:bodyPr wrap="square" rtlCol="0">
            <a:spAutoFit/>
          </a:bodyPr>
          <a:lstStyle/>
          <a:p>
            <a:r>
              <a:rPr lang="en-US" sz="3000" b="1" smtClean="0">
                <a:solidFill>
                  <a:srgbClr val="CC0000"/>
                </a:solidFill>
              </a:rPr>
              <a:t>4.2.4</a:t>
            </a:r>
            <a:r>
              <a:rPr lang="en-US" sz="3000" b="1">
                <a:solidFill>
                  <a:srgbClr val="CC0000"/>
                </a:solidFill>
              </a:rPr>
              <a:t>. Sử dụng các đối tượng trong vai trò là tham số của </a:t>
            </a:r>
            <a:r>
              <a:rPr lang="en-US" sz="3000" b="1" smtClean="0">
                <a:solidFill>
                  <a:srgbClr val="CC0000"/>
                </a:solidFill>
              </a:rPr>
              <a:t>hàm</a:t>
            </a:r>
          </a:p>
          <a:p>
            <a:pPr>
              <a:lnSpc>
                <a:spcPct val="150000"/>
              </a:lnSpc>
            </a:pPr>
            <a:r>
              <a:rPr lang="en-US" sz="3200" b="1" smtClean="0">
                <a:solidFill>
                  <a:srgbClr val="FF0000"/>
                </a:solidFill>
                <a:latin typeface="Courier New" pitchFamily="49" charset="0"/>
                <a:cs typeface="Courier New" pitchFamily="49" charset="0"/>
              </a:rPr>
              <a:t>ComplexT ComplexT :: add (const ComplexT &amp; z</a:t>
            </a:r>
            <a:r>
              <a:rPr lang="en-US" sz="3200" b="1">
                <a:solidFill>
                  <a:srgbClr val="FF0000"/>
                </a:solidFill>
                <a:latin typeface="Courier New" pitchFamily="49" charset="0"/>
                <a:cs typeface="Courier New" pitchFamily="49" charset="0"/>
              </a:rPr>
              <a:t>){</a:t>
            </a:r>
          </a:p>
          <a:p>
            <a:pPr lvl="1">
              <a:lnSpc>
                <a:spcPct val="150000"/>
              </a:lnSpc>
            </a:pPr>
            <a:r>
              <a:rPr lang="en-US" sz="3200" b="1">
                <a:solidFill>
                  <a:srgbClr val="FF0000"/>
                </a:solidFill>
                <a:latin typeface="Courier New" pitchFamily="49" charset="0"/>
                <a:cs typeface="Courier New" pitchFamily="49" charset="0"/>
              </a:rPr>
              <a:t>double re_new, im_new;</a:t>
            </a:r>
          </a:p>
          <a:p>
            <a:pPr lvl="1">
              <a:lnSpc>
                <a:spcPct val="150000"/>
              </a:lnSpc>
            </a:pPr>
            <a:r>
              <a:rPr lang="en-US" sz="3200" b="1">
                <a:solidFill>
                  <a:srgbClr val="FF0000"/>
                </a:solidFill>
                <a:latin typeface="Courier New" pitchFamily="49" charset="0"/>
                <a:cs typeface="Courier New" pitchFamily="49" charset="0"/>
              </a:rPr>
              <a:t>re_new = re + z.re;	</a:t>
            </a:r>
            <a:endParaRPr lang="en-US" sz="3200" b="1" smtClean="0">
              <a:solidFill>
                <a:srgbClr val="FF0000"/>
              </a:solidFill>
              <a:latin typeface="Courier New" pitchFamily="49" charset="0"/>
              <a:cs typeface="Courier New" pitchFamily="49" charset="0"/>
            </a:endParaRPr>
          </a:p>
          <a:p>
            <a:pPr lvl="1">
              <a:lnSpc>
                <a:spcPct val="150000"/>
              </a:lnSpc>
            </a:pPr>
            <a:r>
              <a:rPr lang="en-US" sz="3200" b="1" smtClean="0">
                <a:solidFill>
                  <a:srgbClr val="FF0000"/>
                </a:solidFill>
                <a:latin typeface="Courier New" pitchFamily="49" charset="0"/>
                <a:cs typeface="Courier New" pitchFamily="49" charset="0"/>
              </a:rPr>
              <a:t>im_new </a:t>
            </a:r>
            <a:r>
              <a:rPr lang="en-US" sz="3200" b="1">
                <a:solidFill>
                  <a:srgbClr val="FF0000"/>
                </a:solidFill>
                <a:latin typeface="Courier New" pitchFamily="49" charset="0"/>
                <a:cs typeface="Courier New" pitchFamily="49" charset="0"/>
              </a:rPr>
              <a:t>= im + z.im;</a:t>
            </a:r>
          </a:p>
          <a:p>
            <a:pPr lvl="1">
              <a:lnSpc>
                <a:spcPct val="150000"/>
              </a:lnSpc>
            </a:pPr>
            <a:r>
              <a:rPr lang="en-US" sz="3200" b="1" smtClean="0">
                <a:solidFill>
                  <a:srgbClr val="FF0000"/>
                </a:solidFill>
                <a:latin typeface="Courier New" pitchFamily="49" charset="0"/>
                <a:cs typeface="Courier New" pitchFamily="49" charset="0"/>
              </a:rPr>
              <a:t>return </a:t>
            </a:r>
            <a:r>
              <a:rPr lang="en-US" sz="3200" b="1">
                <a:solidFill>
                  <a:srgbClr val="FF0000"/>
                </a:solidFill>
                <a:latin typeface="Courier New" pitchFamily="49" charset="0"/>
                <a:cs typeface="Courier New" pitchFamily="49" charset="0"/>
              </a:rPr>
              <a:t>ComplexT(re_new, im_new</a:t>
            </a:r>
            <a:r>
              <a:rPr lang="en-US" sz="3200" b="1" smtClean="0">
                <a:solidFill>
                  <a:srgbClr val="FF0000"/>
                </a:solidFill>
                <a:latin typeface="Courier New" pitchFamily="49" charset="0"/>
                <a:cs typeface="Courier New" pitchFamily="49" charset="0"/>
              </a:rPr>
              <a:t>);</a:t>
            </a:r>
          </a:p>
          <a:p>
            <a:pPr marL="0" lvl="1">
              <a:lnSpc>
                <a:spcPct val="150000"/>
              </a:lnSpc>
            </a:pPr>
            <a:r>
              <a:rPr lang="en-US" sz="3200" b="1" smtClean="0">
                <a:solidFill>
                  <a:srgbClr val="FF0000"/>
                </a:solidFill>
                <a:latin typeface="Courier New" pitchFamily="49" charset="0"/>
                <a:cs typeface="Courier New" pitchFamily="49" charset="0"/>
              </a:rPr>
              <a:t>}</a:t>
            </a:r>
            <a:endParaRPr lang="en-US" sz="3200" b="1">
              <a:solidFill>
                <a:srgbClr val="FF0000"/>
              </a:solidFill>
              <a:latin typeface="Courier New" pitchFamily="49" charset="0"/>
              <a:cs typeface="Courier New" pitchFamily="49" charset="0"/>
            </a:endParaRPr>
          </a:p>
          <a:p>
            <a:endParaRPr lang="en-US" sz="3000" b="1" smtClean="0">
              <a:solidFill>
                <a:srgbClr val="CC0000"/>
              </a:solidFill>
            </a:endParaRPr>
          </a:p>
        </p:txBody>
      </p:sp>
    </p:spTree>
    <p:extLst>
      <p:ext uri="{BB962C8B-B14F-4D97-AF65-F5344CB8AC3E}">
        <p14:creationId xmlns:p14="http://schemas.microsoft.com/office/powerpoint/2010/main" xmlns="" val="404822761"/>
      </p:ext>
    </p:extLst>
  </p:cSld>
  <p:clrMapOvr>
    <a:masterClrMapping/>
  </p:clrMapOvr>
  <p:transition>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21833"/>
            <a:ext cx="8686800" cy="6678751"/>
          </a:xfrm>
          <a:prstGeom prst="rect">
            <a:avLst/>
          </a:prstGeom>
          <a:noFill/>
        </p:spPr>
        <p:txBody>
          <a:bodyPr wrap="square" rtlCol="0">
            <a:spAutoFit/>
          </a:bodyPr>
          <a:lstStyle/>
          <a:p>
            <a:r>
              <a:rPr lang="en-US" sz="3000" b="1">
                <a:solidFill>
                  <a:srgbClr val="CC0000"/>
                </a:solidFill>
              </a:rPr>
              <a:t>4.2.5. Kiểm soát việc truy cập tới các biến và phương thức của </a:t>
            </a:r>
            <a:r>
              <a:rPr lang="en-US" sz="3000" b="1" smtClean="0">
                <a:solidFill>
                  <a:srgbClr val="CC0000"/>
                </a:solidFill>
              </a:rPr>
              <a:t>lớp</a:t>
            </a:r>
          </a:p>
          <a:p>
            <a:pPr algn="just"/>
            <a:r>
              <a:rPr lang="en-US" sz="3200" smtClean="0">
                <a:solidFill>
                  <a:srgbClr val="0070C0"/>
                </a:solidFill>
              </a:rPr>
              <a:t>- </a:t>
            </a:r>
            <a:r>
              <a:rPr lang="en-US" sz="2800" smtClean="0">
                <a:solidFill>
                  <a:srgbClr val="0070C0"/>
                </a:solidFill>
              </a:rPr>
              <a:t>Để </a:t>
            </a:r>
            <a:r>
              <a:rPr lang="en-US" sz="2800">
                <a:solidFill>
                  <a:srgbClr val="0070C0"/>
                </a:solidFill>
              </a:rPr>
              <a:t>phục vụ cho việc kiểm soát truy cập các thành viên của một lớp C++ cung cấp 3 nhãn: </a:t>
            </a:r>
            <a:r>
              <a:rPr lang="en-US" sz="2800" b="1">
                <a:solidFill>
                  <a:srgbClr val="0070C0"/>
                </a:solidFill>
              </a:rPr>
              <a:t>public</a:t>
            </a:r>
            <a:r>
              <a:rPr lang="en-US" sz="2800">
                <a:solidFill>
                  <a:srgbClr val="0070C0"/>
                </a:solidFill>
              </a:rPr>
              <a:t>, </a:t>
            </a:r>
            <a:r>
              <a:rPr lang="en-US" sz="2800" b="1" smtClean="0">
                <a:solidFill>
                  <a:srgbClr val="0070C0"/>
                </a:solidFill>
              </a:rPr>
              <a:t>private</a:t>
            </a:r>
            <a:r>
              <a:rPr lang="en-US" sz="2800" smtClean="0">
                <a:solidFill>
                  <a:srgbClr val="0070C0"/>
                </a:solidFill>
              </a:rPr>
              <a:t> </a:t>
            </a:r>
            <a:r>
              <a:rPr lang="en-US" sz="2800">
                <a:solidFill>
                  <a:srgbClr val="0070C0"/>
                </a:solidFill>
              </a:rPr>
              <a:t>và </a:t>
            </a:r>
            <a:r>
              <a:rPr lang="en-US" sz="2800" b="1">
                <a:solidFill>
                  <a:srgbClr val="0070C0"/>
                </a:solidFill>
              </a:rPr>
              <a:t>protected</a:t>
            </a:r>
            <a:r>
              <a:rPr lang="en-US" sz="2800">
                <a:solidFill>
                  <a:srgbClr val="0070C0"/>
                </a:solidFill>
              </a:rPr>
              <a:t>.</a:t>
            </a:r>
          </a:p>
          <a:p>
            <a:pPr algn="just"/>
            <a:r>
              <a:rPr lang="en-US" sz="2800" smtClean="0">
                <a:solidFill>
                  <a:srgbClr val="0070C0"/>
                </a:solidFill>
              </a:rPr>
              <a:t>- Các </a:t>
            </a:r>
            <a:r>
              <a:rPr lang="en-US" sz="2800">
                <a:solidFill>
                  <a:srgbClr val="0070C0"/>
                </a:solidFill>
              </a:rPr>
              <a:t>thành viên </a:t>
            </a:r>
            <a:r>
              <a:rPr lang="en-US" sz="2800" b="1">
                <a:solidFill>
                  <a:srgbClr val="0070C0"/>
                </a:solidFill>
              </a:rPr>
              <a:t>đứng sau một nhãn </a:t>
            </a:r>
            <a:r>
              <a:rPr lang="en-US" sz="2800">
                <a:solidFill>
                  <a:srgbClr val="0070C0"/>
                </a:solidFill>
              </a:rPr>
              <a:t>sẽ được gán nhãn đó cho tới khi </a:t>
            </a:r>
            <a:r>
              <a:rPr lang="en-US" sz="2800" b="1">
                <a:solidFill>
                  <a:srgbClr val="0070C0"/>
                </a:solidFill>
              </a:rPr>
              <a:t>nhãn mới xuất hiện</a:t>
            </a:r>
            <a:r>
              <a:rPr lang="en-US" sz="2800">
                <a:solidFill>
                  <a:srgbClr val="0070C0"/>
                </a:solidFill>
              </a:rPr>
              <a:t>.</a:t>
            </a:r>
          </a:p>
          <a:p>
            <a:pPr algn="just"/>
            <a:r>
              <a:rPr lang="en-US" sz="2800" smtClean="0">
                <a:solidFill>
                  <a:srgbClr val="0070C0"/>
                </a:solidFill>
              </a:rPr>
              <a:t>- Các </a:t>
            </a:r>
            <a:r>
              <a:rPr lang="en-US" sz="2800">
                <a:solidFill>
                  <a:srgbClr val="0070C0"/>
                </a:solidFill>
              </a:rPr>
              <a:t>thành viên được gán nhãn </a:t>
            </a:r>
            <a:r>
              <a:rPr lang="en-US" sz="2800" b="1">
                <a:solidFill>
                  <a:srgbClr val="0070C0"/>
                </a:solidFill>
              </a:rPr>
              <a:t>private</a:t>
            </a:r>
            <a:r>
              <a:rPr lang="en-US" sz="2800">
                <a:solidFill>
                  <a:srgbClr val="0070C0"/>
                </a:solidFill>
              </a:rPr>
              <a:t> (mặc định) chỉ có thể được truy cập tới bởi các thành viên khác của lớp.</a:t>
            </a:r>
          </a:p>
          <a:p>
            <a:pPr algn="just"/>
            <a:r>
              <a:rPr lang="en-US" sz="2800" smtClean="0">
                <a:solidFill>
                  <a:srgbClr val="0070C0"/>
                </a:solidFill>
              </a:rPr>
              <a:t>- Mục </a:t>
            </a:r>
            <a:r>
              <a:rPr lang="en-US" sz="2800">
                <a:solidFill>
                  <a:srgbClr val="0070C0"/>
                </a:solidFill>
              </a:rPr>
              <a:t>đích chính của các thành viên được gán nhãn </a:t>
            </a:r>
            <a:r>
              <a:rPr lang="en-US" sz="2800" b="1">
                <a:solidFill>
                  <a:srgbClr val="0070C0"/>
                </a:solidFill>
              </a:rPr>
              <a:t>public</a:t>
            </a:r>
            <a:r>
              <a:rPr lang="en-US" sz="2800">
                <a:solidFill>
                  <a:srgbClr val="0070C0"/>
                </a:solidFill>
              </a:rPr>
              <a:t> là cung cấp cho các client danh sách các dịch vụ mà lớp đó hỗ trợ hay cung cấp. Tập các thành viên này tạo nên phần giao diện công cộng của một lớp</a:t>
            </a:r>
            <a:endParaRPr lang="en-US" sz="2800" b="1">
              <a:solidFill>
                <a:srgbClr val="0070C0"/>
              </a:solidFill>
            </a:endParaRPr>
          </a:p>
        </p:txBody>
      </p:sp>
    </p:spTree>
    <p:extLst>
      <p:ext uri="{BB962C8B-B14F-4D97-AF65-F5344CB8AC3E}">
        <p14:creationId xmlns:p14="http://schemas.microsoft.com/office/powerpoint/2010/main" xmlns="" val="32396500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21833"/>
            <a:ext cx="8686800" cy="6463308"/>
          </a:xfrm>
          <a:prstGeom prst="rect">
            <a:avLst/>
          </a:prstGeom>
          <a:noFill/>
        </p:spPr>
        <p:txBody>
          <a:bodyPr wrap="square" rtlCol="0">
            <a:spAutoFit/>
          </a:bodyPr>
          <a:lstStyle/>
          <a:p>
            <a:r>
              <a:rPr lang="en-US" sz="3000" b="1" smtClean="0">
                <a:solidFill>
                  <a:srgbClr val="CC0000"/>
                </a:solidFill>
              </a:rPr>
              <a:t>4.2.6</a:t>
            </a:r>
            <a:r>
              <a:rPr lang="en-US" sz="3000" b="1">
                <a:solidFill>
                  <a:srgbClr val="CC0000"/>
                </a:solidFill>
              </a:rPr>
              <a:t>. Con trỏ this</a:t>
            </a:r>
          </a:p>
          <a:p>
            <a:pPr marL="457200" indent="-457200" algn="just">
              <a:lnSpc>
                <a:spcPct val="120000"/>
              </a:lnSpc>
              <a:buFontTx/>
              <a:buChar char="-"/>
            </a:pPr>
            <a:r>
              <a:rPr lang="en-US" sz="3200" smtClean="0">
                <a:solidFill>
                  <a:srgbClr val="0070C0"/>
                </a:solidFill>
              </a:rPr>
              <a:t>Trình </a:t>
            </a:r>
            <a:r>
              <a:rPr lang="en-US" sz="3200">
                <a:solidFill>
                  <a:srgbClr val="0070C0"/>
                </a:solidFill>
              </a:rPr>
              <a:t>biên dịch duy trì một con trỏ được gọi là con trỏ </a:t>
            </a:r>
            <a:r>
              <a:rPr lang="en-US" sz="3200" b="1">
                <a:solidFill>
                  <a:srgbClr val="0070C0"/>
                </a:solidFill>
              </a:rPr>
              <a:t>this</a:t>
            </a:r>
            <a:r>
              <a:rPr lang="en-US" sz="3200">
                <a:solidFill>
                  <a:srgbClr val="0070C0"/>
                </a:solidFill>
              </a:rPr>
              <a:t>. </a:t>
            </a:r>
            <a:endParaRPr lang="en-US" sz="3200" smtClean="0">
              <a:solidFill>
                <a:srgbClr val="0070C0"/>
              </a:solidFill>
            </a:endParaRPr>
          </a:p>
          <a:p>
            <a:pPr marL="457200" indent="-457200" algn="just">
              <a:lnSpc>
                <a:spcPct val="120000"/>
              </a:lnSpc>
              <a:buFontTx/>
              <a:buChar char="-"/>
            </a:pPr>
            <a:r>
              <a:rPr lang="en-US" sz="3200" smtClean="0">
                <a:solidFill>
                  <a:srgbClr val="0070C0"/>
                </a:solidFill>
              </a:rPr>
              <a:t>Với </a:t>
            </a:r>
            <a:r>
              <a:rPr lang="en-US" sz="3200" b="1">
                <a:solidFill>
                  <a:srgbClr val="0070C0"/>
                </a:solidFill>
              </a:rPr>
              <a:t>mỗi đối tượng </a:t>
            </a:r>
            <a:r>
              <a:rPr lang="en-US" sz="3200">
                <a:solidFill>
                  <a:srgbClr val="0070C0"/>
                </a:solidFill>
              </a:rPr>
              <a:t>trình biên dịch đều sinh ra một con trỏ </a:t>
            </a:r>
            <a:r>
              <a:rPr lang="en-US" sz="3200" b="1">
                <a:solidFill>
                  <a:srgbClr val="0070C0"/>
                </a:solidFill>
              </a:rPr>
              <a:t>this</a:t>
            </a:r>
            <a:r>
              <a:rPr lang="en-US" sz="3200">
                <a:solidFill>
                  <a:srgbClr val="0070C0"/>
                </a:solidFill>
              </a:rPr>
              <a:t> gắn với nó. </a:t>
            </a:r>
            <a:endParaRPr lang="en-US" sz="3200" smtClean="0">
              <a:solidFill>
                <a:srgbClr val="0070C0"/>
              </a:solidFill>
            </a:endParaRPr>
          </a:p>
          <a:p>
            <a:pPr marL="457200" indent="-457200" algn="just">
              <a:lnSpc>
                <a:spcPct val="120000"/>
              </a:lnSpc>
              <a:buFontTx/>
              <a:buChar char="-"/>
            </a:pPr>
            <a:r>
              <a:rPr lang="en-US" sz="3200" smtClean="0">
                <a:solidFill>
                  <a:srgbClr val="0070C0"/>
                </a:solidFill>
              </a:rPr>
              <a:t>Khi </a:t>
            </a:r>
            <a:r>
              <a:rPr lang="en-US" sz="3200">
                <a:solidFill>
                  <a:srgbClr val="0070C0"/>
                </a:solidFill>
              </a:rPr>
              <a:t>một hàm thành viên được gọi đến, con trỏ </a:t>
            </a:r>
            <a:r>
              <a:rPr lang="en-US" sz="3200" b="1">
                <a:solidFill>
                  <a:srgbClr val="0070C0"/>
                </a:solidFill>
              </a:rPr>
              <a:t>this</a:t>
            </a:r>
            <a:r>
              <a:rPr lang="en-US" sz="3200">
                <a:solidFill>
                  <a:srgbClr val="0070C0"/>
                </a:solidFill>
              </a:rPr>
              <a:t> chứa địa chỉ của đối tượng sẽ được sử dụng và chính vì vậy các hàm thành viên sẽ truy cập tới đúng các thành phần dữ liệu của đối tượng thông qua địa chỉ của đối tượng. </a:t>
            </a:r>
            <a:endParaRPr lang="en-US" sz="3200" b="1">
              <a:solidFill>
                <a:srgbClr val="0070C0"/>
              </a:solidFill>
            </a:endParaRPr>
          </a:p>
        </p:txBody>
      </p:sp>
    </p:spTree>
    <p:extLst>
      <p:ext uri="{BB962C8B-B14F-4D97-AF65-F5344CB8AC3E}">
        <p14:creationId xmlns:p14="http://schemas.microsoft.com/office/powerpoint/2010/main" xmlns="" val="41382590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21833"/>
            <a:ext cx="8686800" cy="6586418"/>
          </a:xfrm>
          <a:prstGeom prst="rect">
            <a:avLst/>
          </a:prstGeom>
          <a:noFill/>
        </p:spPr>
        <p:txBody>
          <a:bodyPr wrap="square" rtlCol="0">
            <a:spAutoFit/>
          </a:bodyPr>
          <a:lstStyle/>
          <a:p>
            <a:pPr algn="just"/>
            <a:r>
              <a:rPr lang="en-US" sz="3000" b="1" smtClean="0">
                <a:solidFill>
                  <a:srgbClr val="CC0000"/>
                </a:solidFill>
              </a:rPr>
              <a:t>4.2.7</a:t>
            </a:r>
            <a:r>
              <a:rPr lang="en-US" sz="3000" b="1">
                <a:solidFill>
                  <a:srgbClr val="CC0000"/>
                </a:solidFill>
              </a:rPr>
              <a:t>. Khai báo các lớp với các file </a:t>
            </a:r>
            <a:r>
              <a:rPr lang="en-US" sz="3000" b="1" smtClean="0">
                <a:solidFill>
                  <a:srgbClr val="CC0000"/>
                </a:solidFill>
              </a:rPr>
              <a:t>header</a:t>
            </a:r>
          </a:p>
          <a:p>
            <a:pPr marL="342900" indent="-342900" algn="just">
              <a:buFontTx/>
              <a:buChar char="-"/>
            </a:pPr>
            <a:r>
              <a:rPr lang="en-US" sz="2800" smtClean="0">
                <a:solidFill>
                  <a:srgbClr val="0070C0"/>
                </a:solidFill>
              </a:rPr>
              <a:t>Việc </a:t>
            </a:r>
            <a:r>
              <a:rPr lang="en-US" sz="2800">
                <a:solidFill>
                  <a:srgbClr val="0070C0"/>
                </a:solidFill>
              </a:rPr>
              <a:t>sử dụng các file header để khai báo các lớp và các hàm nhằm mục đích chính là tách biệt phần giao diện và phần cài đặt của các lớp, các hàm</a:t>
            </a:r>
            <a:r>
              <a:rPr lang="en-US" sz="2800" smtClean="0">
                <a:solidFill>
                  <a:srgbClr val="0070C0"/>
                </a:solidFill>
              </a:rPr>
              <a:t>.</a:t>
            </a:r>
          </a:p>
          <a:p>
            <a:pPr marL="342900" indent="-342900" algn="just">
              <a:buFontTx/>
              <a:buChar char="-"/>
            </a:pPr>
            <a:r>
              <a:rPr lang="en-US" sz="2800" smtClean="0">
                <a:solidFill>
                  <a:srgbClr val="0070C0"/>
                </a:solidFill>
              </a:rPr>
              <a:t>Cấu </a:t>
            </a:r>
            <a:r>
              <a:rPr lang="en-US" sz="2800">
                <a:solidFill>
                  <a:srgbClr val="0070C0"/>
                </a:solidFill>
              </a:rPr>
              <a:t>trúc của một file header thường có </a:t>
            </a:r>
            <a:r>
              <a:rPr lang="en-US" sz="2800" b="1">
                <a:solidFill>
                  <a:srgbClr val="FF0000"/>
                </a:solidFill>
              </a:rPr>
              <a:t>3 chỉ thị tiền xử lý</a:t>
            </a:r>
            <a:r>
              <a:rPr lang="en-US" sz="2800">
                <a:solidFill>
                  <a:srgbClr val="0070C0"/>
                </a:solidFill>
              </a:rPr>
              <a:t> chính, </a:t>
            </a:r>
            <a:r>
              <a:rPr lang="en-US" sz="2800" b="1">
                <a:solidFill>
                  <a:srgbClr val="FF0000"/>
                </a:solidFill>
              </a:rPr>
              <a:t>chỉ thị đầu tiên </a:t>
            </a:r>
            <a:r>
              <a:rPr lang="en-US" sz="2800">
                <a:solidFill>
                  <a:srgbClr val="0070C0"/>
                </a:solidFill>
              </a:rPr>
              <a:t>là chỉ thị kiểm tra sự tồn tại của một cờ định danh, nó có tác dụng kiểm tra xem nội dung của file đã được include vào một file nào đó hay chưa, nếu rồi thì phần nội dung tiếp theo của file sẽ được bỏ </a:t>
            </a:r>
            <a:r>
              <a:rPr lang="en-US" sz="2800" smtClean="0">
                <a:solidFill>
                  <a:srgbClr val="0070C0"/>
                </a:solidFill>
              </a:rPr>
              <a:t>qua. (</a:t>
            </a:r>
            <a:r>
              <a:rPr lang="en-US" sz="2800" b="1" smtClean="0">
                <a:solidFill>
                  <a:srgbClr val="FF0000"/>
                </a:solidFill>
              </a:rPr>
              <a:t>#ifndef…</a:t>
            </a:r>
            <a:r>
              <a:rPr lang="en-US" sz="2800" smtClean="0">
                <a:solidFill>
                  <a:srgbClr val="0070C0"/>
                </a:solidFill>
              </a:rPr>
              <a:t>)</a:t>
            </a:r>
          </a:p>
          <a:p>
            <a:pPr marL="342900" indent="-342900" algn="just">
              <a:buFontTx/>
              <a:buChar char="-"/>
            </a:pPr>
            <a:r>
              <a:rPr lang="en-US" sz="2800" b="1" smtClean="0">
                <a:solidFill>
                  <a:srgbClr val="FF0000"/>
                </a:solidFill>
              </a:rPr>
              <a:t>Chỉ </a:t>
            </a:r>
            <a:r>
              <a:rPr lang="en-US" sz="2800" b="1">
                <a:solidFill>
                  <a:srgbClr val="FF0000"/>
                </a:solidFill>
              </a:rPr>
              <a:t>thị thứ hai </a:t>
            </a:r>
            <a:r>
              <a:rPr lang="en-US" sz="2800">
                <a:solidFill>
                  <a:srgbClr val="0070C0"/>
                </a:solidFill>
              </a:rPr>
              <a:t>là chỉ thị định nghĩa, xác định một định danh dùng cho việc kiểm tra được thực hiện trong quá trình biên </a:t>
            </a:r>
            <a:r>
              <a:rPr lang="en-US" sz="2800" smtClean="0">
                <a:solidFill>
                  <a:srgbClr val="0070C0"/>
                </a:solidFill>
              </a:rPr>
              <a:t>dịch. (</a:t>
            </a:r>
            <a:r>
              <a:rPr lang="en-US" sz="2800" b="1" smtClean="0">
                <a:solidFill>
                  <a:srgbClr val="FF0000"/>
                </a:solidFill>
              </a:rPr>
              <a:t>#define…</a:t>
            </a:r>
            <a:r>
              <a:rPr lang="en-US" sz="2800" smtClean="0">
                <a:solidFill>
                  <a:srgbClr val="0070C0"/>
                </a:solidFill>
              </a:rPr>
              <a:t>)</a:t>
            </a:r>
          </a:p>
          <a:p>
            <a:pPr marL="342900" indent="-342900" algn="just">
              <a:buFontTx/>
              <a:buChar char="-"/>
            </a:pPr>
            <a:r>
              <a:rPr lang="en-US" sz="2800" b="1" smtClean="0">
                <a:solidFill>
                  <a:srgbClr val="FF0000"/>
                </a:solidFill>
              </a:rPr>
              <a:t>Chỉ </a:t>
            </a:r>
            <a:r>
              <a:rPr lang="en-US" sz="2800" b="1">
                <a:solidFill>
                  <a:srgbClr val="FF0000"/>
                </a:solidFill>
              </a:rPr>
              <a:t>thị cuối cùng </a:t>
            </a:r>
            <a:r>
              <a:rPr lang="en-US" sz="2800">
                <a:solidFill>
                  <a:srgbClr val="0070C0"/>
                </a:solidFill>
              </a:rPr>
              <a:t>là chỉ thị kết thúc nội dung của file</a:t>
            </a:r>
            <a:r>
              <a:rPr lang="en-US" sz="2800" smtClean="0">
                <a:solidFill>
                  <a:srgbClr val="0070C0"/>
                </a:solidFill>
              </a:rPr>
              <a:t>. (</a:t>
            </a:r>
            <a:r>
              <a:rPr lang="en-US" sz="2800" b="1" smtClean="0">
                <a:solidFill>
                  <a:srgbClr val="FF0000"/>
                </a:solidFill>
              </a:rPr>
              <a:t>#endif</a:t>
            </a:r>
            <a:r>
              <a:rPr lang="en-US" sz="2800" smtClean="0">
                <a:solidFill>
                  <a:srgbClr val="0070C0"/>
                </a:solidFill>
              </a:rPr>
              <a:t>)</a:t>
            </a:r>
            <a:endParaRPr lang="en-US" sz="2800">
              <a:solidFill>
                <a:srgbClr val="0070C0"/>
              </a:solidFill>
            </a:endParaRPr>
          </a:p>
        </p:txBody>
      </p:sp>
    </p:spTree>
    <p:extLst>
      <p:ext uri="{BB962C8B-B14F-4D97-AF65-F5344CB8AC3E}">
        <p14:creationId xmlns:p14="http://schemas.microsoft.com/office/powerpoint/2010/main" xmlns="" val="16216546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84625"/>
            <a:ext cx="8686800" cy="6986528"/>
          </a:xfrm>
          <a:prstGeom prst="rect">
            <a:avLst/>
          </a:prstGeom>
          <a:noFill/>
        </p:spPr>
        <p:txBody>
          <a:bodyPr wrap="square" rtlCol="0">
            <a:spAutoFit/>
          </a:bodyPr>
          <a:lstStyle/>
          <a:p>
            <a:r>
              <a:rPr lang="en-US" sz="2800" b="1" smtClean="0">
                <a:solidFill>
                  <a:srgbClr val="CC0000"/>
                </a:solidFill>
              </a:rPr>
              <a:t>4.3. Cấu tử, hủy tử</a:t>
            </a:r>
          </a:p>
          <a:p>
            <a:pPr algn="just"/>
            <a:r>
              <a:rPr lang="en-US" sz="2800" b="1" smtClean="0">
                <a:solidFill>
                  <a:srgbClr val="CC0000"/>
                </a:solidFill>
              </a:rPr>
              <a:t>4.3.1. Cấu tử</a:t>
            </a:r>
          </a:p>
          <a:p>
            <a:pPr algn="just">
              <a:buFontTx/>
              <a:buChar char="-"/>
            </a:pPr>
            <a:r>
              <a:rPr lang="en-US" sz="2800" smtClean="0">
                <a:solidFill>
                  <a:srgbClr val="0070C0"/>
                </a:solidFill>
              </a:rPr>
              <a:t> C++ cung cấp một loại hàm đặc biệt hàm đó được gọi là </a:t>
            </a:r>
            <a:r>
              <a:rPr lang="en-US" sz="2800" b="1" smtClean="0">
                <a:solidFill>
                  <a:srgbClr val="0070C0"/>
                </a:solidFill>
              </a:rPr>
              <a:t>hàm cấu tử (constructor).</a:t>
            </a:r>
          </a:p>
          <a:p>
            <a:pPr algn="just">
              <a:buFontTx/>
              <a:buChar char="-"/>
            </a:pPr>
            <a:r>
              <a:rPr lang="en-US" sz="2800" smtClean="0">
                <a:solidFill>
                  <a:srgbClr val="0070C0"/>
                </a:solidFill>
              </a:rPr>
              <a:t> Nếu như lớp có một hàm cấu tử trình biên dịch sẽ tự động gọi tới nó khi một đối tượng nào đó của lớp được tạo ra, trước khi các lập trình viên dạng client có thể sử dụng chúng.</a:t>
            </a:r>
          </a:p>
          <a:p>
            <a:pPr algn="just">
              <a:buFontTx/>
              <a:buChar char="-"/>
            </a:pPr>
            <a:r>
              <a:rPr lang="en-US" sz="2800" smtClean="0">
                <a:solidFill>
                  <a:srgbClr val="0070C0"/>
                </a:solidFill>
              </a:rPr>
              <a:t> Việc gọi tới các cấu tử này không phụ thuộc vào việc sử dụng hay khai báo các đối tượng, nó được thực hiện bởi trình biên dịch vào thời điểm mà đối tượng được tạo ra.</a:t>
            </a:r>
          </a:p>
          <a:p>
            <a:pPr algn="just">
              <a:buFontTx/>
              <a:buChar char="-"/>
            </a:pPr>
            <a:r>
              <a:rPr lang="en-US" sz="2800" smtClean="0">
                <a:solidFill>
                  <a:srgbClr val="0070C0"/>
                </a:solidFill>
              </a:rPr>
              <a:t> Các hàm cấu tử này thường thực hiện các thao tác gán các giá trị khởi tạo cho các biến thành viên, mở các file input, thiết lập các kết nối tới các máy tính khác trên mạng…</a:t>
            </a:r>
            <a:endParaRPr lang="en-US" sz="2800" b="1" smtClean="0">
              <a:solidFill>
                <a:srgbClr val="0070C0"/>
              </a:solidFill>
            </a:endParaRPr>
          </a:p>
        </p:txBody>
      </p:sp>
    </p:spTree>
    <p:extLst>
      <p:ext uri="{BB962C8B-B14F-4D97-AF65-F5344CB8AC3E}">
        <p14:creationId xmlns:p14="http://schemas.microsoft.com/office/powerpoint/2010/main" xmlns="" val="28901606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84625"/>
            <a:ext cx="8686800" cy="6632585"/>
          </a:xfrm>
          <a:prstGeom prst="rect">
            <a:avLst/>
          </a:prstGeom>
          <a:noFill/>
        </p:spPr>
        <p:txBody>
          <a:bodyPr wrap="square" rtlCol="0">
            <a:spAutoFit/>
          </a:bodyPr>
          <a:lstStyle/>
          <a:p>
            <a:pPr algn="just">
              <a:lnSpc>
                <a:spcPct val="110000"/>
              </a:lnSpc>
            </a:pPr>
            <a:r>
              <a:rPr lang="en-US" sz="3000" b="1" smtClean="0">
                <a:solidFill>
                  <a:srgbClr val="CC0000"/>
                </a:solidFill>
              </a:rPr>
              <a:t>4.3.1. Cấu tử (tiếp…)</a:t>
            </a:r>
          </a:p>
          <a:p>
            <a:pPr algn="just"/>
            <a:r>
              <a:rPr lang="en-US" sz="2800" smtClean="0">
                <a:solidFill>
                  <a:srgbClr val="0070C0"/>
                </a:solidFill>
              </a:rPr>
              <a:t>- </a:t>
            </a:r>
            <a:r>
              <a:rPr lang="en-US" sz="2800" b="1" smtClean="0">
                <a:solidFill>
                  <a:srgbClr val="0070C0"/>
                </a:solidFill>
              </a:rPr>
              <a:t>Hàm tạo</a:t>
            </a:r>
            <a:r>
              <a:rPr lang="en-US" sz="2800" smtClean="0">
                <a:solidFill>
                  <a:srgbClr val="0070C0"/>
                </a:solidFill>
              </a:rPr>
              <a:t>: là một phương thức của lớp dùng để tạo dựng một đối tượng mới. Chương trình dịch sẽ cấp phát bộ nhớ cho đối tượng, sau đó sẽ gọi đến hàm tạo. Hàm tạo sẽ gán giá trị cho các thuộc tính của đối tượng và có thể thực hiện một số công việc khác nhằm chuẩn bị cho đối tượng mới.</a:t>
            </a:r>
          </a:p>
          <a:p>
            <a:pPr algn="just"/>
            <a:r>
              <a:rPr lang="en-US" sz="2800" smtClean="0">
                <a:solidFill>
                  <a:srgbClr val="0070C0"/>
                </a:solidFill>
              </a:rPr>
              <a:t>- Tên của các hàm cấu tử </a:t>
            </a:r>
            <a:r>
              <a:rPr lang="en-US" sz="2800" b="1" smtClean="0">
                <a:solidFill>
                  <a:srgbClr val="0070C0"/>
                </a:solidFill>
              </a:rPr>
              <a:t>là tên của lớp</a:t>
            </a:r>
            <a:r>
              <a:rPr lang="en-US" sz="2800" smtClean="0">
                <a:solidFill>
                  <a:srgbClr val="0070C0"/>
                </a:solidFill>
              </a:rPr>
              <a:t>, chúng buộc phải </a:t>
            </a:r>
            <a:r>
              <a:rPr lang="en-US" sz="2800" b="1" smtClean="0">
                <a:solidFill>
                  <a:srgbClr val="0070C0"/>
                </a:solidFill>
              </a:rPr>
              <a:t>là các hàm public</a:t>
            </a:r>
            <a:r>
              <a:rPr lang="en-US" sz="2800" smtClean="0">
                <a:solidFill>
                  <a:srgbClr val="0070C0"/>
                </a:solidFill>
              </a:rPr>
              <a:t>, vì nếu không trình biên dịch sẽ không thể gọi tới chúng. Các hàm cấu tử có thể có các tham số nếu cần thiết nhưng nó </a:t>
            </a:r>
            <a:r>
              <a:rPr lang="en-US" sz="2800" b="1" smtClean="0">
                <a:solidFill>
                  <a:srgbClr val="0070C0"/>
                </a:solidFill>
              </a:rPr>
              <a:t>không trả về bất cứ giá trị nào</a:t>
            </a:r>
            <a:r>
              <a:rPr lang="en-US" sz="2800" smtClean="0">
                <a:solidFill>
                  <a:srgbClr val="0070C0"/>
                </a:solidFill>
              </a:rPr>
              <a:t> và cũng </a:t>
            </a:r>
            <a:r>
              <a:rPr lang="en-US" sz="2800" b="1" smtClean="0">
                <a:solidFill>
                  <a:srgbClr val="0070C0"/>
                </a:solidFill>
              </a:rPr>
              <a:t>không phải là hàm kiểu void</a:t>
            </a:r>
            <a:r>
              <a:rPr lang="en-US" sz="2800" smtClean="0">
                <a:solidFill>
                  <a:srgbClr val="0070C0"/>
                </a:solidFill>
              </a:rPr>
              <a:t>.</a:t>
            </a:r>
          </a:p>
          <a:p>
            <a:pPr algn="just"/>
            <a:r>
              <a:rPr lang="en-US" sz="2800" smtClean="0">
                <a:solidFill>
                  <a:srgbClr val="0070C0"/>
                </a:solidFill>
              </a:rPr>
              <a:t>- Dựa vào các tham số đối với một cấu tử người ta chia chúng ra thành một số loại hàm cấu tử:</a:t>
            </a:r>
            <a:endParaRPr lang="en-US" sz="2800" b="1" smtClean="0">
              <a:solidFill>
                <a:srgbClr val="0070C0"/>
              </a:solidFill>
            </a:endParaRPr>
          </a:p>
        </p:txBody>
      </p:sp>
    </p:spTree>
    <p:extLst>
      <p:ext uri="{BB962C8B-B14F-4D97-AF65-F5344CB8AC3E}">
        <p14:creationId xmlns:p14="http://schemas.microsoft.com/office/powerpoint/2010/main" xmlns="" val="28901606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6094" y="157956"/>
            <a:ext cx="7924800" cy="1015663"/>
          </a:xfrm>
          <a:prstGeom prst="rect">
            <a:avLst/>
          </a:prstGeom>
          <a:noFill/>
        </p:spPr>
        <p:txBody>
          <a:bodyPr wrap="square" rtlCol="0">
            <a:spAutoFit/>
          </a:bodyPr>
          <a:lstStyle/>
          <a:p>
            <a:pPr algn="just"/>
            <a:r>
              <a:rPr lang="en-US" sz="3000" b="1">
                <a:solidFill>
                  <a:srgbClr val="CC0000"/>
                </a:solidFill>
              </a:rPr>
              <a:t>1.1. Ưu điểm của lập trình hướng đối tượng</a:t>
            </a:r>
            <a:r>
              <a:rPr lang="en-US" sz="3000" b="1" smtClean="0">
                <a:solidFill>
                  <a:srgbClr val="CC0000"/>
                </a:solidFill>
              </a:rPr>
              <a:t>.</a:t>
            </a:r>
          </a:p>
        </p:txBody>
      </p:sp>
      <p:sp>
        <p:nvSpPr>
          <p:cNvPr id="2" name="TextBox 1"/>
          <p:cNvSpPr txBox="1"/>
          <p:nvPr/>
        </p:nvSpPr>
        <p:spPr>
          <a:xfrm>
            <a:off x="305594" y="1453356"/>
            <a:ext cx="8458200" cy="4690515"/>
          </a:xfrm>
          <a:prstGeom prst="rect">
            <a:avLst/>
          </a:prstGeom>
          <a:noFill/>
        </p:spPr>
        <p:txBody>
          <a:bodyPr wrap="square" rtlCol="0">
            <a:spAutoFit/>
          </a:bodyPr>
          <a:lstStyle/>
          <a:p>
            <a:pPr marL="342900" indent="-342900">
              <a:lnSpc>
                <a:spcPct val="120000"/>
              </a:lnSpc>
              <a:spcBef>
                <a:spcPts val="600"/>
              </a:spcBef>
              <a:buFont typeface="Arial" pitchFamily="34" charset="0"/>
              <a:buChar char="•"/>
            </a:pPr>
            <a:r>
              <a:rPr lang="en-US" sz="2800">
                <a:solidFill>
                  <a:srgbClr val="0070C0"/>
                </a:solidFill>
              </a:rPr>
              <a:t>L</a:t>
            </a:r>
            <a:r>
              <a:rPr lang="en-US" sz="2800" smtClean="0">
                <a:solidFill>
                  <a:srgbClr val="0070C0"/>
                </a:solidFill>
              </a:rPr>
              <a:t>ập </a:t>
            </a:r>
            <a:r>
              <a:rPr lang="en-US" sz="2800">
                <a:solidFill>
                  <a:srgbClr val="0070C0"/>
                </a:solidFill>
              </a:rPr>
              <a:t>trình OOP có ít </a:t>
            </a:r>
            <a:r>
              <a:rPr lang="en-US" sz="2800" smtClean="0">
                <a:solidFill>
                  <a:srgbClr val="0070C0"/>
                </a:solidFill>
              </a:rPr>
              <a:t>lỗi, gỡ </a:t>
            </a:r>
            <a:r>
              <a:rPr lang="en-US" sz="2800">
                <a:solidFill>
                  <a:srgbClr val="0070C0"/>
                </a:solidFill>
              </a:rPr>
              <a:t>lỗi đơn </a:t>
            </a:r>
            <a:r>
              <a:rPr lang="en-US" sz="2800" smtClean="0">
                <a:solidFill>
                  <a:srgbClr val="0070C0"/>
                </a:solidFill>
              </a:rPr>
              <a:t>giản;</a:t>
            </a:r>
          </a:p>
          <a:p>
            <a:pPr marL="342900" indent="-342900">
              <a:lnSpc>
                <a:spcPct val="120000"/>
              </a:lnSpc>
              <a:spcBef>
                <a:spcPts val="600"/>
              </a:spcBef>
              <a:buFont typeface="Arial" pitchFamily="34" charset="0"/>
              <a:buChar char="•"/>
            </a:pPr>
            <a:r>
              <a:rPr lang="en-US" sz="2800" smtClean="0">
                <a:solidFill>
                  <a:srgbClr val="0070C0"/>
                </a:solidFill>
              </a:rPr>
              <a:t>Lập </a:t>
            </a:r>
            <a:r>
              <a:rPr lang="en-US" sz="2800">
                <a:solidFill>
                  <a:srgbClr val="0070C0"/>
                </a:solidFill>
              </a:rPr>
              <a:t>trình theo nhóm </a:t>
            </a:r>
            <a:r>
              <a:rPr lang="en-US" sz="2800" smtClean="0">
                <a:solidFill>
                  <a:srgbClr val="0070C0"/>
                </a:solidFill>
              </a:rPr>
              <a:t>hiệu quả;</a:t>
            </a:r>
          </a:p>
          <a:p>
            <a:pPr marL="342900" indent="-342900">
              <a:lnSpc>
                <a:spcPct val="120000"/>
              </a:lnSpc>
              <a:spcBef>
                <a:spcPts val="600"/>
              </a:spcBef>
              <a:buFont typeface="Arial" pitchFamily="34" charset="0"/>
              <a:buChar char="•"/>
            </a:pPr>
            <a:r>
              <a:rPr lang="en-US" sz="2800" smtClean="0">
                <a:solidFill>
                  <a:srgbClr val="0070C0"/>
                </a:solidFill>
              </a:rPr>
              <a:t>Dễ dàng mở rộng quy mô của phần mềm;</a:t>
            </a:r>
          </a:p>
          <a:p>
            <a:pPr marL="342900" indent="-342900">
              <a:lnSpc>
                <a:spcPct val="120000"/>
              </a:lnSpc>
              <a:spcBef>
                <a:spcPts val="600"/>
              </a:spcBef>
              <a:buFont typeface="Arial" pitchFamily="34" charset="0"/>
              <a:buChar char="•"/>
            </a:pPr>
            <a:r>
              <a:rPr lang="en-US" sz="2800" smtClean="0">
                <a:solidFill>
                  <a:srgbClr val="0070C0"/>
                </a:solidFill>
              </a:rPr>
              <a:t>Giảm thời gian xây dựng phần mềm;</a:t>
            </a:r>
          </a:p>
          <a:p>
            <a:pPr marL="342900" indent="-342900">
              <a:lnSpc>
                <a:spcPct val="120000"/>
              </a:lnSpc>
              <a:spcBef>
                <a:spcPts val="600"/>
              </a:spcBef>
              <a:buFont typeface="Arial" pitchFamily="34" charset="0"/>
              <a:buChar char="•"/>
            </a:pPr>
            <a:r>
              <a:rPr lang="en-US" sz="2800" smtClean="0">
                <a:solidFill>
                  <a:srgbClr val="0070C0"/>
                </a:solidFill>
              </a:rPr>
              <a:t>Kế thừa từ các phần mềm sẵn có;</a:t>
            </a:r>
          </a:p>
          <a:p>
            <a:pPr marL="342900" indent="-342900">
              <a:lnSpc>
                <a:spcPct val="120000"/>
              </a:lnSpc>
              <a:spcBef>
                <a:spcPts val="600"/>
              </a:spcBef>
              <a:buFont typeface="Arial" pitchFamily="34" charset="0"/>
              <a:buChar char="•"/>
            </a:pPr>
            <a:r>
              <a:rPr lang="en-US" sz="2800">
                <a:solidFill>
                  <a:srgbClr val="0070C0"/>
                </a:solidFill>
              </a:rPr>
              <a:t>OOP có tính khả chuyển </a:t>
            </a:r>
            <a:r>
              <a:rPr lang="en-US" sz="2800" smtClean="0">
                <a:solidFill>
                  <a:srgbClr val="0070C0"/>
                </a:solidFill>
              </a:rPr>
              <a:t>cao</a:t>
            </a:r>
            <a:r>
              <a:rPr lang="en-US" sz="2800">
                <a:solidFill>
                  <a:srgbClr val="0070C0"/>
                </a:solidFill>
              </a:rPr>
              <a:t> </a:t>
            </a:r>
            <a:r>
              <a:rPr lang="en-US" sz="2800" smtClean="0">
                <a:solidFill>
                  <a:srgbClr val="0070C0"/>
                </a:solidFill>
              </a:rPr>
              <a:t>(chạy trên nhiều nền tảng khác nhau Windows, UNIX/Linux..);</a:t>
            </a:r>
          </a:p>
          <a:p>
            <a:pPr marL="342900" indent="-342900">
              <a:lnSpc>
                <a:spcPct val="120000"/>
              </a:lnSpc>
              <a:spcBef>
                <a:spcPts val="600"/>
              </a:spcBef>
              <a:buFont typeface="Arial" pitchFamily="34" charset="0"/>
              <a:buChar char="•"/>
            </a:pPr>
            <a:r>
              <a:rPr lang="en-US" sz="2800">
                <a:solidFill>
                  <a:srgbClr val="0070C0"/>
                </a:solidFill>
              </a:rPr>
              <a:t>OOP có hiệu quả </a:t>
            </a:r>
            <a:r>
              <a:rPr lang="en-US" sz="2800" smtClean="0">
                <a:solidFill>
                  <a:srgbClr val="0070C0"/>
                </a:solidFill>
              </a:rPr>
              <a:t>cao (hiệu năng cao).</a:t>
            </a:r>
          </a:p>
        </p:txBody>
      </p:sp>
    </p:spTree>
    <p:extLst>
      <p:ext uri="{BB962C8B-B14F-4D97-AF65-F5344CB8AC3E}">
        <p14:creationId xmlns="" xmlns:p14="http://schemas.microsoft.com/office/powerpoint/2010/main" val="2539258321"/>
      </p:ext>
    </p:extLst>
  </p:cSld>
  <p:clrMapOvr>
    <a:masterClrMapping/>
  </p:clrMapOvr>
  <p:transition>
    <p:fade/>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84625"/>
            <a:ext cx="8686800" cy="6632585"/>
          </a:xfrm>
          <a:prstGeom prst="rect">
            <a:avLst/>
          </a:prstGeom>
          <a:noFill/>
        </p:spPr>
        <p:txBody>
          <a:bodyPr wrap="square" rtlCol="0">
            <a:spAutoFit/>
          </a:bodyPr>
          <a:lstStyle/>
          <a:p>
            <a:pPr algn="just">
              <a:lnSpc>
                <a:spcPct val="110000"/>
              </a:lnSpc>
            </a:pPr>
            <a:r>
              <a:rPr lang="en-US" sz="3000" b="1" smtClean="0">
                <a:solidFill>
                  <a:srgbClr val="CC0000"/>
                </a:solidFill>
              </a:rPr>
              <a:t>4.3.1. Cấu tử (tiếp…)</a:t>
            </a:r>
            <a:endParaRPr lang="en-US" sz="2800" b="1" smtClean="0">
              <a:solidFill>
                <a:srgbClr val="0070C0"/>
              </a:solidFill>
            </a:endParaRPr>
          </a:p>
          <a:p>
            <a:pPr algn="just">
              <a:buFont typeface="Arial" pitchFamily="34" charset="0"/>
              <a:buChar char="•"/>
            </a:pPr>
            <a:r>
              <a:rPr lang="en-US" sz="3200" b="1" smtClean="0">
                <a:solidFill>
                  <a:srgbClr val="00B050"/>
                </a:solidFill>
              </a:rPr>
              <a:t> </a:t>
            </a:r>
            <a:r>
              <a:rPr lang="en-US" sz="3000" b="1" smtClean="0">
                <a:solidFill>
                  <a:srgbClr val="00B050"/>
                </a:solidFill>
              </a:rPr>
              <a:t>Cấu tử mặc định (default constructor)</a:t>
            </a:r>
          </a:p>
          <a:p>
            <a:pPr algn="just"/>
            <a:r>
              <a:rPr lang="en-US" sz="3000" smtClean="0">
                <a:solidFill>
                  <a:srgbClr val="0070C0"/>
                </a:solidFill>
              </a:rPr>
              <a:t>- Cấu tử mặc định là cấu tử mà mọi tham số đều là mặc định hoặc không có tham số, cấu tử mặc định có thể được gọi mà không cần bất kỳ tham số nào.</a:t>
            </a:r>
          </a:p>
          <a:p>
            <a:pPr algn="just"/>
            <a:r>
              <a:rPr lang="en-US" sz="3000" smtClean="0">
                <a:solidFill>
                  <a:srgbClr val="0070C0"/>
                </a:solidFill>
              </a:rPr>
              <a:t>- Ví dụ:</a:t>
            </a:r>
          </a:p>
          <a:p>
            <a:r>
              <a:rPr lang="en-US" sz="3000" smtClean="0">
                <a:solidFill>
                  <a:srgbClr val="FF0000"/>
                </a:solidFill>
                <a:latin typeface="Courier New" pitchFamily="49" charset="0"/>
                <a:cs typeface="Courier New" pitchFamily="49" charset="0"/>
              </a:rPr>
              <a:t>class </a:t>
            </a:r>
            <a:r>
              <a:rPr lang="en-US" sz="3000" b="1" smtClean="0">
                <a:solidFill>
                  <a:srgbClr val="FF0000"/>
                </a:solidFill>
                <a:latin typeface="Courier New" pitchFamily="49" charset="0"/>
                <a:cs typeface="Courier New" pitchFamily="49" charset="0"/>
              </a:rPr>
              <a:t>Point</a:t>
            </a:r>
            <a:r>
              <a:rPr lang="en-US" sz="3000" smtClean="0">
                <a:solidFill>
                  <a:srgbClr val="FF0000"/>
                </a:solidFill>
                <a:latin typeface="Courier New" pitchFamily="49" charset="0"/>
                <a:cs typeface="Courier New" pitchFamily="49" charset="0"/>
              </a:rPr>
              <a:t>	{ </a:t>
            </a:r>
          </a:p>
          <a:p>
            <a:r>
              <a:rPr lang="en-US" sz="3000" smtClean="0">
                <a:solidFill>
                  <a:srgbClr val="FF0000"/>
                </a:solidFill>
                <a:latin typeface="Courier New" pitchFamily="49" charset="0"/>
                <a:cs typeface="Courier New" pitchFamily="49" charset="0"/>
              </a:rPr>
              <a:t>	int x,y;	</a:t>
            </a:r>
          </a:p>
          <a:p>
            <a:r>
              <a:rPr lang="en-US" sz="3000" smtClean="0">
                <a:solidFill>
                  <a:srgbClr val="FF0000"/>
                </a:solidFill>
                <a:latin typeface="Courier New" pitchFamily="49" charset="0"/>
                <a:cs typeface="Courier New" pitchFamily="49" charset="0"/>
              </a:rPr>
              <a:t>public:</a:t>
            </a:r>
          </a:p>
          <a:p>
            <a:r>
              <a:rPr lang="en-US" sz="3000" b="1" smtClean="0">
                <a:solidFill>
                  <a:srgbClr val="FF0000"/>
                </a:solidFill>
                <a:latin typeface="Courier New" pitchFamily="49" charset="0"/>
                <a:cs typeface="Courier New" pitchFamily="49" charset="0"/>
              </a:rPr>
              <a:t>	Point(); </a:t>
            </a:r>
            <a:r>
              <a:rPr lang="en-US" sz="3000" b="1" smtClean="0">
                <a:solidFill>
                  <a:srgbClr val="00B050"/>
                </a:solidFill>
                <a:latin typeface="Courier New" pitchFamily="49" charset="0"/>
                <a:cs typeface="Courier New" pitchFamily="49" charset="0"/>
              </a:rPr>
              <a:t>//Default constructor</a:t>
            </a:r>
          </a:p>
          <a:p>
            <a:r>
              <a:rPr lang="en-US" sz="3000" smtClean="0">
                <a:solidFill>
                  <a:srgbClr val="FF0000"/>
                </a:solidFill>
                <a:latin typeface="Courier New" pitchFamily="49" charset="0"/>
                <a:cs typeface="Courier New" pitchFamily="49" charset="0"/>
              </a:rPr>
              <a:t>	bool move(int, int);</a:t>
            </a:r>
          </a:p>
          <a:p>
            <a:r>
              <a:rPr lang="en-US" sz="3000" smtClean="0">
                <a:solidFill>
                  <a:srgbClr val="FF0000"/>
                </a:solidFill>
                <a:latin typeface="Courier New" pitchFamily="49" charset="0"/>
                <a:cs typeface="Courier New" pitchFamily="49" charset="0"/>
              </a:rPr>
              <a:t>	void print();</a:t>
            </a:r>
          </a:p>
          <a:p>
            <a:r>
              <a:rPr lang="en-US" sz="3000" smtClean="0">
                <a:solidFill>
                  <a:srgbClr val="FF0000"/>
                </a:solidFill>
                <a:latin typeface="Courier New" pitchFamily="49" charset="0"/>
                <a:cs typeface="Courier New" pitchFamily="49" charset="0"/>
              </a:rPr>
              <a:t>};</a:t>
            </a:r>
            <a:endParaRPr lang="en-US" sz="3000" smtClean="0">
              <a:solidFill>
                <a:srgbClr val="0070C0"/>
              </a:solidFill>
            </a:endParaRPr>
          </a:p>
        </p:txBody>
      </p:sp>
    </p:spTree>
    <p:extLst>
      <p:ext uri="{BB962C8B-B14F-4D97-AF65-F5344CB8AC3E}">
        <p14:creationId xmlns:p14="http://schemas.microsoft.com/office/powerpoint/2010/main" xmlns="" val="28901606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blinds(horizontal)">
                                      <p:cBhvr>
                                        <p:cTn id="25" dur="500"/>
                                        <p:tgtEl>
                                          <p:spTgt spid="4">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blinds(horizontal)">
                                      <p:cBhvr>
                                        <p:cTn id="28" dur="500"/>
                                        <p:tgtEl>
                                          <p:spTgt spid="4">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blinds(horizontal)">
                                      <p:cBhvr>
                                        <p:cTn id="31" dur="500"/>
                                        <p:tgtEl>
                                          <p:spTgt spid="4">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blinds(horizontal)">
                                      <p:cBhvr>
                                        <p:cTn id="34" dur="500"/>
                                        <p:tgtEl>
                                          <p:spTgt spid="4">
                                            <p:txEl>
                                              <p:pRg st="8" end="8"/>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blinds(horizontal)">
                                      <p:cBhvr>
                                        <p:cTn id="37" dur="500"/>
                                        <p:tgtEl>
                                          <p:spTgt spid="4">
                                            <p:txEl>
                                              <p:pRg st="9" end="9"/>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blinds(horizontal)">
                                      <p:cBhvr>
                                        <p:cTn id="40"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84625"/>
            <a:ext cx="8686800" cy="6601807"/>
          </a:xfrm>
          <a:prstGeom prst="rect">
            <a:avLst/>
          </a:prstGeom>
          <a:noFill/>
        </p:spPr>
        <p:txBody>
          <a:bodyPr wrap="square" rtlCol="0">
            <a:spAutoFit/>
          </a:bodyPr>
          <a:lstStyle/>
          <a:p>
            <a:pPr algn="just">
              <a:lnSpc>
                <a:spcPct val="110000"/>
              </a:lnSpc>
            </a:pPr>
            <a:r>
              <a:rPr lang="en-US" sz="3000" b="1" smtClean="0">
                <a:solidFill>
                  <a:srgbClr val="CC0000"/>
                </a:solidFill>
              </a:rPr>
              <a:t>4.3.1. Cấu tử (tiếp…)</a:t>
            </a:r>
          </a:p>
          <a:p>
            <a:pPr algn="just">
              <a:buFont typeface="Arial" pitchFamily="34" charset="0"/>
              <a:buChar char="•"/>
            </a:pPr>
            <a:r>
              <a:rPr lang="en-US" sz="3000" b="1" smtClean="0">
                <a:solidFill>
                  <a:srgbClr val="00B050"/>
                </a:solidFill>
              </a:rPr>
              <a:t> Cấu tử có tham số</a:t>
            </a:r>
          </a:p>
          <a:p>
            <a:pPr algn="just"/>
            <a:r>
              <a:rPr lang="en-US" sz="3000" smtClean="0">
                <a:solidFill>
                  <a:srgbClr val="0070C0"/>
                </a:solidFill>
              </a:rPr>
              <a:t>- Giống như các hàm thành viên, các cấu tử cũng có thể có các tham số, khi sử các lớp với các cấu tử có tham số các lập trình viên cần cung cấp các tham số cần thiết.</a:t>
            </a:r>
          </a:p>
          <a:p>
            <a:pPr algn="just"/>
            <a:r>
              <a:rPr lang="en-US" sz="3000" smtClean="0">
                <a:solidFill>
                  <a:srgbClr val="0070C0"/>
                </a:solidFill>
              </a:rPr>
              <a:t>- Ví dụ:</a:t>
            </a:r>
          </a:p>
          <a:p>
            <a:r>
              <a:rPr lang="en-US" sz="3000" smtClean="0">
                <a:solidFill>
                  <a:srgbClr val="FF0000"/>
                </a:solidFill>
                <a:latin typeface="Courier New" pitchFamily="49" charset="0"/>
                <a:cs typeface="Courier New" pitchFamily="49" charset="0"/>
              </a:rPr>
              <a:t>class </a:t>
            </a:r>
            <a:r>
              <a:rPr lang="en-US" sz="3000" b="1" smtClean="0">
                <a:solidFill>
                  <a:srgbClr val="FF0000"/>
                </a:solidFill>
                <a:latin typeface="Courier New" pitchFamily="49" charset="0"/>
                <a:cs typeface="Courier New" pitchFamily="49" charset="0"/>
              </a:rPr>
              <a:t>Point</a:t>
            </a:r>
            <a:r>
              <a:rPr lang="en-US" sz="3000" smtClean="0">
                <a:solidFill>
                  <a:srgbClr val="FF0000"/>
                </a:solidFill>
                <a:latin typeface="Courier New" pitchFamily="49" charset="0"/>
                <a:cs typeface="Courier New" pitchFamily="49" charset="0"/>
              </a:rPr>
              <a:t>	{ </a:t>
            </a:r>
          </a:p>
          <a:p>
            <a:pPr indent="465138"/>
            <a:r>
              <a:rPr lang="en-US" sz="3000" smtClean="0">
                <a:solidFill>
                  <a:srgbClr val="FF0000"/>
                </a:solidFill>
                <a:latin typeface="Courier New" pitchFamily="49" charset="0"/>
                <a:cs typeface="Courier New" pitchFamily="49" charset="0"/>
              </a:rPr>
              <a:t>int x,y;	</a:t>
            </a:r>
          </a:p>
          <a:p>
            <a:r>
              <a:rPr lang="en-US" sz="3000" smtClean="0">
                <a:solidFill>
                  <a:srgbClr val="FF0000"/>
                </a:solidFill>
                <a:latin typeface="Courier New" pitchFamily="49" charset="0"/>
                <a:cs typeface="Courier New" pitchFamily="49" charset="0"/>
              </a:rPr>
              <a:t>public:</a:t>
            </a:r>
          </a:p>
          <a:p>
            <a:pPr indent="465138"/>
            <a:r>
              <a:rPr lang="en-US" sz="3000" b="1" smtClean="0">
                <a:solidFill>
                  <a:srgbClr val="FF0000"/>
                </a:solidFill>
                <a:latin typeface="Courier New" pitchFamily="49" charset="0"/>
                <a:cs typeface="Courier New" pitchFamily="49" charset="0"/>
              </a:rPr>
              <a:t>Point(int,int); </a:t>
            </a:r>
            <a:r>
              <a:rPr lang="en-US" sz="3000" b="1" smtClean="0">
                <a:solidFill>
                  <a:srgbClr val="00B050"/>
                </a:solidFill>
                <a:latin typeface="Courier New" pitchFamily="49" charset="0"/>
                <a:cs typeface="Courier New" pitchFamily="49" charset="0"/>
              </a:rPr>
              <a:t>//Cấu tử có tham số</a:t>
            </a:r>
          </a:p>
          <a:p>
            <a:pPr indent="465138"/>
            <a:r>
              <a:rPr lang="en-US" sz="3000" smtClean="0">
                <a:solidFill>
                  <a:srgbClr val="FF0000"/>
                </a:solidFill>
                <a:latin typeface="Courier New" pitchFamily="49" charset="0"/>
                <a:cs typeface="Courier New" pitchFamily="49" charset="0"/>
              </a:rPr>
              <a:t>bool move(int, int); 			</a:t>
            </a:r>
          </a:p>
          <a:p>
            <a:pPr indent="465138"/>
            <a:r>
              <a:rPr lang="en-US" sz="3000" smtClean="0">
                <a:solidFill>
                  <a:srgbClr val="FF0000"/>
                </a:solidFill>
                <a:latin typeface="Courier New" pitchFamily="49" charset="0"/>
                <a:cs typeface="Courier New" pitchFamily="49" charset="0"/>
              </a:rPr>
              <a:t>void print();</a:t>
            </a:r>
          </a:p>
          <a:p>
            <a:r>
              <a:rPr lang="en-US" sz="3000" smtClean="0">
                <a:solidFill>
                  <a:srgbClr val="FF0000"/>
                </a:solidFill>
                <a:latin typeface="Courier New" pitchFamily="49" charset="0"/>
                <a:cs typeface="Courier New" pitchFamily="49" charset="0"/>
              </a:rPr>
              <a:t>};</a:t>
            </a:r>
            <a:endParaRPr lang="en-US" sz="3000" smtClean="0">
              <a:solidFill>
                <a:srgbClr val="0070C0"/>
              </a:solidFill>
            </a:endParaRPr>
          </a:p>
        </p:txBody>
      </p:sp>
    </p:spTree>
    <p:extLst>
      <p:ext uri="{BB962C8B-B14F-4D97-AF65-F5344CB8AC3E}">
        <p14:creationId xmlns:p14="http://schemas.microsoft.com/office/powerpoint/2010/main" xmlns="" val="28901606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blinds(horizontal)">
                                      <p:cBhvr>
                                        <p:cTn id="25" dur="500"/>
                                        <p:tgtEl>
                                          <p:spTgt spid="4">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blinds(horizontal)">
                                      <p:cBhvr>
                                        <p:cTn id="28" dur="500"/>
                                        <p:tgtEl>
                                          <p:spTgt spid="4">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blinds(horizontal)">
                                      <p:cBhvr>
                                        <p:cTn id="31" dur="500"/>
                                        <p:tgtEl>
                                          <p:spTgt spid="4">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blinds(horizontal)">
                                      <p:cBhvr>
                                        <p:cTn id="34" dur="500"/>
                                        <p:tgtEl>
                                          <p:spTgt spid="4">
                                            <p:txEl>
                                              <p:pRg st="8" end="8"/>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blinds(horizontal)">
                                      <p:cBhvr>
                                        <p:cTn id="37" dur="500"/>
                                        <p:tgtEl>
                                          <p:spTgt spid="4">
                                            <p:txEl>
                                              <p:pRg st="9" end="9"/>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blinds(horizontal)">
                                      <p:cBhvr>
                                        <p:cTn id="40"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84625"/>
            <a:ext cx="8686800" cy="6663363"/>
          </a:xfrm>
          <a:prstGeom prst="rect">
            <a:avLst/>
          </a:prstGeom>
          <a:noFill/>
        </p:spPr>
        <p:txBody>
          <a:bodyPr wrap="square" rtlCol="0">
            <a:spAutoFit/>
          </a:bodyPr>
          <a:lstStyle/>
          <a:p>
            <a:pPr algn="just">
              <a:lnSpc>
                <a:spcPct val="110000"/>
              </a:lnSpc>
            </a:pPr>
            <a:r>
              <a:rPr lang="en-US" sz="3000" b="1" smtClean="0">
                <a:solidFill>
                  <a:srgbClr val="CC0000"/>
                </a:solidFill>
              </a:rPr>
              <a:t>4.3.1. Cấu tử (tiếp…)</a:t>
            </a:r>
          </a:p>
          <a:p>
            <a:pPr algn="just">
              <a:buFont typeface="Arial" pitchFamily="34" charset="0"/>
              <a:buChar char="•"/>
            </a:pPr>
            <a:r>
              <a:rPr lang="en-US" sz="3000" b="1" smtClean="0">
                <a:solidFill>
                  <a:srgbClr val="00B050"/>
                </a:solidFill>
              </a:rPr>
              <a:t> </a:t>
            </a:r>
            <a:r>
              <a:rPr lang="en-US" sz="2800" b="1" smtClean="0">
                <a:solidFill>
                  <a:srgbClr val="00B050"/>
                </a:solidFill>
              </a:rPr>
              <a:t>Cấu tử với các tham số có giá trị mặc định</a:t>
            </a:r>
          </a:p>
          <a:p>
            <a:pPr algn="just"/>
            <a:r>
              <a:rPr lang="en-US" sz="2800" smtClean="0">
                <a:solidFill>
                  <a:srgbClr val="0070C0"/>
                </a:solidFill>
              </a:rPr>
              <a:t>- Giống như các hàm khác, các tham số của các cấu tử cũng có thể có các giá trị mặc định</a:t>
            </a:r>
          </a:p>
          <a:p>
            <a:pPr algn="just"/>
            <a:r>
              <a:rPr lang="en-US" sz="2800" smtClean="0">
                <a:solidFill>
                  <a:srgbClr val="0070C0"/>
                </a:solidFill>
              </a:rPr>
              <a:t>- Ví dụ:</a:t>
            </a:r>
          </a:p>
          <a:p>
            <a:r>
              <a:rPr lang="en-US" sz="2800" smtClean="0">
                <a:solidFill>
                  <a:srgbClr val="FF0000"/>
                </a:solidFill>
                <a:latin typeface="Courier New" pitchFamily="49" charset="0"/>
                <a:cs typeface="Courier New" pitchFamily="49" charset="0"/>
              </a:rPr>
              <a:t>class </a:t>
            </a:r>
            <a:r>
              <a:rPr lang="en-US" sz="2800" b="1" smtClean="0">
                <a:solidFill>
                  <a:srgbClr val="FF0000"/>
                </a:solidFill>
                <a:latin typeface="Courier New" pitchFamily="49" charset="0"/>
                <a:cs typeface="Courier New" pitchFamily="49" charset="0"/>
              </a:rPr>
              <a:t>Point</a:t>
            </a:r>
            <a:r>
              <a:rPr lang="en-US" sz="2800" smtClean="0">
                <a:solidFill>
                  <a:srgbClr val="FF0000"/>
                </a:solidFill>
                <a:latin typeface="Courier New" pitchFamily="49" charset="0"/>
                <a:cs typeface="Courier New" pitchFamily="49" charset="0"/>
              </a:rPr>
              <a:t>	{ </a:t>
            </a:r>
          </a:p>
          <a:p>
            <a:pPr indent="465138"/>
            <a:r>
              <a:rPr lang="en-US" sz="2800" smtClean="0">
                <a:solidFill>
                  <a:srgbClr val="FF0000"/>
                </a:solidFill>
                <a:latin typeface="Courier New" pitchFamily="49" charset="0"/>
                <a:cs typeface="Courier New" pitchFamily="49" charset="0"/>
              </a:rPr>
              <a:t>int x,y;	</a:t>
            </a:r>
          </a:p>
          <a:p>
            <a:r>
              <a:rPr lang="en-US" sz="2800" smtClean="0">
                <a:solidFill>
                  <a:srgbClr val="FF0000"/>
                </a:solidFill>
                <a:latin typeface="Courier New" pitchFamily="49" charset="0"/>
                <a:cs typeface="Courier New" pitchFamily="49" charset="0"/>
              </a:rPr>
              <a:t>public:</a:t>
            </a:r>
          </a:p>
          <a:p>
            <a:pPr indent="465138" algn="just"/>
            <a:r>
              <a:rPr lang="en-US" sz="2800" b="1" smtClean="0">
                <a:solidFill>
                  <a:srgbClr val="FF0000"/>
                </a:solidFill>
                <a:latin typeface="Courier New" pitchFamily="49" charset="0"/>
                <a:cs typeface="Courier New" pitchFamily="49" charset="0"/>
              </a:rPr>
              <a:t>Point(int,int);</a:t>
            </a:r>
            <a:endParaRPr lang="en-US" sz="2800" smtClean="0">
              <a:solidFill>
                <a:srgbClr val="FF0000"/>
              </a:solidFill>
              <a:latin typeface="Courier New" pitchFamily="49" charset="0"/>
              <a:cs typeface="Courier New" pitchFamily="49" charset="0"/>
            </a:endParaRPr>
          </a:p>
          <a:p>
            <a:pPr indent="465138"/>
            <a:r>
              <a:rPr lang="en-US" sz="2800" smtClean="0">
                <a:solidFill>
                  <a:srgbClr val="FF0000"/>
                </a:solidFill>
                <a:latin typeface="Courier New" pitchFamily="49" charset="0"/>
                <a:cs typeface="Courier New" pitchFamily="49" charset="0"/>
              </a:rPr>
              <a:t>bool move(int,int); 			</a:t>
            </a:r>
          </a:p>
          <a:p>
            <a:pPr indent="465138"/>
            <a:r>
              <a:rPr lang="en-US" sz="2800" smtClean="0">
                <a:solidFill>
                  <a:srgbClr val="FF0000"/>
                </a:solidFill>
                <a:latin typeface="Courier New" pitchFamily="49" charset="0"/>
                <a:cs typeface="Courier New" pitchFamily="49" charset="0"/>
              </a:rPr>
              <a:t>void print();</a:t>
            </a:r>
          </a:p>
          <a:p>
            <a:r>
              <a:rPr lang="en-US" sz="2800" smtClean="0">
                <a:solidFill>
                  <a:srgbClr val="FF0000"/>
                </a:solidFill>
                <a:latin typeface="Courier New" pitchFamily="49" charset="0"/>
                <a:cs typeface="Courier New" pitchFamily="49" charset="0"/>
              </a:rPr>
              <a:t>};</a:t>
            </a:r>
          </a:p>
          <a:p>
            <a:r>
              <a:rPr lang="en-US" sz="2800" smtClean="0">
                <a:solidFill>
                  <a:srgbClr val="FF0000"/>
                </a:solidFill>
                <a:latin typeface="Courier New" pitchFamily="49" charset="0"/>
                <a:cs typeface="Courier New" pitchFamily="49" charset="0"/>
              </a:rPr>
              <a:t>...</a:t>
            </a:r>
          </a:p>
          <a:p>
            <a:r>
              <a:rPr lang="en-US" sz="2800" smtClean="0">
                <a:solidFill>
                  <a:srgbClr val="FF0000"/>
                </a:solidFill>
                <a:latin typeface="Courier New" pitchFamily="49" charset="0"/>
                <a:cs typeface="Courier New" pitchFamily="49" charset="0"/>
              </a:rPr>
              <a:t>Point::</a:t>
            </a:r>
            <a:r>
              <a:rPr lang="en-US" sz="2800" b="1" smtClean="0">
                <a:solidFill>
                  <a:srgbClr val="FF0000"/>
                </a:solidFill>
                <a:latin typeface="Courier New" pitchFamily="49" charset="0"/>
                <a:cs typeface="Courier New" pitchFamily="49" charset="0"/>
              </a:rPr>
              <a:t>Point(int x = 0, int y = 0)</a:t>
            </a:r>
            <a:r>
              <a:rPr lang="en-US" sz="2800" smtClean="0">
                <a:solidFill>
                  <a:srgbClr val="FF0000"/>
                </a:solidFill>
                <a:latin typeface="Courier New" pitchFamily="49" charset="0"/>
                <a:cs typeface="Courier New" pitchFamily="49" charset="0"/>
              </a:rPr>
              <a:t> {</a:t>
            </a:r>
          </a:p>
          <a:p>
            <a:r>
              <a:rPr lang="en-US" sz="2800" smtClean="0">
                <a:solidFill>
                  <a:srgbClr val="FF0000"/>
                </a:solidFill>
                <a:latin typeface="Courier New" pitchFamily="49" charset="0"/>
                <a:cs typeface="Courier New" pitchFamily="49" charset="0"/>
              </a:rPr>
              <a:t>}</a:t>
            </a:r>
            <a:endParaRPr lang="en-US" sz="2800" smtClean="0">
              <a:solidFill>
                <a:srgbClr val="0070C0"/>
              </a:solidFill>
            </a:endParaRPr>
          </a:p>
        </p:txBody>
      </p:sp>
    </p:spTree>
    <p:extLst>
      <p:ext uri="{BB962C8B-B14F-4D97-AF65-F5344CB8AC3E}">
        <p14:creationId xmlns:p14="http://schemas.microsoft.com/office/powerpoint/2010/main" xmlns="" val="28901606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blinds(horizontal)">
                                      <p:cBhvr>
                                        <p:cTn id="25" dur="500"/>
                                        <p:tgtEl>
                                          <p:spTgt spid="4">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blinds(horizontal)">
                                      <p:cBhvr>
                                        <p:cTn id="28" dur="500"/>
                                        <p:tgtEl>
                                          <p:spTgt spid="4">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blinds(horizontal)">
                                      <p:cBhvr>
                                        <p:cTn id="31" dur="500"/>
                                        <p:tgtEl>
                                          <p:spTgt spid="4">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blinds(horizontal)">
                                      <p:cBhvr>
                                        <p:cTn id="34" dur="500"/>
                                        <p:tgtEl>
                                          <p:spTgt spid="4">
                                            <p:txEl>
                                              <p:pRg st="8" end="8"/>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blinds(horizontal)">
                                      <p:cBhvr>
                                        <p:cTn id="37" dur="500"/>
                                        <p:tgtEl>
                                          <p:spTgt spid="4">
                                            <p:txEl>
                                              <p:pRg st="9" end="9"/>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blinds(horizontal)">
                                      <p:cBhvr>
                                        <p:cTn id="40" dur="500"/>
                                        <p:tgtEl>
                                          <p:spTgt spid="4">
                                            <p:txEl>
                                              <p:pRg st="10" end="10"/>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Effect transition="in" filter="blinds(horizontal)">
                                      <p:cBhvr>
                                        <p:cTn id="43" dur="500"/>
                                        <p:tgtEl>
                                          <p:spTgt spid="4">
                                            <p:txEl>
                                              <p:pRg st="11" end="11"/>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4">
                                            <p:txEl>
                                              <p:pRg st="12" end="12"/>
                                            </p:txEl>
                                          </p:spTgt>
                                        </p:tgtEl>
                                        <p:attrNameLst>
                                          <p:attrName>style.visibility</p:attrName>
                                        </p:attrNameLst>
                                      </p:cBhvr>
                                      <p:to>
                                        <p:strVal val="visible"/>
                                      </p:to>
                                    </p:set>
                                    <p:animEffect transition="in" filter="blinds(horizontal)">
                                      <p:cBhvr>
                                        <p:cTn id="46" dur="500"/>
                                        <p:tgtEl>
                                          <p:spTgt spid="4">
                                            <p:txEl>
                                              <p:pRg st="12" end="12"/>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animEffect transition="in" filter="blinds(horizontal)">
                                      <p:cBhvr>
                                        <p:cTn id="49"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84625"/>
            <a:ext cx="8686800" cy="6509474"/>
          </a:xfrm>
          <a:prstGeom prst="rect">
            <a:avLst/>
          </a:prstGeom>
          <a:noFill/>
        </p:spPr>
        <p:txBody>
          <a:bodyPr wrap="square" rtlCol="0">
            <a:spAutoFit/>
          </a:bodyPr>
          <a:lstStyle/>
          <a:p>
            <a:pPr algn="just">
              <a:lnSpc>
                <a:spcPct val="110000"/>
              </a:lnSpc>
            </a:pPr>
            <a:r>
              <a:rPr lang="en-US" sz="3000" b="1" smtClean="0">
                <a:solidFill>
                  <a:srgbClr val="CC0000"/>
                </a:solidFill>
              </a:rPr>
              <a:t>4.3.1. Cấu tử (tiếp…)</a:t>
            </a:r>
            <a:endParaRPr lang="en-US" sz="2800" b="1" smtClean="0">
              <a:solidFill>
                <a:srgbClr val="00B050"/>
              </a:solidFill>
            </a:endParaRPr>
          </a:p>
          <a:p>
            <a:pPr algn="just">
              <a:buFont typeface="Arial" pitchFamily="34" charset="0"/>
              <a:buChar char="•"/>
            </a:pPr>
            <a:r>
              <a:rPr lang="en-US" sz="2800" b="1" smtClean="0">
                <a:solidFill>
                  <a:srgbClr val="00B050"/>
                </a:solidFill>
              </a:rPr>
              <a:t> </a:t>
            </a:r>
            <a:r>
              <a:rPr lang="fr-FR" sz="3200" b="1" smtClean="0">
                <a:solidFill>
                  <a:srgbClr val="00B050"/>
                </a:solidFill>
              </a:rPr>
              <a:t>Chồng hàm cấu tử</a:t>
            </a:r>
            <a:endParaRPr lang="en-US" sz="3200" b="1" smtClean="0">
              <a:solidFill>
                <a:srgbClr val="00B050"/>
              </a:solidFill>
            </a:endParaRPr>
          </a:p>
          <a:p>
            <a:pPr algn="just"/>
            <a:r>
              <a:rPr lang="en-US" sz="3200" smtClean="0">
                <a:solidFill>
                  <a:srgbClr val="0070C0"/>
                </a:solidFill>
              </a:rPr>
              <a:t>- </a:t>
            </a:r>
            <a:r>
              <a:rPr lang="fr-FR" sz="3200" smtClean="0">
                <a:solidFill>
                  <a:srgbClr val="0070C0"/>
                </a:solidFill>
              </a:rPr>
              <a:t>Một lớp có thể có nhiều cấu tử khác nhau bằng cách chồng hàm cấu tử</a:t>
            </a:r>
            <a:endParaRPr lang="en-US" sz="3200" smtClean="0">
              <a:solidFill>
                <a:srgbClr val="0070C0"/>
              </a:solidFill>
            </a:endParaRPr>
          </a:p>
          <a:p>
            <a:pPr algn="just"/>
            <a:r>
              <a:rPr lang="en-US" sz="3200" smtClean="0">
                <a:solidFill>
                  <a:srgbClr val="0070C0"/>
                </a:solidFill>
              </a:rPr>
              <a:t>- Ví dụ:</a:t>
            </a:r>
          </a:p>
          <a:p>
            <a:r>
              <a:rPr lang="en-US" sz="3200" smtClean="0">
                <a:solidFill>
                  <a:srgbClr val="FF0000"/>
                </a:solidFill>
                <a:latin typeface="Courier New" pitchFamily="49" charset="0"/>
                <a:cs typeface="Courier New" pitchFamily="49" charset="0"/>
              </a:rPr>
              <a:t>class </a:t>
            </a:r>
            <a:r>
              <a:rPr lang="en-US" sz="3200" b="1" smtClean="0">
                <a:solidFill>
                  <a:srgbClr val="FF0000"/>
                </a:solidFill>
                <a:latin typeface="Courier New" pitchFamily="49" charset="0"/>
                <a:cs typeface="Courier New" pitchFamily="49" charset="0"/>
              </a:rPr>
              <a:t>Point</a:t>
            </a:r>
            <a:r>
              <a:rPr lang="en-US" sz="3200" smtClean="0">
                <a:solidFill>
                  <a:srgbClr val="FF0000"/>
                </a:solidFill>
                <a:latin typeface="Courier New" pitchFamily="49" charset="0"/>
                <a:cs typeface="Courier New" pitchFamily="49" charset="0"/>
              </a:rPr>
              <a:t>	{ </a:t>
            </a:r>
          </a:p>
          <a:p>
            <a:pPr indent="465138"/>
            <a:r>
              <a:rPr lang="en-US" sz="3200" smtClean="0">
                <a:solidFill>
                  <a:srgbClr val="FF0000"/>
                </a:solidFill>
                <a:latin typeface="Courier New" pitchFamily="49" charset="0"/>
                <a:cs typeface="Courier New" pitchFamily="49" charset="0"/>
              </a:rPr>
              <a:t>int x,y;	</a:t>
            </a:r>
          </a:p>
          <a:p>
            <a:r>
              <a:rPr lang="en-US" sz="3200" smtClean="0">
                <a:solidFill>
                  <a:srgbClr val="FF0000"/>
                </a:solidFill>
                <a:latin typeface="Courier New" pitchFamily="49" charset="0"/>
                <a:cs typeface="Courier New" pitchFamily="49" charset="0"/>
              </a:rPr>
              <a:t>public:</a:t>
            </a:r>
          </a:p>
          <a:p>
            <a:pPr indent="465138"/>
            <a:r>
              <a:rPr lang="en-US" sz="3200" b="1" smtClean="0">
                <a:solidFill>
                  <a:srgbClr val="FF0000"/>
                </a:solidFill>
                <a:latin typeface="Courier New" pitchFamily="49" charset="0"/>
                <a:cs typeface="Courier New" pitchFamily="49" charset="0"/>
              </a:rPr>
              <a:t>Point();</a:t>
            </a:r>
          </a:p>
          <a:p>
            <a:pPr indent="465138" algn="just"/>
            <a:r>
              <a:rPr lang="en-US" sz="3200" b="1" smtClean="0">
                <a:solidFill>
                  <a:srgbClr val="FF0000"/>
                </a:solidFill>
                <a:latin typeface="Courier New" pitchFamily="49" charset="0"/>
                <a:cs typeface="Courier New" pitchFamily="49" charset="0"/>
              </a:rPr>
              <a:t>Point(int,int);</a:t>
            </a:r>
          </a:p>
          <a:p>
            <a:pPr indent="465138"/>
            <a:r>
              <a:rPr lang="en-US" sz="3200" smtClean="0">
                <a:solidFill>
                  <a:srgbClr val="FF0000"/>
                </a:solidFill>
                <a:latin typeface="Courier New" pitchFamily="49" charset="0"/>
                <a:cs typeface="Courier New" pitchFamily="49" charset="0"/>
              </a:rPr>
              <a:t>bool move(int,int); 			</a:t>
            </a:r>
          </a:p>
          <a:p>
            <a:pPr indent="465138"/>
            <a:r>
              <a:rPr lang="en-US" sz="3200" smtClean="0">
                <a:solidFill>
                  <a:srgbClr val="FF0000"/>
                </a:solidFill>
                <a:latin typeface="Courier New" pitchFamily="49" charset="0"/>
                <a:cs typeface="Courier New" pitchFamily="49" charset="0"/>
              </a:rPr>
              <a:t>void print();</a:t>
            </a:r>
          </a:p>
          <a:p>
            <a:r>
              <a:rPr lang="en-US" sz="3200" smtClean="0">
                <a:solidFill>
                  <a:srgbClr val="FF0000"/>
                </a:solidFill>
                <a:latin typeface="Courier New" pitchFamily="49" charset="0"/>
                <a:cs typeface="Courier New" pitchFamily="49" charset="0"/>
              </a:rPr>
              <a:t>};</a:t>
            </a:r>
          </a:p>
        </p:txBody>
      </p:sp>
    </p:spTree>
    <p:extLst>
      <p:ext uri="{BB962C8B-B14F-4D97-AF65-F5344CB8AC3E}">
        <p14:creationId xmlns:p14="http://schemas.microsoft.com/office/powerpoint/2010/main" xmlns="" val="28901606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blinds(horizontal)">
                                      <p:cBhvr>
                                        <p:cTn id="25" dur="500"/>
                                        <p:tgtEl>
                                          <p:spTgt spid="4">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blinds(horizontal)">
                                      <p:cBhvr>
                                        <p:cTn id="28" dur="500"/>
                                        <p:tgtEl>
                                          <p:spTgt spid="4">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blinds(horizontal)">
                                      <p:cBhvr>
                                        <p:cTn id="31" dur="500"/>
                                        <p:tgtEl>
                                          <p:spTgt spid="4">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blinds(horizontal)">
                                      <p:cBhvr>
                                        <p:cTn id="34" dur="500"/>
                                        <p:tgtEl>
                                          <p:spTgt spid="4">
                                            <p:txEl>
                                              <p:pRg st="8" end="8"/>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blinds(horizontal)">
                                      <p:cBhvr>
                                        <p:cTn id="37" dur="500"/>
                                        <p:tgtEl>
                                          <p:spTgt spid="4">
                                            <p:txEl>
                                              <p:pRg st="9" end="9"/>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blinds(horizontal)">
                                      <p:cBhvr>
                                        <p:cTn id="40" dur="500"/>
                                        <p:tgtEl>
                                          <p:spTgt spid="4">
                                            <p:txEl>
                                              <p:pRg st="10" end="10"/>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Effect transition="in" filter="blinds(horizontal)">
                                      <p:cBhvr>
                                        <p:cTn id="43"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84625"/>
            <a:ext cx="8686800" cy="6709529"/>
          </a:xfrm>
          <a:prstGeom prst="rect">
            <a:avLst/>
          </a:prstGeom>
          <a:noFill/>
        </p:spPr>
        <p:txBody>
          <a:bodyPr wrap="square" rtlCol="0">
            <a:spAutoFit/>
          </a:bodyPr>
          <a:lstStyle/>
          <a:p>
            <a:pPr algn="just">
              <a:lnSpc>
                <a:spcPct val="110000"/>
              </a:lnSpc>
            </a:pPr>
            <a:r>
              <a:rPr lang="en-US" sz="3000" b="1" smtClean="0">
                <a:solidFill>
                  <a:srgbClr val="CC0000"/>
                </a:solidFill>
              </a:rPr>
              <a:t>4.3.1. Cấu tử (tiếp…)</a:t>
            </a:r>
            <a:endParaRPr lang="en-US" sz="2800" b="1" smtClean="0">
              <a:solidFill>
                <a:srgbClr val="00B050"/>
              </a:solidFill>
            </a:endParaRPr>
          </a:p>
          <a:p>
            <a:pPr algn="just">
              <a:buFont typeface="Arial" pitchFamily="34" charset="0"/>
              <a:buChar char="•"/>
            </a:pPr>
            <a:r>
              <a:rPr lang="en-US" sz="3200" b="1" smtClean="0">
                <a:solidFill>
                  <a:srgbClr val="00B050"/>
                </a:solidFill>
              </a:rPr>
              <a:t> </a:t>
            </a:r>
            <a:r>
              <a:rPr lang="en-US" sz="2900" b="1" smtClean="0">
                <a:solidFill>
                  <a:srgbClr val="00B050"/>
                </a:solidFill>
              </a:rPr>
              <a:t>Khởi tạo mảng các đối tượng</a:t>
            </a:r>
          </a:p>
          <a:p>
            <a:pPr algn="just"/>
            <a:r>
              <a:rPr lang="en-US" sz="2900" smtClean="0">
                <a:solidFill>
                  <a:srgbClr val="0070C0"/>
                </a:solidFill>
              </a:rPr>
              <a:t>- </a:t>
            </a:r>
            <a:r>
              <a:rPr lang="en-US" sz="2800" smtClean="0">
                <a:solidFill>
                  <a:srgbClr val="0070C0"/>
                </a:solidFill>
              </a:rPr>
              <a:t>Khi một mảng các đối tượng được tạo ra, cấu tử mặc định của lớp sẽ được gọi đối với mỗi phần tử (là một đối tượng) của mảng, </a:t>
            </a:r>
          </a:p>
          <a:p>
            <a:pPr algn="just">
              <a:buFontTx/>
              <a:buChar char="-"/>
            </a:pPr>
            <a:r>
              <a:rPr lang="en-US" sz="2800" smtClean="0">
                <a:solidFill>
                  <a:srgbClr val="0070C0"/>
                </a:solidFill>
              </a:rPr>
              <a:t> Ví dụ: </a:t>
            </a:r>
            <a:r>
              <a:rPr lang="en-US" sz="2800" smtClean="0">
                <a:solidFill>
                  <a:srgbClr val="FF0000"/>
                </a:solidFill>
                <a:latin typeface="Courier New" pitchFamily="49" charset="0"/>
                <a:cs typeface="Courier New" pitchFamily="49" charset="0"/>
              </a:rPr>
              <a:t>Point a[10]; </a:t>
            </a:r>
            <a:r>
              <a:rPr lang="en-US" sz="2800" smtClean="0">
                <a:solidFill>
                  <a:srgbClr val="0070C0"/>
                </a:solidFill>
              </a:rPr>
              <a:t>// Cấu tử mặc định sẽ được gọi tới 10 lần</a:t>
            </a:r>
          </a:p>
          <a:p>
            <a:pPr algn="just">
              <a:buFont typeface="Wingdings"/>
              <a:buChar char="F"/>
            </a:pPr>
            <a:r>
              <a:rPr lang="en-US" sz="2800" b="1" smtClean="0">
                <a:solidFill>
                  <a:srgbClr val="0070C0"/>
                </a:solidFill>
              </a:rPr>
              <a:t> Nếu lớp Point không có cấu tử mặc định thì khai báo như trên sẽ là sai.</a:t>
            </a:r>
          </a:p>
          <a:p>
            <a:pPr algn="just">
              <a:buFontTx/>
              <a:buChar char="-"/>
            </a:pPr>
            <a:r>
              <a:rPr lang="en-US" sz="2800" smtClean="0">
                <a:solidFill>
                  <a:srgbClr val="0070C0"/>
                </a:solidFill>
              </a:rPr>
              <a:t> Chúng ta cũng có thể gọi tới các cấu tử có tham số của lớp bằng cách sử dụng một danh sách các giá trị khởi tạo</a:t>
            </a:r>
          </a:p>
          <a:p>
            <a:pPr algn="just">
              <a:buFontTx/>
              <a:buChar char="-"/>
            </a:pPr>
            <a:r>
              <a:rPr lang="en-US" sz="2800" smtClean="0">
                <a:solidFill>
                  <a:srgbClr val="0070C0"/>
                </a:solidFill>
              </a:rPr>
              <a:t> Ví dụ: </a:t>
            </a:r>
          </a:p>
          <a:p>
            <a:pPr algn="just"/>
            <a:r>
              <a:rPr lang="fr-FR" sz="2800" smtClean="0">
                <a:solidFill>
                  <a:srgbClr val="FF0000"/>
                </a:solidFill>
                <a:latin typeface="Courier New" pitchFamily="49" charset="0"/>
                <a:cs typeface="Courier New" pitchFamily="49" charset="0"/>
              </a:rPr>
              <a:t>Point a[]={{20},{30},Point(20,40)}; </a:t>
            </a:r>
          </a:p>
          <a:p>
            <a:pPr algn="just"/>
            <a:r>
              <a:rPr lang="fr-FR" sz="2800" smtClean="0">
                <a:solidFill>
                  <a:srgbClr val="0070C0"/>
                </a:solidFill>
              </a:rPr>
              <a:t>// mảng có 3 phần tử</a:t>
            </a:r>
            <a:endParaRPr lang="en-US" sz="2800" smtClean="0">
              <a:solidFill>
                <a:srgbClr val="0070C0"/>
              </a:solidFill>
            </a:endParaRPr>
          </a:p>
        </p:txBody>
      </p:sp>
    </p:spTree>
    <p:extLst>
      <p:ext uri="{BB962C8B-B14F-4D97-AF65-F5344CB8AC3E}">
        <p14:creationId xmlns:p14="http://schemas.microsoft.com/office/powerpoint/2010/main" xmlns="" val="28901606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linds(horizontal)">
                                      <p:cBhvr>
                                        <p:cTn id="32" dur="500"/>
                                        <p:tgtEl>
                                          <p:spTgt spid="4">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blinds(horizontal)">
                                      <p:cBhvr>
                                        <p:cTn id="35" dur="500"/>
                                        <p:tgtEl>
                                          <p:spTgt spid="4">
                                            <p:txEl>
                                              <p:pRg st="7" end="7"/>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blinds(horizontal)">
                                      <p:cBhvr>
                                        <p:cTn id="38"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84625"/>
            <a:ext cx="8686800" cy="6586418"/>
          </a:xfrm>
          <a:prstGeom prst="rect">
            <a:avLst/>
          </a:prstGeom>
          <a:noFill/>
        </p:spPr>
        <p:txBody>
          <a:bodyPr wrap="square" rtlCol="0">
            <a:spAutoFit/>
          </a:bodyPr>
          <a:lstStyle/>
          <a:p>
            <a:pPr algn="just">
              <a:lnSpc>
                <a:spcPct val="110000"/>
              </a:lnSpc>
            </a:pPr>
            <a:r>
              <a:rPr lang="en-US" sz="3000" b="1" smtClean="0">
                <a:solidFill>
                  <a:srgbClr val="CC0000"/>
                </a:solidFill>
              </a:rPr>
              <a:t>4.3.1. Cấu tử (tiếp…)</a:t>
            </a:r>
            <a:endParaRPr lang="en-US" sz="2800" b="1" smtClean="0">
              <a:solidFill>
                <a:srgbClr val="00B050"/>
              </a:solidFill>
            </a:endParaRPr>
          </a:p>
          <a:p>
            <a:pPr algn="just">
              <a:buFont typeface="Arial" pitchFamily="34" charset="0"/>
              <a:buChar char="•"/>
            </a:pPr>
            <a:r>
              <a:rPr lang="en-US" sz="2900" b="1" smtClean="0">
                <a:solidFill>
                  <a:srgbClr val="00B050"/>
                </a:solidFill>
              </a:rPr>
              <a:t> </a:t>
            </a:r>
            <a:r>
              <a:rPr lang="fr-FR" sz="2900" b="1" smtClean="0">
                <a:solidFill>
                  <a:srgbClr val="00B050"/>
                </a:solidFill>
              </a:rPr>
              <a:t>Khởi tạo dữ liệu với các cấu tử</a:t>
            </a:r>
            <a:endParaRPr lang="fr-FR" sz="2900" b="1" smtClean="0">
              <a:solidFill>
                <a:srgbClr val="0070C0"/>
              </a:solidFill>
            </a:endParaRPr>
          </a:p>
          <a:p>
            <a:pPr algn="just">
              <a:buFontTx/>
              <a:buChar char="-"/>
            </a:pPr>
            <a:r>
              <a:rPr lang="fr-FR" sz="2800" smtClean="0">
                <a:solidFill>
                  <a:srgbClr val="0070C0"/>
                </a:solidFill>
              </a:rPr>
              <a:t> </a:t>
            </a:r>
            <a:r>
              <a:rPr lang="fr-FR" sz="3000" smtClean="0">
                <a:solidFill>
                  <a:srgbClr val="0070C0"/>
                </a:solidFill>
              </a:rPr>
              <a:t>Các hàm cấu tử có thể thực hiện khởi tạo các thành phần dữ liệu trong thân hàm hoặc bằng một cơ chế khác, cơ chế này đặc biệt được sử dụng khi khởi tạo các thành phần là hằng số.</a:t>
            </a:r>
          </a:p>
          <a:p>
            <a:pPr lvl="2"/>
            <a:r>
              <a:rPr lang="en-US" sz="3000" smtClean="0">
                <a:solidFill>
                  <a:srgbClr val="FF0000"/>
                </a:solidFill>
                <a:latin typeface="Courier New" pitchFamily="49" charset="0"/>
                <a:cs typeface="Courier New" pitchFamily="49" charset="0"/>
              </a:rPr>
              <a:t>class C{</a:t>
            </a:r>
          </a:p>
          <a:p>
            <a:pPr lvl="2"/>
            <a:r>
              <a:rPr lang="en-US" sz="3000" smtClean="0">
                <a:solidFill>
                  <a:srgbClr val="FF0000"/>
                </a:solidFill>
                <a:latin typeface="Courier New" pitchFamily="49" charset="0"/>
                <a:cs typeface="Courier New" pitchFamily="49" charset="0"/>
              </a:rPr>
              <a:t>	</a:t>
            </a:r>
            <a:r>
              <a:rPr lang="en-US" sz="3000" b="1" smtClean="0">
                <a:solidFill>
                  <a:srgbClr val="FF0000"/>
                </a:solidFill>
                <a:latin typeface="Courier New" pitchFamily="49" charset="0"/>
                <a:cs typeface="Courier New" pitchFamily="49" charset="0"/>
              </a:rPr>
              <a:t>const</a:t>
            </a:r>
            <a:r>
              <a:rPr lang="en-US" sz="3000" smtClean="0">
                <a:solidFill>
                  <a:srgbClr val="FF0000"/>
                </a:solidFill>
                <a:latin typeface="Courier New" pitchFamily="49" charset="0"/>
                <a:cs typeface="Courier New" pitchFamily="49" charset="0"/>
              </a:rPr>
              <a:t> int ci;</a:t>
            </a:r>
          </a:p>
          <a:p>
            <a:pPr lvl="2"/>
            <a:r>
              <a:rPr lang="en-US" sz="3000" smtClean="0">
                <a:solidFill>
                  <a:srgbClr val="FF0000"/>
                </a:solidFill>
                <a:latin typeface="Courier New" pitchFamily="49" charset="0"/>
                <a:cs typeface="Courier New" pitchFamily="49" charset="0"/>
              </a:rPr>
              <a:t>	int x;</a:t>
            </a:r>
          </a:p>
          <a:p>
            <a:pPr lvl="2"/>
            <a:r>
              <a:rPr lang="en-US" sz="3000" smtClean="0">
                <a:solidFill>
                  <a:srgbClr val="FF0000"/>
                </a:solidFill>
                <a:latin typeface="Courier New" pitchFamily="49" charset="0"/>
                <a:cs typeface="Courier New" pitchFamily="49" charset="0"/>
              </a:rPr>
              <a:t>public:</a:t>
            </a:r>
          </a:p>
          <a:p>
            <a:pPr lvl="2"/>
            <a:r>
              <a:rPr lang="en-US" sz="3000" smtClean="0">
                <a:solidFill>
                  <a:srgbClr val="FF0000"/>
                </a:solidFill>
                <a:latin typeface="Courier New" pitchFamily="49" charset="0"/>
                <a:cs typeface="Courier New" pitchFamily="49" charset="0"/>
              </a:rPr>
              <a:t>	C():</a:t>
            </a:r>
            <a:r>
              <a:rPr lang="en-US" sz="3000" b="1" smtClean="0">
                <a:solidFill>
                  <a:srgbClr val="FF0000"/>
                </a:solidFill>
                <a:latin typeface="Courier New" pitchFamily="49" charset="0"/>
                <a:cs typeface="Courier New" pitchFamily="49" charset="0"/>
              </a:rPr>
              <a:t>ci(0)</a:t>
            </a:r>
            <a:r>
              <a:rPr lang="en-US" sz="3000" smtClean="0">
                <a:solidFill>
                  <a:srgbClr val="FF0000"/>
                </a:solidFill>
                <a:latin typeface="Courier New" pitchFamily="49" charset="0"/>
                <a:cs typeface="Courier New" pitchFamily="49" charset="0"/>
              </a:rPr>
              <a:t>{</a:t>
            </a:r>
          </a:p>
          <a:p>
            <a:pPr lvl="2"/>
            <a:r>
              <a:rPr lang="en-US" sz="3000" smtClean="0">
                <a:solidFill>
                  <a:srgbClr val="FF0000"/>
                </a:solidFill>
                <a:latin typeface="Courier New" pitchFamily="49" charset="0"/>
                <a:cs typeface="Courier New" pitchFamily="49" charset="0"/>
              </a:rPr>
              <a:t>	x = 0;</a:t>
            </a:r>
          </a:p>
          <a:p>
            <a:pPr lvl="2"/>
            <a:r>
              <a:rPr lang="en-US" sz="3000" smtClean="0">
                <a:solidFill>
                  <a:srgbClr val="FF0000"/>
                </a:solidFill>
                <a:latin typeface="Courier New" pitchFamily="49" charset="0"/>
                <a:cs typeface="Courier New" pitchFamily="49" charset="0"/>
              </a:rPr>
              <a:t>	}</a:t>
            </a:r>
          </a:p>
          <a:p>
            <a:pPr lvl="2"/>
            <a:r>
              <a:rPr lang="en-US" sz="3000" smtClean="0">
                <a:solidFill>
                  <a:srgbClr val="FF0000"/>
                </a:solidFill>
                <a:latin typeface="Courier New" pitchFamily="49" charset="0"/>
                <a:cs typeface="Courier New" pitchFamily="49" charset="0"/>
              </a:rPr>
              <a:t>};</a:t>
            </a:r>
          </a:p>
        </p:txBody>
      </p:sp>
    </p:spTree>
    <p:extLst>
      <p:ext uri="{BB962C8B-B14F-4D97-AF65-F5344CB8AC3E}">
        <p14:creationId xmlns:p14="http://schemas.microsoft.com/office/powerpoint/2010/main" xmlns="" val="28901606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blinds(horizontal)">
                                      <p:cBhvr>
                                        <p:cTn id="20" dur="500"/>
                                        <p:tgtEl>
                                          <p:spTgt spid="4">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blinds(horizontal)">
                                      <p:cBhvr>
                                        <p:cTn id="23" dur="500"/>
                                        <p:tgtEl>
                                          <p:spTgt spid="4">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blinds(horizontal)">
                                      <p:cBhvr>
                                        <p:cTn id="26" dur="500"/>
                                        <p:tgtEl>
                                          <p:spTgt spid="4">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blinds(horizontal)">
                                      <p:cBhvr>
                                        <p:cTn id="29" dur="500"/>
                                        <p:tgtEl>
                                          <p:spTgt spid="4">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blinds(horizontal)">
                                      <p:cBhvr>
                                        <p:cTn id="32" dur="500"/>
                                        <p:tgtEl>
                                          <p:spTgt spid="4">
                                            <p:txEl>
                                              <p:pRg st="8" end="8"/>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Effect transition="in" filter="blinds(horizontal)">
                                      <p:cBhvr>
                                        <p:cTn id="35" dur="500"/>
                                        <p:tgtEl>
                                          <p:spTgt spid="4">
                                            <p:txEl>
                                              <p:pRg st="9" end="9"/>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
                                            <p:txEl>
                                              <p:pRg st="10" end="10"/>
                                            </p:txEl>
                                          </p:spTgt>
                                        </p:tgtEl>
                                        <p:attrNameLst>
                                          <p:attrName>style.visibility</p:attrName>
                                        </p:attrNameLst>
                                      </p:cBhvr>
                                      <p:to>
                                        <p:strVal val="visible"/>
                                      </p:to>
                                    </p:set>
                                    <p:animEffect transition="in" filter="blinds(horizontal)">
                                      <p:cBhvr>
                                        <p:cTn id="38"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84625"/>
            <a:ext cx="8686800" cy="7063472"/>
          </a:xfrm>
          <a:prstGeom prst="rect">
            <a:avLst/>
          </a:prstGeom>
          <a:noFill/>
        </p:spPr>
        <p:txBody>
          <a:bodyPr wrap="square" rtlCol="0">
            <a:spAutoFit/>
          </a:bodyPr>
          <a:lstStyle/>
          <a:p>
            <a:pPr algn="just">
              <a:lnSpc>
                <a:spcPct val="110000"/>
              </a:lnSpc>
            </a:pPr>
            <a:r>
              <a:rPr lang="fr-FR" sz="3000" b="1" smtClean="0">
                <a:solidFill>
                  <a:srgbClr val="CC0000"/>
                </a:solidFill>
              </a:rPr>
              <a:t>4.3.2. Cấu tử copy</a:t>
            </a:r>
            <a:endParaRPr lang="en-US" sz="3000" b="1" smtClean="0">
              <a:solidFill>
                <a:srgbClr val="CC0000"/>
              </a:solidFill>
            </a:endParaRPr>
          </a:p>
          <a:p>
            <a:pPr algn="just"/>
            <a:r>
              <a:rPr lang="fr-FR" sz="2800" smtClean="0">
                <a:solidFill>
                  <a:srgbClr val="0070C0"/>
                </a:solidFill>
              </a:rPr>
              <a:t>- </a:t>
            </a:r>
            <a:r>
              <a:rPr lang="fr-FR" sz="2900" b="1" smtClean="0">
                <a:solidFill>
                  <a:srgbClr val="FF0000"/>
                </a:solidFill>
              </a:rPr>
              <a:t>Cấu tử copy </a:t>
            </a:r>
            <a:r>
              <a:rPr lang="fr-FR" sz="2900" smtClean="0">
                <a:solidFill>
                  <a:srgbClr val="0070C0"/>
                </a:solidFill>
              </a:rPr>
              <a:t>là một </a:t>
            </a:r>
            <a:r>
              <a:rPr lang="fr-FR" sz="2900" b="1" smtClean="0">
                <a:solidFill>
                  <a:srgbClr val="FF0000"/>
                </a:solidFill>
              </a:rPr>
              <a:t>cấu tử đặc biệt </a:t>
            </a:r>
            <a:r>
              <a:rPr lang="fr-FR" sz="2900" smtClean="0">
                <a:solidFill>
                  <a:srgbClr val="0070C0"/>
                </a:solidFill>
              </a:rPr>
              <a:t>và nó được dùng để </a:t>
            </a:r>
            <a:r>
              <a:rPr lang="fr-FR" sz="2900" b="1" smtClean="0">
                <a:solidFill>
                  <a:srgbClr val="FF0000"/>
                </a:solidFill>
              </a:rPr>
              <a:t>copy nội dung của một đối tượng sang một đối tượng mới</a:t>
            </a:r>
            <a:r>
              <a:rPr lang="fr-FR" sz="2900" smtClean="0">
                <a:solidFill>
                  <a:srgbClr val="0070C0"/>
                </a:solidFill>
              </a:rPr>
              <a:t> trong quá trình xây dựng đối tượng mới đó</a:t>
            </a:r>
            <a:endParaRPr lang="en-US" sz="2900" smtClean="0">
              <a:solidFill>
                <a:srgbClr val="0070C0"/>
              </a:solidFill>
            </a:endParaRPr>
          </a:p>
          <a:p>
            <a:pPr algn="just"/>
            <a:r>
              <a:rPr lang="fr-FR" sz="2900" smtClean="0">
                <a:solidFill>
                  <a:srgbClr val="0070C0"/>
                </a:solidFill>
              </a:rPr>
              <a:t>- </a:t>
            </a:r>
            <a:r>
              <a:rPr lang="fr-FR" sz="2900" b="1" smtClean="0">
                <a:solidFill>
                  <a:srgbClr val="FF0000"/>
                </a:solidFill>
              </a:rPr>
              <a:t>Tham số input của nó là một tham chiếu </a:t>
            </a:r>
            <a:r>
              <a:rPr lang="fr-FR" sz="2900" smtClean="0">
                <a:solidFill>
                  <a:srgbClr val="0070C0"/>
                </a:solidFill>
              </a:rPr>
              <a:t>tới các đối tượng cùng kiểu. Nó nhận tham số như là một tham chiếu tới đối tượng sẽ được copy sang đối tượng mới</a:t>
            </a:r>
            <a:endParaRPr lang="en-US" sz="2900" smtClean="0">
              <a:solidFill>
                <a:srgbClr val="0070C0"/>
              </a:solidFill>
            </a:endParaRPr>
          </a:p>
          <a:p>
            <a:pPr algn="just">
              <a:buFontTx/>
              <a:buChar char="-"/>
            </a:pPr>
            <a:r>
              <a:rPr lang="fr-FR" sz="2900" smtClean="0">
                <a:solidFill>
                  <a:srgbClr val="0070C0"/>
                </a:solidFill>
              </a:rPr>
              <a:t> </a:t>
            </a:r>
            <a:r>
              <a:rPr lang="fr-FR" sz="2900" b="1" smtClean="0">
                <a:solidFill>
                  <a:srgbClr val="FF0000"/>
                </a:solidFill>
              </a:rPr>
              <a:t>Cấu tử copy thường được tự động sinh ra bởi trình biên dịch</a:t>
            </a:r>
            <a:r>
              <a:rPr lang="fr-FR" sz="2900" smtClean="0">
                <a:solidFill>
                  <a:srgbClr val="0070C0"/>
                </a:solidFill>
              </a:rPr>
              <a:t> nếu như tác giả không định nghĩa cho tác phẩm tương ứng</a:t>
            </a:r>
          </a:p>
          <a:p>
            <a:pPr algn="just">
              <a:buFontTx/>
              <a:buChar char="-"/>
            </a:pPr>
            <a:r>
              <a:rPr lang="fr-FR" sz="2900" smtClean="0">
                <a:solidFill>
                  <a:srgbClr val="0070C0"/>
                </a:solidFill>
              </a:rPr>
              <a:t> Lưu ý </a:t>
            </a:r>
            <a:r>
              <a:rPr lang="fr-FR" sz="2900" b="1" smtClean="0">
                <a:solidFill>
                  <a:srgbClr val="FF0000"/>
                </a:solidFill>
              </a:rPr>
              <a:t>phải tự xây dựng cấu tử copy đối với các lớp có các thành viên là biến con trỏ </a:t>
            </a:r>
            <a:r>
              <a:rPr lang="fr-FR" sz="2900" smtClean="0">
                <a:solidFill>
                  <a:srgbClr val="0070C0"/>
                </a:solidFill>
              </a:rPr>
              <a:t>để tránh copy địa chỉ</a:t>
            </a:r>
            <a:endParaRPr lang="en-US" sz="2900" smtClean="0">
              <a:solidFill>
                <a:srgbClr val="0070C0"/>
              </a:solidFill>
            </a:endParaRPr>
          </a:p>
        </p:txBody>
      </p:sp>
    </p:spTree>
    <p:extLst>
      <p:ext uri="{BB962C8B-B14F-4D97-AF65-F5344CB8AC3E}">
        <p14:creationId xmlns:p14="http://schemas.microsoft.com/office/powerpoint/2010/main" xmlns="" val="28901606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84625"/>
            <a:ext cx="8686800" cy="6632585"/>
          </a:xfrm>
          <a:prstGeom prst="rect">
            <a:avLst/>
          </a:prstGeom>
          <a:noFill/>
        </p:spPr>
        <p:txBody>
          <a:bodyPr wrap="square" rtlCol="0">
            <a:spAutoFit/>
          </a:bodyPr>
          <a:lstStyle/>
          <a:p>
            <a:pPr algn="just">
              <a:lnSpc>
                <a:spcPct val="110000"/>
              </a:lnSpc>
            </a:pPr>
            <a:r>
              <a:rPr lang="fr-FR" sz="3000" b="1" smtClean="0">
                <a:solidFill>
                  <a:srgbClr val="CC0000"/>
                </a:solidFill>
              </a:rPr>
              <a:t>4.3.2. Cấu tử copy</a:t>
            </a:r>
            <a:r>
              <a:rPr lang="en-US" sz="3000" b="1" smtClean="0">
                <a:solidFill>
                  <a:srgbClr val="CC0000"/>
                </a:solidFill>
              </a:rPr>
              <a:t> (tiếp…)</a:t>
            </a:r>
          </a:p>
          <a:p>
            <a:pPr algn="just">
              <a:spcAft>
                <a:spcPts val="0"/>
              </a:spcAft>
            </a:pPr>
            <a:r>
              <a:rPr lang="en-US" sz="2800" b="1" smtClean="0">
                <a:solidFill>
                  <a:srgbClr val="FF0000"/>
                </a:solidFill>
                <a:latin typeface="Courier New" pitchFamily="49" charset="0"/>
                <a:cs typeface="Courier New" pitchFamily="49" charset="0"/>
              </a:rPr>
              <a:t>class Point { </a:t>
            </a:r>
          </a:p>
          <a:p>
            <a:pPr algn="just">
              <a:spcAft>
                <a:spcPts val="0"/>
              </a:spcAft>
            </a:pPr>
            <a:r>
              <a:rPr lang="en-US" sz="2800" b="1" smtClean="0">
                <a:solidFill>
                  <a:srgbClr val="FF0000"/>
                </a:solidFill>
                <a:latin typeface="Courier New" pitchFamily="49" charset="0"/>
                <a:cs typeface="Courier New" pitchFamily="49" charset="0"/>
              </a:rPr>
              <a:t>    int x, y; </a:t>
            </a:r>
          </a:p>
          <a:p>
            <a:pPr algn="just">
              <a:spcAft>
                <a:spcPts val="0"/>
              </a:spcAft>
            </a:pPr>
            <a:r>
              <a:rPr lang="en-US" sz="2800" b="1" smtClean="0">
                <a:solidFill>
                  <a:srgbClr val="FF0000"/>
                </a:solidFill>
                <a:latin typeface="Courier New" pitchFamily="49" charset="0"/>
                <a:cs typeface="Courier New" pitchFamily="49" charset="0"/>
              </a:rPr>
              <a:t>public: </a:t>
            </a:r>
          </a:p>
          <a:p>
            <a:pPr algn="just">
              <a:spcAft>
                <a:spcPts val="0"/>
              </a:spcAft>
            </a:pPr>
            <a:r>
              <a:rPr lang="en-US" sz="2800" b="1" smtClean="0">
                <a:solidFill>
                  <a:srgbClr val="FF0000"/>
                </a:solidFill>
                <a:latin typeface="Courier New" pitchFamily="49" charset="0"/>
                <a:cs typeface="Courier New" pitchFamily="49" charset="0"/>
              </a:rPr>
              <a:t>    Point(int x1, int y1) { </a:t>
            </a:r>
          </a:p>
          <a:p>
            <a:pPr algn="just">
              <a:spcAft>
                <a:spcPts val="0"/>
              </a:spcAft>
            </a:pPr>
            <a:r>
              <a:rPr lang="en-US" sz="2800" b="1" smtClean="0">
                <a:solidFill>
                  <a:srgbClr val="FF0000"/>
                </a:solidFill>
                <a:latin typeface="Courier New" pitchFamily="49" charset="0"/>
                <a:cs typeface="Courier New" pitchFamily="49" charset="0"/>
              </a:rPr>
              <a:t>		x = x1; </a:t>
            </a:r>
          </a:p>
          <a:p>
            <a:pPr algn="just">
              <a:spcAft>
                <a:spcPts val="0"/>
              </a:spcAft>
            </a:pPr>
            <a:r>
              <a:rPr lang="en-US" sz="2800" b="1" smtClean="0">
                <a:solidFill>
                  <a:srgbClr val="FF0000"/>
                </a:solidFill>
                <a:latin typeface="Courier New" pitchFamily="49" charset="0"/>
                <a:cs typeface="Courier New" pitchFamily="49" charset="0"/>
              </a:rPr>
              <a:t>		y = y1; </a:t>
            </a:r>
          </a:p>
          <a:p>
            <a:pPr algn="just">
              <a:spcAft>
                <a:spcPts val="0"/>
              </a:spcAft>
            </a:pPr>
            <a:r>
              <a:rPr lang="en-US" sz="2800" b="1" smtClean="0">
                <a:solidFill>
                  <a:srgbClr val="FF0000"/>
                </a:solidFill>
                <a:latin typeface="Courier New" pitchFamily="49" charset="0"/>
                <a:cs typeface="Courier New" pitchFamily="49" charset="0"/>
              </a:rPr>
              <a:t>	} </a:t>
            </a:r>
          </a:p>
          <a:p>
            <a:pPr algn="just">
              <a:spcAft>
                <a:spcPts val="0"/>
              </a:spcAft>
            </a:pPr>
            <a:r>
              <a:rPr lang="en-US" sz="2800" b="1" smtClean="0">
                <a:solidFill>
                  <a:srgbClr val="FF0000"/>
                </a:solidFill>
                <a:latin typeface="Courier New" pitchFamily="49" charset="0"/>
                <a:cs typeface="Courier New" pitchFamily="49" charset="0"/>
              </a:rPr>
              <a:t>    // Copy constructor </a:t>
            </a:r>
          </a:p>
          <a:p>
            <a:pPr algn="just">
              <a:spcAft>
                <a:spcPts val="0"/>
              </a:spcAft>
            </a:pPr>
            <a:r>
              <a:rPr lang="en-US" sz="2800" b="1" smtClean="0">
                <a:solidFill>
                  <a:srgbClr val="FF0000"/>
                </a:solidFill>
                <a:latin typeface="Courier New" pitchFamily="49" charset="0"/>
                <a:cs typeface="Courier New" pitchFamily="49" charset="0"/>
              </a:rPr>
              <a:t>    Point(const Point&amp; p2) {</a:t>
            </a:r>
          </a:p>
          <a:p>
            <a:pPr algn="just">
              <a:spcAft>
                <a:spcPts val="0"/>
              </a:spcAft>
            </a:pPr>
            <a:r>
              <a:rPr lang="en-US" sz="2800" b="1" smtClean="0">
                <a:solidFill>
                  <a:srgbClr val="FF0000"/>
                </a:solidFill>
                <a:latin typeface="Courier New" pitchFamily="49" charset="0"/>
                <a:cs typeface="Courier New" pitchFamily="49" charset="0"/>
              </a:rPr>
              <a:t>		x = p2.x; </a:t>
            </a:r>
          </a:p>
          <a:p>
            <a:pPr algn="just">
              <a:spcAft>
                <a:spcPts val="0"/>
              </a:spcAft>
            </a:pPr>
            <a:r>
              <a:rPr lang="en-US" sz="2800" b="1" smtClean="0">
                <a:solidFill>
                  <a:srgbClr val="FF0000"/>
                </a:solidFill>
                <a:latin typeface="Courier New" pitchFamily="49" charset="0"/>
                <a:cs typeface="Courier New" pitchFamily="49" charset="0"/>
              </a:rPr>
              <a:t>		y = p2.y; </a:t>
            </a:r>
          </a:p>
          <a:p>
            <a:pPr algn="just">
              <a:spcAft>
                <a:spcPts val="0"/>
              </a:spcAft>
            </a:pPr>
            <a:r>
              <a:rPr lang="en-US" sz="2800" b="1" smtClean="0">
                <a:solidFill>
                  <a:srgbClr val="FF0000"/>
                </a:solidFill>
                <a:latin typeface="Courier New" pitchFamily="49" charset="0"/>
                <a:cs typeface="Courier New" pitchFamily="49" charset="0"/>
              </a:rPr>
              <a:t>	} </a:t>
            </a:r>
          </a:p>
          <a:p>
            <a:pPr algn="just">
              <a:spcAft>
                <a:spcPts val="0"/>
              </a:spcAft>
            </a:pPr>
            <a:r>
              <a:rPr lang="en-US" sz="2800" b="1" smtClean="0">
                <a:solidFill>
                  <a:srgbClr val="FF0000"/>
                </a:solidFill>
                <a:latin typeface="Courier New" pitchFamily="49" charset="0"/>
                <a:cs typeface="Courier New" pitchFamily="49" charset="0"/>
              </a:rPr>
              <a:t>...  </a:t>
            </a:r>
          </a:p>
          <a:p>
            <a:pPr algn="just">
              <a:spcAft>
                <a:spcPts val="0"/>
              </a:spcAft>
            </a:pPr>
            <a:r>
              <a:rPr lang="en-US" sz="2800" b="1" smtClean="0">
                <a:solidFill>
                  <a:srgbClr val="FF0000"/>
                </a:solidFill>
                <a:latin typeface="Courier New" pitchFamily="49" charset="0"/>
                <a:cs typeface="Courier New" pitchFamily="49" charset="0"/>
              </a:rPr>
              <a:t>};</a:t>
            </a:r>
          </a:p>
        </p:txBody>
      </p:sp>
    </p:spTree>
    <p:extLst>
      <p:ext uri="{BB962C8B-B14F-4D97-AF65-F5344CB8AC3E}">
        <p14:creationId xmlns:p14="http://schemas.microsoft.com/office/powerpoint/2010/main" xmlns="" val="2890160653"/>
      </p:ext>
    </p:extLst>
  </p:cSld>
  <p:clrMapOvr>
    <a:masterClrMapping/>
  </p:clrMapOvr>
  <p:transition>
    <p:fade/>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84625"/>
            <a:ext cx="8686800" cy="6817251"/>
          </a:xfrm>
          <a:prstGeom prst="rect">
            <a:avLst/>
          </a:prstGeom>
          <a:noFill/>
        </p:spPr>
        <p:txBody>
          <a:bodyPr wrap="square" rtlCol="0">
            <a:spAutoFit/>
          </a:bodyPr>
          <a:lstStyle/>
          <a:p>
            <a:pPr algn="just">
              <a:lnSpc>
                <a:spcPct val="110000"/>
              </a:lnSpc>
            </a:pPr>
            <a:r>
              <a:rPr lang="en-US" sz="3000" b="1" smtClean="0">
                <a:solidFill>
                  <a:srgbClr val="CC0000"/>
                </a:solidFill>
              </a:rPr>
              <a:t>4.3.3. Hủy tử</a:t>
            </a:r>
          </a:p>
          <a:p>
            <a:pPr algn="just"/>
            <a:r>
              <a:rPr lang="en-US" sz="3200" smtClean="0">
                <a:solidFill>
                  <a:srgbClr val="0070C0"/>
                </a:solidFill>
              </a:rPr>
              <a:t>- </a:t>
            </a:r>
            <a:r>
              <a:rPr lang="en-US" sz="3100" b="1" smtClean="0">
                <a:solidFill>
                  <a:srgbClr val="FF0000"/>
                </a:solidFill>
              </a:rPr>
              <a:t>Hàm hủy</a:t>
            </a:r>
            <a:r>
              <a:rPr lang="en-US" sz="3100" smtClean="0">
                <a:solidFill>
                  <a:srgbClr val="0070C0"/>
                </a:solidFill>
              </a:rPr>
              <a:t>: là một phương thức của lớp, có chức năng ngược với hàm tạo. Hàm hủy được gọi trước khi giải phóng (xóa bỏ) đối tượng khỏi bộ nhớ. Việc </a:t>
            </a:r>
            <a:r>
              <a:rPr lang="en-US" sz="3100" b="1" smtClean="0">
                <a:solidFill>
                  <a:srgbClr val="FF0000"/>
                </a:solidFill>
              </a:rPr>
              <a:t>gọi hàm hủy nhằm thực hiện một số công việc có tính “dọn dẹp”</a:t>
            </a:r>
            <a:r>
              <a:rPr lang="en-US" sz="3100" smtClean="0">
                <a:solidFill>
                  <a:srgbClr val="0070C0"/>
                </a:solidFill>
              </a:rPr>
              <a:t> trước khi đối tượng được hủy bỏ.</a:t>
            </a:r>
          </a:p>
          <a:p>
            <a:pPr algn="just">
              <a:buFontTx/>
              <a:buChar char="-"/>
            </a:pPr>
            <a:r>
              <a:rPr lang="en-US" sz="3100" smtClean="0">
                <a:solidFill>
                  <a:srgbClr val="0070C0"/>
                </a:solidFill>
              </a:rPr>
              <a:t> Huỷ tử của một lớp cũng có </a:t>
            </a:r>
            <a:r>
              <a:rPr lang="en-US" sz="3100" b="1" smtClean="0">
                <a:solidFill>
                  <a:srgbClr val="FF0000"/>
                </a:solidFill>
              </a:rPr>
              <a:t>tên trùng với tên lớp</a:t>
            </a:r>
            <a:r>
              <a:rPr lang="en-US" sz="3100" smtClean="0">
                <a:solidFill>
                  <a:srgbClr val="0070C0"/>
                </a:solidFill>
              </a:rPr>
              <a:t> nhưng </a:t>
            </a:r>
            <a:r>
              <a:rPr lang="en-US" sz="3100" b="1" smtClean="0">
                <a:solidFill>
                  <a:srgbClr val="FF0000"/>
                </a:solidFill>
              </a:rPr>
              <a:t>thêm một ký tự “~” </a:t>
            </a:r>
            <a:r>
              <a:rPr lang="en-US" sz="3100" smtClean="0">
                <a:solidFill>
                  <a:srgbClr val="0070C0"/>
                </a:solidFill>
              </a:rPr>
              <a:t>đứng trước tên lớp.</a:t>
            </a:r>
          </a:p>
          <a:p>
            <a:pPr algn="just">
              <a:buFontTx/>
              <a:buChar char="-"/>
            </a:pPr>
            <a:r>
              <a:rPr lang="en-US" sz="3100" smtClean="0">
                <a:solidFill>
                  <a:srgbClr val="0070C0"/>
                </a:solidFill>
              </a:rPr>
              <a:t> Một hàm huỷ tử </a:t>
            </a:r>
            <a:r>
              <a:rPr lang="en-US" sz="3100" b="1" smtClean="0">
                <a:solidFill>
                  <a:srgbClr val="FF0000"/>
                </a:solidFill>
              </a:rPr>
              <a:t>không có kiểu trả về </a:t>
            </a:r>
            <a:r>
              <a:rPr lang="en-US" sz="3100" smtClean="0">
                <a:solidFill>
                  <a:srgbClr val="0070C0"/>
                </a:solidFill>
              </a:rPr>
              <a:t>(không phải là hàm kiểu void) và </a:t>
            </a:r>
            <a:r>
              <a:rPr lang="en-US" sz="3100" b="1" smtClean="0">
                <a:solidFill>
                  <a:srgbClr val="FF0000"/>
                </a:solidFill>
              </a:rPr>
              <a:t>không nhận tham số</a:t>
            </a:r>
            <a:r>
              <a:rPr lang="en-US" sz="3100" smtClean="0">
                <a:solidFill>
                  <a:srgbClr val="0070C0"/>
                </a:solidFill>
              </a:rPr>
              <a:t>, điều này có nghĩa là </a:t>
            </a:r>
            <a:r>
              <a:rPr lang="en-US" sz="3100" b="1" smtClean="0">
                <a:solidFill>
                  <a:srgbClr val="FF0000"/>
                </a:solidFill>
              </a:rPr>
              <a:t>mỗi lớp chỉ có một hủy tử </a:t>
            </a:r>
            <a:r>
              <a:rPr lang="en-US" sz="3100" smtClean="0">
                <a:solidFill>
                  <a:srgbClr val="0070C0"/>
                </a:solidFill>
              </a:rPr>
              <a:t>khác với cấu tử.</a:t>
            </a:r>
            <a:endParaRPr lang="en-US" sz="3100" b="1" smtClean="0">
              <a:solidFill>
                <a:srgbClr val="0070C0"/>
              </a:solidFill>
            </a:endParaRPr>
          </a:p>
        </p:txBody>
      </p:sp>
    </p:spTree>
    <p:extLst>
      <p:ext uri="{BB962C8B-B14F-4D97-AF65-F5344CB8AC3E}">
        <p14:creationId xmlns:p14="http://schemas.microsoft.com/office/powerpoint/2010/main" xmlns="" val="28901606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84625"/>
            <a:ext cx="8686800" cy="6632585"/>
          </a:xfrm>
          <a:prstGeom prst="rect">
            <a:avLst/>
          </a:prstGeom>
          <a:noFill/>
        </p:spPr>
        <p:txBody>
          <a:bodyPr wrap="square" rtlCol="0">
            <a:spAutoFit/>
          </a:bodyPr>
          <a:lstStyle/>
          <a:p>
            <a:pPr algn="just">
              <a:lnSpc>
                <a:spcPct val="110000"/>
              </a:lnSpc>
            </a:pPr>
            <a:r>
              <a:rPr lang="en-US" sz="3000" b="1" smtClean="0">
                <a:solidFill>
                  <a:srgbClr val="CC0000"/>
                </a:solidFill>
              </a:rPr>
              <a:t>4.3.3. Hủy tử (tiếp…)</a:t>
            </a:r>
          </a:p>
          <a:p>
            <a:pPr algn="just">
              <a:spcAft>
                <a:spcPts val="0"/>
              </a:spcAft>
            </a:pPr>
            <a:r>
              <a:rPr lang="en-US" sz="2800" b="1" smtClean="0">
                <a:solidFill>
                  <a:srgbClr val="FF0000"/>
                </a:solidFill>
                <a:latin typeface="Courier New" pitchFamily="49" charset="0"/>
                <a:cs typeface="Courier New" pitchFamily="49" charset="0"/>
              </a:rPr>
              <a:t>class String{</a:t>
            </a:r>
          </a:p>
          <a:p>
            <a:pPr algn="just">
              <a:spcAft>
                <a:spcPts val="0"/>
              </a:spcAft>
            </a:pPr>
            <a:r>
              <a:rPr lang="en-US" sz="2800" b="1" smtClean="0">
                <a:solidFill>
                  <a:srgbClr val="FF0000"/>
                </a:solidFill>
                <a:latin typeface="Courier New" pitchFamily="49" charset="0"/>
                <a:cs typeface="Courier New" pitchFamily="49" charset="0"/>
              </a:rPr>
              <a:t>	int size;</a:t>
            </a:r>
          </a:p>
          <a:p>
            <a:pPr algn="just">
              <a:spcAft>
                <a:spcPts val="0"/>
              </a:spcAft>
            </a:pPr>
            <a:r>
              <a:rPr lang="en-US" sz="2800" b="1" smtClean="0">
                <a:solidFill>
                  <a:srgbClr val="FF0000"/>
                </a:solidFill>
                <a:latin typeface="Courier New" pitchFamily="49" charset="0"/>
                <a:cs typeface="Courier New" pitchFamily="49" charset="0"/>
              </a:rPr>
              <a:t>	char *contents;</a:t>
            </a:r>
          </a:p>
          <a:p>
            <a:pPr algn="just">
              <a:spcAft>
                <a:spcPts val="0"/>
              </a:spcAft>
            </a:pPr>
            <a:r>
              <a:rPr lang="en-US" sz="2800" b="1" smtClean="0">
                <a:solidFill>
                  <a:srgbClr val="FF0000"/>
                </a:solidFill>
                <a:latin typeface="Courier New" pitchFamily="49" charset="0"/>
                <a:cs typeface="Courier New" pitchFamily="49" charset="0"/>
              </a:rPr>
              <a:t>public:</a:t>
            </a:r>
          </a:p>
          <a:p>
            <a:pPr algn="just">
              <a:spcAft>
                <a:spcPts val="0"/>
              </a:spcAft>
            </a:pPr>
            <a:r>
              <a:rPr lang="en-US" sz="2800" b="1" smtClean="0">
                <a:solidFill>
                  <a:srgbClr val="FF0000"/>
                </a:solidFill>
                <a:latin typeface="Courier New" pitchFamily="49" charset="0"/>
                <a:cs typeface="Courier New" pitchFamily="49" charset="0"/>
              </a:rPr>
              <a:t>	String(const char *); </a:t>
            </a:r>
          </a:p>
          <a:p>
            <a:pPr algn="just">
              <a:spcAft>
                <a:spcPts val="0"/>
              </a:spcAft>
            </a:pPr>
            <a:r>
              <a:rPr lang="en-US" sz="2800" b="1" smtClean="0">
                <a:solidFill>
                  <a:srgbClr val="FF0000"/>
                </a:solidFill>
                <a:latin typeface="Courier New" pitchFamily="49" charset="0"/>
                <a:cs typeface="Courier New" pitchFamily="49" charset="0"/>
              </a:rPr>
              <a:t>	void print();</a:t>
            </a:r>
          </a:p>
          <a:p>
            <a:pPr algn="just">
              <a:spcAft>
                <a:spcPts val="0"/>
              </a:spcAft>
            </a:pPr>
            <a:r>
              <a:rPr lang="en-US" sz="2800" b="1" smtClean="0">
                <a:solidFill>
                  <a:srgbClr val="FF0000"/>
                </a:solidFill>
                <a:latin typeface="Courier New" pitchFamily="49" charset="0"/>
                <a:cs typeface="Courier New" pitchFamily="49" charset="0"/>
              </a:rPr>
              <a:t>	~String(); </a:t>
            </a:r>
            <a:r>
              <a:rPr lang="en-US" sz="2800" b="1" smtClean="0">
                <a:solidFill>
                  <a:srgbClr val="0070C0"/>
                </a:solidFill>
                <a:latin typeface="Courier New" pitchFamily="49" charset="0"/>
                <a:cs typeface="Courier New" pitchFamily="49" charset="0"/>
              </a:rPr>
              <a:t>// Destructor</a:t>
            </a:r>
          </a:p>
          <a:p>
            <a:pPr algn="just">
              <a:spcAft>
                <a:spcPts val="0"/>
              </a:spcAft>
            </a:pPr>
            <a:r>
              <a:rPr lang="en-US" sz="2800" b="1" smtClean="0">
                <a:solidFill>
                  <a:srgbClr val="FF0000"/>
                </a:solidFill>
                <a:latin typeface="Courier New" pitchFamily="49" charset="0"/>
                <a:cs typeface="Courier New" pitchFamily="49" charset="0"/>
              </a:rPr>
              <a:t>};</a:t>
            </a:r>
          </a:p>
          <a:p>
            <a:pPr algn="just">
              <a:spcAft>
                <a:spcPts val="0"/>
              </a:spcAft>
            </a:pPr>
            <a:endParaRPr lang="en-US" sz="2800" b="1" smtClean="0">
              <a:solidFill>
                <a:srgbClr val="FF0000"/>
              </a:solidFill>
              <a:latin typeface="Courier New" pitchFamily="49" charset="0"/>
              <a:cs typeface="Courier New" pitchFamily="49" charset="0"/>
            </a:endParaRPr>
          </a:p>
          <a:p>
            <a:pPr algn="just">
              <a:spcAft>
                <a:spcPts val="0"/>
              </a:spcAft>
            </a:pPr>
            <a:r>
              <a:rPr lang="en-US" sz="2800" b="1" smtClean="0">
                <a:solidFill>
                  <a:srgbClr val="FF0000"/>
                </a:solidFill>
                <a:latin typeface="Courier New" pitchFamily="49" charset="0"/>
                <a:cs typeface="Courier New" pitchFamily="49" charset="0"/>
              </a:rPr>
              <a:t>...</a:t>
            </a:r>
          </a:p>
          <a:p>
            <a:pPr algn="just">
              <a:spcAft>
                <a:spcPts val="0"/>
              </a:spcAft>
            </a:pPr>
            <a:endParaRPr lang="en-US" sz="2800" b="1" smtClean="0">
              <a:solidFill>
                <a:srgbClr val="FF0000"/>
              </a:solidFill>
              <a:latin typeface="Courier New" pitchFamily="49" charset="0"/>
              <a:cs typeface="Courier New" pitchFamily="49" charset="0"/>
            </a:endParaRPr>
          </a:p>
          <a:p>
            <a:pPr algn="just">
              <a:spcAft>
                <a:spcPts val="0"/>
              </a:spcAft>
            </a:pPr>
            <a:r>
              <a:rPr lang="en-US" sz="2800" b="1" smtClean="0">
                <a:solidFill>
                  <a:srgbClr val="FF0000"/>
                </a:solidFill>
                <a:latin typeface="Courier New" pitchFamily="49" charset="0"/>
                <a:cs typeface="Courier New" pitchFamily="49" charset="0"/>
              </a:rPr>
              <a:t>String::~String(){</a:t>
            </a:r>
          </a:p>
          <a:p>
            <a:pPr algn="just">
              <a:spcAft>
                <a:spcPts val="0"/>
              </a:spcAft>
            </a:pPr>
            <a:r>
              <a:rPr lang="en-US" sz="2800" b="1" smtClean="0">
                <a:solidFill>
                  <a:srgbClr val="FF0000"/>
                </a:solidFill>
                <a:latin typeface="Courier New" pitchFamily="49" charset="0"/>
                <a:cs typeface="Courier New" pitchFamily="49" charset="0"/>
              </a:rPr>
              <a:t>	delete[] contents;</a:t>
            </a:r>
          </a:p>
          <a:p>
            <a:pPr algn="just">
              <a:spcAft>
                <a:spcPts val="0"/>
              </a:spcAft>
            </a:pPr>
            <a:r>
              <a:rPr lang="en-US" sz="2800" b="1" smtClean="0">
                <a:solidFill>
                  <a:srgbClr val="FF0000"/>
                </a:solidFill>
                <a:latin typeface="Courier New" pitchFamily="49" charset="0"/>
                <a:cs typeface="Courier New" pitchFamily="49" charset="0"/>
              </a:rPr>
              <a:t>}</a:t>
            </a:r>
            <a:endParaRPr lang="en-US" sz="3100" b="1" smtClean="0">
              <a:solidFill>
                <a:srgbClr val="0070C0"/>
              </a:solidFill>
            </a:endParaRPr>
          </a:p>
        </p:txBody>
      </p:sp>
    </p:spTree>
    <p:extLst>
      <p:ext uri="{BB962C8B-B14F-4D97-AF65-F5344CB8AC3E}">
        <p14:creationId xmlns:p14="http://schemas.microsoft.com/office/powerpoint/2010/main" xmlns="" val="28901606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Effect transition="in" filter="blinds(horizontal)">
                                      <p:cBhvr>
                                        <p:cTn id="7" dur="500"/>
                                        <p:tgtEl>
                                          <p:spTgt spid="4">
                                            <p:txEl>
                                              <p:pRg st="10" end="1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2" end="12"/>
                                            </p:txEl>
                                          </p:spTgt>
                                        </p:tgtEl>
                                        <p:attrNameLst>
                                          <p:attrName>style.visibility</p:attrName>
                                        </p:attrNameLst>
                                      </p:cBhvr>
                                      <p:to>
                                        <p:strVal val="visible"/>
                                      </p:to>
                                    </p:set>
                                    <p:animEffect transition="in" filter="blinds(horizontal)">
                                      <p:cBhvr>
                                        <p:cTn id="10" dur="500"/>
                                        <p:tgtEl>
                                          <p:spTgt spid="4">
                                            <p:txEl>
                                              <p:pRg st="12" end="1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13" end="13"/>
                                            </p:txEl>
                                          </p:spTgt>
                                        </p:tgtEl>
                                        <p:attrNameLst>
                                          <p:attrName>style.visibility</p:attrName>
                                        </p:attrNameLst>
                                      </p:cBhvr>
                                      <p:to>
                                        <p:strVal val="visible"/>
                                      </p:to>
                                    </p:set>
                                    <p:animEffect transition="in" filter="blinds(horizontal)">
                                      <p:cBhvr>
                                        <p:cTn id="13" dur="500"/>
                                        <p:tgtEl>
                                          <p:spTgt spid="4">
                                            <p:txEl>
                                              <p:pRg st="13" end="1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14" end="14"/>
                                            </p:txEl>
                                          </p:spTgt>
                                        </p:tgtEl>
                                        <p:attrNameLst>
                                          <p:attrName>style.visibility</p:attrName>
                                        </p:attrNameLst>
                                      </p:cBhvr>
                                      <p:to>
                                        <p:strVal val="visible"/>
                                      </p:to>
                                    </p:set>
                                    <p:animEffect transition="in" filter="blinds(horizontal)">
                                      <p:cBhvr>
                                        <p:cTn id="16"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6094" y="234156"/>
            <a:ext cx="7924800" cy="1015663"/>
          </a:xfrm>
          <a:prstGeom prst="rect">
            <a:avLst/>
          </a:prstGeom>
          <a:noFill/>
        </p:spPr>
        <p:txBody>
          <a:bodyPr wrap="square" rtlCol="0">
            <a:spAutoFit/>
          </a:bodyPr>
          <a:lstStyle/>
          <a:p>
            <a:pPr algn="just"/>
            <a:r>
              <a:rPr lang="en-US" sz="3000" b="1" smtClean="0">
                <a:solidFill>
                  <a:srgbClr val="CC0000"/>
                </a:solidFill>
              </a:rPr>
              <a:t>1.2</a:t>
            </a:r>
            <a:r>
              <a:rPr lang="en-US" sz="3000" b="1">
                <a:solidFill>
                  <a:srgbClr val="CC0000"/>
                </a:solidFill>
              </a:rPr>
              <a:t>. Một số khái niệm cơ bản của lập trình hướng đối tượng</a:t>
            </a:r>
            <a:endParaRPr lang="en-US" sz="3000" b="1" smtClean="0">
              <a:solidFill>
                <a:srgbClr val="CC0000"/>
              </a:solidFill>
            </a:endParaRPr>
          </a:p>
        </p:txBody>
      </p:sp>
      <p:sp>
        <p:nvSpPr>
          <p:cNvPr id="3" name="TextBox 2"/>
          <p:cNvSpPr txBox="1"/>
          <p:nvPr/>
        </p:nvSpPr>
        <p:spPr>
          <a:xfrm>
            <a:off x="476250" y="1453356"/>
            <a:ext cx="8191500" cy="3970318"/>
          </a:xfrm>
          <a:prstGeom prst="rect">
            <a:avLst/>
          </a:prstGeom>
          <a:noFill/>
        </p:spPr>
        <p:txBody>
          <a:bodyPr wrap="square" rtlCol="0">
            <a:spAutoFit/>
          </a:bodyPr>
          <a:lstStyle/>
          <a:p>
            <a:pPr>
              <a:lnSpc>
                <a:spcPct val="150000"/>
              </a:lnSpc>
            </a:pPr>
            <a:r>
              <a:rPr lang="en-US" sz="2800">
                <a:solidFill>
                  <a:srgbClr val="0070C0"/>
                </a:solidFill>
              </a:rPr>
              <a:t>1.2.1. Kiểu dữ liệu trừu tượng ADT(Astract Data Type)</a:t>
            </a:r>
          </a:p>
          <a:p>
            <a:pPr>
              <a:lnSpc>
                <a:spcPct val="150000"/>
              </a:lnSpc>
            </a:pPr>
            <a:r>
              <a:rPr lang="en-US" sz="2800">
                <a:solidFill>
                  <a:srgbClr val="0070C0"/>
                </a:solidFill>
              </a:rPr>
              <a:t>1.2.2. Đối tượng (Objects) và lớp (Classes)</a:t>
            </a:r>
          </a:p>
          <a:p>
            <a:pPr>
              <a:lnSpc>
                <a:spcPct val="150000"/>
              </a:lnSpc>
            </a:pPr>
            <a:r>
              <a:rPr lang="en-US" sz="2800" smtClean="0">
                <a:solidFill>
                  <a:srgbClr val="0070C0"/>
                </a:solidFill>
              </a:rPr>
              <a:t>1.2.3. </a:t>
            </a:r>
            <a:r>
              <a:rPr lang="vi-VN" sz="2800" smtClean="0">
                <a:solidFill>
                  <a:srgbClr val="0070C0"/>
                </a:solidFill>
              </a:rPr>
              <a:t>Tính </a:t>
            </a:r>
            <a:r>
              <a:rPr lang="vi-VN" sz="2800">
                <a:solidFill>
                  <a:srgbClr val="0070C0"/>
                </a:solidFill>
              </a:rPr>
              <a:t>đóng gói (Encapsulation</a:t>
            </a:r>
            <a:r>
              <a:rPr lang="vi-VN" sz="2800" smtClean="0">
                <a:solidFill>
                  <a:srgbClr val="0070C0"/>
                </a:solidFill>
              </a:rPr>
              <a:t>)</a:t>
            </a:r>
            <a:endParaRPr lang="en-US" sz="2800" smtClean="0">
              <a:solidFill>
                <a:srgbClr val="0070C0"/>
              </a:solidFill>
            </a:endParaRPr>
          </a:p>
          <a:p>
            <a:pPr>
              <a:lnSpc>
                <a:spcPct val="150000"/>
              </a:lnSpc>
            </a:pPr>
            <a:r>
              <a:rPr lang="en-US" sz="2800" smtClean="0">
                <a:solidFill>
                  <a:srgbClr val="0070C0"/>
                </a:solidFill>
              </a:rPr>
              <a:t>1.2.4. </a:t>
            </a:r>
            <a:r>
              <a:rPr lang="en-US" sz="2800">
                <a:solidFill>
                  <a:srgbClr val="0070C0"/>
                </a:solidFill>
              </a:rPr>
              <a:t>Kế thừa (Inheritance)</a:t>
            </a:r>
          </a:p>
          <a:p>
            <a:pPr>
              <a:lnSpc>
                <a:spcPct val="150000"/>
              </a:lnSpc>
            </a:pPr>
            <a:r>
              <a:rPr lang="en-US" sz="2800" smtClean="0">
                <a:solidFill>
                  <a:srgbClr val="0070C0"/>
                </a:solidFill>
              </a:rPr>
              <a:t>1.2.5. </a:t>
            </a:r>
            <a:r>
              <a:rPr lang="vi-VN" sz="2800" smtClean="0">
                <a:solidFill>
                  <a:srgbClr val="0070C0"/>
                </a:solidFill>
              </a:rPr>
              <a:t>Tính </a:t>
            </a:r>
            <a:r>
              <a:rPr lang="vi-VN" sz="2800">
                <a:solidFill>
                  <a:srgbClr val="0070C0"/>
                </a:solidFill>
              </a:rPr>
              <a:t>đa hình (Polymorphism</a:t>
            </a:r>
            <a:r>
              <a:rPr lang="vi-VN" sz="2800" smtClean="0">
                <a:solidFill>
                  <a:srgbClr val="0070C0"/>
                </a:solidFill>
              </a:rPr>
              <a:t>)</a:t>
            </a:r>
            <a:endParaRPr lang="en-US" sz="2800">
              <a:solidFill>
                <a:srgbClr val="0070C0"/>
              </a:solidFill>
            </a:endParaRPr>
          </a:p>
        </p:txBody>
      </p:sp>
    </p:spTree>
    <p:extLst>
      <p:ext uri="{BB962C8B-B14F-4D97-AF65-F5344CB8AC3E}">
        <p14:creationId xmlns="" xmlns:p14="http://schemas.microsoft.com/office/powerpoint/2010/main" val="600155697"/>
      </p:ext>
    </p:extLst>
  </p:cSld>
  <p:clrMapOvr>
    <a:masterClrMapping/>
  </p:clrMapOvr>
  <p:transition>
    <p:fade/>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81756"/>
            <a:ext cx="8610600" cy="6786473"/>
          </a:xfrm>
          <a:prstGeom prst="rect">
            <a:avLst/>
          </a:prstGeom>
        </p:spPr>
        <p:txBody>
          <a:bodyPr wrap="square">
            <a:spAutoFit/>
          </a:bodyPr>
          <a:lstStyle/>
          <a:p>
            <a:r>
              <a:rPr lang="en-US" sz="2800" b="1" smtClean="0">
                <a:solidFill>
                  <a:srgbClr val="CC0000"/>
                </a:solidFill>
              </a:rPr>
              <a:t>4.4</a:t>
            </a:r>
            <a:r>
              <a:rPr lang="en-US" sz="2800" b="1">
                <a:solidFill>
                  <a:srgbClr val="CC0000"/>
                </a:solidFill>
              </a:rPr>
              <a:t>. Thành phần tĩnh, các hàm bạn và các lớp bạn</a:t>
            </a:r>
          </a:p>
          <a:p>
            <a:r>
              <a:rPr lang="en-US" sz="2800" i="1">
                <a:solidFill>
                  <a:srgbClr val="CC0000"/>
                </a:solidFill>
              </a:rPr>
              <a:t>4.4.1. Các hàm bạn và các lớp </a:t>
            </a:r>
            <a:r>
              <a:rPr lang="en-US" sz="2800" i="1" smtClean="0">
                <a:solidFill>
                  <a:srgbClr val="CC0000"/>
                </a:solidFill>
              </a:rPr>
              <a:t>bạn</a:t>
            </a:r>
          </a:p>
          <a:p>
            <a:pPr algn="just"/>
            <a:r>
              <a:rPr lang="en-US" sz="2700" smtClean="0">
                <a:solidFill>
                  <a:srgbClr val="0070C0"/>
                </a:solidFill>
              </a:rPr>
              <a:t>- </a:t>
            </a:r>
            <a:r>
              <a:rPr lang="en-US" sz="2700" b="1" smtClean="0">
                <a:solidFill>
                  <a:srgbClr val="0070C0"/>
                </a:solidFill>
              </a:rPr>
              <a:t>Một </a:t>
            </a:r>
            <a:r>
              <a:rPr lang="en-US" sz="2700" b="1">
                <a:solidFill>
                  <a:srgbClr val="0070C0"/>
                </a:solidFill>
              </a:rPr>
              <a:t>hàm </a:t>
            </a:r>
            <a:r>
              <a:rPr lang="en-US" sz="2700">
                <a:solidFill>
                  <a:srgbClr val="0070C0"/>
                </a:solidFill>
              </a:rPr>
              <a:t>hoặc </a:t>
            </a:r>
            <a:r>
              <a:rPr lang="en-US" sz="2700" b="1">
                <a:solidFill>
                  <a:srgbClr val="0070C0"/>
                </a:solidFill>
              </a:rPr>
              <a:t>một thực thể lớp </a:t>
            </a:r>
            <a:r>
              <a:rPr lang="en-US" sz="2700">
                <a:solidFill>
                  <a:srgbClr val="0070C0"/>
                </a:solidFill>
              </a:rPr>
              <a:t>có thể </a:t>
            </a:r>
            <a:r>
              <a:rPr lang="en-US" sz="2700" b="1">
                <a:solidFill>
                  <a:srgbClr val="0070C0"/>
                </a:solidFill>
              </a:rPr>
              <a:t>được khai báo</a:t>
            </a:r>
            <a:r>
              <a:rPr lang="en-US" sz="2700">
                <a:solidFill>
                  <a:srgbClr val="0070C0"/>
                </a:solidFill>
              </a:rPr>
              <a:t> là </a:t>
            </a:r>
            <a:r>
              <a:rPr lang="en-US" sz="2700" b="1">
                <a:solidFill>
                  <a:srgbClr val="0070C0"/>
                </a:solidFill>
              </a:rPr>
              <a:t>một bạn bè của một lớp khác</a:t>
            </a:r>
            <a:r>
              <a:rPr lang="en-US" sz="2700">
                <a:solidFill>
                  <a:srgbClr val="0070C0"/>
                </a:solidFill>
              </a:rPr>
              <a:t>.</a:t>
            </a:r>
          </a:p>
          <a:p>
            <a:pPr algn="just"/>
            <a:r>
              <a:rPr lang="en-US" sz="2700" smtClean="0">
                <a:solidFill>
                  <a:srgbClr val="0070C0"/>
                </a:solidFill>
              </a:rPr>
              <a:t>- Một </a:t>
            </a:r>
            <a:r>
              <a:rPr lang="en-US" sz="2700">
                <a:solidFill>
                  <a:srgbClr val="0070C0"/>
                </a:solidFill>
              </a:rPr>
              <a:t>bạn bè của một lớp có quyền truy cập vào tất cả các thành viên (private, protected, public) của </a:t>
            </a:r>
            <a:r>
              <a:rPr lang="en-US" sz="2700" smtClean="0">
                <a:solidFill>
                  <a:srgbClr val="0070C0"/>
                </a:solidFill>
              </a:rPr>
              <a:t>lớp đó. </a:t>
            </a:r>
          </a:p>
          <a:p>
            <a:pPr algn="just"/>
            <a:r>
              <a:rPr lang="en-US" sz="2700" smtClean="0">
                <a:solidFill>
                  <a:srgbClr val="0070C0"/>
                </a:solidFill>
              </a:rPr>
              <a:t>- Khai báo:</a:t>
            </a:r>
          </a:p>
          <a:p>
            <a:pPr lvl="1" algn="just">
              <a:spcBef>
                <a:spcPts val="0"/>
              </a:spcBef>
            </a:pPr>
            <a:r>
              <a:rPr lang="en-US" sz="2800" b="1">
                <a:solidFill>
                  <a:srgbClr val="FF0000"/>
                </a:solidFill>
                <a:latin typeface="Courier New" pitchFamily="49" charset="0"/>
                <a:cs typeface="Courier New" pitchFamily="49" charset="0"/>
              </a:rPr>
              <a:t>class A </a:t>
            </a:r>
            <a:r>
              <a:rPr lang="en-US" sz="2800" b="1" smtClean="0">
                <a:solidFill>
                  <a:srgbClr val="FF0000"/>
                </a:solidFill>
                <a:latin typeface="Courier New" pitchFamily="49" charset="0"/>
                <a:cs typeface="Courier New" pitchFamily="49" charset="0"/>
              </a:rPr>
              <a:t>{</a:t>
            </a:r>
          </a:p>
          <a:p>
            <a:pPr>
              <a:spcBef>
                <a:spcPts val="0"/>
              </a:spcBef>
            </a:pPr>
            <a:r>
              <a:rPr lang="en-US" sz="2800" b="1">
                <a:solidFill>
                  <a:srgbClr val="FF0000"/>
                </a:solidFill>
                <a:latin typeface="Courier New" pitchFamily="49" charset="0"/>
                <a:cs typeface="Courier New" pitchFamily="49" charset="0"/>
              </a:rPr>
              <a:t>	</a:t>
            </a:r>
            <a:r>
              <a:rPr lang="en-US" sz="2000" b="1">
                <a:solidFill>
                  <a:srgbClr val="FF0000"/>
                </a:solidFill>
              </a:rPr>
              <a:t>// Khai báo các thành phần dữ liệu (thuộc tính)</a:t>
            </a:r>
            <a:endParaRPr lang="en-US" sz="2000">
              <a:solidFill>
                <a:srgbClr val="FF0000"/>
              </a:solidFill>
            </a:endParaRPr>
          </a:p>
          <a:p>
            <a:pPr>
              <a:spcBef>
                <a:spcPts val="0"/>
              </a:spcBef>
            </a:pPr>
            <a:r>
              <a:rPr lang="en-US" sz="2000" b="1" smtClean="0">
                <a:solidFill>
                  <a:srgbClr val="FF0000"/>
                </a:solidFill>
              </a:rPr>
              <a:t>	// </a:t>
            </a:r>
            <a:r>
              <a:rPr lang="en-US" sz="2000" b="1">
                <a:solidFill>
                  <a:srgbClr val="FF0000"/>
                </a:solidFill>
              </a:rPr>
              <a:t>Khai báo các phương thức (hàm</a:t>
            </a:r>
            <a:r>
              <a:rPr lang="en-US" sz="2000" b="1" smtClean="0">
                <a:solidFill>
                  <a:srgbClr val="FF0000"/>
                </a:solidFill>
              </a:rPr>
              <a:t>)</a:t>
            </a:r>
            <a:endParaRPr lang="en-US" sz="2000" b="1">
              <a:solidFill>
                <a:srgbClr val="FF0000"/>
              </a:solidFill>
              <a:latin typeface="Courier New" pitchFamily="49" charset="0"/>
              <a:cs typeface="Courier New" pitchFamily="49" charset="0"/>
            </a:endParaRPr>
          </a:p>
          <a:p>
            <a:pPr lvl="1" algn="just">
              <a:spcBef>
                <a:spcPts val="0"/>
              </a:spcBef>
            </a:pPr>
            <a:r>
              <a:rPr lang="en-US" sz="2800" b="1">
                <a:solidFill>
                  <a:srgbClr val="FF0000"/>
                </a:solidFill>
                <a:latin typeface="Courier New" pitchFamily="49" charset="0"/>
                <a:cs typeface="Courier New" pitchFamily="49" charset="0"/>
              </a:rPr>
              <a:t>};</a:t>
            </a:r>
          </a:p>
          <a:p>
            <a:pPr lvl="1" algn="just">
              <a:spcBef>
                <a:spcPts val="0"/>
              </a:spcBef>
            </a:pPr>
            <a:r>
              <a:rPr lang="en-US" sz="2800" b="1">
                <a:solidFill>
                  <a:srgbClr val="FF0000"/>
                </a:solidFill>
                <a:latin typeface="Courier New" pitchFamily="49" charset="0"/>
                <a:cs typeface="Courier New" pitchFamily="49" charset="0"/>
              </a:rPr>
              <a:t>class B {</a:t>
            </a:r>
          </a:p>
          <a:p>
            <a:pPr lvl="1" algn="just">
              <a:spcBef>
                <a:spcPts val="0"/>
              </a:spcBef>
            </a:pPr>
            <a:r>
              <a:rPr lang="en-US" sz="2800" b="1">
                <a:solidFill>
                  <a:srgbClr val="FF0000"/>
                </a:solidFill>
                <a:latin typeface="Courier New" pitchFamily="49" charset="0"/>
                <a:cs typeface="Courier New" pitchFamily="49" charset="0"/>
              </a:rPr>
              <a:t>	</a:t>
            </a:r>
            <a:r>
              <a:rPr lang="en-US" sz="2800" b="1" u="sng">
                <a:solidFill>
                  <a:srgbClr val="0070C0"/>
                </a:solidFill>
                <a:latin typeface="Courier New" pitchFamily="49" charset="0"/>
                <a:cs typeface="Courier New" pitchFamily="49" charset="0"/>
              </a:rPr>
              <a:t>friend</a:t>
            </a:r>
            <a:r>
              <a:rPr lang="en-US" sz="2800" b="1">
                <a:solidFill>
                  <a:srgbClr val="0070C0"/>
                </a:solidFill>
                <a:latin typeface="Courier New" pitchFamily="49" charset="0"/>
                <a:cs typeface="Courier New" pitchFamily="49" charset="0"/>
              </a:rPr>
              <a:t> class A</a:t>
            </a:r>
            <a:r>
              <a:rPr lang="en-US" sz="2800" b="1" smtClean="0">
                <a:solidFill>
                  <a:srgbClr val="0070C0"/>
                </a:solidFill>
                <a:latin typeface="Courier New" pitchFamily="49" charset="0"/>
                <a:cs typeface="Courier New" pitchFamily="49" charset="0"/>
              </a:rPr>
              <a:t>;</a:t>
            </a:r>
          </a:p>
          <a:p>
            <a:pPr>
              <a:spcBef>
                <a:spcPts val="0"/>
              </a:spcBef>
            </a:pPr>
            <a:r>
              <a:rPr lang="en-US" sz="2800" b="1">
                <a:solidFill>
                  <a:srgbClr val="FF0000"/>
                </a:solidFill>
                <a:latin typeface="Courier New" pitchFamily="49" charset="0"/>
                <a:cs typeface="Courier New" pitchFamily="49" charset="0"/>
              </a:rPr>
              <a:t>	</a:t>
            </a:r>
            <a:r>
              <a:rPr lang="en-US" sz="2000" b="1">
                <a:solidFill>
                  <a:srgbClr val="FF0000"/>
                </a:solidFill>
              </a:rPr>
              <a:t>// Khai báo các thành phần dữ liệu (thuộc tính)</a:t>
            </a:r>
          </a:p>
          <a:p>
            <a:pPr>
              <a:spcBef>
                <a:spcPts val="0"/>
              </a:spcBef>
            </a:pPr>
            <a:r>
              <a:rPr lang="en-US" sz="2000" b="1">
                <a:solidFill>
                  <a:srgbClr val="FF0000"/>
                </a:solidFill>
              </a:rPr>
              <a:t>	// Khai báo các phương thức (hàm) </a:t>
            </a:r>
            <a:r>
              <a:rPr lang="en-US" sz="2800" b="1">
                <a:solidFill>
                  <a:srgbClr val="FF0000"/>
                </a:solidFill>
                <a:latin typeface="Courier New" pitchFamily="49" charset="0"/>
                <a:cs typeface="Courier New" pitchFamily="49" charset="0"/>
              </a:rPr>
              <a:t>	</a:t>
            </a:r>
          </a:p>
          <a:p>
            <a:pPr lvl="1" algn="just">
              <a:spcBef>
                <a:spcPts val="0"/>
              </a:spcBef>
            </a:pPr>
            <a:r>
              <a:rPr lang="en-US" sz="2800" b="1">
                <a:solidFill>
                  <a:srgbClr val="FF0000"/>
                </a:solidFill>
                <a:latin typeface="Courier New" pitchFamily="49" charset="0"/>
                <a:cs typeface="Courier New" pitchFamily="49" charset="0"/>
              </a:rPr>
              <a:t>};</a:t>
            </a:r>
          </a:p>
        </p:txBody>
      </p:sp>
    </p:spTree>
    <p:extLst>
      <p:ext uri="{BB962C8B-B14F-4D97-AF65-F5344CB8AC3E}">
        <p14:creationId xmlns="" xmlns:p14="http://schemas.microsoft.com/office/powerpoint/2010/main" val="937089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81756"/>
            <a:ext cx="8610600" cy="6801862"/>
          </a:xfrm>
          <a:prstGeom prst="rect">
            <a:avLst/>
          </a:prstGeom>
        </p:spPr>
        <p:txBody>
          <a:bodyPr wrap="square">
            <a:spAutoFit/>
          </a:bodyPr>
          <a:lstStyle/>
          <a:p>
            <a:r>
              <a:rPr lang="en-US" sz="2800" smtClean="0">
                <a:solidFill>
                  <a:srgbClr val="0070C0"/>
                </a:solidFill>
              </a:rPr>
              <a:t>- Ví dụ 1:</a:t>
            </a:r>
          </a:p>
          <a:p>
            <a:r>
              <a:rPr lang="en-US" b="1" smtClean="0">
                <a:solidFill>
                  <a:srgbClr val="FF0000"/>
                </a:solidFill>
                <a:latin typeface="Courier New" pitchFamily="49" charset="0"/>
                <a:cs typeface="Courier New" pitchFamily="49" charset="0"/>
              </a:rPr>
              <a:t>class </a:t>
            </a:r>
            <a:r>
              <a:rPr lang="en-US" b="1">
                <a:solidFill>
                  <a:srgbClr val="FF0000"/>
                </a:solidFill>
                <a:latin typeface="Courier New" pitchFamily="49" charset="0"/>
                <a:cs typeface="Courier New" pitchFamily="49" charset="0"/>
              </a:rPr>
              <a:t>A { </a:t>
            </a:r>
          </a:p>
          <a:p>
            <a:r>
              <a:rPr lang="en-US" b="1">
                <a:solidFill>
                  <a:srgbClr val="FF0000"/>
                </a:solidFill>
                <a:latin typeface="Courier New" pitchFamily="49" charset="0"/>
                <a:cs typeface="Courier New" pitchFamily="49" charset="0"/>
              </a:rPr>
              <a:t>private: </a:t>
            </a:r>
          </a:p>
          <a:p>
            <a:r>
              <a:rPr lang="en-US" b="1">
                <a:solidFill>
                  <a:srgbClr val="FF0000"/>
                </a:solidFill>
                <a:latin typeface="Courier New" pitchFamily="49" charset="0"/>
                <a:cs typeface="Courier New" pitchFamily="49" charset="0"/>
              </a:rPr>
              <a:t>    int a; </a:t>
            </a:r>
          </a:p>
          <a:p>
            <a:r>
              <a:rPr lang="en-US" b="1">
                <a:solidFill>
                  <a:srgbClr val="FF0000"/>
                </a:solidFill>
                <a:latin typeface="Courier New" pitchFamily="49" charset="0"/>
                <a:cs typeface="Courier New" pitchFamily="49" charset="0"/>
              </a:rPr>
              <a:t>public: </a:t>
            </a:r>
          </a:p>
          <a:p>
            <a:r>
              <a:rPr lang="en-US" b="1">
                <a:solidFill>
                  <a:srgbClr val="FF0000"/>
                </a:solidFill>
                <a:latin typeface="Courier New" pitchFamily="49" charset="0"/>
                <a:cs typeface="Courier New" pitchFamily="49" charset="0"/>
              </a:rPr>
              <a:t>    A() { </a:t>
            </a:r>
            <a:r>
              <a:rPr lang="en-US" b="1" smtClean="0">
                <a:solidFill>
                  <a:srgbClr val="FF0000"/>
                </a:solidFill>
                <a:latin typeface="Courier New" pitchFamily="49" charset="0"/>
                <a:cs typeface="Courier New" pitchFamily="49" charset="0"/>
              </a:rPr>
              <a:t>a = 0</a:t>
            </a:r>
            <a:r>
              <a:rPr lang="en-US" b="1">
                <a:solidFill>
                  <a:srgbClr val="FF0000"/>
                </a:solidFill>
                <a:latin typeface="Courier New" pitchFamily="49" charset="0"/>
                <a:cs typeface="Courier New" pitchFamily="49" charset="0"/>
              </a:rPr>
              <a:t>; } </a:t>
            </a:r>
          </a:p>
          <a:p>
            <a:r>
              <a:rPr lang="en-US" b="1">
                <a:solidFill>
                  <a:srgbClr val="FF0000"/>
                </a:solidFill>
                <a:latin typeface="Courier New" pitchFamily="49" charset="0"/>
                <a:cs typeface="Courier New" pitchFamily="49" charset="0"/>
              </a:rPr>
              <a:t>    friend class B;</a:t>
            </a:r>
            <a:r>
              <a:rPr lang="en-US" b="1">
                <a:solidFill>
                  <a:srgbClr val="92D050"/>
                </a:solidFill>
                <a:latin typeface="Courier New" pitchFamily="49" charset="0"/>
                <a:cs typeface="Courier New" pitchFamily="49" charset="0"/>
              </a:rPr>
              <a:t>  </a:t>
            </a:r>
            <a:r>
              <a:rPr lang="en-US" b="1" smtClean="0">
                <a:solidFill>
                  <a:srgbClr val="92D050"/>
                </a:solidFill>
                <a:latin typeface="Courier New" pitchFamily="49" charset="0"/>
                <a:cs typeface="Courier New" pitchFamily="49" charset="0"/>
              </a:rPr>
              <a:t>// </a:t>
            </a:r>
            <a:r>
              <a:rPr lang="en-US" b="1">
                <a:solidFill>
                  <a:srgbClr val="92D050"/>
                </a:solidFill>
                <a:latin typeface="Courier New" pitchFamily="49" charset="0"/>
                <a:cs typeface="Courier New" pitchFamily="49" charset="0"/>
              </a:rPr>
              <a:t>Friend </a:t>
            </a:r>
            <a:r>
              <a:rPr lang="en-US" b="1" smtClean="0">
                <a:solidFill>
                  <a:srgbClr val="92D050"/>
                </a:solidFill>
                <a:latin typeface="Courier New" pitchFamily="49" charset="0"/>
                <a:cs typeface="Courier New" pitchFamily="49" charset="0"/>
              </a:rPr>
              <a:t>class </a:t>
            </a:r>
            <a:endParaRPr lang="en-US" b="1">
              <a:solidFill>
                <a:srgbClr val="92D050"/>
              </a:solidFill>
              <a:latin typeface="Courier New" pitchFamily="49" charset="0"/>
              <a:cs typeface="Courier New" pitchFamily="49" charset="0"/>
            </a:endParaRPr>
          </a:p>
          <a:p>
            <a:r>
              <a:rPr lang="en-US" b="1" smtClean="0">
                <a:solidFill>
                  <a:srgbClr val="FF0000"/>
                </a:solidFill>
                <a:latin typeface="Courier New" pitchFamily="49" charset="0"/>
                <a:cs typeface="Courier New" pitchFamily="49" charset="0"/>
              </a:rPr>
              <a:t>};</a:t>
            </a:r>
            <a:endParaRPr lang="en-US" b="1">
              <a:solidFill>
                <a:srgbClr val="FF0000"/>
              </a:solidFill>
              <a:latin typeface="Courier New" pitchFamily="49" charset="0"/>
              <a:cs typeface="Courier New" pitchFamily="49" charset="0"/>
            </a:endParaRPr>
          </a:p>
          <a:p>
            <a:r>
              <a:rPr lang="en-US" b="1" smtClean="0">
                <a:solidFill>
                  <a:srgbClr val="FF0000"/>
                </a:solidFill>
                <a:latin typeface="Courier New" pitchFamily="49" charset="0"/>
                <a:cs typeface="Courier New" pitchFamily="49" charset="0"/>
              </a:rPr>
              <a:t>class </a:t>
            </a:r>
            <a:r>
              <a:rPr lang="en-US" b="1">
                <a:solidFill>
                  <a:srgbClr val="FF0000"/>
                </a:solidFill>
                <a:latin typeface="Courier New" pitchFamily="49" charset="0"/>
                <a:cs typeface="Courier New" pitchFamily="49" charset="0"/>
              </a:rPr>
              <a:t>B { </a:t>
            </a:r>
          </a:p>
          <a:p>
            <a:r>
              <a:rPr lang="en-US" b="1">
                <a:solidFill>
                  <a:srgbClr val="FF0000"/>
                </a:solidFill>
                <a:latin typeface="Courier New" pitchFamily="49" charset="0"/>
                <a:cs typeface="Courier New" pitchFamily="49" charset="0"/>
              </a:rPr>
              <a:t>private: </a:t>
            </a:r>
          </a:p>
          <a:p>
            <a:r>
              <a:rPr lang="en-US" b="1">
                <a:solidFill>
                  <a:srgbClr val="FF0000"/>
                </a:solidFill>
                <a:latin typeface="Courier New" pitchFamily="49" charset="0"/>
                <a:cs typeface="Courier New" pitchFamily="49" charset="0"/>
              </a:rPr>
              <a:t>    int b; </a:t>
            </a:r>
          </a:p>
          <a:p>
            <a:r>
              <a:rPr lang="en-US" b="1">
                <a:solidFill>
                  <a:srgbClr val="FF0000"/>
                </a:solidFill>
                <a:latin typeface="Courier New" pitchFamily="49" charset="0"/>
                <a:cs typeface="Courier New" pitchFamily="49" charset="0"/>
              </a:rPr>
              <a:t>public: </a:t>
            </a:r>
          </a:p>
          <a:p>
            <a:r>
              <a:rPr lang="en-US" b="1">
                <a:solidFill>
                  <a:srgbClr val="FF0000"/>
                </a:solidFill>
                <a:latin typeface="Courier New" pitchFamily="49" charset="0"/>
                <a:cs typeface="Courier New" pitchFamily="49" charset="0"/>
              </a:rPr>
              <a:t>    void showA(A&amp; x) { </a:t>
            </a:r>
          </a:p>
          <a:p>
            <a:pPr algn="just"/>
            <a:r>
              <a:rPr lang="en-US" b="1" smtClean="0">
                <a:solidFill>
                  <a:srgbClr val="FF0000"/>
                </a:solidFill>
                <a:latin typeface="Courier New" pitchFamily="49" charset="0"/>
                <a:cs typeface="Courier New" pitchFamily="49" charset="0"/>
              </a:rPr>
              <a:t>    	   </a:t>
            </a:r>
            <a:r>
              <a:rPr lang="en-US" b="1" smtClean="0">
                <a:solidFill>
                  <a:srgbClr val="92D050"/>
                </a:solidFill>
                <a:latin typeface="Courier New" pitchFamily="49" charset="0"/>
                <a:cs typeface="Courier New" pitchFamily="49" charset="0"/>
              </a:rPr>
              <a:t>// Since </a:t>
            </a:r>
            <a:r>
              <a:rPr lang="en-US" b="1">
                <a:solidFill>
                  <a:srgbClr val="92D050"/>
                </a:solidFill>
                <a:latin typeface="Courier New" pitchFamily="49" charset="0"/>
                <a:cs typeface="Courier New" pitchFamily="49" charset="0"/>
              </a:rPr>
              <a:t>B is friend of A, it </a:t>
            </a:r>
            <a:r>
              <a:rPr lang="en-US" b="1" smtClean="0">
                <a:solidFill>
                  <a:srgbClr val="92D050"/>
                </a:solidFill>
                <a:latin typeface="Courier New" pitchFamily="49" charset="0"/>
                <a:cs typeface="Courier New" pitchFamily="49" charset="0"/>
              </a:rPr>
              <a:t>can access private members of A </a:t>
            </a:r>
          </a:p>
          <a:p>
            <a:r>
              <a:rPr lang="en-US" b="1">
                <a:solidFill>
                  <a:srgbClr val="FF0000"/>
                </a:solidFill>
                <a:latin typeface="Courier New" pitchFamily="49" charset="0"/>
                <a:cs typeface="Courier New" pitchFamily="49" charset="0"/>
              </a:rPr>
              <a:t>        </a:t>
            </a:r>
            <a:r>
              <a:rPr lang="en-US" b="1" smtClean="0">
                <a:solidFill>
                  <a:srgbClr val="FF0000"/>
                </a:solidFill>
                <a:latin typeface="Courier New" pitchFamily="49" charset="0"/>
                <a:cs typeface="Courier New" pitchFamily="49" charset="0"/>
              </a:rPr>
              <a:t>cout </a:t>
            </a:r>
            <a:r>
              <a:rPr lang="en-US" b="1">
                <a:solidFill>
                  <a:srgbClr val="FF0000"/>
                </a:solidFill>
                <a:latin typeface="Courier New" pitchFamily="49" charset="0"/>
                <a:cs typeface="Courier New" pitchFamily="49" charset="0"/>
              </a:rPr>
              <a:t>&lt;&lt; "A::a=" &lt;&lt; x.a; </a:t>
            </a:r>
          </a:p>
          <a:p>
            <a:r>
              <a:rPr lang="en-US" b="1">
                <a:solidFill>
                  <a:srgbClr val="FF0000"/>
                </a:solidFill>
                <a:latin typeface="Courier New" pitchFamily="49" charset="0"/>
                <a:cs typeface="Courier New" pitchFamily="49" charset="0"/>
              </a:rPr>
              <a:t>    } </a:t>
            </a:r>
          </a:p>
          <a:p>
            <a:r>
              <a:rPr lang="en-US" b="1" smtClean="0">
                <a:solidFill>
                  <a:srgbClr val="FF0000"/>
                </a:solidFill>
                <a:latin typeface="Courier New" pitchFamily="49" charset="0"/>
                <a:cs typeface="Courier New" pitchFamily="49" charset="0"/>
              </a:rPr>
              <a:t>};</a:t>
            </a:r>
          </a:p>
        </p:txBody>
      </p:sp>
    </p:spTree>
    <p:extLst>
      <p:ext uri="{BB962C8B-B14F-4D97-AF65-F5344CB8AC3E}">
        <p14:creationId xmlns="" xmlns:p14="http://schemas.microsoft.com/office/powerpoint/2010/main" val="264595329"/>
      </p:ext>
    </p:extLst>
  </p:cSld>
  <p:clrMapOvr>
    <a:masterClrMapping/>
  </p:clrMapOvr>
  <p:transition>
    <p:fade/>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81756"/>
            <a:ext cx="8610600" cy="5139869"/>
          </a:xfrm>
          <a:prstGeom prst="rect">
            <a:avLst/>
          </a:prstGeom>
        </p:spPr>
        <p:txBody>
          <a:bodyPr wrap="square">
            <a:spAutoFit/>
          </a:bodyPr>
          <a:lstStyle/>
          <a:p>
            <a:r>
              <a:rPr lang="en-US" sz="2800" b="1" smtClean="0">
                <a:solidFill>
                  <a:srgbClr val="CC0000"/>
                </a:solidFill>
              </a:rPr>
              <a:t>4.4.1</a:t>
            </a:r>
            <a:r>
              <a:rPr lang="en-US" sz="2800" b="1">
                <a:solidFill>
                  <a:srgbClr val="CC0000"/>
                </a:solidFill>
              </a:rPr>
              <a:t>. Các hàm bạn và các lớp </a:t>
            </a:r>
            <a:r>
              <a:rPr lang="en-US" sz="2800" b="1" smtClean="0">
                <a:solidFill>
                  <a:srgbClr val="CC0000"/>
                </a:solidFill>
              </a:rPr>
              <a:t>bạn (tiếp…)</a:t>
            </a:r>
          </a:p>
          <a:p>
            <a:r>
              <a:rPr lang="en-US" sz="2800" smtClean="0">
                <a:solidFill>
                  <a:srgbClr val="0070C0"/>
                </a:solidFill>
              </a:rPr>
              <a:t>-</a:t>
            </a:r>
            <a:r>
              <a:rPr lang="en-US" sz="2800" b="1" smtClean="0">
                <a:solidFill>
                  <a:srgbClr val="CC0000"/>
                </a:solidFill>
              </a:rPr>
              <a:t> </a:t>
            </a:r>
            <a:r>
              <a:rPr lang="en-US" sz="2800" smtClean="0">
                <a:solidFill>
                  <a:srgbClr val="0070C0"/>
                </a:solidFill>
              </a:rPr>
              <a:t>Ví dụ 1: …</a:t>
            </a:r>
          </a:p>
          <a:p>
            <a:endParaRPr lang="en-US" sz="2000" b="1" smtClean="0">
              <a:solidFill>
                <a:srgbClr val="FF0000"/>
              </a:solidFill>
              <a:latin typeface="Courier New" pitchFamily="49" charset="0"/>
              <a:cs typeface="Courier New" pitchFamily="49" charset="0"/>
            </a:endParaRPr>
          </a:p>
          <a:p>
            <a:r>
              <a:rPr lang="en-US" sz="2800" b="1" smtClean="0">
                <a:solidFill>
                  <a:srgbClr val="FF0000"/>
                </a:solidFill>
                <a:latin typeface="Courier New" pitchFamily="49" charset="0"/>
                <a:cs typeface="Courier New" pitchFamily="49" charset="0"/>
              </a:rPr>
              <a:t>int main() { </a:t>
            </a:r>
          </a:p>
          <a:p>
            <a:r>
              <a:rPr lang="en-US" sz="2800" b="1" smtClean="0">
                <a:solidFill>
                  <a:srgbClr val="FF0000"/>
                </a:solidFill>
                <a:latin typeface="Courier New" pitchFamily="49" charset="0"/>
                <a:cs typeface="Courier New" pitchFamily="49" charset="0"/>
              </a:rPr>
              <a:t>   A a; </a:t>
            </a:r>
          </a:p>
          <a:p>
            <a:r>
              <a:rPr lang="en-US" sz="2800" b="1" smtClean="0">
                <a:solidFill>
                  <a:srgbClr val="FF0000"/>
                </a:solidFill>
                <a:latin typeface="Courier New" pitchFamily="49" charset="0"/>
                <a:cs typeface="Courier New" pitchFamily="49" charset="0"/>
              </a:rPr>
              <a:t>   B b; </a:t>
            </a:r>
          </a:p>
          <a:p>
            <a:r>
              <a:rPr lang="en-US" sz="2800" b="1" smtClean="0">
                <a:solidFill>
                  <a:srgbClr val="FF0000"/>
                </a:solidFill>
                <a:latin typeface="Courier New" pitchFamily="49" charset="0"/>
                <a:cs typeface="Courier New" pitchFamily="49" charset="0"/>
              </a:rPr>
              <a:t>   b.showA(a); </a:t>
            </a:r>
          </a:p>
          <a:p>
            <a:r>
              <a:rPr lang="en-US" sz="2800" b="1" smtClean="0">
                <a:solidFill>
                  <a:srgbClr val="FF0000"/>
                </a:solidFill>
                <a:latin typeface="Courier New" pitchFamily="49" charset="0"/>
                <a:cs typeface="Courier New" pitchFamily="49" charset="0"/>
              </a:rPr>
              <a:t>   return 0; </a:t>
            </a:r>
          </a:p>
          <a:p>
            <a:r>
              <a:rPr lang="en-US" sz="2800" b="1" smtClean="0">
                <a:solidFill>
                  <a:srgbClr val="FF0000"/>
                </a:solidFill>
                <a:latin typeface="Courier New" pitchFamily="49" charset="0"/>
                <a:cs typeface="Courier New" pitchFamily="49" charset="0"/>
              </a:rPr>
              <a:t>}</a:t>
            </a:r>
          </a:p>
          <a:p>
            <a:endParaRPr lang="en-US" sz="2800" b="1" smtClean="0">
              <a:solidFill>
                <a:srgbClr val="FF0000"/>
              </a:solidFill>
              <a:latin typeface="Courier New" pitchFamily="49" charset="0"/>
              <a:cs typeface="Courier New" pitchFamily="49" charset="0"/>
            </a:endParaRPr>
          </a:p>
          <a:p>
            <a:pPr>
              <a:buFontTx/>
              <a:buChar char="-"/>
            </a:pPr>
            <a:r>
              <a:rPr lang="en-US" sz="2800" smtClean="0">
                <a:solidFill>
                  <a:srgbClr val="0070C0"/>
                </a:solidFill>
              </a:rPr>
              <a:t> Ví dụ 2:</a:t>
            </a:r>
          </a:p>
          <a:p>
            <a:r>
              <a:rPr lang="en-US" sz="2800" smtClean="0"/>
              <a:t>// friend class.cpp</a:t>
            </a:r>
            <a:endParaRPr lang="en-US" sz="2800" smtClean="0">
              <a:solidFill>
                <a:srgbClr val="0070C0"/>
              </a:solidFill>
            </a:endParaRPr>
          </a:p>
        </p:txBody>
      </p:sp>
    </p:spTree>
    <p:extLst>
      <p:ext uri="{BB962C8B-B14F-4D97-AF65-F5344CB8AC3E}">
        <p14:creationId xmlns="" xmlns:p14="http://schemas.microsoft.com/office/powerpoint/2010/main" val="21355201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blinds(horizontal)">
                                      <p:cBhvr>
                                        <p:cTn id="19" dur="500"/>
                                        <p:tgtEl>
                                          <p:spTgt spid="3">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blinds(horizontal)">
                                      <p:cBhvr>
                                        <p:cTn id="27" dur="500"/>
                                        <p:tgtEl>
                                          <p:spTgt spid="3">
                                            <p:txEl>
                                              <p:pRg st="10" end="1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blinds(horizontal)">
                                      <p:cBhvr>
                                        <p:cTn id="3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81756"/>
            <a:ext cx="8610600" cy="6986528"/>
          </a:xfrm>
          <a:prstGeom prst="rect">
            <a:avLst/>
          </a:prstGeom>
        </p:spPr>
        <p:txBody>
          <a:bodyPr wrap="square">
            <a:spAutoFit/>
          </a:bodyPr>
          <a:lstStyle/>
          <a:p>
            <a:r>
              <a:rPr lang="en-US" sz="2800" b="1" smtClean="0">
                <a:solidFill>
                  <a:srgbClr val="CC0000"/>
                </a:solidFill>
              </a:rPr>
              <a:t>4.4.1</a:t>
            </a:r>
            <a:r>
              <a:rPr lang="en-US" sz="2800" b="1">
                <a:solidFill>
                  <a:srgbClr val="CC0000"/>
                </a:solidFill>
              </a:rPr>
              <a:t>. Các hàm bạn và các lớp </a:t>
            </a:r>
            <a:r>
              <a:rPr lang="en-US" sz="2800" b="1" smtClean="0">
                <a:solidFill>
                  <a:srgbClr val="CC0000"/>
                </a:solidFill>
              </a:rPr>
              <a:t>bạn (tiếp…)</a:t>
            </a:r>
          </a:p>
          <a:p>
            <a:pPr algn="just">
              <a:buFontTx/>
              <a:buChar char="-"/>
            </a:pPr>
            <a:r>
              <a:rPr lang="en-US" sz="2800" smtClean="0">
                <a:solidFill>
                  <a:srgbClr val="0070C0"/>
                </a:solidFill>
              </a:rPr>
              <a:t> </a:t>
            </a:r>
            <a:r>
              <a:rPr lang="vi-VN" sz="2800" smtClean="0">
                <a:solidFill>
                  <a:srgbClr val="0070C0"/>
                </a:solidFill>
              </a:rPr>
              <a:t>Một hàm bạn của một lớp được định nghĩa bên ngoài phạm vi của lớp đó nhưng nó có quyền truy cập tất cả các thành viên riêng tư và được bảo vệ của lớp đó.</a:t>
            </a:r>
            <a:endParaRPr lang="en-US" sz="2800" smtClean="0">
              <a:solidFill>
                <a:srgbClr val="0070C0"/>
              </a:solidFill>
            </a:endParaRPr>
          </a:p>
          <a:p>
            <a:pPr algn="just">
              <a:buFontTx/>
              <a:buChar char="-"/>
            </a:pPr>
            <a:r>
              <a:rPr lang="en-US" sz="2800" smtClean="0">
                <a:solidFill>
                  <a:srgbClr val="0070C0"/>
                </a:solidFill>
              </a:rPr>
              <a:t> </a:t>
            </a:r>
            <a:r>
              <a:rPr lang="vi-VN" sz="2800" smtClean="0">
                <a:solidFill>
                  <a:srgbClr val="0070C0"/>
                </a:solidFill>
              </a:rPr>
              <a:t>Để khai báo một hàm </a:t>
            </a:r>
            <a:r>
              <a:rPr lang="en-US" sz="2800" smtClean="0">
                <a:solidFill>
                  <a:srgbClr val="0070C0"/>
                </a:solidFill>
              </a:rPr>
              <a:t>là hàm </a:t>
            </a:r>
            <a:r>
              <a:rPr lang="vi-VN" sz="2800" smtClean="0">
                <a:solidFill>
                  <a:srgbClr val="0070C0"/>
                </a:solidFill>
              </a:rPr>
              <a:t>bạn của một lớp, trước nguyên mẫu hàm trong định nghĩa lớp với từ khóa :</a:t>
            </a:r>
            <a:r>
              <a:rPr lang="en-US" sz="2800" smtClean="0">
                <a:solidFill>
                  <a:srgbClr val="0070C0"/>
                </a:solidFill>
              </a:rPr>
              <a:t> </a:t>
            </a:r>
            <a:r>
              <a:rPr lang="en-US" sz="2800" b="1" smtClean="0">
                <a:solidFill>
                  <a:srgbClr val="FF0000"/>
                </a:solidFill>
                <a:latin typeface="Courier New" pitchFamily="49" charset="0"/>
                <a:cs typeface="Courier New" pitchFamily="49" charset="0"/>
              </a:rPr>
              <a:t>friend</a:t>
            </a:r>
            <a:endParaRPr lang="en-US" sz="2800" b="1" smtClean="0">
              <a:solidFill>
                <a:srgbClr val="0070C0"/>
              </a:solidFill>
              <a:latin typeface="Courier New" pitchFamily="49" charset="0"/>
              <a:cs typeface="Courier New" pitchFamily="49" charset="0"/>
            </a:endParaRPr>
          </a:p>
          <a:p>
            <a:pPr algn="just">
              <a:buFontTx/>
              <a:buChar char="-"/>
            </a:pPr>
            <a:r>
              <a:rPr lang="en-US" sz="2800" smtClean="0">
                <a:solidFill>
                  <a:srgbClr val="0070C0"/>
                </a:solidFill>
              </a:rPr>
              <a:t> Ví dụ:</a:t>
            </a:r>
          </a:p>
          <a:p>
            <a:pPr algn="just"/>
            <a:r>
              <a:rPr lang="en-US" sz="2800" b="1" smtClean="0">
                <a:solidFill>
                  <a:srgbClr val="FF0000"/>
                </a:solidFill>
                <a:latin typeface="Courier New" pitchFamily="49" charset="0"/>
                <a:cs typeface="Courier New" pitchFamily="49" charset="0"/>
              </a:rPr>
              <a:t>class Box { </a:t>
            </a:r>
          </a:p>
          <a:p>
            <a:pPr algn="just"/>
            <a:r>
              <a:rPr lang="en-US" sz="2800" b="1" smtClean="0">
                <a:solidFill>
                  <a:srgbClr val="FF0000"/>
                </a:solidFill>
                <a:latin typeface="Courier New" pitchFamily="49" charset="0"/>
                <a:cs typeface="Courier New" pitchFamily="49" charset="0"/>
              </a:rPr>
              <a:t>	double width; </a:t>
            </a:r>
          </a:p>
          <a:p>
            <a:pPr algn="just"/>
            <a:r>
              <a:rPr lang="en-US" sz="2800" b="1" smtClean="0">
                <a:solidFill>
                  <a:srgbClr val="FF0000"/>
                </a:solidFill>
                <a:latin typeface="Courier New" pitchFamily="49" charset="0"/>
                <a:cs typeface="Courier New" pitchFamily="49" charset="0"/>
              </a:rPr>
              <a:t>public:</a:t>
            </a:r>
          </a:p>
          <a:p>
            <a:pPr algn="just"/>
            <a:r>
              <a:rPr lang="en-US" sz="2800" b="1" smtClean="0">
                <a:solidFill>
                  <a:srgbClr val="FF0000"/>
                </a:solidFill>
                <a:latin typeface="Courier New" pitchFamily="49" charset="0"/>
                <a:cs typeface="Courier New" pitchFamily="49" charset="0"/>
              </a:rPr>
              <a:t>	double length; </a:t>
            </a:r>
          </a:p>
          <a:p>
            <a:pPr algn="just"/>
            <a:r>
              <a:rPr lang="en-US" sz="2800" b="1" smtClean="0">
                <a:solidFill>
                  <a:srgbClr val="FF0000"/>
                </a:solidFill>
                <a:latin typeface="Courier New" pitchFamily="49" charset="0"/>
                <a:cs typeface="Courier New" pitchFamily="49" charset="0"/>
              </a:rPr>
              <a:t>	</a:t>
            </a:r>
            <a:r>
              <a:rPr lang="en-US" sz="2800" b="1" u="sng" smtClean="0">
                <a:solidFill>
                  <a:srgbClr val="0070C0"/>
                </a:solidFill>
                <a:latin typeface="Courier New" pitchFamily="49" charset="0"/>
                <a:cs typeface="Courier New" pitchFamily="49" charset="0"/>
              </a:rPr>
              <a:t>friend</a:t>
            </a:r>
            <a:r>
              <a:rPr lang="en-US" sz="2800" b="1" smtClean="0">
                <a:solidFill>
                  <a:srgbClr val="0070C0"/>
                </a:solidFill>
                <a:latin typeface="Courier New" pitchFamily="49" charset="0"/>
                <a:cs typeface="Courier New" pitchFamily="49" charset="0"/>
              </a:rPr>
              <a:t> void printWidth(Box box);</a:t>
            </a:r>
            <a:r>
              <a:rPr lang="en-US" sz="2800" b="1" smtClean="0">
                <a:solidFill>
                  <a:srgbClr val="FF0000"/>
                </a:solidFill>
                <a:latin typeface="Courier New" pitchFamily="49" charset="0"/>
                <a:cs typeface="Courier New" pitchFamily="49" charset="0"/>
              </a:rPr>
              <a:t> </a:t>
            </a:r>
          </a:p>
          <a:p>
            <a:pPr algn="just"/>
            <a:r>
              <a:rPr lang="en-US" sz="2800" b="1" smtClean="0">
                <a:solidFill>
                  <a:srgbClr val="FF0000"/>
                </a:solidFill>
                <a:latin typeface="Courier New" pitchFamily="49" charset="0"/>
                <a:cs typeface="Courier New" pitchFamily="49" charset="0"/>
              </a:rPr>
              <a:t>	void setWidth( double wid ); </a:t>
            </a:r>
          </a:p>
          <a:p>
            <a:pPr algn="just"/>
            <a:r>
              <a:rPr lang="en-US" sz="2800" b="1" smtClean="0">
                <a:solidFill>
                  <a:srgbClr val="FF0000"/>
                </a:solidFill>
                <a:latin typeface="Courier New" pitchFamily="49" charset="0"/>
                <a:cs typeface="Courier New" pitchFamily="49" charset="0"/>
              </a:rPr>
              <a:t>};</a:t>
            </a:r>
          </a:p>
        </p:txBody>
      </p:sp>
    </p:spTree>
    <p:extLst>
      <p:ext uri="{BB962C8B-B14F-4D97-AF65-F5344CB8AC3E}">
        <p14:creationId xmlns="" xmlns:p14="http://schemas.microsoft.com/office/powerpoint/2010/main" val="21355201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linds(horizontal)">
                                      <p:cBhvr>
                                        <p:cTn id="31" dur="500"/>
                                        <p:tgtEl>
                                          <p:spTgt spid="3">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linds(horizontal)">
                                      <p:cBhvr>
                                        <p:cTn id="34" dur="500"/>
                                        <p:tgtEl>
                                          <p:spTgt spid="3">
                                            <p:txEl>
                                              <p:pRg st="8" end="8"/>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linds(horizontal)">
                                      <p:cBhvr>
                                        <p:cTn id="37" dur="500"/>
                                        <p:tgtEl>
                                          <p:spTgt spid="3">
                                            <p:txEl>
                                              <p:pRg st="9" end="9"/>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blinds(horizontal)">
                                      <p:cBhvr>
                                        <p:cTn id="4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81756"/>
            <a:ext cx="8610600" cy="6124754"/>
          </a:xfrm>
          <a:prstGeom prst="rect">
            <a:avLst/>
          </a:prstGeom>
        </p:spPr>
        <p:txBody>
          <a:bodyPr wrap="square">
            <a:spAutoFit/>
          </a:bodyPr>
          <a:lstStyle/>
          <a:p>
            <a:r>
              <a:rPr lang="en-US" sz="2800" b="1" smtClean="0">
                <a:solidFill>
                  <a:srgbClr val="CC0000"/>
                </a:solidFill>
              </a:rPr>
              <a:t>4.4.1</a:t>
            </a:r>
            <a:r>
              <a:rPr lang="en-US" sz="2800" b="1">
                <a:solidFill>
                  <a:srgbClr val="CC0000"/>
                </a:solidFill>
              </a:rPr>
              <a:t>. Các hàm bạn và các lớp </a:t>
            </a:r>
            <a:r>
              <a:rPr lang="en-US" sz="2800" b="1" smtClean="0">
                <a:solidFill>
                  <a:srgbClr val="CC0000"/>
                </a:solidFill>
              </a:rPr>
              <a:t>bạn (tiếp…)</a:t>
            </a:r>
          </a:p>
          <a:p>
            <a:pPr algn="just">
              <a:lnSpc>
                <a:spcPct val="120000"/>
              </a:lnSpc>
              <a:buFontTx/>
              <a:buChar char="-"/>
            </a:pPr>
            <a:r>
              <a:rPr lang="en-US" sz="2800" smtClean="0">
                <a:solidFill>
                  <a:srgbClr val="0070C0"/>
                </a:solidFill>
              </a:rPr>
              <a:t> Các </a:t>
            </a:r>
            <a:r>
              <a:rPr lang="en-US" sz="2800" b="1" smtClean="0">
                <a:solidFill>
                  <a:srgbClr val="0070C0"/>
                </a:solidFill>
              </a:rPr>
              <a:t>hàm friend </a:t>
            </a:r>
            <a:r>
              <a:rPr lang="en-US" sz="2800" smtClean="0">
                <a:solidFill>
                  <a:srgbClr val="0070C0"/>
                </a:solidFill>
              </a:rPr>
              <a:t>không phải </a:t>
            </a:r>
            <a:r>
              <a:rPr lang="en-US" sz="2800" b="1" smtClean="0">
                <a:solidFill>
                  <a:srgbClr val="0070C0"/>
                </a:solidFill>
              </a:rPr>
              <a:t>là thành viên của lớp </a:t>
            </a:r>
            <a:r>
              <a:rPr lang="en-US" sz="2800" smtClean="0">
                <a:solidFill>
                  <a:srgbClr val="0070C0"/>
                </a:solidFill>
              </a:rPr>
              <a:t>nhưng chúng buộc phải xuất hiện trong khai báo lớp và do đó tất cả mọi người đều biết đó </a:t>
            </a:r>
            <a:r>
              <a:rPr lang="en-US" sz="2800" b="1" smtClean="0">
                <a:solidFill>
                  <a:srgbClr val="0070C0"/>
                </a:solidFill>
              </a:rPr>
              <a:t>là một hàm ưu tiên</a:t>
            </a:r>
            <a:r>
              <a:rPr lang="en-US" sz="2800" smtClean="0">
                <a:solidFill>
                  <a:srgbClr val="0070C0"/>
                </a:solidFill>
              </a:rPr>
              <a:t> và điều này thực sự </a:t>
            </a:r>
            <a:r>
              <a:rPr lang="en-US" sz="2800" b="1" smtClean="0">
                <a:solidFill>
                  <a:srgbClr val="0070C0"/>
                </a:solidFill>
              </a:rPr>
              <a:t>là không an toàn</a:t>
            </a:r>
            <a:r>
              <a:rPr lang="en-US" sz="2800" smtClean="0">
                <a:solidFill>
                  <a:srgbClr val="0070C0"/>
                </a:solidFill>
              </a:rPr>
              <a:t>. </a:t>
            </a:r>
          </a:p>
          <a:p>
            <a:pPr algn="just">
              <a:lnSpc>
                <a:spcPct val="120000"/>
              </a:lnSpc>
              <a:buFontTx/>
              <a:buChar char="-"/>
            </a:pPr>
            <a:r>
              <a:rPr lang="en-US" sz="2800" smtClean="0">
                <a:solidFill>
                  <a:srgbClr val="0070C0"/>
                </a:solidFill>
              </a:rPr>
              <a:t> Bản thân C++ không phải là một ngôn ngữ hướng đội tượng hoàn toàn và việc sử dụng các lớp và hàm </a:t>
            </a:r>
            <a:r>
              <a:rPr lang="en-US" sz="2800" b="1" smtClean="0">
                <a:solidFill>
                  <a:srgbClr val="0070C0"/>
                </a:solidFill>
              </a:rPr>
              <a:t>friend</a:t>
            </a:r>
            <a:r>
              <a:rPr lang="en-US" sz="2800" smtClean="0">
                <a:solidFill>
                  <a:srgbClr val="0070C0"/>
                </a:solidFill>
              </a:rPr>
              <a:t> là nhằm giải quyết các vấn đề thực tế đồng thời cũng làm cho tính hướng đối tượng của ngôn ngữ giảm đi đáng kể.</a:t>
            </a:r>
          </a:p>
          <a:p>
            <a:pPr algn="just">
              <a:lnSpc>
                <a:spcPct val="120000"/>
              </a:lnSpc>
              <a:buFontTx/>
              <a:buChar char="-"/>
            </a:pPr>
            <a:r>
              <a:rPr lang="en-US" sz="2800" smtClean="0">
                <a:solidFill>
                  <a:srgbClr val="0070C0"/>
                </a:solidFill>
              </a:rPr>
              <a:t> Ví dụ:</a:t>
            </a:r>
          </a:p>
          <a:p>
            <a:pPr algn="just"/>
            <a:r>
              <a:rPr lang="en-US" sz="2800" smtClean="0">
                <a:hlinkClick r:id="rId2" action="ppaction://hlinkfile"/>
              </a:rPr>
              <a:t>// friend functions.cpp</a:t>
            </a:r>
            <a:endParaRPr lang="en-US" sz="2800" smtClean="0">
              <a:solidFill>
                <a:srgbClr val="0070C0"/>
              </a:solidFill>
            </a:endParaRPr>
          </a:p>
        </p:txBody>
      </p:sp>
    </p:spTree>
    <p:extLst>
      <p:ext uri="{BB962C8B-B14F-4D97-AF65-F5344CB8AC3E}">
        <p14:creationId xmlns="" xmlns:p14="http://schemas.microsoft.com/office/powerpoint/2010/main" val="21355201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81756"/>
            <a:ext cx="8610600" cy="5693866"/>
          </a:xfrm>
          <a:prstGeom prst="rect">
            <a:avLst/>
          </a:prstGeom>
        </p:spPr>
        <p:txBody>
          <a:bodyPr wrap="square">
            <a:spAutoFit/>
          </a:bodyPr>
          <a:lstStyle/>
          <a:p>
            <a:r>
              <a:rPr lang="en-US" sz="2800" b="1" smtClean="0">
                <a:solidFill>
                  <a:srgbClr val="CC0000"/>
                </a:solidFill>
              </a:rPr>
              <a:t>4.4.2. Các thành viên tĩnh của lớp</a:t>
            </a:r>
            <a:endParaRPr lang="en-US" sz="2800" b="1" smtClean="0">
              <a:solidFill>
                <a:srgbClr val="0070C0"/>
              </a:solidFill>
            </a:endParaRPr>
          </a:p>
          <a:p>
            <a:pPr algn="just">
              <a:lnSpc>
                <a:spcPct val="150000"/>
              </a:lnSpc>
              <a:buFontTx/>
              <a:buChar char="-"/>
            </a:pPr>
            <a:r>
              <a:rPr lang="en-US" sz="2800" smtClean="0">
                <a:solidFill>
                  <a:srgbClr val="0070C0"/>
                </a:solidFill>
              </a:rPr>
              <a:t> Thông thường mỗi đối tượng của một lớp đều có một bản copy riêng tất cả các thành viên dữ liệu của lớp. </a:t>
            </a:r>
          </a:p>
          <a:p>
            <a:pPr algn="just">
              <a:lnSpc>
                <a:spcPct val="150000"/>
              </a:lnSpc>
              <a:buFontTx/>
              <a:buChar char="-"/>
            </a:pPr>
            <a:r>
              <a:rPr lang="en-US" sz="2800" smtClean="0">
                <a:solidFill>
                  <a:srgbClr val="0070C0"/>
                </a:solidFill>
              </a:rPr>
              <a:t> Trong các trường hợp cụ thể đôi khi chúng ta muốn là tất cả các đối tượng của lớp sẽ chia sẻ cùng một thành viên dữ liệu nào đó. </a:t>
            </a:r>
          </a:p>
          <a:p>
            <a:pPr algn="just">
              <a:lnSpc>
                <a:spcPct val="150000"/>
              </a:lnSpc>
              <a:buFontTx/>
              <a:buChar char="-"/>
            </a:pPr>
            <a:r>
              <a:rPr lang="en-US" sz="2800" smtClean="0">
                <a:solidFill>
                  <a:srgbClr val="0070C0"/>
                </a:solidFill>
              </a:rPr>
              <a:t> Và đó chính là lý do tồn tại của các thành viên dữ liệu tĩnh hay còn gọi là biến của lớp.</a:t>
            </a:r>
          </a:p>
        </p:txBody>
      </p:sp>
      <p:sp>
        <p:nvSpPr>
          <p:cNvPr id="236546" name="Rectangle 2"/>
          <p:cNvSpPr>
            <a:spLocks noChangeArrowheads="1"/>
          </p:cNvSpPr>
          <p:nvPr/>
        </p:nvSpPr>
        <p:spPr bwMode="auto">
          <a:xfrm>
            <a:off x="0" y="0"/>
            <a:ext cx="9145588"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 xmlns:p14="http://schemas.microsoft.com/office/powerpoint/2010/main" val="21355201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81756"/>
            <a:ext cx="8610600" cy="523220"/>
          </a:xfrm>
          <a:prstGeom prst="rect">
            <a:avLst/>
          </a:prstGeom>
        </p:spPr>
        <p:txBody>
          <a:bodyPr wrap="square">
            <a:spAutoFit/>
          </a:bodyPr>
          <a:lstStyle/>
          <a:p>
            <a:r>
              <a:rPr lang="en-US" sz="2800" b="1" smtClean="0">
                <a:solidFill>
                  <a:srgbClr val="CC0000"/>
                </a:solidFill>
              </a:rPr>
              <a:t>4.4.2. Các thành viên tĩnh của lớp (tiếp…)</a:t>
            </a:r>
            <a:endParaRPr lang="en-US" sz="2800" smtClean="0">
              <a:solidFill>
                <a:srgbClr val="0070C0"/>
              </a:solidFill>
            </a:endParaRPr>
          </a:p>
        </p:txBody>
      </p:sp>
      <p:sp>
        <p:nvSpPr>
          <p:cNvPr id="236546" name="Rectangle 2"/>
          <p:cNvSpPr>
            <a:spLocks noChangeArrowheads="1"/>
          </p:cNvSpPr>
          <p:nvPr/>
        </p:nvSpPr>
        <p:spPr bwMode="auto">
          <a:xfrm>
            <a:off x="0" y="0"/>
            <a:ext cx="9145588"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36545" name="Object 1"/>
          <p:cNvGraphicFramePr>
            <a:graphicFrameLocks noChangeAspect="1"/>
          </p:cNvGraphicFramePr>
          <p:nvPr/>
        </p:nvGraphicFramePr>
        <p:xfrm>
          <a:off x="2515394" y="615156"/>
          <a:ext cx="3657600" cy="3001107"/>
        </p:xfrm>
        <a:graphic>
          <a:graphicData uri="http://schemas.openxmlformats.org/presentationml/2006/ole">
            <p:oleObj spid="_x0000_s238594" name="Bitmap Image" r:id="rId3" imgW="1857143" imgH="1514686" progId="PBrush">
              <p:embed/>
            </p:oleObj>
          </a:graphicData>
        </a:graphic>
      </p:graphicFrame>
      <p:sp>
        <p:nvSpPr>
          <p:cNvPr id="6" name="TextBox 5"/>
          <p:cNvSpPr txBox="1"/>
          <p:nvPr/>
        </p:nvSpPr>
        <p:spPr>
          <a:xfrm>
            <a:off x="838994" y="2977356"/>
            <a:ext cx="6248400" cy="3970318"/>
          </a:xfrm>
          <a:prstGeom prst="rect">
            <a:avLst/>
          </a:prstGeom>
          <a:noFill/>
        </p:spPr>
        <p:txBody>
          <a:bodyPr wrap="square" rtlCol="0">
            <a:spAutoFit/>
          </a:bodyPr>
          <a:lstStyle/>
          <a:p>
            <a:r>
              <a:rPr lang="en-US" sz="2800" b="1" smtClean="0">
                <a:solidFill>
                  <a:srgbClr val="FF0000"/>
                </a:solidFill>
                <a:latin typeface="Courier New" pitchFamily="49" charset="0"/>
                <a:cs typeface="Courier New" pitchFamily="49" charset="0"/>
              </a:rPr>
              <a:t>class A {	</a:t>
            </a:r>
          </a:p>
          <a:p>
            <a:r>
              <a:rPr lang="en-US" sz="2800" b="1" smtClean="0">
                <a:solidFill>
                  <a:srgbClr val="FF0000"/>
                </a:solidFill>
                <a:latin typeface="Courier New" pitchFamily="49" charset="0"/>
                <a:cs typeface="Courier New" pitchFamily="49" charset="0"/>
              </a:rPr>
              <a:t>	char c;	</a:t>
            </a:r>
          </a:p>
          <a:p>
            <a:r>
              <a:rPr lang="en-US" sz="2800" b="1" smtClean="0">
                <a:solidFill>
                  <a:srgbClr val="FF0000"/>
                </a:solidFill>
                <a:latin typeface="Courier New" pitchFamily="49" charset="0"/>
                <a:cs typeface="Courier New" pitchFamily="49" charset="0"/>
              </a:rPr>
              <a:t>	static int i;</a:t>
            </a:r>
          </a:p>
          <a:p>
            <a:r>
              <a:rPr lang="en-US" sz="2800" b="1" smtClean="0">
                <a:solidFill>
                  <a:srgbClr val="FF0000"/>
                </a:solidFill>
                <a:latin typeface="Courier New" pitchFamily="49" charset="0"/>
                <a:cs typeface="Courier New" pitchFamily="49" charset="0"/>
              </a:rPr>
              <a:t>};</a:t>
            </a:r>
          </a:p>
          <a:p>
            <a:r>
              <a:rPr lang="en-US" sz="2800" b="1" smtClean="0">
                <a:solidFill>
                  <a:srgbClr val="FF0000"/>
                </a:solidFill>
                <a:latin typeface="Courier New" pitchFamily="49" charset="0"/>
                <a:cs typeface="Courier New" pitchFamily="49" charset="0"/>
              </a:rPr>
              <a:t>int main(){</a:t>
            </a:r>
          </a:p>
          <a:p>
            <a:r>
              <a:rPr lang="en-US" sz="2800" b="1" smtClean="0">
                <a:solidFill>
                  <a:srgbClr val="FF0000"/>
                </a:solidFill>
                <a:latin typeface="Courier New" pitchFamily="49" charset="0"/>
                <a:cs typeface="Courier New" pitchFamily="49" charset="0"/>
              </a:rPr>
              <a:t>	…</a:t>
            </a:r>
          </a:p>
          <a:p>
            <a:r>
              <a:rPr lang="en-US" sz="2800" b="1" smtClean="0">
                <a:solidFill>
                  <a:srgbClr val="FF0000"/>
                </a:solidFill>
                <a:latin typeface="Courier New" pitchFamily="49" charset="0"/>
                <a:cs typeface="Courier New" pitchFamily="49" charset="0"/>
              </a:rPr>
              <a:t>	A p, q, r;</a:t>
            </a:r>
          </a:p>
          <a:p>
            <a:r>
              <a:rPr lang="en-US" sz="2800" b="1" smtClean="0">
                <a:solidFill>
                  <a:srgbClr val="FF0000"/>
                </a:solidFill>
                <a:latin typeface="Courier New" pitchFamily="49" charset="0"/>
                <a:cs typeface="Courier New" pitchFamily="49" charset="0"/>
              </a:rPr>
              <a:t>	…</a:t>
            </a:r>
          </a:p>
          <a:p>
            <a:r>
              <a:rPr lang="en-US" sz="2800" b="1" smtClean="0">
                <a:solidFill>
                  <a:srgbClr val="FF0000"/>
                </a:solidFill>
                <a:latin typeface="Courier New" pitchFamily="49" charset="0"/>
                <a:cs typeface="Courier New" pitchFamily="49" charset="0"/>
              </a:rPr>
              <a:t>}</a:t>
            </a:r>
          </a:p>
        </p:txBody>
      </p:sp>
    </p:spTree>
    <p:extLst>
      <p:ext uri="{BB962C8B-B14F-4D97-AF65-F5344CB8AC3E}">
        <p14:creationId xmlns="" xmlns:p14="http://schemas.microsoft.com/office/powerpoint/2010/main" val="21355201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6545"/>
                                        </p:tgtEl>
                                        <p:attrNameLst>
                                          <p:attrName>style.visibility</p:attrName>
                                        </p:attrNameLst>
                                      </p:cBhvr>
                                      <p:to>
                                        <p:strVal val="visible"/>
                                      </p:to>
                                    </p:set>
                                    <p:animEffect transition="in" filter="blinds(horizontal)">
                                      <p:cBhvr>
                                        <p:cTn id="7" dur="500"/>
                                        <p:tgtEl>
                                          <p:spTgt spid="2365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blinds(horizontal)">
                                      <p:cBhvr>
                                        <p:cTn id="15" dur="500"/>
                                        <p:tgtEl>
                                          <p:spTgt spid="6">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blinds(horizontal)">
                                      <p:cBhvr>
                                        <p:cTn id="18" dur="500"/>
                                        <p:tgtEl>
                                          <p:spTgt spid="6">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blinds(horizontal)">
                                      <p:cBhvr>
                                        <p:cTn id="21" dur="500"/>
                                        <p:tgtEl>
                                          <p:spTgt spid="6">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blinds(horizontal)">
                                      <p:cBhvr>
                                        <p:cTn id="24" dur="500"/>
                                        <p:tgtEl>
                                          <p:spTgt spid="6">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linds(horizontal)">
                                      <p:cBhvr>
                                        <p:cTn id="27" dur="500"/>
                                        <p:tgtEl>
                                          <p:spTgt spid="6">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blinds(horizontal)">
                                      <p:cBhvr>
                                        <p:cTn id="30" dur="500"/>
                                        <p:tgtEl>
                                          <p:spTgt spid="6">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blinds(horizontal)">
                                      <p:cBhvr>
                                        <p:cTn id="33" dur="500"/>
                                        <p:tgtEl>
                                          <p:spTgt spid="6">
                                            <p:txEl>
                                              <p:pRg st="7" end="7"/>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animEffect transition="in" filter="blinds(horizontal)">
                                      <p:cBhvr>
                                        <p:cTn id="36"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81756"/>
            <a:ext cx="8610600" cy="6432530"/>
          </a:xfrm>
          <a:prstGeom prst="rect">
            <a:avLst/>
          </a:prstGeom>
        </p:spPr>
        <p:txBody>
          <a:bodyPr wrap="square">
            <a:spAutoFit/>
          </a:bodyPr>
          <a:lstStyle/>
          <a:p>
            <a:r>
              <a:rPr lang="en-US" sz="2800" b="1" smtClean="0">
                <a:solidFill>
                  <a:srgbClr val="CC0000"/>
                </a:solidFill>
              </a:rPr>
              <a:t>4.4.2. Các thành viên tĩnh của lớp (tiếp…)</a:t>
            </a:r>
          </a:p>
          <a:p>
            <a:pPr algn="just">
              <a:spcBef>
                <a:spcPts val="600"/>
              </a:spcBef>
            </a:pPr>
            <a:r>
              <a:rPr lang="en-US" sz="2800" smtClean="0">
                <a:solidFill>
                  <a:srgbClr val="0070C0"/>
                </a:solidFill>
              </a:rPr>
              <a:t>- </a:t>
            </a:r>
            <a:r>
              <a:rPr lang="en-US" sz="2800" b="1" smtClean="0">
                <a:solidFill>
                  <a:srgbClr val="0070C0"/>
                </a:solidFill>
              </a:rPr>
              <a:t>Các thành viên tĩnh </a:t>
            </a:r>
            <a:r>
              <a:rPr lang="en-US" sz="2800" smtClean="0">
                <a:solidFill>
                  <a:srgbClr val="0070C0"/>
                </a:solidFill>
              </a:rPr>
              <a:t>tồn tại ngay cả khi không có đối tượng nào của lớp được tạo ra trong chương trình. Chúng cũng có thể là các thành phần </a:t>
            </a:r>
            <a:r>
              <a:rPr lang="en-US" sz="2800" b="1" smtClean="0">
                <a:solidFill>
                  <a:srgbClr val="0070C0"/>
                </a:solidFill>
              </a:rPr>
              <a:t>public</a:t>
            </a:r>
            <a:r>
              <a:rPr lang="en-US" sz="2800" smtClean="0">
                <a:solidFill>
                  <a:srgbClr val="0070C0"/>
                </a:solidFill>
              </a:rPr>
              <a:t> hoặc </a:t>
            </a:r>
            <a:r>
              <a:rPr lang="en-US" sz="2800" b="1" smtClean="0">
                <a:solidFill>
                  <a:srgbClr val="0070C0"/>
                </a:solidFill>
              </a:rPr>
              <a:t>private</a:t>
            </a:r>
            <a:r>
              <a:rPr lang="en-US" sz="2800" smtClean="0">
                <a:solidFill>
                  <a:srgbClr val="0070C0"/>
                </a:solidFill>
              </a:rPr>
              <a:t>.</a:t>
            </a:r>
          </a:p>
          <a:p>
            <a:pPr algn="just">
              <a:spcBef>
                <a:spcPts val="600"/>
              </a:spcBef>
            </a:pPr>
            <a:r>
              <a:rPr lang="en-US" sz="2800" smtClean="0">
                <a:solidFill>
                  <a:srgbClr val="0070C0"/>
                </a:solidFill>
              </a:rPr>
              <a:t>- Để truy cập vào các thành phần dữ liệu tĩnh </a:t>
            </a:r>
            <a:r>
              <a:rPr lang="en-US" sz="2800" b="1" u="sng" smtClean="0">
                <a:solidFill>
                  <a:srgbClr val="0070C0"/>
                </a:solidFill>
              </a:rPr>
              <a:t>public</a:t>
            </a:r>
            <a:r>
              <a:rPr lang="en-US" sz="2800" smtClean="0">
                <a:solidFill>
                  <a:srgbClr val="0070C0"/>
                </a:solidFill>
              </a:rPr>
              <a:t> của một lớp khi không có đối tượng nào của lớp tồn tại chúng ta sẽ sử dụng tên lớp và toán tử </a:t>
            </a:r>
            <a:r>
              <a:rPr lang="en-US" sz="2800" b="1" smtClean="0">
                <a:solidFill>
                  <a:srgbClr val="0070C0"/>
                </a:solidFill>
              </a:rPr>
              <a:t>“::”</a:t>
            </a:r>
            <a:r>
              <a:rPr lang="en-US" sz="2800" smtClean="0">
                <a:solidFill>
                  <a:srgbClr val="0070C0"/>
                </a:solidFill>
              </a:rPr>
              <a:t>, </a:t>
            </a:r>
            <a:r>
              <a:rPr lang="en-US" sz="2800" b="1" smtClean="0">
                <a:solidFill>
                  <a:srgbClr val="0070C0"/>
                </a:solidFill>
              </a:rPr>
              <a:t>ví dụ: A::i = 5;</a:t>
            </a:r>
          </a:p>
          <a:p>
            <a:pPr algn="just">
              <a:spcBef>
                <a:spcPts val="600"/>
              </a:spcBef>
            </a:pPr>
            <a:r>
              <a:rPr lang="en-US" sz="2800" smtClean="0">
                <a:solidFill>
                  <a:srgbClr val="0070C0"/>
                </a:solidFill>
              </a:rPr>
              <a:t>- Để truy cập vào các thành phần dữ liệu tĩnh </a:t>
            </a:r>
            <a:r>
              <a:rPr lang="en-US" sz="2800" b="1" u="sng" smtClean="0">
                <a:solidFill>
                  <a:srgbClr val="0070C0"/>
                </a:solidFill>
              </a:rPr>
              <a:t>private</a:t>
            </a:r>
            <a:r>
              <a:rPr lang="en-US" sz="2800" smtClean="0">
                <a:solidFill>
                  <a:srgbClr val="0070C0"/>
                </a:solidFill>
              </a:rPr>
              <a:t> của một lớp khi không có đối tượng nào của lớp tồn tại, chúng ta cần có một hàm thành viên tĩnh </a:t>
            </a:r>
            <a:r>
              <a:rPr lang="en-US" sz="2800" b="1" smtClean="0">
                <a:solidFill>
                  <a:srgbClr val="0070C0"/>
                </a:solidFill>
              </a:rPr>
              <a:t>public</a:t>
            </a:r>
            <a:r>
              <a:rPr lang="en-US" sz="2800" smtClean="0">
                <a:solidFill>
                  <a:srgbClr val="0070C0"/>
                </a:solidFill>
              </a:rPr>
              <a:t>.</a:t>
            </a:r>
          </a:p>
          <a:p>
            <a:pPr algn="just">
              <a:spcBef>
                <a:spcPts val="600"/>
              </a:spcBef>
            </a:pPr>
            <a:r>
              <a:rPr lang="en-US" sz="2800" smtClean="0">
                <a:solidFill>
                  <a:srgbClr val="0070C0"/>
                </a:solidFill>
              </a:rPr>
              <a:t>- Các biến tĩnh bắt buộc </a:t>
            </a:r>
            <a:r>
              <a:rPr lang="en-US" sz="2800" b="1" smtClean="0">
                <a:solidFill>
                  <a:srgbClr val="0070C0"/>
                </a:solidFill>
              </a:rPr>
              <a:t>phải được khởi tạo một lần </a:t>
            </a:r>
            <a:r>
              <a:rPr lang="en-US" sz="2800" smtClean="0">
                <a:solidFill>
                  <a:srgbClr val="0070C0"/>
                </a:solidFill>
              </a:rPr>
              <a:t>(và chỉ một lần) trước khi chúng được sử dụng.</a:t>
            </a:r>
          </a:p>
        </p:txBody>
      </p:sp>
      <p:sp>
        <p:nvSpPr>
          <p:cNvPr id="236546" name="Rectangle 2"/>
          <p:cNvSpPr>
            <a:spLocks noChangeArrowheads="1"/>
          </p:cNvSpPr>
          <p:nvPr/>
        </p:nvSpPr>
        <p:spPr bwMode="auto">
          <a:xfrm>
            <a:off x="0" y="0"/>
            <a:ext cx="9145588"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 xmlns:p14="http://schemas.microsoft.com/office/powerpoint/2010/main" val="21355201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81756"/>
            <a:ext cx="8610600" cy="6684907"/>
          </a:xfrm>
          <a:prstGeom prst="rect">
            <a:avLst/>
          </a:prstGeom>
        </p:spPr>
        <p:txBody>
          <a:bodyPr wrap="square">
            <a:spAutoFit/>
          </a:bodyPr>
          <a:lstStyle/>
          <a:p>
            <a:r>
              <a:rPr lang="en-US" sz="2800" b="1" smtClean="0">
                <a:solidFill>
                  <a:srgbClr val="CC0000"/>
                </a:solidFill>
              </a:rPr>
              <a:t>4.4.3 Đối tượng hằng và các hàm thành viên hằng</a:t>
            </a:r>
          </a:p>
          <a:p>
            <a:pPr algn="just">
              <a:lnSpc>
                <a:spcPct val="110000"/>
              </a:lnSpc>
              <a:buFontTx/>
              <a:buChar char="-"/>
            </a:pPr>
            <a:r>
              <a:rPr lang="en-US" sz="2800" smtClean="0">
                <a:solidFill>
                  <a:srgbClr val="0070C0"/>
                </a:solidFill>
              </a:rPr>
              <a:t> Chúng ta có thể sử dụng từ khóa </a:t>
            </a:r>
            <a:r>
              <a:rPr lang="en-US" sz="2800" b="1" smtClean="0">
                <a:solidFill>
                  <a:srgbClr val="0070C0"/>
                </a:solidFill>
              </a:rPr>
              <a:t>const</a:t>
            </a:r>
            <a:r>
              <a:rPr lang="en-US" sz="2800" smtClean="0">
                <a:solidFill>
                  <a:srgbClr val="0070C0"/>
                </a:solidFill>
              </a:rPr>
              <a:t> để chỉ ra rằng một đối tượng là không thể thay đổi (not modifiable) hay là đối tượng hằng. Tất cả các cố gắng nhằm thay đổi nội dung của các đối tượng hằng đều gây ra các lỗi. </a:t>
            </a:r>
          </a:p>
          <a:p>
            <a:pPr algn="just">
              <a:lnSpc>
                <a:spcPct val="110000"/>
              </a:lnSpc>
              <a:buFontTx/>
              <a:buChar char="-"/>
            </a:pPr>
            <a:r>
              <a:rPr lang="en-US" sz="2800" smtClean="0">
                <a:solidFill>
                  <a:srgbClr val="0070C0"/>
                </a:solidFill>
              </a:rPr>
              <a:t> Ví dụ: const ComplexT cz(0,1);</a:t>
            </a:r>
          </a:p>
          <a:p>
            <a:pPr algn="just">
              <a:lnSpc>
                <a:spcPct val="110000"/>
              </a:lnSpc>
            </a:pPr>
            <a:r>
              <a:rPr lang="en-US" sz="2800" smtClean="0">
                <a:solidFill>
                  <a:srgbClr val="0070C0"/>
                </a:solidFill>
              </a:rPr>
              <a:t>- C++ hoàn toàn ngăn cấm việc gọi tới các hàm thành viên của các đối tượng hằng trừ khi các hàm thành viên đó là các hàm hằng, có nghĩa là các hàm không thay đổi các thành phần bên trong của đối tượng.</a:t>
            </a:r>
          </a:p>
          <a:p>
            <a:pPr algn="just">
              <a:lnSpc>
                <a:spcPct val="110000"/>
              </a:lnSpc>
            </a:pPr>
            <a:r>
              <a:rPr lang="en-US" sz="2800" smtClean="0">
                <a:solidFill>
                  <a:srgbClr val="0070C0"/>
                </a:solidFill>
              </a:rPr>
              <a:t>- Để khai báo một hàm như vậy chúng ta cũng sử dụng từ khóa </a:t>
            </a:r>
            <a:r>
              <a:rPr lang="en-US" sz="2800" b="1" smtClean="0">
                <a:solidFill>
                  <a:srgbClr val="0070C0"/>
                </a:solidFill>
              </a:rPr>
              <a:t>const</a:t>
            </a:r>
            <a:endParaRPr lang="en-US" sz="2800" smtClean="0">
              <a:solidFill>
                <a:srgbClr val="0070C0"/>
              </a:solidFill>
            </a:endParaRPr>
          </a:p>
        </p:txBody>
      </p:sp>
      <p:sp>
        <p:nvSpPr>
          <p:cNvPr id="236546" name="Rectangle 2"/>
          <p:cNvSpPr>
            <a:spLocks noChangeArrowheads="1"/>
          </p:cNvSpPr>
          <p:nvPr/>
        </p:nvSpPr>
        <p:spPr bwMode="auto">
          <a:xfrm>
            <a:off x="0" y="0"/>
            <a:ext cx="9145588"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 xmlns:p14="http://schemas.microsoft.com/office/powerpoint/2010/main" val="21355201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81756"/>
            <a:ext cx="8610600" cy="6124754"/>
          </a:xfrm>
          <a:prstGeom prst="rect">
            <a:avLst/>
          </a:prstGeom>
        </p:spPr>
        <p:txBody>
          <a:bodyPr wrap="square">
            <a:spAutoFit/>
          </a:bodyPr>
          <a:lstStyle/>
          <a:p>
            <a:r>
              <a:rPr lang="en-US" sz="2800" b="1" smtClean="0">
                <a:solidFill>
                  <a:srgbClr val="CC0000"/>
                </a:solidFill>
              </a:rPr>
              <a:t>4.4.3 Đối tượng hằng và các hàm thành viên hằng</a:t>
            </a:r>
            <a:r>
              <a:rPr lang="en-US" sz="2800" b="1" smtClean="0">
                <a:solidFill>
                  <a:srgbClr val="0070C0"/>
                </a:solidFill>
              </a:rPr>
              <a:t> </a:t>
            </a:r>
            <a:r>
              <a:rPr lang="en-US" sz="2800" b="1" smtClean="0">
                <a:solidFill>
                  <a:srgbClr val="CC0000"/>
                </a:solidFill>
              </a:rPr>
              <a:t>(tiếp…)</a:t>
            </a:r>
          </a:p>
          <a:p>
            <a:pPr>
              <a:lnSpc>
                <a:spcPct val="120000"/>
              </a:lnSpc>
            </a:pPr>
            <a:r>
              <a:rPr lang="en-US" sz="2800" smtClean="0">
                <a:solidFill>
                  <a:srgbClr val="0070C0"/>
                </a:solidFill>
              </a:rPr>
              <a:t>- Ví dụ:</a:t>
            </a:r>
          </a:p>
          <a:p>
            <a:pPr>
              <a:lnSpc>
                <a:spcPct val="120000"/>
              </a:lnSpc>
            </a:pPr>
            <a:r>
              <a:rPr lang="en-US" sz="2800" b="1" smtClean="0">
                <a:solidFill>
                  <a:srgbClr val="FF0000"/>
                </a:solidFill>
                <a:latin typeface="Courier New" pitchFamily="49" charset="0"/>
                <a:cs typeface="Courier New" pitchFamily="49" charset="0"/>
              </a:rPr>
              <a:t>class Point{	</a:t>
            </a:r>
          </a:p>
          <a:p>
            <a:pPr>
              <a:lnSpc>
                <a:spcPct val="120000"/>
              </a:lnSpc>
            </a:pPr>
            <a:r>
              <a:rPr lang="en-US" sz="2800" b="1" smtClean="0">
                <a:solidFill>
                  <a:srgbClr val="FF0000"/>
                </a:solidFill>
                <a:latin typeface="Courier New" pitchFamily="49" charset="0"/>
                <a:cs typeface="Courier New" pitchFamily="49" charset="0"/>
              </a:rPr>
              <a:t>   int x,y;	</a:t>
            </a:r>
          </a:p>
          <a:p>
            <a:pPr>
              <a:lnSpc>
                <a:spcPct val="120000"/>
              </a:lnSpc>
            </a:pPr>
            <a:r>
              <a:rPr lang="en-US" sz="2800" b="1" smtClean="0">
                <a:solidFill>
                  <a:srgbClr val="FF0000"/>
                </a:solidFill>
                <a:latin typeface="Courier New" pitchFamily="49" charset="0"/>
                <a:cs typeface="Courier New" pitchFamily="49" charset="0"/>
              </a:rPr>
              <a:t> public:</a:t>
            </a:r>
          </a:p>
          <a:p>
            <a:pPr>
              <a:lnSpc>
                <a:spcPct val="120000"/>
              </a:lnSpc>
            </a:pPr>
            <a:r>
              <a:rPr lang="en-US" sz="2800" b="1" smtClean="0">
                <a:solidFill>
                  <a:srgbClr val="FF0000"/>
                </a:solidFill>
                <a:latin typeface="Courier New" pitchFamily="49" charset="0"/>
                <a:cs typeface="Courier New" pitchFamily="49" charset="0"/>
              </a:rPr>
              <a:t>   Point(int, int);		</a:t>
            </a:r>
          </a:p>
          <a:p>
            <a:pPr>
              <a:lnSpc>
                <a:spcPct val="120000"/>
              </a:lnSpc>
            </a:pPr>
            <a:r>
              <a:rPr lang="en-US" sz="2800" b="1" smtClean="0">
                <a:solidFill>
                  <a:srgbClr val="FF0000"/>
                </a:solidFill>
                <a:latin typeface="Courier New" pitchFamily="49" charset="0"/>
                <a:cs typeface="Courier New" pitchFamily="49" charset="0"/>
              </a:rPr>
              <a:t>   bool move(int, int);	</a:t>
            </a:r>
          </a:p>
          <a:p>
            <a:pPr>
              <a:lnSpc>
                <a:spcPct val="120000"/>
              </a:lnSpc>
            </a:pPr>
            <a:r>
              <a:rPr lang="en-US" sz="2800" b="1" smtClean="0">
                <a:solidFill>
                  <a:srgbClr val="FF0000"/>
                </a:solidFill>
                <a:latin typeface="Courier New" pitchFamily="49" charset="0"/>
                <a:cs typeface="Courier New" pitchFamily="49" charset="0"/>
              </a:rPr>
              <a:t>   void print() const;</a:t>
            </a:r>
          </a:p>
          <a:p>
            <a:pPr>
              <a:lnSpc>
                <a:spcPct val="120000"/>
              </a:lnSpc>
            </a:pPr>
            <a:r>
              <a:rPr lang="en-US" sz="2800" b="1" smtClean="0">
                <a:solidFill>
                  <a:srgbClr val="FF0000"/>
                </a:solidFill>
                <a:latin typeface="Courier New" pitchFamily="49" charset="0"/>
                <a:cs typeface="Courier New" pitchFamily="49" charset="0"/>
              </a:rPr>
              <a:t>};</a:t>
            </a:r>
          </a:p>
          <a:p>
            <a:pPr algn="just">
              <a:lnSpc>
                <a:spcPct val="120000"/>
              </a:lnSpc>
            </a:pPr>
            <a:r>
              <a:rPr lang="en-US" sz="2800" smtClean="0">
                <a:solidFill>
                  <a:srgbClr val="0070C0"/>
                </a:solidFill>
              </a:rPr>
              <a:t>- Khi đó chúng ta có thể khai báo các đối tượng hằng của lớp Point và gọi tới hàm </a:t>
            </a:r>
            <a:r>
              <a:rPr lang="en-US" sz="2800" b="1" smtClean="0">
                <a:solidFill>
                  <a:srgbClr val="0070C0"/>
                </a:solidFill>
                <a:latin typeface="Courier New" pitchFamily="49" charset="0"/>
                <a:cs typeface="Courier New" pitchFamily="49" charset="0"/>
              </a:rPr>
              <a:t>print()</a:t>
            </a:r>
            <a:r>
              <a:rPr lang="en-US" sz="2800" smtClean="0">
                <a:solidFill>
                  <a:srgbClr val="0070C0"/>
                </a:solidFill>
              </a:rPr>
              <a:t> của nó.</a:t>
            </a:r>
            <a:endParaRPr lang="en-US" sz="2800" b="1" smtClean="0">
              <a:solidFill>
                <a:srgbClr val="CC0000"/>
              </a:solidFill>
            </a:endParaRPr>
          </a:p>
        </p:txBody>
      </p:sp>
      <p:sp>
        <p:nvSpPr>
          <p:cNvPr id="236546" name="Rectangle 2"/>
          <p:cNvSpPr>
            <a:spLocks noChangeArrowheads="1"/>
          </p:cNvSpPr>
          <p:nvPr/>
        </p:nvSpPr>
        <p:spPr bwMode="auto">
          <a:xfrm>
            <a:off x="0" y="0"/>
            <a:ext cx="9145588"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 xmlns:p14="http://schemas.microsoft.com/office/powerpoint/2010/main" val="21355201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linds(horizontal)">
                                      <p:cBhvr>
                                        <p:cTn id="25" dur="500"/>
                                        <p:tgtEl>
                                          <p:spTgt spid="3">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blinds(horizontal)">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6094" y="234156"/>
            <a:ext cx="7924800" cy="1077218"/>
          </a:xfrm>
          <a:prstGeom prst="rect">
            <a:avLst/>
          </a:prstGeom>
          <a:noFill/>
        </p:spPr>
        <p:txBody>
          <a:bodyPr wrap="square" rtlCol="0">
            <a:spAutoFit/>
          </a:bodyPr>
          <a:lstStyle/>
          <a:p>
            <a:pPr algn="just"/>
            <a:r>
              <a:rPr lang="en-US" sz="3200" b="1">
                <a:solidFill>
                  <a:srgbClr val="CC0000"/>
                </a:solidFill>
              </a:rPr>
              <a:t>1.2.1. Kiểu dữ liệu trừu tượng </a:t>
            </a:r>
            <a:r>
              <a:rPr lang="en-US" sz="3200" b="1" smtClean="0">
                <a:solidFill>
                  <a:srgbClr val="CC0000"/>
                </a:solidFill>
              </a:rPr>
              <a:t>ADT (</a:t>
            </a:r>
            <a:r>
              <a:rPr lang="en-US" sz="3200" b="1">
                <a:solidFill>
                  <a:srgbClr val="CC0000"/>
                </a:solidFill>
              </a:rPr>
              <a:t>Astract Data Type</a:t>
            </a:r>
            <a:r>
              <a:rPr lang="en-US" sz="3200" b="1" smtClean="0">
                <a:solidFill>
                  <a:srgbClr val="CC0000"/>
                </a:solidFill>
              </a:rPr>
              <a:t>)</a:t>
            </a:r>
            <a:endParaRPr lang="en-US" sz="3000" b="1" smtClean="0">
              <a:solidFill>
                <a:srgbClr val="CC0000"/>
              </a:solidFill>
            </a:endParaRPr>
          </a:p>
        </p:txBody>
      </p:sp>
      <p:sp>
        <p:nvSpPr>
          <p:cNvPr id="2" name="TextBox 1"/>
          <p:cNvSpPr txBox="1"/>
          <p:nvPr/>
        </p:nvSpPr>
        <p:spPr>
          <a:xfrm>
            <a:off x="457994" y="1224756"/>
            <a:ext cx="8229600" cy="1569660"/>
          </a:xfrm>
          <a:prstGeom prst="rect">
            <a:avLst/>
          </a:prstGeom>
          <a:noFill/>
        </p:spPr>
        <p:txBody>
          <a:bodyPr wrap="square" rtlCol="0">
            <a:spAutoFit/>
          </a:bodyPr>
          <a:lstStyle/>
          <a:p>
            <a:pPr marL="342900" indent="-342900">
              <a:buFont typeface="Arial" pitchFamily="34" charset="0"/>
              <a:buChar char="•"/>
            </a:pPr>
            <a:r>
              <a:rPr lang="en-US" b="1" smtClean="0">
                <a:solidFill>
                  <a:srgbClr val="002060"/>
                </a:solidFill>
              </a:rPr>
              <a:t>Định nghĩa: </a:t>
            </a:r>
          </a:p>
          <a:p>
            <a:pPr lvl="1" algn="just"/>
            <a:r>
              <a:rPr lang="en-US" smtClean="0">
                <a:solidFill>
                  <a:srgbClr val="0070C0"/>
                </a:solidFill>
              </a:rPr>
              <a:t>Một </a:t>
            </a:r>
            <a:r>
              <a:rPr lang="en-US">
                <a:solidFill>
                  <a:srgbClr val="0070C0"/>
                </a:solidFill>
              </a:rPr>
              <a:t>kiểu dữ liệu trừu tượng là một mô hình toán học của các đối tượng dữ liệu tạo thành một kiểu dữ liệu và các toán tử (phép toán) thao tác trên các </a:t>
            </a:r>
            <a:r>
              <a:rPr lang="en-US" smtClean="0">
                <a:solidFill>
                  <a:srgbClr val="0070C0"/>
                </a:solidFill>
              </a:rPr>
              <a:t>đối tượng đó.</a:t>
            </a:r>
            <a:endParaRPr lang="en-US">
              <a:solidFill>
                <a:srgbClr val="0070C0"/>
              </a:solidFill>
            </a:endParaRPr>
          </a:p>
        </p:txBody>
      </p:sp>
      <p:sp>
        <p:nvSpPr>
          <p:cNvPr id="6" name="TextBox 5"/>
          <p:cNvSpPr txBox="1"/>
          <p:nvPr/>
        </p:nvSpPr>
        <p:spPr>
          <a:xfrm>
            <a:off x="610394" y="2901156"/>
            <a:ext cx="8077200" cy="3877985"/>
          </a:xfrm>
          <a:prstGeom prst="rect">
            <a:avLst/>
          </a:prstGeom>
          <a:noFill/>
        </p:spPr>
        <p:txBody>
          <a:bodyPr wrap="square" rtlCol="0">
            <a:spAutoFit/>
          </a:bodyPr>
          <a:lstStyle/>
          <a:p>
            <a:pPr marL="342900" indent="-342900">
              <a:buFont typeface="Arial" pitchFamily="34" charset="0"/>
              <a:buChar char="•"/>
            </a:pPr>
            <a:r>
              <a:rPr lang="en-US" b="1" smtClean="0">
                <a:solidFill>
                  <a:srgbClr val="002060"/>
                </a:solidFill>
              </a:rPr>
              <a:t>Ví dụ: Kiểu dữ liệu trừu tượng Số nguyên (ADT Integer)</a:t>
            </a:r>
          </a:p>
          <a:p>
            <a:pPr lvl="1" algn="just"/>
            <a:r>
              <a:rPr lang="en-US" sz="2200" b="1" smtClean="0">
                <a:solidFill>
                  <a:srgbClr val="0070C0"/>
                </a:solidFill>
              </a:rPr>
              <a:t>- Dữ </a:t>
            </a:r>
            <a:r>
              <a:rPr lang="vi-VN" sz="2200" b="1" smtClean="0">
                <a:solidFill>
                  <a:srgbClr val="0070C0"/>
                </a:solidFill>
              </a:rPr>
              <a:t>liệu:</a:t>
            </a:r>
            <a:endParaRPr lang="en-US" sz="2200" b="1" smtClean="0">
              <a:solidFill>
                <a:srgbClr val="0070C0"/>
              </a:solidFill>
            </a:endParaRPr>
          </a:p>
          <a:p>
            <a:pPr lvl="1" algn="just"/>
            <a:r>
              <a:rPr lang="en-US" sz="2200" smtClean="0">
                <a:solidFill>
                  <a:srgbClr val="00B050"/>
                </a:solidFill>
              </a:rPr>
              <a:t>M</a:t>
            </a:r>
            <a:r>
              <a:rPr lang="vi-VN" sz="2200">
                <a:solidFill>
                  <a:srgbClr val="00B050"/>
                </a:solidFill>
              </a:rPr>
              <a:t>ột tập các chữ số và một dấu tiền tố là + hoặc -. Chúng ta ký hiệu cả số là N</a:t>
            </a:r>
            <a:r>
              <a:rPr lang="en-US" sz="2200">
                <a:solidFill>
                  <a:srgbClr val="00B050"/>
                </a:solidFill>
              </a:rPr>
              <a:t>;</a:t>
            </a:r>
            <a:endParaRPr lang="vi-VN" sz="2200">
              <a:solidFill>
                <a:srgbClr val="00B050"/>
              </a:solidFill>
            </a:endParaRPr>
          </a:p>
          <a:p>
            <a:pPr lvl="1" algn="just"/>
            <a:r>
              <a:rPr lang="en-US" sz="2200" b="1" smtClean="0">
                <a:solidFill>
                  <a:srgbClr val="0070C0"/>
                </a:solidFill>
              </a:rPr>
              <a:t>- </a:t>
            </a:r>
            <a:r>
              <a:rPr lang="vi-VN" sz="2200" b="1" smtClean="0">
                <a:solidFill>
                  <a:srgbClr val="0070C0"/>
                </a:solidFill>
              </a:rPr>
              <a:t>Các </a:t>
            </a:r>
            <a:r>
              <a:rPr lang="vi-VN" sz="2200" b="1">
                <a:solidFill>
                  <a:srgbClr val="0070C0"/>
                </a:solidFill>
              </a:rPr>
              <a:t>toán tử: </a:t>
            </a:r>
          </a:p>
          <a:p>
            <a:pPr lvl="1" algn="just"/>
            <a:r>
              <a:rPr lang="vi-VN" sz="2200">
                <a:solidFill>
                  <a:srgbClr val="990033"/>
                </a:solidFill>
              </a:rPr>
              <a:t>constructor:</a:t>
            </a:r>
            <a:r>
              <a:rPr lang="vi-VN" sz="2200">
                <a:solidFill>
                  <a:srgbClr val="00B050"/>
                </a:solidFill>
              </a:rPr>
              <a:t> </a:t>
            </a:r>
            <a:r>
              <a:rPr lang="en-US" sz="2200">
                <a:solidFill>
                  <a:srgbClr val="00B050"/>
                </a:solidFill>
              </a:rPr>
              <a:t>K</a:t>
            </a:r>
            <a:r>
              <a:rPr lang="vi-VN" sz="2200">
                <a:solidFill>
                  <a:srgbClr val="00B050"/>
                </a:solidFill>
              </a:rPr>
              <a:t>hởi tạo một số nguyên </a:t>
            </a:r>
          </a:p>
          <a:p>
            <a:pPr lvl="1" algn="just"/>
            <a:r>
              <a:rPr lang="pt-BR" sz="2200">
                <a:solidFill>
                  <a:srgbClr val="990033"/>
                </a:solidFill>
              </a:rPr>
              <a:t>sub(k):</a:t>
            </a:r>
            <a:r>
              <a:rPr lang="pt-BR" sz="2200">
                <a:solidFill>
                  <a:srgbClr val="00B050"/>
                </a:solidFill>
              </a:rPr>
              <a:t> Trả về hiệu N - k. </a:t>
            </a:r>
          </a:p>
          <a:p>
            <a:pPr lvl="1" algn="just"/>
            <a:r>
              <a:rPr lang="en-US" sz="2200">
                <a:solidFill>
                  <a:srgbClr val="990033"/>
                </a:solidFill>
              </a:rPr>
              <a:t>add(k): </a:t>
            </a:r>
            <a:r>
              <a:rPr lang="en-US" sz="2200">
                <a:solidFill>
                  <a:srgbClr val="00B050"/>
                </a:solidFill>
              </a:rPr>
              <a:t>Trả về tổng N + k.</a:t>
            </a:r>
          </a:p>
          <a:p>
            <a:pPr lvl="1" algn="just"/>
            <a:r>
              <a:rPr lang="en-US" sz="2200">
                <a:solidFill>
                  <a:srgbClr val="00B050"/>
                </a:solidFill>
              </a:rPr>
              <a:t>…</a:t>
            </a:r>
          </a:p>
          <a:p>
            <a:pPr lvl="1" algn="just"/>
            <a:r>
              <a:rPr lang="en-US" sz="2200">
                <a:solidFill>
                  <a:srgbClr val="990033"/>
                </a:solidFill>
              </a:rPr>
              <a:t>End</a:t>
            </a:r>
          </a:p>
        </p:txBody>
      </p:sp>
    </p:spTree>
    <p:extLst>
      <p:ext uri="{BB962C8B-B14F-4D97-AF65-F5344CB8AC3E}">
        <p14:creationId xmlns="" xmlns:p14="http://schemas.microsoft.com/office/powerpoint/2010/main" val="38906435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81756"/>
            <a:ext cx="8610600" cy="6469463"/>
          </a:xfrm>
          <a:prstGeom prst="rect">
            <a:avLst/>
          </a:prstGeom>
        </p:spPr>
        <p:txBody>
          <a:bodyPr wrap="square">
            <a:spAutoFit/>
          </a:bodyPr>
          <a:lstStyle/>
          <a:p>
            <a:r>
              <a:rPr lang="en-US" sz="2800" b="1" smtClean="0">
                <a:solidFill>
                  <a:srgbClr val="CC0000"/>
                </a:solidFill>
              </a:rPr>
              <a:t>4.5. Chồng toán tử</a:t>
            </a:r>
          </a:p>
          <a:p>
            <a:pPr>
              <a:buFontTx/>
              <a:buChar char="-"/>
            </a:pPr>
            <a:r>
              <a:rPr lang="en-US" sz="2800" i="1" smtClean="0">
                <a:solidFill>
                  <a:srgbClr val="00B0F0"/>
                </a:solidFill>
              </a:rPr>
              <a:t> Đọc tài liệu</a:t>
            </a:r>
          </a:p>
          <a:p>
            <a:pPr algn="just">
              <a:buFontTx/>
              <a:buChar char="-"/>
            </a:pPr>
            <a:r>
              <a:rPr lang="en-US" sz="2800" smtClean="0">
                <a:solidFill>
                  <a:srgbClr val="0070C0"/>
                </a:solidFill>
              </a:rPr>
              <a:t> Khi sử dụng các toán tử chuẩn để thực hiện các phép toán:</a:t>
            </a:r>
          </a:p>
          <a:p>
            <a:pPr>
              <a:lnSpc>
                <a:spcPct val="120000"/>
              </a:lnSpc>
            </a:pPr>
            <a:r>
              <a:rPr lang="en-US" sz="2800" b="1" smtClean="0">
                <a:solidFill>
                  <a:srgbClr val="FF0000"/>
                </a:solidFill>
                <a:latin typeface="Courier New" pitchFamily="49" charset="0"/>
                <a:cs typeface="Courier New" pitchFamily="49" charset="0"/>
              </a:rPr>
              <a:t>	int a, b, c;</a:t>
            </a:r>
          </a:p>
          <a:p>
            <a:pPr>
              <a:lnSpc>
                <a:spcPct val="120000"/>
              </a:lnSpc>
            </a:pPr>
            <a:r>
              <a:rPr lang="en-US" sz="2800" b="1" smtClean="0">
                <a:solidFill>
                  <a:srgbClr val="FF0000"/>
                </a:solidFill>
                <a:latin typeface="Courier New" pitchFamily="49" charset="0"/>
                <a:cs typeface="Courier New" pitchFamily="49" charset="0"/>
              </a:rPr>
              <a:t>	a = b + c;</a:t>
            </a:r>
          </a:p>
          <a:p>
            <a:pPr algn="just">
              <a:lnSpc>
                <a:spcPct val="120000"/>
              </a:lnSpc>
              <a:buFontTx/>
              <a:buChar char="-"/>
            </a:pPr>
            <a:r>
              <a:rPr lang="en-US" sz="2800" smtClean="0">
                <a:solidFill>
                  <a:srgbClr val="0070C0"/>
                </a:solidFill>
              </a:rPr>
              <a:t> Tuy nhiên, khi chúng ta muốn thực hiện một hoạt động tương tự như sau:</a:t>
            </a:r>
          </a:p>
          <a:p>
            <a:r>
              <a:rPr lang="en-US" sz="2800" b="1" smtClean="0">
                <a:solidFill>
                  <a:srgbClr val="FF0000"/>
                </a:solidFill>
                <a:latin typeface="Courier New" pitchFamily="49" charset="0"/>
                <a:cs typeface="Courier New" pitchFamily="49" charset="0"/>
              </a:rPr>
              <a:t>	struct {</a:t>
            </a:r>
          </a:p>
          <a:p>
            <a:r>
              <a:rPr lang="en-US" sz="2800" b="1" smtClean="0">
                <a:solidFill>
                  <a:srgbClr val="FF0000"/>
                </a:solidFill>
                <a:latin typeface="Courier New" pitchFamily="49" charset="0"/>
                <a:cs typeface="Courier New" pitchFamily="49" charset="0"/>
              </a:rPr>
              <a:t>		string product;</a:t>
            </a:r>
          </a:p>
          <a:p>
            <a:r>
              <a:rPr lang="en-US" sz="2800" b="1" smtClean="0">
                <a:solidFill>
                  <a:srgbClr val="FF0000"/>
                </a:solidFill>
                <a:latin typeface="Courier New" pitchFamily="49" charset="0"/>
                <a:cs typeface="Courier New" pitchFamily="49" charset="0"/>
              </a:rPr>
              <a:t>		float price;</a:t>
            </a:r>
          </a:p>
          <a:p>
            <a:r>
              <a:rPr lang="en-US" sz="2800" b="1" smtClean="0">
                <a:solidFill>
                  <a:srgbClr val="FF0000"/>
                </a:solidFill>
                <a:latin typeface="Courier New" pitchFamily="49" charset="0"/>
                <a:cs typeface="Courier New" pitchFamily="49" charset="0"/>
              </a:rPr>
              <a:t>	} a, b, c;</a:t>
            </a:r>
          </a:p>
          <a:p>
            <a:r>
              <a:rPr lang="en-US" sz="2800" b="1" smtClean="0">
                <a:solidFill>
                  <a:srgbClr val="FF0000"/>
                </a:solidFill>
                <a:latin typeface="Courier New" pitchFamily="49" charset="0"/>
                <a:cs typeface="Courier New" pitchFamily="49" charset="0"/>
              </a:rPr>
              <a:t>	...</a:t>
            </a:r>
          </a:p>
          <a:p>
            <a:r>
              <a:rPr lang="en-US" sz="2800" b="1" smtClean="0">
                <a:solidFill>
                  <a:srgbClr val="FF0000"/>
                </a:solidFill>
                <a:latin typeface="Courier New" pitchFamily="49" charset="0"/>
                <a:cs typeface="Courier New" pitchFamily="49" charset="0"/>
              </a:rPr>
              <a:t>	a = b + c;</a:t>
            </a:r>
            <a:endParaRPr lang="en-US" sz="2800" i="1" smtClean="0">
              <a:solidFill>
                <a:srgbClr val="0070C0"/>
              </a:solidFill>
            </a:endParaRPr>
          </a:p>
        </p:txBody>
      </p:sp>
      <p:sp>
        <p:nvSpPr>
          <p:cNvPr id="236546" name="Rectangle 2"/>
          <p:cNvSpPr>
            <a:spLocks noChangeArrowheads="1"/>
          </p:cNvSpPr>
          <p:nvPr/>
        </p:nvSpPr>
        <p:spPr bwMode="auto">
          <a:xfrm>
            <a:off x="0" y="0"/>
            <a:ext cx="9145588"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 name="Rectangular Callout 3"/>
          <p:cNvSpPr/>
          <p:nvPr/>
        </p:nvSpPr>
        <p:spPr>
          <a:xfrm>
            <a:off x="4420394" y="5415756"/>
            <a:ext cx="3048000" cy="762000"/>
          </a:xfrm>
          <a:prstGeom prst="wedgeRectCallout">
            <a:avLst>
              <a:gd name="adj1" fmla="val -79999"/>
              <a:gd name="adj2" fmla="val 558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Lỗi biên dịch</a:t>
            </a:r>
            <a:endParaRPr lang="en-US"/>
          </a:p>
        </p:txBody>
      </p:sp>
    </p:spTree>
    <p:extLst>
      <p:ext uri="{BB962C8B-B14F-4D97-AF65-F5344CB8AC3E}">
        <p14:creationId xmlns="" xmlns:p14="http://schemas.microsoft.com/office/powerpoint/2010/main" val="21355201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linds(horizontal)">
                                      <p:cBhvr>
                                        <p:cTn id="30" dur="500"/>
                                        <p:tgtEl>
                                          <p:spTgt spid="3">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linds(horizontal)">
                                      <p:cBhvr>
                                        <p:cTn id="33" dur="500"/>
                                        <p:tgtEl>
                                          <p:spTgt spid="3">
                                            <p:txEl>
                                              <p:pRg st="7" end="7"/>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linds(horizontal)">
                                      <p:cBhvr>
                                        <p:cTn id="36" dur="500"/>
                                        <p:tgtEl>
                                          <p:spTgt spid="3">
                                            <p:txEl>
                                              <p:pRg st="8" end="8"/>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linds(horizontal)">
                                      <p:cBhvr>
                                        <p:cTn id="39" dur="500"/>
                                        <p:tgtEl>
                                          <p:spTgt spid="3">
                                            <p:txEl>
                                              <p:pRg st="9" end="9"/>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linds(horizontal)">
                                      <p:cBhvr>
                                        <p:cTn id="42" dur="500"/>
                                        <p:tgtEl>
                                          <p:spTgt spid="3">
                                            <p:txEl>
                                              <p:pRg st="10" end="10"/>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blinds(horizontal)">
                                      <p:cBhvr>
                                        <p:cTn id="45" dur="500"/>
                                        <p:tgtEl>
                                          <p:spTgt spid="3">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box(in)">
                                      <p:cBhvr>
                                        <p:cTn id="5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81756"/>
            <a:ext cx="8610600" cy="2523768"/>
          </a:xfrm>
          <a:prstGeom prst="rect">
            <a:avLst/>
          </a:prstGeom>
        </p:spPr>
        <p:txBody>
          <a:bodyPr wrap="square">
            <a:spAutoFit/>
          </a:bodyPr>
          <a:lstStyle/>
          <a:p>
            <a:r>
              <a:rPr lang="en-US" sz="2600" b="1" smtClean="0">
                <a:solidFill>
                  <a:srgbClr val="CC0000"/>
                </a:solidFill>
              </a:rPr>
              <a:t>4.5. Chồng toán tử (tiếp…)</a:t>
            </a:r>
          </a:p>
          <a:p>
            <a:pPr algn="just">
              <a:buFontTx/>
              <a:buChar char="-"/>
            </a:pPr>
            <a:r>
              <a:rPr lang="en-US" sz="2600" smtClean="0">
                <a:solidFill>
                  <a:srgbClr val="0070C0"/>
                </a:solidFill>
              </a:rPr>
              <a:t> </a:t>
            </a:r>
            <a:r>
              <a:rPr lang="vi-VN" sz="2600" smtClean="0">
                <a:solidFill>
                  <a:srgbClr val="0070C0"/>
                </a:solidFill>
              </a:rPr>
              <a:t>Tuy nhiên, nhờ </a:t>
            </a:r>
            <a:r>
              <a:rPr lang="vi-VN" sz="2600" b="1" smtClean="0">
                <a:solidFill>
                  <a:srgbClr val="0070C0"/>
                </a:solidFill>
              </a:rPr>
              <a:t>tính năng</a:t>
            </a:r>
            <a:r>
              <a:rPr lang="en-US" sz="2600" b="1" smtClean="0">
                <a:solidFill>
                  <a:srgbClr val="0070C0"/>
                </a:solidFill>
              </a:rPr>
              <a:t> chồng toán tử </a:t>
            </a:r>
            <a:r>
              <a:rPr lang="en-US" sz="2600" smtClean="0">
                <a:solidFill>
                  <a:srgbClr val="0070C0"/>
                </a:solidFill>
              </a:rPr>
              <a:t>trong</a:t>
            </a:r>
            <a:r>
              <a:rPr lang="vi-VN" sz="2600" smtClean="0">
                <a:solidFill>
                  <a:srgbClr val="0070C0"/>
                </a:solidFill>
              </a:rPr>
              <a:t> C++ cho </a:t>
            </a:r>
            <a:r>
              <a:rPr lang="en-US" sz="2600" smtClean="0">
                <a:solidFill>
                  <a:srgbClr val="0070C0"/>
                </a:solidFill>
              </a:rPr>
              <a:t> phép </a:t>
            </a:r>
            <a:r>
              <a:rPr lang="vi-VN" sz="2600" smtClean="0">
                <a:solidFill>
                  <a:srgbClr val="0070C0"/>
                </a:solidFill>
              </a:rPr>
              <a:t>ta thiết kế các lớp có thể thực hiện các thao tác</a:t>
            </a:r>
            <a:r>
              <a:rPr lang="en-US" sz="2600" smtClean="0">
                <a:solidFill>
                  <a:srgbClr val="0070C0"/>
                </a:solidFill>
              </a:rPr>
              <a:t> trên</a:t>
            </a:r>
            <a:r>
              <a:rPr lang="vi-VN" sz="2600" smtClean="0">
                <a:solidFill>
                  <a:srgbClr val="0070C0"/>
                </a:solidFill>
              </a:rPr>
              <a:t> bằng cách </a:t>
            </a:r>
            <a:r>
              <a:rPr lang="vi-VN" sz="2600" b="1" smtClean="0">
                <a:solidFill>
                  <a:srgbClr val="0070C0"/>
                </a:solidFill>
              </a:rPr>
              <a:t>sử dụng toán tử chuẩn</a:t>
            </a:r>
            <a:r>
              <a:rPr lang="vi-VN" sz="2600" smtClean="0">
                <a:solidFill>
                  <a:srgbClr val="0070C0"/>
                </a:solidFill>
              </a:rPr>
              <a:t>.</a:t>
            </a:r>
            <a:endParaRPr lang="en-US" sz="2600" smtClean="0">
              <a:solidFill>
                <a:srgbClr val="0070C0"/>
              </a:solidFill>
            </a:endParaRPr>
          </a:p>
          <a:p>
            <a:pPr algn="just">
              <a:buFontTx/>
              <a:buChar char="-"/>
            </a:pPr>
            <a:r>
              <a:rPr lang="en-US" sz="2600" b="1" smtClean="0">
                <a:solidFill>
                  <a:srgbClr val="0070C0"/>
                </a:solidFill>
              </a:rPr>
              <a:t> </a:t>
            </a:r>
            <a:r>
              <a:rPr lang="en-US" sz="2600" smtClean="0">
                <a:solidFill>
                  <a:srgbClr val="0070C0"/>
                </a:solidFill>
              </a:rPr>
              <a:t>Dưới đây là danh sách các toán tử có thể được “chồng”:</a:t>
            </a:r>
          </a:p>
        </p:txBody>
      </p:sp>
      <p:sp>
        <p:nvSpPr>
          <p:cNvPr id="236546" name="Rectangle 2"/>
          <p:cNvSpPr>
            <a:spLocks noChangeArrowheads="1"/>
          </p:cNvSpPr>
          <p:nvPr/>
        </p:nvSpPr>
        <p:spPr bwMode="auto">
          <a:xfrm>
            <a:off x="0" y="0"/>
            <a:ext cx="9145588"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41666" name="Picture 2"/>
          <p:cNvPicPr>
            <a:picLocks noChangeAspect="1" noChangeArrowheads="1"/>
          </p:cNvPicPr>
          <p:nvPr/>
        </p:nvPicPr>
        <p:blipFill>
          <a:blip r:embed="rId2"/>
          <a:srcRect/>
          <a:stretch>
            <a:fillRect/>
          </a:stretch>
        </p:blipFill>
        <p:spPr bwMode="auto">
          <a:xfrm>
            <a:off x="149310" y="2520156"/>
            <a:ext cx="8983578" cy="1600200"/>
          </a:xfrm>
          <a:prstGeom prst="rect">
            <a:avLst/>
          </a:prstGeom>
          <a:noFill/>
          <a:ln w="9525">
            <a:noFill/>
            <a:miter lim="800000"/>
            <a:headEnd/>
            <a:tailEnd/>
          </a:ln>
          <a:effectLst/>
        </p:spPr>
      </p:pic>
      <p:sp>
        <p:nvSpPr>
          <p:cNvPr id="6" name="TextBox 5"/>
          <p:cNvSpPr txBox="1"/>
          <p:nvPr/>
        </p:nvSpPr>
        <p:spPr>
          <a:xfrm>
            <a:off x="229394" y="4180185"/>
            <a:ext cx="8610600" cy="2554545"/>
          </a:xfrm>
          <a:prstGeom prst="rect">
            <a:avLst/>
          </a:prstGeom>
          <a:noFill/>
        </p:spPr>
        <p:txBody>
          <a:bodyPr wrap="square" rtlCol="0">
            <a:spAutoFit/>
          </a:bodyPr>
          <a:lstStyle/>
          <a:p>
            <a:pPr algn="just">
              <a:buFontTx/>
              <a:buChar char="-"/>
            </a:pPr>
            <a:r>
              <a:rPr lang="en-US" sz="2600" smtClean="0">
                <a:solidFill>
                  <a:srgbClr val="0070C0"/>
                </a:solidFill>
              </a:rPr>
              <a:t> </a:t>
            </a:r>
            <a:r>
              <a:rPr lang="vi-VN" sz="2600" smtClean="0">
                <a:solidFill>
                  <a:srgbClr val="0070C0"/>
                </a:solidFill>
              </a:rPr>
              <a:t>Để </a:t>
            </a:r>
            <a:r>
              <a:rPr lang="en-US" sz="2600" smtClean="0">
                <a:solidFill>
                  <a:srgbClr val="0070C0"/>
                </a:solidFill>
              </a:rPr>
              <a:t>chồng </a:t>
            </a:r>
            <a:r>
              <a:rPr lang="vi-VN" sz="2600" smtClean="0">
                <a:solidFill>
                  <a:srgbClr val="0070C0"/>
                </a:solidFill>
              </a:rPr>
              <a:t>một toán tử để sử dụng nó với các lớp, chúng ta khai báo các hàm toán tử, đó là các hàm bình thường có tên là từ khóa </a:t>
            </a:r>
            <a:r>
              <a:rPr lang="en-US" sz="2600" b="1" smtClean="0">
                <a:solidFill>
                  <a:srgbClr val="0070C0"/>
                </a:solidFill>
              </a:rPr>
              <a:t>operator</a:t>
            </a:r>
            <a:r>
              <a:rPr lang="en-US" sz="2600" smtClean="0">
                <a:solidFill>
                  <a:srgbClr val="0070C0"/>
                </a:solidFill>
              </a:rPr>
              <a:t> </a:t>
            </a:r>
            <a:r>
              <a:rPr lang="vi-VN" sz="2600" smtClean="0">
                <a:solidFill>
                  <a:srgbClr val="0070C0"/>
                </a:solidFill>
              </a:rPr>
              <a:t>theo sau là ký hiệu toán tử mà chúng ta muốn </a:t>
            </a:r>
            <a:r>
              <a:rPr lang="en-US" sz="2600" smtClean="0">
                <a:solidFill>
                  <a:srgbClr val="0070C0"/>
                </a:solidFill>
              </a:rPr>
              <a:t>overload</a:t>
            </a:r>
            <a:r>
              <a:rPr lang="vi-VN" sz="2600" smtClean="0">
                <a:solidFill>
                  <a:srgbClr val="0070C0"/>
                </a:solidFill>
              </a:rPr>
              <a:t>. Định dạng là:</a:t>
            </a:r>
            <a:endParaRPr lang="en-US" sz="2600" smtClean="0">
              <a:solidFill>
                <a:srgbClr val="0070C0"/>
              </a:solidFill>
            </a:endParaRPr>
          </a:p>
          <a:p>
            <a:pPr algn="ctr"/>
            <a:r>
              <a:rPr lang="en-US" sz="2800" b="1" smtClean="0">
                <a:solidFill>
                  <a:srgbClr val="FF0000"/>
                </a:solidFill>
                <a:latin typeface="Courier New" pitchFamily="49" charset="0"/>
                <a:cs typeface="Courier New" pitchFamily="49" charset="0"/>
              </a:rPr>
              <a:t>type operator sign (parameters) </a:t>
            </a:r>
          </a:p>
          <a:p>
            <a:pPr algn="ctr"/>
            <a:r>
              <a:rPr lang="en-US" sz="2800" b="1" smtClean="0">
                <a:solidFill>
                  <a:srgbClr val="FF0000"/>
                </a:solidFill>
                <a:latin typeface="Courier New" pitchFamily="49" charset="0"/>
                <a:cs typeface="Courier New" pitchFamily="49" charset="0"/>
              </a:rPr>
              <a:t>{   /*...*/   }</a:t>
            </a:r>
          </a:p>
        </p:txBody>
      </p:sp>
    </p:spTree>
    <p:extLst>
      <p:ext uri="{BB962C8B-B14F-4D97-AF65-F5344CB8AC3E}">
        <p14:creationId xmlns="" xmlns:p14="http://schemas.microsoft.com/office/powerpoint/2010/main" val="21355201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1666"/>
                                        </p:tgtEl>
                                        <p:attrNameLst>
                                          <p:attrName>style.visibility</p:attrName>
                                        </p:attrNameLst>
                                      </p:cBhvr>
                                      <p:to>
                                        <p:strVal val="visible"/>
                                      </p:to>
                                    </p:set>
                                    <p:animEffect transition="in" filter="blinds(horizontal)">
                                      <p:cBhvr>
                                        <p:cTn id="17" dur="500"/>
                                        <p:tgtEl>
                                          <p:spTgt spid="24166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blinds(horizontal)">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blinds(horizontal)">
                                      <p:cBhvr>
                                        <p:cTn id="27" dur="500"/>
                                        <p:tgtEl>
                                          <p:spTgt spid="6">
                                            <p:txEl>
                                              <p:pRg st="1" end="1"/>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blinds(horizontal)">
                                      <p:cBhvr>
                                        <p:cTn id="3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394" y="81756"/>
            <a:ext cx="8584406" cy="6694140"/>
          </a:xfrm>
          <a:prstGeom prst="rect">
            <a:avLst/>
          </a:prstGeom>
          <a:noFill/>
        </p:spPr>
        <p:txBody>
          <a:bodyPr wrap="square" rtlCol="0">
            <a:spAutoFit/>
          </a:bodyPr>
          <a:lstStyle/>
          <a:p>
            <a:r>
              <a:rPr lang="en-US" sz="3300" b="1" smtClean="0">
                <a:solidFill>
                  <a:srgbClr val="CC0000"/>
                </a:solidFill>
              </a:rPr>
              <a:t>Chương 5. Thừa kế.</a:t>
            </a:r>
          </a:p>
          <a:p>
            <a:r>
              <a:rPr lang="en-US" sz="3300" smtClean="0">
                <a:solidFill>
                  <a:srgbClr val="0070C0"/>
                </a:solidFill>
              </a:rPr>
              <a:t>5.1. Lớp cơ sở, lớp dẫn xuất.</a:t>
            </a:r>
          </a:p>
          <a:p>
            <a:r>
              <a:rPr lang="en-US" sz="3300" smtClean="0">
                <a:solidFill>
                  <a:srgbClr val="0070C0"/>
                </a:solidFill>
              </a:rPr>
              <a:t>5.2. Quy tắc thừa kế.</a:t>
            </a:r>
          </a:p>
          <a:p>
            <a:r>
              <a:rPr lang="en-US" sz="3300" smtClean="0">
                <a:solidFill>
                  <a:srgbClr val="0070C0"/>
                </a:solidFill>
              </a:rPr>
              <a:t>5.3. Tương thích lớp cơ sở và lớp dẫn xuất.</a:t>
            </a:r>
          </a:p>
          <a:p>
            <a:r>
              <a:rPr lang="en-US" sz="3300" smtClean="0">
                <a:solidFill>
                  <a:srgbClr val="0070C0"/>
                </a:solidFill>
              </a:rPr>
              <a:t>5.4. Các kiểu kế thừa.</a:t>
            </a:r>
          </a:p>
          <a:p>
            <a:r>
              <a:rPr lang="en-US" sz="3300" smtClean="0">
                <a:solidFill>
                  <a:srgbClr val="0070C0"/>
                </a:solidFill>
              </a:rPr>
              <a:t>5.5. Ràng buộc tĩnh, động.</a:t>
            </a:r>
          </a:p>
          <a:p>
            <a:r>
              <a:rPr lang="en-US" sz="3300" smtClean="0">
                <a:solidFill>
                  <a:srgbClr val="0070C0"/>
                </a:solidFill>
              </a:rPr>
              <a:t>5.6. Hàm ảo.</a:t>
            </a:r>
          </a:p>
          <a:p>
            <a:r>
              <a:rPr lang="en-US" sz="3300" smtClean="0">
                <a:solidFill>
                  <a:srgbClr val="0070C0"/>
                </a:solidFill>
              </a:rPr>
              <a:t>5.7. Đa thể và ràng buộc động.</a:t>
            </a:r>
          </a:p>
          <a:p>
            <a:r>
              <a:rPr lang="en-US" sz="3300" smtClean="0">
                <a:solidFill>
                  <a:srgbClr val="0070C0"/>
                </a:solidFill>
              </a:rPr>
              <a:t>Bài tập.</a:t>
            </a:r>
          </a:p>
          <a:p>
            <a:r>
              <a:rPr lang="en-US" sz="3300" u="sng" smtClean="0">
                <a:solidFill>
                  <a:srgbClr val="0070C0"/>
                </a:solidFill>
              </a:rPr>
              <a:t>Nội dung tự học (22t)</a:t>
            </a:r>
            <a:r>
              <a:rPr lang="en-US" sz="3300" smtClean="0">
                <a:solidFill>
                  <a:srgbClr val="0070C0"/>
                </a:solidFill>
              </a:rPr>
              <a:t>:</a:t>
            </a:r>
          </a:p>
          <a:p>
            <a:pPr lvl="0"/>
            <a:r>
              <a:rPr lang="en-US" sz="3300" smtClean="0">
                <a:solidFill>
                  <a:srgbClr val="0070C0"/>
                </a:solidFill>
              </a:rPr>
              <a:t>- </a:t>
            </a:r>
            <a:r>
              <a:rPr lang="en-US" sz="3300" i="1" smtClean="0">
                <a:solidFill>
                  <a:srgbClr val="0070C0"/>
                </a:solidFill>
              </a:rPr>
              <a:t>Đa thừa kế.</a:t>
            </a:r>
          </a:p>
          <a:p>
            <a:pPr lvl="0"/>
            <a:r>
              <a:rPr lang="en-US" sz="3300" i="1" smtClean="0">
                <a:solidFill>
                  <a:srgbClr val="0070C0"/>
                </a:solidFill>
              </a:rPr>
              <a:t>- Thừa kế nhiều mức.</a:t>
            </a:r>
          </a:p>
          <a:p>
            <a:pPr lvl="0"/>
            <a:r>
              <a:rPr lang="en-US" sz="3300" i="1" smtClean="0">
                <a:solidFill>
                  <a:srgbClr val="0070C0"/>
                </a:solidFill>
              </a:rPr>
              <a:t>- Lớp trừu tượng.</a:t>
            </a:r>
            <a:endParaRPr lang="en-US" sz="3300" b="1" i="1" smtClean="0">
              <a:solidFill>
                <a:srgbClr val="CC0000"/>
              </a:solidFill>
            </a:endParaRPr>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394" y="168404"/>
            <a:ext cx="8584406" cy="3139321"/>
          </a:xfrm>
          <a:prstGeom prst="rect">
            <a:avLst/>
          </a:prstGeom>
          <a:noFill/>
        </p:spPr>
        <p:txBody>
          <a:bodyPr wrap="square" rtlCol="0">
            <a:spAutoFit/>
          </a:bodyPr>
          <a:lstStyle/>
          <a:p>
            <a:r>
              <a:rPr lang="en-US" sz="3300" smtClean="0">
                <a:solidFill>
                  <a:srgbClr val="0070C0"/>
                </a:solidFill>
              </a:rPr>
              <a:t>5.1. Lớp cơ sở, lớp dẫn xuất.</a:t>
            </a:r>
          </a:p>
          <a:p>
            <a:r>
              <a:rPr lang="en-US" sz="3300" smtClean="0">
                <a:solidFill>
                  <a:srgbClr val="0070C0"/>
                </a:solidFill>
              </a:rPr>
              <a:t>5.1.1. Sử dụng lại mã chương trình</a:t>
            </a:r>
          </a:p>
          <a:p>
            <a:r>
              <a:rPr lang="en-US" sz="3300" i="1" smtClean="0">
                <a:solidFill>
                  <a:srgbClr val="00B050"/>
                </a:solidFill>
              </a:rPr>
              <a:t>- Đọc tài liệu…</a:t>
            </a:r>
          </a:p>
          <a:p>
            <a:pPr algn="just"/>
            <a:r>
              <a:rPr lang="en-US" sz="3300" smtClean="0">
                <a:solidFill>
                  <a:srgbClr val="0070C0"/>
                </a:solidFill>
              </a:rPr>
              <a:t>5.1.2. Sử dụng lại mã chương trình trong OOP</a:t>
            </a:r>
          </a:p>
          <a:p>
            <a:pPr algn="just"/>
            <a:r>
              <a:rPr lang="en-US" sz="3300" i="1" smtClean="0">
                <a:solidFill>
                  <a:srgbClr val="00B050"/>
                </a:solidFill>
              </a:rPr>
              <a:t>- Đọc tài liệu…</a:t>
            </a:r>
            <a:endParaRPr lang="en-US" sz="3300" smtClean="0">
              <a:solidFill>
                <a:srgbClr val="0070C0"/>
              </a:solidFill>
            </a:endParaRPr>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heritance.png"/>
          <p:cNvPicPr>
            <a:picLocks noChangeAspect="1"/>
          </p:cNvPicPr>
          <p:nvPr/>
        </p:nvPicPr>
        <p:blipFill>
          <a:blip r:embed="rId2"/>
          <a:stretch>
            <a:fillRect/>
          </a:stretch>
        </p:blipFill>
        <p:spPr>
          <a:xfrm>
            <a:off x="229394" y="433826"/>
            <a:ext cx="8373644" cy="2543530"/>
          </a:xfrm>
          <a:prstGeom prst="rect">
            <a:avLst/>
          </a:prstGeom>
        </p:spPr>
      </p:pic>
      <p:pic>
        <p:nvPicPr>
          <p:cNvPr id="5" name="Picture 4" descr="inheritance2.png"/>
          <p:cNvPicPr>
            <a:picLocks noChangeAspect="1"/>
          </p:cNvPicPr>
          <p:nvPr/>
        </p:nvPicPr>
        <p:blipFill>
          <a:blip r:embed="rId3"/>
          <a:stretch>
            <a:fillRect/>
          </a:stretch>
        </p:blipFill>
        <p:spPr>
          <a:xfrm>
            <a:off x="140494" y="3205956"/>
            <a:ext cx="8599609" cy="3733800"/>
          </a:xfrm>
          <a:prstGeom prst="rect">
            <a:avLst/>
          </a:prstGeom>
        </p:spPr>
      </p:pic>
      <p:cxnSp>
        <p:nvCxnSpPr>
          <p:cNvPr id="7" name="Straight Connector 6"/>
          <p:cNvCxnSpPr/>
          <p:nvPr/>
        </p:nvCxnSpPr>
        <p:spPr>
          <a:xfrm>
            <a:off x="305594" y="3053556"/>
            <a:ext cx="8153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394" y="168404"/>
            <a:ext cx="8584406" cy="6832640"/>
          </a:xfrm>
          <a:prstGeom prst="rect">
            <a:avLst/>
          </a:prstGeom>
          <a:noFill/>
        </p:spPr>
        <p:txBody>
          <a:bodyPr wrap="square" rtlCol="0">
            <a:spAutoFit/>
          </a:bodyPr>
          <a:lstStyle/>
          <a:p>
            <a:r>
              <a:rPr lang="en-US" sz="3300" b="1" smtClean="0">
                <a:solidFill>
                  <a:srgbClr val="0070C0"/>
                </a:solidFill>
              </a:rPr>
              <a:t>5.2. Quy tắc thừa kế</a:t>
            </a:r>
          </a:p>
          <a:p>
            <a:r>
              <a:rPr lang="en-US" sz="3300" b="1" smtClean="0">
                <a:solidFill>
                  <a:srgbClr val="0070C0"/>
                </a:solidFill>
              </a:rPr>
              <a:t>5.2.1. Cú pháp khai báo lớp dẫn xuất</a:t>
            </a:r>
          </a:p>
          <a:p>
            <a:pPr algn="just">
              <a:buFontTx/>
              <a:buChar char="-"/>
            </a:pPr>
            <a:r>
              <a:rPr lang="en-US" sz="3000" smtClean="0">
                <a:solidFill>
                  <a:srgbClr val="0070C0"/>
                </a:solidFill>
              </a:rPr>
              <a:t> </a:t>
            </a:r>
            <a:r>
              <a:rPr lang="en-US" sz="3100" smtClean="0">
                <a:solidFill>
                  <a:srgbClr val="0070C0"/>
                </a:solidFill>
              </a:rPr>
              <a:t>OOP cung cấp một cơ chế để thay đổi một lớp mà không làm thay đổi mã nguồn của nó.</a:t>
            </a:r>
          </a:p>
          <a:p>
            <a:pPr algn="just">
              <a:buFontTx/>
              <a:buChar char="-"/>
            </a:pPr>
            <a:r>
              <a:rPr lang="en-US" sz="3100" smtClean="0">
                <a:solidFill>
                  <a:srgbClr val="0070C0"/>
                </a:solidFill>
              </a:rPr>
              <a:t> Điều này đạt được bằng cách dụng kế thừa để sinh ra một lớp mới từ một lớp cũ.</a:t>
            </a:r>
          </a:p>
          <a:p>
            <a:pPr algn="just">
              <a:buFontTx/>
              <a:buChar char="-"/>
            </a:pPr>
            <a:r>
              <a:rPr lang="en-US" sz="3100" smtClean="0">
                <a:solidFill>
                  <a:srgbClr val="0070C0"/>
                </a:solidFill>
              </a:rPr>
              <a:t> </a:t>
            </a:r>
            <a:r>
              <a:rPr lang="en-US" sz="3100" b="1" smtClean="0">
                <a:solidFill>
                  <a:srgbClr val="0070C0"/>
                </a:solidFill>
              </a:rPr>
              <a:t>Lớp cũ </a:t>
            </a:r>
            <a:r>
              <a:rPr lang="en-US" sz="3100" smtClean="0">
                <a:solidFill>
                  <a:srgbClr val="0070C0"/>
                </a:solidFill>
              </a:rPr>
              <a:t>được gọi là </a:t>
            </a:r>
            <a:r>
              <a:rPr lang="en-US" sz="3100" b="1" smtClean="0">
                <a:solidFill>
                  <a:srgbClr val="0070C0"/>
                </a:solidFill>
              </a:rPr>
              <a:t>lớp cơ sở </a:t>
            </a:r>
            <a:r>
              <a:rPr lang="en-US" sz="3100" smtClean="0">
                <a:solidFill>
                  <a:srgbClr val="0070C0"/>
                </a:solidFill>
              </a:rPr>
              <a:t>sẽ không bị sửa đổi, nhưng </a:t>
            </a:r>
            <a:r>
              <a:rPr lang="en-US" sz="3100" b="1" smtClean="0">
                <a:solidFill>
                  <a:srgbClr val="0070C0"/>
                </a:solidFill>
              </a:rPr>
              <a:t>lớp mới </a:t>
            </a:r>
            <a:r>
              <a:rPr lang="en-US" sz="3100" smtClean="0">
                <a:solidFill>
                  <a:srgbClr val="0070C0"/>
                </a:solidFill>
              </a:rPr>
              <a:t>(được gọi </a:t>
            </a:r>
            <a:r>
              <a:rPr lang="en-US" sz="3100" b="1" smtClean="0">
                <a:solidFill>
                  <a:srgbClr val="0070C0"/>
                </a:solidFill>
              </a:rPr>
              <a:t>là lớp dẫn xuất</a:t>
            </a:r>
            <a:r>
              <a:rPr lang="en-US" sz="3100" smtClean="0">
                <a:solidFill>
                  <a:srgbClr val="0070C0"/>
                </a:solidFill>
              </a:rPr>
              <a:t>) có thể sử dụng tất cả các đặc điểm của lớp cũ và các đặc điểm thêm khác của riêng nó.</a:t>
            </a:r>
          </a:p>
          <a:p>
            <a:pPr algn="just">
              <a:buFontTx/>
              <a:buChar char="-"/>
            </a:pPr>
            <a:r>
              <a:rPr lang="en-US" sz="3100" smtClean="0">
                <a:solidFill>
                  <a:srgbClr val="0070C0"/>
                </a:solidFill>
              </a:rPr>
              <a:t> Nếu có một quan hệ cùng loài (</a:t>
            </a:r>
            <a:r>
              <a:rPr lang="en-US" sz="3100" b="1" smtClean="0">
                <a:solidFill>
                  <a:srgbClr val="0070C0"/>
                </a:solidFill>
              </a:rPr>
              <a:t>kind of</a:t>
            </a:r>
            <a:r>
              <a:rPr lang="en-US" sz="3100" smtClean="0">
                <a:solidFill>
                  <a:srgbClr val="0070C0"/>
                </a:solidFill>
              </a:rPr>
              <a:t>) giữa hai đối tượng thì chúng ta có thể sinh một đối tượng này từ đối tượng kia bằng cách sử dụng </a:t>
            </a:r>
            <a:r>
              <a:rPr lang="en-US" sz="3100" b="1" smtClean="0">
                <a:solidFill>
                  <a:srgbClr val="0070C0"/>
                </a:solidFill>
              </a:rPr>
              <a:t>kế thừa</a:t>
            </a:r>
            <a:r>
              <a:rPr lang="en-US" sz="3100" smtClean="0">
                <a:solidFill>
                  <a:srgbClr val="0070C0"/>
                </a:solidFill>
              </a:rPr>
              <a:t>.</a:t>
            </a:r>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394" y="168404"/>
            <a:ext cx="8584406" cy="6832640"/>
          </a:xfrm>
          <a:prstGeom prst="rect">
            <a:avLst/>
          </a:prstGeom>
          <a:noFill/>
        </p:spPr>
        <p:txBody>
          <a:bodyPr wrap="square" rtlCol="0">
            <a:spAutoFit/>
          </a:bodyPr>
          <a:lstStyle/>
          <a:p>
            <a:r>
              <a:rPr lang="en-US" sz="3300" b="1" smtClean="0">
                <a:solidFill>
                  <a:srgbClr val="0070C0"/>
                </a:solidFill>
              </a:rPr>
              <a:t>5.2. Quy tắc thừa kế</a:t>
            </a:r>
          </a:p>
          <a:p>
            <a:r>
              <a:rPr lang="en-US" sz="3300" smtClean="0">
                <a:solidFill>
                  <a:srgbClr val="0070C0"/>
                </a:solidFill>
              </a:rPr>
              <a:t>5.2.1. Cú pháp khai báo lớp dẫn xuất (tiếp…)</a:t>
            </a:r>
          </a:p>
          <a:p>
            <a:pPr algn="just">
              <a:buFontTx/>
              <a:buChar char="-"/>
            </a:pPr>
            <a:r>
              <a:rPr lang="en-US" sz="3100" smtClean="0">
                <a:solidFill>
                  <a:srgbClr val="0070C0"/>
                </a:solidFill>
              </a:rPr>
              <a:t> Lớp </a:t>
            </a:r>
            <a:r>
              <a:rPr lang="en-US" sz="3100" b="1" smtClean="0">
                <a:solidFill>
                  <a:srgbClr val="0070C0"/>
                </a:solidFill>
              </a:rPr>
              <a:t>Animal</a:t>
            </a:r>
            <a:r>
              <a:rPr lang="en-US" sz="3100" smtClean="0">
                <a:solidFill>
                  <a:srgbClr val="0070C0"/>
                </a:solidFill>
              </a:rPr>
              <a:t> bao gồm tất cả các loài động vật, lớp </a:t>
            </a:r>
            <a:r>
              <a:rPr lang="en-US" sz="3100" b="1" smtClean="0">
                <a:solidFill>
                  <a:srgbClr val="0070C0"/>
                </a:solidFill>
              </a:rPr>
              <a:t>Fish</a:t>
            </a:r>
            <a:r>
              <a:rPr lang="en-US" sz="3100" smtClean="0">
                <a:solidFill>
                  <a:srgbClr val="0070C0"/>
                </a:solidFill>
              </a:rPr>
              <a:t> là một loài động vật nên các đối tượng của lớp </a:t>
            </a:r>
            <a:r>
              <a:rPr lang="en-US" sz="3100" b="1" smtClean="0">
                <a:solidFill>
                  <a:srgbClr val="0070C0"/>
                </a:solidFill>
              </a:rPr>
              <a:t>Fish</a:t>
            </a:r>
            <a:r>
              <a:rPr lang="en-US" sz="3100" smtClean="0">
                <a:solidFill>
                  <a:srgbClr val="0070C0"/>
                </a:solidFill>
              </a:rPr>
              <a:t> có thể được sinh ra từ một đối tượng của lớp </a:t>
            </a:r>
            <a:r>
              <a:rPr lang="en-US" sz="3100" b="1" smtClean="0">
                <a:solidFill>
                  <a:srgbClr val="0070C0"/>
                </a:solidFill>
              </a:rPr>
              <a:t>Animal</a:t>
            </a:r>
            <a:r>
              <a:rPr lang="en-US" sz="3100" smtClean="0">
                <a:solidFill>
                  <a:srgbClr val="0070C0"/>
                </a:solidFill>
              </a:rPr>
              <a:t>.</a:t>
            </a:r>
          </a:p>
          <a:p>
            <a:pPr algn="just">
              <a:buFontTx/>
              <a:buChar char="-"/>
            </a:pPr>
            <a:r>
              <a:rPr lang="en-US" sz="3100" smtClean="0">
                <a:solidFill>
                  <a:srgbClr val="0070C0"/>
                </a:solidFill>
              </a:rPr>
              <a:t> Kế thừa đơn giản nhất đòi hỏi phải có 2 lớp: một </a:t>
            </a:r>
            <a:r>
              <a:rPr lang="en-US" sz="3100" b="1" smtClean="0">
                <a:solidFill>
                  <a:srgbClr val="0070C0"/>
                </a:solidFill>
              </a:rPr>
              <a:t>lớp cơ sở </a:t>
            </a:r>
            <a:r>
              <a:rPr lang="en-US" sz="3100" smtClean="0">
                <a:solidFill>
                  <a:srgbClr val="0070C0"/>
                </a:solidFill>
              </a:rPr>
              <a:t>và một </a:t>
            </a:r>
            <a:r>
              <a:rPr lang="en-US" sz="3100" b="1" smtClean="0">
                <a:solidFill>
                  <a:srgbClr val="0070C0"/>
                </a:solidFill>
              </a:rPr>
              <a:t>lớp dẫn xuất</a:t>
            </a:r>
            <a:r>
              <a:rPr lang="en-US" sz="3100" smtClean="0">
                <a:solidFill>
                  <a:srgbClr val="0070C0"/>
                </a:solidFill>
              </a:rPr>
              <a:t>. Lớp cơ sở không có yêu cầu gì đặc biệt, lớp dẫn xuất ngược lại cần chỉ rõ nó được sinh ra từ lớp cơ sở và điều này được thực hiện bằng cách </a:t>
            </a:r>
            <a:r>
              <a:rPr lang="en-US" sz="3100" b="1" smtClean="0">
                <a:solidFill>
                  <a:srgbClr val="0070C0"/>
                </a:solidFill>
              </a:rPr>
              <a:t>sử dụng</a:t>
            </a:r>
            <a:r>
              <a:rPr lang="en-US" sz="3100" smtClean="0">
                <a:solidFill>
                  <a:srgbClr val="0070C0"/>
                </a:solidFill>
              </a:rPr>
              <a:t> một dấu </a:t>
            </a:r>
            <a:r>
              <a:rPr lang="en-US" sz="3100" b="1" smtClean="0">
                <a:solidFill>
                  <a:srgbClr val="FF0000"/>
                </a:solidFill>
              </a:rPr>
              <a:t>“ : ” </a:t>
            </a:r>
            <a:r>
              <a:rPr lang="en-US" sz="3100" b="1" smtClean="0">
                <a:solidFill>
                  <a:srgbClr val="0070C0"/>
                </a:solidFill>
              </a:rPr>
              <a:t>sau tên lớp dẫn xuất </a:t>
            </a:r>
            <a:r>
              <a:rPr lang="en-US" sz="3100" smtClean="0">
                <a:solidFill>
                  <a:srgbClr val="0070C0"/>
                </a:solidFill>
              </a:rPr>
              <a:t>sau đó tới một từ khóa chẳng hạn </a:t>
            </a:r>
            <a:r>
              <a:rPr lang="en-US" sz="3100" b="1" smtClean="0">
                <a:solidFill>
                  <a:srgbClr val="0070C0"/>
                </a:solidFill>
              </a:rPr>
              <a:t>public</a:t>
            </a:r>
            <a:r>
              <a:rPr lang="en-US" sz="3100" smtClean="0">
                <a:solidFill>
                  <a:srgbClr val="0070C0"/>
                </a:solidFill>
              </a:rPr>
              <a:t> và </a:t>
            </a:r>
            <a:r>
              <a:rPr lang="en-US" sz="3100" b="1" smtClean="0">
                <a:solidFill>
                  <a:srgbClr val="0070C0"/>
                </a:solidFill>
              </a:rPr>
              <a:t>tên lớp cơ sở.</a:t>
            </a:r>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68404"/>
            <a:ext cx="8763000" cy="7011150"/>
          </a:xfrm>
          <a:prstGeom prst="rect">
            <a:avLst/>
          </a:prstGeom>
          <a:noFill/>
        </p:spPr>
        <p:txBody>
          <a:bodyPr wrap="square" rtlCol="0">
            <a:spAutoFit/>
          </a:bodyPr>
          <a:lstStyle/>
          <a:p>
            <a:r>
              <a:rPr lang="en-US" sz="3300" b="1" smtClean="0">
                <a:solidFill>
                  <a:srgbClr val="0070C0"/>
                </a:solidFill>
              </a:rPr>
              <a:t>5.2.1. Cú pháp khai báo lớp dẫn xuất (tiếp…)</a:t>
            </a:r>
          </a:p>
          <a:p>
            <a:r>
              <a:rPr lang="en-US" sz="3300" smtClean="0">
                <a:solidFill>
                  <a:srgbClr val="0070C0"/>
                </a:solidFill>
              </a:rPr>
              <a:t>Cú pháp chung khai báo lớp dẫn xuất như sau: Giả sử lớp </a:t>
            </a:r>
            <a:r>
              <a:rPr lang="en-US" sz="3300" b="1" smtClean="0">
                <a:solidFill>
                  <a:srgbClr val="0070C0"/>
                </a:solidFill>
              </a:rPr>
              <a:t>A là lớp cơ sở</a:t>
            </a:r>
            <a:r>
              <a:rPr lang="en-US" sz="3300" smtClean="0">
                <a:solidFill>
                  <a:srgbClr val="0070C0"/>
                </a:solidFill>
              </a:rPr>
              <a:t>, lớp </a:t>
            </a:r>
            <a:r>
              <a:rPr lang="en-US" sz="3300" b="1" smtClean="0">
                <a:solidFill>
                  <a:srgbClr val="0070C0"/>
                </a:solidFill>
              </a:rPr>
              <a:t>B là lớp dẫn xuất từ A</a:t>
            </a:r>
            <a:r>
              <a:rPr lang="en-US" sz="3300" smtClean="0">
                <a:solidFill>
                  <a:srgbClr val="0070C0"/>
                </a:solidFill>
              </a:rPr>
              <a:t>.</a:t>
            </a:r>
          </a:p>
          <a:p>
            <a:pPr>
              <a:lnSpc>
                <a:spcPct val="120000"/>
              </a:lnSpc>
            </a:pPr>
            <a:r>
              <a:rPr lang="en-US" sz="3200" b="1" smtClean="0">
                <a:solidFill>
                  <a:srgbClr val="FF0000"/>
                </a:solidFill>
                <a:latin typeface="Courier New" pitchFamily="49" charset="0"/>
                <a:cs typeface="Courier New" pitchFamily="49" charset="0"/>
              </a:rPr>
              <a:t>class B : &lt;kiểu_thừa_kế&gt; A {</a:t>
            </a:r>
          </a:p>
          <a:p>
            <a:pPr>
              <a:lnSpc>
                <a:spcPct val="120000"/>
              </a:lnSpc>
            </a:pPr>
            <a:r>
              <a:rPr lang="en-US" sz="3200" b="1" smtClean="0">
                <a:solidFill>
                  <a:srgbClr val="FF0000"/>
                </a:solidFill>
                <a:latin typeface="Courier New" pitchFamily="49" charset="0"/>
                <a:cs typeface="Courier New" pitchFamily="49" charset="0"/>
              </a:rPr>
              <a:t>- Các thành phần dữ liệu của lớp B;</a:t>
            </a:r>
          </a:p>
          <a:p>
            <a:pPr>
              <a:lnSpc>
                <a:spcPct val="120000"/>
              </a:lnSpc>
            </a:pPr>
            <a:r>
              <a:rPr lang="en-US" sz="3200" b="1" smtClean="0">
                <a:solidFill>
                  <a:srgbClr val="FF0000"/>
                </a:solidFill>
                <a:latin typeface="Courier New" pitchFamily="49" charset="0"/>
                <a:cs typeface="Courier New" pitchFamily="49" charset="0"/>
              </a:rPr>
              <a:t>- Các phương thức của lớp B;</a:t>
            </a:r>
          </a:p>
          <a:p>
            <a:pPr>
              <a:lnSpc>
                <a:spcPct val="120000"/>
              </a:lnSpc>
            </a:pPr>
            <a:r>
              <a:rPr lang="en-US" sz="3200" b="1" smtClean="0">
                <a:solidFill>
                  <a:srgbClr val="FF0000"/>
                </a:solidFill>
                <a:latin typeface="Courier New" pitchFamily="49" charset="0"/>
                <a:cs typeface="Courier New" pitchFamily="49" charset="0"/>
              </a:rPr>
              <a:t>};</a:t>
            </a:r>
          </a:p>
          <a:p>
            <a:r>
              <a:rPr lang="en-US" sz="3300" smtClean="0">
                <a:solidFill>
                  <a:srgbClr val="0070C0"/>
                </a:solidFill>
              </a:rPr>
              <a:t>Trong đó: &lt;kiểu_thừa_kế&gt; có thể là </a:t>
            </a:r>
            <a:r>
              <a:rPr lang="en-US" sz="3300" b="1" smtClean="0">
                <a:solidFill>
                  <a:srgbClr val="0070C0"/>
                </a:solidFill>
              </a:rPr>
              <a:t>public</a:t>
            </a:r>
            <a:r>
              <a:rPr lang="en-US" sz="3300" smtClean="0">
                <a:solidFill>
                  <a:srgbClr val="0070C0"/>
                </a:solidFill>
              </a:rPr>
              <a:t>, </a:t>
            </a:r>
            <a:r>
              <a:rPr lang="en-US" sz="3300" b="1" smtClean="0">
                <a:solidFill>
                  <a:srgbClr val="0070C0"/>
                </a:solidFill>
              </a:rPr>
              <a:t>protected</a:t>
            </a:r>
            <a:r>
              <a:rPr lang="en-US" sz="3300" smtClean="0">
                <a:solidFill>
                  <a:srgbClr val="0070C0"/>
                </a:solidFill>
              </a:rPr>
              <a:t> hoặc </a:t>
            </a:r>
            <a:r>
              <a:rPr lang="en-US" sz="3300" b="1" smtClean="0">
                <a:solidFill>
                  <a:srgbClr val="0070C0"/>
                </a:solidFill>
              </a:rPr>
              <a:t>private</a:t>
            </a:r>
            <a:r>
              <a:rPr lang="en-US" sz="3300" smtClean="0">
                <a:solidFill>
                  <a:srgbClr val="0070C0"/>
                </a:solidFill>
              </a:rPr>
              <a:t>.</a:t>
            </a:r>
          </a:p>
          <a:p>
            <a:r>
              <a:rPr lang="en-US" sz="3300" smtClean="0">
                <a:solidFill>
                  <a:srgbClr val="0070C0"/>
                </a:solidFill>
              </a:rPr>
              <a:t>- Ví dụ: </a:t>
            </a:r>
            <a:r>
              <a:rPr lang="en-US" sz="3200" b="1" smtClean="0">
                <a:solidFill>
                  <a:srgbClr val="FF0000"/>
                </a:solidFill>
                <a:latin typeface="Courier New" pitchFamily="49" charset="0"/>
                <a:cs typeface="Courier New" pitchFamily="49" charset="0"/>
                <a:hlinkClick r:id="rId3" action="ppaction://hlinkfile"/>
              </a:rPr>
              <a:t>class Principal : public Teacher</a:t>
            </a:r>
            <a:endParaRPr lang="en-US" sz="3200" b="1" smtClean="0">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linds(horizontal)">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68404"/>
            <a:ext cx="8763000" cy="6126292"/>
          </a:xfrm>
          <a:prstGeom prst="rect">
            <a:avLst/>
          </a:prstGeom>
          <a:noFill/>
        </p:spPr>
        <p:txBody>
          <a:bodyPr wrap="square" rtlCol="0">
            <a:spAutoFit/>
          </a:bodyPr>
          <a:lstStyle/>
          <a:p>
            <a:r>
              <a:rPr lang="en-US" sz="3300" b="1" smtClean="0">
                <a:solidFill>
                  <a:srgbClr val="0070C0"/>
                </a:solidFill>
              </a:rPr>
              <a:t>5.2.2. Kiểm soát truy cập</a:t>
            </a:r>
          </a:p>
          <a:p>
            <a:pPr algn="just"/>
            <a:r>
              <a:rPr lang="en-US" sz="3150" b="1" smtClean="0">
                <a:solidFill>
                  <a:srgbClr val="0070C0"/>
                </a:solidFill>
              </a:rPr>
              <a:t>a) Kế thừa public</a:t>
            </a:r>
            <a:endParaRPr lang="en-US" sz="3150" smtClean="0">
              <a:solidFill>
                <a:srgbClr val="0070C0"/>
              </a:solidFill>
            </a:endParaRPr>
          </a:p>
          <a:p>
            <a:pPr algn="just"/>
            <a:r>
              <a:rPr lang="en-US" sz="3150" smtClean="0">
                <a:solidFill>
                  <a:srgbClr val="0070C0"/>
                </a:solidFill>
              </a:rPr>
              <a:t>Đây là kiểu kế thừa mà chúng ta hay dùng nhất:</a:t>
            </a:r>
          </a:p>
          <a:p>
            <a:pPr>
              <a:lnSpc>
                <a:spcPct val="120000"/>
              </a:lnSpc>
            </a:pPr>
            <a:r>
              <a:rPr lang="en-US" sz="3150" b="1" smtClean="0">
                <a:solidFill>
                  <a:srgbClr val="FF0000"/>
                </a:solidFill>
                <a:latin typeface="Courier New" pitchFamily="49" charset="0"/>
                <a:cs typeface="Courier New" pitchFamily="49" charset="0"/>
              </a:rPr>
              <a:t>class Base {...};</a:t>
            </a:r>
          </a:p>
          <a:p>
            <a:pPr>
              <a:lnSpc>
                <a:spcPct val="120000"/>
              </a:lnSpc>
            </a:pPr>
            <a:r>
              <a:rPr lang="en-US" sz="3150" b="1" smtClean="0">
                <a:solidFill>
                  <a:srgbClr val="FF0000"/>
                </a:solidFill>
                <a:latin typeface="Courier New" pitchFamily="49" charset="0"/>
                <a:cs typeface="Courier New" pitchFamily="49" charset="0"/>
              </a:rPr>
              <a:t>class Derived : public Base {...};</a:t>
            </a:r>
          </a:p>
          <a:p>
            <a:pPr algn="just"/>
            <a:r>
              <a:rPr lang="en-US" sz="3150" smtClean="0">
                <a:solidFill>
                  <a:srgbClr val="0070C0"/>
                </a:solidFill>
              </a:rPr>
              <a:t>Kiểu kế thừa này được gọi là </a:t>
            </a:r>
            <a:r>
              <a:rPr lang="en-US" sz="3150" b="1" smtClean="0">
                <a:solidFill>
                  <a:srgbClr val="0070C0"/>
                </a:solidFill>
              </a:rPr>
              <a:t>public inheritance </a:t>
            </a:r>
            <a:r>
              <a:rPr lang="en-US" sz="3150" smtClean="0">
                <a:solidFill>
                  <a:srgbClr val="0070C0"/>
                </a:solidFill>
              </a:rPr>
              <a:t>hay public derivation. Quyền truy cập của các thành viên của lớp cơ sở không thay đổi. Các đối tượng của lớp dẫn xuất có thể truy cập vào các thành viên public của lớp cơ sở. Các thành viên public của lớp cơ sở cũng sẽ là các thành viên public của lớp kế thừa.</a:t>
            </a:r>
            <a:endParaRPr lang="en-US" sz="3150" b="1" smtClean="0">
              <a:solidFill>
                <a:srgbClr val="0070C0"/>
              </a:solidFill>
            </a:endParaRPr>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blinds(horizontal)">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blinds(horizontal)">
                                      <p:cBhvr>
                                        <p:cTn id="2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68404"/>
            <a:ext cx="8763000" cy="6017032"/>
          </a:xfrm>
          <a:prstGeom prst="rect">
            <a:avLst/>
          </a:prstGeom>
          <a:noFill/>
        </p:spPr>
        <p:txBody>
          <a:bodyPr wrap="square" rtlCol="0">
            <a:spAutoFit/>
          </a:bodyPr>
          <a:lstStyle/>
          <a:p>
            <a:r>
              <a:rPr lang="en-US" sz="3300" b="1" smtClean="0">
                <a:solidFill>
                  <a:srgbClr val="0070C0"/>
                </a:solidFill>
              </a:rPr>
              <a:t>5.2.2. Kiểm soát truy cập (tiếp…)</a:t>
            </a:r>
          </a:p>
          <a:p>
            <a:pPr algn="just"/>
            <a:r>
              <a:rPr lang="en-US" sz="3200" b="1" smtClean="0">
                <a:solidFill>
                  <a:srgbClr val="0070C0"/>
                </a:solidFill>
              </a:rPr>
              <a:t>b) Kế thừa private</a:t>
            </a:r>
            <a:endParaRPr lang="en-US" sz="3200" smtClean="0">
              <a:solidFill>
                <a:srgbClr val="0070C0"/>
              </a:solidFill>
            </a:endParaRPr>
          </a:p>
          <a:p>
            <a:pPr algn="just"/>
            <a:r>
              <a:rPr lang="en-US" sz="3200" b="1" smtClean="0">
                <a:solidFill>
                  <a:srgbClr val="FF0000"/>
                </a:solidFill>
                <a:latin typeface="Courier New" pitchFamily="49" charset="0"/>
                <a:cs typeface="Courier New" pitchFamily="49" charset="0"/>
              </a:rPr>
              <a:t>class Base {...};</a:t>
            </a:r>
          </a:p>
          <a:p>
            <a:pPr algn="just"/>
            <a:r>
              <a:rPr lang="en-US" sz="3200" b="1" smtClean="0">
                <a:solidFill>
                  <a:srgbClr val="FF0000"/>
                </a:solidFill>
                <a:latin typeface="Courier New" pitchFamily="49" charset="0"/>
                <a:cs typeface="Courier New" pitchFamily="49" charset="0"/>
              </a:rPr>
              <a:t>class Derived : private Base {...};</a:t>
            </a:r>
          </a:p>
          <a:p>
            <a:pPr algn="just"/>
            <a:r>
              <a:rPr lang="en-US" sz="3200" smtClean="0">
                <a:solidFill>
                  <a:srgbClr val="0070C0"/>
                </a:solidFill>
              </a:rPr>
              <a:t>Kiểu kế thừa này có tên gọi là </a:t>
            </a:r>
            <a:r>
              <a:rPr lang="en-US" sz="3200" b="1" smtClean="0">
                <a:solidFill>
                  <a:srgbClr val="0070C0"/>
                </a:solidFill>
              </a:rPr>
              <a:t>private inheritance</a:t>
            </a:r>
            <a:r>
              <a:rPr lang="en-US" sz="3200" smtClean="0">
                <a:solidFill>
                  <a:srgbClr val="0070C0"/>
                </a:solidFill>
              </a:rPr>
              <a:t>. </a:t>
            </a:r>
            <a:r>
              <a:rPr lang="en-US" sz="3200" b="1" smtClean="0">
                <a:solidFill>
                  <a:srgbClr val="0070C0"/>
                </a:solidFill>
              </a:rPr>
              <a:t>Các thành viên public của lớp cơ sở trở thành các thành viên private của lớp dẫn xuất</a:t>
            </a:r>
            <a:r>
              <a:rPr lang="en-US" sz="3200" smtClean="0">
                <a:solidFill>
                  <a:srgbClr val="0070C0"/>
                </a:solidFill>
              </a:rPr>
              <a:t>. Các đối tượng của lớp dẫn xuất </a:t>
            </a:r>
            <a:r>
              <a:rPr lang="en-US" sz="3200" b="1" smtClean="0">
                <a:solidFill>
                  <a:srgbClr val="0070C0"/>
                </a:solidFill>
              </a:rPr>
              <a:t>không thể truy cập vào các thành viên của lớp cơ sở</a:t>
            </a:r>
            <a:r>
              <a:rPr lang="en-US" sz="3200" smtClean="0">
                <a:solidFill>
                  <a:srgbClr val="0070C0"/>
                </a:solidFill>
              </a:rPr>
              <a:t>. Các hàm thành viên của lớp dẫn xuất có thể truy cập vào các thành viên public và protected của lớp cơ sở.</a:t>
            </a:r>
            <a:endParaRPr lang="en-US" sz="3300" b="1" smtClean="0">
              <a:solidFill>
                <a:srgbClr val="0070C0"/>
              </a:solidFill>
            </a:endParaRPr>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linds(horizontal)">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blinds(horizontal)">
                                      <p:cBhvr>
                                        <p:cTn id="1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234156"/>
            <a:ext cx="8534400" cy="584775"/>
          </a:xfrm>
          <a:prstGeom prst="rect">
            <a:avLst/>
          </a:prstGeom>
          <a:noFill/>
        </p:spPr>
        <p:txBody>
          <a:bodyPr wrap="square" rtlCol="0">
            <a:spAutoFit/>
          </a:bodyPr>
          <a:lstStyle/>
          <a:p>
            <a:r>
              <a:rPr lang="en-US" sz="3200" b="1" smtClean="0">
                <a:solidFill>
                  <a:srgbClr val="CC0000"/>
                </a:solidFill>
              </a:rPr>
              <a:t>1.2.2. </a:t>
            </a:r>
            <a:r>
              <a:rPr lang="en-US" sz="3200" b="1">
                <a:solidFill>
                  <a:srgbClr val="CC0000"/>
                </a:solidFill>
              </a:rPr>
              <a:t>Đối tượng (Objects) và </a:t>
            </a:r>
            <a:r>
              <a:rPr lang="en-US" sz="3200" b="1" smtClean="0">
                <a:solidFill>
                  <a:srgbClr val="CC0000"/>
                </a:solidFill>
              </a:rPr>
              <a:t>lớp (Classes</a:t>
            </a:r>
            <a:r>
              <a:rPr lang="en-US" sz="3200" b="1">
                <a:solidFill>
                  <a:srgbClr val="CC0000"/>
                </a:solidFill>
              </a:rPr>
              <a:t>)</a:t>
            </a:r>
          </a:p>
        </p:txBody>
      </p:sp>
      <p:pic>
        <p:nvPicPr>
          <p:cNvPr id="7" name="Picture 2" descr="Lá»p vÃ  Äá»i tÆ°á»£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09750" y="862806"/>
            <a:ext cx="5524500" cy="302895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p:cNvSpPr/>
          <p:nvPr/>
        </p:nvSpPr>
        <p:spPr>
          <a:xfrm>
            <a:off x="303608" y="3858349"/>
            <a:ext cx="8535591" cy="2973122"/>
          </a:xfrm>
          <a:prstGeom prst="rect">
            <a:avLst/>
          </a:prstGeom>
        </p:spPr>
        <p:txBody>
          <a:bodyPr wrap="square">
            <a:spAutoFit/>
          </a:bodyPr>
          <a:lstStyle/>
          <a:p>
            <a:pPr marL="342900" indent="-342900" algn="just">
              <a:lnSpc>
                <a:spcPct val="120000"/>
              </a:lnSpc>
              <a:buFont typeface="Arial" pitchFamily="34" charset="0"/>
              <a:buChar char="•"/>
            </a:pPr>
            <a:r>
              <a:rPr lang="vi-VN" sz="2600">
                <a:solidFill>
                  <a:srgbClr val="0070C0"/>
                </a:solidFill>
              </a:rPr>
              <a:t>Khi phát triển ứng </a:t>
            </a:r>
            <a:r>
              <a:rPr lang="vi-VN" sz="2600" smtClean="0">
                <a:solidFill>
                  <a:srgbClr val="0070C0"/>
                </a:solidFill>
              </a:rPr>
              <a:t>dụng</a:t>
            </a:r>
            <a:r>
              <a:rPr lang="en-US" sz="2600" smtClean="0">
                <a:solidFill>
                  <a:srgbClr val="0070C0"/>
                </a:solidFill>
              </a:rPr>
              <a:t> kiểu </a:t>
            </a:r>
            <a:r>
              <a:rPr lang="vi-VN" sz="2600" smtClean="0">
                <a:solidFill>
                  <a:srgbClr val="0070C0"/>
                </a:solidFill>
              </a:rPr>
              <a:t>OOP</a:t>
            </a:r>
            <a:r>
              <a:rPr lang="vi-VN" sz="2600">
                <a:solidFill>
                  <a:srgbClr val="0070C0"/>
                </a:solidFill>
              </a:rPr>
              <a:t>, </a:t>
            </a:r>
            <a:r>
              <a:rPr lang="vi-VN" sz="2600" smtClean="0">
                <a:solidFill>
                  <a:srgbClr val="0070C0"/>
                </a:solidFill>
              </a:rPr>
              <a:t>ta </a:t>
            </a:r>
            <a:r>
              <a:rPr lang="vi-VN" sz="2600">
                <a:solidFill>
                  <a:srgbClr val="0070C0"/>
                </a:solidFill>
              </a:rPr>
              <a:t>sẽ định nghĩa các lớp </a:t>
            </a:r>
            <a:r>
              <a:rPr lang="vi-VN" sz="2600" b="1">
                <a:solidFill>
                  <a:srgbClr val="0070C0"/>
                </a:solidFill>
              </a:rPr>
              <a:t>(class)</a:t>
            </a:r>
            <a:r>
              <a:rPr lang="vi-VN" sz="2600">
                <a:solidFill>
                  <a:srgbClr val="0070C0"/>
                </a:solidFill>
              </a:rPr>
              <a:t> để mô </a:t>
            </a:r>
            <a:r>
              <a:rPr lang="vi-VN" sz="2600" smtClean="0">
                <a:solidFill>
                  <a:srgbClr val="0070C0"/>
                </a:solidFill>
              </a:rPr>
              <a:t>hình</a:t>
            </a:r>
            <a:r>
              <a:rPr lang="en-US" sz="2600">
                <a:solidFill>
                  <a:srgbClr val="0070C0"/>
                </a:solidFill>
              </a:rPr>
              <a:t> </a:t>
            </a:r>
            <a:r>
              <a:rPr lang="vi-VN" sz="2600" smtClean="0">
                <a:solidFill>
                  <a:srgbClr val="0070C0"/>
                </a:solidFill>
              </a:rPr>
              <a:t>các </a:t>
            </a:r>
            <a:r>
              <a:rPr lang="vi-VN" sz="2600">
                <a:solidFill>
                  <a:srgbClr val="0070C0"/>
                </a:solidFill>
              </a:rPr>
              <a:t>đối tượng </a:t>
            </a:r>
            <a:r>
              <a:rPr lang="en-US" sz="2600" smtClean="0">
                <a:solidFill>
                  <a:srgbClr val="0070C0"/>
                </a:solidFill>
              </a:rPr>
              <a:t>trong </a:t>
            </a:r>
            <a:r>
              <a:rPr lang="vi-VN" sz="2600" smtClean="0">
                <a:solidFill>
                  <a:srgbClr val="0070C0"/>
                </a:solidFill>
              </a:rPr>
              <a:t>thực tế.</a:t>
            </a:r>
            <a:endParaRPr lang="en-US" sz="2600" smtClean="0">
              <a:solidFill>
                <a:srgbClr val="0070C0"/>
              </a:solidFill>
            </a:endParaRPr>
          </a:p>
          <a:p>
            <a:pPr marL="342900" indent="-342900" algn="just">
              <a:lnSpc>
                <a:spcPct val="120000"/>
              </a:lnSpc>
              <a:buFont typeface="Arial" pitchFamily="34" charset="0"/>
              <a:buChar char="•"/>
            </a:pPr>
            <a:r>
              <a:rPr lang="vi-VN" sz="2600" smtClean="0">
                <a:solidFill>
                  <a:srgbClr val="0070C0"/>
                </a:solidFill>
              </a:rPr>
              <a:t>Trong</a:t>
            </a:r>
            <a:r>
              <a:rPr lang="en-US" sz="2600" smtClean="0">
                <a:solidFill>
                  <a:srgbClr val="0070C0"/>
                </a:solidFill>
              </a:rPr>
              <a:t> </a:t>
            </a:r>
            <a:r>
              <a:rPr lang="vi-VN" sz="2600" b="1" smtClean="0">
                <a:solidFill>
                  <a:srgbClr val="0070C0"/>
                </a:solidFill>
              </a:rPr>
              <a:t>các lớp</a:t>
            </a:r>
            <a:r>
              <a:rPr lang="en-US" sz="2600" b="1">
                <a:solidFill>
                  <a:srgbClr val="0070C0"/>
                </a:solidFill>
              </a:rPr>
              <a:t> </a:t>
            </a:r>
            <a:r>
              <a:rPr lang="vi-VN" sz="2600" smtClean="0">
                <a:solidFill>
                  <a:srgbClr val="0070C0"/>
                </a:solidFill>
              </a:rPr>
              <a:t>này</a:t>
            </a:r>
            <a:r>
              <a:rPr lang="en-US" sz="2600" smtClean="0">
                <a:solidFill>
                  <a:srgbClr val="0070C0"/>
                </a:solidFill>
              </a:rPr>
              <a:t>, </a:t>
            </a:r>
            <a:r>
              <a:rPr lang="vi-VN" sz="2600" smtClean="0">
                <a:solidFill>
                  <a:srgbClr val="0070C0"/>
                </a:solidFill>
              </a:rPr>
              <a:t>sẽ </a:t>
            </a:r>
            <a:r>
              <a:rPr lang="vi-VN" sz="2600">
                <a:solidFill>
                  <a:srgbClr val="0070C0"/>
                </a:solidFill>
              </a:rPr>
              <a:t>được </a:t>
            </a:r>
            <a:r>
              <a:rPr lang="vi-VN" sz="2600" b="1">
                <a:solidFill>
                  <a:srgbClr val="0070C0"/>
                </a:solidFill>
              </a:rPr>
              <a:t>khởi tạo</a:t>
            </a:r>
            <a:r>
              <a:rPr lang="vi-VN" sz="2600">
                <a:solidFill>
                  <a:srgbClr val="0070C0"/>
                </a:solidFill>
              </a:rPr>
              <a:t> thành các </a:t>
            </a:r>
            <a:r>
              <a:rPr lang="vi-VN" sz="2600" b="1">
                <a:solidFill>
                  <a:srgbClr val="0070C0"/>
                </a:solidFill>
              </a:rPr>
              <a:t>đối tượng</a:t>
            </a:r>
            <a:r>
              <a:rPr lang="vi-VN" sz="2600">
                <a:solidFill>
                  <a:srgbClr val="0070C0"/>
                </a:solidFill>
              </a:rPr>
              <a:t> và trong suốt thời gian ứng dụng chạy, các </a:t>
            </a:r>
            <a:r>
              <a:rPr lang="vi-VN" sz="2600" b="1">
                <a:solidFill>
                  <a:srgbClr val="0070C0"/>
                </a:solidFill>
              </a:rPr>
              <a:t>phương </a:t>
            </a:r>
            <a:r>
              <a:rPr lang="vi-VN" sz="2600" b="1" smtClean="0">
                <a:solidFill>
                  <a:srgbClr val="0070C0"/>
                </a:solidFill>
              </a:rPr>
              <a:t>thức</a:t>
            </a:r>
            <a:r>
              <a:rPr lang="vi-VN" sz="2600" smtClean="0">
                <a:solidFill>
                  <a:srgbClr val="0070C0"/>
                </a:solidFill>
              </a:rPr>
              <a:t> </a:t>
            </a:r>
            <a:r>
              <a:rPr lang="vi-VN" sz="2600">
                <a:solidFill>
                  <a:srgbClr val="0070C0"/>
                </a:solidFill>
              </a:rPr>
              <a:t>của đối tượng này sẽ được gọi.</a:t>
            </a:r>
          </a:p>
        </p:txBody>
      </p:sp>
    </p:spTree>
    <p:extLst>
      <p:ext uri="{BB962C8B-B14F-4D97-AF65-F5344CB8AC3E}">
        <p14:creationId xmlns="" xmlns:p14="http://schemas.microsoft.com/office/powerpoint/2010/main" val="3946112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81756"/>
            <a:ext cx="8763000" cy="584775"/>
          </a:xfrm>
          <a:prstGeom prst="rect">
            <a:avLst/>
          </a:prstGeom>
          <a:noFill/>
        </p:spPr>
        <p:txBody>
          <a:bodyPr wrap="square" rtlCol="0">
            <a:spAutoFit/>
          </a:bodyPr>
          <a:lstStyle/>
          <a:p>
            <a:pPr algn="just"/>
            <a:r>
              <a:rPr lang="en-US" sz="3200" b="1" smtClean="0">
                <a:solidFill>
                  <a:srgbClr val="0070C0"/>
                </a:solidFill>
              </a:rPr>
              <a:t>b) Kế thừa private (tiếp…)</a:t>
            </a:r>
            <a:endParaRPr lang="en-US" sz="3200" smtClean="0">
              <a:solidFill>
                <a:srgbClr val="0070C0"/>
              </a:solidFill>
            </a:endParaRPr>
          </a:p>
        </p:txBody>
      </p:sp>
      <p:sp>
        <p:nvSpPr>
          <p:cNvPr id="491522" name="Rectangle 2"/>
          <p:cNvSpPr>
            <a:spLocks noChangeArrowheads="1"/>
          </p:cNvSpPr>
          <p:nvPr/>
        </p:nvSpPr>
        <p:spPr bwMode="auto">
          <a:xfrm>
            <a:off x="0" y="0"/>
            <a:ext cx="9145588"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91521" name="Object 1"/>
          <p:cNvGraphicFramePr>
            <a:graphicFrameLocks noChangeAspect="1"/>
          </p:cNvGraphicFramePr>
          <p:nvPr/>
        </p:nvGraphicFramePr>
        <p:xfrm>
          <a:off x="381794" y="691356"/>
          <a:ext cx="8220789" cy="6019800"/>
        </p:xfrm>
        <a:graphic>
          <a:graphicData uri="http://schemas.openxmlformats.org/presentationml/2006/ole">
            <p:oleObj spid="_x0000_s491521" name="Bitmap Image" r:id="rId4" imgW="4495238" imgH="3296110" progId="PBrush">
              <p:embed/>
            </p:oleObj>
          </a:graphicData>
        </a:graphic>
      </p:graphicFrame>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68404"/>
            <a:ext cx="8763000" cy="6817251"/>
          </a:xfrm>
          <a:prstGeom prst="rect">
            <a:avLst/>
          </a:prstGeom>
          <a:noFill/>
        </p:spPr>
        <p:txBody>
          <a:bodyPr wrap="square" rtlCol="0">
            <a:spAutoFit/>
          </a:bodyPr>
          <a:lstStyle/>
          <a:p>
            <a:r>
              <a:rPr lang="en-US" sz="3300" b="1" smtClean="0">
                <a:solidFill>
                  <a:srgbClr val="0070C0"/>
                </a:solidFill>
              </a:rPr>
              <a:t>5.2.2. Kiểm soát truy cập (tiếp…)</a:t>
            </a:r>
          </a:p>
          <a:p>
            <a:pPr algn="just"/>
            <a:r>
              <a:rPr lang="en-US" sz="3200" b="1" smtClean="0">
                <a:solidFill>
                  <a:srgbClr val="0070C0"/>
                </a:solidFill>
              </a:rPr>
              <a:t>c) Kiểm soát truy cập</a:t>
            </a:r>
          </a:p>
          <a:p>
            <a:pPr algn="just"/>
            <a:r>
              <a:rPr lang="en-US" sz="3100" smtClean="0">
                <a:solidFill>
                  <a:srgbClr val="0070C0"/>
                </a:solidFill>
              </a:rPr>
              <a:t>- Khi chưa sử dụng kế thừa, các hàm thành viên của lớp có thể truy cập vào bất cứ thành viên nào của lớp cho dù đó là public, private nhưng các đối tượng của lớp đó chỉ có thể truy cập vào các thành phần public.</a:t>
            </a:r>
          </a:p>
          <a:p>
            <a:pPr algn="just"/>
            <a:r>
              <a:rPr lang="en-US" sz="3100" smtClean="0">
                <a:solidFill>
                  <a:srgbClr val="0070C0"/>
                </a:solidFill>
              </a:rPr>
              <a:t>- Khi kế thừa được đưa ra các khả năng truy cập tới các thành viên khác đã ra đời. Các hàm thành viên của lớp dẫn xuất có thể truy cập vào các thành viên public và protected của lớp cơ sở, trừ các thành viên private. Các đối tượng của lớp dẫn xuất chỉ có thể truy cập vào các thành viên public của lớp cơ sở.</a:t>
            </a:r>
            <a:endParaRPr lang="en-US" sz="3200" b="1" smtClean="0">
              <a:solidFill>
                <a:srgbClr val="0070C0"/>
              </a:solidFill>
            </a:endParaRPr>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68404"/>
            <a:ext cx="8763000" cy="1092607"/>
          </a:xfrm>
          <a:prstGeom prst="rect">
            <a:avLst/>
          </a:prstGeom>
          <a:noFill/>
        </p:spPr>
        <p:txBody>
          <a:bodyPr wrap="square" rtlCol="0">
            <a:spAutoFit/>
          </a:bodyPr>
          <a:lstStyle/>
          <a:p>
            <a:r>
              <a:rPr lang="en-US" sz="3300" b="1" smtClean="0">
                <a:solidFill>
                  <a:srgbClr val="0070C0"/>
                </a:solidFill>
              </a:rPr>
              <a:t>5.2.2. Kiểm soát truy cập (tiếp…)</a:t>
            </a:r>
          </a:p>
          <a:p>
            <a:pPr algn="just"/>
            <a:r>
              <a:rPr lang="en-US" sz="3200" b="1" smtClean="0">
                <a:solidFill>
                  <a:srgbClr val="0070C0"/>
                </a:solidFill>
              </a:rPr>
              <a:t>c) Kiểm soát truy cập (tiếp…)</a:t>
            </a:r>
          </a:p>
        </p:txBody>
      </p:sp>
      <p:graphicFrame>
        <p:nvGraphicFramePr>
          <p:cNvPr id="3" name="Table 2"/>
          <p:cNvGraphicFramePr>
            <a:graphicFrameLocks noGrp="1"/>
          </p:cNvGraphicFramePr>
          <p:nvPr/>
        </p:nvGraphicFramePr>
        <p:xfrm>
          <a:off x="305594" y="1377156"/>
          <a:ext cx="8382000" cy="4306824"/>
        </p:xfrm>
        <a:graphic>
          <a:graphicData uri="http://schemas.openxmlformats.org/drawingml/2006/table">
            <a:tbl>
              <a:tblPr>
                <a:tableStyleId>{0505E3EF-67EA-436B-97B2-0124C06EBD24}</a:tableStyleId>
              </a:tblPr>
              <a:tblGrid>
                <a:gridCol w="1953296"/>
                <a:gridCol w="1951954"/>
                <a:gridCol w="2190750"/>
                <a:gridCol w="2286000"/>
              </a:tblGrid>
              <a:tr h="1310640">
                <a:tc>
                  <a:txBody>
                    <a:bodyPr/>
                    <a:lstStyle/>
                    <a:p>
                      <a:pPr algn="ctr">
                        <a:lnSpc>
                          <a:spcPct val="120000"/>
                        </a:lnSpc>
                        <a:spcBef>
                          <a:spcPts val="300"/>
                        </a:spcBef>
                        <a:spcAft>
                          <a:spcPts val="300"/>
                        </a:spcAft>
                      </a:pPr>
                      <a:endParaRPr lang="en-US" sz="3200" b="1">
                        <a:latin typeface="Tahoma" pitchFamily="34" charset="0"/>
                        <a:ea typeface="Times New Roman"/>
                        <a:cs typeface="Tahoma" pitchFamily="34" charset="0"/>
                      </a:endParaRPr>
                    </a:p>
                  </a:txBody>
                  <a:tcPr marL="68580" marR="68580" marT="0" marB="0"/>
                </a:tc>
                <a:tc>
                  <a:txBody>
                    <a:bodyPr/>
                    <a:lstStyle/>
                    <a:p>
                      <a:pPr algn="ctr">
                        <a:lnSpc>
                          <a:spcPct val="120000"/>
                        </a:lnSpc>
                        <a:spcBef>
                          <a:spcPts val="300"/>
                        </a:spcBef>
                        <a:spcAft>
                          <a:spcPts val="300"/>
                        </a:spcAft>
                      </a:pPr>
                      <a:r>
                        <a:rPr lang="en-US" sz="3200"/>
                        <a:t>Truy cập từ chính lớp đó</a:t>
                      </a:r>
                      <a:endParaRPr lang="en-US" sz="3200" b="0">
                        <a:latin typeface="Tahoma" pitchFamily="34" charset="0"/>
                        <a:ea typeface="Times New Roman"/>
                        <a:cs typeface="Tahoma" pitchFamily="34" charset="0"/>
                      </a:endParaRPr>
                    </a:p>
                  </a:txBody>
                  <a:tcPr marL="68580" marR="68580" marT="0" marB="0"/>
                </a:tc>
                <a:tc>
                  <a:txBody>
                    <a:bodyPr/>
                    <a:lstStyle/>
                    <a:p>
                      <a:pPr algn="ctr">
                        <a:lnSpc>
                          <a:spcPct val="120000"/>
                        </a:lnSpc>
                        <a:spcBef>
                          <a:spcPts val="300"/>
                        </a:spcBef>
                        <a:spcAft>
                          <a:spcPts val="300"/>
                        </a:spcAft>
                      </a:pPr>
                      <a:r>
                        <a:rPr lang="en-US" sz="3200"/>
                        <a:t>Truy cập từ lớp dẫn xuất</a:t>
                      </a:r>
                      <a:endParaRPr lang="en-US" sz="3200" b="0">
                        <a:latin typeface="Tahoma" pitchFamily="34" charset="0"/>
                        <a:ea typeface="Times New Roman"/>
                        <a:cs typeface="Tahoma" pitchFamily="34" charset="0"/>
                      </a:endParaRPr>
                    </a:p>
                  </a:txBody>
                  <a:tcPr marL="68580" marR="68580" marT="0" marB="0"/>
                </a:tc>
                <a:tc>
                  <a:txBody>
                    <a:bodyPr/>
                    <a:lstStyle/>
                    <a:p>
                      <a:pPr algn="ctr">
                        <a:lnSpc>
                          <a:spcPct val="120000"/>
                        </a:lnSpc>
                        <a:spcBef>
                          <a:spcPts val="300"/>
                        </a:spcBef>
                        <a:spcAft>
                          <a:spcPts val="300"/>
                        </a:spcAft>
                      </a:pPr>
                      <a:r>
                        <a:rPr lang="en-US" sz="3200"/>
                        <a:t>Truy cập từ đối tượng của lớp</a:t>
                      </a:r>
                      <a:endParaRPr lang="en-US" sz="3200" b="0">
                        <a:latin typeface="Tahoma" pitchFamily="34" charset="0"/>
                        <a:ea typeface="Times New Roman"/>
                        <a:cs typeface="Tahoma" pitchFamily="34" charset="0"/>
                      </a:endParaRPr>
                    </a:p>
                  </a:txBody>
                  <a:tcPr marL="68580" marR="68580" marT="0" marB="0"/>
                </a:tc>
              </a:tr>
              <a:tr h="655320">
                <a:tc>
                  <a:txBody>
                    <a:bodyPr/>
                    <a:lstStyle/>
                    <a:p>
                      <a:pPr algn="ctr">
                        <a:lnSpc>
                          <a:spcPct val="120000"/>
                        </a:lnSpc>
                        <a:spcBef>
                          <a:spcPts val="300"/>
                        </a:spcBef>
                        <a:spcAft>
                          <a:spcPts val="300"/>
                        </a:spcAft>
                      </a:pPr>
                      <a:r>
                        <a:rPr lang="en-US" sz="3200"/>
                        <a:t>public</a:t>
                      </a:r>
                      <a:endParaRPr lang="en-US" sz="3200" b="0">
                        <a:latin typeface="Tahoma" pitchFamily="34" charset="0"/>
                        <a:ea typeface="Times New Roman"/>
                        <a:cs typeface="Tahoma" pitchFamily="34" charset="0"/>
                      </a:endParaRPr>
                    </a:p>
                  </a:txBody>
                  <a:tcPr marL="68580" marR="68580" marT="0" marB="0"/>
                </a:tc>
                <a:tc>
                  <a:txBody>
                    <a:bodyPr/>
                    <a:lstStyle/>
                    <a:p>
                      <a:pPr algn="ctr">
                        <a:lnSpc>
                          <a:spcPct val="120000"/>
                        </a:lnSpc>
                        <a:spcBef>
                          <a:spcPts val="300"/>
                        </a:spcBef>
                        <a:spcAft>
                          <a:spcPts val="300"/>
                        </a:spcAft>
                      </a:pPr>
                      <a:r>
                        <a:rPr lang="en-US" sz="3200">
                          <a:solidFill>
                            <a:schemeClr val="tx1"/>
                          </a:solidFill>
                        </a:rPr>
                        <a:t>Yes</a:t>
                      </a:r>
                      <a:endParaRPr lang="en-US" sz="3200" b="0">
                        <a:solidFill>
                          <a:schemeClr val="tx1"/>
                        </a:solidFill>
                        <a:latin typeface="Tahoma" pitchFamily="34" charset="0"/>
                        <a:ea typeface="Times New Roman"/>
                        <a:cs typeface="Tahoma" pitchFamily="34" charset="0"/>
                      </a:endParaRPr>
                    </a:p>
                  </a:txBody>
                  <a:tcPr marL="68580" marR="68580" marT="0" marB="0"/>
                </a:tc>
                <a:tc>
                  <a:txBody>
                    <a:bodyPr/>
                    <a:lstStyle/>
                    <a:p>
                      <a:pPr algn="ctr">
                        <a:lnSpc>
                          <a:spcPct val="120000"/>
                        </a:lnSpc>
                        <a:spcBef>
                          <a:spcPts val="300"/>
                        </a:spcBef>
                        <a:spcAft>
                          <a:spcPts val="300"/>
                        </a:spcAft>
                      </a:pPr>
                      <a:r>
                        <a:rPr lang="en-US" sz="3200">
                          <a:solidFill>
                            <a:schemeClr val="tx1"/>
                          </a:solidFill>
                        </a:rPr>
                        <a:t>Yes</a:t>
                      </a:r>
                      <a:endParaRPr lang="en-US" sz="3200" b="0">
                        <a:solidFill>
                          <a:schemeClr val="tx1"/>
                        </a:solidFill>
                        <a:latin typeface="Tahoma" pitchFamily="34" charset="0"/>
                        <a:ea typeface="Times New Roman"/>
                        <a:cs typeface="Tahoma" pitchFamily="34" charset="0"/>
                      </a:endParaRPr>
                    </a:p>
                  </a:txBody>
                  <a:tcPr marL="68580" marR="68580" marT="0" marB="0"/>
                </a:tc>
                <a:tc>
                  <a:txBody>
                    <a:bodyPr/>
                    <a:lstStyle/>
                    <a:p>
                      <a:pPr algn="ctr">
                        <a:lnSpc>
                          <a:spcPct val="120000"/>
                        </a:lnSpc>
                        <a:spcBef>
                          <a:spcPts val="300"/>
                        </a:spcBef>
                        <a:spcAft>
                          <a:spcPts val="300"/>
                        </a:spcAft>
                      </a:pPr>
                      <a:r>
                        <a:rPr lang="en-US" sz="3200">
                          <a:solidFill>
                            <a:schemeClr val="tx1"/>
                          </a:solidFill>
                        </a:rPr>
                        <a:t>Yes</a:t>
                      </a:r>
                      <a:endParaRPr lang="en-US" sz="3200" b="0">
                        <a:solidFill>
                          <a:schemeClr val="tx1"/>
                        </a:solidFill>
                        <a:latin typeface="Tahoma" pitchFamily="34" charset="0"/>
                        <a:ea typeface="Times New Roman"/>
                        <a:cs typeface="Tahoma" pitchFamily="34" charset="0"/>
                      </a:endParaRPr>
                    </a:p>
                  </a:txBody>
                  <a:tcPr marL="68580" marR="68580" marT="0" marB="0"/>
                </a:tc>
              </a:tr>
              <a:tr h="655320">
                <a:tc>
                  <a:txBody>
                    <a:bodyPr/>
                    <a:lstStyle/>
                    <a:p>
                      <a:pPr algn="ctr">
                        <a:lnSpc>
                          <a:spcPct val="120000"/>
                        </a:lnSpc>
                        <a:spcBef>
                          <a:spcPts val="300"/>
                        </a:spcBef>
                        <a:spcAft>
                          <a:spcPts val="300"/>
                        </a:spcAft>
                      </a:pPr>
                      <a:r>
                        <a:rPr lang="en-US" sz="3200"/>
                        <a:t>protected</a:t>
                      </a:r>
                      <a:endParaRPr lang="en-US" sz="3200" b="0">
                        <a:latin typeface="Tahoma" pitchFamily="34" charset="0"/>
                        <a:ea typeface="Times New Roman"/>
                        <a:cs typeface="Tahoma" pitchFamily="34" charset="0"/>
                      </a:endParaRPr>
                    </a:p>
                  </a:txBody>
                  <a:tcPr marL="68580" marR="68580" marT="0" marB="0"/>
                </a:tc>
                <a:tc>
                  <a:txBody>
                    <a:bodyPr/>
                    <a:lstStyle/>
                    <a:p>
                      <a:pPr algn="ctr">
                        <a:lnSpc>
                          <a:spcPct val="120000"/>
                        </a:lnSpc>
                        <a:spcBef>
                          <a:spcPts val="300"/>
                        </a:spcBef>
                        <a:spcAft>
                          <a:spcPts val="300"/>
                        </a:spcAft>
                      </a:pPr>
                      <a:r>
                        <a:rPr lang="en-US" sz="3200">
                          <a:solidFill>
                            <a:schemeClr val="tx1"/>
                          </a:solidFill>
                        </a:rPr>
                        <a:t>Yes</a:t>
                      </a:r>
                      <a:endParaRPr lang="en-US" sz="3200" b="0">
                        <a:solidFill>
                          <a:schemeClr val="tx1"/>
                        </a:solidFill>
                        <a:latin typeface="Tahoma" pitchFamily="34" charset="0"/>
                        <a:ea typeface="Times New Roman"/>
                        <a:cs typeface="Tahoma" pitchFamily="34" charset="0"/>
                      </a:endParaRPr>
                    </a:p>
                  </a:txBody>
                  <a:tcPr marL="68580" marR="68580" marT="0" marB="0"/>
                </a:tc>
                <a:tc>
                  <a:txBody>
                    <a:bodyPr/>
                    <a:lstStyle/>
                    <a:p>
                      <a:pPr algn="ctr">
                        <a:lnSpc>
                          <a:spcPct val="120000"/>
                        </a:lnSpc>
                        <a:spcBef>
                          <a:spcPts val="300"/>
                        </a:spcBef>
                        <a:spcAft>
                          <a:spcPts val="300"/>
                        </a:spcAft>
                      </a:pPr>
                      <a:r>
                        <a:rPr lang="en-US" sz="3200">
                          <a:solidFill>
                            <a:schemeClr val="tx1"/>
                          </a:solidFill>
                        </a:rPr>
                        <a:t>Yes</a:t>
                      </a:r>
                      <a:endParaRPr lang="en-US" sz="3200" b="0">
                        <a:solidFill>
                          <a:schemeClr val="tx1"/>
                        </a:solidFill>
                        <a:latin typeface="Tahoma" pitchFamily="34" charset="0"/>
                        <a:ea typeface="Times New Roman"/>
                        <a:cs typeface="Tahoma" pitchFamily="34" charset="0"/>
                      </a:endParaRPr>
                    </a:p>
                  </a:txBody>
                  <a:tcPr marL="68580" marR="68580" marT="0" marB="0"/>
                </a:tc>
                <a:tc>
                  <a:txBody>
                    <a:bodyPr/>
                    <a:lstStyle/>
                    <a:p>
                      <a:pPr algn="ctr">
                        <a:lnSpc>
                          <a:spcPct val="120000"/>
                        </a:lnSpc>
                        <a:spcBef>
                          <a:spcPts val="300"/>
                        </a:spcBef>
                        <a:spcAft>
                          <a:spcPts val="300"/>
                        </a:spcAft>
                      </a:pPr>
                      <a:r>
                        <a:rPr lang="en-US" sz="3200">
                          <a:solidFill>
                            <a:schemeClr val="tx1"/>
                          </a:solidFill>
                        </a:rPr>
                        <a:t>No</a:t>
                      </a:r>
                      <a:endParaRPr lang="en-US" sz="3200" b="0">
                        <a:solidFill>
                          <a:schemeClr val="tx1"/>
                        </a:solidFill>
                        <a:latin typeface="Tahoma" pitchFamily="34" charset="0"/>
                        <a:ea typeface="Times New Roman"/>
                        <a:cs typeface="Tahoma" pitchFamily="34" charset="0"/>
                      </a:endParaRPr>
                    </a:p>
                  </a:txBody>
                  <a:tcPr marL="68580" marR="68580" marT="0" marB="0"/>
                </a:tc>
              </a:tr>
              <a:tr h="655320">
                <a:tc>
                  <a:txBody>
                    <a:bodyPr/>
                    <a:lstStyle/>
                    <a:p>
                      <a:pPr algn="ctr">
                        <a:lnSpc>
                          <a:spcPct val="120000"/>
                        </a:lnSpc>
                        <a:spcBef>
                          <a:spcPts val="300"/>
                        </a:spcBef>
                        <a:spcAft>
                          <a:spcPts val="300"/>
                        </a:spcAft>
                      </a:pPr>
                      <a:r>
                        <a:rPr lang="en-US" sz="3200"/>
                        <a:t>private</a:t>
                      </a:r>
                      <a:endParaRPr lang="en-US" sz="3200" b="0">
                        <a:latin typeface="Tahoma" pitchFamily="34" charset="0"/>
                        <a:ea typeface="Times New Roman"/>
                        <a:cs typeface="Tahoma" pitchFamily="34" charset="0"/>
                      </a:endParaRPr>
                    </a:p>
                  </a:txBody>
                  <a:tcPr marL="68580" marR="68580" marT="0" marB="0"/>
                </a:tc>
                <a:tc>
                  <a:txBody>
                    <a:bodyPr/>
                    <a:lstStyle/>
                    <a:p>
                      <a:pPr algn="ctr">
                        <a:lnSpc>
                          <a:spcPct val="120000"/>
                        </a:lnSpc>
                        <a:spcBef>
                          <a:spcPts val="300"/>
                        </a:spcBef>
                        <a:spcAft>
                          <a:spcPts val="300"/>
                        </a:spcAft>
                      </a:pPr>
                      <a:r>
                        <a:rPr lang="en-US" sz="3200">
                          <a:solidFill>
                            <a:schemeClr val="tx1"/>
                          </a:solidFill>
                        </a:rPr>
                        <a:t>Yes</a:t>
                      </a:r>
                      <a:endParaRPr lang="en-US" sz="3200" b="0">
                        <a:solidFill>
                          <a:schemeClr val="tx1"/>
                        </a:solidFill>
                        <a:latin typeface="Tahoma" pitchFamily="34" charset="0"/>
                        <a:ea typeface="Times New Roman"/>
                        <a:cs typeface="Tahoma" pitchFamily="34" charset="0"/>
                      </a:endParaRPr>
                    </a:p>
                  </a:txBody>
                  <a:tcPr marL="68580" marR="68580" marT="0" marB="0"/>
                </a:tc>
                <a:tc>
                  <a:txBody>
                    <a:bodyPr/>
                    <a:lstStyle/>
                    <a:p>
                      <a:pPr algn="ctr">
                        <a:lnSpc>
                          <a:spcPct val="120000"/>
                        </a:lnSpc>
                        <a:spcBef>
                          <a:spcPts val="300"/>
                        </a:spcBef>
                        <a:spcAft>
                          <a:spcPts val="300"/>
                        </a:spcAft>
                      </a:pPr>
                      <a:r>
                        <a:rPr lang="en-US" sz="3200">
                          <a:solidFill>
                            <a:schemeClr val="tx1"/>
                          </a:solidFill>
                        </a:rPr>
                        <a:t>No</a:t>
                      </a:r>
                      <a:endParaRPr lang="en-US" sz="3200" b="0">
                        <a:solidFill>
                          <a:schemeClr val="tx1"/>
                        </a:solidFill>
                        <a:latin typeface="Tahoma" pitchFamily="34" charset="0"/>
                        <a:ea typeface="Times New Roman"/>
                        <a:cs typeface="Tahoma" pitchFamily="34" charset="0"/>
                      </a:endParaRPr>
                    </a:p>
                  </a:txBody>
                  <a:tcPr marL="68580" marR="68580" marT="0" marB="0"/>
                </a:tc>
                <a:tc>
                  <a:txBody>
                    <a:bodyPr/>
                    <a:lstStyle/>
                    <a:p>
                      <a:pPr algn="ctr">
                        <a:lnSpc>
                          <a:spcPct val="120000"/>
                        </a:lnSpc>
                        <a:spcBef>
                          <a:spcPts val="300"/>
                        </a:spcBef>
                        <a:spcAft>
                          <a:spcPts val="300"/>
                        </a:spcAft>
                      </a:pPr>
                      <a:r>
                        <a:rPr lang="en-US" sz="3200">
                          <a:solidFill>
                            <a:schemeClr val="tx1"/>
                          </a:solidFill>
                        </a:rPr>
                        <a:t>No</a:t>
                      </a:r>
                      <a:endParaRPr lang="en-US" sz="3200" b="0">
                        <a:solidFill>
                          <a:schemeClr val="tx1"/>
                        </a:solidFill>
                        <a:latin typeface="Tahoma" pitchFamily="34" charset="0"/>
                        <a:ea typeface="Times New Roman"/>
                        <a:cs typeface="Tahoma" pitchFamily="34" charset="0"/>
                      </a:endParaRPr>
                    </a:p>
                  </a:txBody>
                  <a:tcPr marL="68580" marR="68580" marT="0" marB="0"/>
                </a:tc>
              </a:tr>
            </a:tbl>
          </a:graphicData>
        </a:graphic>
      </p:graphicFrame>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68404"/>
            <a:ext cx="8763000" cy="6463308"/>
          </a:xfrm>
          <a:prstGeom prst="rect">
            <a:avLst/>
          </a:prstGeom>
          <a:noFill/>
        </p:spPr>
        <p:txBody>
          <a:bodyPr wrap="square" rtlCol="0">
            <a:spAutoFit/>
          </a:bodyPr>
          <a:lstStyle/>
          <a:p>
            <a:r>
              <a:rPr lang="en-US" sz="3300" b="1" smtClean="0">
                <a:solidFill>
                  <a:srgbClr val="0070C0"/>
                </a:solidFill>
              </a:rPr>
              <a:t>5.2.3. Các hàm không thể kế thừa</a:t>
            </a:r>
          </a:p>
          <a:p>
            <a:pPr algn="just">
              <a:buFontTx/>
              <a:buChar char="-"/>
            </a:pPr>
            <a:r>
              <a:rPr lang="en-US" sz="3200" smtClean="0">
                <a:solidFill>
                  <a:srgbClr val="0070C0"/>
                </a:solidFill>
              </a:rPr>
              <a:t> Hàm toán tử gán =;</a:t>
            </a:r>
          </a:p>
          <a:p>
            <a:pPr algn="just">
              <a:buFontTx/>
              <a:buChar char="-"/>
            </a:pPr>
            <a:r>
              <a:rPr lang="en-US" sz="3200" smtClean="0">
                <a:solidFill>
                  <a:srgbClr val="0070C0"/>
                </a:solidFill>
              </a:rPr>
              <a:t> Hàm hủy tử ;</a:t>
            </a:r>
          </a:p>
          <a:p>
            <a:pPr algn="just">
              <a:buFontTx/>
              <a:buChar char="-"/>
            </a:pPr>
            <a:r>
              <a:rPr lang="en-US" sz="3200" smtClean="0">
                <a:solidFill>
                  <a:srgbClr val="0070C0"/>
                </a:solidFill>
              </a:rPr>
              <a:t> Và các hàm cấu tử.</a:t>
            </a:r>
          </a:p>
          <a:p>
            <a:pPr algn="just"/>
            <a:r>
              <a:rPr lang="en-US" sz="3300" b="1" smtClean="0">
                <a:solidFill>
                  <a:srgbClr val="0070C0"/>
                </a:solidFill>
              </a:rPr>
              <a:t>5.2.4. Các hàm cấu tử và kế thừa</a:t>
            </a:r>
          </a:p>
          <a:p>
            <a:pPr algn="just"/>
            <a:r>
              <a:rPr lang="en-US" sz="3200" smtClean="0">
                <a:solidFill>
                  <a:srgbClr val="0070C0"/>
                </a:solidFill>
              </a:rPr>
              <a:t>Khi định nghĩa một đối tượng của một lớp dẫn xuất, cấu tử của lớp cơ sở sẽ được gọi tới trước cấu tử của lớp dẫn xuất. Bởi vì đối tượng của lớp cơ sở là một đối tượng con - một phần - của đối tượng lớp dẫn xuất, và ta cần xây dựng nó từng phần trước khi xây dựng toàn bộ nội dung của nó.</a:t>
            </a:r>
          </a:p>
          <a:p>
            <a:pPr algn="just"/>
            <a:r>
              <a:rPr lang="en-US" sz="2800" i="1" smtClean="0">
                <a:hlinkClick r:id="rId3" action="ppaction://hlinkfile"/>
              </a:rPr>
              <a:t>Inheritance Parent.cpp</a:t>
            </a:r>
            <a:endParaRPr lang="en-US" sz="2800" i="1" smtClean="0"/>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linds(horizontal)">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blinds(horizontal)">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blinds(horizontal)">
                                      <p:cBhvr>
                                        <p:cTn id="42" dur="500"/>
                                        <p:tgtEl>
                                          <p:spTgt spid="4">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Effect transition="in" filter="blinds(horizontal)">
                                      <p:cBhvr>
                                        <p:cTn id="4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68404"/>
            <a:ext cx="8763000" cy="6540252"/>
          </a:xfrm>
          <a:prstGeom prst="rect">
            <a:avLst/>
          </a:prstGeom>
          <a:noFill/>
        </p:spPr>
        <p:txBody>
          <a:bodyPr wrap="square" rtlCol="0">
            <a:spAutoFit/>
          </a:bodyPr>
          <a:lstStyle/>
          <a:p>
            <a:r>
              <a:rPr lang="en-US" sz="3300" b="1" smtClean="0">
                <a:solidFill>
                  <a:srgbClr val="0070C0"/>
                </a:solidFill>
              </a:rPr>
              <a:t>5.3. Tương thích lớp cơ sở và lớp dẫn xuất</a:t>
            </a:r>
          </a:p>
          <a:p>
            <a:r>
              <a:rPr lang="en-US" sz="3300" b="1" smtClean="0">
                <a:solidFill>
                  <a:srgbClr val="0070C0"/>
                </a:solidFill>
              </a:rPr>
              <a:t>5.3.1. Định nghĩa lại các thành viên</a:t>
            </a:r>
          </a:p>
          <a:p>
            <a:pPr algn="just">
              <a:buFontTx/>
              <a:buChar char="-"/>
            </a:pPr>
            <a:r>
              <a:rPr lang="en-US" sz="3100" smtClean="0">
                <a:solidFill>
                  <a:srgbClr val="0070C0"/>
                </a:solidFill>
              </a:rPr>
              <a:t> Một vài thành viên (hàm hoặc dữ liệu) của lớp cơ sở có thể không phù hợp với lớp dẫn xuất. Các thành viên này nên được định nghĩa lại trong lớp dẫn xuất.</a:t>
            </a:r>
          </a:p>
          <a:p>
            <a:pPr algn="just">
              <a:spcBef>
                <a:spcPts val="600"/>
              </a:spcBef>
              <a:spcAft>
                <a:spcPts val="600"/>
              </a:spcAft>
            </a:pPr>
            <a:r>
              <a:rPr lang="en-US" sz="3100" smtClean="0">
                <a:hlinkClick r:id="rId3" action="ppaction://hlinkfile"/>
              </a:rPr>
              <a:t>Inheritance Teacher 3.cpp</a:t>
            </a:r>
            <a:endParaRPr lang="en-US" sz="3100" smtClean="0"/>
          </a:p>
          <a:p>
            <a:pPr algn="just"/>
            <a:r>
              <a:rPr lang="en-US" sz="3100" smtClean="0">
                <a:solidFill>
                  <a:srgbClr val="0070C0"/>
                </a:solidFill>
              </a:rPr>
              <a:t>- Hàm </a:t>
            </a:r>
            <a:r>
              <a:rPr lang="en-US" sz="3100" b="1" smtClean="0">
                <a:solidFill>
                  <a:srgbClr val="0070C0"/>
                </a:solidFill>
              </a:rPr>
              <a:t>print() </a:t>
            </a:r>
            <a:r>
              <a:rPr lang="en-US" sz="3100" smtClean="0">
                <a:solidFill>
                  <a:srgbClr val="0070C0"/>
                </a:solidFill>
              </a:rPr>
              <a:t>của lớp </a:t>
            </a:r>
            <a:r>
              <a:rPr lang="en-US" sz="3100" b="1" smtClean="0">
                <a:solidFill>
                  <a:srgbClr val="0070C0"/>
                </a:solidFill>
              </a:rPr>
              <a:t>Principal override </a:t>
            </a:r>
            <a:r>
              <a:rPr lang="en-US" sz="3100" smtClean="0">
                <a:solidFill>
                  <a:srgbClr val="0070C0"/>
                </a:solidFill>
              </a:rPr>
              <a:t>(hoặc hide) hàm </a:t>
            </a:r>
            <a:r>
              <a:rPr lang="en-US" sz="3100" b="1" smtClean="0">
                <a:solidFill>
                  <a:srgbClr val="0070C0"/>
                </a:solidFill>
              </a:rPr>
              <a:t>print() </a:t>
            </a:r>
            <a:r>
              <a:rPr lang="en-US" sz="3100" smtClean="0">
                <a:solidFill>
                  <a:srgbClr val="0070C0"/>
                </a:solidFill>
              </a:rPr>
              <a:t>của lớp </a:t>
            </a:r>
            <a:r>
              <a:rPr lang="en-US" sz="3100" b="1" smtClean="0">
                <a:solidFill>
                  <a:srgbClr val="0070C0"/>
                </a:solidFill>
              </a:rPr>
              <a:t>Teacher</a:t>
            </a:r>
            <a:r>
              <a:rPr lang="en-US" sz="3100" smtClean="0">
                <a:solidFill>
                  <a:srgbClr val="0070C0"/>
                </a:solidFill>
              </a:rPr>
              <a:t>. Lớp </a:t>
            </a:r>
            <a:r>
              <a:rPr lang="en-US" sz="3100" b="1" smtClean="0">
                <a:solidFill>
                  <a:srgbClr val="0070C0"/>
                </a:solidFill>
              </a:rPr>
              <a:t>Principal </a:t>
            </a:r>
            <a:r>
              <a:rPr lang="en-US" sz="3100" smtClean="0">
                <a:solidFill>
                  <a:srgbClr val="0070C0"/>
                </a:solidFill>
              </a:rPr>
              <a:t>giờ đây </a:t>
            </a:r>
            <a:r>
              <a:rPr lang="en-US" sz="3100" b="1" smtClean="0">
                <a:solidFill>
                  <a:srgbClr val="0070C0"/>
                </a:solidFill>
              </a:rPr>
              <a:t>có hai hàm print()</a:t>
            </a:r>
            <a:r>
              <a:rPr lang="en-US" sz="3100" smtClean="0">
                <a:solidFill>
                  <a:srgbClr val="0070C0"/>
                </a:solidFill>
              </a:rPr>
              <a:t>. Hàm </a:t>
            </a:r>
            <a:r>
              <a:rPr lang="en-US" sz="3100" b="1" smtClean="0">
                <a:solidFill>
                  <a:srgbClr val="0070C0"/>
                </a:solidFill>
              </a:rPr>
              <a:t>print() của lớp cơ sở </a:t>
            </a:r>
            <a:r>
              <a:rPr lang="en-US" sz="3100" smtClean="0">
                <a:solidFill>
                  <a:srgbClr val="0070C0"/>
                </a:solidFill>
              </a:rPr>
              <a:t>có thể được truy cập bằng cách sử dụng toán tử </a:t>
            </a:r>
            <a:r>
              <a:rPr lang="en-US" sz="3100" b="1" smtClean="0">
                <a:solidFill>
                  <a:srgbClr val="FF0000"/>
                </a:solidFill>
              </a:rPr>
              <a:t>“::”</a:t>
            </a:r>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68404"/>
            <a:ext cx="8763000" cy="6632585"/>
          </a:xfrm>
          <a:prstGeom prst="rect">
            <a:avLst/>
          </a:prstGeom>
          <a:noFill/>
        </p:spPr>
        <p:txBody>
          <a:bodyPr wrap="square" rtlCol="0">
            <a:spAutoFit/>
          </a:bodyPr>
          <a:lstStyle/>
          <a:p>
            <a:r>
              <a:rPr lang="en-US" sz="3300" b="1" smtClean="0">
                <a:solidFill>
                  <a:srgbClr val="0070C0"/>
                </a:solidFill>
              </a:rPr>
              <a:t>5.3.2. Con trỏ và các đối tượng</a:t>
            </a:r>
          </a:p>
          <a:p>
            <a:pPr algn="just"/>
            <a:r>
              <a:rPr lang="en-US" sz="2800" smtClean="0">
                <a:solidFill>
                  <a:srgbClr val="0070C0"/>
                </a:solidFill>
              </a:rPr>
              <a:t>- Các đối tượng được lưu trong bộ nhớ nên các con trỏ cũng có thể trỏ tới các đối tượng giống như chúng có thể trỏ tới các biến có kiểu cơ bản.</a:t>
            </a:r>
          </a:p>
          <a:p>
            <a:pPr algn="just">
              <a:buFontTx/>
              <a:buChar char="-"/>
            </a:pPr>
            <a:r>
              <a:rPr lang="en-US" sz="2800" smtClean="0">
                <a:solidFill>
                  <a:srgbClr val="0070C0"/>
                </a:solidFill>
              </a:rPr>
              <a:t> Các toán tử </a:t>
            </a:r>
            <a:r>
              <a:rPr lang="en-US" sz="2800" b="1" smtClean="0">
                <a:solidFill>
                  <a:srgbClr val="0070C0"/>
                </a:solidFill>
              </a:rPr>
              <a:t>new</a:t>
            </a:r>
            <a:r>
              <a:rPr lang="en-US" sz="2800" smtClean="0">
                <a:solidFill>
                  <a:srgbClr val="0070C0"/>
                </a:solidFill>
              </a:rPr>
              <a:t> và </a:t>
            </a:r>
            <a:r>
              <a:rPr lang="en-US" sz="2800" b="1" smtClean="0">
                <a:solidFill>
                  <a:srgbClr val="0070C0"/>
                </a:solidFill>
              </a:rPr>
              <a:t>delete</a:t>
            </a:r>
            <a:r>
              <a:rPr lang="en-US" sz="2800" smtClean="0">
                <a:solidFill>
                  <a:srgbClr val="0070C0"/>
                </a:solidFill>
              </a:rPr>
              <a:t> được cũng được sử dụng bình thường đối với các con trỏ trỏ tới các đối tượng của một lớp.</a:t>
            </a:r>
          </a:p>
          <a:p>
            <a:pPr algn="just">
              <a:buFontTx/>
              <a:buChar char="-"/>
            </a:pPr>
            <a:r>
              <a:rPr lang="en-US" sz="2800" smtClean="0">
                <a:solidFill>
                  <a:srgbClr val="0070C0"/>
                </a:solidFill>
              </a:rPr>
              <a:t> Toán tử new thực hiện cấp phát bộ nhớ và trả về điểm bắt đầu của vùng nhớ nếu thành công, nếu thất bại nó trả về 0. Khi chúng ta dùng toán tử new nó không chỉ thực hiện cấp phát bộ nhớ mà còn tạo ra đối tượng bằng cách gọi tới cấu tử của lớp tương ứng.</a:t>
            </a:r>
          </a:p>
          <a:p>
            <a:pPr algn="just">
              <a:buFontTx/>
              <a:buChar char="-"/>
            </a:pPr>
            <a:r>
              <a:rPr lang="en-US" sz="2800" smtClean="0">
                <a:solidFill>
                  <a:srgbClr val="0070C0"/>
                </a:solidFill>
              </a:rPr>
              <a:t> Toán tử delete được dùng để giải phóng vùng nhớ mà một con trỏ trỏ tới chiếm giữ.</a:t>
            </a:r>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68404"/>
            <a:ext cx="8763000" cy="6694140"/>
          </a:xfrm>
          <a:prstGeom prst="rect">
            <a:avLst/>
          </a:prstGeom>
          <a:noFill/>
        </p:spPr>
        <p:txBody>
          <a:bodyPr wrap="square" rtlCol="0">
            <a:spAutoFit/>
          </a:bodyPr>
          <a:lstStyle/>
          <a:p>
            <a:r>
              <a:rPr lang="en-US" sz="3300" b="1" smtClean="0">
                <a:solidFill>
                  <a:srgbClr val="0070C0"/>
                </a:solidFill>
              </a:rPr>
              <a:t>5.3.2. Con trỏ và các đối tượng (tiếp…)</a:t>
            </a:r>
          </a:p>
          <a:p>
            <a:pPr algn="just">
              <a:buFontTx/>
              <a:buChar char="-"/>
            </a:pPr>
            <a:r>
              <a:rPr lang="en-US" sz="2800" smtClean="0">
                <a:solidFill>
                  <a:srgbClr val="0070C0"/>
                </a:solidFill>
              </a:rPr>
              <a:t> Nếu như một lớp dẫn xuất Derived có một lớp cơ sở public Base thì một con trỏ của lớp Derived có thể được gán cho một biến con trỏ của lớp Base mà không cần có các thao tác chuyển kiểu tường minh nhưng thao tác ngược lại cần phải được chỉ rõ ràng, tường minh.</a:t>
            </a:r>
          </a:p>
          <a:p>
            <a:pPr algn="just">
              <a:buFontTx/>
              <a:buChar char="-"/>
            </a:pPr>
            <a:r>
              <a:rPr lang="en-US" sz="2800" smtClean="0">
                <a:solidFill>
                  <a:srgbClr val="0070C0"/>
                </a:solidFill>
              </a:rPr>
              <a:t> Ví dụ: </a:t>
            </a:r>
          </a:p>
          <a:p>
            <a:pPr algn="just"/>
            <a:r>
              <a:rPr lang="en-US" sz="2800" b="1" smtClean="0">
                <a:solidFill>
                  <a:srgbClr val="FF0000"/>
                </a:solidFill>
                <a:latin typeface="Courier New" pitchFamily="49" charset="0"/>
                <a:cs typeface="Courier New" pitchFamily="49" charset="0"/>
              </a:rPr>
              <a:t>class Base{};</a:t>
            </a:r>
          </a:p>
          <a:p>
            <a:pPr algn="just"/>
            <a:r>
              <a:rPr lang="en-US" sz="2800" b="1" smtClean="0">
                <a:solidFill>
                  <a:srgbClr val="FF0000"/>
                </a:solidFill>
                <a:latin typeface="Courier New" pitchFamily="49" charset="0"/>
                <a:cs typeface="Courier New" pitchFamily="49" charset="0"/>
              </a:rPr>
              <a:t>class Derived: public Base{};</a:t>
            </a:r>
          </a:p>
          <a:p>
            <a:pPr algn="just"/>
            <a:r>
              <a:rPr lang="en-US" sz="2800" b="1" smtClean="0">
                <a:solidFill>
                  <a:srgbClr val="FF0000"/>
                </a:solidFill>
                <a:latin typeface="Courier New" pitchFamily="49" charset="0"/>
                <a:cs typeface="Courier New" pitchFamily="49" charset="0"/>
              </a:rPr>
              <a:t>Derived d;</a:t>
            </a:r>
          </a:p>
          <a:p>
            <a:pPr algn="just"/>
            <a:r>
              <a:rPr lang="en-US" sz="2800" b="1" smtClean="0">
                <a:solidFill>
                  <a:srgbClr val="FF0000"/>
                </a:solidFill>
                <a:latin typeface="Courier New" pitchFamily="49" charset="0"/>
                <a:cs typeface="Courier New" pitchFamily="49" charset="0"/>
              </a:rPr>
              <a:t>Base * bp = &amp;d; // chuyển kiểu không tường minh</a:t>
            </a:r>
          </a:p>
          <a:p>
            <a:pPr algn="just"/>
            <a:r>
              <a:rPr lang="en-US" sz="2800" b="1" smtClean="0">
                <a:solidFill>
                  <a:srgbClr val="FF0000"/>
                </a:solidFill>
                <a:latin typeface="Courier New" pitchFamily="49" charset="0"/>
                <a:cs typeface="Courier New" pitchFamily="49" charset="0"/>
              </a:rPr>
              <a:t>Derived * dp = bp; // lỗi</a:t>
            </a:r>
          </a:p>
          <a:p>
            <a:pPr algn="just"/>
            <a:r>
              <a:rPr lang="en-US" sz="2800" b="1" smtClean="0">
                <a:solidFill>
                  <a:srgbClr val="FF0000"/>
                </a:solidFill>
                <a:latin typeface="Courier New" pitchFamily="49" charset="0"/>
                <a:cs typeface="Courier New" pitchFamily="49" charset="0"/>
              </a:rPr>
              <a:t>dp = static_cast&lt;Derived *&gt;(bp);</a:t>
            </a:r>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linds(horizontal)">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blinds(horizontal)">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blinds(horizontal)">
                                      <p:cBhvr>
                                        <p:cTn id="4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68404"/>
            <a:ext cx="8610600" cy="6386364"/>
          </a:xfrm>
          <a:prstGeom prst="rect">
            <a:avLst/>
          </a:prstGeom>
          <a:noFill/>
        </p:spPr>
        <p:txBody>
          <a:bodyPr wrap="square" rtlCol="0">
            <a:spAutoFit/>
          </a:bodyPr>
          <a:lstStyle/>
          <a:p>
            <a:r>
              <a:rPr lang="en-US" sz="3300" b="1" smtClean="0">
                <a:solidFill>
                  <a:srgbClr val="0070C0"/>
                </a:solidFill>
              </a:rPr>
              <a:t>5.3.3. Định nghĩa lại các đặc tả truy cập</a:t>
            </a:r>
          </a:p>
          <a:p>
            <a:pPr algn="just"/>
            <a:r>
              <a:rPr lang="en-US" sz="2800" smtClean="0">
                <a:solidFill>
                  <a:srgbClr val="0070C0"/>
                </a:solidFill>
              </a:rPr>
              <a:t>- </a:t>
            </a:r>
            <a:r>
              <a:rPr lang="en-US" sz="3200" smtClean="0">
                <a:solidFill>
                  <a:srgbClr val="0070C0"/>
                </a:solidFill>
              </a:rPr>
              <a:t>Các đặc tả truy cập của các thành viên public của lớp cơ sở có thể được định nghĩa lại trong lớp kế thừa. </a:t>
            </a:r>
          </a:p>
          <a:p>
            <a:pPr algn="just">
              <a:buFontTx/>
              <a:buChar char="-"/>
            </a:pPr>
            <a:r>
              <a:rPr lang="en-US" sz="3200" smtClean="0">
                <a:solidFill>
                  <a:srgbClr val="0070C0"/>
                </a:solidFill>
              </a:rPr>
              <a:t> Khi chúng ta kế thừa theo kiểu private, tất cả các thành viên public của lớp cơ sở sẽ trở thành private.</a:t>
            </a:r>
          </a:p>
          <a:p>
            <a:pPr algn="just">
              <a:buFontTx/>
              <a:buChar char="-"/>
            </a:pPr>
            <a:r>
              <a:rPr lang="en-US" sz="3200" smtClean="0">
                <a:solidFill>
                  <a:srgbClr val="0070C0"/>
                </a:solidFill>
              </a:rPr>
              <a:t> Nếu chúng ta muốn chúng vẫn là public trong lớp kế thừa chúng ta sẽ sử dụng từ khóa using (Turbo C++ 3.0 không hỗ trợ từ khóa này) và tên thành viên đó.</a:t>
            </a:r>
          </a:p>
          <a:p>
            <a:pPr algn="just"/>
            <a:endParaRPr lang="en-US" sz="2800" smtClean="0">
              <a:solidFill>
                <a:srgbClr val="0070C0"/>
              </a:solidFill>
            </a:endParaRPr>
          </a:p>
          <a:p>
            <a:pPr algn="just"/>
            <a:r>
              <a:rPr lang="en-US" sz="2800" smtClean="0">
                <a:hlinkClick r:id="rId3" action="ppaction://hlinkfile"/>
              </a:rPr>
              <a:t>Inheritance Base.cpp</a:t>
            </a:r>
            <a:endParaRPr lang="en-US" sz="2800" smtClean="0"/>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68404"/>
            <a:ext cx="8610600" cy="6554102"/>
          </a:xfrm>
          <a:prstGeom prst="rect">
            <a:avLst/>
          </a:prstGeom>
          <a:noFill/>
        </p:spPr>
        <p:txBody>
          <a:bodyPr wrap="square" rtlCol="0">
            <a:spAutoFit/>
          </a:bodyPr>
          <a:lstStyle/>
          <a:p>
            <a:pPr>
              <a:lnSpc>
                <a:spcPct val="130000"/>
              </a:lnSpc>
            </a:pPr>
            <a:r>
              <a:rPr lang="en-US" sz="3300" b="1" smtClean="0">
                <a:solidFill>
                  <a:srgbClr val="0070C0"/>
                </a:solidFill>
              </a:rPr>
              <a:t>5.4. Các kiểu kế thừa</a:t>
            </a:r>
          </a:p>
          <a:p>
            <a:pPr>
              <a:lnSpc>
                <a:spcPct val="130000"/>
              </a:lnSpc>
            </a:pPr>
            <a:r>
              <a:rPr lang="en-US" sz="3300" b="1" smtClean="0">
                <a:solidFill>
                  <a:srgbClr val="0070C0"/>
                </a:solidFill>
              </a:rPr>
              <a:t>5.4.1. Đơn thừa kế</a:t>
            </a:r>
          </a:p>
          <a:p>
            <a:pPr algn="just">
              <a:lnSpc>
                <a:spcPct val="130000"/>
              </a:lnSpc>
              <a:buFontTx/>
              <a:buChar char="-"/>
            </a:pPr>
            <a:r>
              <a:rPr lang="en-US" sz="3200" smtClean="0">
                <a:solidFill>
                  <a:srgbClr val="0070C0"/>
                </a:solidFill>
              </a:rPr>
              <a:t> Đơn thừa kế là trường hợp mà một lớp kế thừa các thuộc tính từ một lớp cơ sở.</a:t>
            </a:r>
          </a:p>
          <a:p>
            <a:pPr algn="just">
              <a:lnSpc>
                <a:spcPct val="130000"/>
              </a:lnSpc>
              <a:buFontTx/>
              <a:buChar char="-"/>
            </a:pPr>
            <a:r>
              <a:rPr lang="en-US" sz="3200" smtClean="0">
                <a:solidFill>
                  <a:srgbClr val="0070C0"/>
                </a:solidFill>
              </a:rPr>
              <a:t> Ví dụ: </a:t>
            </a:r>
            <a:r>
              <a:rPr lang="en-US" sz="3200" smtClean="0">
                <a:hlinkClick r:id="rId3" action="ppaction://hlinkfile"/>
              </a:rPr>
              <a:t>Don thua ke.cpp</a:t>
            </a:r>
            <a:endParaRPr lang="en-US" sz="3200" smtClean="0"/>
          </a:p>
          <a:p>
            <a:pPr algn="just">
              <a:lnSpc>
                <a:spcPct val="130000"/>
              </a:lnSpc>
            </a:pPr>
            <a:r>
              <a:rPr lang="en-US" sz="3300" b="1" smtClean="0">
                <a:solidFill>
                  <a:srgbClr val="0070C0"/>
                </a:solidFill>
              </a:rPr>
              <a:t>5.4.2. Đa kế thừa</a:t>
            </a:r>
          </a:p>
          <a:p>
            <a:pPr algn="just">
              <a:lnSpc>
                <a:spcPct val="130000"/>
              </a:lnSpc>
              <a:buFontTx/>
              <a:buChar char="-"/>
            </a:pPr>
            <a:r>
              <a:rPr lang="en-US" sz="3200" smtClean="0">
                <a:solidFill>
                  <a:srgbClr val="0070C0"/>
                </a:solidFill>
              </a:rPr>
              <a:t> Đa kế thừa là trường hợp mà một lớp kế thừa các thuộc tính từ hai hoặc nhiều hơn các lớp cơ sở</a:t>
            </a:r>
          </a:p>
          <a:p>
            <a:pPr algn="just">
              <a:lnSpc>
                <a:spcPct val="130000"/>
              </a:lnSpc>
              <a:buFontTx/>
              <a:buChar char="-"/>
            </a:pPr>
            <a:r>
              <a:rPr lang="en-US" sz="3200" smtClean="0">
                <a:solidFill>
                  <a:srgbClr val="0070C0"/>
                </a:solidFill>
              </a:rPr>
              <a:t> Ví dụ: </a:t>
            </a:r>
            <a:r>
              <a:rPr lang="en-US" sz="3200" smtClean="0">
                <a:solidFill>
                  <a:srgbClr val="0070C0"/>
                </a:solidFill>
                <a:hlinkClick r:id="rId4" action="ppaction://hlinkfile"/>
              </a:rPr>
              <a:t>Da thua ke.cpp</a:t>
            </a:r>
            <a:endParaRPr lang="en-US" sz="3200" smtClean="0">
              <a:solidFill>
                <a:srgbClr val="0070C0"/>
              </a:solidFill>
            </a:endParaRPr>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linds(horizontal)">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68404"/>
            <a:ext cx="8610600" cy="6583341"/>
          </a:xfrm>
          <a:prstGeom prst="rect">
            <a:avLst/>
          </a:prstGeom>
          <a:noFill/>
        </p:spPr>
        <p:txBody>
          <a:bodyPr wrap="square" rtlCol="0">
            <a:spAutoFit/>
          </a:bodyPr>
          <a:lstStyle/>
          <a:p>
            <a:pPr algn="just">
              <a:lnSpc>
                <a:spcPct val="130000"/>
              </a:lnSpc>
            </a:pPr>
            <a:r>
              <a:rPr lang="en-US" sz="3300" b="1" smtClean="0">
                <a:solidFill>
                  <a:srgbClr val="0070C0"/>
                </a:solidFill>
              </a:rPr>
              <a:t>5.4.3. Lặp lại lớp cơ sở trong đa kế thừa và lớp cơ sở ảo</a:t>
            </a:r>
          </a:p>
          <a:p>
            <a:r>
              <a:rPr lang="en-US" sz="2800" smtClean="0">
                <a:solidFill>
                  <a:srgbClr val="0070C0"/>
                </a:solidFill>
              </a:rPr>
              <a:t>- Ví dụ:</a:t>
            </a:r>
          </a:p>
          <a:p>
            <a:pPr algn="just"/>
            <a:r>
              <a:rPr lang="en-US" sz="2800" b="1" smtClean="0">
                <a:solidFill>
                  <a:srgbClr val="FF0000"/>
                </a:solidFill>
                <a:latin typeface="Courier New" pitchFamily="49" charset="0"/>
                <a:cs typeface="Courier New" pitchFamily="49" charset="0"/>
              </a:rPr>
              <a:t>class Gparent {};</a:t>
            </a:r>
          </a:p>
          <a:p>
            <a:pPr algn="just"/>
            <a:r>
              <a:rPr lang="en-US" sz="2800" b="1" smtClean="0">
                <a:solidFill>
                  <a:srgbClr val="FF0000"/>
                </a:solidFill>
                <a:latin typeface="Courier New" pitchFamily="49" charset="0"/>
                <a:cs typeface="Courier New" pitchFamily="49" charset="0"/>
              </a:rPr>
              <a:t>class Mother : public Gparent {};</a:t>
            </a:r>
          </a:p>
          <a:p>
            <a:pPr algn="just"/>
            <a:r>
              <a:rPr lang="en-US" sz="2800" b="1" smtClean="0">
                <a:solidFill>
                  <a:srgbClr val="FF0000"/>
                </a:solidFill>
                <a:latin typeface="Courier New" pitchFamily="49" charset="0"/>
                <a:cs typeface="Courier New" pitchFamily="49" charset="0"/>
              </a:rPr>
              <a:t>class Father : public Gparent {};</a:t>
            </a:r>
          </a:p>
          <a:p>
            <a:pPr algn="just"/>
            <a:r>
              <a:rPr lang="en-US" sz="2800" b="1" smtClean="0">
                <a:solidFill>
                  <a:srgbClr val="FF0000"/>
                </a:solidFill>
                <a:latin typeface="Courier New" pitchFamily="49" charset="0"/>
                <a:cs typeface="Courier New" pitchFamily="49" charset="0"/>
              </a:rPr>
              <a:t>class Child : public Mother, public Father {};	</a:t>
            </a:r>
          </a:p>
          <a:p>
            <a:pPr algn="just"/>
            <a:r>
              <a:rPr lang="en-US" sz="2800" smtClean="0">
                <a:solidFill>
                  <a:srgbClr val="0070C0"/>
                </a:solidFill>
              </a:rPr>
              <a:t>- Mỗi đối tượng của lớp Mother và Father đều chứa các đối tượng con của lớp Gparent và một đối tượng của lớp Child sẽ chứa các đối tượng con của hai lớp Mother và Father vì thế một đối tượng của lớp Child sẽ chứa hai đối tượng con của lớp Gparent, một được kế thừa từ lớp Mother và một từ lớp Father.</a:t>
            </a:r>
            <a:endParaRPr lang="en-US" sz="2800" b="1" smtClean="0">
              <a:solidFill>
                <a:srgbClr val="0070C0"/>
              </a:solidFill>
            </a:endParaRPr>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blinds(horizontal)">
                                      <p:cBhvr>
                                        <p:cTn id="15" dur="500"/>
                                        <p:tgtEl>
                                          <p:spTgt spid="4">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blinds(horizontal)">
                                      <p:cBhvr>
                                        <p:cTn id="18" dur="500"/>
                                        <p:tgtEl>
                                          <p:spTgt spid="4">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blinds(horizontal)">
                                      <p:cBhvr>
                                        <p:cTn id="21" dur="500"/>
                                        <p:tgtEl>
                                          <p:spTgt spid="4">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blinds(horizontal)">
                                      <p:cBhvr>
                                        <p:cTn id="26"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á»p vÃ  Äá»i tÆ°á»£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09750" y="862806"/>
            <a:ext cx="5524500" cy="302895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p:cNvSpPr/>
          <p:nvPr/>
        </p:nvSpPr>
        <p:spPr>
          <a:xfrm>
            <a:off x="304800" y="3984924"/>
            <a:ext cx="8420100" cy="2784032"/>
          </a:xfrm>
          <a:prstGeom prst="rect">
            <a:avLst/>
          </a:prstGeom>
        </p:spPr>
        <p:txBody>
          <a:bodyPr wrap="square">
            <a:spAutoFit/>
          </a:bodyPr>
          <a:lstStyle/>
          <a:p>
            <a:pPr marL="342900" indent="-342900" algn="just">
              <a:lnSpc>
                <a:spcPct val="120000"/>
              </a:lnSpc>
              <a:buFont typeface="Arial" pitchFamily="34" charset="0"/>
              <a:buChar char="•"/>
            </a:pPr>
            <a:r>
              <a:rPr lang="vi-VN" sz="2800" smtClean="0">
                <a:solidFill>
                  <a:srgbClr val="0070C0"/>
                </a:solidFill>
              </a:rPr>
              <a:t>Lớp </a:t>
            </a:r>
            <a:r>
              <a:rPr lang="vi-VN" sz="2800">
                <a:solidFill>
                  <a:srgbClr val="0070C0"/>
                </a:solidFill>
              </a:rPr>
              <a:t>định nghĩa đối tượng sẽ </a:t>
            </a:r>
            <a:r>
              <a:rPr lang="en-US" sz="2800" smtClean="0">
                <a:solidFill>
                  <a:srgbClr val="0070C0"/>
                </a:solidFill>
              </a:rPr>
              <a:t>bao </a:t>
            </a:r>
            <a:r>
              <a:rPr lang="vi-VN" sz="2800" smtClean="0">
                <a:solidFill>
                  <a:srgbClr val="0070C0"/>
                </a:solidFill>
              </a:rPr>
              <a:t>gồm</a:t>
            </a:r>
            <a:r>
              <a:rPr lang="en-US" sz="2800" smtClean="0">
                <a:solidFill>
                  <a:srgbClr val="0070C0"/>
                </a:solidFill>
              </a:rPr>
              <a:t> </a:t>
            </a:r>
            <a:r>
              <a:rPr lang="vi-VN" sz="2800" b="1">
                <a:solidFill>
                  <a:srgbClr val="0070C0"/>
                </a:solidFill>
              </a:rPr>
              <a:t>thuộc tính</a:t>
            </a:r>
            <a:r>
              <a:rPr lang="vi-VN" sz="2800">
                <a:solidFill>
                  <a:srgbClr val="0070C0"/>
                </a:solidFill>
              </a:rPr>
              <a:t> (property</a:t>
            </a:r>
            <a:r>
              <a:rPr lang="vi-VN" sz="2800" smtClean="0">
                <a:solidFill>
                  <a:srgbClr val="0070C0"/>
                </a:solidFill>
              </a:rPr>
              <a:t>)</a:t>
            </a:r>
            <a:r>
              <a:rPr lang="en-US" sz="2800" smtClean="0">
                <a:solidFill>
                  <a:srgbClr val="0070C0"/>
                </a:solidFill>
              </a:rPr>
              <a:t> </a:t>
            </a:r>
            <a:r>
              <a:rPr lang="vi-VN" sz="2800">
                <a:solidFill>
                  <a:srgbClr val="0070C0"/>
                </a:solidFill>
              </a:rPr>
              <a:t>và</a:t>
            </a:r>
            <a:r>
              <a:rPr lang="vi-VN" sz="2800" b="1">
                <a:solidFill>
                  <a:srgbClr val="0070C0"/>
                </a:solidFill>
              </a:rPr>
              <a:t> phương </a:t>
            </a:r>
            <a:r>
              <a:rPr lang="vi-VN" sz="2800" b="1" smtClean="0">
                <a:solidFill>
                  <a:srgbClr val="0070C0"/>
                </a:solidFill>
              </a:rPr>
              <a:t>thức</a:t>
            </a:r>
            <a:r>
              <a:rPr lang="en-US" sz="2800" b="1" smtClean="0">
                <a:solidFill>
                  <a:srgbClr val="0070C0"/>
                </a:solidFill>
              </a:rPr>
              <a:t> </a:t>
            </a:r>
            <a:r>
              <a:rPr lang="en-US" sz="2800" smtClean="0">
                <a:solidFill>
                  <a:srgbClr val="0070C0"/>
                </a:solidFill>
              </a:rPr>
              <a:t>(method)</a:t>
            </a:r>
            <a:r>
              <a:rPr lang="vi-VN" sz="2800" smtClean="0">
                <a:solidFill>
                  <a:srgbClr val="0070C0"/>
                </a:solidFill>
              </a:rPr>
              <a:t>.</a:t>
            </a:r>
            <a:endParaRPr lang="en-US" sz="2800" smtClean="0">
              <a:solidFill>
                <a:srgbClr val="0070C0"/>
              </a:solidFill>
            </a:endParaRPr>
          </a:p>
          <a:p>
            <a:pPr marL="342900" indent="-342900" algn="just">
              <a:lnSpc>
                <a:spcPct val="120000"/>
              </a:lnSpc>
              <a:spcBef>
                <a:spcPts val="1200"/>
              </a:spcBef>
              <a:buFont typeface="Arial" pitchFamily="34" charset="0"/>
              <a:buChar char="•"/>
            </a:pPr>
            <a:r>
              <a:rPr lang="vi-VN" sz="2800" b="1" smtClean="0">
                <a:solidFill>
                  <a:srgbClr val="0070C0"/>
                </a:solidFill>
              </a:rPr>
              <a:t>Một </a:t>
            </a:r>
            <a:r>
              <a:rPr lang="vi-VN" sz="2800" b="1">
                <a:solidFill>
                  <a:srgbClr val="0070C0"/>
                </a:solidFill>
              </a:rPr>
              <a:t>đối tượng chỉ là một thể hiện của lớp</a:t>
            </a:r>
            <a:r>
              <a:rPr lang="vi-VN" sz="2800">
                <a:solidFill>
                  <a:srgbClr val="0070C0"/>
                </a:solidFill>
              </a:rPr>
              <a:t>. Các lớp tương tác với nhau bởi các </a:t>
            </a:r>
            <a:r>
              <a:rPr lang="vi-VN" sz="2800" b="1">
                <a:solidFill>
                  <a:srgbClr val="0070C0"/>
                </a:solidFill>
              </a:rPr>
              <a:t>public API</a:t>
            </a:r>
            <a:r>
              <a:rPr lang="vi-VN" sz="2800">
                <a:solidFill>
                  <a:srgbClr val="0070C0"/>
                </a:solidFill>
              </a:rPr>
              <a:t>: </a:t>
            </a:r>
            <a:r>
              <a:rPr lang="vi-VN" sz="2800" b="1">
                <a:solidFill>
                  <a:srgbClr val="0070C0"/>
                </a:solidFill>
              </a:rPr>
              <a:t>là tập các phương thức, thuộc tính public</a:t>
            </a:r>
            <a:r>
              <a:rPr lang="vi-VN" sz="2800">
                <a:solidFill>
                  <a:srgbClr val="0070C0"/>
                </a:solidFill>
              </a:rPr>
              <a:t> của nó.</a:t>
            </a:r>
          </a:p>
        </p:txBody>
      </p:sp>
      <p:sp>
        <p:nvSpPr>
          <p:cNvPr id="6" name="TextBox 5"/>
          <p:cNvSpPr txBox="1"/>
          <p:nvPr/>
        </p:nvSpPr>
        <p:spPr>
          <a:xfrm>
            <a:off x="304800" y="234156"/>
            <a:ext cx="8534400" cy="584775"/>
          </a:xfrm>
          <a:prstGeom prst="rect">
            <a:avLst/>
          </a:prstGeom>
          <a:noFill/>
        </p:spPr>
        <p:txBody>
          <a:bodyPr wrap="square" rtlCol="0">
            <a:spAutoFit/>
          </a:bodyPr>
          <a:lstStyle/>
          <a:p>
            <a:r>
              <a:rPr lang="en-US" sz="3200" b="1" smtClean="0">
                <a:solidFill>
                  <a:srgbClr val="CC0000"/>
                </a:solidFill>
              </a:rPr>
              <a:t>1.2.2. </a:t>
            </a:r>
            <a:r>
              <a:rPr lang="en-US" sz="3200" b="1">
                <a:solidFill>
                  <a:srgbClr val="CC0000"/>
                </a:solidFill>
              </a:rPr>
              <a:t>Đối tượng (Objects</a:t>
            </a:r>
            <a:r>
              <a:rPr lang="en-US" sz="3200" b="1" smtClean="0">
                <a:solidFill>
                  <a:srgbClr val="CC0000"/>
                </a:solidFill>
              </a:rPr>
              <a:t>) và … (tiếp)</a:t>
            </a:r>
            <a:endParaRPr lang="en-US" sz="3200" b="1">
              <a:solidFill>
                <a:srgbClr val="CC0000"/>
              </a:solidFill>
            </a:endParaRPr>
          </a:p>
        </p:txBody>
      </p:sp>
      <p:sp>
        <p:nvSpPr>
          <p:cNvPr id="4" name="Oval Callout 3"/>
          <p:cNvSpPr/>
          <p:nvPr/>
        </p:nvSpPr>
        <p:spPr>
          <a:xfrm>
            <a:off x="6782594" y="1148556"/>
            <a:ext cx="1219200" cy="914400"/>
          </a:xfrm>
          <a:prstGeom prst="wedgeEllipseCallout">
            <a:avLst>
              <a:gd name="adj1" fmla="val -78125"/>
              <a:gd name="adj2" fmla="val 638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bg1"/>
                </a:solidFill>
                <a:latin typeface="Arial" pitchFamily="34" charset="0"/>
                <a:cs typeface="Arial" pitchFamily="34" charset="0"/>
              </a:rPr>
              <a:t>T</a:t>
            </a:r>
            <a:r>
              <a:rPr lang="vi-VN" sz="1600" b="1" smtClean="0">
                <a:solidFill>
                  <a:schemeClr val="bg1"/>
                </a:solidFill>
                <a:latin typeface="Arial" pitchFamily="34" charset="0"/>
                <a:cs typeface="Arial" pitchFamily="34" charset="0"/>
              </a:rPr>
              <a:t>huộc </a:t>
            </a:r>
            <a:r>
              <a:rPr lang="vi-VN" sz="1600" b="1">
                <a:solidFill>
                  <a:schemeClr val="bg1"/>
                </a:solidFill>
                <a:latin typeface="Arial" pitchFamily="34" charset="0"/>
                <a:cs typeface="Arial" pitchFamily="34" charset="0"/>
              </a:rPr>
              <a:t>tính</a:t>
            </a:r>
            <a:endParaRPr lang="en-US" sz="1600">
              <a:solidFill>
                <a:schemeClr val="bg1"/>
              </a:solidFill>
              <a:latin typeface="Arial" pitchFamily="34" charset="0"/>
              <a:cs typeface="Arial" pitchFamily="34" charset="0"/>
            </a:endParaRPr>
          </a:p>
        </p:txBody>
      </p:sp>
      <p:sp>
        <p:nvSpPr>
          <p:cNvPr id="9" name="Oval Callout 8"/>
          <p:cNvSpPr/>
          <p:nvPr/>
        </p:nvSpPr>
        <p:spPr>
          <a:xfrm>
            <a:off x="7334250" y="2664619"/>
            <a:ext cx="1504950" cy="914400"/>
          </a:xfrm>
          <a:prstGeom prst="wedgeEllipseCallout">
            <a:avLst>
              <a:gd name="adj1" fmla="val -106250"/>
              <a:gd name="adj2" fmla="val -277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bg1"/>
                </a:solidFill>
                <a:latin typeface="Arial" pitchFamily="34" charset="0"/>
                <a:cs typeface="Arial" pitchFamily="34" charset="0"/>
              </a:rPr>
              <a:t>P</a:t>
            </a:r>
            <a:r>
              <a:rPr lang="vi-VN" sz="1600" b="1" smtClean="0">
                <a:solidFill>
                  <a:schemeClr val="bg1"/>
                </a:solidFill>
                <a:latin typeface="Arial" pitchFamily="34" charset="0"/>
                <a:cs typeface="Arial" pitchFamily="34" charset="0"/>
              </a:rPr>
              <a:t>hương </a:t>
            </a:r>
            <a:r>
              <a:rPr lang="vi-VN" sz="1600" b="1">
                <a:solidFill>
                  <a:schemeClr val="bg1"/>
                </a:solidFill>
                <a:latin typeface="Arial" pitchFamily="34" charset="0"/>
                <a:cs typeface="Arial" pitchFamily="34" charset="0"/>
              </a:rPr>
              <a:t>thức</a:t>
            </a:r>
            <a:endParaRPr lang="en-US" sz="1600">
              <a:solidFill>
                <a:schemeClr val="bg1"/>
              </a:solidFill>
              <a:latin typeface="Arial" pitchFamily="34" charset="0"/>
              <a:cs typeface="Arial" pitchFamily="34" charset="0"/>
            </a:endParaRPr>
          </a:p>
        </p:txBody>
      </p:sp>
    </p:spTree>
    <p:extLst>
      <p:ext uri="{BB962C8B-B14F-4D97-AF65-F5344CB8AC3E}">
        <p14:creationId xmlns="" xmlns:p14="http://schemas.microsoft.com/office/powerpoint/2010/main" val="15885038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68404"/>
            <a:ext cx="8610600" cy="6337119"/>
          </a:xfrm>
          <a:prstGeom prst="rect">
            <a:avLst/>
          </a:prstGeom>
          <a:noFill/>
        </p:spPr>
        <p:txBody>
          <a:bodyPr wrap="square" rtlCol="0">
            <a:spAutoFit/>
          </a:bodyPr>
          <a:lstStyle/>
          <a:p>
            <a:pPr algn="just">
              <a:lnSpc>
                <a:spcPct val="130000"/>
              </a:lnSpc>
            </a:pPr>
            <a:r>
              <a:rPr lang="en-US" sz="3300" b="1" smtClean="0">
                <a:solidFill>
                  <a:srgbClr val="0070C0"/>
                </a:solidFill>
              </a:rPr>
              <a:t>5.4.3. Lặp lại lớp cơ sở trong đa kế thừa và lớp cơ sở ảo (tiếp…)</a:t>
            </a:r>
          </a:p>
          <a:p>
            <a:pPr>
              <a:buFontTx/>
              <a:buChar char="-"/>
            </a:pPr>
            <a:r>
              <a:rPr lang="en-US" sz="2800" smtClean="0">
                <a:solidFill>
                  <a:srgbClr val="0070C0"/>
                </a:solidFill>
              </a:rPr>
              <a:t> </a:t>
            </a:r>
            <a:r>
              <a:rPr lang="en-US" sz="3200" smtClean="0">
                <a:solidFill>
                  <a:srgbClr val="0070C0"/>
                </a:solidFill>
              </a:rPr>
              <a:t>Ví dụ: </a:t>
            </a:r>
            <a:r>
              <a:rPr lang="en-US" sz="3200" smtClean="0">
                <a:solidFill>
                  <a:srgbClr val="0070C0"/>
                </a:solidFill>
                <a:hlinkClick r:id="rId3" action="ppaction://hlinkfile"/>
              </a:rPr>
              <a:t>Lap lai lop co so.cpp</a:t>
            </a:r>
            <a:endParaRPr lang="en-US" sz="3200" smtClean="0">
              <a:solidFill>
                <a:srgbClr val="0070C0"/>
              </a:solidFill>
            </a:endParaRPr>
          </a:p>
          <a:p>
            <a:pPr algn="just">
              <a:buFontTx/>
              <a:buChar char="-"/>
            </a:pPr>
            <a:r>
              <a:rPr lang="en-US" sz="3200" smtClean="0">
                <a:solidFill>
                  <a:srgbClr val="0070C0"/>
                </a:solidFill>
              </a:rPr>
              <a:t> Trình biên dịch sẽ phàn nàn rằng việc truy cập tới phần tử dữ liệu </a:t>
            </a:r>
            <a:r>
              <a:rPr lang="en-US" sz="3200" b="1" smtClean="0">
                <a:solidFill>
                  <a:srgbClr val="FF0000"/>
                </a:solidFill>
              </a:rPr>
              <a:t>gData</a:t>
            </a:r>
            <a:r>
              <a:rPr lang="en-US" sz="3200" smtClean="0">
                <a:solidFill>
                  <a:srgbClr val="0070C0"/>
                </a:solidFill>
              </a:rPr>
              <a:t> là mập mờ và lỗi. Nó không biết truy cập tới phần tử </a:t>
            </a:r>
            <a:r>
              <a:rPr lang="en-US" sz="3200" b="1" smtClean="0">
                <a:solidFill>
                  <a:srgbClr val="FF0000"/>
                </a:solidFill>
              </a:rPr>
              <a:t>gData</a:t>
            </a:r>
            <a:r>
              <a:rPr lang="en-US" sz="3200" smtClean="0">
                <a:solidFill>
                  <a:srgbClr val="0070C0"/>
                </a:solidFill>
              </a:rPr>
              <a:t> nào: của đối tượng con Gparent trong đối tượng con Mother hay của đối tượng con Gparent trong đối tượng con Father.</a:t>
            </a:r>
          </a:p>
          <a:p>
            <a:pPr algn="just">
              <a:buFontTx/>
              <a:buChar char="-"/>
            </a:pPr>
            <a:r>
              <a:rPr lang="en-US" sz="3200" smtClean="0">
                <a:solidFill>
                  <a:srgbClr val="0070C0"/>
                </a:solidFill>
              </a:rPr>
              <a:t> Để giải quyết trường hợp này chúng ta sẽ sử dụng một từ khóa mới, </a:t>
            </a:r>
            <a:r>
              <a:rPr lang="en-US" sz="3200" b="1" smtClean="0">
                <a:solidFill>
                  <a:srgbClr val="0070C0"/>
                </a:solidFill>
              </a:rPr>
              <a:t>virtual</a:t>
            </a:r>
            <a:r>
              <a:rPr lang="en-US" sz="3200" smtClean="0">
                <a:solidFill>
                  <a:srgbClr val="0070C0"/>
                </a:solidFill>
              </a:rPr>
              <a:t>, khi kế thừa Mother và Father từ lớp Gparent</a:t>
            </a:r>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68404"/>
            <a:ext cx="8610600" cy="6521785"/>
          </a:xfrm>
          <a:prstGeom prst="rect">
            <a:avLst/>
          </a:prstGeom>
          <a:noFill/>
        </p:spPr>
        <p:txBody>
          <a:bodyPr wrap="square" rtlCol="0">
            <a:spAutoFit/>
          </a:bodyPr>
          <a:lstStyle/>
          <a:p>
            <a:pPr algn="just">
              <a:lnSpc>
                <a:spcPct val="130000"/>
              </a:lnSpc>
            </a:pPr>
            <a:r>
              <a:rPr lang="en-US" sz="3300" b="1" smtClean="0">
                <a:solidFill>
                  <a:srgbClr val="0070C0"/>
                </a:solidFill>
              </a:rPr>
              <a:t>5.4.3. Lặp lại lớp cơ sở trong đa kế thừa và lớp cơ sở ảo (tiếp…)</a:t>
            </a:r>
            <a:endParaRPr lang="en-US" sz="3200" b="1" smtClean="0">
              <a:solidFill>
                <a:srgbClr val="0070C0"/>
              </a:solidFill>
            </a:endParaRPr>
          </a:p>
          <a:p>
            <a:pPr algn="just"/>
            <a:r>
              <a:rPr lang="en-US" sz="2800" b="1" smtClean="0">
                <a:solidFill>
                  <a:srgbClr val="FF0000"/>
                </a:solidFill>
                <a:latin typeface="Courier New" pitchFamily="49" charset="0"/>
                <a:cs typeface="Courier New" pitchFamily="49" charset="0"/>
              </a:rPr>
              <a:t>class Gparent{};</a:t>
            </a:r>
          </a:p>
          <a:p>
            <a:pPr algn="just"/>
            <a:r>
              <a:rPr lang="en-US" sz="2800" b="1" smtClean="0">
                <a:solidFill>
                  <a:srgbClr val="FF0000"/>
                </a:solidFill>
                <a:latin typeface="Courier New" pitchFamily="49" charset="0"/>
                <a:cs typeface="Courier New" pitchFamily="49" charset="0"/>
              </a:rPr>
              <a:t>class Mother: </a:t>
            </a:r>
            <a:r>
              <a:rPr lang="en-US" sz="2800" b="1" u="sng" smtClean="0">
                <a:solidFill>
                  <a:srgbClr val="FF0000"/>
                </a:solidFill>
                <a:latin typeface="Courier New" pitchFamily="49" charset="0"/>
                <a:cs typeface="Courier New" pitchFamily="49" charset="0"/>
              </a:rPr>
              <a:t>virtual</a:t>
            </a:r>
            <a:r>
              <a:rPr lang="en-US" sz="2800" b="1" smtClean="0">
                <a:solidFill>
                  <a:srgbClr val="FF0000"/>
                </a:solidFill>
                <a:latin typeface="Courier New" pitchFamily="49" charset="0"/>
                <a:cs typeface="Courier New" pitchFamily="49" charset="0"/>
              </a:rPr>
              <a:t> public Gparent{};</a:t>
            </a:r>
          </a:p>
          <a:p>
            <a:pPr algn="just"/>
            <a:r>
              <a:rPr lang="en-US" sz="2800" b="1" smtClean="0">
                <a:solidFill>
                  <a:srgbClr val="FF0000"/>
                </a:solidFill>
                <a:latin typeface="Courier New" pitchFamily="49" charset="0"/>
                <a:cs typeface="Courier New" pitchFamily="49" charset="0"/>
              </a:rPr>
              <a:t>class Father: </a:t>
            </a:r>
            <a:r>
              <a:rPr lang="en-US" sz="2800" b="1" u="sng" smtClean="0">
                <a:solidFill>
                  <a:srgbClr val="FF0000"/>
                </a:solidFill>
                <a:latin typeface="Courier New" pitchFamily="49" charset="0"/>
                <a:cs typeface="Courier New" pitchFamily="49" charset="0"/>
              </a:rPr>
              <a:t>virtual</a:t>
            </a:r>
            <a:r>
              <a:rPr lang="en-US" sz="2800" b="1" smtClean="0">
                <a:solidFill>
                  <a:srgbClr val="FF0000"/>
                </a:solidFill>
                <a:latin typeface="Courier New" pitchFamily="49" charset="0"/>
                <a:cs typeface="Courier New" pitchFamily="49" charset="0"/>
              </a:rPr>
              <a:t> public Gparent{};</a:t>
            </a:r>
          </a:p>
          <a:p>
            <a:pPr algn="just"/>
            <a:r>
              <a:rPr lang="en-US" sz="2800" b="1" smtClean="0">
                <a:solidFill>
                  <a:srgbClr val="FF0000"/>
                </a:solidFill>
                <a:latin typeface="Courier New" pitchFamily="49" charset="0"/>
                <a:cs typeface="Courier New" pitchFamily="49" charset="0"/>
              </a:rPr>
              <a:t>class Child: public Father, public Mother{};</a:t>
            </a:r>
          </a:p>
          <a:p>
            <a:pPr algn="just"/>
            <a:r>
              <a:rPr lang="en-US" sz="3200" smtClean="0">
                <a:solidFill>
                  <a:srgbClr val="0070C0"/>
                </a:solidFill>
              </a:rPr>
              <a:t>Từ khóa virtual báo cho trình biên dịch biết là chỉ kế thừa duy nhất một đối tượng con từ một lớp trong các lớp dẫn xuất. Việc sử dụng từ khóa virtual giải quyết được vấn đề nhập nhằng trên song lại làm nảy sinh rất nhiều vấn đề khác.</a:t>
            </a:r>
            <a:endParaRPr lang="en-US" sz="3200" b="1" smtClean="0">
              <a:solidFill>
                <a:srgbClr val="0070C0"/>
              </a:solidFill>
            </a:endParaRPr>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linds(horizontal)">
                                      <p:cBhvr>
                                        <p:cTn id="13" dur="500"/>
                                        <p:tgtEl>
                                          <p:spTgt spid="4">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blinds(horizontal)">
                                      <p:cBhvr>
                                        <p:cTn id="16" dur="500"/>
                                        <p:tgtEl>
                                          <p:spTgt spid="4">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blinds(horizontal)">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68404"/>
            <a:ext cx="8610600" cy="6772623"/>
          </a:xfrm>
          <a:prstGeom prst="rect">
            <a:avLst/>
          </a:prstGeom>
          <a:noFill/>
        </p:spPr>
        <p:txBody>
          <a:bodyPr wrap="square" rtlCol="0">
            <a:spAutoFit/>
          </a:bodyPr>
          <a:lstStyle/>
          <a:p>
            <a:pPr algn="just">
              <a:lnSpc>
                <a:spcPct val="130000"/>
              </a:lnSpc>
            </a:pPr>
            <a:r>
              <a:rPr lang="en-US" sz="3300" b="1" smtClean="0">
                <a:solidFill>
                  <a:srgbClr val="0070C0"/>
                </a:solidFill>
              </a:rPr>
              <a:t>5.5. Ràng buộc tĩnh, động</a:t>
            </a:r>
          </a:p>
          <a:p>
            <a:pPr algn="just">
              <a:lnSpc>
                <a:spcPct val="130000"/>
              </a:lnSpc>
              <a:buFont typeface="Wingdings"/>
              <a:buChar char="è"/>
            </a:pPr>
            <a:r>
              <a:rPr lang="en-US" sz="3200" i="1" smtClean="0">
                <a:solidFill>
                  <a:srgbClr val="FF0000"/>
                </a:solidFill>
              </a:rPr>
              <a:t> Một số đặc điểm của ràng buộc động (đọc tài liệu)</a:t>
            </a:r>
          </a:p>
          <a:p>
            <a:pPr algn="just"/>
            <a:r>
              <a:rPr lang="en-US" sz="2800" smtClean="0">
                <a:solidFill>
                  <a:srgbClr val="0070C0"/>
                </a:solidFill>
              </a:rPr>
              <a:t>- Ràng buộc động không mạnh bằng các con trỏ hàm nhưng nó mang tính tổng hợp hơn và làm giảm khả năng xuất hiện lỗi hơn vì một số lý do chẳng hạn trình biên dịch sẽ thực hiện kiểm tra kiểu tại thời điểm biên dịch.</a:t>
            </a:r>
          </a:p>
          <a:p>
            <a:pPr algn="just"/>
            <a:r>
              <a:rPr lang="en-US" sz="2800" smtClean="0">
                <a:solidFill>
                  <a:srgbClr val="0070C0"/>
                </a:solidFill>
              </a:rPr>
              <a:t>- Ràng buộc động cho phép các ứng dụng có thể gọi tới các phương thức mang tính chung chung qua các con trỏ tới lớp cơ sở. Tại thời điểm chương trình thực hiện các lời gọi hàm này sẽ được chỉ định tới các phương thức cụ thể được cài đặt tại các lớp dẫn xuất thích hợp.</a:t>
            </a:r>
            <a:endParaRPr lang="en-US" sz="3200" b="1" smtClean="0">
              <a:solidFill>
                <a:srgbClr val="0070C0"/>
              </a:solidFill>
            </a:endParaRPr>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68404"/>
            <a:ext cx="8610600" cy="4755148"/>
          </a:xfrm>
          <a:prstGeom prst="rect">
            <a:avLst/>
          </a:prstGeom>
          <a:noFill/>
        </p:spPr>
        <p:txBody>
          <a:bodyPr wrap="square" rtlCol="0">
            <a:spAutoFit/>
          </a:bodyPr>
          <a:lstStyle/>
          <a:p>
            <a:pPr algn="just"/>
            <a:r>
              <a:rPr lang="en-US" sz="3300" b="1" smtClean="0">
                <a:solidFill>
                  <a:srgbClr val="0070C0"/>
                </a:solidFill>
              </a:rPr>
              <a:t>5.6. Hàm ảo</a:t>
            </a:r>
          </a:p>
          <a:p>
            <a:pPr algn="just"/>
            <a:r>
              <a:rPr lang="en-US" sz="3300" b="1" smtClean="0">
                <a:solidFill>
                  <a:srgbClr val="0070C0"/>
                </a:solidFill>
              </a:rPr>
              <a:t>5.6.1. Các hàm thành viên bình thường được truy cập qua các con trỏ</a:t>
            </a:r>
          </a:p>
          <a:p>
            <a:pPr algn="just"/>
            <a:r>
              <a:rPr lang="en-US" sz="3600" smtClean="0">
                <a:hlinkClick r:id="rId3" action="ppaction://hlinkfile"/>
              </a:rPr>
              <a:t>pointers to base class.cpp</a:t>
            </a:r>
            <a:endParaRPr lang="en-US" sz="3300" b="1" smtClean="0">
              <a:solidFill>
                <a:srgbClr val="0070C0"/>
              </a:solidFill>
            </a:endParaRPr>
          </a:p>
          <a:p>
            <a:pPr algn="just"/>
            <a:r>
              <a:rPr lang="en-US" sz="3300" smtClean="0">
                <a:solidFill>
                  <a:srgbClr val="0070C0"/>
                </a:solidFill>
              </a:rPr>
              <a:t>…</a:t>
            </a:r>
          </a:p>
          <a:p>
            <a:pPr algn="just"/>
            <a:r>
              <a:rPr lang="en-US" sz="3300" b="1" smtClean="0">
                <a:solidFill>
                  <a:srgbClr val="0070C0"/>
                </a:solidFill>
              </a:rPr>
              <a:t>5.6.2. Các hàm thành viên ảo được truy cập qua các con trỏ</a:t>
            </a:r>
          </a:p>
          <a:p>
            <a:pPr algn="just"/>
            <a:r>
              <a:rPr lang="en-US" sz="3600" smtClean="0">
                <a:hlinkClick r:id="rId4" action="ppaction://hlinkfile"/>
              </a:rPr>
              <a:t>virtual members.cpp</a:t>
            </a:r>
            <a:endParaRPr lang="en-US" sz="3300" b="1" smtClean="0">
              <a:solidFill>
                <a:srgbClr val="0070C0"/>
              </a:solidFill>
            </a:endParaRPr>
          </a:p>
          <a:p>
            <a:pPr algn="just"/>
            <a:r>
              <a:rPr lang="en-US" sz="3300" b="1" smtClean="0">
                <a:solidFill>
                  <a:srgbClr val="0070C0"/>
                </a:solidFill>
              </a:rPr>
              <a:t>…</a:t>
            </a:r>
            <a:endParaRPr lang="en-US" sz="3200" b="1" smtClean="0">
              <a:solidFill>
                <a:srgbClr val="0070C0"/>
              </a:solidFill>
            </a:endParaRPr>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linds(horizontal)">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68404"/>
            <a:ext cx="8610600" cy="6247864"/>
          </a:xfrm>
          <a:prstGeom prst="rect">
            <a:avLst/>
          </a:prstGeom>
          <a:noFill/>
        </p:spPr>
        <p:txBody>
          <a:bodyPr wrap="square" rtlCol="0">
            <a:spAutoFit/>
          </a:bodyPr>
          <a:lstStyle/>
          <a:p>
            <a:r>
              <a:rPr lang="en-US" sz="3300" b="1" smtClean="0">
                <a:solidFill>
                  <a:srgbClr val="0070C0"/>
                </a:solidFill>
              </a:rPr>
              <a:t>5.7. Đa thể và Ràng buộc động</a:t>
            </a:r>
          </a:p>
          <a:p>
            <a:r>
              <a:rPr lang="en-US" sz="3300" b="1" smtClean="0">
                <a:solidFill>
                  <a:srgbClr val="0070C0"/>
                </a:solidFill>
              </a:rPr>
              <a:t>5.7.1. Đa thể (Polymorphism)</a:t>
            </a:r>
          </a:p>
          <a:p>
            <a:pPr algn="just">
              <a:spcBef>
                <a:spcPts val="600"/>
              </a:spcBef>
            </a:pPr>
            <a:r>
              <a:rPr lang="en-US" sz="3600" smtClean="0">
                <a:solidFill>
                  <a:srgbClr val="002060"/>
                </a:solidFill>
              </a:rPr>
              <a:t>- Trong lập trình hướng đối tượng có 3 khái niệm chính là: Các lớp; Kế thừa; Đa thể, được cài đặt trong ngôn ngữ C++ bằng các </a:t>
            </a:r>
            <a:r>
              <a:rPr lang="en-US" sz="3600" b="1" smtClean="0">
                <a:solidFill>
                  <a:srgbClr val="002060"/>
                </a:solidFill>
              </a:rPr>
              <a:t>hàm ảo</a:t>
            </a:r>
            <a:r>
              <a:rPr lang="en-US" sz="3600" smtClean="0">
                <a:solidFill>
                  <a:srgbClr val="002060"/>
                </a:solidFill>
              </a:rPr>
              <a:t>.</a:t>
            </a:r>
          </a:p>
          <a:p>
            <a:pPr algn="just">
              <a:spcBef>
                <a:spcPts val="600"/>
              </a:spcBef>
            </a:pPr>
            <a:r>
              <a:rPr lang="en-US" sz="3600" smtClean="0">
                <a:solidFill>
                  <a:srgbClr val="002060"/>
                </a:solidFill>
              </a:rPr>
              <a:t>- Trong cuộc sống thực tế, thường có một tập các đối tượng khác nhau có các chỉ thị (instruction) (message) giống nhau, nhưng lại thực hiện các hành động khác nhau.</a:t>
            </a:r>
            <a:endParaRPr lang="en-US" sz="3200" b="1" smtClean="0">
              <a:solidFill>
                <a:srgbClr val="002060"/>
              </a:solidFill>
            </a:endParaRPr>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68404"/>
            <a:ext cx="8610600" cy="6386364"/>
          </a:xfrm>
          <a:prstGeom prst="rect">
            <a:avLst/>
          </a:prstGeom>
          <a:noFill/>
        </p:spPr>
        <p:txBody>
          <a:bodyPr wrap="square" rtlCol="0">
            <a:spAutoFit/>
          </a:bodyPr>
          <a:lstStyle/>
          <a:p>
            <a:r>
              <a:rPr lang="en-US" sz="3300" b="1" smtClean="0">
                <a:solidFill>
                  <a:srgbClr val="0070C0"/>
                </a:solidFill>
              </a:rPr>
              <a:t>5.7.1. Đa thể (Polymorphism) (tiếp…)</a:t>
            </a:r>
          </a:p>
          <a:p>
            <a:pPr algn="just">
              <a:spcBef>
                <a:spcPts val="600"/>
              </a:spcBef>
            </a:pPr>
            <a:r>
              <a:rPr lang="en-US" sz="3600" smtClean="0"/>
              <a:t>- </a:t>
            </a:r>
            <a:r>
              <a:rPr lang="en-US" sz="3300" smtClean="0">
                <a:solidFill>
                  <a:srgbClr val="002060"/>
                </a:solidFill>
              </a:rPr>
              <a:t>Thường thường đa thể xảy ra trong các lớp có mối liên hệ kế thừa lẫn nhau. Trong C++ đa thể có nghĩa là một lời gọi tới một hàm thành viên sẽ tạo ra một hàm khác nhau để thực hiện phụ thuộc vào loại đối tượng có hàm thành viên được gọi tới.</a:t>
            </a:r>
          </a:p>
          <a:p>
            <a:pPr algn="just">
              <a:spcBef>
                <a:spcPts val="600"/>
              </a:spcBef>
            </a:pPr>
            <a:r>
              <a:rPr lang="en-US" sz="3300" smtClean="0">
                <a:solidFill>
                  <a:srgbClr val="002060"/>
                </a:solidFill>
              </a:rPr>
              <a:t>- Điều này nghe có vẻ giống như là overload hàm, nhưng thực ra không phải, đa thể mạnh hơn là chồng hàm về mặt kỹ thuật. Một sự khác nhau giữa đa thể và chồng hàm đó là cách thức lựa chọn hàm để thực hiện.</a:t>
            </a:r>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68404"/>
            <a:ext cx="8610600" cy="6093976"/>
          </a:xfrm>
          <a:prstGeom prst="rect">
            <a:avLst/>
          </a:prstGeom>
          <a:noFill/>
        </p:spPr>
        <p:txBody>
          <a:bodyPr wrap="square" rtlCol="0">
            <a:spAutoFit/>
          </a:bodyPr>
          <a:lstStyle/>
          <a:p>
            <a:r>
              <a:rPr lang="en-US" sz="3300" b="1" smtClean="0">
                <a:solidFill>
                  <a:srgbClr val="0070C0"/>
                </a:solidFill>
              </a:rPr>
              <a:t>5.7.1. Đa thể (Polymorphism) (tiếp…)</a:t>
            </a:r>
          </a:p>
          <a:p>
            <a:pPr algn="just">
              <a:buFontTx/>
              <a:buChar char="-"/>
            </a:pPr>
            <a:r>
              <a:rPr lang="en-US" sz="3600" smtClean="0"/>
              <a:t> </a:t>
            </a:r>
            <a:r>
              <a:rPr lang="en-US" sz="3600" smtClean="0">
                <a:solidFill>
                  <a:srgbClr val="002060"/>
                </a:solidFill>
              </a:rPr>
              <a:t>Với chồng hàm sự lựa chọn được thực hiện bởi trình biên dịch vào thời điểm biên dịch. Với đa thể việc lựa chọn hàm để thực hiện được thực hiện khi chương trình đang chạy.</a:t>
            </a:r>
          </a:p>
          <a:p>
            <a:pPr algn="just"/>
            <a:r>
              <a:rPr lang="en-US" sz="3300" b="1" smtClean="0">
                <a:solidFill>
                  <a:srgbClr val="0070C0"/>
                </a:solidFill>
              </a:rPr>
              <a:t>5.7.2. Ràng buộc động</a:t>
            </a:r>
          </a:p>
          <a:p>
            <a:pPr algn="just">
              <a:buFontTx/>
              <a:buChar char="-"/>
            </a:pPr>
            <a:r>
              <a:rPr lang="en-US" sz="3600" smtClean="0">
                <a:solidFill>
                  <a:srgbClr val="002060"/>
                </a:solidFill>
              </a:rPr>
              <a:t> Ràng buộc động hay ràng buộc muộn là một khái niệm gắn liền với khái niệm đa thể.</a:t>
            </a:r>
          </a:p>
          <a:p>
            <a:pPr algn="just">
              <a:buFontTx/>
              <a:buChar char="-"/>
            </a:pPr>
            <a:r>
              <a:rPr lang="en-US" sz="3600" b="1" smtClean="0">
                <a:solidFill>
                  <a:srgbClr val="002060"/>
                </a:solidFill>
              </a:rPr>
              <a:t> …</a:t>
            </a:r>
            <a:endParaRPr lang="en-US" sz="3200" b="1" smtClean="0">
              <a:solidFill>
                <a:srgbClr val="0070C0"/>
              </a:solidFill>
            </a:endParaRPr>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68404"/>
            <a:ext cx="8610600" cy="6509474"/>
          </a:xfrm>
          <a:prstGeom prst="rect">
            <a:avLst/>
          </a:prstGeom>
          <a:noFill/>
        </p:spPr>
        <p:txBody>
          <a:bodyPr wrap="square" rtlCol="0">
            <a:spAutoFit/>
          </a:bodyPr>
          <a:lstStyle/>
          <a:p>
            <a:pPr algn="just"/>
            <a:r>
              <a:rPr lang="en-US" sz="3300" b="1" smtClean="0">
                <a:solidFill>
                  <a:srgbClr val="0070C0"/>
                </a:solidFill>
              </a:rPr>
              <a:t>5.7.2. Ràng buộc động (tiếp…)</a:t>
            </a:r>
          </a:p>
          <a:p>
            <a:pPr algn="just">
              <a:buFontTx/>
              <a:buChar char="-"/>
            </a:pPr>
            <a:r>
              <a:rPr lang="en-US" sz="3200" smtClean="0">
                <a:solidFill>
                  <a:srgbClr val="002060"/>
                </a:solidFill>
              </a:rPr>
              <a:t> Chọn lựa một hàm để thực hiện tại thời điểm chương trình thực hiện được gọi là ràng buộc muộn hoặc ràng buộc động (Binding có nghĩa là kết nối lời gọi hàm với hàm). Kết nối các hàm theo cách bình thường, trong khi biên dịch, được gọi là ràng buộc trước (early binding) hoặc ràng buộc tĩnh (static binding). </a:t>
            </a:r>
          </a:p>
          <a:p>
            <a:pPr algn="just">
              <a:buFontTx/>
              <a:buChar char="-"/>
            </a:pPr>
            <a:r>
              <a:rPr lang="en-US" sz="3200" smtClean="0">
                <a:solidFill>
                  <a:srgbClr val="002060"/>
                </a:solidFill>
              </a:rPr>
              <a:t> Ràng buộc động đòi hỏi chúng ta cần xài sang hơn một chút (lời gọi hàm đòi hỏi khoảng 10 phần trăm mã hàm) nhưng nó cho phép tăng năng lực cũng như sự linh họat của các chương trình lên gấp bội.</a:t>
            </a:r>
            <a:endParaRPr lang="en-US" sz="3200" b="1" smtClean="0">
              <a:solidFill>
                <a:srgbClr val="002060"/>
              </a:solidFill>
            </a:endParaRPr>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68404"/>
            <a:ext cx="8610600" cy="6571030"/>
          </a:xfrm>
          <a:prstGeom prst="rect">
            <a:avLst/>
          </a:prstGeom>
          <a:noFill/>
        </p:spPr>
        <p:txBody>
          <a:bodyPr wrap="square" rtlCol="0">
            <a:spAutoFit/>
          </a:bodyPr>
          <a:lstStyle/>
          <a:p>
            <a:pPr algn="just"/>
            <a:r>
              <a:rPr lang="en-US" sz="3300" b="1" smtClean="0">
                <a:solidFill>
                  <a:srgbClr val="0070C0"/>
                </a:solidFill>
              </a:rPr>
              <a:t>5.7.2. Ràng buộc động (tiếp…)</a:t>
            </a:r>
            <a:endParaRPr lang="en-US" sz="3200" b="1" smtClean="0">
              <a:solidFill>
                <a:srgbClr val="002060"/>
              </a:solidFill>
            </a:endParaRPr>
          </a:p>
          <a:p>
            <a:pPr algn="just">
              <a:buFontTx/>
              <a:buChar char="-"/>
            </a:pPr>
            <a:r>
              <a:rPr lang="en-US" sz="3200" i="1" smtClean="0">
                <a:solidFill>
                  <a:srgbClr val="002060"/>
                </a:solidFill>
              </a:rPr>
              <a:t> Ràng buộc động làm việc như thế nào?</a:t>
            </a:r>
          </a:p>
          <a:p>
            <a:pPr algn="just"/>
            <a:r>
              <a:rPr lang="en-US" sz="3600" b="1" i="1" u="sng" smtClean="0">
                <a:solidFill>
                  <a:srgbClr val="0070C0"/>
                </a:solidFill>
              </a:rPr>
              <a:t>Các lớp trừu tượng:</a:t>
            </a:r>
          </a:p>
          <a:p>
            <a:pPr algn="just"/>
            <a:r>
              <a:rPr lang="en-US" sz="3200" smtClean="0">
                <a:solidFill>
                  <a:srgbClr val="002060"/>
                </a:solidFill>
              </a:rPr>
              <a:t>Để viết các hàm đa thể chúng ta cần phải có các lớp dẫn xuất. Nhưng đôi khi chúng ta không cần phải tạo ra bất kỳ một đối tượng thuộc lớp cơ sở nào cả. Lớp cơ sở tồn tại chỉ như là một điểm khởi đầu cho việc kế thừa của các lớp khác. Kiểu lớp cơ sở như thế được gọi là một lớp trừu tượng, có nghĩa là không có một đối tượng thực sự nào của lớp được tạo ra từ lớp đó.</a:t>
            </a:r>
          </a:p>
          <a:p>
            <a:pPr algn="just"/>
            <a:r>
              <a:rPr lang="en-US" sz="3200" smtClean="0">
                <a:solidFill>
                  <a:srgbClr val="002060"/>
                </a:solidFill>
                <a:hlinkClick r:id="rId3" action="ppaction://hlinkfile"/>
              </a:rPr>
              <a:t>abstract base class.cpp</a:t>
            </a:r>
            <a:endParaRPr lang="en-US" sz="3600" b="1" i="1" u="sng" smtClean="0"/>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68404"/>
            <a:ext cx="8610600" cy="7017306"/>
          </a:xfrm>
          <a:prstGeom prst="rect">
            <a:avLst/>
          </a:prstGeom>
          <a:noFill/>
        </p:spPr>
        <p:txBody>
          <a:bodyPr wrap="square" rtlCol="0">
            <a:spAutoFit/>
          </a:bodyPr>
          <a:lstStyle/>
          <a:p>
            <a:pPr algn="just"/>
            <a:r>
              <a:rPr lang="en-US" sz="2900" b="1" smtClean="0">
                <a:solidFill>
                  <a:srgbClr val="0070C0"/>
                </a:solidFill>
              </a:rPr>
              <a:t>5.7.2. Ràng buộc động (tiếp…)</a:t>
            </a:r>
            <a:endParaRPr lang="en-US" sz="2900" b="1" smtClean="0">
              <a:solidFill>
                <a:srgbClr val="002060"/>
              </a:solidFill>
            </a:endParaRPr>
          </a:p>
          <a:p>
            <a:pPr algn="just"/>
            <a:r>
              <a:rPr lang="en-US" sz="2900" b="1" i="1" u="sng" smtClean="0">
                <a:solidFill>
                  <a:srgbClr val="0070C0"/>
                </a:solidFill>
              </a:rPr>
              <a:t>Các hàm ảo thực sự</a:t>
            </a:r>
          </a:p>
          <a:p>
            <a:pPr algn="just"/>
            <a:r>
              <a:rPr lang="en-US" sz="2900" smtClean="0"/>
              <a:t>Sẽ là tốt hơn nếu, đã quyết định tạo ra một lớp trừu tượng cơ sở, chúng ta có thể (hướng dẫn) (instruct) chỉ thị cho trình biên dịch ngăn chặn một cách linh động bất cứ người nào sao cho họ không thể tạo ra bất cứ đối tượng nào của lớp đó. Điều này sẽ cho phép chúng ta tự do hơn trong việc thiết kế lớp cơ sở vì chúng ta sẽ không phải lập kế hoạch cho bất kỳ đối tượng thực sự nào của lớp đó, mà chỉ cần quan tâm tới các dữ liệu và hàm sẽ được sử dụng trong các lớp dẫn xuất. Có một cách để báo cho trình biên dịch biết một lớp là trừu tượng: chúng ta định nghĩa ít nhất một hàm ảo thực sự trong khai báo lớp.</a:t>
            </a:r>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4194" y="234156"/>
            <a:ext cx="7392194" cy="584775"/>
          </a:xfrm>
          <a:prstGeom prst="rect">
            <a:avLst/>
          </a:prstGeom>
          <a:noFill/>
        </p:spPr>
        <p:txBody>
          <a:bodyPr wrap="square" rtlCol="0">
            <a:spAutoFit/>
          </a:bodyPr>
          <a:lstStyle/>
          <a:p>
            <a:r>
              <a:rPr lang="en-US" sz="3200" b="1">
                <a:solidFill>
                  <a:srgbClr val="CC0000"/>
                </a:solidFill>
              </a:rPr>
              <a:t>1.2.3. </a:t>
            </a:r>
            <a:r>
              <a:rPr lang="vi-VN" sz="3200" b="1">
                <a:solidFill>
                  <a:srgbClr val="CC0000"/>
                </a:solidFill>
              </a:rPr>
              <a:t>Tính đóng gói (Encapsulation</a:t>
            </a:r>
            <a:r>
              <a:rPr lang="vi-VN" sz="3200" b="1" smtClean="0">
                <a:solidFill>
                  <a:srgbClr val="CC0000"/>
                </a:solidFill>
              </a:rPr>
              <a:t>)</a:t>
            </a:r>
            <a:endParaRPr lang="en-US" sz="3200" b="1">
              <a:solidFill>
                <a:srgbClr val="CC0000"/>
              </a:solidFill>
            </a:endParaRPr>
          </a:p>
        </p:txBody>
      </p:sp>
      <p:sp>
        <p:nvSpPr>
          <p:cNvPr id="2" name="TextBox 1"/>
          <p:cNvSpPr txBox="1"/>
          <p:nvPr/>
        </p:nvSpPr>
        <p:spPr>
          <a:xfrm>
            <a:off x="381794" y="862627"/>
            <a:ext cx="8229600" cy="3939540"/>
          </a:xfrm>
          <a:prstGeom prst="rect">
            <a:avLst/>
          </a:prstGeom>
          <a:noFill/>
        </p:spPr>
        <p:txBody>
          <a:bodyPr wrap="square" rtlCol="0">
            <a:spAutoFit/>
          </a:bodyPr>
          <a:lstStyle/>
          <a:p>
            <a:pPr marL="342900" indent="-342900" algn="just">
              <a:spcBef>
                <a:spcPts val="600"/>
              </a:spcBef>
              <a:buFont typeface="Arial" pitchFamily="34" charset="0"/>
              <a:buChar char="•"/>
            </a:pPr>
            <a:r>
              <a:rPr lang="vi-VN">
                <a:solidFill>
                  <a:srgbClr val="0070C0"/>
                </a:solidFill>
              </a:rPr>
              <a:t>Tính đóng gói </a:t>
            </a:r>
            <a:r>
              <a:rPr lang="vi-VN" smtClean="0">
                <a:solidFill>
                  <a:srgbClr val="0070C0"/>
                </a:solidFill>
              </a:rPr>
              <a:t>là </a:t>
            </a:r>
            <a:r>
              <a:rPr lang="vi-VN">
                <a:solidFill>
                  <a:srgbClr val="0070C0"/>
                </a:solidFill>
              </a:rPr>
              <a:t>quy tắc yêu cầu trạng thái bên trong của một đối tượng được bảo vệ và tránh được </a:t>
            </a:r>
            <a:r>
              <a:rPr lang="vi-VN" smtClean="0">
                <a:solidFill>
                  <a:srgbClr val="0070C0"/>
                </a:solidFill>
              </a:rPr>
              <a:t>truy </a:t>
            </a:r>
            <a:r>
              <a:rPr lang="vi-VN">
                <a:solidFill>
                  <a:srgbClr val="0070C0"/>
                </a:solidFill>
              </a:rPr>
              <a:t>cập </a:t>
            </a:r>
            <a:r>
              <a:rPr lang="vi-VN" smtClean="0">
                <a:solidFill>
                  <a:srgbClr val="0070C0"/>
                </a:solidFill>
              </a:rPr>
              <a:t>từ</a:t>
            </a:r>
            <a:r>
              <a:rPr lang="en-US" smtClean="0">
                <a:solidFill>
                  <a:srgbClr val="0070C0"/>
                </a:solidFill>
              </a:rPr>
              <a:t> </a:t>
            </a:r>
            <a:r>
              <a:rPr lang="vi-VN" smtClean="0">
                <a:solidFill>
                  <a:srgbClr val="0070C0"/>
                </a:solidFill>
              </a:rPr>
              <a:t>bên ngoài</a:t>
            </a:r>
            <a:r>
              <a:rPr lang="en-US" smtClean="0">
                <a:solidFill>
                  <a:srgbClr val="0070C0"/>
                </a:solidFill>
              </a:rPr>
              <a:t>;</a:t>
            </a:r>
          </a:p>
          <a:p>
            <a:pPr marL="342900" indent="-342900" algn="just">
              <a:spcBef>
                <a:spcPts val="600"/>
              </a:spcBef>
              <a:buFont typeface="Arial" pitchFamily="34" charset="0"/>
              <a:buChar char="•"/>
            </a:pPr>
            <a:r>
              <a:rPr lang="vi-VN">
                <a:solidFill>
                  <a:srgbClr val="0070C0"/>
                </a:solidFill>
              </a:rPr>
              <a:t>Bất cứ truy cập nào tới trạng thái bên trong này bắt buộc phải thông qua một public API để đảm bảo trạng thái của đối tượng luôn hợp </a:t>
            </a:r>
            <a:r>
              <a:rPr lang="vi-VN" smtClean="0">
                <a:solidFill>
                  <a:srgbClr val="0070C0"/>
                </a:solidFill>
              </a:rPr>
              <a:t>lệ</a:t>
            </a:r>
            <a:r>
              <a:rPr lang="en-US" smtClean="0">
                <a:solidFill>
                  <a:srgbClr val="0070C0"/>
                </a:solidFill>
              </a:rPr>
              <a:t>;</a:t>
            </a:r>
          </a:p>
          <a:p>
            <a:pPr marL="342900" indent="-342900" algn="just">
              <a:spcBef>
                <a:spcPts val="600"/>
              </a:spcBef>
              <a:buFont typeface="Arial" pitchFamily="34" charset="0"/>
              <a:buChar char="•"/>
            </a:pPr>
            <a:r>
              <a:rPr lang="en-US" smtClean="0">
                <a:solidFill>
                  <a:srgbClr val="0070C0"/>
                </a:solidFill>
              </a:rPr>
              <a:t>T</a:t>
            </a:r>
            <a:r>
              <a:rPr lang="vi-VN" smtClean="0">
                <a:solidFill>
                  <a:srgbClr val="0070C0"/>
                </a:solidFill>
              </a:rPr>
              <a:t>rong</a:t>
            </a:r>
            <a:r>
              <a:rPr lang="vi-VN">
                <a:solidFill>
                  <a:srgbClr val="0070C0"/>
                </a:solidFill>
              </a:rPr>
              <a:t> OOP có một quy tắc quan trọng cần nhớ đó là phải luôn khai báo các trạng thái bên trong của đối tượng là </a:t>
            </a:r>
            <a:r>
              <a:rPr lang="vi-VN" b="1" smtClean="0">
                <a:solidFill>
                  <a:srgbClr val="0070C0"/>
                </a:solidFill>
              </a:rPr>
              <a:t>private</a:t>
            </a:r>
            <a:r>
              <a:rPr lang="en-US" smtClean="0">
                <a:solidFill>
                  <a:srgbClr val="0070C0"/>
                </a:solidFill>
              </a:rPr>
              <a:t> </a:t>
            </a:r>
            <a:r>
              <a:rPr lang="vi-VN" smtClean="0">
                <a:solidFill>
                  <a:srgbClr val="0070C0"/>
                </a:solidFill>
              </a:rPr>
              <a:t>và </a:t>
            </a:r>
            <a:r>
              <a:rPr lang="vi-VN">
                <a:solidFill>
                  <a:srgbClr val="0070C0"/>
                </a:solidFill>
              </a:rPr>
              <a:t>chỉ cho truy cập qua các </a:t>
            </a:r>
            <a:r>
              <a:rPr lang="vi-VN" b="1" smtClean="0">
                <a:solidFill>
                  <a:srgbClr val="0070C0"/>
                </a:solidFill>
              </a:rPr>
              <a:t>public</a:t>
            </a:r>
            <a:r>
              <a:rPr lang="en-US" smtClean="0">
                <a:solidFill>
                  <a:srgbClr val="0070C0"/>
                </a:solidFill>
              </a:rPr>
              <a:t>(/</a:t>
            </a:r>
            <a:r>
              <a:rPr lang="vi-VN" smtClean="0">
                <a:solidFill>
                  <a:srgbClr val="0070C0"/>
                </a:solidFill>
              </a:rPr>
              <a:t>protected</a:t>
            </a:r>
            <a:r>
              <a:rPr lang="en-US" smtClean="0">
                <a:solidFill>
                  <a:srgbClr val="0070C0"/>
                </a:solidFill>
              </a:rPr>
              <a:t>) </a:t>
            </a:r>
            <a:r>
              <a:rPr lang="vi-VN" b="1" smtClean="0">
                <a:solidFill>
                  <a:srgbClr val="0070C0"/>
                </a:solidFill>
              </a:rPr>
              <a:t>method</a:t>
            </a:r>
            <a:r>
              <a:rPr lang="en-US" smtClean="0">
                <a:solidFill>
                  <a:srgbClr val="0070C0"/>
                </a:solidFill>
              </a:rPr>
              <a:t> (/</a:t>
            </a:r>
            <a:r>
              <a:rPr lang="vi-VN" smtClean="0">
                <a:solidFill>
                  <a:srgbClr val="0070C0"/>
                </a:solidFill>
              </a:rPr>
              <a:t>property</a:t>
            </a:r>
            <a:r>
              <a:rPr lang="en-US" smtClean="0">
                <a:solidFill>
                  <a:srgbClr val="0070C0"/>
                </a:solidFill>
              </a:rPr>
              <a:t>).</a:t>
            </a:r>
            <a:endParaRPr lang="en-US">
              <a:solidFill>
                <a:srgbClr val="0070C0"/>
              </a:solidFill>
            </a:endParaRPr>
          </a:p>
        </p:txBody>
      </p:sp>
      <p:pic>
        <p:nvPicPr>
          <p:cNvPr id="1028" name="Picture 4" descr="TÃ­nh ÄÃ³ng gÃ³i"/>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608137" y="4782323"/>
            <a:ext cx="5923855" cy="221379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69586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fade">
                                      <p:cBhvr>
                                        <p:cTn id="21" dur="1000"/>
                                        <p:tgtEl>
                                          <p:spTgt spid="1028"/>
                                        </p:tgtEl>
                                      </p:cBhvr>
                                    </p:animEffect>
                                    <p:anim calcmode="lin" valueType="num">
                                      <p:cBhvr>
                                        <p:cTn id="22" dur="1000" fill="hold"/>
                                        <p:tgtEl>
                                          <p:spTgt spid="1028"/>
                                        </p:tgtEl>
                                        <p:attrNameLst>
                                          <p:attrName>ppt_x</p:attrName>
                                        </p:attrNameLst>
                                      </p:cBhvr>
                                      <p:tavLst>
                                        <p:tav tm="0">
                                          <p:val>
                                            <p:strVal val="#ppt_x"/>
                                          </p:val>
                                        </p:tav>
                                        <p:tav tm="100000">
                                          <p:val>
                                            <p:strVal val="#ppt_x"/>
                                          </p:val>
                                        </p:tav>
                                      </p:tavLst>
                                    </p:anim>
                                    <p:anim calcmode="lin" valueType="num">
                                      <p:cBhvr>
                                        <p:cTn id="23"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68404"/>
            <a:ext cx="8610600" cy="6555641"/>
          </a:xfrm>
          <a:prstGeom prst="rect">
            <a:avLst/>
          </a:prstGeom>
          <a:noFill/>
        </p:spPr>
        <p:txBody>
          <a:bodyPr wrap="square" rtlCol="0">
            <a:spAutoFit/>
          </a:bodyPr>
          <a:lstStyle/>
          <a:p>
            <a:pPr algn="just"/>
            <a:r>
              <a:rPr lang="en-US" sz="2800" b="1" smtClean="0">
                <a:solidFill>
                  <a:srgbClr val="0070C0"/>
                </a:solidFill>
              </a:rPr>
              <a:t>5.7.2. Ràng buộc động (tiếp…)</a:t>
            </a:r>
            <a:endParaRPr lang="en-US" sz="2800" b="1" smtClean="0">
              <a:solidFill>
                <a:srgbClr val="002060"/>
              </a:solidFill>
            </a:endParaRPr>
          </a:p>
          <a:p>
            <a:pPr algn="just"/>
            <a:r>
              <a:rPr lang="en-US" sz="2800" b="1" i="1" u="sng" smtClean="0">
                <a:solidFill>
                  <a:srgbClr val="0070C0"/>
                </a:solidFill>
              </a:rPr>
              <a:t>Các hàm ảo thực sự (tiếp…)</a:t>
            </a:r>
          </a:p>
          <a:p>
            <a:pPr algn="just"/>
            <a:r>
              <a:rPr lang="en-US" sz="2800" smtClean="0">
                <a:solidFill>
                  <a:srgbClr val="002060"/>
                </a:solidFill>
              </a:rPr>
              <a:t>Một hàm ảo thực sự là một hàm ảo không có thân hàm. Thân của hàm ảo trong lớp cơ sở sẽ được loại bỏ và ký pháp = 0 sẽ được thêm vào khai báo hàm.</a:t>
            </a:r>
          </a:p>
          <a:p>
            <a:pPr lvl="1" algn="just"/>
            <a:r>
              <a:rPr lang="en-US" sz="2800" b="1" smtClean="0">
                <a:solidFill>
                  <a:srgbClr val="FF0000"/>
                </a:solidFill>
                <a:latin typeface="Courier New" pitchFamily="49" charset="0"/>
                <a:cs typeface="Courier New" pitchFamily="49" charset="0"/>
              </a:rPr>
              <a:t>// abstract class CPolygon</a:t>
            </a:r>
          </a:p>
          <a:p>
            <a:pPr lvl="1" algn="just"/>
            <a:r>
              <a:rPr lang="en-US" sz="2800" b="1" smtClean="0">
                <a:solidFill>
                  <a:srgbClr val="FF0000"/>
                </a:solidFill>
                <a:latin typeface="Courier New" pitchFamily="49" charset="0"/>
                <a:cs typeface="Courier New" pitchFamily="49" charset="0"/>
              </a:rPr>
              <a:t>class CPolygon {</a:t>
            </a:r>
          </a:p>
          <a:p>
            <a:pPr lvl="1" algn="just"/>
            <a:r>
              <a:rPr lang="en-US" sz="2800" b="1" smtClean="0">
                <a:solidFill>
                  <a:srgbClr val="FF0000"/>
                </a:solidFill>
                <a:latin typeface="Courier New" pitchFamily="49" charset="0"/>
                <a:cs typeface="Courier New" pitchFamily="49" charset="0"/>
              </a:rPr>
              <a:t>protected:</a:t>
            </a:r>
          </a:p>
          <a:p>
            <a:pPr lvl="1" algn="just"/>
            <a:r>
              <a:rPr lang="en-US" sz="2800" b="1" smtClean="0">
                <a:solidFill>
                  <a:srgbClr val="FF0000"/>
                </a:solidFill>
                <a:latin typeface="Courier New" pitchFamily="49" charset="0"/>
                <a:cs typeface="Courier New" pitchFamily="49" charset="0"/>
              </a:rPr>
              <a:t>	int width, height;</a:t>
            </a:r>
          </a:p>
          <a:p>
            <a:pPr lvl="1" algn="just"/>
            <a:r>
              <a:rPr lang="en-US" sz="2800" b="1" smtClean="0">
                <a:solidFill>
                  <a:srgbClr val="FF0000"/>
                </a:solidFill>
                <a:latin typeface="Courier New" pitchFamily="49" charset="0"/>
                <a:cs typeface="Courier New" pitchFamily="49" charset="0"/>
              </a:rPr>
              <a:t>public:</a:t>
            </a:r>
          </a:p>
          <a:p>
            <a:pPr lvl="1" algn="just"/>
            <a:r>
              <a:rPr lang="en-US" sz="2800" b="1" smtClean="0">
                <a:solidFill>
                  <a:srgbClr val="FF0000"/>
                </a:solidFill>
                <a:latin typeface="Courier New" pitchFamily="49" charset="0"/>
                <a:cs typeface="Courier New" pitchFamily="49" charset="0"/>
              </a:rPr>
              <a:t>	void set_values (int a, int b){ 			width = a; height = b; </a:t>
            </a:r>
          </a:p>
          <a:p>
            <a:pPr lvl="1" algn="just"/>
            <a:r>
              <a:rPr lang="en-US" sz="2800" b="1" smtClean="0">
                <a:solidFill>
                  <a:srgbClr val="FF0000"/>
                </a:solidFill>
                <a:latin typeface="Courier New" pitchFamily="49" charset="0"/>
                <a:cs typeface="Courier New" pitchFamily="49" charset="0"/>
              </a:rPr>
              <a:t>	}</a:t>
            </a:r>
          </a:p>
          <a:p>
            <a:pPr lvl="1" algn="just"/>
            <a:r>
              <a:rPr lang="en-US" sz="2800" b="1" smtClean="0">
                <a:solidFill>
                  <a:srgbClr val="002060"/>
                </a:solidFill>
                <a:latin typeface="Courier New" pitchFamily="49" charset="0"/>
                <a:cs typeface="Courier New" pitchFamily="49" charset="0"/>
              </a:rPr>
              <a:t>	</a:t>
            </a:r>
            <a:r>
              <a:rPr lang="en-US" sz="2800" b="1" u="sng" smtClean="0">
                <a:solidFill>
                  <a:srgbClr val="FF0000"/>
                </a:solidFill>
                <a:latin typeface="Courier New" pitchFamily="49" charset="0"/>
                <a:cs typeface="Courier New" pitchFamily="49" charset="0"/>
                <a:hlinkClick r:id="rId3" action="ppaction://hlinkfile"/>
              </a:rPr>
              <a:t>virtual int area () = 0;</a:t>
            </a:r>
            <a:endParaRPr lang="en-US" sz="2800" b="1" u="sng" smtClean="0">
              <a:solidFill>
                <a:srgbClr val="FF0000"/>
              </a:solidFill>
              <a:latin typeface="Courier New" pitchFamily="49" charset="0"/>
              <a:cs typeface="Courier New" pitchFamily="49" charset="0"/>
            </a:endParaRPr>
          </a:p>
          <a:p>
            <a:pPr lvl="1" algn="just"/>
            <a:r>
              <a:rPr lang="en-US" sz="2800" b="1" smtClean="0">
                <a:solidFill>
                  <a:srgbClr val="FF0000"/>
                </a:solidFill>
                <a:latin typeface="Courier New" pitchFamily="49" charset="0"/>
                <a:cs typeface="Courier New" pitchFamily="49" charset="0"/>
              </a:rPr>
              <a:t>};</a:t>
            </a:r>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blinds(horizontal)">
                                      <p:cBhvr>
                                        <p:cTn id="25" dur="500"/>
                                        <p:tgtEl>
                                          <p:spTgt spid="4">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blinds(horizontal)">
                                      <p:cBhvr>
                                        <p:cTn id="28" dur="500"/>
                                        <p:tgtEl>
                                          <p:spTgt spid="4">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blinds(horizontal)">
                                      <p:cBhvr>
                                        <p:cTn id="31" dur="500"/>
                                        <p:tgtEl>
                                          <p:spTgt spid="4">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blinds(horizontal)">
                                      <p:cBhvr>
                                        <p:cTn id="34" dur="500"/>
                                        <p:tgtEl>
                                          <p:spTgt spid="4">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blinds(horizontal)">
                                      <p:cBhvr>
                                        <p:cTn id="37" dur="500"/>
                                        <p:tgtEl>
                                          <p:spTgt spid="4">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Effect transition="in" filter="blinds(horizontal)">
                                      <p:cBhvr>
                                        <p:cTn id="40" dur="500"/>
                                        <p:tgtEl>
                                          <p:spTgt spid="4">
                                            <p:txEl>
                                              <p:pRg st="9" end="9"/>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animEffect transition="in" filter="blinds(horizontal)">
                                      <p:cBhvr>
                                        <p:cTn id="43" dur="500"/>
                                        <p:tgtEl>
                                          <p:spTgt spid="4">
                                            <p:txEl>
                                              <p:pRg st="10" end="10"/>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4">
                                            <p:txEl>
                                              <p:pRg st="11" end="11"/>
                                            </p:txEl>
                                          </p:spTgt>
                                        </p:tgtEl>
                                        <p:attrNameLst>
                                          <p:attrName>style.visibility</p:attrName>
                                        </p:attrNameLst>
                                      </p:cBhvr>
                                      <p:to>
                                        <p:strVal val="visible"/>
                                      </p:to>
                                    </p:set>
                                    <p:animEffect transition="in" filter="blinds(horizontal)">
                                      <p:cBhvr>
                                        <p:cTn id="46"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394" y="81756"/>
            <a:ext cx="8584406" cy="6247864"/>
          </a:xfrm>
          <a:prstGeom prst="rect">
            <a:avLst/>
          </a:prstGeom>
          <a:noFill/>
        </p:spPr>
        <p:txBody>
          <a:bodyPr wrap="square" rtlCol="0">
            <a:spAutoFit/>
          </a:bodyPr>
          <a:lstStyle/>
          <a:p>
            <a:r>
              <a:rPr lang="vi-VN" sz="4000" b="1" smtClean="0">
                <a:solidFill>
                  <a:srgbClr val="CC0000"/>
                </a:solidFill>
              </a:rPr>
              <a:t>Chương </a:t>
            </a:r>
            <a:r>
              <a:rPr lang="en-US" sz="4000" b="1" smtClean="0">
                <a:solidFill>
                  <a:srgbClr val="CC0000"/>
                </a:solidFill>
              </a:rPr>
              <a:t>6.</a:t>
            </a:r>
            <a:r>
              <a:rPr lang="vi-VN" sz="4000" b="1" smtClean="0">
                <a:solidFill>
                  <a:srgbClr val="CC0000"/>
                </a:solidFill>
              </a:rPr>
              <a:t> Bản mẫu</a:t>
            </a:r>
            <a:r>
              <a:rPr lang="en-US" sz="4000" b="1" smtClean="0">
                <a:solidFill>
                  <a:srgbClr val="CC0000"/>
                </a:solidFill>
              </a:rPr>
              <a:t>.</a:t>
            </a:r>
          </a:p>
          <a:p>
            <a:r>
              <a:rPr lang="en-US" sz="4000" smtClean="0">
                <a:solidFill>
                  <a:srgbClr val="0070C0"/>
                </a:solidFill>
              </a:rPr>
              <a:t>6.1. Khái niệm bản mẫu.</a:t>
            </a:r>
          </a:p>
          <a:p>
            <a:r>
              <a:rPr lang="en-US" sz="4000" smtClean="0">
                <a:solidFill>
                  <a:srgbClr val="0070C0"/>
                </a:solidFill>
              </a:rPr>
              <a:t>6.2. Hàm bản mẫu.</a:t>
            </a:r>
          </a:p>
          <a:p>
            <a:r>
              <a:rPr lang="en-US" sz="4000" smtClean="0">
                <a:solidFill>
                  <a:srgbClr val="0070C0"/>
                </a:solidFill>
              </a:rPr>
              <a:t>6.3. Lớp bản mẫu.</a:t>
            </a:r>
          </a:p>
          <a:p>
            <a:r>
              <a:rPr lang="en-US" sz="4000" smtClean="0">
                <a:solidFill>
                  <a:srgbClr val="0070C0"/>
                </a:solidFill>
              </a:rPr>
              <a:t>Bài tập.</a:t>
            </a:r>
          </a:p>
          <a:p>
            <a:r>
              <a:rPr lang="en-US" sz="4000" u="sng" smtClean="0">
                <a:solidFill>
                  <a:srgbClr val="0070C0"/>
                </a:solidFill>
              </a:rPr>
              <a:t>Nội dung tự học (8t)</a:t>
            </a:r>
            <a:r>
              <a:rPr lang="en-US" sz="4000" i="1" smtClean="0"/>
              <a:t>:</a:t>
            </a:r>
            <a:endParaRPr lang="en-US" sz="4000" smtClean="0"/>
          </a:p>
          <a:p>
            <a:r>
              <a:rPr lang="en-US" sz="4000" i="1" smtClean="0">
                <a:solidFill>
                  <a:srgbClr val="0070C0"/>
                </a:solidFill>
              </a:rPr>
              <a:t>- Định nghĩa chồng của khuôn hình hàm.</a:t>
            </a:r>
          </a:p>
          <a:p>
            <a:pPr algn="just"/>
            <a:r>
              <a:rPr lang="en-US" sz="4000" i="1" smtClean="0">
                <a:solidFill>
                  <a:srgbClr val="0070C0"/>
                </a:solidFill>
              </a:rPr>
              <a:t>- Bạn bè của khuôn hình lớp, khuôn hình hàm.</a:t>
            </a:r>
            <a:endParaRPr lang="en-US" sz="4000" b="1" i="1" smtClean="0">
              <a:solidFill>
                <a:srgbClr val="CC0000"/>
              </a:solidFill>
            </a:endParaRPr>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394" y="81756"/>
            <a:ext cx="8584406" cy="6534096"/>
          </a:xfrm>
          <a:prstGeom prst="rect">
            <a:avLst/>
          </a:prstGeom>
          <a:noFill/>
        </p:spPr>
        <p:txBody>
          <a:bodyPr wrap="square" rtlCol="0">
            <a:spAutoFit/>
          </a:bodyPr>
          <a:lstStyle/>
          <a:p>
            <a:pPr algn="just">
              <a:lnSpc>
                <a:spcPct val="130000"/>
              </a:lnSpc>
            </a:pPr>
            <a:r>
              <a:rPr lang="en-US" sz="3200" b="1" smtClean="0">
                <a:solidFill>
                  <a:srgbClr val="0070C0"/>
                </a:solidFill>
              </a:rPr>
              <a:t>6.1. Khái niệm bản mẫu.</a:t>
            </a:r>
          </a:p>
          <a:p>
            <a:pPr algn="just">
              <a:lnSpc>
                <a:spcPct val="130000"/>
              </a:lnSpc>
              <a:buFontTx/>
              <a:buChar char="-"/>
            </a:pPr>
            <a:r>
              <a:rPr lang="en-US" sz="2900" smtClean="0">
                <a:solidFill>
                  <a:srgbClr val="002060"/>
                </a:solidFill>
              </a:rPr>
              <a:t> </a:t>
            </a:r>
            <a:r>
              <a:rPr lang="vi-VN" sz="2900" smtClean="0">
                <a:solidFill>
                  <a:srgbClr val="002060"/>
                </a:solidFill>
              </a:rPr>
              <a:t>Template là nền tảng của </a:t>
            </a:r>
            <a:r>
              <a:rPr lang="vi-VN" sz="2900" smtClean="0">
                <a:solidFill>
                  <a:srgbClr val="FF0000"/>
                </a:solidFill>
              </a:rPr>
              <a:t>lập trình tổng quát </a:t>
            </a:r>
            <a:r>
              <a:rPr lang="vi-VN" sz="2900" smtClean="0">
                <a:solidFill>
                  <a:srgbClr val="002060"/>
                </a:solidFill>
              </a:rPr>
              <a:t>(generic programming), tức là </a:t>
            </a:r>
            <a:r>
              <a:rPr lang="vi-VN" sz="2900" smtClean="0">
                <a:solidFill>
                  <a:srgbClr val="FF0000"/>
                </a:solidFill>
              </a:rPr>
              <a:t>viết code theo các</a:t>
            </a:r>
            <a:r>
              <a:rPr lang="en-US" sz="2900" smtClean="0">
                <a:solidFill>
                  <a:srgbClr val="FF0000"/>
                </a:solidFill>
              </a:rPr>
              <a:t>h</a:t>
            </a:r>
            <a:r>
              <a:rPr lang="vi-VN" sz="2900" smtClean="0">
                <a:solidFill>
                  <a:srgbClr val="FF0000"/>
                </a:solidFill>
              </a:rPr>
              <a:t> mà độc lập với bất kỳ kiểu cụ thể nào</a:t>
            </a:r>
            <a:r>
              <a:rPr lang="vi-VN" sz="2900" smtClean="0">
                <a:solidFill>
                  <a:srgbClr val="002060"/>
                </a:solidFill>
              </a:rPr>
              <a:t>.</a:t>
            </a:r>
            <a:endParaRPr lang="en-US" sz="2900" smtClean="0">
              <a:solidFill>
                <a:srgbClr val="002060"/>
              </a:solidFill>
            </a:endParaRPr>
          </a:p>
          <a:p>
            <a:pPr algn="just">
              <a:lnSpc>
                <a:spcPct val="130000"/>
              </a:lnSpc>
            </a:pPr>
            <a:r>
              <a:rPr lang="en-US" sz="2900" smtClean="0">
                <a:solidFill>
                  <a:srgbClr val="002060"/>
                </a:solidFill>
              </a:rPr>
              <a:t>- </a:t>
            </a:r>
            <a:r>
              <a:rPr lang="en-US" sz="2900" smtClean="0">
                <a:solidFill>
                  <a:srgbClr val="FF0000"/>
                </a:solidFill>
              </a:rPr>
              <a:t>T</a:t>
            </a:r>
            <a:r>
              <a:rPr lang="vi-VN" sz="2900" smtClean="0">
                <a:solidFill>
                  <a:srgbClr val="FF0000"/>
                </a:solidFill>
              </a:rPr>
              <a:t>emplate </a:t>
            </a:r>
            <a:r>
              <a:rPr lang="vi-VN" sz="2900" smtClean="0">
                <a:solidFill>
                  <a:srgbClr val="002060"/>
                </a:solidFill>
              </a:rPr>
              <a:t>là từ khóa trong C++, chúng ta có thể hiểu rằng nó</a:t>
            </a:r>
            <a:r>
              <a:rPr lang="en-US" sz="2900" smtClean="0">
                <a:solidFill>
                  <a:srgbClr val="002060"/>
                </a:solidFill>
              </a:rPr>
              <a:t> </a:t>
            </a:r>
            <a:r>
              <a:rPr lang="vi-VN" sz="2900" smtClean="0">
                <a:solidFill>
                  <a:srgbClr val="002060"/>
                </a:solidFill>
              </a:rPr>
              <a:t>là </a:t>
            </a:r>
            <a:r>
              <a:rPr lang="vi-VN" sz="2900" smtClean="0">
                <a:solidFill>
                  <a:srgbClr val="FF0000"/>
                </a:solidFill>
              </a:rPr>
              <a:t>một kiểu dữ liệu trừu tượng, đặc trưng cho các kiểu dữ liệu cơ bản</a:t>
            </a:r>
            <a:r>
              <a:rPr lang="vi-VN" sz="2900" smtClean="0">
                <a:solidFill>
                  <a:srgbClr val="002060"/>
                </a:solidFill>
              </a:rPr>
              <a:t>. Template là từ khóa báo cho trình biên dịch rằng </a:t>
            </a:r>
            <a:r>
              <a:rPr lang="vi-VN" sz="2900" smtClean="0">
                <a:solidFill>
                  <a:srgbClr val="FF0000"/>
                </a:solidFill>
              </a:rPr>
              <a:t>đoạn mã sau đây định nghĩa cho nhiều kiểu dữ liệu</a:t>
            </a:r>
            <a:r>
              <a:rPr lang="vi-VN" sz="2900" smtClean="0">
                <a:solidFill>
                  <a:srgbClr val="002060"/>
                </a:solidFill>
              </a:rPr>
              <a:t> và mã nguồn của nó sẽ được biên dịch sinh ra tương ứng cho từng kiểu dữ liệu trong quá trình biên dịch</a:t>
            </a:r>
            <a:r>
              <a:rPr lang="en-US" sz="2900" smtClean="0">
                <a:solidFill>
                  <a:srgbClr val="002060"/>
                </a:solidFill>
              </a:rPr>
              <a:t>.</a:t>
            </a:r>
            <a:endParaRPr lang="en-US" sz="2900" b="1" smtClean="0">
              <a:solidFill>
                <a:srgbClr val="002060"/>
              </a:solidFill>
            </a:endParaRPr>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394" y="81756"/>
            <a:ext cx="8584406" cy="6574107"/>
          </a:xfrm>
          <a:prstGeom prst="rect">
            <a:avLst/>
          </a:prstGeom>
          <a:noFill/>
        </p:spPr>
        <p:txBody>
          <a:bodyPr wrap="square" rtlCol="0">
            <a:spAutoFit/>
          </a:bodyPr>
          <a:lstStyle/>
          <a:p>
            <a:pPr algn="just">
              <a:lnSpc>
                <a:spcPct val="130000"/>
              </a:lnSpc>
            </a:pPr>
            <a:r>
              <a:rPr lang="en-US" sz="3600" b="1" smtClean="0">
                <a:solidFill>
                  <a:srgbClr val="0070C0"/>
                </a:solidFill>
              </a:rPr>
              <a:t>6.1. Khái niệm bản mẫu. (tiếp…)</a:t>
            </a:r>
            <a:endParaRPr lang="en-US" sz="3600" b="1" smtClean="0">
              <a:solidFill>
                <a:srgbClr val="002060"/>
              </a:solidFill>
            </a:endParaRPr>
          </a:p>
          <a:p>
            <a:pPr algn="just">
              <a:lnSpc>
                <a:spcPct val="130000"/>
              </a:lnSpc>
            </a:pPr>
            <a:r>
              <a:rPr lang="en-US" sz="3600" b="1" smtClean="0">
                <a:solidFill>
                  <a:srgbClr val="0070C0"/>
                </a:solidFill>
              </a:rPr>
              <a:t>6.1.1. Các bản mẫu hàm</a:t>
            </a:r>
          </a:p>
          <a:p>
            <a:pPr algn="just">
              <a:lnSpc>
                <a:spcPct val="130000"/>
              </a:lnSpc>
            </a:pPr>
            <a:r>
              <a:rPr lang="vi-VN" sz="3600" smtClean="0">
                <a:solidFill>
                  <a:srgbClr val="FF0000"/>
                </a:solidFill>
              </a:rPr>
              <a:t>Function Template</a:t>
            </a:r>
            <a:r>
              <a:rPr lang="vi-VN" sz="3600" smtClean="0">
                <a:solidFill>
                  <a:srgbClr val="00B0F0"/>
                </a:solidFill>
              </a:rPr>
              <a:t>: là một khuôn mẫu hàm, cho phép định nghĩa các hàm tổng quát thao tác cho nhiều kiểu dữ liệu.</a:t>
            </a:r>
            <a:endParaRPr lang="en-US" sz="3600" b="1" smtClean="0">
              <a:solidFill>
                <a:srgbClr val="00B0F0"/>
              </a:solidFill>
            </a:endParaRPr>
          </a:p>
          <a:p>
            <a:pPr algn="just">
              <a:lnSpc>
                <a:spcPct val="130000"/>
              </a:lnSpc>
            </a:pPr>
            <a:r>
              <a:rPr lang="en-US" sz="3600" b="1" smtClean="0">
                <a:solidFill>
                  <a:srgbClr val="0070C0"/>
                </a:solidFill>
              </a:rPr>
              <a:t>6.1.2. Các bản mẫu lớp</a:t>
            </a:r>
          </a:p>
          <a:p>
            <a:pPr algn="just">
              <a:lnSpc>
                <a:spcPct val="130000"/>
              </a:lnSpc>
            </a:pPr>
            <a:r>
              <a:rPr lang="vi-VN" sz="3600" smtClean="0">
                <a:solidFill>
                  <a:srgbClr val="FF0000"/>
                </a:solidFill>
              </a:rPr>
              <a:t>Class </a:t>
            </a:r>
            <a:r>
              <a:rPr lang="en-US" sz="3600" smtClean="0">
                <a:solidFill>
                  <a:srgbClr val="FF0000"/>
                </a:solidFill>
              </a:rPr>
              <a:t>T</a:t>
            </a:r>
            <a:r>
              <a:rPr lang="vi-VN" sz="3600" smtClean="0">
                <a:solidFill>
                  <a:srgbClr val="FF0000"/>
                </a:solidFill>
              </a:rPr>
              <a:t>emplate</a:t>
            </a:r>
            <a:r>
              <a:rPr lang="vi-VN" sz="3600" smtClean="0">
                <a:solidFill>
                  <a:srgbClr val="00B0F0"/>
                </a:solidFill>
              </a:rPr>
              <a:t>: là một khuôn mẫu lớp, cho phép định nghĩa các lớp tổng quát cho nhiều kiểu dữ liệu</a:t>
            </a:r>
            <a:r>
              <a:rPr lang="en-US" sz="3600" smtClean="0">
                <a:solidFill>
                  <a:srgbClr val="00B0F0"/>
                </a:solidFill>
              </a:rPr>
              <a:t>.</a:t>
            </a:r>
            <a:endParaRPr lang="en-US" sz="3600" b="1" smtClean="0">
              <a:solidFill>
                <a:srgbClr val="00B0F0"/>
              </a:solidFill>
            </a:endParaRPr>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394" y="81756"/>
            <a:ext cx="8584406" cy="6894195"/>
          </a:xfrm>
          <a:prstGeom prst="rect">
            <a:avLst/>
          </a:prstGeom>
          <a:noFill/>
        </p:spPr>
        <p:txBody>
          <a:bodyPr wrap="square" rtlCol="0">
            <a:spAutoFit/>
          </a:bodyPr>
          <a:lstStyle/>
          <a:p>
            <a:pPr algn="just">
              <a:lnSpc>
                <a:spcPct val="130000"/>
              </a:lnSpc>
            </a:pPr>
            <a:r>
              <a:rPr lang="en-US" sz="2800" b="1" smtClean="0">
                <a:solidFill>
                  <a:srgbClr val="0070C0"/>
                </a:solidFill>
              </a:rPr>
              <a:t>6.2. Các bản mẫu hàm</a:t>
            </a:r>
          </a:p>
          <a:p>
            <a:pPr algn="just">
              <a:lnSpc>
                <a:spcPct val="130000"/>
              </a:lnSpc>
            </a:pPr>
            <a:r>
              <a:rPr lang="en-US" sz="2800" smtClean="0">
                <a:solidFill>
                  <a:srgbClr val="002060"/>
                </a:solidFill>
              </a:rPr>
              <a:t>- Định dạng để khai báo các hàm bản mẫu là:</a:t>
            </a:r>
          </a:p>
          <a:p>
            <a:r>
              <a:rPr lang="en-US" sz="2800" smtClean="0">
                <a:solidFill>
                  <a:srgbClr val="FF0000"/>
                </a:solidFill>
              </a:rPr>
              <a:t>template &lt;</a:t>
            </a:r>
            <a:r>
              <a:rPr lang="en-US" sz="2800" b="1" smtClean="0">
                <a:solidFill>
                  <a:srgbClr val="FF0000"/>
                </a:solidFill>
              </a:rPr>
              <a:t>class</a:t>
            </a:r>
            <a:r>
              <a:rPr lang="en-US" sz="2800" smtClean="0">
                <a:solidFill>
                  <a:srgbClr val="FF0000"/>
                </a:solidFill>
              </a:rPr>
              <a:t> identifier&gt; function_declaration;</a:t>
            </a:r>
          </a:p>
          <a:p>
            <a:r>
              <a:rPr lang="en-US" sz="2800" smtClean="0">
                <a:solidFill>
                  <a:srgbClr val="FF0000"/>
                </a:solidFill>
              </a:rPr>
              <a:t>template &lt;</a:t>
            </a:r>
            <a:r>
              <a:rPr lang="en-US" sz="2800" b="1" smtClean="0">
                <a:solidFill>
                  <a:srgbClr val="FF0000"/>
                </a:solidFill>
              </a:rPr>
              <a:t>typename</a:t>
            </a:r>
            <a:r>
              <a:rPr lang="en-US" sz="2800" smtClean="0">
                <a:solidFill>
                  <a:srgbClr val="FF0000"/>
                </a:solidFill>
              </a:rPr>
              <a:t> identifier&gt; function_declaration;</a:t>
            </a:r>
          </a:p>
          <a:p>
            <a:pPr>
              <a:buFontTx/>
              <a:buChar char="-"/>
            </a:pPr>
            <a:r>
              <a:rPr lang="en-US" sz="2800" smtClean="0">
                <a:solidFill>
                  <a:srgbClr val="002060"/>
                </a:solidFill>
              </a:rPr>
              <a:t> Ví dụ:</a:t>
            </a:r>
          </a:p>
          <a:p>
            <a:r>
              <a:rPr lang="en-US" sz="2800" b="1" smtClean="0">
                <a:solidFill>
                  <a:srgbClr val="FF0000"/>
                </a:solidFill>
                <a:latin typeface="Courier New" pitchFamily="49" charset="0"/>
                <a:cs typeface="Courier New" pitchFamily="49" charset="0"/>
              </a:rPr>
              <a:t>template &lt;class myType&gt;</a:t>
            </a:r>
          </a:p>
          <a:p>
            <a:r>
              <a:rPr lang="en-US" sz="2800" b="1" smtClean="0">
                <a:solidFill>
                  <a:srgbClr val="FF0000"/>
                </a:solidFill>
                <a:latin typeface="Courier New" pitchFamily="49" charset="0"/>
                <a:cs typeface="Courier New" pitchFamily="49" charset="0"/>
              </a:rPr>
              <a:t>myType GetMax (myType a, myType b) {</a:t>
            </a:r>
          </a:p>
          <a:p>
            <a:pPr lvl="1" algn="just"/>
            <a:r>
              <a:rPr lang="en-US" sz="2800" b="1" smtClean="0">
                <a:solidFill>
                  <a:srgbClr val="FF0000"/>
                </a:solidFill>
                <a:latin typeface="Courier New" pitchFamily="49" charset="0"/>
                <a:cs typeface="Courier New" pitchFamily="49" charset="0"/>
              </a:rPr>
              <a:t>return (a&gt;b?a:b);</a:t>
            </a:r>
          </a:p>
          <a:p>
            <a:pPr lvl="1" indent="-457200" algn="just"/>
            <a:r>
              <a:rPr lang="en-US" sz="2800" b="1" smtClean="0">
                <a:solidFill>
                  <a:srgbClr val="FF0000"/>
                </a:solidFill>
                <a:latin typeface="Courier New" pitchFamily="49" charset="0"/>
                <a:cs typeface="Courier New" pitchFamily="49" charset="0"/>
              </a:rPr>
              <a:t>}</a:t>
            </a:r>
          </a:p>
          <a:p>
            <a:pPr marL="0" lvl="1" algn="just">
              <a:buFontTx/>
              <a:buChar char="-"/>
            </a:pPr>
            <a:r>
              <a:rPr lang="en-US" sz="2800" smtClean="0">
                <a:solidFill>
                  <a:srgbClr val="002060"/>
                </a:solidFill>
              </a:rPr>
              <a:t> </a:t>
            </a:r>
            <a:r>
              <a:rPr lang="vi-VN" sz="2800" smtClean="0">
                <a:solidFill>
                  <a:srgbClr val="002060"/>
                </a:solidFill>
              </a:rPr>
              <a:t>Để sử dụng </a:t>
            </a:r>
            <a:r>
              <a:rPr lang="en-US" sz="2800" smtClean="0">
                <a:solidFill>
                  <a:srgbClr val="002060"/>
                </a:solidFill>
              </a:rPr>
              <a:t>hàm bản mẫu</a:t>
            </a:r>
            <a:r>
              <a:rPr lang="vi-VN" sz="2800" smtClean="0">
                <a:solidFill>
                  <a:srgbClr val="002060"/>
                </a:solidFill>
              </a:rPr>
              <a:t>, </a:t>
            </a:r>
            <a:r>
              <a:rPr lang="en-US" sz="2800" smtClean="0">
                <a:solidFill>
                  <a:srgbClr val="002060"/>
                </a:solidFill>
              </a:rPr>
              <a:t>ta </a:t>
            </a:r>
            <a:r>
              <a:rPr lang="vi-VN" sz="2800" smtClean="0">
                <a:solidFill>
                  <a:srgbClr val="002060"/>
                </a:solidFill>
              </a:rPr>
              <a:t>sử dụng định dạng sau cho lệnh gọi hàm:</a:t>
            </a:r>
            <a:endParaRPr lang="en-US" sz="2800" smtClean="0">
              <a:solidFill>
                <a:srgbClr val="002060"/>
              </a:solidFill>
            </a:endParaRPr>
          </a:p>
          <a:p>
            <a:pPr marL="0" lvl="1"/>
            <a:r>
              <a:rPr lang="en-US" sz="2800" smtClean="0">
                <a:solidFill>
                  <a:srgbClr val="FF0000"/>
                </a:solidFill>
              </a:rPr>
              <a:t>function_name &lt;type&gt; (parameters);</a:t>
            </a:r>
          </a:p>
          <a:p>
            <a:pPr marL="0" lvl="1">
              <a:buFontTx/>
              <a:buChar char="-"/>
            </a:pPr>
            <a:r>
              <a:rPr lang="en-US" sz="2800" smtClean="0">
                <a:solidFill>
                  <a:srgbClr val="002060"/>
                </a:solidFill>
              </a:rPr>
              <a:t> Ví dụ:</a:t>
            </a:r>
          </a:p>
          <a:p>
            <a:r>
              <a:rPr lang="en-US" sz="2800" b="1" smtClean="0">
                <a:solidFill>
                  <a:srgbClr val="FF0000"/>
                </a:solidFill>
                <a:latin typeface="Courier New" pitchFamily="49" charset="0"/>
                <a:cs typeface="Courier New" pitchFamily="49" charset="0"/>
              </a:rPr>
              <a:t>int x,y;</a:t>
            </a:r>
          </a:p>
          <a:p>
            <a:r>
              <a:rPr lang="en-US" sz="2800" b="1" smtClean="0">
                <a:solidFill>
                  <a:srgbClr val="FF0000"/>
                </a:solidFill>
                <a:latin typeface="Courier New" pitchFamily="49" charset="0"/>
                <a:cs typeface="Courier New" pitchFamily="49" charset="0"/>
              </a:rPr>
              <a:t>GetMax &lt;int&gt; (x,y);</a:t>
            </a:r>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blinds(horizontal)">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blinds(horizontal)">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blinds(horizontal)">
                                      <p:cBhvr>
                                        <p:cTn id="25" dur="500"/>
                                        <p:tgtEl>
                                          <p:spTgt spid="4">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blinds(horizontal)">
                                      <p:cBhvr>
                                        <p:cTn id="28" dur="500"/>
                                        <p:tgtEl>
                                          <p:spTgt spid="4">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blinds(horizontal)">
                                      <p:cBhvr>
                                        <p:cTn id="31" dur="500"/>
                                        <p:tgtEl>
                                          <p:spTgt spid="4">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blinds(horizontal)">
                                      <p:cBhvr>
                                        <p:cTn id="34" dur="500"/>
                                        <p:tgtEl>
                                          <p:spTgt spid="4">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blinds(horizontal)">
                                      <p:cBhvr>
                                        <p:cTn id="39" dur="500"/>
                                        <p:tgtEl>
                                          <p:spTgt spid="4">
                                            <p:txEl>
                                              <p:pRg st="9" end="9"/>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blinds(horizontal)">
                                      <p:cBhvr>
                                        <p:cTn id="42" dur="500"/>
                                        <p:tgtEl>
                                          <p:spTgt spid="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animEffect transition="in" filter="blinds(horizontal)">
                                      <p:cBhvr>
                                        <p:cTn id="47" dur="500"/>
                                        <p:tgtEl>
                                          <p:spTgt spid="4">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xEl>
                                              <p:pRg st="12" end="12"/>
                                            </p:txEl>
                                          </p:spTgt>
                                        </p:tgtEl>
                                        <p:attrNameLst>
                                          <p:attrName>style.visibility</p:attrName>
                                        </p:attrNameLst>
                                      </p:cBhvr>
                                      <p:to>
                                        <p:strVal val="visible"/>
                                      </p:to>
                                    </p:set>
                                    <p:animEffect transition="in" filter="blinds(horizontal)">
                                      <p:cBhvr>
                                        <p:cTn id="52" dur="500"/>
                                        <p:tgtEl>
                                          <p:spTgt spid="4">
                                            <p:txEl>
                                              <p:pRg st="12" end="12"/>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animEffect transition="in" filter="blinds(horizontal)">
                                      <p:cBhvr>
                                        <p:cTn id="55"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394" y="81756"/>
            <a:ext cx="8584406" cy="6771084"/>
          </a:xfrm>
          <a:prstGeom prst="rect">
            <a:avLst/>
          </a:prstGeom>
          <a:noFill/>
        </p:spPr>
        <p:txBody>
          <a:bodyPr wrap="square" rtlCol="0">
            <a:spAutoFit/>
          </a:bodyPr>
          <a:lstStyle/>
          <a:p>
            <a:pPr algn="just">
              <a:lnSpc>
                <a:spcPct val="130000"/>
              </a:lnSpc>
            </a:pPr>
            <a:r>
              <a:rPr lang="en-US" sz="2800" b="1" smtClean="0">
                <a:solidFill>
                  <a:srgbClr val="0070C0"/>
                </a:solidFill>
              </a:rPr>
              <a:t>6.3. Lớp bản mẫu</a:t>
            </a:r>
          </a:p>
          <a:p>
            <a:pPr algn="just">
              <a:lnSpc>
                <a:spcPct val="130000"/>
              </a:lnSpc>
              <a:buFontTx/>
              <a:buChar char="-"/>
            </a:pPr>
            <a:r>
              <a:rPr lang="en-US" sz="2800" smtClean="0"/>
              <a:t> Ta </a:t>
            </a:r>
            <a:r>
              <a:rPr lang="vi-VN" sz="2800" smtClean="0"/>
              <a:t>cũng có </a:t>
            </a:r>
            <a:r>
              <a:rPr lang="en-US" sz="2800" smtClean="0"/>
              <a:t>thể </a:t>
            </a:r>
            <a:r>
              <a:rPr lang="vi-VN" sz="2800" smtClean="0"/>
              <a:t>viết các lớp</a:t>
            </a:r>
            <a:r>
              <a:rPr lang="en-US" sz="2800" smtClean="0"/>
              <a:t> bản </a:t>
            </a:r>
            <a:r>
              <a:rPr lang="vi-VN" sz="2800" smtClean="0"/>
              <a:t>mẫu, để một lớp có thể có các thành viên sử dụng tham số mẫu</a:t>
            </a:r>
            <a:r>
              <a:rPr lang="en-US" sz="2800" smtClean="0"/>
              <a:t> như là một kiểu</a:t>
            </a:r>
            <a:r>
              <a:rPr lang="vi-VN" sz="2800" smtClean="0"/>
              <a:t>. </a:t>
            </a:r>
            <a:endParaRPr lang="en-US" sz="2800" smtClean="0"/>
          </a:p>
          <a:p>
            <a:pPr algn="just">
              <a:lnSpc>
                <a:spcPct val="130000"/>
              </a:lnSpc>
              <a:buFontTx/>
              <a:buChar char="-"/>
            </a:pPr>
            <a:r>
              <a:rPr lang="en-US" sz="2800" smtClean="0"/>
              <a:t> </a:t>
            </a:r>
            <a:r>
              <a:rPr lang="vi-VN" sz="2800" smtClean="0"/>
              <a:t>Ví dụ:</a:t>
            </a:r>
            <a:endParaRPr lang="en-US" sz="2800" smtClean="0">
              <a:solidFill>
                <a:srgbClr val="002060"/>
              </a:solidFill>
            </a:endParaRPr>
          </a:p>
          <a:p>
            <a:r>
              <a:rPr lang="en-US" sz="2800" b="1" smtClean="0">
                <a:solidFill>
                  <a:srgbClr val="FF0000"/>
                </a:solidFill>
                <a:latin typeface="Courier New" pitchFamily="49" charset="0"/>
                <a:cs typeface="Courier New" pitchFamily="49" charset="0"/>
              </a:rPr>
              <a:t>template &lt;class T&gt;</a:t>
            </a:r>
          </a:p>
          <a:p>
            <a:r>
              <a:rPr lang="en-US" sz="2800" b="1" smtClean="0">
                <a:solidFill>
                  <a:srgbClr val="FF0000"/>
                </a:solidFill>
                <a:latin typeface="Courier New" pitchFamily="49" charset="0"/>
                <a:cs typeface="Courier New" pitchFamily="49" charset="0"/>
              </a:rPr>
              <a:t>class mypair {</a:t>
            </a:r>
          </a:p>
          <a:p>
            <a:r>
              <a:rPr lang="en-US" sz="2800" b="1" smtClean="0">
                <a:solidFill>
                  <a:srgbClr val="FF0000"/>
                </a:solidFill>
                <a:latin typeface="Courier New" pitchFamily="49" charset="0"/>
                <a:cs typeface="Courier New" pitchFamily="49" charset="0"/>
              </a:rPr>
              <a:t>	T values [2];</a:t>
            </a:r>
          </a:p>
          <a:p>
            <a:r>
              <a:rPr lang="en-US" sz="2800" b="1" smtClean="0">
                <a:solidFill>
                  <a:srgbClr val="FF0000"/>
                </a:solidFill>
                <a:latin typeface="Courier New" pitchFamily="49" charset="0"/>
                <a:cs typeface="Courier New" pitchFamily="49" charset="0"/>
              </a:rPr>
              <a:t>public:</a:t>
            </a:r>
          </a:p>
          <a:p>
            <a:r>
              <a:rPr lang="fr-FR" sz="2800" b="1" smtClean="0">
                <a:solidFill>
                  <a:srgbClr val="FF0000"/>
                </a:solidFill>
                <a:latin typeface="Courier New" pitchFamily="49" charset="0"/>
                <a:cs typeface="Courier New" pitchFamily="49" charset="0"/>
              </a:rPr>
              <a:t>	mypair (T first, T second) </a:t>
            </a:r>
            <a:r>
              <a:rPr lang="en-US" sz="2800" b="1" smtClean="0">
                <a:solidFill>
                  <a:srgbClr val="FF0000"/>
                </a:solidFill>
                <a:latin typeface="Courier New" pitchFamily="49" charset="0"/>
                <a:cs typeface="Courier New" pitchFamily="49" charset="0"/>
              </a:rPr>
              <a:t>{</a:t>
            </a:r>
          </a:p>
          <a:p>
            <a:r>
              <a:rPr lang="en-US" sz="2800" b="1" smtClean="0">
                <a:solidFill>
                  <a:srgbClr val="FF0000"/>
                </a:solidFill>
                <a:latin typeface="Courier New" pitchFamily="49" charset="0"/>
                <a:cs typeface="Courier New" pitchFamily="49" charset="0"/>
              </a:rPr>
              <a:t>		values[0] = first;</a:t>
            </a:r>
          </a:p>
          <a:p>
            <a:r>
              <a:rPr lang="en-US" sz="2800" b="1" smtClean="0">
                <a:solidFill>
                  <a:srgbClr val="FF0000"/>
                </a:solidFill>
                <a:latin typeface="Courier New" pitchFamily="49" charset="0"/>
                <a:cs typeface="Courier New" pitchFamily="49" charset="0"/>
              </a:rPr>
              <a:t>		values[1] = second;</a:t>
            </a:r>
          </a:p>
          <a:p>
            <a:r>
              <a:rPr lang="en-US" sz="2800" b="1" smtClean="0">
                <a:solidFill>
                  <a:srgbClr val="FF0000"/>
                </a:solidFill>
                <a:latin typeface="Courier New" pitchFamily="49" charset="0"/>
                <a:cs typeface="Courier New" pitchFamily="49" charset="0"/>
              </a:rPr>
              <a:t>	}</a:t>
            </a:r>
          </a:p>
          <a:p>
            <a:r>
              <a:rPr lang="en-US" sz="2800" b="1" smtClean="0">
                <a:solidFill>
                  <a:srgbClr val="FF0000"/>
                </a:solidFill>
                <a:latin typeface="Courier New" pitchFamily="49" charset="0"/>
                <a:cs typeface="Courier New" pitchFamily="49" charset="0"/>
              </a:rPr>
              <a:t>};</a:t>
            </a:r>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blinds(horizontal)">
                                      <p:cBhvr>
                                        <p:cTn id="20" dur="500"/>
                                        <p:tgtEl>
                                          <p:spTgt spid="4">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blinds(horizontal)">
                                      <p:cBhvr>
                                        <p:cTn id="23" dur="500"/>
                                        <p:tgtEl>
                                          <p:spTgt spid="4">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blinds(horizontal)">
                                      <p:cBhvr>
                                        <p:cTn id="26" dur="500"/>
                                        <p:tgtEl>
                                          <p:spTgt spid="4">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blinds(horizontal)">
                                      <p:cBhvr>
                                        <p:cTn id="29" dur="500"/>
                                        <p:tgtEl>
                                          <p:spTgt spid="4">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blinds(horizontal)">
                                      <p:cBhvr>
                                        <p:cTn id="32" dur="500"/>
                                        <p:tgtEl>
                                          <p:spTgt spid="4">
                                            <p:txEl>
                                              <p:pRg st="8" end="8"/>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Effect transition="in" filter="blinds(horizontal)">
                                      <p:cBhvr>
                                        <p:cTn id="35" dur="500"/>
                                        <p:tgtEl>
                                          <p:spTgt spid="4">
                                            <p:txEl>
                                              <p:pRg st="9" end="9"/>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
                                            <p:txEl>
                                              <p:pRg st="10" end="10"/>
                                            </p:txEl>
                                          </p:spTgt>
                                        </p:tgtEl>
                                        <p:attrNameLst>
                                          <p:attrName>style.visibility</p:attrName>
                                        </p:attrNameLst>
                                      </p:cBhvr>
                                      <p:to>
                                        <p:strVal val="visible"/>
                                      </p:to>
                                    </p:set>
                                    <p:animEffect transition="in" filter="blinds(horizontal)">
                                      <p:cBhvr>
                                        <p:cTn id="38" dur="500"/>
                                        <p:tgtEl>
                                          <p:spTgt spid="4">
                                            <p:txEl>
                                              <p:pRg st="10" end="10"/>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animEffect transition="in" filter="blinds(horizontal)">
                                      <p:cBhvr>
                                        <p:cTn id="41"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394" y="81756"/>
            <a:ext cx="8584406" cy="6440609"/>
          </a:xfrm>
          <a:prstGeom prst="rect">
            <a:avLst/>
          </a:prstGeom>
          <a:noFill/>
        </p:spPr>
        <p:txBody>
          <a:bodyPr wrap="square" rtlCol="0">
            <a:spAutoFit/>
          </a:bodyPr>
          <a:lstStyle/>
          <a:p>
            <a:pPr algn="just">
              <a:lnSpc>
                <a:spcPct val="130000"/>
              </a:lnSpc>
            </a:pPr>
            <a:r>
              <a:rPr lang="en-US" sz="2900" b="1" smtClean="0">
                <a:solidFill>
                  <a:srgbClr val="0070C0"/>
                </a:solidFill>
              </a:rPr>
              <a:t>6.3. Lớp bản mẫu (tiếp…)</a:t>
            </a:r>
            <a:endParaRPr lang="en-US" sz="2900" b="1" smtClean="0">
              <a:solidFill>
                <a:srgbClr val="FF0000"/>
              </a:solidFill>
              <a:latin typeface="Courier New" pitchFamily="49" charset="0"/>
              <a:cs typeface="Courier New" pitchFamily="49" charset="0"/>
            </a:endParaRPr>
          </a:p>
          <a:p>
            <a:pPr algn="just">
              <a:lnSpc>
                <a:spcPct val="130000"/>
              </a:lnSpc>
            </a:pPr>
            <a:r>
              <a:rPr lang="en-US" sz="2900" b="1" smtClean="0">
                <a:solidFill>
                  <a:srgbClr val="002060"/>
                </a:solidFill>
                <a:latin typeface="Courier New" pitchFamily="49" charset="0"/>
                <a:cs typeface="Courier New" pitchFamily="49" charset="0"/>
              </a:rPr>
              <a:t>- </a:t>
            </a:r>
            <a:r>
              <a:rPr lang="vi-VN" sz="2900" smtClean="0">
                <a:solidFill>
                  <a:srgbClr val="002060"/>
                </a:solidFill>
              </a:rPr>
              <a:t>Lớp mà chúng ta vừa định nghĩa sẽ lưu trữ hai phần tử thuộc bất kỳ </a:t>
            </a:r>
            <a:r>
              <a:rPr lang="en-US" sz="2900" smtClean="0">
                <a:solidFill>
                  <a:srgbClr val="002060"/>
                </a:solidFill>
              </a:rPr>
              <a:t>kiểu hợp lệ nào</a:t>
            </a:r>
            <a:r>
              <a:rPr lang="vi-VN" sz="2900" smtClean="0">
                <a:solidFill>
                  <a:srgbClr val="002060"/>
                </a:solidFill>
              </a:rPr>
              <a:t>. Ví dụ, nếu chúng ta muốn khai báo một đối tượng của lớp này để lưu trữ hai giá trị nguyên kiểu int với các giá trị 115 và 36 chúng ta sẽ viết:</a:t>
            </a:r>
            <a:endParaRPr lang="en-US" sz="2900" smtClean="0">
              <a:solidFill>
                <a:srgbClr val="002060"/>
              </a:solidFill>
            </a:endParaRPr>
          </a:p>
          <a:p>
            <a:pPr algn="ctr">
              <a:lnSpc>
                <a:spcPct val="130000"/>
              </a:lnSpc>
            </a:pPr>
            <a:r>
              <a:rPr lang="en-US" sz="2900" b="1" smtClean="0">
                <a:solidFill>
                  <a:srgbClr val="FF0000"/>
                </a:solidFill>
                <a:latin typeface="Courier New" pitchFamily="49" charset="0"/>
                <a:cs typeface="Courier New" pitchFamily="49" charset="0"/>
              </a:rPr>
              <a:t>mypair &lt;int&gt; myobject (115, 36);</a:t>
            </a:r>
          </a:p>
          <a:p>
            <a:pPr algn="just">
              <a:lnSpc>
                <a:spcPct val="130000"/>
              </a:lnSpc>
            </a:pPr>
            <a:r>
              <a:rPr lang="en-US" sz="2900" smtClean="0">
                <a:solidFill>
                  <a:srgbClr val="002060"/>
                </a:solidFill>
              </a:rPr>
              <a:t>- C</a:t>
            </a:r>
            <a:r>
              <a:rPr lang="vi-VN" sz="2900" smtClean="0">
                <a:solidFill>
                  <a:srgbClr val="002060"/>
                </a:solidFill>
              </a:rPr>
              <a:t>ùng lớp này cũng sẽ được sử dụng để tạo một đối tượng để lưu trữ bất kỳ </a:t>
            </a:r>
            <a:r>
              <a:rPr lang="en-US" sz="2900" smtClean="0">
                <a:solidFill>
                  <a:srgbClr val="002060"/>
                </a:solidFill>
              </a:rPr>
              <a:t>kiểu</a:t>
            </a:r>
            <a:r>
              <a:rPr lang="vi-VN" sz="2900" smtClean="0">
                <a:solidFill>
                  <a:srgbClr val="002060"/>
                </a:solidFill>
              </a:rPr>
              <a:t> nào khác:</a:t>
            </a:r>
            <a:endParaRPr lang="en-US" sz="2900" smtClean="0">
              <a:solidFill>
                <a:srgbClr val="002060"/>
              </a:solidFill>
            </a:endParaRPr>
          </a:p>
          <a:p>
            <a:pPr algn="ctr">
              <a:lnSpc>
                <a:spcPct val="130000"/>
              </a:lnSpc>
            </a:pPr>
            <a:r>
              <a:rPr lang="en-US" sz="2900" b="1" smtClean="0">
                <a:solidFill>
                  <a:srgbClr val="FF0000"/>
                </a:solidFill>
                <a:latin typeface="Courier New" pitchFamily="49" charset="0"/>
                <a:cs typeface="Courier New" pitchFamily="49" charset="0"/>
              </a:rPr>
              <a:t>mypair &lt;double&gt; myfloats (3.0, 2.18);</a:t>
            </a:r>
          </a:p>
          <a:p>
            <a:pPr>
              <a:lnSpc>
                <a:spcPct val="130000"/>
              </a:lnSpc>
            </a:pPr>
            <a:r>
              <a:rPr lang="en-US" sz="2900" b="1" smtClean="0">
                <a:solidFill>
                  <a:srgbClr val="FF0000"/>
                </a:solidFill>
                <a:latin typeface="Courier New" pitchFamily="49" charset="0"/>
                <a:cs typeface="Courier New" pitchFamily="49" charset="0"/>
                <a:hlinkClick r:id="rId3" action="ppaction://hlinkfile"/>
              </a:rPr>
              <a:t>Templates function.cpp</a:t>
            </a:r>
            <a:endParaRPr lang="en-US" sz="2900" b="1" smtClean="0">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xmlns="" val="3120630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4194" y="234156"/>
            <a:ext cx="7392194" cy="584775"/>
          </a:xfrm>
          <a:prstGeom prst="rect">
            <a:avLst/>
          </a:prstGeom>
          <a:noFill/>
        </p:spPr>
        <p:txBody>
          <a:bodyPr wrap="square" rtlCol="0">
            <a:spAutoFit/>
          </a:bodyPr>
          <a:lstStyle/>
          <a:p>
            <a:endParaRPr lang="en-US" sz="3200" b="1">
              <a:solidFill>
                <a:srgbClr val="CC0000"/>
              </a:solidFill>
            </a:endParaRPr>
          </a:p>
        </p:txBody>
      </p:sp>
      <p:sp>
        <p:nvSpPr>
          <p:cNvPr id="3" name="Rectangle 2"/>
          <p:cNvSpPr/>
          <p:nvPr/>
        </p:nvSpPr>
        <p:spPr>
          <a:xfrm>
            <a:off x="381794" y="55918"/>
            <a:ext cx="5442516" cy="739754"/>
          </a:xfrm>
          <a:prstGeom prst="rect">
            <a:avLst/>
          </a:prstGeom>
        </p:spPr>
        <p:txBody>
          <a:bodyPr wrap="none">
            <a:spAutoFit/>
          </a:bodyPr>
          <a:lstStyle/>
          <a:p>
            <a:pPr>
              <a:lnSpc>
                <a:spcPct val="150000"/>
              </a:lnSpc>
            </a:pPr>
            <a:r>
              <a:rPr lang="en-US" sz="3200" b="1">
                <a:solidFill>
                  <a:srgbClr val="CC0000"/>
                </a:solidFill>
              </a:rPr>
              <a:t>1.2.4. Kế thừa (Inheritance)</a:t>
            </a:r>
          </a:p>
        </p:txBody>
      </p:sp>
      <p:sp>
        <p:nvSpPr>
          <p:cNvPr id="5" name="TextBox 4"/>
          <p:cNvSpPr txBox="1"/>
          <p:nvPr/>
        </p:nvSpPr>
        <p:spPr>
          <a:xfrm>
            <a:off x="381794" y="843756"/>
            <a:ext cx="8153400" cy="2462213"/>
          </a:xfrm>
          <a:prstGeom prst="rect">
            <a:avLst/>
          </a:prstGeom>
          <a:noFill/>
        </p:spPr>
        <p:txBody>
          <a:bodyPr wrap="square" rtlCol="0">
            <a:spAutoFit/>
          </a:bodyPr>
          <a:lstStyle/>
          <a:p>
            <a:pPr marL="342900" indent="-342900" algn="just">
              <a:spcBef>
                <a:spcPts val="1200"/>
              </a:spcBef>
              <a:buFont typeface="Arial" pitchFamily="34" charset="0"/>
              <a:buChar char="•"/>
            </a:pPr>
            <a:r>
              <a:rPr lang="vi-VN">
                <a:solidFill>
                  <a:srgbClr val="0070C0"/>
                </a:solidFill>
              </a:rPr>
              <a:t>Khi bắt đầu xây dựng ứng dụng chúng ta sẽ bắt đầu việc thiết kế các lớp, thông thường chúng ta sẽ thấy có trường hợp một số lớp dường như có quan hệ với những lớp khác, chúng có những đặc tính khá giống </a:t>
            </a:r>
            <a:r>
              <a:rPr lang="vi-VN" smtClean="0">
                <a:solidFill>
                  <a:srgbClr val="0070C0"/>
                </a:solidFill>
              </a:rPr>
              <a:t>nhau</a:t>
            </a:r>
            <a:r>
              <a:rPr lang="en-US">
                <a:solidFill>
                  <a:srgbClr val="0070C0"/>
                </a:solidFill>
              </a:rPr>
              <a:t>;</a:t>
            </a:r>
            <a:endParaRPr lang="en-US" smtClean="0">
              <a:solidFill>
                <a:srgbClr val="0070C0"/>
              </a:solidFill>
            </a:endParaRPr>
          </a:p>
          <a:p>
            <a:pPr marL="342900" indent="-342900" algn="just">
              <a:spcBef>
                <a:spcPts val="1200"/>
              </a:spcBef>
              <a:buFont typeface="Arial" pitchFamily="34" charset="0"/>
              <a:buChar char="•"/>
            </a:pPr>
            <a:r>
              <a:rPr lang="en-US" smtClean="0">
                <a:solidFill>
                  <a:srgbClr val="0070C0"/>
                </a:solidFill>
              </a:rPr>
              <a:t>Ví dụ: </a:t>
            </a:r>
            <a:r>
              <a:rPr lang="en-US">
                <a:solidFill>
                  <a:srgbClr val="0070C0"/>
                </a:solidFill>
              </a:rPr>
              <a:t>3 lớp </a:t>
            </a:r>
            <a:r>
              <a:rPr lang="en-US" b="1">
                <a:solidFill>
                  <a:srgbClr val="0070C0"/>
                </a:solidFill>
              </a:rPr>
              <a:t>AndroidPhone</a:t>
            </a:r>
            <a:r>
              <a:rPr lang="en-US">
                <a:solidFill>
                  <a:srgbClr val="0070C0"/>
                </a:solidFill>
              </a:rPr>
              <a:t>, </a:t>
            </a:r>
            <a:r>
              <a:rPr lang="en-US" b="1">
                <a:solidFill>
                  <a:srgbClr val="0070C0"/>
                </a:solidFill>
              </a:rPr>
              <a:t>IPhone</a:t>
            </a:r>
            <a:r>
              <a:rPr lang="en-US">
                <a:solidFill>
                  <a:srgbClr val="0070C0"/>
                </a:solidFill>
              </a:rPr>
              <a:t>, </a:t>
            </a:r>
            <a:r>
              <a:rPr lang="en-US" b="1" smtClean="0">
                <a:solidFill>
                  <a:srgbClr val="0070C0"/>
                </a:solidFill>
              </a:rPr>
              <a:t>WindowsPhone.</a:t>
            </a:r>
            <a:endParaRPr lang="en-US" b="1">
              <a:solidFill>
                <a:srgbClr val="0070C0"/>
              </a:solidFill>
            </a:endParaRPr>
          </a:p>
        </p:txBody>
      </p:sp>
      <p:pic>
        <p:nvPicPr>
          <p:cNvPr id="4098" name="Picture 2" descr="TÃ­nh káº¿ thá»«a"/>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3194" y="3554411"/>
            <a:ext cx="8642681" cy="262737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388965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98"/>
                                        </p:tgtEl>
                                        <p:attrNameLst>
                                          <p:attrName>style.visibility</p:attrName>
                                        </p:attrNameLst>
                                      </p:cBhvr>
                                      <p:to>
                                        <p:strVal val="visible"/>
                                      </p:to>
                                    </p:set>
                                    <p:animEffect transition="in" filter="fade">
                                      <p:cBhvr>
                                        <p:cTn id="21" dur="1000"/>
                                        <p:tgtEl>
                                          <p:spTgt spid="4098"/>
                                        </p:tgtEl>
                                      </p:cBhvr>
                                    </p:animEffect>
                                    <p:anim calcmode="lin" valueType="num">
                                      <p:cBhvr>
                                        <p:cTn id="22" dur="1000" fill="hold"/>
                                        <p:tgtEl>
                                          <p:spTgt spid="4098"/>
                                        </p:tgtEl>
                                        <p:attrNameLst>
                                          <p:attrName>ppt_x</p:attrName>
                                        </p:attrNameLst>
                                      </p:cBhvr>
                                      <p:tavLst>
                                        <p:tav tm="0">
                                          <p:val>
                                            <p:strVal val="#ppt_x"/>
                                          </p:val>
                                        </p:tav>
                                        <p:tav tm="100000">
                                          <p:val>
                                            <p:strVal val="#ppt_x"/>
                                          </p:val>
                                        </p:tav>
                                      </p:tavLst>
                                    </p:anim>
                                    <p:anim calcmode="lin" valueType="num">
                                      <p:cBhvr>
                                        <p:cTn id="23"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794" y="-70644"/>
            <a:ext cx="8229600" cy="830997"/>
          </a:xfrm>
          <a:prstGeom prst="rect">
            <a:avLst/>
          </a:prstGeom>
        </p:spPr>
        <p:txBody>
          <a:bodyPr wrap="square">
            <a:spAutoFit/>
          </a:bodyPr>
          <a:lstStyle/>
          <a:p>
            <a:pPr>
              <a:lnSpc>
                <a:spcPct val="150000"/>
              </a:lnSpc>
            </a:pPr>
            <a:r>
              <a:rPr lang="en-US" sz="3200" b="1">
                <a:solidFill>
                  <a:srgbClr val="CC0000"/>
                </a:solidFill>
              </a:rPr>
              <a:t>1.2.4. Kế thừa (</a:t>
            </a:r>
            <a:r>
              <a:rPr lang="en-US" sz="3200" b="1" smtClean="0">
                <a:solidFill>
                  <a:srgbClr val="CC0000"/>
                </a:solidFill>
              </a:rPr>
              <a:t>Inheritance) (tiếp)…</a:t>
            </a:r>
            <a:endParaRPr lang="en-US" sz="3200" b="1">
              <a:solidFill>
                <a:srgbClr val="CC0000"/>
              </a:solidFill>
            </a:endParaRPr>
          </a:p>
        </p:txBody>
      </p:sp>
      <p:sp>
        <p:nvSpPr>
          <p:cNvPr id="5" name="TextBox 4"/>
          <p:cNvSpPr txBox="1"/>
          <p:nvPr/>
        </p:nvSpPr>
        <p:spPr>
          <a:xfrm>
            <a:off x="229394" y="615156"/>
            <a:ext cx="8534400" cy="2308324"/>
          </a:xfrm>
          <a:prstGeom prst="rect">
            <a:avLst/>
          </a:prstGeom>
          <a:noFill/>
        </p:spPr>
        <p:txBody>
          <a:bodyPr wrap="square" rtlCol="0">
            <a:spAutoFit/>
          </a:bodyPr>
          <a:lstStyle/>
          <a:p>
            <a:pPr marL="342900" indent="-342900" algn="just">
              <a:spcBef>
                <a:spcPts val="1200"/>
              </a:spcBef>
              <a:buFont typeface="Arial" pitchFamily="34" charset="0"/>
              <a:buChar char="•"/>
            </a:pPr>
            <a:r>
              <a:rPr lang="vi-VN" smtClean="0">
                <a:solidFill>
                  <a:srgbClr val="0070C0"/>
                </a:solidFill>
              </a:rPr>
              <a:t>Thay </a:t>
            </a:r>
            <a:r>
              <a:rPr lang="vi-VN">
                <a:solidFill>
                  <a:srgbClr val="0070C0"/>
                </a:solidFill>
              </a:rPr>
              <a:t>vì sao chép những thuộc tính này, sẽ hay hơn nếu ta đặt chúng ở một nơi có thể dùng bởi những lớp khác. Điều này được thực hiện bởi tính kế thừa trong OOP: </a:t>
            </a:r>
            <a:r>
              <a:rPr lang="en-US" smtClean="0">
                <a:solidFill>
                  <a:srgbClr val="0070C0"/>
                </a:solidFill>
              </a:rPr>
              <a:t>T</a:t>
            </a:r>
            <a:r>
              <a:rPr lang="vi-VN" smtClean="0">
                <a:solidFill>
                  <a:srgbClr val="0070C0"/>
                </a:solidFill>
              </a:rPr>
              <a:t>a </a:t>
            </a:r>
            <a:r>
              <a:rPr lang="vi-VN">
                <a:solidFill>
                  <a:srgbClr val="0070C0"/>
                </a:solidFill>
              </a:rPr>
              <a:t>có thể định nghĩa lớp </a:t>
            </a:r>
            <a:r>
              <a:rPr lang="vi-VN" b="1">
                <a:solidFill>
                  <a:srgbClr val="0070C0"/>
                </a:solidFill>
              </a:rPr>
              <a:t>cha </a:t>
            </a:r>
            <a:r>
              <a:rPr lang="en-US" b="1" smtClean="0">
                <a:solidFill>
                  <a:srgbClr val="0070C0"/>
                </a:solidFill>
              </a:rPr>
              <a:t>-</a:t>
            </a:r>
            <a:r>
              <a:rPr lang="vi-VN" b="1" smtClean="0">
                <a:solidFill>
                  <a:srgbClr val="0070C0"/>
                </a:solidFill>
              </a:rPr>
              <a:t> </a:t>
            </a:r>
            <a:r>
              <a:rPr lang="vi-VN" b="1">
                <a:solidFill>
                  <a:srgbClr val="0070C0"/>
                </a:solidFill>
              </a:rPr>
              <a:t>base class </a:t>
            </a:r>
            <a:r>
              <a:rPr lang="vi-VN">
                <a:solidFill>
                  <a:srgbClr val="0070C0"/>
                </a:solidFill>
              </a:rPr>
              <a:t>(trong trường hợp này là </a:t>
            </a:r>
            <a:r>
              <a:rPr lang="vi-VN" smtClean="0">
                <a:solidFill>
                  <a:srgbClr val="0070C0"/>
                </a:solidFill>
              </a:rPr>
              <a:t>Smartphone) </a:t>
            </a:r>
            <a:r>
              <a:rPr lang="vi-VN">
                <a:solidFill>
                  <a:srgbClr val="0070C0"/>
                </a:solidFill>
              </a:rPr>
              <a:t>và có những </a:t>
            </a:r>
            <a:r>
              <a:rPr lang="vi-VN" b="1">
                <a:solidFill>
                  <a:srgbClr val="0070C0"/>
                </a:solidFill>
              </a:rPr>
              <a:t>lớp con kế thừa </a:t>
            </a:r>
            <a:r>
              <a:rPr lang="vi-VN">
                <a:solidFill>
                  <a:srgbClr val="0070C0"/>
                </a:solidFill>
              </a:rPr>
              <a:t>từ nó (</a:t>
            </a:r>
            <a:r>
              <a:rPr lang="vi-VN" b="1">
                <a:solidFill>
                  <a:srgbClr val="0070C0"/>
                </a:solidFill>
              </a:rPr>
              <a:t>derived class</a:t>
            </a:r>
            <a:r>
              <a:rPr lang="vi-VN">
                <a:solidFill>
                  <a:srgbClr val="0070C0"/>
                </a:solidFill>
              </a:rPr>
              <a:t>), tạo ra một mối quan hệ </a:t>
            </a:r>
            <a:r>
              <a:rPr lang="vi-VN" smtClean="0">
                <a:solidFill>
                  <a:srgbClr val="0070C0"/>
                </a:solidFill>
              </a:rPr>
              <a:t>cha/con</a:t>
            </a:r>
            <a:r>
              <a:rPr lang="en-US" smtClean="0">
                <a:solidFill>
                  <a:srgbClr val="0070C0"/>
                </a:solidFill>
              </a:rPr>
              <a:t>.</a:t>
            </a:r>
            <a:endParaRPr lang="en-US">
              <a:solidFill>
                <a:srgbClr val="0070C0"/>
              </a:solidFill>
            </a:endParaRPr>
          </a:p>
        </p:txBody>
      </p:sp>
      <p:pic>
        <p:nvPicPr>
          <p:cNvPr id="5122" name="Picture 2" descr="TÃ­nh káº¿ thá»«a"/>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34195" y="2929036"/>
            <a:ext cx="7924799" cy="3962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4910666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645" y="593070"/>
            <a:ext cx="8790710" cy="707886"/>
          </a:xfrm>
          <a:prstGeom prst="rect">
            <a:avLst/>
          </a:prstGeom>
          <a:noFill/>
        </p:spPr>
        <p:txBody>
          <a:bodyPr wrap="square" rtlCol="0">
            <a:spAutoFit/>
          </a:bodyPr>
          <a:lstStyle/>
          <a:p>
            <a:pPr algn="ctr"/>
            <a:r>
              <a:rPr lang="en-US" sz="4000" b="1" smtClean="0">
                <a:solidFill>
                  <a:srgbClr val="002060"/>
                </a:solidFill>
                <a:latin typeface="Tahoma" pitchFamily="34" charset="0"/>
                <a:cs typeface="Tahoma" pitchFamily="34" charset="0"/>
              </a:rPr>
              <a:t>GIỚI THIỆU MÔN HỌC</a:t>
            </a:r>
            <a:endParaRPr lang="en-US" sz="4000" b="1" baseline="30000">
              <a:solidFill>
                <a:srgbClr val="002060"/>
              </a:solidFill>
              <a:latin typeface="Tahoma" pitchFamily="34" charset="0"/>
              <a:cs typeface="Tahoma" pitchFamily="34" charset="0"/>
            </a:endParaRPr>
          </a:p>
        </p:txBody>
      </p:sp>
      <p:sp>
        <p:nvSpPr>
          <p:cNvPr id="5" name="TextBox 4"/>
          <p:cNvSpPr txBox="1"/>
          <p:nvPr/>
        </p:nvSpPr>
        <p:spPr>
          <a:xfrm>
            <a:off x="610394" y="1453356"/>
            <a:ext cx="8229600" cy="4081117"/>
          </a:xfrm>
          <a:prstGeom prst="rect">
            <a:avLst/>
          </a:prstGeom>
          <a:noFill/>
        </p:spPr>
        <p:txBody>
          <a:bodyPr wrap="square" rtlCol="0">
            <a:spAutoFit/>
          </a:bodyPr>
          <a:lstStyle/>
          <a:p>
            <a:pPr marL="342900" indent="-342900" algn="just">
              <a:lnSpc>
                <a:spcPct val="120000"/>
              </a:lnSpc>
              <a:buFont typeface="Arial" pitchFamily="34" charset="0"/>
              <a:buChar char="•"/>
            </a:pPr>
            <a:r>
              <a:rPr lang="en-US" b="1" err="1" smtClean="0">
                <a:solidFill>
                  <a:srgbClr val="002060"/>
                </a:solidFill>
              </a:rPr>
              <a:t>Mã</a:t>
            </a:r>
            <a:r>
              <a:rPr lang="en-US" b="1" smtClean="0">
                <a:solidFill>
                  <a:srgbClr val="002060"/>
                </a:solidFill>
              </a:rPr>
              <a:t> </a:t>
            </a:r>
            <a:r>
              <a:rPr lang="en-US" b="1" err="1" smtClean="0">
                <a:solidFill>
                  <a:srgbClr val="002060"/>
                </a:solidFill>
              </a:rPr>
              <a:t>môn</a:t>
            </a:r>
            <a:r>
              <a:rPr lang="en-US" b="1" smtClean="0">
                <a:solidFill>
                  <a:srgbClr val="002060"/>
                </a:solidFill>
              </a:rPr>
              <a:t> </a:t>
            </a:r>
            <a:r>
              <a:rPr lang="en-US" b="1" err="1" smtClean="0">
                <a:solidFill>
                  <a:srgbClr val="002060"/>
                </a:solidFill>
              </a:rPr>
              <a:t>học</a:t>
            </a:r>
            <a:r>
              <a:rPr lang="en-US" b="1" smtClean="0">
                <a:solidFill>
                  <a:srgbClr val="002060"/>
                </a:solidFill>
              </a:rPr>
              <a:t>: 17236                     </a:t>
            </a:r>
            <a:r>
              <a:rPr lang="en-US" b="1" err="1" smtClean="0">
                <a:solidFill>
                  <a:srgbClr val="002060"/>
                </a:solidFill>
              </a:rPr>
              <a:t>Nhóm</a:t>
            </a:r>
            <a:r>
              <a:rPr lang="en-US" b="1" smtClean="0">
                <a:solidFill>
                  <a:srgbClr val="002060"/>
                </a:solidFill>
              </a:rPr>
              <a:t>:</a:t>
            </a:r>
          </a:p>
          <a:p>
            <a:pPr marL="342900" indent="-342900" algn="just">
              <a:lnSpc>
                <a:spcPct val="120000"/>
              </a:lnSpc>
              <a:buFont typeface="Arial" pitchFamily="34" charset="0"/>
              <a:buChar char="•"/>
            </a:pPr>
            <a:r>
              <a:rPr lang="en-US" b="1" err="1" smtClean="0">
                <a:solidFill>
                  <a:srgbClr val="002060"/>
                </a:solidFill>
              </a:rPr>
              <a:t>Tên</a:t>
            </a:r>
            <a:r>
              <a:rPr lang="en-US" b="1" smtClean="0">
                <a:solidFill>
                  <a:srgbClr val="002060"/>
                </a:solidFill>
              </a:rPr>
              <a:t> </a:t>
            </a:r>
            <a:r>
              <a:rPr lang="en-US" b="1" err="1" smtClean="0">
                <a:solidFill>
                  <a:srgbClr val="002060"/>
                </a:solidFill>
              </a:rPr>
              <a:t>môn</a:t>
            </a:r>
            <a:r>
              <a:rPr lang="en-US" b="1" smtClean="0">
                <a:solidFill>
                  <a:srgbClr val="002060"/>
                </a:solidFill>
              </a:rPr>
              <a:t> </a:t>
            </a:r>
            <a:r>
              <a:rPr lang="en-US" b="1" err="1" smtClean="0">
                <a:solidFill>
                  <a:srgbClr val="002060"/>
                </a:solidFill>
              </a:rPr>
              <a:t>học</a:t>
            </a:r>
            <a:r>
              <a:rPr lang="en-US" b="1" smtClean="0">
                <a:solidFill>
                  <a:srgbClr val="002060"/>
                </a:solidFill>
              </a:rPr>
              <a:t>: </a:t>
            </a:r>
            <a:r>
              <a:rPr lang="en-US" b="1" err="1" smtClean="0">
                <a:solidFill>
                  <a:srgbClr val="002060"/>
                </a:solidFill>
              </a:rPr>
              <a:t>Lập</a:t>
            </a:r>
            <a:r>
              <a:rPr lang="en-US" b="1" smtClean="0">
                <a:solidFill>
                  <a:srgbClr val="002060"/>
                </a:solidFill>
              </a:rPr>
              <a:t> </a:t>
            </a:r>
            <a:r>
              <a:rPr lang="en-US" b="1" err="1" smtClean="0">
                <a:solidFill>
                  <a:srgbClr val="002060"/>
                </a:solidFill>
              </a:rPr>
              <a:t>trình</a:t>
            </a:r>
            <a:r>
              <a:rPr lang="en-US" b="1" smtClean="0">
                <a:solidFill>
                  <a:srgbClr val="002060"/>
                </a:solidFill>
              </a:rPr>
              <a:t> </a:t>
            </a:r>
            <a:r>
              <a:rPr lang="en-US" b="1" err="1" smtClean="0">
                <a:solidFill>
                  <a:srgbClr val="002060"/>
                </a:solidFill>
              </a:rPr>
              <a:t>hướng</a:t>
            </a:r>
            <a:r>
              <a:rPr lang="en-US" b="1" smtClean="0">
                <a:solidFill>
                  <a:srgbClr val="002060"/>
                </a:solidFill>
              </a:rPr>
              <a:t> </a:t>
            </a:r>
            <a:r>
              <a:rPr lang="en-US" b="1" err="1" smtClean="0">
                <a:solidFill>
                  <a:srgbClr val="002060"/>
                </a:solidFill>
              </a:rPr>
              <a:t>đối</a:t>
            </a:r>
            <a:r>
              <a:rPr lang="en-US" b="1" smtClean="0">
                <a:solidFill>
                  <a:srgbClr val="002060"/>
                </a:solidFill>
              </a:rPr>
              <a:t> </a:t>
            </a:r>
            <a:r>
              <a:rPr lang="en-US" b="1" err="1" smtClean="0">
                <a:solidFill>
                  <a:srgbClr val="002060"/>
                </a:solidFill>
              </a:rPr>
              <a:t>tượng</a:t>
            </a:r>
            <a:r>
              <a:rPr lang="en-US" b="1" smtClean="0">
                <a:solidFill>
                  <a:srgbClr val="002060"/>
                </a:solidFill>
              </a:rPr>
              <a:t> </a:t>
            </a:r>
            <a:r>
              <a:rPr lang="en-US" b="1" err="1" smtClean="0">
                <a:solidFill>
                  <a:srgbClr val="002060"/>
                </a:solidFill>
              </a:rPr>
              <a:t>và</a:t>
            </a:r>
            <a:r>
              <a:rPr lang="en-US" b="1" smtClean="0">
                <a:solidFill>
                  <a:srgbClr val="002060"/>
                </a:solidFill>
              </a:rPr>
              <a:t> C</a:t>
            </a:r>
            <a:r>
              <a:rPr lang="en-US" b="1" baseline="30000" smtClean="0">
                <a:solidFill>
                  <a:srgbClr val="002060"/>
                </a:solidFill>
              </a:rPr>
              <a:t>++</a:t>
            </a:r>
            <a:endParaRPr lang="en-US" b="1" baseline="30000">
              <a:solidFill>
                <a:srgbClr val="002060"/>
              </a:solidFill>
            </a:endParaRPr>
          </a:p>
          <a:p>
            <a:pPr marL="342900" indent="-342900" algn="just">
              <a:lnSpc>
                <a:spcPct val="120000"/>
              </a:lnSpc>
              <a:buFont typeface="Arial" pitchFamily="34" charset="0"/>
              <a:buChar char="•"/>
            </a:pPr>
            <a:r>
              <a:rPr lang="en-US" b="1" err="1" smtClean="0">
                <a:solidFill>
                  <a:srgbClr val="002060"/>
                </a:solidFill>
              </a:rPr>
              <a:t>Số</a:t>
            </a:r>
            <a:r>
              <a:rPr lang="en-US" b="1" smtClean="0">
                <a:solidFill>
                  <a:srgbClr val="002060"/>
                </a:solidFill>
              </a:rPr>
              <a:t> </a:t>
            </a:r>
            <a:r>
              <a:rPr lang="en-US" b="1" err="1" smtClean="0">
                <a:solidFill>
                  <a:srgbClr val="002060"/>
                </a:solidFill>
              </a:rPr>
              <a:t>tín</a:t>
            </a:r>
            <a:r>
              <a:rPr lang="en-US" b="1" smtClean="0">
                <a:solidFill>
                  <a:srgbClr val="002060"/>
                </a:solidFill>
              </a:rPr>
              <a:t> </a:t>
            </a:r>
            <a:r>
              <a:rPr lang="en-US" b="1" err="1" smtClean="0">
                <a:solidFill>
                  <a:srgbClr val="002060"/>
                </a:solidFill>
              </a:rPr>
              <a:t>chỉ</a:t>
            </a:r>
            <a:r>
              <a:rPr lang="en-US" b="1" smtClean="0">
                <a:solidFill>
                  <a:srgbClr val="002060"/>
                </a:solidFill>
              </a:rPr>
              <a:t>: 03</a:t>
            </a:r>
          </a:p>
          <a:p>
            <a:pPr marL="342900" indent="-342900" algn="just">
              <a:lnSpc>
                <a:spcPct val="120000"/>
              </a:lnSpc>
              <a:buFont typeface="Arial" pitchFamily="34" charset="0"/>
              <a:buChar char="•"/>
            </a:pPr>
            <a:r>
              <a:rPr lang="en-US" b="1" err="1" smtClean="0">
                <a:solidFill>
                  <a:srgbClr val="002060"/>
                </a:solidFill>
              </a:rPr>
              <a:t>Phân</a:t>
            </a:r>
            <a:r>
              <a:rPr lang="en-US" b="1" smtClean="0">
                <a:solidFill>
                  <a:srgbClr val="002060"/>
                </a:solidFill>
              </a:rPr>
              <a:t> </a:t>
            </a:r>
            <a:r>
              <a:rPr lang="en-US" b="1" err="1" smtClean="0">
                <a:solidFill>
                  <a:srgbClr val="002060"/>
                </a:solidFill>
              </a:rPr>
              <a:t>bổ</a:t>
            </a:r>
            <a:r>
              <a:rPr lang="en-US" b="1" smtClean="0">
                <a:solidFill>
                  <a:srgbClr val="002060"/>
                </a:solidFill>
              </a:rPr>
              <a:t> </a:t>
            </a:r>
            <a:r>
              <a:rPr lang="en-US" b="1" err="1" smtClean="0">
                <a:solidFill>
                  <a:srgbClr val="002060"/>
                </a:solidFill>
              </a:rPr>
              <a:t>thời</a:t>
            </a:r>
            <a:r>
              <a:rPr lang="en-US" b="1" smtClean="0">
                <a:solidFill>
                  <a:srgbClr val="002060"/>
                </a:solidFill>
              </a:rPr>
              <a:t> </a:t>
            </a:r>
            <a:r>
              <a:rPr lang="en-US" b="1" err="1" smtClean="0">
                <a:solidFill>
                  <a:srgbClr val="002060"/>
                </a:solidFill>
              </a:rPr>
              <a:t>gian</a:t>
            </a:r>
            <a:r>
              <a:rPr lang="en-US" b="1" smtClean="0">
                <a:solidFill>
                  <a:srgbClr val="002060"/>
                </a:solidFill>
              </a:rPr>
              <a:t>:</a:t>
            </a:r>
          </a:p>
          <a:p>
            <a:pPr algn="just">
              <a:lnSpc>
                <a:spcPct val="120000"/>
              </a:lnSpc>
            </a:pPr>
            <a:r>
              <a:rPr lang="en-US" b="1" smtClean="0">
                <a:solidFill>
                  <a:srgbClr val="002060"/>
                </a:solidFill>
              </a:rPr>
              <a:t>      </a:t>
            </a:r>
            <a:r>
              <a:rPr lang="en-US" b="1" smtClean="0">
                <a:solidFill>
                  <a:srgbClr val="0070C0"/>
                </a:solidFill>
              </a:rPr>
              <a:t>- </a:t>
            </a:r>
            <a:r>
              <a:rPr lang="en-US" b="1" err="1" smtClean="0">
                <a:solidFill>
                  <a:srgbClr val="0070C0"/>
                </a:solidFill>
              </a:rPr>
              <a:t>Tổng</a:t>
            </a:r>
            <a:r>
              <a:rPr lang="en-US" b="1" smtClean="0">
                <a:solidFill>
                  <a:srgbClr val="0070C0"/>
                </a:solidFill>
              </a:rPr>
              <a:t> </a:t>
            </a:r>
            <a:r>
              <a:rPr lang="en-US" b="1" err="1" smtClean="0">
                <a:solidFill>
                  <a:srgbClr val="0070C0"/>
                </a:solidFill>
              </a:rPr>
              <a:t>số</a:t>
            </a:r>
            <a:r>
              <a:rPr lang="en-US" b="1" smtClean="0">
                <a:solidFill>
                  <a:srgbClr val="0070C0"/>
                </a:solidFill>
              </a:rPr>
              <a:t>: 60 </a:t>
            </a:r>
            <a:r>
              <a:rPr lang="en-US" b="1" err="1" smtClean="0">
                <a:solidFill>
                  <a:srgbClr val="0070C0"/>
                </a:solidFill>
              </a:rPr>
              <a:t>tiết</a:t>
            </a:r>
            <a:endParaRPr lang="en-US" b="1" smtClean="0">
              <a:solidFill>
                <a:srgbClr val="0070C0"/>
              </a:solidFill>
            </a:endParaRPr>
          </a:p>
          <a:p>
            <a:pPr algn="just">
              <a:lnSpc>
                <a:spcPct val="120000"/>
              </a:lnSpc>
            </a:pPr>
            <a:r>
              <a:rPr lang="en-US" b="1" smtClean="0">
                <a:solidFill>
                  <a:srgbClr val="0070C0"/>
                </a:solidFill>
              </a:rPr>
              <a:t>      - </a:t>
            </a:r>
            <a:r>
              <a:rPr lang="en-US" b="1" err="1" smtClean="0">
                <a:solidFill>
                  <a:srgbClr val="0070C0"/>
                </a:solidFill>
              </a:rPr>
              <a:t>Lý</a:t>
            </a:r>
            <a:r>
              <a:rPr lang="en-US" b="1" smtClean="0">
                <a:solidFill>
                  <a:srgbClr val="0070C0"/>
                </a:solidFill>
              </a:rPr>
              <a:t> </a:t>
            </a:r>
            <a:r>
              <a:rPr lang="en-US" b="1" err="1" smtClean="0">
                <a:solidFill>
                  <a:srgbClr val="0070C0"/>
                </a:solidFill>
              </a:rPr>
              <a:t>thuyết</a:t>
            </a:r>
            <a:r>
              <a:rPr lang="en-US" b="1" smtClean="0">
                <a:solidFill>
                  <a:srgbClr val="0070C0"/>
                </a:solidFill>
              </a:rPr>
              <a:t>: 30 </a:t>
            </a:r>
            <a:r>
              <a:rPr lang="en-US" b="1" err="1" smtClean="0">
                <a:solidFill>
                  <a:srgbClr val="0070C0"/>
                </a:solidFill>
              </a:rPr>
              <a:t>tiết</a:t>
            </a:r>
            <a:r>
              <a:rPr lang="en-US" b="1" smtClean="0">
                <a:solidFill>
                  <a:srgbClr val="0070C0"/>
                </a:solidFill>
              </a:rPr>
              <a:t> (08 </a:t>
            </a:r>
            <a:r>
              <a:rPr lang="en-US" b="1" smtClean="0">
                <a:solidFill>
                  <a:srgbClr val="0070C0"/>
                </a:solidFill>
              </a:rPr>
              <a:t>tuần)</a:t>
            </a:r>
            <a:endParaRPr lang="en-US" b="1" smtClean="0">
              <a:solidFill>
                <a:srgbClr val="0070C0"/>
              </a:solidFill>
            </a:endParaRPr>
          </a:p>
          <a:p>
            <a:pPr algn="just">
              <a:lnSpc>
                <a:spcPct val="120000"/>
              </a:lnSpc>
            </a:pPr>
            <a:r>
              <a:rPr lang="en-US" b="1" smtClean="0">
                <a:solidFill>
                  <a:srgbClr val="0070C0"/>
                </a:solidFill>
              </a:rPr>
              <a:t>      - </a:t>
            </a:r>
            <a:r>
              <a:rPr lang="en-US" b="1" err="1" smtClean="0">
                <a:solidFill>
                  <a:srgbClr val="0070C0"/>
                </a:solidFill>
              </a:rPr>
              <a:t>Thực</a:t>
            </a:r>
            <a:r>
              <a:rPr lang="en-US" b="1" smtClean="0">
                <a:solidFill>
                  <a:srgbClr val="0070C0"/>
                </a:solidFill>
              </a:rPr>
              <a:t> </a:t>
            </a:r>
            <a:r>
              <a:rPr lang="en-US" b="1" err="1" smtClean="0">
                <a:solidFill>
                  <a:srgbClr val="0070C0"/>
                </a:solidFill>
              </a:rPr>
              <a:t>hành</a:t>
            </a:r>
            <a:r>
              <a:rPr lang="en-US" b="1" smtClean="0">
                <a:solidFill>
                  <a:srgbClr val="0070C0"/>
                </a:solidFill>
              </a:rPr>
              <a:t>: 30 </a:t>
            </a:r>
            <a:r>
              <a:rPr lang="en-US" b="1" err="1" smtClean="0">
                <a:solidFill>
                  <a:srgbClr val="0070C0"/>
                </a:solidFill>
              </a:rPr>
              <a:t>tiết</a:t>
            </a:r>
            <a:r>
              <a:rPr lang="en-US" b="1" smtClean="0">
                <a:solidFill>
                  <a:srgbClr val="0070C0"/>
                </a:solidFill>
              </a:rPr>
              <a:t> (07 </a:t>
            </a:r>
            <a:r>
              <a:rPr lang="en-US" b="1" smtClean="0">
                <a:solidFill>
                  <a:srgbClr val="0070C0"/>
                </a:solidFill>
              </a:rPr>
              <a:t>tuần)</a:t>
            </a:r>
            <a:endParaRPr lang="en-US" b="1" smtClean="0">
              <a:solidFill>
                <a:srgbClr val="0070C0"/>
              </a:solidFill>
            </a:endParaRPr>
          </a:p>
          <a:p>
            <a:pPr marL="342900" indent="-342900" algn="just">
              <a:lnSpc>
                <a:spcPct val="120000"/>
              </a:lnSpc>
              <a:buFont typeface="Arial" pitchFamily="34" charset="0"/>
              <a:buChar char="•"/>
            </a:pPr>
            <a:r>
              <a:rPr lang="en-US" b="1" err="1">
                <a:solidFill>
                  <a:srgbClr val="002060"/>
                </a:solidFill>
              </a:rPr>
              <a:t>Kiến</a:t>
            </a:r>
            <a:r>
              <a:rPr lang="en-US" b="1">
                <a:solidFill>
                  <a:srgbClr val="002060"/>
                </a:solidFill>
              </a:rPr>
              <a:t> </a:t>
            </a:r>
            <a:r>
              <a:rPr lang="en-US" b="1" err="1">
                <a:solidFill>
                  <a:srgbClr val="002060"/>
                </a:solidFill>
              </a:rPr>
              <a:t>thức</a:t>
            </a:r>
            <a:r>
              <a:rPr lang="en-US" b="1">
                <a:solidFill>
                  <a:srgbClr val="002060"/>
                </a:solidFill>
              </a:rPr>
              <a:t> </a:t>
            </a:r>
            <a:r>
              <a:rPr lang="en-US" b="1" err="1">
                <a:solidFill>
                  <a:srgbClr val="002060"/>
                </a:solidFill>
              </a:rPr>
              <a:t>tiên</a:t>
            </a:r>
            <a:r>
              <a:rPr lang="en-US" b="1">
                <a:solidFill>
                  <a:srgbClr val="002060"/>
                </a:solidFill>
              </a:rPr>
              <a:t> </a:t>
            </a:r>
            <a:r>
              <a:rPr lang="en-US" b="1" err="1">
                <a:solidFill>
                  <a:srgbClr val="002060"/>
                </a:solidFill>
              </a:rPr>
              <a:t>quyết</a:t>
            </a:r>
            <a:r>
              <a:rPr lang="en-US" b="1">
                <a:solidFill>
                  <a:srgbClr val="002060"/>
                </a:solidFill>
              </a:rPr>
              <a:t>: </a:t>
            </a:r>
            <a:endParaRPr lang="en-US" b="1" smtClean="0">
              <a:solidFill>
                <a:srgbClr val="002060"/>
              </a:solidFill>
            </a:endParaRPr>
          </a:p>
          <a:p>
            <a:pPr algn="just">
              <a:lnSpc>
                <a:spcPct val="120000"/>
              </a:lnSpc>
            </a:pPr>
            <a:r>
              <a:rPr lang="en-US" b="1" smtClean="0">
                <a:solidFill>
                  <a:srgbClr val="002060"/>
                </a:solidFill>
              </a:rPr>
              <a:t>      </a:t>
            </a:r>
            <a:r>
              <a:rPr lang="en-US" b="1" smtClean="0">
                <a:solidFill>
                  <a:srgbClr val="0070C0"/>
                </a:solidFill>
              </a:rPr>
              <a:t>- </a:t>
            </a:r>
            <a:r>
              <a:rPr lang="en-US" b="1" err="1" smtClean="0">
                <a:solidFill>
                  <a:srgbClr val="0070C0"/>
                </a:solidFill>
              </a:rPr>
              <a:t>Kỹ</a:t>
            </a:r>
            <a:r>
              <a:rPr lang="en-US" b="1" smtClean="0">
                <a:solidFill>
                  <a:srgbClr val="0070C0"/>
                </a:solidFill>
              </a:rPr>
              <a:t> </a:t>
            </a:r>
            <a:r>
              <a:rPr lang="en-US" b="1" err="1">
                <a:solidFill>
                  <a:srgbClr val="0070C0"/>
                </a:solidFill>
              </a:rPr>
              <a:t>thuật</a:t>
            </a:r>
            <a:r>
              <a:rPr lang="en-US" b="1">
                <a:solidFill>
                  <a:srgbClr val="0070C0"/>
                </a:solidFill>
              </a:rPr>
              <a:t> </a:t>
            </a:r>
            <a:r>
              <a:rPr lang="en-US" b="1" err="1">
                <a:solidFill>
                  <a:srgbClr val="0070C0"/>
                </a:solidFill>
              </a:rPr>
              <a:t>lập</a:t>
            </a:r>
            <a:r>
              <a:rPr lang="en-US" b="1">
                <a:solidFill>
                  <a:srgbClr val="0070C0"/>
                </a:solidFill>
              </a:rPr>
              <a:t> </a:t>
            </a:r>
            <a:r>
              <a:rPr lang="en-US" b="1" err="1">
                <a:solidFill>
                  <a:srgbClr val="0070C0"/>
                </a:solidFill>
              </a:rPr>
              <a:t>trình</a:t>
            </a:r>
            <a:r>
              <a:rPr lang="en-US" b="1">
                <a:solidFill>
                  <a:srgbClr val="0070C0"/>
                </a:solidFill>
              </a:rPr>
              <a:t> C; </a:t>
            </a:r>
            <a:r>
              <a:rPr lang="en-US" b="1" err="1">
                <a:solidFill>
                  <a:srgbClr val="0070C0"/>
                </a:solidFill>
              </a:rPr>
              <a:t>Cấu</a:t>
            </a:r>
            <a:r>
              <a:rPr lang="en-US" b="1">
                <a:solidFill>
                  <a:srgbClr val="0070C0"/>
                </a:solidFill>
              </a:rPr>
              <a:t> </a:t>
            </a:r>
            <a:r>
              <a:rPr lang="en-US" b="1" err="1">
                <a:solidFill>
                  <a:srgbClr val="0070C0"/>
                </a:solidFill>
              </a:rPr>
              <a:t>trúc</a:t>
            </a:r>
            <a:r>
              <a:rPr lang="en-US" b="1">
                <a:solidFill>
                  <a:srgbClr val="0070C0"/>
                </a:solidFill>
              </a:rPr>
              <a:t> </a:t>
            </a:r>
            <a:r>
              <a:rPr lang="en-US" b="1" err="1">
                <a:solidFill>
                  <a:srgbClr val="0070C0"/>
                </a:solidFill>
              </a:rPr>
              <a:t>dữ</a:t>
            </a:r>
            <a:r>
              <a:rPr lang="en-US" b="1">
                <a:solidFill>
                  <a:srgbClr val="0070C0"/>
                </a:solidFill>
              </a:rPr>
              <a:t> </a:t>
            </a:r>
            <a:r>
              <a:rPr lang="en-US" b="1" err="1">
                <a:solidFill>
                  <a:srgbClr val="0070C0"/>
                </a:solidFill>
              </a:rPr>
              <a:t>liệu</a:t>
            </a:r>
            <a:r>
              <a:rPr lang="en-US" b="1">
                <a:solidFill>
                  <a:srgbClr val="0070C0"/>
                </a:solidFill>
              </a:rPr>
              <a:t> </a:t>
            </a:r>
            <a:r>
              <a:rPr lang="en-US" b="1" err="1">
                <a:solidFill>
                  <a:srgbClr val="0070C0"/>
                </a:solidFill>
              </a:rPr>
              <a:t>và</a:t>
            </a:r>
            <a:r>
              <a:rPr lang="en-US" b="1">
                <a:solidFill>
                  <a:srgbClr val="0070C0"/>
                </a:solidFill>
              </a:rPr>
              <a:t> </a:t>
            </a:r>
            <a:r>
              <a:rPr lang="en-US" b="1" err="1">
                <a:solidFill>
                  <a:srgbClr val="0070C0"/>
                </a:solidFill>
              </a:rPr>
              <a:t>giải</a:t>
            </a:r>
            <a:r>
              <a:rPr lang="en-US" b="1">
                <a:solidFill>
                  <a:srgbClr val="0070C0"/>
                </a:solidFill>
              </a:rPr>
              <a:t> </a:t>
            </a:r>
            <a:r>
              <a:rPr lang="en-US" b="1" err="1">
                <a:solidFill>
                  <a:srgbClr val="0070C0"/>
                </a:solidFill>
              </a:rPr>
              <a:t>thuật</a:t>
            </a:r>
            <a:endParaRPr lang="en-US" b="1">
              <a:solidFill>
                <a:srgbClr val="0070C0"/>
              </a:solidFill>
            </a:endParaRPr>
          </a:p>
        </p:txBody>
      </p:sp>
    </p:spTree>
    <p:extLst>
      <p:ext uri="{BB962C8B-B14F-4D97-AF65-F5344CB8AC3E}">
        <p14:creationId xmlns="" xmlns:p14="http://schemas.microsoft.com/office/powerpoint/2010/main" val="339590012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794" y="-70644"/>
            <a:ext cx="7924800" cy="830997"/>
          </a:xfrm>
          <a:prstGeom prst="rect">
            <a:avLst/>
          </a:prstGeom>
        </p:spPr>
        <p:txBody>
          <a:bodyPr wrap="square">
            <a:spAutoFit/>
          </a:bodyPr>
          <a:lstStyle/>
          <a:p>
            <a:pPr>
              <a:lnSpc>
                <a:spcPct val="150000"/>
              </a:lnSpc>
            </a:pPr>
            <a:r>
              <a:rPr lang="en-US" sz="3200" b="1">
                <a:solidFill>
                  <a:srgbClr val="CC0000"/>
                </a:solidFill>
              </a:rPr>
              <a:t>1.2.4. Kế thừa (Inheritance) (tiếp</a:t>
            </a:r>
            <a:r>
              <a:rPr lang="en-US" sz="3200" b="1" smtClean="0">
                <a:solidFill>
                  <a:srgbClr val="CC0000"/>
                </a:solidFill>
              </a:rPr>
              <a:t>)…</a:t>
            </a:r>
            <a:endParaRPr lang="en-US" sz="3200" b="1">
              <a:solidFill>
                <a:srgbClr val="CC0000"/>
              </a:solidFill>
            </a:endParaRPr>
          </a:p>
        </p:txBody>
      </p:sp>
      <p:sp>
        <p:nvSpPr>
          <p:cNvPr id="5" name="TextBox 4"/>
          <p:cNvSpPr txBox="1"/>
          <p:nvPr/>
        </p:nvSpPr>
        <p:spPr>
          <a:xfrm>
            <a:off x="305594" y="615156"/>
            <a:ext cx="8153400" cy="2308324"/>
          </a:xfrm>
          <a:prstGeom prst="rect">
            <a:avLst/>
          </a:prstGeom>
          <a:noFill/>
        </p:spPr>
        <p:txBody>
          <a:bodyPr wrap="square" rtlCol="0">
            <a:spAutoFit/>
          </a:bodyPr>
          <a:lstStyle/>
          <a:p>
            <a:pPr algn="just">
              <a:spcBef>
                <a:spcPts val="1200"/>
              </a:spcBef>
            </a:pPr>
            <a:r>
              <a:rPr lang="en-US" smtClean="0">
                <a:solidFill>
                  <a:srgbClr val="0070C0"/>
                </a:solidFill>
              </a:rPr>
              <a:t>C</a:t>
            </a:r>
            <a:r>
              <a:rPr lang="vi-VN" smtClean="0">
                <a:solidFill>
                  <a:srgbClr val="0070C0"/>
                </a:solidFill>
              </a:rPr>
              <a:t>ác </a:t>
            </a:r>
            <a:r>
              <a:rPr lang="vi-VN">
                <a:solidFill>
                  <a:srgbClr val="0070C0"/>
                </a:solidFill>
              </a:rPr>
              <a:t>lớp con có thể kế thừa 3 thuộc tính từ lớp cha. Nếu các chức năng của lớp cha đã được định nghĩa đầy đủ thì lập trình viên sẽ không phải làm bất cứ việc gì ở lớp con. Còn nếu một lớp con muốn chức năng khác so với định nghĩa ở lớp cha thì nó có thể ghi đè (</a:t>
            </a:r>
            <a:r>
              <a:rPr lang="vi-VN" b="1">
                <a:solidFill>
                  <a:srgbClr val="0070C0"/>
                </a:solidFill>
              </a:rPr>
              <a:t>override</a:t>
            </a:r>
            <a:r>
              <a:rPr lang="vi-VN">
                <a:solidFill>
                  <a:srgbClr val="0070C0"/>
                </a:solidFill>
              </a:rPr>
              <a:t>) chức năng đã được định nghĩa trên lớp </a:t>
            </a:r>
            <a:r>
              <a:rPr lang="vi-VN" smtClean="0">
                <a:solidFill>
                  <a:srgbClr val="0070C0"/>
                </a:solidFill>
              </a:rPr>
              <a:t>cha</a:t>
            </a:r>
            <a:r>
              <a:rPr lang="en-US" smtClean="0">
                <a:solidFill>
                  <a:srgbClr val="0070C0"/>
                </a:solidFill>
              </a:rPr>
              <a:t>.</a:t>
            </a:r>
            <a:endParaRPr lang="en-US">
              <a:solidFill>
                <a:srgbClr val="0070C0"/>
              </a:solidFill>
            </a:endParaRPr>
          </a:p>
        </p:txBody>
      </p:sp>
      <p:pic>
        <p:nvPicPr>
          <p:cNvPr id="6146" name="Picture 2" descr="TÃ­nh káº¿ thá»«a"/>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38993" y="2923480"/>
            <a:ext cx="7568995" cy="400549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499396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TÃ­nh Äa hÃ¬nh"/>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96194" y="2596356"/>
            <a:ext cx="6510594" cy="441960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extBox 5"/>
          <p:cNvSpPr txBox="1"/>
          <p:nvPr/>
        </p:nvSpPr>
        <p:spPr>
          <a:xfrm>
            <a:off x="534194" y="234156"/>
            <a:ext cx="7392194" cy="584775"/>
          </a:xfrm>
          <a:prstGeom prst="rect">
            <a:avLst/>
          </a:prstGeom>
          <a:noFill/>
        </p:spPr>
        <p:txBody>
          <a:bodyPr wrap="square" rtlCol="0">
            <a:spAutoFit/>
          </a:bodyPr>
          <a:lstStyle/>
          <a:p>
            <a:endParaRPr lang="en-US" sz="3200" b="1">
              <a:solidFill>
                <a:srgbClr val="CC0000"/>
              </a:solidFill>
            </a:endParaRPr>
          </a:p>
        </p:txBody>
      </p:sp>
      <p:sp>
        <p:nvSpPr>
          <p:cNvPr id="3" name="Rectangle 2"/>
          <p:cNvSpPr/>
          <p:nvPr/>
        </p:nvSpPr>
        <p:spPr>
          <a:xfrm>
            <a:off x="381794" y="-70644"/>
            <a:ext cx="6991016" cy="739754"/>
          </a:xfrm>
          <a:prstGeom prst="rect">
            <a:avLst/>
          </a:prstGeom>
        </p:spPr>
        <p:txBody>
          <a:bodyPr wrap="none">
            <a:spAutoFit/>
          </a:bodyPr>
          <a:lstStyle/>
          <a:p>
            <a:pPr>
              <a:lnSpc>
                <a:spcPct val="150000"/>
              </a:lnSpc>
            </a:pPr>
            <a:r>
              <a:rPr lang="en-US" sz="3200" b="1">
                <a:solidFill>
                  <a:srgbClr val="CC0000"/>
                </a:solidFill>
              </a:rPr>
              <a:t>1.2.5. </a:t>
            </a:r>
            <a:r>
              <a:rPr lang="vi-VN" sz="3200" b="1">
                <a:solidFill>
                  <a:srgbClr val="CC0000"/>
                </a:solidFill>
              </a:rPr>
              <a:t>Tính đa hình (Polymorphism</a:t>
            </a:r>
            <a:r>
              <a:rPr lang="vi-VN" sz="3200" b="1" smtClean="0">
                <a:solidFill>
                  <a:srgbClr val="CC0000"/>
                </a:solidFill>
              </a:rPr>
              <a:t>)</a:t>
            </a:r>
            <a:endParaRPr lang="en-US" sz="3200" b="1">
              <a:solidFill>
                <a:srgbClr val="CC0000"/>
              </a:solidFill>
            </a:endParaRPr>
          </a:p>
        </p:txBody>
      </p:sp>
      <p:sp>
        <p:nvSpPr>
          <p:cNvPr id="2" name="TextBox 1"/>
          <p:cNvSpPr txBox="1"/>
          <p:nvPr/>
        </p:nvSpPr>
        <p:spPr>
          <a:xfrm>
            <a:off x="381794" y="691356"/>
            <a:ext cx="8153400" cy="2308324"/>
          </a:xfrm>
          <a:prstGeom prst="rect">
            <a:avLst/>
          </a:prstGeom>
          <a:noFill/>
        </p:spPr>
        <p:txBody>
          <a:bodyPr wrap="square" rtlCol="0">
            <a:spAutoFit/>
          </a:bodyPr>
          <a:lstStyle/>
          <a:p>
            <a:pPr marL="342900" indent="-342900" algn="just">
              <a:buFont typeface="Arial" pitchFamily="34" charset="0"/>
              <a:buChar char="•"/>
            </a:pPr>
            <a:r>
              <a:rPr lang="vi-VN">
                <a:solidFill>
                  <a:srgbClr val="0070C0"/>
                </a:solidFill>
              </a:rPr>
              <a:t>Đa hình là khái niệm mà hai hoặc nhiều lớp có những phương thức giống nhau nhưng có thể thực thi theo những cách thức khác nhau</a:t>
            </a:r>
            <a:r>
              <a:rPr lang="vi-VN" smtClean="0">
                <a:solidFill>
                  <a:srgbClr val="0070C0"/>
                </a:solidFill>
              </a:rPr>
              <a:t>.</a:t>
            </a:r>
            <a:endParaRPr lang="en-US" smtClean="0">
              <a:solidFill>
                <a:srgbClr val="0070C0"/>
              </a:solidFill>
            </a:endParaRPr>
          </a:p>
          <a:p>
            <a:pPr marL="342900" indent="-342900" algn="just">
              <a:buFont typeface="Arial" pitchFamily="34" charset="0"/>
              <a:buChar char="•"/>
            </a:pPr>
            <a:r>
              <a:rPr lang="vi-VN">
                <a:solidFill>
                  <a:srgbClr val="0070C0"/>
                </a:solidFill>
              </a:rPr>
              <a:t>Ví </a:t>
            </a:r>
            <a:r>
              <a:rPr lang="vi-VN" smtClean="0">
                <a:solidFill>
                  <a:srgbClr val="0070C0"/>
                </a:solidFill>
              </a:rPr>
              <a:t>dụ, </a:t>
            </a:r>
            <a:r>
              <a:rPr lang="vi-VN">
                <a:solidFill>
                  <a:srgbClr val="0070C0"/>
                </a:solidFill>
              </a:rPr>
              <a:t>mỗi một </a:t>
            </a:r>
            <a:r>
              <a:rPr lang="en-US" b="1" smtClean="0">
                <a:solidFill>
                  <a:srgbClr val="0070C0"/>
                </a:solidFill>
              </a:rPr>
              <a:t>S</a:t>
            </a:r>
            <a:r>
              <a:rPr lang="vi-VN" b="1" smtClean="0">
                <a:solidFill>
                  <a:srgbClr val="0070C0"/>
                </a:solidFill>
              </a:rPr>
              <a:t>martphone</a:t>
            </a:r>
            <a:r>
              <a:rPr lang="vi-VN" smtClean="0">
                <a:solidFill>
                  <a:srgbClr val="0070C0"/>
                </a:solidFill>
              </a:rPr>
              <a:t> </a:t>
            </a:r>
            <a:r>
              <a:rPr lang="vi-VN">
                <a:solidFill>
                  <a:srgbClr val="0070C0"/>
                </a:solidFill>
              </a:rPr>
              <a:t>kế thừa từ lớp Smartphone nhưng có thể lưu trữ dữ liệu trên </a:t>
            </a:r>
            <a:r>
              <a:rPr lang="en-US" b="1" smtClean="0">
                <a:solidFill>
                  <a:srgbClr val="0070C0"/>
                </a:solidFill>
              </a:rPr>
              <a:t>C</a:t>
            </a:r>
            <a:r>
              <a:rPr lang="vi-VN" b="1" smtClean="0">
                <a:solidFill>
                  <a:srgbClr val="0070C0"/>
                </a:solidFill>
              </a:rPr>
              <a:t>loud</a:t>
            </a:r>
            <a:r>
              <a:rPr lang="vi-VN" smtClean="0">
                <a:solidFill>
                  <a:srgbClr val="0070C0"/>
                </a:solidFill>
              </a:rPr>
              <a:t> </a:t>
            </a:r>
            <a:r>
              <a:rPr lang="vi-VN">
                <a:solidFill>
                  <a:srgbClr val="0070C0"/>
                </a:solidFill>
              </a:rPr>
              <a:t>theo những cách khác nhau</a:t>
            </a:r>
            <a:r>
              <a:rPr lang="vi-VN" smtClean="0">
                <a:solidFill>
                  <a:srgbClr val="0070C0"/>
                </a:solidFill>
              </a:rPr>
              <a:t>:</a:t>
            </a:r>
            <a:endParaRPr lang="vi-VN">
              <a:solidFill>
                <a:srgbClr val="0070C0"/>
              </a:solidFill>
            </a:endParaRPr>
          </a:p>
        </p:txBody>
      </p:sp>
    </p:spTree>
    <p:extLst>
      <p:ext uri="{BB962C8B-B14F-4D97-AF65-F5344CB8AC3E}">
        <p14:creationId xmlns="" xmlns:p14="http://schemas.microsoft.com/office/powerpoint/2010/main" val="32659299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170"/>
                                        </p:tgtEl>
                                        <p:attrNameLst>
                                          <p:attrName>style.visibility</p:attrName>
                                        </p:attrNameLst>
                                      </p:cBhvr>
                                      <p:to>
                                        <p:strVal val="visible"/>
                                      </p:to>
                                    </p:set>
                                    <p:animEffect transition="in" filter="fade">
                                      <p:cBhvr>
                                        <p:cTn id="14" dur="1000"/>
                                        <p:tgtEl>
                                          <p:spTgt spid="7170"/>
                                        </p:tgtEl>
                                      </p:cBhvr>
                                    </p:animEffect>
                                    <p:anim calcmode="lin" valueType="num">
                                      <p:cBhvr>
                                        <p:cTn id="15" dur="1000" fill="hold"/>
                                        <p:tgtEl>
                                          <p:spTgt spid="7170"/>
                                        </p:tgtEl>
                                        <p:attrNameLst>
                                          <p:attrName>ppt_x</p:attrName>
                                        </p:attrNameLst>
                                      </p:cBhvr>
                                      <p:tavLst>
                                        <p:tav tm="0">
                                          <p:val>
                                            <p:strVal val="#ppt_x"/>
                                          </p:val>
                                        </p:tav>
                                        <p:tav tm="100000">
                                          <p:val>
                                            <p:strVal val="#ppt_x"/>
                                          </p:val>
                                        </p:tav>
                                      </p:tavLst>
                                    </p:anim>
                                    <p:anim calcmode="lin" valueType="num">
                                      <p:cBhvr>
                                        <p:cTn id="16"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TÃ­nh Äa hÃ¬nh"/>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4794" y="2694253"/>
            <a:ext cx="6374566" cy="432726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381794" y="-70644"/>
            <a:ext cx="8305800" cy="830997"/>
          </a:xfrm>
          <a:prstGeom prst="rect">
            <a:avLst/>
          </a:prstGeom>
        </p:spPr>
        <p:txBody>
          <a:bodyPr wrap="square">
            <a:spAutoFit/>
          </a:bodyPr>
          <a:lstStyle/>
          <a:p>
            <a:pPr>
              <a:lnSpc>
                <a:spcPct val="150000"/>
              </a:lnSpc>
            </a:pPr>
            <a:r>
              <a:rPr lang="en-US" sz="3200" b="1">
                <a:solidFill>
                  <a:srgbClr val="CC0000"/>
                </a:solidFill>
              </a:rPr>
              <a:t>1.2.5. </a:t>
            </a:r>
            <a:r>
              <a:rPr lang="vi-VN" sz="3200" b="1">
                <a:solidFill>
                  <a:srgbClr val="CC0000"/>
                </a:solidFill>
              </a:rPr>
              <a:t>Tính đa hình (Polymorphism</a:t>
            </a:r>
            <a:r>
              <a:rPr lang="vi-VN" sz="3200" b="1" smtClean="0">
                <a:solidFill>
                  <a:srgbClr val="CC0000"/>
                </a:solidFill>
              </a:rPr>
              <a:t>)</a:t>
            </a:r>
            <a:r>
              <a:rPr lang="en-US" sz="3200" b="1" smtClean="0">
                <a:solidFill>
                  <a:srgbClr val="CC0000"/>
                </a:solidFill>
              </a:rPr>
              <a:t> (tiếp)</a:t>
            </a:r>
            <a:endParaRPr lang="en-US" sz="3200" b="1">
              <a:solidFill>
                <a:srgbClr val="CC0000"/>
              </a:solidFill>
            </a:endParaRPr>
          </a:p>
        </p:txBody>
      </p:sp>
      <p:sp>
        <p:nvSpPr>
          <p:cNvPr id="2" name="TextBox 1"/>
          <p:cNvSpPr txBox="1"/>
          <p:nvPr/>
        </p:nvSpPr>
        <p:spPr>
          <a:xfrm>
            <a:off x="381794" y="691356"/>
            <a:ext cx="8153400" cy="2308324"/>
          </a:xfrm>
          <a:prstGeom prst="rect">
            <a:avLst/>
          </a:prstGeom>
          <a:noFill/>
        </p:spPr>
        <p:txBody>
          <a:bodyPr wrap="square" rtlCol="0">
            <a:spAutoFit/>
          </a:bodyPr>
          <a:lstStyle/>
          <a:p>
            <a:pPr marL="342900" indent="-342900" algn="just">
              <a:buFont typeface="Arial" pitchFamily="34" charset="0"/>
              <a:buChar char="•"/>
            </a:pPr>
            <a:r>
              <a:rPr lang="vi-VN">
                <a:solidFill>
                  <a:srgbClr val="0070C0"/>
                </a:solidFill>
              </a:rPr>
              <a:t>Bởi vì tất cả đều là </a:t>
            </a:r>
            <a:r>
              <a:rPr lang="vi-VN" b="1">
                <a:solidFill>
                  <a:srgbClr val="0070C0"/>
                </a:solidFill>
              </a:rPr>
              <a:t>Smartphone</a:t>
            </a:r>
            <a:r>
              <a:rPr lang="vi-VN">
                <a:solidFill>
                  <a:srgbClr val="0070C0"/>
                </a:solidFill>
              </a:rPr>
              <a:t> nên nếu ta viết một hàm </a:t>
            </a:r>
            <a:r>
              <a:rPr lang="vi-VN" b="1">
                <a:solidFill>
                  <a:srgbClr val="0070C0"/>
                </a:solidFill>
              </a:rPr>
              <a:t>dùng kiểu Smartphone làm tham số</a:t>
            </a:r>
            <a:r>
              <a:rPr lang="vi-VN">
                <a:solidFill>
                  <a:srgbClr val="0070C0"/>
                </a:solidFill>
              </a:rPr>
              <a:t> thì khi gọi hàm ta có thể truyền vào một đối tượng kiểu AndroidPhone, Iphone hoặc WindowsPhone bởi vì chúng đều kế thừa từ lớp Smartphone nên được chấp </a:t>
            </a:r>
            <a:r>
              <a:rPr lang="vi-VN" smtClean="0">
                <a:solidFill>
                  <a:srgbClr val="0070C0"/>
                </a:solidFill>
              </a:rPr>
              <a:t>nhận</a:t>
            </a:r>
            <a:r>
              <a:rPr lang="en-US">
                <a:solidFill>
                  <a:srgbClr val="0070C0"/>
                </a:solidFill>
              </a:rPr>
              <a:t>.</a:t>
            </a:r>
            <a:endParaRPr lang="vi-VN">
              <a:solidFill>
                <a:srgbClr val="0070C0"/>
              </a:solidFill>
            </a:endParaRPr>
          </a:p>
        </p:txBody>
      </p:sp>
    </p:spTree>
    <p:extLst>
      <p:ext uri="{BB962C8B-B14F-4D97-AF65-F5344CB8AC3E}">
        <p14:creationId xmlns="" xmlns:p14="http://schemas.microsoft.com/office/powerpoint/2010/main" val="10064206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170"/>
                                        </p:tgtEl>
                                        <p:attrNameLst>
                                          <p:attrName>style.visibility</p:attrName>
                                        </p:attrNameLst>
                                      </p:cBhvr>
                                      <p:to>
                                        <p:strVal val="visible"/>
                                      </p:to>
                                    </p:set>
                                    <p:animEffect transition="in" filter="fade">
                                      <p:cBhvr>
                                        <p:cTn id="14" dur="1000"/>
                                        <p:tgtEl>
                                          <p:spTgt spid="7170"/>
                                        </p:tgtEl>
                                      </p:cBhvr>
                                    </p:animEffect>
                                    <p:anim calcmode="lin" valueType="num">
                                      <p:cBhvr>
                                        <p:cTn id="15" dur="1000" fill="hold"/>
                                        <p:tgtEl>
                                          <p:spTgt spid="7170"/>
                                        </p:tgtEl>
                                        <p:attrNameLst>
                                          <p:attrName>ppt_x</p:attrName>
                                        </p:attrNameLst>
                                      </p:cBhvr>
                                      <p:tavLst>
                                        <p:tav tm="0">
                                          <p:val>
                                            <p:strVal val="#ppt_x"/>
                                          </p:val>
                                        </p:tav>
                                        <p:tav tm="100000">
                                          <p:val>
                                            <p:strVal val="#ppt_x"/>
                                          </p:val>
                                        </p:tav>
                                      </p:tavLst>
                                    </p:anim>
                                    <p:anim calcmode="lin" valueType="num">
                                      <p:cBhvr>
                                        <p:cTn id="16"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794" y="-70644"/>
            <a:ext cx="8458200" cy="830997"/>
          </a:xfrm>
          <a:prstGeom prst="rect">
            <a:avLst/>
          </a:prstGeom>
        </p:spPr>
        <p:txBody>
          <a:bodyPr wrap="square">
            <a:spAutoFit/>
          </a:bodyPr>
          <a:lstStyle/>
          <a:p>
            <a:pPr>
              <a:lnSpc>
                <a:spcPct val="150000"/>
              </a:lnSpc>
            </a:pPr>
            <a:r>
              <a:rPr lang="en-US" sz="3200" b="1">
                <a:solidFill>
                  <a:srgbClr val="CC0000"/>
                </a:solidFill>
              </a:rPr>
              <a:t>1.2.5. </a:t>
            </a:r>
            <a:r>
              <a:rPr lang="vi-VN" sz="3200" b="1">
                <a:solidFill>
                  <a:srgbClr val="CC0000"/>
                </a:solidFill>
              </a:rPr>
              <a:t>Tính đa hình (Polymorphism</a:t>
            </a:r>
            <a:r>
              <a:rPr lang="vi-VN" sz="3200" b="1" smtClean="0">
                <a:solidFill>
                  <a:srgbClr val="CC0000"/>
                </a:solidFill>
              </a:rPr>
              <a:t>)</a:t>
            </a:r>
            <a:r>
              <a:rPr lang="en-US" sz="3200" b="1" smtClean="0">
                <a:solidFill>
                  <a:srgbClr val="CC0000"/>
                </a:solidFill>
              </a:rPr>
              <a:t> (tiếp)</a:t>
            </a:r>
            <a:endParaRPr lang="en-US" sz="3200" b="1">
              <a:solidFill>
                <a:srgbClr val="CC0000"/>
              </a:solidFill>
            </a:endParaRPr>
          </a:p>
        </p:txBody>
      </p:sp>
      <p:sp>
        <p:nvSpPr>
          <p:cNvPr id="2" name="TextBox 1"/>
          <p:cNvSpPr txBox="1"/>
          <p:nvPr/>
        </p:nvSpPr>
        <p:spPr>
          <a:xfrm>
            <a:off x="381794" y="691356"/>
            <a:ext cx="8153400" cy="1569660"/>
          </a:xfrm>
          <a:prstGeom prst="rect">
            <a:avLst/>
          </a:prstGeom>
          <a:noFill/>
        </p:spPr>
        <p:txBody>
          <a:bodyPr wrap="square" rtlCol="0">
            <a:spAutoFit/>
          </a:bodyPr>
          <a:lstStyle/>
          <a:p>
            <a:pPr marL="342900" indent="-342900" algn="just">
              <a:buFont typeface="Arial" pitchFamily="34" charset="0"/>
              <a:buChar char="•"/>
            </a:pPr>
            <a:r>
              <a:rPr lang="en-US" smtClean="0">
                <a:solidFill>
                  <a:srgbClr val="0070C0"/>
                </a:solidFill>
              </a:rPr>
              <a:t>H</a:t>
            </a:r>
            <a:r>
              <a:rPr lang="vi-VN" smtClean="0">
                <a:solidFill>
                  <a:srgbClr val="0070C0"/>
                </a:solidFill>
              </a:rPr>
              <a:t>àm </a:t>
            </a:r>
            <a:r>
              <a:rPr lang="vi-VN">
                <a:solidFill>
                  <a:srgbClr val="0070C0"/>
                </a:solidFill>
              </a:rPr>
              <a:t>này thậm chí không cần quan tâm </a:t>
            </a:r>
            <a:r>
              <a:rPr lang="en-US" smtClean="0">
                <a:solidFill>
                  <a:srgbClr val="0070C0"/>
                </a:solidFill>
              </a:rPr>
              <a:t>S</a:t>
            </a:r>
            <a:r>
              <a:rPr lang="vi-VN" smtClean="0">
                <a:solidFill>
                  <a:srgbClr val="0070C0"/>
                </a:solidFill>
              </a:rPr>
              <a:t>martphone </a:t>
            </a:r>
            <a:r>
              <a:rPr lang="vi-VN">
                <a:solidFill>
                  <a:srgbClr val="0070C0"/>
                </a:solidFill>
              </a:rPr>
              <a:t>nào được truyền vào do nó chỉ cần biết đối tượng đang xử lý ở đây là Smartphone với những public method/property đã được định nghĩa.</a:t>
            </a:r>
          </a:p>
        </p:txBody>
      </p:sp>
      <p:pic>
        <p:nvPicPr>
          <p:cNvPr id="8" name="Picture 2" descr="TÃ­nh Äa hÃ¬nh"/>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58554" y="2337216"/>
            <a:ext cx="6667834" cy="452634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8981074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794" y="-70644"/>
            <a:ext cx="8458200" cy="830997"/>
          </a:xfrm>
          <a:prstGeom prst="rect">
            <a:avLst/>
          </a:prstGeom>
        </p:spPr>
        <p:txBody>
          <a:bodyPr wrap="square">
            <a:spAutoFit/>
          </a:bodyPr>
          <a:lstStyle/>
          <a:p>
            <a:pPr>
              <a:lnSpc>
                <a:spcPct val="150000"/>
              </a:lnSpc>
            </a:pPr>
            <a:r>
              <a:rPr lang="en-US" sz="3200" b="1">
                <a:solidFill>
                  <a:srgbClr val="CC0000"/>
                </a:solidFill>
              </a:rPr>
              <a:t>1.2.5. </a:t>
            </a:r>
            <a:r>
              <a:rPr lang="vi-VN" sz="3200" b="1">
                <a:solidFill>
                  <a:srgbClr val="CC0000"/>
                </a:solidFill>
              </a:rPr>
              <a:t>Tính đa hình (Polymorphism</a:t>
            </a:r>
            <a:r>
              <a:rPr lang="vi-VN" sz="3200" b="1" smtClean="0">
                <a:solidFill>
                  <a:srgbClr val="CC0000"/>
                </a:solidFill>
              </a:rPr>
              <a:t>)</a:t>
            </a:r>
            <a:r>
              <a:rPr lang="en-US" sz="3200" b="1" smtClean="0">
                <a:solidFill>
                  <a:srgbClr val="CC0000"/>
                </a:solidFill>
              </a:rPr>
              <a:t> (tiếp)</a:t>
            </a:r>
            <a:endParaRPr lang="en-US" sz="3200" b="1">
              <a:solidFill>
                <a:srgbClr val="CC0000"/>
              </a:solidFill>
            </a:endParaRPr>
          </a:p>
        </p:txBody>
      </p:sp>
      <p:pic>
        <p:nvPicPr>
          <p:cNvPr id="8" name="Picture 2" descr="TÃ­nh Äa hÃ¬nh"/>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48594" y="2977356"/>
            <a:ext cx="5773111" cy="3918973"/>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ectangle 3"/>
          <p:cNvSpPr/>
          <p:nvPr/>
        </p:nvSpPr>
        <p:spPr>
          <a:xfrm>
            <a:off x="381794" y="691356"/>
            <a:ext cx="8305800" cy="2308324"/>
          </a:xfrm>
          <a:prstGeom prst="rect">
            <a:avLst/>
          </a:prstGeom>
        </p:spPr>
        <p:txBody>
          <a:bodyPr wrap="square">
            <a:spAutoFit/>
          </a:bodyPr>
          <a:lstStyle/>
          <a:p>
            <a:pPr algn="just"/>
            <a:r>
              <a:rPr lang="vi-VN">
                <a:solidFill>
                  <a:srgbClr val="0070C0"/>
                </a:solidFill>
              </a:rPr>
              <a:t>Nếu các lớp con không định nghĩa lại (</a:t>
            </a:r>
            <a:r>
              <a:rPr lang="vi-VN" smtClean="0">
                <a:solidFill>
                  <a:srgbClr val="0070C0"/>
                </a:solidFill>
              </a:rPr>
              <a:t>override) </a:t>
            </a:r>
            <a:r>
              <a:rPr lang="vi-VN">
                <a:solidFill>
                  <a:srgbClr val="0070C0"/>
                </a:solidFill>
              </a:rPr>
              <a:t>phương thức CloudStore() thì phương thức CloudStore() trên lớp cha (Smartphone) sẽ được gọi. Còn nếu lớp con override lại phương thức CloudStore() của lớp cha </a:t>
            </a:r>
            <a:r>
              <a:rPr lang="vi-VN" smtClean="0">
                <a:solidFill>
                  <a:srgbClr val="0070C0"/>
                </a:solidFill>
              </a:rPr>
              <a:t>thì </a:t>
            </a:r>
            <a:r>
              <a:rPr lang="vi-VN">
                <a:solidFill>
                  <a:srgbClr val="0070C0"/>
                </a:solidFill>
              </a:rPr>
              <a:t>phương thức CloudStore() trên lớp con sẽ được gọi mặc dù code trong hàm đang thao tác với đối tượng kiểu Smartphone.</a:t>
            </a:r>
            <a:endParaRPr lang="en-US">
              <a:solidFill>
                <a:srgbClr val="0070C0"/>
              </a:solidFill>
            </a:endParaRPr>
          </a:p>
        </p:txBody>
      </p:sp>
    </p:spTree>
    <p:extLst>
      <p:ext uri="{BB962C8B-B14F-4D97-AF65-F5344CB8AC3E}">
        <p14:creationId xmlns="" xmlns:p14="http://schemas.microsoft.com/office/powerpoint/2010/main" val="64656697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794" y="-70644"/>
            <a:ext cx="8262604" cy="830997"/>
          </a:xfrm>
          <a:prstGeom prst="rect">
            <a:avLst/>
          </a:prstGeom>
        </p:spPr>
        <p:txBody>
          <a:bodyPr wrap="square">
            <a:spAutoFit/>
          </a:bodyPr>
          <a:lstStyle/>
          <a:p>
            <a:pPr>
              <a:lnSpc>
                <a:spcPct val="150000"/>
              </a:lnSpc>
            </a:pPr>
            <a:r>
              <a:rPr lang="en-US" sz="3200" b="1">
                <a:solidFill>
                  <a:srgbClr val="CC0000"/>
                </a:solidFill>
              </a:rPr>
              <a:t>1.2.5. </a:t>
            </a:r>
            <a:r>
              <a:rPr lang="vi-VN" sz="3200" b="1">
                <a:solidFill>
                  <a:srgbClr val="CC0000"/>
                </a:solidFill>
              </a:rPr>
              <a:t>Tính đa hình (Polymorphism</a:t>
            </a:r>
            <a:r>
              <a:rPr lang="vi-VN" sz="3200" b="1" smtClean="0">
                <a:solidFill>
                  <a:srgbClr val="CC0000"/>
                </a:solidFill>
              </a:rPr>
              <a:t>)</a:t>
            </a:r>
            <a:r>
              <a:rPr lang="en-US" sz="3200" b="1" smtClean="0">
                <a:solidFill>
                  <a:srgbClr val="CC0000"/>
                </a:solidFill>
              </a:rPr>
              <a:t> (tiếp)</a:t>
            </a:r>
            <a:endParaRPr lang="en-US" sz="3200" b="1">
              <a:solidFill>
                <a:srgbClr val="CC0000"/>
              </a:solidFill>
            </a:endParaRPr>
          </a:p>
        </p:txBody>
      </p:sp>
      <p:sp>
        <p:nvSpPr>
          <p:cNvPr id="4" name="Rectangle 3"/>
          <p:cNvSpPr/>
          <p:nvPr/>
        </p:nvSpPr>
        <p:spPr>
          <a:xfrm>
            <a:off x="338598" y="615156"/>
            <a:ext cx="8305800" cy="6051593"/>
          </a:xfrm>
          <a:prstGeom prst="rect">
            <a:avLst/>
          </a:prstGeom>
        </p:spPr>
        <p:txBody>
          <a:bodyPr wrap="square">
            <a:spAutoFit/>
          </a:bodyPr>
          <a:lstStyle/>
          <a:p>
            <a:pPr marL="342900" indent="-342900" algn="just">
              <a:lnSpc>
                <a:spcPct val="120000"/>
              </a:lnSpc>
              <a:buFont typeface="Arial" pitchFamily="34" charset="0"/>
              <a:buChar char="•"/>
            </a:pPr>
            <a:r>
              <a:rPr lang="vi-VN" sz="2500">
                <a:solidFill>
                  <a:srgbClr val="0070C0"/>
                </a:solidFill>
              </a:rPr>
              <a:t>Tính Đa hình như trên là một tính chất rất mạnh mẽ bởi vì nó mang lại cho code khả năng tổng quát hóa </a:t>
            </a:r>
            <a:r>
              <a:rPr lang="vi-VN" sz="2500" smtClean="0">
                <a:solidFill>
                  <a:srgbClr val="0070C0"/>
                </a:solidFill>
              </a:rPr>
              <a:t>cao.</a:t>
            </a:r>
            <a:endParaRPr lang="en-US" sz="2500" smtClean="0">
              <a:solidFill>
                <a:srgbClr val="0070C0"/>
              </a:solidFill>
            </a:endParaRPr>
          </a:p>
          <a:p>
            <a:pPr marL="342900" indent="-342900" algn="just">
              <a:lnSpc>
                <a:spcPct val="120000"/>
              </a:lnSpc>
              <a:buFont typeface="Arial" pitchFamily="34" charset="0"/>
              <a:buChar char="•"/>
            </a:pPr>
            <a:r>
              <a:rPr lang="vi-VN" sz="2500" b="1" smtClean="0">
                <a:solidFill>
                  <a:srgbClr val="0070C0"/>
                </a:solidFill>
              </a:rPr>
              <a:t>Chúng </a:t>
            </a:r>
            <a:r>
              <a:rPr lang="vi-VN" sz="2500" b="1">
                <a:solidFill>
                  <a:srgbClr val="0070C0"/>
                </a:solidFill>
              </a:rPr>
              <a:t>ta không cần tạo ra phương thức cho mỗi kiểu kế thừa từ lớp cha Smartphone mà chỉ cần nhận một biến kiểu Smartphone và có thể làm việc với bất cứ lớp nào kế thừa từ </a:t>
            </a:r>
            <a:r>
              <a:rPr lang="vi-VN" sz="2500" b="1" smtClean="0">
                <a:solidFill>
                  <a:srgbClr val="0070C0"/>
                </a:solidFill>
              </a:rPr>
              <a:t>nó</a:t>
            </a:r>
            <a:r>
              <a:rPr lang="vi-VN" sz="2500" smtClean="0">
                <a:solidFill>
                  <a:srgbClr val="0070C0"/>
                </a:solidFill>
              </a:rPr>
              <a:t>.</a:t>
            </a:r>
            <a:endParaRPr lang="en-US" sz="2500" smtClean="0">
              <a:solidFill>
                <a:srgbClr val="0070C0"/>
              </a:solidFill>
            </a:endParaRPr>
          </a:p>
          <a:p>
            <a:pPr marL="342900" indent="-342900" algn="just">
              <a:lnSpc>
                <a:spcPct val="120000"/>
              </a:lnSpc>
              <a:buFont typeface="Arial" pitchFamily="34" charset="0"/>
              <a:buChar char="•"/>
            </a:pPr>
            <a:r>
              <a:rPr lang="vi-VN" sz="2500" smtClean="0">
                <a:solidFill>
                  <a:srgbClr val="0070C0"/>
                </a:solidFill>
              </a:rPr>
              <a:t>Điều </a:t>
            </a:r>
            <a:r>
              <a:rPr lang="vi-VN" sz="2500">
                <a:solidFill>
                  <a:srgbClr val="0070C0"/>
                </a:solidFill>
              </a:rPr>
              <a:t>duy nhất không làm được ở đây là sử dụng những phương thức mà chỉ được khai báo trên các lớp con. VD: nếu ta có một phương thức trên lớp IPhone gọi là </a:t>
            </a:r>
            <a:r>
              <a:rPr lang="vi-VN" sz="2500" b="1">
                <a:solidFill>
                  <a:srgbClr val="0070C0"/>
                </a:solidFill>
              </a:rPr>
              <a:t>OpenSiri()</a:t>
            </a:r>
            <a:r>
              <a:rPr lang="vi-VN" sz="2500">
                <a:solidFill>
                  <a:srgbClr val="0070C0"/>
                </a:solidFill>
              </a:rPr>
              <a:t> nhưng không được khai báo trên lớp Smartphone, khi đó muốn gọi nó sẽ bắt buộc phải ép kiểu từ Smartphone sang IPhone trước khi gọi.</a:t>
            </a:r>
            <a:endParaRPr lang="en-US" sz="2500">
              <a:solidFill>
                <a:srgbClr val="0070C0"/>
              </a:solidFill>
            </a:endParaRPr>
          </a:p>
        </p:txBody>
      </p:sp>
    </p:spTree>
    <p:extLst>
      <p:ext uri="{BB962C8B-B14F-4D97-AF65-F5344CB8AC3E}">
        <p14:creationId xmlns="" xmlns:p14="http://schemas.microsoft.com/office/powerpoint/2010/main" val="372031024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4194" y="81756"/>
            <a:ext cx="5941050" cy="739754"/>
          </a:xfrm>
          <a:prstGeom prst="rect">
            <a:avLst/>
          </a:prstGeom>
        </p:spPr>
        <p:txBody>
          <a:bodyPr wrap="none">
            <a:spAutoFit/>
          </a:bodyPr>
          <a:lstStyle/>
          <a:p>
            <a:pPr>
              <a:lnSpc>
                <a:spcPct val="150000"/>
              </a:lnSpc>
            </a:pPr>
            <a:r>
              <a:rPr lang="en-US" sz="3200" b="1">
                <a:solidFill>
                  <a:srgbClr val="CC0000"/>
                </a:solidFill>
              </a:rPr>
              <a:t>1.3. Giới thiệu ngôn ngữ C</a:t>
            </a:r>
            <a:r>
              <a:rPr lang="en-US" sz="3200" b="1" smtClean="0">
                <a:solidFill>
                  <a:srgbClr val="CC0000"/>
                </a:solidFill>
              </a:rPr>
              <a:t>++.</a:t>
            </a:r>
            <a:endParaRPr lang="en-US" sz="3200" b="1">
              <a:solidFill>
                <a:srgbClr val="CC0000"/>
              </a:solidFill>
            </a:endParaRPr>
          </a:p>
        </p:txBody>
      </p:sp>
      <p:sp>
        <p:nvSpPr>
          <p:cNvPr id="2" name="TextBox 1"/>
          <p:cNvSpPr txBox="1"/>
          <p:nvPr/>
        </p:nvSpPr>
        <p:spPr>
          <a:xfrm>
            <a:off x="305594" y="868848"/>
            <a:ext cx="8407400" cy="3708708"/>
          </a:xfrm>
          <a:prstGeom prst="rect">
            <a:avLst/>
          </a:prstGeom>
          <a:noFill/>
        </p:spPr>
        <p:txBody>
          <a:bodyPr wrap="square" rtlCol="0">
            <a:spAutoFit/>
          </a:bodyPr>
          <a:lstStyle/>
          <a:p>
            <a:pPr marL="342900" indent="-342900" algn="just">
              <a:spcBef>
                <a:spcPts val="600"/>
              </a:spcBef>
              <a:buFont typeface="Arial" pitchFamily="34" charset="0"/>
              <a:buChar char="•"/>
            </a:pPr>
            <a:r>
              <a:rPr lang="en-US" sz="2500">
                <a:solidFill>
                  <a:srgbClr val="0070C0"/>
                </a:solidFill>
              </a:rPr>
              <a:t>C++ là một ngôn ngữ lập trình hướng đối tượng được Bjarne Stroustrup (AT &amp; T Bell Lab) </a:t>
            </a:r>
            <a:r>
              <a:rPr lang="en-US" sz="2500" smtClean="0">
                <a:solidFill>
                  <a:srgbClr val="0070C0"/>
                </a:solidFill>
              </a:rPr>
              <a:t>phát </a:t>
            </a:r>
            <a:r>
              <a:rPr lang="en-US" sz="2500">
                <a:solidFill>
                  <a:srgbClr val="0070C0"/>
                </a:solidFill>
              </a:rPr>
              <a:t>triển từ ngôn ngữ </a:t>
            </a:r>
            <a:r>
              <a:rPr lang="en-US" sz="2500" smtClean="0">
                <a:solidFill>
                  <a:srgbClr val="0070C0"/>
                </a:solidFill>
              </a:rPr>
              <a:t>C;</a:t>
            </a:r>
          </a:p>
          <a:p>
            <a:pPr marL="342900" indent="-342900" algn="just">
              <a:spcBef>
                <a:spcPts val="600"/>
              </a:spcBef>
              <a:buFont typeface="Arial" pitchFamily="34" charset="0"/>
              <a:buChar char="•"/>
            </a:pPr>
            <a:r>
              <a:rPr lang="en-US" sz="2500" smtClean="0">
                <a:solidFill>
                  <a:srgbClr val="0070C0"/>
                </a:solidFill>
              </a:rPr>
              <a:t>C</a:t>
            </a:r>
            <a:r>
              <a:rPr lang="en-US" sz="2500">
                <a:solidFill>
                  <a:srgbClr val="0070C0"/>
                </a:solidFill>
              </a:rPr>
              <a:t>++ kế thừa cú pháp và một số đặc điểm ưu việt của </a:t>
            </a:r>
            <a:r>
              <a:rPr lang="en-US" sz="2500" smtClean="0">
                <a:solidFill>
                  <a:srgbClr val="0070C0"/>
                </a:solidFill>
              </a:rPr>
              <a:t>C: xử lý con trỏ, thư viện các hàm phong phú đa dạng, tính khả chuyển cao, chương trình chạy nhanh …;</a:t>
            </a:r>
          </a:p>
          <a:p>
            <a:pPr marL="342900" indent="-342900" algn="just">
              <a:spcBef>
                <a:spcPts val="600"/>
              </a:spcBef>
              <a:buFont typeface="Arial" pitchFamily="34" charset="0"/>
              <a:buChar char="•"/>
            </a:pPr>
            <a:r>
              <a:rPr lang="en-US" sz="2500" smtClean="0">
                <a:solidFill>
                  <a:srgbClr val="0070C0"/>
                </a:solidFill>
              </a:rPr>
              <a:t>Tuy </a:t>
            </a:r>
            <a:r>
              <a:rPr lang="en-US" sz="2500">
                <a:solidFill>
                  <a:srgbClr val="0070C0"/>
                </a:solidFill>
              </a:rPr>
              <a:t>nhiên về bản chất thì C++ khác hoàn toàn so với C, điều này là do C++ là một ngôn ngữ lập trình hướng đối tượng và có nhiều mở rộng hơn so với C. </a:t>
            </a:r>
          </a:p>
        </p:txBody>
      </p:sp>
      <p:pic>
        <p:nvPicPr>
          <p:cNvPr id="9" name="Picture 8"/>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00894" y="4771311"/>
            <a:ext cx="1447800" cy="763726"/>
          </a:xfrm>
          <a:prstGeom prst="rect">
            <a:avLst/>
          </a:prstGeom>
        </p:spPr>
      </p:pic>
      <p:pic>
        <p:nvPicPr>
          <p:cNvPr id="10" name="Picture 9"/>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524794" y="5641604"/>
            <a:ext cx="1724592" cy="965771"/>
          </a:xfrm>
          <a:prstGeom prst="rect">
            <a:avLst/>
          </a:prstGeom>
        </p:spPr>
      </p:pic>
      <p:pic>
        <p:nvPicPr>
          <p:cNvPr id="11" name="Picture 10"/>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2507116" y="4689938"/>
            <a:ext cx="1995205" cy="1117315"/>
          </a:xfrm>
          <a:prstGeom prst="rect">
            <a:avLst/>
          </a:prstGeom>
        </p:spPr>
      </p:pic>
      <p:pic>
        <p:nvPicPr>
          <p:cNvPr id="12" name="Picture 11"/>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4382294" y="5162901"/>
            <a:ext cx="1288705" cy="1288705"/>
          </a:xfrm>
          <a:prstGeom prst="rect">
            <a:avLst/>
          </a:prstGeom>
        </p:spPr>
      </p:pic>
      <p:pic>
        <p:nvPicPr>
          <p:cNvPr id="13" name="Picture 12"/>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5817394" y="5478924"/>
            <a:ext cx="2895600" cy="972682"/>
          </a:xfrm>
          <a:prstGeom prst="rect">
            <a:avLst/>
          </a:prstGeom>
        </p:spPr>
      </p:pic>
    </p:spTree>
    <p:extLst>
      <p:ext uri="{BB962C8B-B14F-4D97-AF65-F5344CB8AC3E}">
        <p14:creationId xmlns="" xmlns:p14="http://schemas.microsoft.com/office/powerpoint/2010/main" val="18051096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inVertical)">
                                      <p:cBhvr>
                                        <p:cTn id="28" dur="500"/>
                                        <p:tgtEl>
                                          <p:spTgt spid="9"/>
                                        </p:tgtEl>
                                      </p:cBhvr>
                                    </p:animEffect>
                                  </p:childTnLst>
                                </p:cTn>
                              </p:par>
                              <p:par>
                                <p:cTn id="29" presetID="16" presetClass="entr" presetSubtype="21"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arn(inVertical)">
                                      <p:cBhvr>
                                        <p:cTn id="31" dur="500"/>
                                        <p:tgtEl>
                                          <p:spTgt spid="10"/>
                                        </p:tgtEl>
                                      </p:cBhvr>
                                    </p:animEffect>
                                  </p:childTnLst>
                                </p:cTn>
                              </p:par>
                              <p:par>
                                <p:cTn id="32" presetID="16" presetClass="entr" presetSubtype="21"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arn(inVertical)">
                                      <p:cBhvr>
                                        <p:cTn id="34" dur="500"/>
                                        <p:tgtEl>
                                          <p:spTgt spid="11"/>
                                        </p:tgtEl>
                                      </p:cBhvr>
                                    </p:animEffect>
                                  </p:childTnLst>
                                </p:cTn>
                              </p:par>
                              <p:par>
                                <p:cTn id="35" presetID="16" presetClass="entr" presetSubtype="21"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arn(inVertical)">
                                      <p:cBhvr>
                                        <p:cTn id="37" dur="500"/>
                                        <p:tgtEl>
                                          <p:spTgt spid="12"/>
                                        </p:tgtEl>
                                      </p:cBhvr>
                                    </p:animEffect>
                                  </p:childTnLst>
                                </p:cTn>
                              </p:par>
                              <p:par>
                                <p:cTn id="38" presetID="16" presetClass="entr" presetSubtype="21"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barn(inVertical)">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4194" y="81756"/>
            <a:ext cx="7104830" cy="739754"/>
          </a:xfrm>
          <a:prstGeom prst="rect">
            <a:avLst/>
          </a:prstGeom>
        </p:spPr>
        <p:txBody>
          <a:bodyPr wrap="none">
            <a:spAutoFit/>
          </a:bodyPr>
          <a:lstStyle/>
          <a:p>
            <a:pPr>
              <a:lnSpc>
                <a:spcPct val="150000"/>
              </a:lnSpc>
            </a:pPr>
            <a:r>
              <a:rPr lang="en-US" sz="3200" b="1">
                <a:solidFill>
                  <a:srgbClr val="CC0000"/>
                </a:solidFill>
              </a:rPr>
              <a:t>1.4. Cấu trúc một chương trình C</a:t>
            </a:r>
            <a:r>
              <a:rPr lang="en-US" sz="3200" b="1" smtClean="0">
                <a:solidFill>
                  <a:srgbClr val="CC0000"/>
                </a:solidFill>
              </a:rPr>
              <a:t>++</a:t>
            </a:r>
            <a:endParaRPr lang="en-US" sz="3200" b="1">
              <a:solidFill>
                <a:srgbClr val="CC0000"/>
              </a:solidFill>
            </a:endParaRPr>
          </a:p>
        </p:txBody>
      </p:sp>
      <p:pic>
        <p:nvPicPr>
          <p:cNvPr id="1331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31788" y="821510"/>
            <a:ext cx="8382000" cy="33551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31788" y="4206794"/>
            <a:ext cx="8355806" cy="2733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Line Callout 1 4"/>
          <p:cNvSpPr/>
          <p:nvPr/>
        </p:nvSpPr>
        <p:spPr>
          <a:xfrm>
            <a:off x="5487194" y="855641"/>
            <a:ext cx="2362200" cy="457200"/>
          </a:xfrm>
          <a:prstGeom prst="borderCallout1">
            <a:avLst>
              <a:gd name="adj1" fmla="val 47322"/>
              <a:gd name="adj2" fmla="val -641"/>
              <a:gd name="adj3" fmla="val 36012"/>
              <a:gd name="adj4" fmla="val -257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latin typeface="Tahoma" pitchFamily="34" charset="0"/>
                <a:cs typeface="Tahoma" pitchFamily="34" charset="0"/>
              </a:rPr>
              <a:t>Dòng chú thích</a:t>
            </a:r>
            <a:endParaRPr lang="en-US" sz="2000">
              <a:latin typeface="Tahoma" pitchFamily="34" charset="0"/>
              <a:cs typeface="Tahoma" pitchFamily="34" charset="0"/>
            </a:endParaRPr>
          </a:p>
        </p:txBody>
      </p:sp>
      <p:sp>
        <p:nvSpPr>
          <p:cNvPr id="8" name="Line Callout 1 7"/>
          <p:cNvSpPr/>
          <p:nvPr/>
        </p:nvSpPr>
        <p:spPr>
          <a:xfrm>
            <a:off x="4191794" y="1529556"/>
            <a:ext cx="4419600" cy="457951"/>
          </a:xfrm>
          <a:prstGeom prst="borderCallout1">
            <a:avLst>
              <a:gd name="adj1" fmla="val 47322"/>
              <a:gd name="adj2" fmla="val -641"/>
              <a:gd name="adj3" fmla="val 32144"/>
              <a:gd name="adj4" fmla="val -113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latin typeface="Tahoma" pitchFamily="34" charset="0"/>
                <a:cs typeface="Tahoma" pitchFamily="34" charset="0"/>
              </a:rPr>
              <a:t>Khai báo nạp thư viện vào ra chuẩn</a:t>
            </a:r>
            <a:endParaRPr lang="en-US" sz="2000">
              <a:latin typeface="Tahoma" pitchFamily="34" charset="0"/>
              <a:cs typeface="Tahoma" pitchFamily="34" charset="0"/>
            </a:endParaRPr>
          </a:p>
        </p:txBody>
      </p:sp>
      <p:sp>
        <p:nvSpPr>
          <p:cNvPr id="9" name="Line Callout 1 8"/>
          <p:cNvSpPr/>
          <p:nvPr/>
        </p:nvSpPr>
        <p:spPr>
          <a:xfrm>
            <a:off x="4231482" y="2214015"/>
            <a:ext cx="4419600" cy="457951"/>
          </a:xfrm>
          <a:prstGeom prst="borderCallout1">
            <a:avLst>
              <a:gd name="adj1" fmla="val 47322"/>
              <a:gd name="adj2" fmla="val -641"/>
              <a:gd name="adj3" fmla="val -28174"/>
              <a:gd name="adj4" fmla="val -109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latin typeface="Tahoma" pitchFamily="34" charset="0"/>
                <a:cs typeface="Tahoma" pitchFamily="34" charset="0"/>
              </a:rPr>
              <a:t>Khai báo sử dụng không gian tên std</a:t>
            </a:r>
            <a:endParaRPr lang="en-US" sz="2000">
              <a:latin typeface="Tahoma" pitchFamily="34" charset="0"/>
              <a:cs typeface="Tahoma" pitchFamily="34" charset="0"/>
            </a:endParaRPr>
          </a:p>
        </p:txBody>
      </p:sp>
      <p:sp>
        <p:nvSpPr>
          <p:cNvPr id="10" name="Line Callout 1 9"/>
          <p:cNvSpPr/>
          <p:nvPr/>
        </p:nvSpPr>
        <p:spPr>
          <a:xfrm>
            <a:off x="4953794" y="2824956"/>
            <a:ext cx="3180530" cy="457951"/>
          </a:xfrm>
          <a:prstGeom prst="borderCallout1">
            <a:avLst>
              <a:gd name="adj1" fmla="val 47322"/>
              <a:gd name="adj2" fmla="val -641"/>
              <a:gd name="adj3" fmla="val -38573"/>
              <a:gd name="adj4" fmla="val -840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latin typeface="Tahoma" pitchFamily="34" charset="0"/>
                <a:cs typeface="Tahoma" pitchFamily="34" charset="0"/>
              </a:rPr>
              <a:t>Thân chương trình chính</a:t>
            </a:r>
            <a:endParaRPr lang="en-US" sz="2000">
              <a:latin typeface="Tahoma" pitchFamily="34" charset="0"/>
              <a:cs typeface="Tahoma" pitchFamily="34" charset="0"/>
            </a:endParaRPr>
          </a:p>
        </p:txBody>
      </p:sp>
      <p:sp>
        <p:nvSpPr>
          <p:cNvPr id="12" name="Line Callout 1 11"/>
          <p:cNvSpPr/>
          <p:nvPr/>
        </p:nvSpPr>
        <p:spPr>
          <a:xfrm>
            <a:off x="5078029" y="3510756"/>
            <a:ext cx="3180530" cy="457951"/>
          </a:xfrm>
          <a:prstGeom prst="borderCallout1">
            <a:avLst>
              <a:gd name="adj1" fmla="val 47322"/>
              <a:gd name="adj2" fmla="val -641"/>
              <a:gd name="adj3" fmla="val -26093"/>
              <a:gd name="adj4" fmla="val -211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latin typeface="Tahoma" pitchFamily="34" charset="0"/>
                <a:cs typeface="Tahoma" pitchFamily="34" charset="0"/>
              </a:rPr>
              <a:t>Nội dung in ra màn hình</a:t>
            </a:r>
            <a:endParaRPr lang="en-US" sz="2000">
              <a:latin typeface="Tahoma" pitchFamily="34" charset="0"/>
              <a:cs typeface="Tahoma" pitchFamily="34" charset="0"/>
            </a:endParaRPr>
          </a:p>
        </p:txBody>
      </p:sp>
      <p:pic>
        <p:nvPicPr>
          <p:cNvPr id="2049" name="Picture 1"/>
          <p:cNvPicPr>
            <a:picLocks noChangeAspect="1" noChangeArrowheads="1"/>
          </p:cNvPicPr>
          <p:nvPr/>
        </p:nvPicPr>
        <p:blipFill>
          <a:blip r:embed="rId4"/>
          <a:srcRect/>
          <a:stretch>
            <a:fillRect/>
          </a:stretch>
        </p:blipFill>
        <p:spPr bwMode="auto">
          <a:xfrm>
            <a:off x="305594" y="4501356"/>
            <a:ext cx="8385048" cy="547934"/>
          </a:xfrm>
          <a:prstGeom prst="rect">
            <a:avLst/>
          </a:prstGeom>
          <a:noFill/>
          <a:ln w="9525">
            <a:noFill/>
            <a:miter lim="800000"/>
            <a:headEnd/>
            <a:tailEnd/>
          </a:ln>
          <a:effectLst/>
        </p:spPr>
      </p:pic>
      <p:sp>
        <p:nvSpPr>
          <p:cNvPr id="13" name="Freeform 12"/>
          <p:cNvSpPr/>
          <p:nvPr/>
        </p:nvSpPr>
        <p:spPr>
          <a:xfrm>
            <a:off x="76994" y="2198937"/>
            <a:ext cx="4950024" cy="2302419"/>
          </a:xfrm>
          <a:custGeom>
            <a:avLst/>
            <a:gdLst>
              <a:gd name="connsiteX0" fmla="*/ 533400 w 4950024"/>
              <a:gd name="connsiteY0" fmla="*/ 124046 h 2302419"/>
              <a:gd name="connsiteX1" fmla="*/ 393700 w 4950024"/>
              <a:gd name="connsiteY1" fmla="*/ 136746 h 2302419"/>
              <a:gd name="connsiteX2" fmla="*/ 355600 w 4950024"/>
              <a:gd name="connsiteY2" fmla="*/ 162146 h 2302419"/>
              <a:gd name="connsiteX3" fmla="*/ 317500 w 4950024"/>
              <a:gd name="connsiteY3" fmla="*/ 174846 h 2302419"/>
              <a:gd name="connsiteX4" fmla="*/ 215900 w 4950024"/>
              <a:gd name="connsiteY4" fmla="*/ 238346 h 2302419"/>
              <a:gd name="connsiteX5" fmla="*/ 139700 w 4950024"/>
              <a:gd name="connsiteY5" fmla="*/ 314546 h 2302419"/>
              <a:gd name="connsiteX6" fmla="*/ 114300 w 4950024"/>
              <a:gd name="connsiteY6" fmla="*/ 352646 h 2302419"/>
              <a:gd name="connsiteX7" fmla="*/ 38100 w 4950024"/>
              <a:gd name="connsiteY7" fmla="*/ 492346 h 2302419"/>
              <a:gd name="connsiteX8" fmla="*/ 25400 w 4950024"/>
              <a:gd name="connsiteY8" fmla="*/ 555846 h 2302419"/>
              <a:gd name="connsiteX9" fmla="*/ 12700 w 4950024"/>
              <a:gd name="connsiteY9" fmla="*/ 644746 h 2302419"/>
              <a:gd name="connsiteX10" fmla="*/ 0 w 4950024"/>
              <a:gd name="connsiteY10" fmla="*/ 695546 h 2302419"/>
              <a:gd name="connsiteX11" fmla="*/ 12700 w 4950024"/>
              <a:gd name="connsiteY11" fmla="*/ 1216246 h 2302419"/>
              <a:gd name="connsiteX12" fmla="*/ 38100 w 4950024"/>
              <a:gd name="connsiteY12" fmla="*/ 1305146 h 2302419"/>
              <a:gd name="connsiteX13" fmla="*/ 63500 w 4950024"/>
              <a:gd name="connsiteY13" fmla="*/ 1406746 h 2302419"/>
              <a:gd name="connsiteX14" fmla="*/ 88900 w 4950024"/>
              <a:gd name="connsiteY14" fmla="*/ 1457546 h 2302419"/>
              <a:gd name="connsiteX15" fmla="*/ 152400 w 4950024"/>
              <a:gd name="connsiteY15" fmla="*/ 1584546 h 2302419"/>
              <a:gd name="connsiteX16" fmla="*/ 165100 w 4950024"/>
              <a:gd name="connsiteY16" fmla="*/ 1622646 h 2302419"/>
              <a:gd name="connsiteX17" fmla="*/ 215900 w 4950024"/>
              <a:gd name="connsiteY17" fmla="*/ 1711546 h 2302419"/>
              <a:gd name="connsiteX18" fmla="*/ 254000 w 4950024"/>
              <a:gd name="connsiteY18" fmla="*/ 1749646 h 2302419"/>
              <a:gd name="connsiteX19" fmla="*/ 317500 w 4950024"/>
              <a:gd name="connsiteY19" fmla="*/ 1825846 h 2302419"/>
              <a:gd name="connsiteX20" fmla="*/ 355600 w 4950024"/>
              <a:gd name="connsiteY20" fmla="*/ 1838546 h 2302419"/>
              <a:gd name="connsiteX21" fmla="*/ 431800 w 4950024"/>
              <a:gd name="connsiteY21" fmla="*/ 1889346 h 2302419"/>
              <a:gd name="connsiteX22" fmla="*/ 469900 w 4950024"/>
              <a:gd name="connsiteY22" fmla="*/ 1914746 h 2302419"/>
              <a:gd name="connsiteX23" fmla="*/ 558800 w 4950024"/>
              <a:gd name="connsiteY23" fmla="*/ 1940146 h 2302419"/>
              <a:gd name="connsiteX24" fmla="*/ 622300 w 4950024"/>
              <a:gd name="connsiteY24" fmla="*/ 1952846 h 2302419"/>
              <a:gd name="connsiteX25" fmla="*/ 673100 w 4950024"/>
              <a:gd name="connsiteY25" fmla="*/ 1965546 h 2302419"/>
              <a:gd name="connsiteX26" fmla="*/ 736600 w 4950024"/>
              <a:gd name="connsiteY26" fmla="*/ 1978246 h 2302419"/>
              <a:gd name="connsiteX27" fmla="*/ 825500 w 4950024"/>
              <a:gd name="connsiteY27" fmla="*/ 2003646 h 2302419"/>
              <a:gd name="connsiteX28" fmla="*/ 901700 w 4950024"/>
              <a:gd name="connsiteY28" fmla="*/ 2016346 h 2302419"/>
              <a:gd name="connsiteX29" fmla="*/ 965200 w 4950024"/>
              <a:gd name="connsiteY29" fmla="*/ 2029046 h 2302419"/>
              <a:gd name="connsiteX30" fmla="*/ 1016000 w 4950024"/>
              <a:gd name="connsiteY30" fmla="*/ 2041746 h 2302419"/>
              <a:gd name="connsiteX31" fmla="*/ 1092200 w 4950024"/>
              <a:gd name="connsiteY31" fmla="*/ 2054446 h 2302419"/>
              <a:gd name="connsiteX32" fmla="*/ 1155700 w 4950024"/>
              <a:gd name="connsiteY32" fmla="*/ 2067146 h 2302419"/>
              <a:gd name="connsiteX33" fmla="*/ 1244600 w 4950024"/>
              <a:gd name="connsiteY33" fmla="*/ 2079846 h 2302419"/>
              <a:gd name="connsiteX34" fmla="*/ 1295400 w 4950024"/>
              <a:gd name="connsiteY34" fmla="*/ 2092546 h 2302419"/>
              <a:gd name="connsiteX35" fmla="*/ 1333500 w 4950024"/>
              <a:gd name="connsiteY35" fmla="*/ 2105246 h 2302419"/>
              <a:gd name="connsiteX36" fmla="*/ 1447800 w 4950024"/>
              <a:gd name="connsiteY36" fmla="*/ 2117946 h 2302419"/>
              <a:gd name="connsiteX37" fmla="*/ 3733800 w 4950024"/>
              <a:gd name="connsiteY37" fmla="*/ 2130646 h 2302419"/>
              <a:gd name="connsiteX38" fmla="*/ 3822700 w 4950024"/>
              <a:gd name="connsiteY38" fmla="*/ 2117946 h 2302419"/>
              <a:gd name="connsiteX39" fmla="*/ 3860800 w 4950024"/>
              <a:gd name="connsiteY39" fmla="*/ 2092546 h 2302419"/>
              <a:gd name="connsiteX40" fmla="*/ 3911600 w 4950024"/>
              <a:gd name="connsiteY40" fmla="*/ 2079846 h 2302419"/>
              <a:gd name="connsiteX41" fmla="*/ 4051300 w 4950024"/>
              <a:gd name="connsiteY41" fmla="*/ 2054446 h 2302419"/>
              <a:gd name="connsiteX42" fmla="*/ 4165600 w 4950024"/>
              <a:gd name="connsiteY42" fmla="*/ 2029046 h 2302419"/>
              <a:gd name="connsiteX43" fmla="*/ 4241800 w 4950024"/>
              <a:gd name="connsiteY43" fmla="*/ 1990946 h 2302419"/>
              <a:gd name="connsiteX44" fmla="*/ 4279900 w 4950024"/>
              <a:gd name="connsiteY44" fmla="*/ 1965546 h 2302419"/>
              <a:gd name="connsiteX45" fmla="*/ 4406900 w 4950024"/>
              <a:gd name="connsiteY45" fmla="*/ 1927446 h 2302419"/>
              <a:gd name="connsiteX46" fmla="*/ 4457700 w 4950024"/>
              <a:gd name="connsiteY46" fmla="*/ 1902046 h 2302419"/>
              <a:gd name="connsiteX47" fmla="*/ 4546600 w 4950024"/>
              <a:gd name="connsiteY47" fmla="*/ 1876646 h 2302419"/>
              <a:gd name="connsiteX48" fmla="*/ 4597400 w 4950024"/>
              <a:gd name="connsiteY48" fmla="*/ 1851246 h 2302419"/>
              <a:gd name="connsiteX49" fmla="*/ 4635500 w 4950024"/>
              <a:gd name="connsiteY49" fmla="*/ 1838546 h 2302419"/>
              <a:gd name="connsiteX50" fmla="*/ 4711700 w 4950024"/>
              <a:gd name="connsiteY50" fmla="*/ 1787746 h 2302419"/>
              <a:gd name="connsiteX51" fmla="*/ 4749800 w 4950024"/>
              <a:gd name="connsiteY51" fmla="*/ 1762346 h 2302419"/>
              <a:gd name="connsiteX52" fmla="*/ 4775200 w 4950024"/>
              <a:gd name="connsiteY52" fmla="*/ 1724246 h 2302419"/>
              <a:gd name="connsiteX53" fmla="*/ 4813300 w 4950024"/>
              <a:gd name="connsiteY53" fmla="*/ 1686146 h 2302419"/>
              <a:gd name="connsiteX54" fmla="*/ 4826000 w 4950024"/>
              <a:gd name="connsiteY54" fmla="*/ 1648046 h 2302419"/>
              <a:gd name="connsiteX55" fmla="*/ 4876800 w 4950024"/>
              <a:gd name="connsiteY55" fmla="*/ 1571846 h 2302419"/>
              <a:gd name="connsiteX56" fmla="*/ 4889500 w 4950024"/>
              <a:gd name="connsiteY56" fmla="*/ 1533746 h 2302419"/>
              <a:gd name="connsiteX57" fmla="*/ 4902200 w 4950024"/>
              <a:gd name="connsiteY57" fmla="*/ 1482946 h 2302419"/>
              <a:gd name="connsiteX58" fmla="*/ 4940300 w 4950024"/>
              <a:gd name="connsiteY58" fmla="*/ 1368646 h 2302419"/>
              <a:gd name="connsiteX59" fmla="*/ 4927600 w 4950024"/>
              <a:gd name="connsiteY59" fmla="*/ 1152746 h 2302419"/>
              <a:gd name="connsiteX60" fmla="*/ 4889500 w 4950024"/>
              <a:gd name="connsiteY60" fmla="*/ 1076546 h 2302419"/>
              <a:gd name="connsiteX61" fmla="*/ 4864100 w 4950024"/>
              <a:gd name="connsiteY61" fmla="*/ 1000346 h 2302419"/>
              <a:gd name="connsiteX62" fmla="*/ 4813300 w 4950024"/>
              <a:gd name="connsiteY62" fmla="*/ 924146 h 2302419"/>
              <a:gd name="connsiteX63" fmla="*/ 4800600 w 4950024"/>
              <a:gd name="connsiteY63" fmla="*/ 886046 h 2302419"/>
              <a:gd name="connsiteX64" fmla="*/ 4724400 w 4950024"/>
              <a:gd name="connsiteY64" fmla="*/ 809846 h 2302419"/>
              <a:gd name="connsiteX65" fmla="*/ 4635500 w 4950024"/>
              <a:gd name="connsiteY65" fmla="*/ 733646 h 2302419"/>
              <a:gd name="connsiteX66" fmla="*/ 4546600 w 4950024"/>
              <a:gd name="connsiteY66" fmla="*/ 682846 h 2302419"/>
              <a:gd name="connsiteX67" fmla="*/ 4483100 w 4950024"/>
              <a:gd name="connsiteY67" fmla="*/ 670146 h 2302419"/>
              <a:gd name="connsiteX68" fmla="*/ 4305300 w 4950024"/>
              <a:gd name="connsiteY68" fmla="*/ 593946 h 2302419"/>
              <a:gd name="connsiteX69" fmla="*/ 4038600 w 4950024"/>
              <a:gd name="connsiteY69" fmla="*/ 530446 h 2302419"/>
              <a:gd name="connsiteX70" fmla="*/ 3975100 w 4950024"/>
              <a:gd name="connsiteY70" fmla="*/ 505046 h 2302419"/>
              <a:gd name="connsiteX71" fmla="*/ 3898900 w 4950024"/>
              <a:gd name="connsiteY71" fmla="*/ 479646 h 2302419"/>
              <a:gd name="connsiteX72" fmla="*/ 3835400 w 4950024"/>
              <a:gd name="connsiteY72" fmla="*/ 454246 h 2302419"/>
              <a:gd name="connsiteX73" fmla="*/ 3797300 w 4950024"/>
              <a:gd name="connsiteY73" fmla="*/ 441546 h 2302419"/>
              <a:gd name="connsiteX74" fmla="*/ 3695700 w 4950024"/>
              <a:gd name="connsiteY74" fmla="*/ 403446 h 2302419"/>
              <a:gd name="connsiteX75" fmla="*/ 3644900 w 4950024"/>
              <a:gd name="connsiteY75" fmla="*/ 378046 h 2302419"/>
              <a:gd name="connsiteX76" fmla="*/ 3606800 w 4950024"/>
              <a:gd name="connsiteY76" fmla="*/ 365346 h 2302419"/>
              <a:gd name="connsiteX77" fmla="*/ 3530600 w 4950024"/>
              <a:gd name="connsiteY77" fmla="*/ 301846 h 2302419"/>
              <a:gd name="connsiteX78" fmla="*/ 3492500 w 4950024"/>
              <a:gd name="connsiteY78" fmla="*/ 289146 h 2302419"/>
              <a:gd name="connsiteX79" fmla="*/ 3441700 w 4950024"/>
              <a:gd name="connsiteY79" fmla="*/ 263746 h 2302419"/>
              <a:gd name="connsiteX80" fmla="*/ 3390900 w 4950024"/>
              <a:gd name="connsiteY80" fmla="*/ 251046 h 2302419"/>
              <a:gd name="connsiteX81" fmla="*/ 3340100 w 4950024"/>
              <a:gd name="connsiteY81" fmla="*/ 225646 h 2302419"/>
              <a:gd name="connsiteX82" fmla="*/ 3276600 w 4950024"/>
              <a:gd name="connsiteY82" fmla="*/ 200246 h 2302419"/>
              <a:gd name="connsiteX83" fmla="*/ 3200400 w 4950024"/>
              <a:gd name="connsiteY83" fmla="*/ 174846 h 2302419"/>
              <a:gd name="connsiteX84" fmla="*/ 3162300 w 4950024"/>
              <a:gd name="connsiteY84" fmla="*/ 149446 h 2302419"/>
              <a:gd name="connsiteX85" fmla="*/ 3060700 w 4950024"/>
              <a:gd name="connsiteY85" fmla="*/ 124046 h 2302419"/>
              <a:gd name="connsiteX86" fmla="*/ 3009900 w 4950024"/>
              <a:gd name="connsiteY86" fmla="*/ 111346 h 2302419"/>
              <a:gd name="connsiteX87" fmla="*/ 2895600 w 4950024"/>
              <a:gd name="connsiteY87" fmla="*/ 85946 h 2302419"/>
              <a:gd name="connsiteX88" fmla="*/ 2794000 w 4950024"/>
              <a:gd name="connsiteY88" fmla="*/ 73246 h 2302419"/>
              <a:gd name="connsiteX89" fmla="*/ 2755900 w 4950024"/>
              <a:gd name="connsiteY89" fmla="*/ 60546 h 2302419"/>
              <a:gd name="connsiteX90" fmla="*/ 2120900 w 4950024"/>
              <a:gd name="connsiteY90" fmla="*/ 60546 h 2302419"/>
              <a:gd name="connsiteX91" fmla="*/ 1981200 w 4950024"/>
              <a:gd name="connsiteY91" fmla="*/ 85946 h 2302419"/>
              <a:gd name="connsiteX92" fmla="*/ 1930400 w 4950024"/>
              <a:gd name="connsiteY92" fmla="*/ 98646 h 2302419"/>
              <a:gd name="connsiteX93" fmla="*/ 1854200 w 4950024"/>
              <a:gd name="connsiteY93" fmla="*/ 111346 h 2302419"/>
              <a:gd name="connsiteX94" fmla="*/ 1790700 w 4950024"/>
              <a:gd name="connsiteY94" fmla="*/ 124046 h 2302419"/>
              <a:gd name="connsiteX95" fmla="*/ 1054100 w 4950024"/>
              <a:gd name="connsiteY95" fmla="*/ 111346 h 2302419"/>
              <a:gd name="connsiteX96" fmla="*/ 990600 w 4950024"/>
              <a:gd name="connsiteY96" fmla="*/ 98646 h 2302419"/>
              <a:gd name="connsiteX97" fmla="*/ 482600 w 4950024"/>
              <a:gd name="connsiteY97" fmla="*/ 98646 h 230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4950024" h="2302419">
                <a:moveTo>
                  <a:pt x="533400" y="124046"/>
                </a:moveTo>
                <a:cubicBezTo>
                  <a:pt x="486833" y="128279"/>
                  <a:pt x="439421" y="126949"/>
                  <a:pt x="393700" y="136746"/>
                </a:cubicBezTo>
                <a:cubicBezTo>
                  <a:pt x="378775" y="139944"/>
                  <a:pt x="369252" y="155320"/>
                  <a:pt x="355600" y="162146"/>
                </a:cubicBezTo>
                <a:cubicBezTo>
                  <a:pt x="343626" y="168133"/>
                  <a:pt x="329805" y="169573"/>
                  <a:pt x="317500" y="174846"/>
                </a:cubicBezTo>
                <a:cubicBezTo>
                  <a:pt x="277101" y="192160"/>
                  <a:pt x="249050" y="208511"/>
                  <a:pt x="215900" y="238346"/>
                </a:cubicBezTo>
                <a:cubicBezTo>
                  <a:pt x="189200" y="262376"/>
                  <a:pt x="159625" y="284658"/>
                  <a:pt x="139700" y="314546"/>
                </a:cubicBezTo>
                <a:cubicBezTo>
                  <a:pt x="131233" y="327246"/>
                  <a:pt x="121609" y="339246"/>
                  <a:pt x="114300" y="352646"/>
                </a:cubicBezTo>
                <a:cubicBezTo>
                  <a:pt x="27861" y="511118"/>
                  <a:pt x="96118" y="405319"/>
                  <a:pt x="38100" y="492346"/>
                </a:cubicBezTo>
                <a:cubicBezTo>
                  <a:pt x="33867" y="513513"/>
                  <a:pt x="28949" y="534554"/>
                  <a:pt x="25400" y="555846"/>
                </a:cubicBezTo>
                <a:cubicBezTo>
                  <a:pt x="20479" y="585373"/>
                  <a:pt x="18055" y="615295"/>
                  <a:pt x="12700" y="644746"/>
                </a:cubicBezTo>
                <a:cubicBezTo>
                  <a:pt x="9578" y="661919"/>
                  <a:pt x="4233" y="678613"/>
                  <a:pt x="0" y="695546"/>
                </a:cubicBezTo>
                <a:cubicBezTo>
                  <a:pt x="4233" y="869113"/>
                  <a:pt x="4991" y="1042799"/>
                  <a:pt x="12700" y="1216246"/>
                </a:cubicBezTo>
                <a:cubicBezTo>
                  <a:pt x="13984" y="1245138"/>
                  <a:pt x="31126" y="1277251"/>
                  <a:pt x="38100" y="1305146"/>
                </a:cubicBezTo>
                <a:cubicBezTo>
                  <a:pt x="50027" y="1352853"/>
                  <a:pt x="46082" y="1366103"/>
                  <a:pt x="63500" y="1406746"/>
                </a:cubicBezTo>
                <a:cubicBezTo>
                  <a:pt x="70958" y="1424147"/>
                  <a:pt x="81869" y="1439968"/>
                  <a:pt x="88900" y="1457546"/>
                </a:cubicBezTo>
                <a:cubicBezTo>
                  <a:pt x="134748" y="1572166"/>
                  <a:pt x="87362" y="1497828"/>
                  <a:pt x="152400" y="1584546"/>
                </a:cubicBezTo>
                <a:cubicBezTo>
                  <a:pt x="156633" y="1597246"/>
                  <a:pt x="159827" y="1610341"/>
                  <a:pt x="165100" y="1622646"/>
                </a:cubicBezTo>
                <a:cubicBezTo>
                  <a:pt x="176060" y="1648220"/>
                  <a:pt x="197143" y="1689038"/>
                  <a:pt x="215900" y="1711546"/>
                </a:cubicBezTo>
                <a:cubicBezTo>
                  <a:pt x="227398" y="1725344"/>
                  <a:pt x="242502" y="1735848"/>
                  <a:pt x="254000" y="1749646"/>
                </a:cubicBezTo>
                <a:cubicBezTo>
                  <a:pt x="283285" y="1784788"/>
                  <a:pt x="275759" y="1798019"/>
                  <a:pt x="317500" y="1825846"/>
                </a:cubicBezTo>
                <a:cubicBezTo>
                  <a:pt x="328639" y="1833272"/>
                  <a:pt x="343898" y="1832045"/>
                  <a:pt x="355600" y="1838546"/>
                </a:cubicBezTo>
                <a:cubicBezTo>
                  <a:pt x="382285" y="1853371"/>
                  <a:pt x="406400" y="1872413"/>
                  <a:pt x="431800" y="1889346"/>
                </a:cubicBezTo>
                <a:cubicBezTo>
                  <a:pt x="444500" y="1897813"/>
                  <a:pt x="455420" y="1909919"/>
                  <a:pt x="469900" y="1914746"/>
                </a:cubicBezTo>
                <a:cubicBezTo>
                  <a:pt x="512328" y="1928889"/>
                  <a:pt x="510960" y="1929515"/>
                  <a:pt x="558800" y="1940146"/>
                </a:cubicBezTo>
                <a:cubicBezTo>
                  <a:pt x="579872" y="1944829"/>
                  <a:pt x="601228" y="1948163"/>
                  <a:pt x="622300" y="1952846"/>
                </a:cubicBezTo>
                <a:cubicBezTo>
                  <a:pt x="639339" y="1956632"/>
                  <a:pt x="656061" y="1961760"/>
                  <a:pt x="673100" y="1965546"/>
                </a:cubicBezTo>
                <a:cubicBezTo>
                  <a:pt x="694172" y="1970229"/>
                  <a:pt x="715659" y="1973011"/>
                  <a:pt x="736600" y="1978246"/>
                </a:cubicBezTo>
                <a:cubicBezTo>
                  <a:pt x="833434" y="2002455"/>
                  <a:pt x="706723" y="1979891"/>
                  <a:pt x="825500" y="2003646"/>
                </a:cubicBezTo>
                <a:cubicBezTo>
                  <a:pt x="850750" y="2008696"/>
                  <a:pt x="876365" y="2011740"/>
                  <a:pt x="901700" y="2016346"/>
                </a:cubicBezTo>
                <a:cubicBezTo>
                  <a:pt x="922938" y="2020207"/>
                  <a:pt x="944128" y="2024363"/>
                  <a:pt x="965200" y="2029046"/>
                </a:cubicBezTo>
                <a:cubicBezTo>
                  <a:pt x="982239" y="2032832"/>
                  <a:pt x="998884" y="2038323"/>
                  <a:pt x="1016000" y="2041746"/>
                </a:cubicBezTo>
                <a:cubicBezTo>
                  <a:pt x="1041250" y="2046796"/>
                  <a:pt x="1066865" y="2049840"/>
                  <a:pt x="1092200" y="2054446"/>
                </a:cubicBezTo>
                <a:cubicBezTo>
                  <a:pt x="1113438" y="2058307"/>
                  <a:pt x="1134408" y="2063597"/>
                  <a:pt x="1155700" y="2067146"/>
                </a:cubicBezTo>
                <a:cubicBezTo>
                  <a:pt x="1185227" y="2072067"/>
                  <a:pt x="1215149" y="2074491"/>
                  <a:pt x="1244600" y="2079846"/>
                </a:cubicBezTo>
                <a:cubicBezTo>
                  <a:pt x="1261773" y="2082968"/>
                  <a:pt x="1278617" y="2087751"/>
                  <a:pt x="1295400" y="2092546"/>
                </a:cubicBezTo>
                <a:cubicBezTo>
                  <a:pt x="1308272" y="2096224"/>
                  <a:pt x="1320295" y="2103045"/>
                  <a:pt x="1333500" y="2105246"/>
                </a:cubicBezTo>
                <a:cubicBezTo>
                  <a:pt x="1371313" y="2111548"/>
                  <a:pt x="1409700" y="2113713"/>
                  <a:pt x="1447800" y="2117946"/>
                </a:cubicBezTo>
                <a:cubicBezTo>
                  <a:pt x="2185692" y="2302419"/>
                  <a:pt x="3058606" y="2134595"/>
                  <a:pt x="3733800" y="2130646"/>
                </a:cubicBezTo>
                <a:cubicBezTo>
                  <a:pt x="3763433" y="2126413"/>
                  <a:pt x="3794028" y="2126548"/>
                  <a:pt x="3822700" y="2117946"/>
                </a:cubicBezTo>
                <a:cubicBezTo>
                  <a:pt x="3837320" y="2113560"/>
                  <a:pt x="3846771" y="2098559"/>
                  <a:pt x="3860800" y="2092546"/>
                </a:cubicBezTo>
                <a:cubicBezTo>
                  <a:pt x="3876843" y="2085670"/>
                  <a:pt x="3894561" y="2083632"/>
                  <a:pt x="3911600" y="2079846"/>
                </a:cubicBezTo>
                <a:cubicBezTo>
                  <a:pt x="3982185" y="2064161"/>
                  <a:pt x="3975478" y="2068232"/>
                  <a:pt x="4051300" y="2054446"/>
                </a:cubicBezTo>
                <a:cubicBezTo>
                  <a:pt x="4110418" y="2043697"/>
                  <a:pt x="4111242" y="2042636"/>
                  <a:pt x="4165600" y="2029046"/>
                </a:cubicBezTo>
                <a:cubicBezTo>
                  <a:pt x="4274789" y="1956253"/>
                  <a:pt x="4136640" y="2043526"/>
                  <a:pt x="4241800" y="1990946"/>
                </a:cubicBezTo>
                <a:cubicBezTo>
                  <a:pt x="4255452" y="1984120"/>
                  <a:pt x="4265871" y="1971559"/>
                  <a:pt x="4279900" y="1965546"/>
                </a:cubicBezTo>
                <a:cubicBezTo>
                  <a:pt x="4407511" y="1910856"/>
                  <a:pt x="4236161" y="2012815"/>
                  <a:pt x="4406900" y="1927446"/>
                </a:cubicBezTo>
                <a:cubicBezTo>
                  <a:pt x="4423833" y="1918979"/>
                  <a:pt x="4439973" y="1908693"/>
                  <a:pt x="4457700" y="1902046"/>
                </a:cubicBezTo>
                <a:cubicBezTo>
                  <a:pt x="4543629" y="1869823"/>
                  <a:pt x="4474960" y="1907349"/>
                  <a:pt x="4546600" y="1876646"/>
                </a:cubicBezTo>
                <a:cubicBezTo>
                  <a:pt x="4564001" y="1869188"/>
                  <a:pt x="4579999" y="1858704"/>
                  <a:pt x="4597400" y="1851246"/>
                </a:cubicBezTo>
                <a:cubicBezTo>
                  <a:pt x="4609705" y="1845973"/>
                  <a:pt x="4623798" y="1845047"/>
                  <a:pt x="4635500" y="1838546"/>
                </a:cubicBezTo>
                <a:cubicBezTo>
                  <a:pt x="4662185" y="1823721"/>
                  <a:pt x="4686300" y="1804679"/>
                  <a:pt x="4711700" y="1787746"/>
                </a:cubicBezTo>
                <a:lnTo>
                  <a:pt x="4749800" y="1762346"/>
                </a:lnTo>
                <a:cubicBezTo>
                  <a:pt x="4758267" y="1749646"/>
                  <a:pt x="4765429" y="1735972"/>
                  <a:pt x="4775200" y="1724246"/>
                </a:cubicBezTo>
                <a:cubicBezTo>
                  <a:pt x="4786698" y="1710448"/>
                  <a:pt x="4803337" y="1701090"/>
                  <a:pt x="4813300" y="1686146"/>
                </a:cubicBezTo>
                <a:cubicBezTo>
                  <a:pt x="4820726" y="1675007"/>
                  <a:pt x="4819499" y="1659748"/>
                  <a:pt x="4826000" y="1648046"/>
                </a:cubicBezTo>
                <a:cubicBezTo>
                  <a:pt x="4840825" y="1621361"/>
                  <a:pt x="4867147" y="1600806"/>
                  <a:pt x="4876800" y="1571846"/>
                </a:cubicBezTo>
                <a:cubicBezTo>
                  <a:pt x="4881033" y="1559146"/>
                  <a:pt x="4885822" y="1546618"/>
                  <a:pt x="4889500" y="1533746"/>
                </a:cubicBezTo>
                <a:cubicBezTo>
                  <a:pt x="4894295" y="1516963"/>
                  <a:pt x="4896680" y="1499505"/>
                  <a:pt x="4902200" y="1482946"/>
                </a:cubicBezTo>
                <a:cubicBezTo>
                  <a:pt x="4950024" y="1339475"/>
                  <a:pt x="4909866" y="1490384"/>
                  <a:pt x="4940300" y="1368646"/>
                </a:cubicBezTo>
                <a:cubicBezTo>
                  <a:pt x="4936067" y="1296679"/>
                  <a:pt x="4934773" y="1224479"/>
                  <a:pt x="4927600" y="1152746"/>
                </a:cubicBezTo>
                <a:cubicBezTo>
                  <a:pt x="4923118" y="1107923"/>
                  <a:pt x="4907453" y="1116940"/>
                  <a:pt x="4889500" y="1076546"/>
                </a:cubicBezTo>
                <a:cubicBezTo>
                  <a:pt x="4878626" y="1052080"/>
                  <a:pt x="4878952" y="1022623"/>
                  <a:pt x="4864100" y="1000346"/>
                </a:cubicBezTo>
                <a:cubicBezTo>
                  <a:pt x="4847167" y="974946"/>
                  <a:pt x="4822953" y="953106"/>
                  <a:pt x="4813300" y="924146"/>
                </a:cubicBezTo>
                <a:cubicBezTo>
                  <a:pt x="4809067" y="911446"/>
                  <a:pt x="4808819" y="896613"/>
                  <a:pt x="4800600" y="886046"/>
                </a:cubicBezTo>
                <a:cubicBezTo>
                  <a:pt x="4778547" y="857692"/>
                  <a:pt x="4749800" y="835246"/>
                  <a:pt x="4724400" y="809846"/>
                </a:cubicBezTo>
                <a:cubicBezTo>
                  <a:pt x="4678245" y="763691"/>
                  <a:pt x="4692522" y="774376"/>
                  <a:pt x="4635500" y="733646"/>
                </a:cubicBezTo>
                <a:cubicBezTo>
                  <a:pt x="4611113" y="716227"/>
                  <a:pt x="4574505" y="692148"/>
                  <a:pt x="4546600" y="682846"/>
                </a:cubicBezTo>
                <a:cubicBezTo>
                  <a:pt x="4526122" y="676020"/>
                  <a:pt x="4504267" y="674379"/>
                  <a:pt x="4483100" y="670146"/>
                </a:cubicBezTo>
                <a:cubicBezTo>
                  <a:pt x="4428630" y="642911"/>
                  <a:pt x="4360502" y="607089"/>
                  <a:pt x="4305300" y="593946"/>
                </a:cubicBezTo>
                <a:cubicBezTo>
                  <a:pt x="4216400" y="572779"/>
                  <a:pt x="4126843" y="554204"/>
                  <a:pt x="4038600" y="530446"/>
                </a:cubicBezTo>
                <a:cubicBezTo>
                  <a:pt x="4016587" y="524519"/>
                  <a:pt x="3996525" y="512837"/>
                  <a:pt x="3975100" y="505046"/>
                </a:cubicBezTo>
                <a:cubicBezTo>
                  <a:pt x="3949938" y="495896"/>
                  <a:pt x="3924062" y="488796"/>
                  <a:pt x="3898900" y="479646"/>
                </a:cubicBezTo>
                <a:cubicBezTo>
                  <a:pt x="3877475" y="471855"/>
                  <a:pt x="3856746" y="462251"/>
                  <a:pt x="3835400" y="454246"/>
                </a:cubicBezTo>
                <a:cubicBezTo>
                  <a:pt x="3822865" y="449546"/>
                  <a:pt x="3809274" y="447533"/>
                  <a:pt x="3797300" y="441546"/>
                </a:cubicBezTo>
                <a:cubicBezTo>
                  <a:pt x="3710095" y="397943"/>
                  <a:pt x="3818212" y="427948"/>
                  <a:pt x="3695700" y="403446"/>
                </a:cubicBezTo>
                <a:cubicBezTo>
                  <a:pt x="3678767" y="394979"/>
                  <a:pt x="3662301" y="385504"/>
                  <a:pt x="3644900" y="378046"/>
                </a:cubicBezTo>
                <a:cubicBezTo>
                  <a:pt x="3632595" y="372773"/>
                  <a:pt x="3618774" y="371333"/>
                  <a:pt x="3606800" y="365346"/>
                </a:cubicBezTo>
                <a:cubicBezTo>
                  <a:pt x="3523698" y="323795"/>
                  <a:pt x="3614862" y="358021"/>
                  <a:pt x="3530600" y="301846"/>
                </a:cubicBezTo>
                <a:cubicBezTo>
                  <a:pt x="3519461" y="294420"/>
                  <a:pt x="3504805" y="294419"/>
                  <a:pt x="3492500" y="289146"/>
                </a:cubicBezTo>
                <a:cubicBezTo>
                  <a:pt x="3475099" y="281688"/>
                  <a:pt x="3459427" y="270393"/>
                  <a:pt x="3441700" y="263746"/>
                </a:cubicBezTo>
                <a:cubicBezTo>
                  <a:pt x="3425357" y="257617"/>
                  <a:pt x="3407243" y="257175"/>
                  <a:pt x="3390900" y="251046"/>
                </a:cubicBezTo>
                <a:cubicBezTo>
                  <a:pt x="3373173" y="244399"/>
                  <a:pt x="3357400" y="233335"/>
                  <a:pt x="3340100" y="225646"/>
                </a:cubicBezTo>
                <a:cubicBezTo>
                  <a:pt x="3319268" y="216387"/>
                  <a:pt x="3298025" y="208037"/>
                  <a:pt x="3276600" y="200246"/>
                </a:cubicBezTo>
                <a:cubicBezTo>
                  <a:pt x="3251438" y="191096"/>
                  <a:pt x="3222677" y="189698"/>
                  <a:pt x="3200400" y="174846"/>
                </a:cubicBezTo>
                <a:cubicBezTo>
                  <a:pt x="3187700" y="166379"/>
                  <a:pt x="3176645" y="154662"/>
                  <a:pt x="3162300" y="149446"/>
                </a:cubicBezTo>
                <a:cubicBezTo>
                  <a:pt x="3129493" y="137516"/>
                  <a:pt x="3094567" y="132513"/>
                  <a:pt x="3060700" y="124046"/>
                </a:cubicBezTo>
                <a:lnTo>
                  <a:pt x="3009900" y="111346"/>
                </a:lnTo>
                <a:cubicBezTo>
                  <a:pt x="2969448" y="101233"/>
                  <a:pt x="2937520" y="92395"/>
                  <a:pt x="2895600" y="85946"/>
                </a:cubicBezTo>
                <a:cubicBezTo>
                  <a:pt x="2861867" y="80756"/>
                  <a:pt x="2827867" y="77479"/>
                  <a:pt x="2794000" y="73246"/>
                </a:cubicBezTo>
                <a:cubicBezTo>
                  <a:pt x="2781300" y="69013"/>
                  <a:pt x="2768772" y="64224"/>
                  <a:pt x="2755900" y="60546"/>
                </a:cubicBezTo>
                <a:cubicBezTo>
                  <a:pt x="2543988" y="0"/>
                  <a:pt x="2411750" y="54223"/>
                  <a:pt x="2120900" y="60546"/>
                </a:cubicBezTo>
                <a:cubicBezTo>
                  <a:pt x="2039156" y="87794"/>
                  <a:pt x="2124804" y="62012"/>
                  <a:pt x="1981200" y="85946"/>
                </a:cubicBezTo>
                <a:cubicBezTo>
                  <a:pt x="1963983" y="88815"/>
                  <a:pt x="1947516" y="95223"/>
                  <a:pt x="1930400" y="98646"/>
                </a:cubicBezTo>
                <a:cubicBezTo>
                  <a:pt x="1905150" y="103696"/>
                  <a:pt x="1879535" y="106740"/>
                  <a:pt x="1854200" y="111346"/>
                </a:cubicBezTo>
                <a:cubicBezTo>
                  <a:pt x="1832962" y="115207"/>
                  <a:pt x="1811867" y="119813"/>
                  <a:pt x="1790700" y="124046"/>
                </a:cubicBezTo>
                <a:lnTo>
                  <a:pt x="1054100" y="111346"/>
                </a:lnTo>
                <a:cubicBezTo>
                  <a:pt x="1032525" y="110661"/>
                  <a:pt x="1012181" y="99126"/>
                  <a:pt x="990600" y="98646"/>
                </a:cubicBezTo>
                <a:cubicBezTo>
                  <a:pt x="821308" y="94884"/>
                  <a:pt x="651933" y="98646"/>
                  <a:pt x="482600" y="98646"/>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 xmlns:p14="http://schemas.microsoft.com/office/powerpoint/2010/main" val="33578832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fade">
                                      <p:cBhvr>
                                        <p:cTn id="7" dur="1000"/>
                                        <p:tgtEl>
                                          <p:spTgt spid="13315"/>
                                        </p:tgtEl>
                                      </p:cBhvr>
                                    </p:animEffect>
                                    <p:anim calcmode="lin" valueType="num">
                                      <p:cBhvr>
                                        <p:cTn id="8" dur="1000" fill="hold"/>
                                        <p:tgtEl>
                                          <p:spTgt spid="13315"/>
                                        </p:tgtEl>
                                        <p:attrNameLst>
                                          <p:attrName>ppt_x</p:attrName>
                                        </p:attrNameLst>
                                      </p:cBhvr>
                                      <p:tavLst>
                                        <p:tav tm="0">
                                          <p:val>
                                            <p:strVal val="#ppt_x"/>
                                          </p:val>
                                        </p:tav>
                                        <p:tav tm="100000">
                                          <p:val>
                                            <p:strVal val="#ppt_x"/>
                                          </p:val>
                                        </p:tav>
                                      </p:tavLst>
                                    </p:anim>
                                    <p:anim calcmode="lin" valueType="num">
                                      <p:cBhvr>
                                        <p:cTn id="9" dur="1000" fill="hold"/>
                                        <p:tgtEl>
                                          <p:spTgt spid="133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inVertic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xit" presetSubtype="16" fill="hold" nodeType="clickEffect">
                                  <p:stCondLst>
                                    <p:cond delay="0"/>
                                  </p:stCondLst>
                                  <p:childTnLst>
                                    <p:animEffect transition="out" filter="box(in)">
                                      <p:cBhvr>
                                        <p:cTn id="38" dur="500"/>
                                        <p:tgtEl>
                                          <p:spTgt spid="13315"/>
                                        </p:tgtEl>
                                      </p:cBhvr>
                                    </p:animEffect>
                                    <p:set>
                                      <p:cBhvr>
                                        <p:cTn id="39" dur="1" fill="hold">
                                          <p:stCondLst>
                                            <p:cond delay="499"/>
                                          </p:stCondLst>
                                        </p:cTn>
                                        <p:tgtEl>
                                          <p:spTgt spid="13315"/>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box(in)">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8" presetClass="entr" presetSubtype="16" fill="hold" nodeType="clickEffect">
                                  <p:stCondLst>
                                    <p:cond delay="0"/>
                                  </p:stCondLst>
                                  <p:childTnLst>
                                    <p:set>
                                      <p:cBhvr>
                                        <p:cTn id="48" dur="1" fill="hold">
                                          <p:stCondLst>
                                            <p:cond delay="0"/>
                                          </p:stCondLst>
                                        </p:cTn>
                                        <p:tgtEl>
                                          <p:spTgt spid="2049"/>
                                        </p:tgtEl>
                                        <p:attrNameLst>
                                          <p:attrName>style.visibility</p:attrName>
                                        </p:attrNameLst>
                                      </p:cBhvr>
                                      <p:to>
                                        <p:strVal val="visible"/>
                                      </p:to>
                                    </p:set>
                                    <p:animEffect transition="in" filter="diamond(in)">
                                      <p:cBhvr>
                                        <p:cTn id="49" dur="2000"/>
                                        <p:tgtEl>
                                          <p:spTgt spid="2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4194" y="81756"/>
            <a:ext cx="8305800" cy="830997"/>
          </a:xfrm>
          <a:prstGeom prst="rect">
            <a:avLst/>
          </a:prstGeom>
        </p:spPr>
        <p:txBody>
          <a:bodyPr wrap="square">
            <a:spAutoFit/>
          </a:bodyPr>
          <a:lstStyle/>
          <a:p>
            <a:pPr>
              <a:lnSpc>
                <a:spcPct val="150000"/>
              </a:lnSpc>
            </a:pPr>
            <a:r>
              <a:rPr lang="en-US" sz="3200" b="1">
                <a:solidFill>
                  <a:srgbClr val="CC0000"/>
                </a:solidFill>
              </a:rPr>
              <a:t>1.4. </a:t>
            </a:r>
            <a:r>
              <a:rPr lang="en-US" sz="3200" b="1" err="1">
                <a:solidFill>
                  <a:srgbClr val="CC0000"/>
                </a:solidFill>
              </a:rPr>
              <a:t>Cấu</a:t>
            </a:r>
            <a:r>
              <a:rPr lang="en-US" sz="3200" b="1">
                <a:solidFill>
                  <a:srgbClr val="CC0000"/>
                </a:solidFill>
              </a:rPr>
              <a:t> </a:t>
            </a:r>
            <a:r>
              <a:rPr lang="en-US" sz="3200" b="1" err="1">
                <a:solidFill>
                  <a:srgbClr val="CC0000"/>
                </a:solidFill>
              </a:rPr>
              <a:t>trúc</a:t>
            </a:r>
            <a:r>
              <a:rPr lang="en-US" sz="3200" b="1">
                <a:solidFill>
                  <a:srgbClr val="CC0000"/>
                </a:solidFill>
              </a:rPr>
              <a:t> </a:t>
            </a:r>
            <a:r>
              <a:rPr lang="en-US" sz="3200" b="1" err="1">
                <a:solidFill>
                  <a:srgbClr val="CC0000"/>
                </a:solidFill>
              </a:rPr>
              <a:t>một</a:t>
            </a:r>
            <a:r>
              <a:rPr lang="en-US" sz="3200" b="1">
                <a:solidFill>
                  <a:srgbClr val="CC0000"/>
                </a:solidFill>
              </a:rPr>
              <a:t> </a:t>
            </a:r>
            <a:r>
              <a:rPr lang="en-US" sz="3200" b="1" err="1">
                <a:solidFill>
                  <a:srgbClr val="CC0000"/>
                </a:solidFill>
              </a:rPr>
              <a:t>chương</a:t>
            </a:r>
            <a:r>
              <a:rPr lang="en-US" sz="3200" b="1">
                <a:solidFill>
                  <a:srgbClr val="CC0000"/>
                </a:solidFill>
              </a:rPr>
              <a:t> </a:t>
            </a:r>
            <a:r>
              <a:rPr lang="en-US" sz="3200" b="1" err="1">
                <a:solidFill>
                  <a:srgbClr val="CC0000"/>
                </a:solidFill>
              </a:rPr>
              <a:t>trình</a:t>
            </a:r>
            <a:r>
              <a:rPr lang="en-US" sz="3200" b="1">
                <a:solidFill>
                  <a:srgbClr val="CC0000"/>
                </a:solidFill>
              </a:rPr>
              <a:t> C</a:t>
            </a:r>
            <a:r>
              <a:rPr lang="en-US" sz="3200" b="1" smtClean="0">
                <a:solidFill>
                  <a:srgbClr val="CC0000"/>
                </a:solidFill>
              </a:rPr>
              <a:t>++ (</a:t>
            </a:r>
            <a:r>
              <a:rPr lang="en-US" sz="3200" b="1" err="1" smtClean="0">
                <a:solidFill>
                  <a:srgbClr val="CC0000"/>
                </a:solidFill>
              </a:rPr>
              <a:t>tiếp</a:t>
            </a:r>
            <a:r>
              <a:rPr lang="en-US" sz="3200" b="1" smtClean="0">
                <a:solidFill>
                  <a:srgbClr val="CC0000"/>
                </a:solidFill>
              </a:rPr>
              <a:t>)</a:t>
            </a:r>
            <a:endParaRPr lang="en-US" sz="3200" b="1">
              <a:solidFill>
                <a:srgbClr val="CC0000"/>
              </a:solidFill>
            </a:endParaRPr>
          </a:p>
        </p:txBody>
      </p:sp>
      <p:pic>
        <p:nvPicPr>
          <p:cNvPr id="69634" name="Picture 2"/>
          <p:cNvPicPr>
            <a:picLocks noChangeAspect="1" noChangeArrowheads="1"/>
          </p:cNvPicPr>
          <p:nvPr/>
        </p:nvPicPr>
        <p:blipFill>
          <a:blip r:embed="rId2"/>
          <a:srcRect/>
          <a:stretch>
            <a:fillRect/>
          </a:stretch>
        </p:blipFill>
        <p:spPr bwMode="auto">
          <a:xfrm>
            <a:off x="229394" y="864468"/>
            <a:ext cx="8385048" cy="3636888"/>
          </a:xfrm>
          <a:prstGeom prst="rect">
            <a:avLst/>
          </a:prstGeom>
          <a:noFill/>
          <a:ln w="9525">
            <a:noFill/>
            <a:miter lim="800000"/>
            <a:headEnd/>
            <a:tailEnd/>
          </a:ln>
          <a:effectLst/>
        </p:spPr>
      </p:pic>
      <p:pic>
        <p:nvPicPr>
          <p:cNvPr id="69635" name="Picture 3"/>
          <p:cNvPicPr>
            <a:picLocks noChangeAspect="1" noChangeArrowheads="1"/>
          </p:cNvPicPr>
          <p:nvPr/>
        </p:nvPicPr>
        <p:blipFill>
          <a:blip r:embed="rId3"/>
          <a:srcRect b="39313"/>
          <a:stretch>
            <a:fillRect/>
          </a:stretch>
        </p:blipFill>
        <p:spPr bwMode="auto">
          <a:xfrm>
            <a:off x="229394" y="4577556"/>
            <a:ext cx="8385048" cy="2209800"/>
          </a:xfrm>
          <a:prstGeom prst="rect">
            <a:avLst/>
          </a:prstGeom>
          <a:noFill/>
          <a:ln w="9525">
            <a:noFill/>
            <a:miter lim="800000"/>
            <a:headEnd/>
            <a:tailEnd/>
          </a:ln>
          <a:effectLst/>
        </p:spPr>
      </p:pic>
    </p:spTree>
    <p:extLst>
      <p:ext uri="{BB962C8B-B14F-4D97-AF65-F5344CB8AC3E}">
        <p14:creationId xmlns="" xmlns:p14="http://schemas.microsoft.com/office/powerpoint/2010/main" val="33578832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9635"/>
                                        </p:tgtEl>
                                        <p:attrNameLst>
                                          <p:attrName>style.visibility</p:attrName>
                                        </p:attrNameLst>
                                      </p:cBhvr>
                                      <p:to>
                                        <p:strVal val="visible"/>
                                      </p:to>
                                    </p:set>
                                    <p:animEffect transition="in" filter="box(in)">
                                      <p:cBhvr>
                                        <p:cTn id="7" dur="500"/>
                                        <p:tgtEl>
                                          <p:spTgt spid="69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5594" y="12759"/>
            <a:ext cx="5400837" cy="830997"/>
          </a:xfrm>
          <a:prstGeom prst="rect">
            <a:avLst/>
          </a:prstGeom>
        </p:spPr>
        <p:txBody>
          <a:bodyPr wrap="none">
            <a:spAutoFit/>
          </a:bodyPr>
          <a:lstStyle/>
          <a:p>
            <a:pPr>
              <a:lnSpc>
                <a:spcPct val="150000"/>
              </a:lnSpc>
            </a:pPr>
            <a:r>
              <a:rPr lang="en-US" sz="3200" b="1" smtClean="0">
                <a:solidFill>
                  <a:srgbClr val="CC0000"/>
                </a:solidFill>
              </a:rPr>
              <a:t>1.5. </a:t>
            </a:r>
            <a:r>
              <a:rPr lang="en-US" sz="3200" b="1" err="1" smtClean="0">
                <a:solidFill>
                  <a:srgbClr val="CC0000"/>
                </a:solidFill>
              </a:rPr>
              <a:t>Kiểu</a:t>
            </a:r>
            <a:r>
              <a:rPr lang="en-US" sz="3200" b="1" smtClean="0">
                <a:solidFill>
                  <a:srgbClr val="CC0000"/>
                </a:solidFill>
              </a:rPr>
              <a:t> </a:t>
            </a:r>
            <a:r>
              <a:rPr lang="en-US" sz="3200" b="1" err="1" smtClean="0">
                <a:solidFill>
                  <a:srgbClr val="CC0000"/>
                </a:solidFill>
              </a:rPr>
              <a:t>dữ</a:t>
            </a:r>
            <a:r>
              <a:rPr lang="en-US" sz="3200" b="1" smtClean="0">
                <a:solidFill>
                  <a:srgbClr val="CC0000"/>
                </a:solidFill>
              </a:rPr>
              <a:t> </a:t>
            </a:r>
            <a:r>
              <a:rPr lang="en-US" sz="3200" b="1" err="1" smtClean="0">
                <a:solidFill>
                  <a:srgbClr val="CC0000"/>
                </a:solidFill>
              </a:rPr>
              <a:t>liệu</a:t>
            </a:r>
            <a:r>
              <a:rPr lang="en-US" sz="3200" b="1" smtClean="0">
                <a:solidFill>
                  <a:srgbClr val="CC0000"/>
                </a:solidFill>
              </a:rPr>
              <a:t> </a:t>
            </a:r>
            <a:r>
              <a:rPr lang="en-US" sz="3200" b="1" err="1" smtClean="0">
                <a:solidFill>
                  <a:srgbClr val="CC0000"/>
                </a:solidFill>
              </a:rPr>
              <a:t>trong</a:t>
            </a:r>
            <a:r>
              <a:rPr lang="en-US" sz="3200" b="1" smtClean="0">
                <a:solidFill>
                  <a:srgbClr val="CC0000"/>
                </a:solidFill>
              </a:rPr>
              <a:t> C++</a:t>
            </a:r>
            <a:endParaRPr lang="en-US" sz="3200" b="1">
              <a:solidFill>
                <a:srgbClr val="CC0000"/>
              </a:solidFill>
            </a:endParaRPr>
          </a:p>
        </p:txBody>
      </p:sp>
      <p:sp>
        <p:nvSpPr>
          <p:cNvPr id="4" name="TextBox 3"/>
          <p:cNvSpPr txBox="1"/>
          <p:nvPr/>
        </p:nvSpPr>
        <p:spPr>
          <a:xfrm>
            <a:off x="381794" y="767556"/>
            <a:ext cx="8305800" cy="461665"/>
          </a:xfrm>
          <a:prstGeom prst="rect">
            <a:avLst/>
          </a:prstGeom>
          <a:noFill/>
        </p:spPr>
        <p:txBody>
          <a:bodyPr wrap="square" rtlCol="0">
            <a:spAutoFit/>
          </a:bodyPr>
          <a:lstStyle/>
          <a:p>
            <a:pPr>
              <a:buFont typeface="Arial" pitchFamily="34" charset="0"/>
              <a:buChar char="•"/>
            </a:pPr>
            <a:r>
              <a:rPr lang="en-US" b="1" smtClean="0">
                <a:solidFill>
                  <a:srgbClr val="0070C0"/>
                </a:solidFill>
              </a:rPr>
              <a:t> </a:t>
            </a:r>
            <a:r>
              <a:rPr lang="en-US" b="1" err="1" smtClean="0">
                <a:solidFill>
                  <a:srgbClr val="0070C0"/>
                </a:solidFill>
              </a:rPr>
              <a:t>Các</a:t>
            </a:r>
            <a:r>
              <a:rPr lang="en-US" b="1" smtClean="0">
                <a:solidFill>
                  <a:srgbClr val="0070C0"/>
                </a:solidFill>
              </a:rPr>
              <a:t> </a:t>
            </a:r>
            <a:r>
              <a:rPr lang="en-US" b="1" err="1" smtClean="0">
                <a:solidFill>
                  <a:srgbClr val="0070C0"/>
                </a:solidFill>
              </a:rPr>
              <a:t>kiểu</a:t>
            </a:r>
            <a:r>
              <a:rPr lang="en-US" b="1" smtClean="0">
                <a:solidFill>
                  <a:srgbClr val="0070C0"/>
                </a:solidFill>
              </a:rPr>
              <a:t> </a:t>
            </a:r>
            <a:r>
              <a:rPr lang="en-US" b="1" err="1" smtClean="0">
                <a:solidFill>
                  <a:srgbClr val="0070C0"/>
                </a:solidFill>
              </a:rPr>
              <a:t>dữ</a:t>
            </a:r>
            <a:r>
              <a:rPr lang="en-US" b="1" smtClean="0">
                <a:solidFill>
                  <a:srgbClr val="0070C0"/>
                </a:solidFill>
              </a:rPr>
              <a:t> </a:t>
            </a:r>
            <a:r>
              <a:rPr lang="en-US" b="1" err="1" smtClean="0">
                <a:solidFill>
                  <a:srgbClr val="0070C0"/>
                </a:solidFill>
              </a:rPr>
              <a:t>liệu</a:t>
            </a:r>
            <a:r>
              <a:rPr lang="en-US" b="1" smtClean="0">
                <a:solidFill>
                  <a:srgbClr val="0070C0"/>
                </a:solidFill>
              </a:rPr>
              <a:t> </a:t>
            </a:r>
            <a:r>
              <a:rPr lang="en-US" b="1" err="1" smtClean="0">
                <a:solidFill>
                  <a:srgbClr val="0070C0"/>
                </a:solidFill>
              </a:rPr>
              <a:t>nguyên</a:t>
            </a:r>
            <a:r>
              <a:rPr lang="en-US" b="1" smtClean="0">
                <a:solidFill>
                  <a:srgbClr val="0070C0"/>
                </a:solidFill>
              </a:rPr>
              <a:t> </a:t>
            </a:r>
            <a:r>
              <a:rPr lang="en-US" b="1" err="1" smtClean="0">
                <a:solidFill>
                  <a:srgbClr val="0070C0"/>
                </a:solidFill>
              </a:rPr>
              <a:t>thủy</a:t>
            </a:r>
            <a:r>
              <a:rPr lang="en-US" b="1" smtClean="0">
                <a:solidFill>
                  <a:srgbClr val="0070C0"/>
                </a:solidFill>
              </a:rPr>
              <a:t> (Primitive Built-in Types)</a:t>
            </a:r>
            <a:endParaRPr lang="en-US" b="1">
              <a:solidFill>
                <a:srgbClr val="0070C0"/>
              </a:solidFill>
            </a:endParaRPr>
          </a:p>
        </p:txBody>
      </p:sp>
      <p:graphicFrame>
        <p:nvGraphicFramePr>
          <p:cNvPr id="6" name="Table 5"/>
          <p:cNvGraphicFramePr>
            <a:graphicFrameLocks noGrp="1"/>
          </p:cNvGraphicFramePr>
          <p:nvPr/>
        </p:nvGraphicFramePr>
        <p:xfrm>
          <a:off x="610394" y="1377156"/>
          <a:ext cx="7696200" cy="4145280"/>
        </p:xfrm>
        <a:graphic>
          <a:graphicData uri="http://schemas.openxmlformats.org/drawingml/2006/table">
            <a:tbl>
              <a:tblPr/>
              <a:tblGrid>
                <a:gridCol w="3848100"/>
                <a:gridCol w="3848100"/>
              </a:tblGrid>
              <a:tr h="0">
                <a:tc>
                  <a:txBody>
                    <a:bodyPr/>
                    <a:lstStyle/>
                    <a:p>
                      <a:pPr algn="ctr" fontAlgn="t">
                        <a:lnSpc>
                          <a:spcPct val="120000"/>
                        </a:lnSpc>
                      </a:pPr>
                      <a:r>
                        <a:rPr lang="en-US" sz="2000" b="1" err="1" smtClean="0">
                          <a:latin typeface="Tahoma" pitchFamily="34" charset="0"/>
                          <a:cs typeface="Tahoma" pitchFamily="34" charset="0"/>
                        </a:rPr>
                        <a:t>Kiểu</a:t>
                      </a:r>
                      <a:endParaRPr lang="en-US" sz="2000" b="1">
                        <a:latin typeface="Tahoma" pitchFamily="34" charset="0"/>
                        <a:cs typeface="Tahoma"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lnSpc>
                          <a:spcPct val="120000"/>
                        </a:lnSpc>
                      </a:pPr>
                      <a:r>
                        <a:rPr lang="en-US" sz="2000" b="1" err="1" smtClean="0">
                          <a:latin typeface="Tahoma" pitchFamily="34" charset="0"/>
                          <a:cs typeface="Tahoma" pitchFamily="34" charset="0"/>
                        </a:rPr>
                        <a:t>Từ</a:t>
                      </a:r>
                      <a:r>
                        <a:rPr lang="en-US" sz="2000" b="1" baseline="0" smtClean="0">
                          <a:latin typeface="Tahoma" pitchFamily="34" charset="0"/>
                          <a:cs typeface="Tahoma" pitchFamily="34" charset="0"/>
                        </a:rPr>
                        <a:t> </a:t>
                      </a:r>
                      <a:r>
                        <a:rPr lang="en-US" sz="2000" b="1" baseline="0" err="1" smtClean="0">
                          <a:latin typeface="Tahoma" pitchFamily="34" charset="0"/>
                          <a:cs typeface="Tahoma" pitchFamily="34" charset="0"/>
                        </a:rPr>
                        <a:t>khóa</a:t>
                      </a:r>
                      <a:endParaRPr lang="en-US" sz="2000" b="1">
                        <a:latin typeface="Tahoma" pitchFamily="34" charset="0"/>
                        <a:cs typeface="Tahoma"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0">
                <a:tc>
                  <a:txBody>
                    <a:bodyPr/>
                    <a:lstStyle/>
                    <a:p>
                      <a:pPr algn="ctr" fontAlgn="t">
                        <a:lnSpc>
                          <a:spcPct val="120000"/>
                        </a:lnSpc>
                      </a:pPr>
                      <a:r>
                        <a:rPr lang="en-US" sz="2000">
                          <a:solidFill>
                            <a:srgbClr val="FF0000"/>
                          </a:solidFill>
                          <a:latin typeface="Tahoma" pitchFamily="34" charset="0"/>
                          <a:cs typeface="Tahoma" pitchFamily="34" charset="0"/>
                        </a:rPr>
                        <a:t>Boolean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2000" err="1" smtClean="0">
                          <a:solidFill>
                            <a:srgbClr val="FF0000"/>
                          </a:solidFill>
                          <a:latin typeface="Tahoma" pitchFamily="34" charset="0"/>
                          <a:cs typeface="Tahoma" pitchFamily="34" charset="0"/>
                        </a:rPr>
                        <a:t>bool</a:t>
                      </a:r>
                      <a:endParaRPr lang="en-US" sz="2000">
                        <a:solidFill>
                          <a:srgbClr val="FF0000"/>
                        </a:solidFill>
                        <a:latin typeface="Tahoma" pitchFamily="34" charset="0"/>
                        <a:cs typeface="Tahoma"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algn="ctr" fontAlgn="t">
                        <a:lnSpc>
                          <a:spcPct val="120000"/>
                        </a:lnSpc>
                      </a:pPr>
                      <a:r>
                        <a:rPr lang="en-US" sz="2000">
                          <a:latin typeface="Tahoma" pitchFamily="34" charset="0"/>
                          <a:cs typeface="Tahoma" pitchFamily="34" charset="0"/>
                        </a:rPr>
                        <a:t>Character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2000">
                          <a:latin typeface="Tahoma" pitchFamily="34" charset="0"/>
                          <a:cs typeface="Tahoma" pitchFamily="34" charset="0"/>
                        </a:rPr>
                        <a:t>char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algn="ctr" fontAlgn="t">
                        <a:lnSpc>
                          <a:spcPct val="120000"/>
                        </a:lnSpc>
                      </a:pPr>
                      <a:r>
                        <a:rPr lang="en-US" sz="2000">
                          <a:latin typeface="Tahoma" pitchFamily="34" charset="0"/>
                          <a:cs typeface="Tahoma" pitchFamily="34" charset="0"/>
                        </a:rPr>
                        <a:t>Integer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2000" err="1">
                          <a:latin typeface="Tahoma" pitchFamily="34" charset="0"/>
                          <a:cs typeface="Tahoma" pitchFamily="34" charset="0"/>
                        </a:rPr>
                        <a:t>int</a:t>
                      </a:r>
                      <a:endParaRPr lang="en-US" sz="2000">
                        <a:latin typeface="Tahoma" pitchFamily="34" charset="0"/>
                        <a:cs typeface="Tahoma"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algn="ctr" fontAlgn="t">
                        <a:lnSpc>
                          <a:spcPct val="120000"/>
                        </a:lnSpc>
                      </a:pPr>
                      <a:r>
                        <a:rPr lang="en-US" sz="2000">
                          <a:latin typeface="Tahoma" pitchFamily="34" charset="0"/>
                          <a:cs typeface="Tahoma" pitchFamily="34" charset="0"/>
                        </a:rPr>
                        <a:t>Floating point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2000">
                          <a:latin typeface="Tahoma" pitchFamily="34" charset="0"/>
                          <a:cs typeface="Tahoma" pitchFamily="34" charset="0"/>
                        </a:rPr>
                        <a:t>float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algn="ctr" fontAlgn="t">
                        <a:lnSpc>
                          <a:spcPct val="120000"/>
                        </a:lnSpc>
                      </a:pPr>
                      <a:r>
                        <a:rPr lang="en-US" sz="2000">
                          <a:latin typeface="Tahoma" pitchFamily="34" charset="0"/>
                          <a:cs typeface="Tahoma" pitchFamily="34" charset="0"/>
                        </a:rPr>
                        <a:t>Double floating point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2000">
                          <a:latin typeface="Tahoma" pitchFamily="34" charset="0"/>
                          <a:cs typeface="Tahoma" pitchFamily="34" charset="0"/>
                        </a:rPr>
                        <a:t>double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algn="ctr" fontAlgn="t">
                        <a:lnSpc>
                          <a:spcPct val="120000"/>
                        </a:lnSpc>
                      </a:pPr>
                      <a:r>
                        <a:rPr lang="en-US" sz="2000">
                          <a:latin typeface="Tahoma" pitchFamily="34" charset="0"/>
                          <a:cs typeface="Tahoma" pitchFamily="34" charset="0"/>
                        </a:rPr>
                        <a:t>Valueless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2000">
                          <a:latin typeface="Tahoma" pitchFamily="34" charset="0"/>
                          <a:cs typeface="Tahoma" pitchFamily="34" charset="0"/>
                        </a:rPr>
                        <a:t>void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algn="ctr" fontAlgn="t">
                        <a:lnSpc>
                          <a:spcPct val="120000"/>
                        </a:lnSpc>
                      </a:pPr>
                      <a:r>
                        <a:rPr lang="en-US" sz="2000">
                          <a:latin typeface="Tahoma" pitchFamily="34" charset="0"/>
                          <a:cs typeface="Tahoma" pitchFamily="34" charset="0"/>
                        </a:rPr>
                        <a:t>Wide character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2000" err="1">
                          <a:latin typeface="Tahoma" pitchFamily="34" charset="0"/>
                          <a:cs typeface="Tahoma" pitchFamily="34" charset="0"/>
                        </a:rPr>
                        <a:t>wchar_t</a:t>
                      </a:r>
                      <a:endParaRPr lang="en-US" sz="2000">
                        <a:latin typeface="Tahoma" pitchFamily="34" charset="0"/>
                        <a:cs typeface="Tahoma"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7" name="TextBox 6"/>
          <p:cNvSpPr txBox="1"/>
          <p:nvPr/>
        </p:nvSpPr>
        <p:spPr>
          <a:xfrm>
            <a:off x="534194" y="5720556"/>
            <a:ext cx="8077200" cy="830997"/>
          </a:xfrm>
          <a:prstGeom prst="rect">
            <a:avLst/>
          </a:prstGeom>
          <a:noFill/>
        </p:spPr>
        <p:txBody>
          <a:bodyPr wrap="square" rtlCol="0">
            <a:spAutoFit/>
          </a:bodyPr>
          <a:lstStyle/>
          <a:p>
            <a:pPr algn="just">
              <a:buFont typeface="Arial" pitchFamily="34" charset="0"/>
              <a:buChar char="•"/>
            </a:pPr>
            <a:r>
              <a:rPr lang="en-US" b="1" smtClean="0">
                <a:solidFill>
                  <a:srgbClr val="0070C0"/>
                </a:solidFill>
              </a:rPr>
              <a:t> </a:t>
            </a:r>
            <a:r>
              <a:rPr lang="vi-VN" b="1" smtClean="0">
                <a:solidFill>
                  <a:srgbClr val="0070C0"/>
                </a:solidFill>
              </a:rPr>
              <a:t>Một số kiểu cơ bản có thể được sửa đổi </a:t>
            </a:r>
            <a:r>
              <a:rPr lang="en-US" b="1" err="1" smtClean="0">
                <a:solidFill>
                  <a:srgbClr val="0070C0"/>
                </a:solidFill>
              </a:rPr>
              <a:t>bằng</a:t>
            </a:r>
            <a:r>
              <a:rPr lang="en-US" b="1" smtClean="0">
                <a:solidFill>
                  <a:srgbClr val="0070C0"/>
                </a:solidFill>
              </a:rPr>
              <a:t> </a:t>
            </a:r>
            <a:r>
              <a:rPr lang="en-US" b="1" err="1" smtClean="0">
                <a:solidFill>
                  <a:srgbClr val="0070C0"/>
                </a:solidFill>
              </a:rPr>
              <a:t>cách</a:t>
            </a:r>
            <a:r>
              <a:rPr lang="en-US" b="1" smtClean="0">
                <a:solidFill>
                  <a:srgbClr val="0070C0"/>
                </a:solidFill>
              </a:rPr>
              <a:t> </a:t>
            </a:r>
            <a:r>
              <a:rPr lang="vi-VN" b="1" smtClean="0">
                <a:solidFill>
                  <a:srgbClr val="0070C0"/>
                </a:solidFill>
              </a:rPr>
              <a:t>sử dụng type modifiers:</a:t>
            </a:r>
            <a:r>
              <a:rPr lang="en-US" b="1" smtClean="0">
                <a:solidFill>
                  <a:srgbClr val="0070C0"/>
                </a:solidFill>
              </a:rPr>
              <a:t> </a:t>
            </a:r>
            <a:r>
              <a:rPr lang="en-US" smtClean="0"/>
              <a:t>signed, unsigned, short, long</a:t>
            </a:r>
            <a:endParaRPr lang="en-US"/>
          </a:p>
        </p:txBody>
      </p:sp>
    </p:spTree>
    <p:extLst>
      <p:ext uri="{BB962C8B-B14F-4D97-AF65-F5344CB8AC3E}">
        <p14:creationId xmlns="" xmlns:p14="http://schemas.microsoft.com/office/powerpoint/2010/main" val="8069312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645" y="81756"/>
            <a:ext cx="8790710" cy="707886"/>
          </a:xfrm>
          <a:prstGeom prst="rect">
            <a:avLst/>
          </a:prstGeom>
          <a:noFill/>
        </p:spPr>
        <p:txBody>
          <a:bodyPr wrap="square" rtlCol="0">
            <a:spAutoFit/>
          </a:bodyPr>
          <a:lstStyle/>
          <a:p>
            <a:pPr algn="ctr"/>
            <a:r>
              <a:rPr lang="en-US" sz="4000" b="1" smtClean="0">
                <a:solidFill>
                  <a:srgbClr val="002060"/>
                </a:solidFill>
                <a:latin typeface="Tahoma" pitchFamily="34" charset="0"/>
                <a:cs typeface="Tahoma" pitchFamily="34" charset="0"/>
              </a:rPr>
              <a:t>GIỚI THIỆU MÔN HỌC</a:t>
            </a:r>
            <a:endParaRPr lang="en-US" sz="4000" b="1" baseline="30000">
              <a:solidFill>
                <a:srgbClr val="002060"/>
              </a:solidFill>
              <a:latin typeface="Tahoma" pitchFamily="34" charset="0"/>
              <a:cs typeface="Tahoma" pitchFamily="34" charset="0"/>
            </a:endParaRPr>
          </a:p>
        </p:txBody>
      </p:sp>
      <p:sp>
        <p:nvSpPr>
          <p:cNvPr id="5" name="TextBox 4"/>
          <p:cNvSpPr txBox="1"/>
          <p:nvPr/>
        </p:nvSpPr>
        <p:spPr>
          <a:xfrm>
            <a:off x="381794" y="691356"/>
            <a:ext cx="8458200" cy="5853462"/>
          </a:xfrm>
          <a:prstGeom prst="rect">
            <a:avLst/>
          </a:prstGeom>
          <a:noFill/>
        </p:spPr>
        <p:txBody>
          <a:bodyPr wrap="square" rtlCol="0">
            <a:spAutoFit/>
          </a:bodyPr>
          <a:lstStyle/>
          <a:p>
            <a:pPr marL="342900" indent="-342900" algn="just">
              <a:lnSpc>
                <a:spcPct val="120000"/>
              </a:lnSpc>
              <a:buFont typeface="Arial" pitchFamily="34" charset="0"/>
              <a:buChar char="•"/>
            </a:pPr>
            <a:r>
              <a:rPr lang="en-US" b="1" err="1" smtClean="0">
                <a:solidFill>
                  <a:srgbClr val="002060"/>
                </a:solidFill>
              </a:rPr>
              <a:t>Nội</a:t>
            </a:r>
            <a:r>
              <a:rPr lang="en-US" b="1" smtClean="0">
                <a:solidFill>
                  <a:srgbClr val="002060"/>
                </a:solidFill>
              </a:rPr>
              <a:t> dung </a:t>
            </a:r>
            <a:r>
              <a:rPr lang="en-US" b="1" err="1" smtClean="0">
                <a:solidFill>
                  <a:srgbClr val="002060"/>
                </a:solidFill>
              </a:rPr>
              <a:t>chính</a:t>
            </a:r>
            <a:r>
              <a:rPr lang="en-US" b="1" smtClean="0">
                <a:solidFill>
                  <a:srgbClr val="002060"/>
                </a:solidFill>
              </a:rPr>
              <a:t>:</a:t>
            </a:r>
          </a:p>
          <a:p>
            <a:pPr marL="342900" indent="-342900" algn="just">
              <a:lnSpc>
                <a:spcPct val="120000"/>
              </a:lnSpc>
              <a:buFontTx/>
              <a:buChar char="-"/>
            </a:pPr>
            <a:r>
              <a:rPr lang="en-US" sz="2200" err="1" smtClean="0">
                <a:solidFill>
                  <a:srgbClr val="0070C0"/>
                </a:solidFill>
              </a:rPr>
              <a:t>Giới</a:t>
            </a:r>
            <a:r>
              <a:rPr lang="en-US" sz="2200" smtClean="0">
                <a:solidFill>
                  <a:srgbClr val="0070C0"/>
                </a:solidFill>
              </a:rPr>
              <a:t> </a:t>
            </a:r>
            <a:r>
              <a:rPr lang="en-US" sz="2200" err="1" smtClean="0">
                <a:solidFill>
                  <a:srgbClr val="0070C0"/>
                </a:solidFill>
              </a:rPr>
              <a:t>thiệu</a:t>
            </a:r>
            <a:r>
              <a:rPr lang="en-US" sz="2200" smtClean="0">
                <a:solidFill>
                  <a:srgbClr val="0070C0"/>
                </a:solidFill>
              </a:rPr>
              <a:t> </a:t>
            </a:r>
            <a:r>
              <a:rPr lang="en-US" sz="2200" err="1" smtClean="0">
                <a:solidFill>
                  <a:srgbClr val="0070C0"/>
                </a:solidFill>
              </a:rPr>
              <a:t>những</a:t>
            </a:r>
            <a:r>
              <a:rPr lang="en-US" sz="2200" smtClean="0">
                <a:solidFill>
                  <a:srgbClr val="0070C0"/>
                </a:solidFill>
              </a:rPr>
              <a:t> </a:t>
            </a:r>
            <a:r>
              <a:rPr lang="en-US" sz="2200" err="1">
                <a:solidFill>
                  <a:srgbClr val="0070C0"/>
                </a:solidFill>
              </a:rPr>
              <a:t>khái</a:t>
            </a:r>
            <a:r>
              <a:rPr lang="en-US" sz="2200">
                <a:solidFill>
                  <a:srgbClr val="0070C0"/>
                </a:solidFill>
              </a:rPr>
              <a:t> </a:t>
            </a:r>
            <a:r>
              <a:rPr lang="en-US" sz="2200" err="1">
                <a:solidFill>
                  <a:srgbClr val="0070C0"/>
                </a:solidFill>
              </a:rPr>
              <a:t>niệm</a:t>
            </a:r>
            <a:r>
              <a:rPr lang="en-US" sz="2200">
                <a:solidFill>
                  <a:srgbClr val="0070C0"/>
                </a:solidFill>
              </a:rPr>
              <a:t>, </a:t>
            </a:r>
            <a:r>
              <a:rPr lang="en-US" sz="2200" err="1">
                <a:solidFill>
                  <a:srgbClr val="0070C0"/>
                </a:solidFill>
              </a:rPr>
              <a:t>nguyên</a:t>
            </a:r>
            <a:r>
              <a:rPr lang="en-US" sz="2200">
                <a:solidFill>
                  <a:srgbClr val="0070C0"/>
                </a:solidFill>
              </a:rPr>
              <a:t> </a:t>
            </a:r>
            <a:r>
              <a:rPr lang="en-US" sz="2200" err="1">
                <a:solidFill>
                  <a:srgbClr val="0070C0"/>
                </a:solidFill>
              </a:rPr>
              <a:t>lý</a:t>
            </a:r>
            <a:r>
              <a:rPr lang="en-US" sz="2200">
                <a:solidFill>
                  <a:srgbClr val="0070C0"/>
                </a:solidFill>
              </a:rPr>
              <a:t> </a:t>
            </a:r>
            <a:r>
              <a:rPr lang="en-US" sz="2200" err="1">
                <a:solidFill>
                  <a:srgbClr val="0070C0"/>
                </a:solidFill>
              </a:rPr>
              <a:t>cơ</a:t>
            </a:r>
            <a:r>
              <a:rPr lang="en-US" sz="2200">
                <a:solidFill>
                  <a:srgbClr val="0070C0"/>
                </a:solidFill>
              </a:rPr>
              <a:t> </a:t>
            </a:r>
            <a:r>
              <a:rPr lang="en-US" sz="2200" err="1">
                <a:solidFill>
                  <a:srgbClr val="0070C0"/>
                </a:solidFill>
              </a:rPr>
              <a:t>bản</a:t>
            </a:r>
            <a:r>
              <a:rPr lang="en-US" sz="2200">
                <a:solidFill>
                  <a:srgbClr val="0070C0"/>
                </a:solidFill>
              </a:rPr>
              <a:t> </a:t>
            </a:r>
            <a:r>
              <a:rPr lang="en-US" sz="2200" err="1" smtClean="0">
                <a:solidFill>
                  <a:srgbClr val="0070C0"/>
                </a:solidFill>
              </a:rPr>
              <a:t>của</a:t>
            </a:r>
            <a:r>
              <a:rPr lang="en-US" sz="2200" smtClean="0">
                <a:solidFill>
                  <a:srgbClr val="0070C0"/>
                </a:solidFill>
              </a:rPr>
              <a:t> </a:t>
            </a:r>
            <a:r>
              <a:rPr lang="en-US" sz="2200" err="1" smtClean="0">
                <a:solidFill>
                  <a:srgbClr val="0070C0"/>
                </a:solidFill>
              </a:rPr>
              <a:t>Lập</a:t>
            </a:r>
            <a:r>
              <a:rPr lang="en-US" sz="2200" smtClean="0">
                <a:solidFill>
                  <a:srgbClr val="0070C0"/>
                </a:solidFill>
              </a:rPr>
              <a:t> </a:t>
            </a:r>
            <a:r>
              <a:rPr lang="en-US" sz="2200" err="1" smtClean="0">
                <a:solidFill>
                  <a:srgbClr val="0070C0"/>
                </a:solidFill>
              </a:rPr>
              <a:t>trình</a:t>
            </a:r>
            <a:r>
              <a:rPr lang="en-US" sz="2200" smtClean="0">
                <a:solidFill>
                  <a:srgbClr val="0070C0"/>
                </a:solidFill>
              </a:rPr>
              <a:t> </a:t>
            </a:r>
            <a:r>
              <a:rPr lang="en-US" sz="2200" err="1" smtClean="0">
                <a:solidFill>
                  <a:srgbClr val="0070C0"/>
                </a:solidFill>
              </a:rPr>
              <a:t>hướng</a:t>
            </a:r>
            <a:r>
              <a:rPr lang="en-US" sz="2200" smtClean="0">
                <a:solidFill>
                  <a:srgbClr val="0070C0"/>
                </a:solidFill>
              </a:rPr>
              <a:t> </a:t>
            </a:r>
            <a:r>
              <a:rPr lang="en-US" sz="2200" err="1">
                <a:solidFill>
                  <a:srgbClr val="0070C0"/>
                </a:solidFill>
              </a:rPr>
              <a:t>đ</a:t>
            </a:r>
            <a:r>
              <a:rPr lang="en-US" sz="2200" err="1" smtClean="0">
                <a:solidFill>
                  <a:srgbClr val="0070C0"/>
                </a:solidFill>
              </a:rPr>
              <a:t>ối</a:t>
            </a:r>
            <a:r>
              <a:rPr lang="en-US" sz="2200" smtClean="0">
                <a:solidFill>
                  <a:srgbClr val="0070C0"/>
                </a:solidFill>
              </a:rPr>
              <a:t> </a:t>
            </a:r>
            <a:r>
              <a:rPr lang="en-US" sz="2200" err="1" smtClean="0">
                <a:solidFill>
                  <a:srgbClr val="0070C0"/>
                </a:solidFill>
              </a:rPr>
              <a:t>tượng</a:t>
            </a:r>
            <a:r>
              <a:rPr lang="en-US" sz="2200" smtClean="0">
                <a:solidFill>
                  <a:srgbClr val="0070C0"/>
                </a:solidFill>
              </a:rPr>
              <a:t> (Object-oriented </a:t>
            </a:r>
            <a:r>
              <a:rPr lang="en-US" sz="2200">
                <a:solidFill>
                  <a:srgbClr val="0070C0"/>
                </a:solidFill>
              </a:rPr>
              <a:t>programming </a:t>
            </a:r>
            <a:r>
              <a:rPr lang="en-US" sz="2200" smtClean="0">
                <a:solidFill>
                  <a:srgbClr val="0070C0"/>
                </a:solidFill>
              </a:rPr>
              <a:t>- OOP);</a:t>
            </a:r>
          </a:p>
          <a:p>
            <a:pPr marL="342900" indent="-342900" algn="just">
              <a:lnSpc>
                <a:spcPct val="120000"/>
              </a:lnSpc>
              <a:buFontTx/>
              <a:buChar char="-"/>
            </a:pPr>
            <a:r>
              <a:rPr lang="en-US" sz="2200" smtClean="0">
                <a:solidFill>
                  <a:srgbClr val="0070C0"/>
                </a:solidFill>
              </a:rPr>
              <a:t>Minh </a:t>
            </a:r>
            <a:r>
              <a:rPr lang="en-US" sz="2200" err="1">
                <a:solidFill>
                  <a:srgbClr val="0070C0"/>
                </a:solidFill>
              </a:rPr>
              <a:t>họa</a:t>
            </a:r>
            <a:r>
              <a:rPr lang="en-US" sz="2200">
                <a:solidFill>
                  <a:srgbClr val="0070C0"/>
                </a:solidFill>
              </a:rPr>
              <a:t> </a:t>
            </a:r>
            <a:r>
              <a:rPr lang="en-US" sz="2200" err="1">
                <a:solidFill>
                  <a:srgbClr val="0070C0"/>
                </a:solidFill>
              </a:rPr>
              <a:t>lập</a:t>
            </a:r>
            <a:r>
              <a:rPr lang="en-US" sz="2200">
                <a:solidFill>
                  <a:srgbClr val="0070C0"/>
                </a:solidFill>
              </a:rPr>
              <a:t> </a:t>
            </a:r>
            <a:r>
              <a:rPr lang="en-US" sz="2200" err="1">
                <a:solidFill>
                  <a:srgbClr val="0070C0"/>
                </a:solidFill>
              </a:rPr>
              <a:t>trình</a:t>
            </a:r>
            <a:r>
              <a:rPr lang="en-US" sz="2200">
                <a:solidFill>
                  <a:srgbClr val="0070C0"/>
                </a:solidFill>
              </a:rPr>
              <a:t> </a:t>
            </a:r>
            <a:r>
              <a:rPr lang="en-US" sz="2200" err="1">
                <a:solidFill>
                  <a:srgbClr val="0070C0"/>
                </a:solidFill>
              </a:rPr>
              <a:t>hướng</a:t>
            </a:r>
            <a:r>
              <a:rPr lang="en-US" sz="2200">
                <a:solidFill>
                  <a:srgbClr val="0070C0"/>
                </a:solidFill>
              </a:rPr>
              <a:t> </a:t>
            </a:r>
            <a:r>
              <a:rPr lang="en-US" sz="2200" err="1">
                <a:solidFill>
                  <a:srgbClr val="0070C0"/>
                </a:solidFill>
              </a:rPr>
              <a:t>đối</a:t>
            </a:r>
            <a:r>
              <a:rPr lang="en-US" sz="2200">
                <a:solidFill>
                  <a:srgbClr val="0070C0"/>
                </a:solidFill>
              </a:rPr>
              <a:t> </a:t>
            </a:r>
            <a:r>
              <a:rPr lang="en-US" sz="2200" err="1">
                <a:solidFill>
                  <a:srgbClr val="0070C0"/>
                </a:solidFill>
              </a:rPr>
              <a:t>tượng</a:t>
            </a:r>
            <a:r>
              <a:rPr lang="en-US" sz="2200">
                <a:solidFill>
                  <a:srgbClr val="0070C0"/>
                </a:solidFill>
              </a:rPr>
              <a:t> </a:t>
            </a:r>
            <a:r>
              <a:rPr lang="en-US" sz="2200" err="1" smtClean="0">
                <a:solidFill>
                  <a:srgbClr val="0070C0"/>
                </a:solidFill>
              </a:rPr>
              <a:t>bằng</a:t>
            </a:r>
            <a:r>
              <a:rPr lang="en-US" sz="2200" smtClean="0">
                <a:solidFill>
                  <a:srgbClr val="0070C0"/>
                </a:solidFill>
              </a:rPr>
              <a:t> </a:t>
            </a:r>
            <a:r>
              <a:rPr lang="en-US" sz="2200" err="1" smtClean="0">
                <a:solidFill>
                  <a:srgbClr val="0070C0"/>
                </a:solidFill>
              </a:rPr>
              <a:t>ngôn</a:t>
            </a:r>
            <a:r>
              <a:rPr lang="en-US" sz="2200" smtClean="0">
                <a:solidFill>
                  <a:srgbClr val="0070C0"/>
                </a:solidFill>
              </a:rPr>
              <a:t> </a:t>
            </a:r>
            <a:r>
              <a:rPr lang="en-US" sz="2200" err="1">
                <a:solidFill>
                  <a:srgbClr val="0070C0"/>
                </a:solidFill>
              </a:rPr>
              <a:t>ngữ</a:t>
            </a:r>
            <a:r>
              <a:rPr lang="en-US" sz="2200">
                <a:solidFill>
                  <a:srgbClr val="0070C0"/>
                </a:solidFill>
              </a:rPr>
              <a:t> C</a:t>
            </a:r>
            <a:r>
              <a:rPr lang="en-US" sz="2200" baseline="30000" smtClean="0">
                <a:solidFill>
                  <a:srgbClr val="0070C0"/>
                </a:solidFill>
              </a:rPr>
              <a:t>++</a:t>
            </a:r>
            <a:r>
              <a:rPr lang="en-US" sz="2200" smtClean="0">
                <a:solidFill>
                  <a:srgbClr val="0070C0"/>
                </a:solidFill>
              </a:rPr>
              <a:t>.</a:t>
            </a:r>
          </a:p>
          <a:p>
            <a:pPr marL="342900" indent="-342900" algn="just">
              <a:lnSpc>
                <a:spcPct val="120000"/>
              </a:lnSpc>
              <a:buFont typeface="Arial" pitchFamily="34" charset="0"/>
              <a:buChar char="•"/>
            </a:pPr>
            <a:r>
              <a:rPr lang="en-US" b="1" err="1" smtClean="0">
                <a:solidFill>
                  <a:srgbClr val="002060"/>
                </a:solidFill>
              </a:rPr>
              <a:t>Giáo</a:t>
            </a:r>
            <a:r>
              <a:rPr lang="en-US" b="1" smtClean="0">
                <a:solidFill>
                  <a:srgbClr val="002060"/>
                </a:solidFill>
              </a:rPr>
              <a:t> </a:t>
            </a:r>
            <a:r>
              <a:rPr lang="en-US" b="1" err="1" smtClean="0">
                <a:solidFill>
                  <a:srgbClr val="002060"/>
                </a:solidFill>
              </a:rPr>
              <a:t>trình</a:t>
            </a:r>
            <a:r>
              <a:rPr lang="en-US" b="1" smtClean="0">
                <a:solidFill>
                  <a:srgbClr val="002060"/>
                </a:solidFill>
              </a:rPr>
              <a:t>:</a:t>
            </a:r>
          </a:p>
          <a:p>
            <a:pPr marL="342900" indent="-342900" algn="just">
              <a:lnSpc>
                <a:spcPct val="120000"/>
              </a:lnSpc>
              <a:buFontTx/>
              <a:buChar char="-"/>
            </a:pPr>
            <a:r>
              <a:rPr lang="en-US" sz="2200" err="1">
                <a:solidFill>
                  <a:srgbClr val="0070C0"/>
                </a:solidFill>
              </a:rPr>
              <a:t>Lê</a:t>
            </a:r>
            <a:r>
              <a:rPr lang="en-US" sz="2200">
                <a:solidFill>
                  <a:srgbClr val="0070C0"/>
                </a:solidFill>
              </a:rPr>
              <a:t> </a:t>
            </a:r>
            <a:r>
              <a:rPr lang="en-US" sz="2200" err="1">
                <a:solidFill>
                  <a:srgbClr val="0070C0"/>
                </a:solidFill>
              </a:rPr>
              <a:t>Đăng</a:t>
            </a:r>
            <a:r>
              <a:rPr lang="en-US" sz="2200">
                <a:solidFill>
                  <a:srgbClr val="0070C0"/>
                </a:solidFill>
              </a:rPr>
              <a:t> </a:t>
            </a:r>
            <a:r>
              <a:rPr lang="en-US" sz="2200" err="1">
                <a:solidFill>
                  <a:srgbClr val="0070C0"/>
                </a:solidFill>
              </a:rPr>
              <a:t>Hưng</a:t>
            </a:r>
            <a:r>
              <a:rPr lang="en-US" sz="2200">
                <a:solidFill>
                  <a:srgbClr val="0070C0"/>
                </a:solidFill>
              </a:rPr>
              <a:t>, </a:t>
            </a:r>
            <a:r>
              <a:rPr lang="en-US" sz="2200" i="1" err="1">
                <a:solidFill>
                  <a:srgbClr val="0070C0"/>
                </a:solidFill>
              </a:rPr>
              <a:t>Lập</a:t>
            </a:r>
            <a:r>
              <a:rPr lang="en-US" sz="2200" i="1">
                <a:solidFill>
                  <a:srgbClr val="0070C0"/>
                </a:solidFill>
              </a:rPr>
              <a:t> </a:t>
            </a:r>
            <a:r>
              <a:rPr lang="en-US" sz="2200" i="1" err="1">
                <a:solidFill>
                  <a:srgbClr val="0070C0"/>
                </a:solidFill>
              </a:rPr>
              <a:t>trình</a:t>
            </a:r>
            <a:r>
              <a:rPr lang="en-US" sz="2200" i="1">
                <a:solidFill>
                  <a:srgbClr val="0070C0"/>
                </a:solidFill>
              </a:rPr>
              <a:t> </a:t>
            </a:r>
            <a:r>
              <a:rPr lang="en-US" sz="2200" i="1" err="1">
                <a:solidFill>
                  <a:srgbClr val="0070C0"/>
                </a:solidFill>
              </a:rPr>
              <a:t>hướng</a:t>
            </a:r>
            <a:r>
              <a:rPr lang="en-US" sz="2200" i="1">
                <a:solidFill>
                  <a:srgbClr val="0070C0"/>
                </a:solidFill>
              </a:rPr>
              <a:t> </a:t>
            </a:r>
            <a:r>
              <a:rPr lang="en-US" sz="2200" i="1" err="1">
                <a:solidFill>
                  <a:srgbClr val="0070C0"/>
                </a:solidFill>
              </a:rPr>
              <a:t>đối</a:t>
            </a:r>
            <a:r>
              <a:rPr lang="en-US" sz="2200" i="1">
                <a:solidFill>
                  <a:srgbClr val="0070C0"/>
                </a:solidFill>
              </a:rPr>
              <a:t> </a:t>
            </a:r>
            <a:r>
              <a:rPr lang="en-US" sz="2200" i="1" err="1">
                <a:solidFill>
                  <a:srgbClr val="0070C0"/>
                </a:solidFill>
              </a:rPr>
              <a:t>tượng</a:t>
            </a:r>
            <a:r>
              <a:rPr lang="en-US" sz="2200" i="1">
                <a:solidFill>
                  <a:srgbClr val="0070C0"/>
                </a:solidFill>
              </a:rPr>
              <a:t> </a:t>
            </a:r>
            <a:r>
              <a:rPr lang="en-US" sz="2200" i="1" err="1">
                <a:solidFill>
                  <a:srgbClr val="0070C0"/>
                </a:solidFill>
              </a:rPr>
              <a:t>với</a:t>
            </a:r>
            <a:r>
              <a:rPr lang="en-US" sz="2200" i="1">
                <a:solidFill>
                  <a:srgbClr val="0070C0"/>
                </a:solidFill>
              </a:rPr>
              <a:t> C</a:t>
            </a:r>
            <a:r>
              <a:rPr lang="en-US" sz="2200" i="1" baseline="30000">
                <a:solidFill>
                  <a:srgbClr val="0070C0"/>
                </a:solidFill>
              </a:rPr>
              <a:t>++</a:t>
            </a:r>
            <a:r>
              <a:rPr lang="en-US" sz="2200">
                <a:solidFill>
                  <a:srgbClr val="0070C0"/>
                </a:solidFill>
              </a:rPr>
              <a:t>, NXB KHKT, </a:t>
            </a:r>
            <a:r>
              <a:rPr lang="en-US" sz="2200" smtClean="0">
                <a:solidFill>
                  <a:srgbClr val="0070C0"/>
                </a:solidFill>
              </a:rPr>
              <a:t>2008.</a:t>
            </a:r>
            <a:endParaRPr lang="en-US" sz="2200">
              <a:solidFill>
                <a:srgbClr val="0070C0"/>
              </a:solidFill>
            </a:endParaRPr>
          </a:p>
          <a:p>
            <a:pPr marL="342900" indent="-342900" algn="just">
              <a:lnSpc>
                <a:spcPct val="120000"/>
              </a:lnSpc>
              <a:buFont typeface="Arial" pitchFamily="34" charset="0"/>
              <a:buChar char="•"/>
            </a:pPr>
            <a:r>
              <a:rPr lang="en-US" b="1" err="1" smtClean="0">
                <a:solidFill>
                  <a:srgbClr val="002060"/>
                </a:solidFill>
              </a:rPr>
              <a:t>Tài</a:t>
            </a:r>
            <a:r>
              <a:rPr lang="en-US" b="1" smtClean="0">
                <a:solidFill>
                  <a:srgbClr val="002060"/>
                </a:solidFill>
              </a:rPr>
              <a:t> </a:t>
            </a:r>
            <a:r>
              <a:rPr lang="en-US" b="1" err="1" smtClean="0">
                <a:solidFill>
                  <a:srgbClr val="002060"/>
                </a:solidFill>
              </a:rPr>
              <a:t>liệu</a:t>
            </a:r>
            <a:r>
              <a:rPr lang="en-US" b="1" smtClean="0">
                <a:solidFill>
                  <a:srgbClr val="002060"/>
                </a:solidFill>
              </a:rPr>
              <a:t> </a:t>
            </a:r>
            <a:r>
              <a:rPr lang="en-US" b="1" err="1" smtClean="0">
                <a:solidFill>
                  <a:srgbClr val="002060"/>
                </a:solidFill>
              </a:rPr>
              <a:t>tham</a:t>
            </a:r>
            <a:r>
              <a:rPr lang="en-US" b="1" smtClean="0">
                <a:solidFill>
                  <a:srgbClr val="002060"/>
                </a:solidFill>
              </a:rPr>
              <a:t> </a:t>
            </a:r>
            <a:r>
              <a:rPr lang="en-US" b="1" err="1" smtClean="0">
                <a:solidFill>
                  <a:srgbClr val="002060"/>
                </a:solidFill>
              </a:rPr>
              <a:t>khảo</a:t>
            </a:r>
            <a:r>
              <a:rPr lang="en-US" b="1" smtClean="0">
                <a:solidFill>
                  <a:srgbClr val="002060"/>
                </a:solidFill>
              </a:rPr>
              <a:t>:</a:t>
            </a:r>
          </a:p>
          <a:p>
            <a:pPr marL="342900" indent="-342900" algn="just">
              <a:lnSpc>
                <a:spcPct val="120000"/>
              </a:lnSpc>
              <a:buFontTx/>
              <a:buChar char="-"/>
            </a:pPr>
            <a:r>
              <a:rPr lang="en-US" sz="2200">
                <a:solidFill>
                  <a:srgbClr val="0070C0"/>
                </a:solidFill>
              </a:rPr>
              <a:t>[1]. </a:t>
            </a:r>
            <a:r>
              <a:rPr lang="en-US" sz="2200" err="1">
                <a:solidFill>
                  <a:srgbClr val="0070C0"/>
                </a:solidFill>
              </a:rPr>
              <a:t>Phạm</a:t>
            </a:r>
            <a:r>
              <a:rPr lang="en-US" sz="2200">
                <a:solidFill>
                  <a:srgbClr val="0070C0"/>
                </a:solidFill>
              </a:rPr>
              <a:t> </a:t>
            </a:r>
            <a:r>
              <a:rPr lang="en-US" sz="2200" err="1">
                <a:solidFill>
                  <a:srgbClr val="0070C0"/>
                </a:solidFill>
              </a:rPr>
              <a:t>Văn</a:t>
            </a:r>
            <a:r>
              <a:rPr lang="en-US" sz="2200">
                <a:solidFill>
                  <a:srgbClr val="0070C0"/>
                </a:solidFill>
              </a:rPr>
              <a:t> </a:t>
            </a:r>
            <a:r>
              <a:rPr lang="en-US" sz="2200" err="1">
                <a:solidFill>
                  <a:srgbClr val="0070C0"/>
                </a:solidFill>
              </a:rPr>
              <a:t>Ất</a:t>
            </a:r>
            <a:r>
              <a:rPr lang="en-US" sz="2200">
                <a:solidFill>
                  <a:srgbClr val="0070C0"/>
                </a:solidFill>
              </a:rPr>
              <a:t>, </a:t>
            </a:r>
            <a:r>
              <a:rPr lang="en-US" sz="2200" err="1">
                <a:solidFill>
                  <a:srgbClr val="0070C0"/>
                </a:solidFill>
              </a:rPr>
              <a:t>Kỹ</a:t>
            </a:r>
            <a:r>
              <a:rPr lang="en-US" sz="2200">
                <a:solidFill>
                  <a:srgbClr val="0070C0"/>
                </a:solidFill>
              </a:rPr>
              <a:t> </a:t>
            </a:r>
            <a:r>
              <a:rPr lang="en-US" sz="2200" err="1">
                <a:solidFill>
                  <a:srgbClr val="0070C0"/>
                </a:solidFill>
              </a:rPr>
              <a:t>thuật</a:t>
            </a:r>
            <a:r>
              <a:rPr lang="en-US" sz="2200">
                <a:solidFill>
                  <a:srgbClr val="0070C0"/>
                </a:solidFill>
              </a:rPr>
              <a:t> </a:t>
            </a:r>
            <a:r>
              <a:rPr lang="en-US" sz="2200" err="1">
                <a:solidFill>
                  <a:srgbClr val="0070C0"/>
                </a:solidFill>
              </a:rPr>
              <a:t>lập</a:t>
            </a:r>
            <a:r>
              <a:rPr lang="en-US" sz="2200">
                <a:solidFill>
                  <a:srgbClr val="0070C0"/>
                </a:solidFill>
              </a:rPr>
              <a:t> </a:t>
            </a:r>
            <a:r>
              <a:rPr lang="en-US" sz="2200" err="1">
                <a:solidFill>
                  <a:srgbClr val="0070C0"/>
                </a:solidFill>
              </a:rPr>
              <a:t>trình</a:t>
            </a:r>
            <a:r>
              <a:rPr lang="en-US" sz="2200">
                <a:solidFill>
                  <a:srgbClr val="0070C0"/>
                </a:solidFill>
              </a:rPr>
              <a:t> </a:t>
            </a:r>
            <a:r>
              <a:rPr lang="en-US" sz="2200" err="1">
                <a:solidFill>
                  <a:srgbClr val="0070C0"/>
                </a:solidFill>
              </a:rPr>
              <a:t>hướng</a:t>
            </a:r>
            <a:r>
              <a:rPr lang="en-US" sz="2200">
                <a:solidFill>
                  <a:srgbClr val="0070C0"/>
                </a:solidFill>
              </a:rPr>
              <a:t> </a:t>
            </a:r>
            <a:r>
              <a:rPr lang="en-US" sz="2200" err="1">
                <a:solidFill>
                  <a:srgbClr val="0070C0"/>
                </a:solidFill>
              </a:rPr>
              <a:t>đối</a:t>
            </a:r>
            <a:r>
              <a:rPr lang="en-US" sz="2200">
                <a:solidFill>
                  <a:srgbClr val="0070C0"/>
                </a:solidFill>
              </a:rPr>
              <a:t> </a:t>
            </a:r>
            <a:r>
              <a:rPr lang="en-US" sz="2200" err="1">
                <a:solidFill>
                  <a:srgbClr val="0070C0"/>
                </a:solidFill>
              </a:rPr>
              <a:t>tượng</a:t>
            </a:r>
            <a:r>
              <a:rPr lang="en-US" sz="2200">
                <a:solidFill>
                  <a:srgbClr val="0070C0"/>
                </a:solidFill>
              </a:rPr>
              <a:t>, NXB KHKT, 2004; </a:t>
            </a:r>
          </a:p>
          <a:p>
            <a:pPr marL="342900" indent="-342900" algn="just">
              <a:lnSpc>
                <a:spcPct val="120000"/>
              </a:lnSpc>
              <a:buFontTx/>
              <a:buChar char="-"/>
            </a:pPr>
            <a:r>
              <a:rPr lang="en-US" sz="2200" smtClean="0">
                <a:solidFill>
                  <a:srgbClr val="0070C0"/>
                </a:solidFill>
              </a:rPr>
              <a:t>[</a:t>
            </a:r>
            <a:r>
              <a:rPr lang="en-US" sz="2200">
                <a:solidFill>
                  <a:srgbClr val="0070C0"/>
                </a:solidFill>
              </a:rPr>
              <a:t>2]. </a:t>
            </a:r>
            <a:r>
              <a:rPr lang="en-US" sz="2200" err="1">
                <a:solidFill>
                  <a:srgbClr val="0070C0"/>
                </a:solidFill>
              </a:rPr>
              <a:t>Nguyễn</a:t>
            </a:r>
            <a:r>
              <a:rPr lang="en-US" sz="2200">
                <a:solidFill>
                  <a:srgbClr val="0070C0"/>
                </a:solidFill>
              </a:rPr>
              <a:t> </a:t>
            </a:r>
            <a:r>
              <a:rPr lang="en-US" sz="2200" err="1">
                <a:solidFill>
                  <a:srgbClr val="0070C0"/>
                </a:solidFill>
              </a:rPr>
              <a:t>Thanh</a:t>
            </a:r>
            <a:r>
              <a:rPr lang="en-US" sz="2200">
                <a:solidFill>
                  <a:srgbClr val="0070C0"/>
                </a:solidFill>
              </a:rPr>
              <a:t> </a:t>
            </a:r>
            <a:r>
              <a:rPr lang="en-US" sz="2200" err="1">
                <a:solidFill>
                  <a:srgbClr val="0070C0"/>
                </a:solidFill>
              </a:rPr>
              <a:t>Thủy</a:t>
            </a:r>
            <a:r>
              <a:rPr lang="en-US" sz="2200">
                <a:solidFill>
                  <a:srgbClr val="0070C0"/>
                </a:solidFill>
              </a:rPr>
              <a:t>, </a:t>
            </a:r>
            <a:r>
              <a:rPr lang="en-US" sz="2200" err="1">
                <a:solidFill>
                  <a:srgbClr val="0070C0"/>
                </a:solidFill>
              </a:rPr>
              <a:t>Bài</a:t>
            </a:r>
            <a:r>
              <a:rPr lang="en-US" sz="2200">
                <a:solidFill>
                  <a:srgbClr val="0070C0"/>
                </a:solidFill>
              </a:rPr>
              <a:t> </a:t>
            </a:r>
            <a:r>
              <a:rPr lang="en-US" sz="2200" err="1">
                <a:solidFill>
                  <a:srgbClr val="0070C0"/>
                </a:solidFill>
              </a:rPr>
              <a:t>tập</a:t>
            </a:r>
            <a:r>
              <a:rPr lang="en-US" sz="2200">
                <a:solidFill>
                  <a:srgbClr val="0070C0"/>
                </a:solidFill>
              </a:rPr>
              <a:t> </a:t>
            </a:r>
            <a:r>
              <a:rPr lang="en-US" sz="2200" err="1">
                <a:solidFill>
                  <a:srgbClr val="0070C0"/>
                </a:solidFill>
              </a:rPr>
              <a:t>Lập</a:t>
            </a:r>
            <a:r>
              <a:rPr lang="en-US" sz="2200">
                <a:solidFill>
                  <a:srgbClr val="0070C0"/>
                </a:solidFill>
              </a:rPr>
              <a:t> </a:t>
            </a:r>
            <a:r>
              <a:rPr lang="en-US" sz="2200" err="1">
                <a:solidFill>
                  <a:srgbClr val="0070C0"/>
                </a:solidFill>
              </a:rPr>
              <a:t>trình</a:t>
            </a:r>
            <a:r>
              <a:rPr lang="en-US" sz="2200">
                <a:solidFill>
                  <a:srgbClr val="0070C0"/>
                </a:solidFill>
              </a:rPr>
              <a:t> </a:t>
            </a:r>
            <a:r>
              <a:rPr lang="en-US" sz="2200" err="1">
                <a:solidFill>
                  <a:srgbClr val="0070C0"/>
                </a:solidFill>
              </a:rPr>
              <a:t>hướng</a:t>
            </a:r>
            <a:r>
              <a:rPr lang="en-US" sz="2200">
                <a:solidFill>
                  <a:srgbClr val="0070C0"/>
                </a:solidFill>
              </a:rPr>
              <a:t> </a:t>
            </a:r>
            <a:r>
              <a:rPr lang="en-US" sz="2200" err="1">
                <a:solidFill>
                  <a:srgbClr val="0070C0"/>
                </a:solidFill>
              </a:rPr>
              <a:t>đối</a:t>
            </a:r>
            <a:r>
              <a:rPr lang="en-US" sz="2200">
                <a:solidFill>
                  <a:srgbClr val="0070C0"/>
                </a:solidFill>
              </a:rPr>
              <a:t> </a:t>
            </a:r>
            <a:r>
              <a:rPr lang="en-US" sz="2200" err="1">
                <a:solidFill>
                  <a:srgbClr val="0070C0"/>
                </a:solidFill>
              </a:rPr>
              <a:t>tượng</a:t>
            </a:r>
            <a:r>
              <a:rPr lang="en-US" sz="2200">
                <a:solidFill>
                  <a:srgbClr val="0070C0"/>
                </a:solidFill>
              </a:rPr>
              <a:t> </a:t>
            </a:r>
            <a:r>
              <a:rPr lang="en-US" sz="2200" err="1">
                <a:solidFill>
                  <a:srgbClr val="0070C0"/>
                </a:solidFill>
              </a:rPr>
              <a:t>với</a:t>
            </a:r>
            <a:r>
              <a:rPr lang="en-US" sz="2200">
                <a:solidFill>
                  <a:srgbClr val="0070C0"/>
                </a:solidFill>
              </a:rPr>
              <a:t> C</a:t>
            </a:r>
            <a:r>
              <a:rPr lang="en-US" sz="2200" i="1" baseline="30000">
                <a:solidFill>
                  <a:srgbClr val="0070C0"/>
                </a:solidFill>
              </a:rPr>
              <a:t>++</a:t>
            </a:r>
            <a:r>
              <a:rPr lang="en-US" sz="2200">
                <a:solidFill>
                  <a:srgbClr val="0070C0"/>
                </a:solidFill>
              </a:rPr>
              <a:t>, NXB KHKT, </a:t>
            </a:r>
            <a:r>
              <a:rPr lang="en-US" sz="2200" smtClean="0">
                <a:solidFill>
                  <a:srgbClr val="0070C0"/>
                </a:solidFill>
              </a:rPr>
              <a:t>2004;</a:t>
            </a:r>
            <a:endParaRPr lang="en-US" sz="2200">
              <a:solidFill>
                <a:srgbClr val="0070C0"/>
              </a:solidFill>
            </a:endParaRPr>
          </a:p>
          <a:p>
            <a:pPr marL="342900" indent="-342900" algn="just">
              <a:lnSpc>
                <a:spcPct val="120000"/>
              </a:lnSpc>
              <a:buFontTx/>
              <a:buChar char="-"/>
            </a:pPr>
            <a:r>
              <a:rPr lang="en-US" sz="2200" smtClean="0">
                <a:solidFill>
                  <a:srgbClr val="0070C0"/>
                </a:solidFill>
              </a:rPr>
              <a:t>[</a:t>
            </a:r>
            <a:r>
              <a:rPr lang="en-US" sz="2200">
                <a:solidFill>
                  <a:srgbClr val="0070C0"/>
                </a:solidFill>
              </a:rPr>
              <a:t>3]. </a:t>
            </a:r>
            <a:r>
              <a:rPr lang="en-US" sz="2200" err="1">
                <a:solidFill>
                  <a:srgbClr val="0070C0"/>
                </a:solidFill>
              </a:rPr>
              <a:t>Đặng</a:t>
            </a:r>
            <a:r>
              <a:rPr lang="en-US" sz="2200">
                <a:solidFill>
                  <a:srgbClr val="0070C0"/>
                </a:solidFill>
              </a:rPr>
              <a:t> </a:t>
            </a:r>
            <a:r>
              <a:rPr lang="en-US" sz="2200" err="1">
                <a:solidFill>
                  <a:srgbClr val="0070C0"/>
                </a:solidFill>
              </a:rPr>
              <a:t>Xuân</a:t>
            </a:r>
            <a:r>
              <a:rPr lang="en-US" sz="2200">
                <a:solidFill>
                  <a:srgbClr val="0070C0"/>
                </a:solidFill>
              </a:rPr>
              <a:t> </a:t>
            </a:r>
            <a:r>
              <a:rPr lang="en-US" sz="2200" err="1">
                <a:solidFill>
                  <a:srgbClr val="0070C0"/>
                </a:solidFill>
              </a:rPr>
              <a:t>Hường</a:t>
            </a:r>
            <a:r>
              <a:rPr lang="en-US" sz="2200">
                <a:solidFill>
                  <a:srgbClr val="0070C0"/>
                </a:solidFill>
              </a:rPr>
              <a:t>, </a:t>
            </a:r>
            <a:r>
              <a:rPr lang="en-US" sz="2200" err="1">
                <a:solidFill>
                  <a:srgbClr val="0070C0"/>
                </a:solidFill>
              </a:rPr>
              <a:t>Lập</a:t>
            </a:r>
            <a:r>
              <a:rPr lang="en-US" sz="2200">
                <a:solidFill>
                  <a:srgbClr val="0070C0"/>
                </a:solidFill>
              </a:rPr>
              <a:t> </a:t>
            </a:r>
            <a:r>
              <a:rPr lang="en-US" sz="2200" err="1">
                <a:solidFill>
                  <a:srgbClr val="0070C0"/>
                </a:solidFill>
              </a:rPr>
              <a:t>trình</a:t>
            </a:r>
            <a:r>
              <a:rPr lang="en-US" sz="2200">
                <a:solidFill>
                  <a:srgbClr val="0070C0"/>
                </a:solidFill>
              </a:rPr>
              <a:t> </a:t>
            </a:r>
            <a:r>
              <a:rPr lang="en-US" sz="2200" err="1">
                <a:solidFill>
                  <a:srgbClr val="0070C0"/>
                </a:solidFill>
              </a:rPr>
              <a:t>hướng</a:t>
            </a:r>
            <a:r>
              <a:rPr lang="en-US" sz="2200">
                <a:solidFill>
                  <a:srgbClr val="0070C0"/>
                </a:solidFill>
              </a:rPr>
              <a:t> </a:t>
            </a:r>
            <a:r>
              <a:rPr lang="en-US" sz="2200" err="1">
                <a:solidFill>
                  <a:srgbClr val="0070C0"/>
                </a:solidFill>
              </a:rPr>
              <a:t>đối</a:t>
            </a:r>
            <a:r>
              <a:rPr lang="en-US" sz="2200">
                <a:solidFill>
                  <a:srgbClr val="0070C0"/>
                </a:solidFill>
              </a:rPr>
              <a:t> </a:t>
            </a:r>
            <a:r>
              <a:rPr lang="en-US" sz="2200" err="1">
                <a:solidFill>
                  <a:srgbClr val="0070C0"/>
                </a:solidFill>
              </a:rPr>
              <a:t>tượng</a:t>
            </a:r>
            <a:r>
              <a:rPr lang="en-US" sz="2200">
                <a:solidFill>
                  <a:srgbClr val="0070C0"/>
                </a:solidFill>
              </a:rPr>
              <a:t> </a:t>
            </a:r>
            <a:r>
              <a:rPr lang="en-US" sz="2200" err="1">
                <a:solidFill>
                  <a:srgbClr val="0070C0"/>
                </a:solidFill>
              </a:rPr>
              <a:t>với</a:t>
            </a:r>
            <a:r>
              <a:rPr lang="en-US" sz="2200">
                <a:solidFill>
                  <a:srgbClr val="0070C0"/>
                </a:solidFill>
              </a:rPr>
              <a:t> C</a:t>
            </a:r>
            <a:r>
              <a:rPr lang="en-US" sz="2200" i="1" baseline="30000">
                <a:solidFill>
                  <a:srgbClr val="0070C0"/>
                </a:solidFill>
              </a:rPr>
              <a:t>++</a:t>
            </a:r>
            <a:r>
              <a:rPr lang="en-US" sz="2200">
                <a:solidFill>
                  <a:srgbClr val="0070C0"/>
                </a:solidFill>
              </a:rPr>
              <a:t>, NXB </a:t>
            </a:r>
            <a:r>
              <a:rPr lang="en-US" sz="2200" err="1">
                <a:solidFill>
                  <a:srgbClr val="0070C0"/>
                </a:solidFill>
              </a:rPr>
              <a:t>Thống</a:t>
            </a:r>
            <a:r>
              <a:rPr lang="en-US" sz="2200">
                <a:solidFill>
                  <a:srgbClr val="0070C0"/>
                </a:solidFill>
              </a:rPr>
              <a:t> </a:t>
            </a:r>
            <a:r>
              <a:rPr lang="en-US" sz="2200" err="1">
                <a:solidFill>
                  <a:srgbClr val="0070C0"/>
                </a:solidFill>
              </a:rPr>
              <a:t>kê</a:t>
            </a:r>
            <a:r>
              <a:rPr lang="en-US" sz="2200">
                <a:solidFill>
                  <a:srgbClr val="0070C0"/>
                </a:solidFill>
              </a:rPr>
              <a:t>, </a:t>
            </a:r>
            <a:r>
              <a:rPr lang="en-US" sz="2200" smtClean="0">
                <a:solidFill>
                  <a:srgbClr val="0070C0"/>
                </a:solidFill>
              </a:rPr>
              <a:t>2004.</a:t>
            </a:r>
            <a:endParaRPr lang="en-US" b="1">
              <a:solidFill>
                <a:srgbClr val="002060"/>
              </a:solidFill>
            </a:endParaRPr>
          </a:p>
        </p:txBody>
      </p:sp>
    </p:spTree>
    <p:extLst>
      <p:ext uri="{BB962C8B-B14F-4D97-AF65-F5344CB8AC3E}">
        <p14:creationId xmlns="" xmlns:p14="http://schemas.microsoft.com/office/powerpoint/2010/main" val="3500312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 calcmode="lin" valueType="num">
                                      <p:cBhvr additive="base">
                                        <p:cTn id="3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5" y="0"/>
            <a:ext cx="7696199" cy="830997"/>
          </a:xfrm>
          <a:prstGeom prst="rect">
            <a:avLst/>
          </a:prstGeom>
        </p:spPr>
        <p:txBody>
          <a:bodyPr wrap="square">
            <a:spAutoFit/>
          </a:bodyPr>
          <a:lstStyle/>
          <a:p>
            <a:pPr>
              <a:lnSpc>
                <a:spcPct val="150000"/>
              </a:lnSpc>
            </a:pPr>
            <a:r>
              <a:rPr lang="en-US" sz="3200" b="1" smtClean="0">
                <a:solidFill>
                  <a:srgbClr val="CC0000"/>
                </a:solidFill>
              </a:rPr>
              <a:t>1.5. </a:t>
            </a:r>
            <a:r>
              <a:rPr lang="en-US" sz="3200" b="1" err="1" smtClean="0">
                <a:solidFill>
                  <a:srgbClr val="CC0000"/>
                </a:solidFill>
              </a:rPr>
              <a:t>Kiểu</a:t>
            </a:r>
            <a:r>
              <a:rPr lang="en-US" sz="3200" b="1" smtClean="0">
                <a:solidFill>
                  <a:srgbClr val="CC0000"/>
                </a:solidFill>
              </a:rPr>
              <a:t> </a:t>
            </a:r>
            <a:r>
              <a:rPr lang="en-US" sz="3200" b="1" err="1" smtClean="0">
                <a:solidFill>
                  <a:srgbClr val="CC0000"/>
                </a:solidFill>
              </a:rPr>
              <a:t>dữ</a:t>
            </a:r>
            <a:r>
              <a:rPr lang="en-US" sz="3200" b="1" smtClean="0">
                <a:solidFill>
                  <a:srgbClr val="CC0000"/>
                </a:solidFill>
              </a:rPr>
              <a:t> </a:t>
            </a:r>
            <a:r>
              <a:rPr lang="en-US" sz="3200" b="1" err="1" smtClean="0">
                <a:solidFill>
                  <a:srgbClr val="CC0000"/>
                </a:solidFill>
              </a:rPr>
              <a:t>liệu</a:t>
            </a:r>
            <a:r>
              <a:rPr lang="en-US" sz="3200" b="1" smtClean="0">
                <a:solidFill>
                  <a:srgbClr val="CC0000"/>
                </a:solidFill>
              </a:rPr>
              <a:t> </a:t>
            </a:r>
            <a:r>
              <a:rPr lang="en-US" sz="3200" b="1" err="1" smtClean="0">
                <a:solidFill>
                  <a:srgbClr val="CC0000"/>
                </a:solidFill>
              </a:rPr>
              <a:t>trong</a:t>
            </a:r>
            <a:r>
              <a:rPr lang="en-US" sz="3200" b="1" smtClean="0">
                <a:solidFill>
                  <a:srgbClr val="CC0000"/>
                </a:solidFill>
              </a:rPr>
              <a:t> C++   (</a:t>
            </a:r>
            <a:r>
              <a:rPr lang="en-US" sz="3200" b="1" err="1" smtClean="0">
                <a:solidFill>
                  <a:srgbClr val="CC0000"/>
                </a:solidFill>
              </a:rPr>
              <a:t>tiếp</a:t>
            </a:r>
            <a:r>
              <a:rPr lang="en-US" sz="3200" b="1" smtClean="0">
                <a:solidFill>
                  <a:srgbClr val="CC0000"/>
                </a:solidFill>
              </a:rPr>
              <a:t>…)</a:t>
            </a:r>
            <a:endParaRPr lang="en-US" sz="3200" b="1">
              <a:solidFill>
                <a:srgbClr val="CC0000"/>
              </a:solidFill>
            </a:endParaRPr>
          </a:p>
        </p:txBody>
      </p:sp>
      <p:graphicFrame>
        <p:nvGraphicFramePr>
          <p:cNvPr id="5" name="Table 4"/>
          <p:cNvGraphicFramePr>
            <a:graphicFrameLocks noGrp="1"/>
          </p:cNvGraphicFramePr>
          <p:nvPr/>
        </p:nvGraphicFramePr>
        <p:xfrm>
          <a:off x="216694" y="805656"/>
          <a:ext cx="8534400" cy="6027690"/>
        </p:xfrm>
        <a:graphic>
          <a:graphicData uri="http://schemas.openxmlformats.org/drawingml/2006/table">
            <a:tbl>
              <a:tblPr/>
              <a:tblGrid>
                <a:gridCol w="2362200"/>
                <a:gridCol w="2286000"/>
                <a:gridCol w="3886200"/>
              </a:tblGrid>
              <a:tr h="285025">
                <a:tc>
                  <a:txBody>
                    <a:bodyPr/>
                    <a:lstStyle/>
                    <a:p>
                      <a:pPr algn="ctr" fontAlgn="t">
                        <a:lnSpc>
                          <a:spcPct val="120000"/>
                        </a:lnSpc>
                      </a:pPr>
                      <a:r>
                        <a:rPr lang="en-US" sz="1600" b="1" err="1" smtClean="0">
                          <a:latin typeface="Tahoma" pitchFamily="34" charset="0"/>
                          <a:cs typeface="Tahoma" pitchFamily="34" charset="0"/>
                        </a:rPr>
                        <a:t>Kiểu</a:t>
                      </a:r>
                      <a:endParaRPr lang="en-US" sz="1600" b="1">
                        <a:latin typeface="Tahoma" pitchFamily="34" charset="0"/>
                        <a:cs typeface="Tahoma" pitchFamily="34" charset="0"/>
                      </a:endParaRP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lnSpc>
                          <a:spcPct val="120000"/>
                        </a:lnSpc>
                      </a:pPr>
                      <a:r>
                        <a:rPr lang="en-US" sz="1600" b="1" err="1" smtClean="0">
                          <a:latin typeface="Tahoma" pitchFamily="34" charset="0"/>
                          <a:cs typeface="Tahoma" pitchFamily="34" charset="0"/>
                        </a:rPr>
                        <a:t>Độ</a:t>
                      </a:r>
                      <a:r>
                        <a:rPr lang="en-US" sz="1600" b="1" baseline="0" smtClean="0">
                          <a:latin typeface="Tahoma" pitchFamily="34" charset="0"/>
                          <a:cs typeface="Tahoma" pitchFamily="34" charset="0"/>
                        </a:rPr>
                        <a:t> </a:t>
                      </a:r>
                      <a:r>
                        <a:rPr lang="en-US" sz="1600" b="1" baseline="0" err="1" smtClean="0">
                          <a:latin typeface="Tahoma" pitchFamily="34" charset="0"/>
                          <a:cs typeface="Tahoma" pitchFamily="34" charset="0"/>
                        </a:rPr>
                        <a:t>rộng</a:t>
                      </a:r>
                      <a:endParaRPr lang="en-US" sz="1600" b="1">
                        <a:latin typeface="Tahoma" pitchFamily="34" charset="0"/>
                        <a:cs typeface="Tahoma" pitchFamily="34" charset="0"/>
                      </a:endParaRP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lnSpc>
                          <a:spcPct val="120000"/>
                        </a:lnSpc>
                      </a:pPr>
                      <a:r>
                        <a:rPr lang="en-US" sz="1600" b="1" err="1" smtClean="0">
                          <a:latin typeface="Tahoma" pitchFamily="34" charset="0"/>
                          <a:cs typeface="Tahoma" pitchFamily="34" charset="0"/>
                        </a:rPr>
                        <a:t>Phạm</a:t>
                      </a:r>
                      <a:r>
                        <a:rPr lang="en-US" sz="1600" b="1" baseline="0" smtClean="0">
                          <a:latin typeface="Tahoma" pitchFamily="34" charset="0"/>
                          <a:cs typeface="Tahoma" pitchFamily="34" charset="0"/>
                        </a:rPr>
                        <a:t> vi</a:t>
                      </a:r>
                      <a:endParaRPr lang="en-US" sz="1600" b="1">
                        <a:latin typeface="Tahoma" pitchFamily="34" charset="0"/>
                        <a:cs typeface="Tahoma" pitchFamily="34" charset="0"/>
                      </a:endParaRP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285025">
                <a:tc>
                  <a:txBody>
                    <a:bodyPr/>
                    <a:lstStyle/>
                    <a:p>
                      <a:pPr algn="ctr" fontAlgn="t">
                        <a:lnSpc>
                          <a:spcPct val="120000"/>
                        </a:lnSpc>
                      </a:pPr>
                      <a:r>
                        <a:rPr lang="en-US" sz="1600">
                          <a:latin typeface="Tahoma" pitchFamily="34" charset="0"/>
                          <a:cs typeface="Tahoma" pitchFamily="34" charset="0"/>
                        </a:rPr>
                        <a:t>char</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1600">
                          <a:latin typeface="Tahoma" pitchFamily="34" charset="0"/>
                          <a:cs typeface="Tahoma" pitchFamily="34" charset="0"/>
                        </a:rPr>
                        <a:t>1byte</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1600">
                          <a:latin typeface="Tahoma" pitchFamily="34" charset="0"/>
                          <a:cs typeface="Tahoma" pitchFamily="34" charset="0"/>
                        </a:rPr>
                        <a:t>-127 to 127 or 0 to 255</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73494">
                <a:tc>
                  <a:txBody>
                    <a:bodyPr/>
                    <a:lstStyle/>
                    <a:p>
                      <a:pPr algn="ctr" fontAlgn="t">
                        <a:lnSpc>
                          <a:spcPct val="120000"/>
                        </a:lnSpc>
                      </a:pPr>
                      <a:r>
                        <a:rPr lang="en-US" sz="1600">
                          <a:latin typeface="Tahoma" pitchFamily="34" charset="0"/>
                          <a:cs typeface="Tahoma" pitchFamily="34" charset="0"/>
                        </a:rPr>
                        <a:t>unsigned char</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1600">
                          <a:latin typeface="Tahoma" pitchFamily="34" charset="0"/>
                          <a:cs typeface="Tahoma" pitchFamily="34" charset="0"/>
                        </a:rPr>
                        <a:t>1byte</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1600">
                          <a:latin typeface="Tahoma" pitchFamily="34" charset="0"/>
                          <a:cs typeface="Tahoma" pitchFamily="34" charset="0"/>
                        </a:rPr>
                        <a:t>0 to 255</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73494">
                <a:tc>
                  <a:txBody>
                    <a:bodyPr/>
                    <a:lstStyle/>
                    <a:p>
                      <a:pPr algn="ctr" fontAlgn="t">
                        <a:lnSpc>
                          <a:spcPct val="120000"/>
                        </a:lnSpc>
                      </a:pPr>
                      <a:r>
                        <a:rPr lang="en-US" sz="1600">
                          <a:latin typeface="Tahoma" pitchFamily="34" charset="0"/>
                          <a:cs typeface="Tahoma" pitchFamily="34" charset="0"/>
                        </a:rPr>
                        <a:t>signed char</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1600">
                          <a:latin typeface="Tahoma" pitchFamily="34" charset="0"/>
                          <a:cs typeface="Tahoma" pitchFamily="34" charset="0"/>
                        </a:rPr>
                        <a:t>1byte</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1600">
                          <a:latin typeface="Tahoma" pitchFamily="34" charset="0"/>
                          <a:cs typeface="Tahoma" pitchFamily="34" charset="0"/>
                        </a:rPr>
                        <a:t>-127 to 127</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85025">
                <a:tc>
                  <a:txBody>
                    <a:bodyPr/>
                    <a:lstStyle/>
                    <a:p>
                      <a:pPr algn="ctr" fontAlgn="t">
                        <a:lnSpc>
                          <a:spcPct val="120000"/>
                        </a:lnSpc>
                      </a:pPr>
                      <a:r>
                        <a:rPr lang="en-US" sz="1600" err="1">
                          <a:latin typeface="Tahoma" pitchFamily="34" charset="0"/>
                          <a:cs typeface="Tahoma" pitchFamily="34" charset="0"/>
                        </a:rPr>
                        <a:t>int</a:t>
                      </a:r>
                      <a:endParaRPr lang="en-US" sz="1600">
                        <a:latin typeface="Tahoma" pitchFamily="34" charset="0"/>
                        <a:cs typeface="Tahoma" pitchFamily="34" charset="0"/>
                      </a:endParaRP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1600">
                          <a:latin typeface="Tahoma" pitchFamily="34" charset="0"/>
                          <a:cs typeface="Tahoma" pitchFamily="34" charset="0"/>
                        </a:rPr>
                        <a:t>4bytes</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1600">
                          <a:latin typeface="Tahoma" pitchFamily="34" charset="0"/>
                          <a:cs typeface="Tahoma" pitchFamily="34" charset="0"/>
                        </a:rPr>
                        <a:t>-2147483648 to 2147483647</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73494">
                <a:tc>
                  <a:txBody>
                    <a:bodyPr/>
                    <a:lstStyle/>
                    <a:p>
                      <a:pPr algn="ctr" fontAlgn="t">
                        <a:lnSpc>
                          <a:spcPct val="120000"/>
                        </a:lnSpc>
                      </a:pPr>
                      <a:r>
                        <a:rPr lang="en-US" sz="1600">
                          <a:latin typeface="Tahoma" pitchFamily="34" charset="0"/>
                          <a:cs typeface="Tahoma" pitchFamily="34" charset="0"/>
                        </a:rPr>
                        <a:t>unsigned </a:t>
                      </a:r>
                      <a:r>
                        <a:rPr lang="en-US" sz="1600" err="1">
                          <a:latin typeface="Tahoma" pitchFamily="34" charset="0"/>
                          <a:cs typeface="Tahoma" pitchFamily="34" charset="0"/>
                        </a:rPr>
                        <a:t>int</a:t>
                      </a:r>
                      <a:endParaRPr lang="en-US" sz="1600">
                        <a:latin typeface="Tahoma" pitchFamily="34" charset="0"/>
                        <a:cs typeface="Tahoma" pitchFamily="34" charset="0"/>
                      </a:endParaRP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1600">
                          <a:latin typeface="Tahoma" pitchFamily="34" charset="0"/>
                          <a:cs typeface="Tahoma" pitchFamily="34" charset="0"/>
                        </a:rPr>
                        <a:t>4bytes</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1600">
                          <a:latin typeface="Tahoma" pitchFamily="34" charset="0"/>
                          <a:cs typeface="Tahoma" pitchFamily="34" charset="0"/>
                        </a:rPr>
                        <a:t>0 to 4294967295</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85025">
                <a:tc>
                  <a:txBody>
                    <a:bodyPr/>
                    <a:lstStyle/>
                    <a:p>
                      <a:pPr algn="ctr" fontAlgn="t">
                        <a:lnSpc>
                          <a:spcPct val="120000"/>
                        </a:lnSpc>
                      </a:pPr>
                      <a:r>
                        <a:rPr lang="en-US" sz="1600">
                          <a:latin typeface="Tahoma" pitchFamily="34" charset="0"/>
                          <a:cs typeface="Tahoma" pitchFamily="34" charset="0"/>
                        </a:rPr>
                        <a:t>signed int</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1600">
                          <a:latin typeface="Tahoma" pitchFamily="34" charset="0"/>
                          <a:cs typeface="Tahoma" pitchFamily="34" charset="0"/>
                        </a:rPr>
                        <a:t>4bytes</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1600">
                          <a:latin typeface="Tahoma" pitchFamily="34" charset="0"/>
                          <a:cs typeface="Tahoma" pitchFamily="34" charset="0"/>
                        </a:rPr>
                        <a:t>-2147483648 to 2147483647</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73494">
                <a:tc>
                  <a:txBody>
                    <a:bodyPr/>
                    <a:lstStyle/>
                    <a:p>
                      <a:pPr algn="ctr" fontAlgn="t">
                        <a:lnSpc>
                          <a:spcPct val="120000"/>
                        </a:lnSpc>
                      </a:pPr>
                      <a:r>
                        <a:rPr lang="en-US" sz="1600">
                          <a:latin typeface="Tahoma" pitchFamily="34" charset="0"/>
                          <a:cs typeface="Tahoma" pitchFamily="34" charset="0"/>
                        </a:rPr>
                        <a:t>short </a:t>
                      </a:r>
                      <a:r>
                        <a:rPr lang="en-US" sz="1600" err="1">
                          <a:latin typeface="Tahoma" pitchFamily="34" charset="0"/>
                          <a:cs typeface="Tahoma" pitchFamily="34" charset="0"/>
                        </a:rPr>
                        <a:t>int</a:t>
                      </a:r>
                      <a:endParaRPr lang="en-US" sz="1600">
                        <a:latin typeface="Tahoma" pitchFamily="34" charset="0"/>
                        <a:cs typeface="Tahoma" pitchFamily="34" charset="0"/>
                      </a:endParaRP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1600">
                          <a:latin typeface="Tahoma" pitchFamily="34" charset="0"/>
                          <a:cs typeface="Tahoma" pitchFamily="34" charset="0"/>
                        </a:rPr>
                        <a:t>2bytes</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1600">
                          <a:latin typeface="Tahoma" pitchFamily="34" charset="0"/>
                          <a:cs typeface="Tahoma" pitchFamily="34" charset="0"/>
                        </a:rPr>
                        <a:t>-32768 to 32767</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85025">
                <a:tc>
                  <a:txBody>
                    <a:bodyPr/>
                    <a:lstStyle/>
                    <a:p>
                      <a:pPr algn="ctr" fontAlgn="t">
                        <a:lnSpc>
                          <a:spcPct val="120000"/>
                        </a:lnSpc>
                      </a:pPr>
                      <a:r>
                        <a:rPr lang="en-US" sz="1600">
                          <a:latin typeface="Tahoma" pitchFamily="34" charset="0"/>
                          <a:cs typeface="Tahoma" pitchFamily="34" charset="0"/>
                        </a:rPr>
                        <a:t>unsigned short </a:t>
                      </a:r>
                      <a:r>
                        <a:rPr lang="en-US" sz="1600" err="1">
                          <a:latin typeface="Tahoma" pitchFamily="34" charset="0"/>
                          <a:cs typeface="Tahoma" pitchFamily="34" charset="0"/>
                        </a:rPr>
                        <a:t>int</a:t>
                      </a:r>
                      <a:endParaRPr lang="en-US" sz="1600">
                        <a:latin typeface="Tahoma" pitchFamily="34" charset="0"/>
                        <a:cs typeface="Tahoma" pitchFamily="34" charset="0"/>
                      </a:endParaRP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1600">
                          <a:latin typeface="Tahoma" pitchFamily="34" charset="0"/>
                          <a:cs typeface="Tahoma" pitchFamily="34" charset="0"/>
                        </a:rPr>
                        <a:t>Range</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1600">
                          <a:latin typeface="Tahoma" pitchFamily="34" charset="0"/>
                          <a:cs typeface="Tahoma" pitchFamily="34" charset="0"/>
                        </a:rPr>
                        <a:t>0 to 65,535</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73494">
                <a:tc>
                  <a:txBody>
                    <a:bodyPr/>
                    <a:lstStyle/>
                    <a:p>
                      <a:pPr algn="ctr" fontAlgn="t">
                        <a:lnSpc>
                          <a:spcPct val="120000"/>
                        </a:lnSpc>
                      </a:pPr>
                      <a:r>
                        <a:rPr lang="en-US" sz="1600">
                          <a:latin typeface="Tahoma" pitchFamily="34" charset="0"/>
                          <a:cs typeface="Tahoma" pitchFamily="34" charset="0"/>
                        </a:rPr>
                        <a:t>signed short </a:t>
                      </a:r>
                      <a:r>
                        <a:rPr lang="en-US" sz="1600" err="1">
                          <a:latin typeface="Tahoma" pitchFamily="34" charset="0"/>
                          <a:cs typeface="Tahoma" pitchFamily="34" charset="0"/>
                        </a:rPr>
                        <a:t>int</a:t>
                      </a:r>
                      <a:endParaRPr lang="en-US" sz="1600">
                        <a:latin typeface="Tahoma" pitchFamily="34" charset="0"/>
                        <a:cs typeface="Tahoma" pitchFamily="34" charset="0"/>
                      </a:endParaRP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1600">
                          <a:latin typeface="Tahoma" pitchFamily="34" charset="0"/>
                          <a:cs typeface="Tahoma" pitchFamily="34" charset="0"/>
                        </a:rPr>
                        <a:t>Range</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1600">
                          <a:latin typeface="Tahoma" pitchFamily="34" charset="0"/>
                          <a:cs typeface="Tahoma" pitchFamily="34" charset="0"/>
                        </a:rPr>
                        <a:t>-32768 to 32767</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85025">
                <a:tc>
                  <a:txBody>
                    <a:bodyPr/>
                    <a:lstStyle/>
                    <a:p>
                      <a:pPr algn="ctr" fontAlgn="t">
                        <a:lnSpc>
                          <a:spcPct val="120000"/>
                        </a:lnSpc>
                      </a:pPr>
                      <a:r>
                        <a:rPr lang="en-US" sz="1600">
                          <a:latin typeface="Tahoma" pitchFamily="34" charset="0"/>
                          <a:cs typeface="Tahoma" pitchFamily="34" charset="0"/>
                        </a:rPr>
                        <a:t>long </a:t>
                      </a:r>
                      <a:r>
                        <a:rPr lang="en-US" sz="1600" err="1">
                          <a:latin typeface="Tahoma" pitchFamily="34" charset="0"/>
                          <a:cs typeface="Tahoma" pitchFamily="34" charset="0"/>
                        </a:rPr>
                        <a:t>int</a:t>
                      </a:r>
                      <a:endParaRPr lang="en-US" sz="1600">
                        <a:latin typeface="Tahoma" pitchFamily="34" charset="0"/>
                        <a:cs typeface="Tahoma" pitchFamily="34" charset="0"/>
                      </a:endParaRP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1600">
                          <a:latin typeface="Tahoma" pitchFamily="34" charset="0"/>
                          <a:cs typeface="Tahoma" pitchFamily="34" charset="0"/>
                        </a:rPr>
                        <a:t>4bytes</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1600">
                          <a:latin typeface="Tahoma" pitchFamily="34" charset="0"/>
                          <a:cs typeface="Tahoma" pitchFamily="34" charset="0"/>
                        </a:rPr>
                        <a:t>-2,147,483,648 to 2,147,483,647</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73494">
                <a:tc>
                  <a:txBody>
                    <a:bodyPr/>
                    <a:lstStyle/>
                    <a:p>
                      <a:pPr algn="ctr" fontAlgn="t">
                        <a:lnSpc>
                          <a:spcPct val="120000"/>
                        </a:lnSpc>
                      </a:pPr>
                      <a:r>
                        <a:rPr lang="en-US" sz="1600">
                          <a:latin typeface="Tahoma" pitchFamily="34" charset="0"/>
                          <a:cs typeface="Tahoma" pitchFamily="34" charset="0"/>
                        </a:rPr>
                        <a:t>signed long </a:t>
                      </a:r>
                      <a:r>
                        <a:rPr lang="en-US" sz="1600" err="1">
                          <a:latin typeface="Tahoma" pitchFamily="34" charset="0"/>
                          <a:cs typeface="Tahoma" pitchFamily="34" charset="0"/>
                        </a:rPr>
                        <a:t>int</a:t>
                      </a:r>
                      <a:endParaRPr lang="en-US" sz="1600">
                        <a:latin typeface="Tahoma" pitchFamily="34" charset="0"/>
                        <a:cs typeface="Tahoma" pitchFamily="34" charset="0"/>
                      </a:endParaRP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1600">
                          <a:latin typeface="Tahoma" pitchFamily="34" charset="0"/>
                          <a:cs typeface="Tahoma" pitchFamily="34" charset="0"/>
                        </a:rPr>
                        <a:t>4bytes</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1600">
                          <a:latin typeface="Tahoma" pitchFamily="34" charset="0"/>
                          <a:cs typeface="Tahoma" pitchFamily="34" charset="0"/>
                        </a:rPr>
                        <a:t>same as long </a:t>
                      </a:r>
                      <a:r>
                        <a:rPr lang="en-US" sz="1600" err="1">
                          <a:latin typeface="Tahoma" pitchFamily="34" charset="0"/>
                          <a:cs typeface="Tahoma" pitchFamily="34" charset="0"/>
                        </a:rPr>
                        <a:t>int</a:t>
                      </a:r>
                      <a:endParaRPr lang="en-US" sz="1600">
                        <a:latin typeface="Tahoma" pitchFamily="34" charset="0"/>
                        <a:cs typeface="Tahoma" pitchFamily="34" charset="0"/>
                      </a:endParaRP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85025">
                <a:tc>
                  <a:txBody>
                    <a:bodyPr/>
                    <a:lstStyle/>
                    <a:p>
                      <a:pPr algn="ctr" fontAlgn="t">
                        <a:lnSpc>
                          <a:spcPct val="120000"/>
                        </a:lnSpc>
                      </a:pPr>
                      <a:r>
                        <a:rPr lang="en-US" sz="1600">
                          <a:latin typeface="Tahoma" pitchFamily="34" charset="0"/>
                          <a:cs typeface="Tahoma" pitchFamily="34" charset="0"/>
                        </a:rPr>
                        <a:t>unsigned long </a:t>
                      </a:r>
                      <a:r>
                        <a:rPr lang="en-US" sz="1600" err="1">
                          <a:latin typeface="Tahoma" pitchFamily="34" charset="0"/>
                          <a:cs typeface="Tahoma" pitchFamily="34" charset="0"/>
                        </a:rPr>
                        <a:t>int</a:t>
                      </a:r>
                      <a:endParaRPr lang="en-US" sz="1600">
                        <a:latin typeface="Tahoma" pitchFamily="34" charset="0"/>
                        <a:cs typeface="Tahoma" pitchFamily="34" charset="0"/>
                      </a:endParaRP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1600">
                          <a:latin typeface="Tahoma" pitchFamily="34" charset="0"/>
                          <a:cs typeface="Tahoma" pitchFamily="34" charset="0"/>
                        </a:rPr>
                        <a:t>4bytes</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1600">
                          <a:latin typeface="Tahoma" pitchFamily="34" charset="0"/>
                          <a:cs typeface="Tahoma" pitchFamily="34" charset="0"/>
                        </a:rPr>
                        <a:t>0 to 4,294,967,295</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85025">
                <a:tc>
                  <a:txBody>
                    <a:bodyPr/>
                    <a:lstStyle/>
                    <a:p>
                      <a:pPr algn="ctr" fontAlgn="t">
                        <a:lnSpc>
                          <a:spcPct val="120000"/>
                        </a:lnSpc>
                      </a:pPr>
                      <a:r>
                        <a:rPr lang="en-US" sz="1600">
                          <a:latin typeface="Tahoma" pitchFamily="34" charset="0"/>
                          <a:cs typeface="Tahoma" pitchFamily="34" charset="0"/>
                        </a:rPr>
                        <a:t>float</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1600">
                          <a:latin typeface="Tahoma" pitchFamily="34" charset="0"/>
                          <a:cs typeface="Tahoma" pitchFamily="34" charset="0"/>
                        </a:rPr>
                        <a:t>4bytes</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1600">
                          <a:latin typeface="Tahoma" pitchFamily="34" charset="0"/>
                          <a:cs typeface="Tahoma" pitchFamily="34" charset="0"/>
                        </a:rPr>
                        <a:t>+/- 3.4e +/- 38 (~7 digits)</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85025">
                <a:tc>
                  <a:txBody>
                    <a:bodyPr/>
                    <a:lstStyle/>
                    <a:p>
                      <a:pPr algn="ctr" fontAlgn="t">
                        <a:lnSpc>
                          <a:spcPct val="120000"/>
                        </a:lnSpc>
                      </a:pPr>
                      <a:r>
                        <a:rPr lang="en-US" sz="1600">
                          <a:latin typeface="Tahoma" pitchFamily="34" charset="0"/>
                          <a:cs typeface="Tahoma" pitchFamily="34" charset="0"/>
                        </a:rPr>
                        <a:t>double</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1600">
                          <a:latin typeface="Tahoma" pitchFamily="34" charset="0"/>
                          <a:cs typeface="Tahoma" pitchFamily="34" charset="0"/>
                        </a:rPr>
                        <a:t>8bytes</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1600">
                          <a:latin typeface="Tahoma" pitchFamily="34" charset="0"/>
                          <a:cs typeface="Tahoma" pitchFamily="34" charset="0"/>
                        </a:rPr>
                        <a:t>+/- 1.7e +/- 308 (~15 digits)</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85025">
                <a:tc>
                  <a:txBody>
                    <a:bodyPr/>
                    <a:lstStyle/>
                    <a:p>
                      <a:pPr algn="ctr" fontAlgn="t">
                        <a:lnSpc>
                          <a:spcPct val="120000"/>
                        </a:lnSpc>
                      </a:pPr>
                      <a:r>
                        <a:rPr lang="en-US" sz="1600">
                          <a:latin typeface="Tahoma" pitchFamily="34" charset="0"/>
                          <a:cs typeface="Tahoma" pitchFamily="34" charset="0"/>
                        </a:rPr>
                        <a:t>long double</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1600">
                          <a:latin typeface="Tahoma" pitchFamily="34" charset="0"/>
                          <a:cs typeface="Tahoma" pitchFamily="34" charset="0"/>
                        </a:rPr>
                        <a:t>8bytes</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1600">
                          <a:latin typeface="Tahoma" pitchFamily="34" charset="0"/>
                          <a:cs typeface="Tahoma" pitchFamily="34" charset="0"/>
                        </a:rPr>
                        <a:t>+/- 1.7e +/- 308 (~15 digits)</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73494">
                <a:tc>
                  <a:txBody>
                    <a:bodyPr/>
                    <a:lstStyle/>
                    <a:p>
                      <a:pPr algn="ctr" fontAlgn="t">
                        <a:lnSpc>
                          <a:spcPct val="120000"/>
                        </a:lnSpc>
                      </a:pPr>
                      <a:r>
                        <a:rPr lang="en-US" sz="1600" err="1">
                          <a:latin typeface="Tahoma" pitchFamily="34" charset="0"/>
                          <a:cs typeface="Tahoma" pitchFamily="34" charset="0"/>
                        </a:rPr>
                        <a:t>wchar_t</a:t>
                      </a:r>
                      <a:endParaRPr lang="en-US" sz="1600">
                        <a:latin typeface="Tahoma" pitchFamily="34" charset="0"/>
                        <a:cs typeface="Tahoma" pitchFamily="34" charset="0"/>
                      </a:endParaRP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1600">
                          <a:latin typeface="Tahoma" pitchFamily="34" charset="0"/>
                          <a:cs typeface="Tahoma" pitchFamily="34" charset="0"/>
                        </a:rPr>
                        <a:t>2 or 4 bytes</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lnSpc>
                          <a:spcPct val="120000"/>
                        </a:lnSpc>
                      </a:pPr>
                      <a:r>
                        <a:rPr lang="en-US" sz="1600">
                          <a:latin typeface="Tahoma" pitchFamily="34" charset="0"/>
                          <a:cs typeface="Tahoma" pitchFamily="34" charset="0"/>
                        </a:rPr>
                        <a:t>1 wide character</a:t>
                      </a:r>
                    </a:p>
                  </a:txBody>
                  <a:tcPr marL="30981" marR="30981" marT="30981" marB="30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80693124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5" y="0"/>
            <a:ext cx="7696199" cy="830997"/>
          </a:xfrm>
          <a:prstGeom prst="rect">
            <a:avLst/>
          </a:prstGeom>
        </p:spPr>
        <p:txBody>
          <a:bodyPr wrap="square">
            <a:spAutoFit/>
          </a:bodyPr>
          <a:lstStyle/>
          <a:p>
            <a:pPr>
              <a:lnSpc>
                <a:spcPct val="150000"/>
              </a:lnSpc>
            </a:pPr>
            <a:r>
              <a:rPr lang="en-US" sz="3200" b="1" smtClean="0">
                <a:solidFill>
                  <a:srgbClr val="CC0000"/>
                </a:solidFill>
              </a:rPr>
              <a:t>1.5. </a:t>
            </a:r>
            <a:r>
              <a:rPr lang="en-US" sz="3200" b="1" err="1" smtClean="0">
                <a:solidFill>
                  <a:srgbClr val="CC0000"/>
                </a:solidFill>
              </a:rPr>
              <a:t>Kiểu</a:t>
            </a:r>
            <a:r>
              <a:rPr lang="en-US" sz="3200" b="1" smtClean="0">
                <a:solidFill>
                  <a:srgbClr val="CC0000"/>
                </a:solidFill>
              </a:rPr>
              <a:t> </a:t>
            </a:r>
            <a:r>
              <a:rPr lang="en-US" sz="3200" b="1" err="1" smtClean="0">
                <a:solidFill>
                  <a:srgbClr val="CC0000"/>
                </a:solidFill>
              </a:rPr>
              <a:t>dữ</a:t>
            </a:r>
            <a:r>
              <a:rPr lang="en-US" sz="3200" b="1" smtClean="0">
                <a:solidFill>
                  <a:srgbClr val="CC0000"/>
                </a:solidFill>
              </a:rPr>
              <a:t> </a:t>
            </a:r>
            <a:r>
              <a:rPr lang="en-US" sz="3200" b="1" err="1" smtClean="0">
                <a:solidFill>
                  <a:srgbClr val="CC0000"/>
                </a:solidFill>
              </a:rPr>
              <a:t>liệu</a:t>
            </a:r>
            <a:r>
              <a:rPr lang="en-US" sz="3200" b="1" smtClean="0">
                <a:solidFill>
                  <a:srgbClr val="CC0000"/>
                </a:solidFill>
              </a:rPr>
              <a:t> </a:t>
            </a:r>
            <a:r>
              <a:rPr lang="en-US" sz="3200" b="1" err="1" smtClean="0">
                <a:solidFill>
                  <a:srgbClr val="CC0000"/>
                </a:solidFill>
              </a:rPr>
              <a:t>trong</a:t>
            </a:r>
            <a:r>
              <a:rPr lang="en-US" sz="3200" b="1" smtClean="0">
                <a:solidFill>
                  <a:srgbClr val="CC0000"/>
                </a:solidFill>
              </a:rPr>
              <a:t> C++   (</a:t>
            </a:r>
            <a:r>
              <a:rPr lang="en-US" sz="3200" b="1" err="1" smtClean="0">
                <a:solidFill>
                  <a:srgbClr val="CC0000"/>
                </a:solidFill>
              </a:rPr>
              <a:t>tiếp</a:t>
            </a:r>
            <a:r>
              <a:rPr lang="en-US" sz="3200" b="1" smtClean="0">
                <a:solidFill>
                  <a:srgbClr val="CC0000"/>
                </a:solidFill>
              </a:rPr>
              <a:t>…)</a:t>
            </a:r>
            <a:endParaRPr lang="en-US" sz="3200" b="1">
              <a:solidFill>
                <a:srgbClr val="CC0000"/>
              </a:solidFill>
            </a:endParaRPr>
          </a:p>
        </p:txBody>
      </p:sp>
      <p:sp>
        <p:nvSpPr>
          <p:cNvPr id="4" name="TextBox 3"/>
          <p:cNvSpPr txBox="1"/>
          <p:nvPr/>
        </p:nvSpPr>
        <p:spPr>
          <a:xfrm>
            <a:off x="381794" y="874296"/>
            <a:ext cx="8305800" cy="1865126"/>
          </a:xfrm>
          <a:prstGeom prst="rect">
            <a:avLst/>
          </a:prstGeom>
          <a:noFill/>
        </p:spPr>
        <p:txBody>
          <a:bodyPr wrap="square" rtlCol="0">
            <a:spAutoFit/>
          </a:bodyPr>
          <a:lstStyle/>
          <a:p>
            <a:pPr>
              <a:lnSpc>
                <a:spcPct val="120000"/>
              </a:lnSpc>
              <a:buFont typeface="Arial" pitchFamily="34" charset="0"/>
              <a:buChar char="•"/>
            </a:pPr>
            <a:r>
              <a:rPr lang="en-US" b="1" smtClean="0">
                <a:solidFill>
                  <a:srgbClr val="0070C0"/>
                </a:solidFill>
              </a:rPr>
              <a:t> Thiết lập các tên bí danh với từ khóa typedef:</a:t>
            </a:r>
          </a:p>
          <a:p>
            <a:pPr algn="just">
              <a:lnSpc>
                <a:spcPct val="120000"/>
              </a:lnSpc>
            </a:pPr>
            <a:r>
              <a:rPr lang="en-US" smtClean="0">
                <a:solidFill>
                  <a:srgbClr val="0070C0"/>
                </a:solidFill>
              </a:rPr>
              <a:t>C++ </a:t>
            </a:r>
            <a:r>
              <a:rPr lang="en-US" err="1" smtClean="0">
                <a:solidFill>
                  <a:srgbClr val="0070C0"/>
                </a:solidFill>
              </a:rPr>
              <a:t>cho</a:t>
            </a:r>
            <a:r>
              <a:rPr lang="en-US" smtClean="0">
                <a:solidFill>
                  <a:srgbClr val="0070C0"/>
                </a:solidFill>
              </a:rPr>
              <a:t> </a:t>
            </a:r>
            <a:r>
              <a:rPr lang="en-US" err="1" smtClean="0">
                <a:solidFill>
                  <a:srgbClr val="0070C0"/>
                </a:solidFill>
              </a:rPr>
              <a:t>phép</a:t>
            </a:r>
            <a:r>
              <a:rPr lang="en-US" smtClean="0">
                <a:solidFill>
                  <a:srgbClr val="0070C0"/>
                </a:solidFill>
              </a:rPr>
              <a:t> </a:t>
            </a:r>
            <a:r>
              <a:rPr lang="en-US" err="1" smtClean="0">
                <a:solidFill>
                  <a:srgbClr val="0070C0"/>
                </a:solidFill>
              </a:rPr>
              <a:t>định</a:t>
            </a:r>
            <a:r>
              <a:rPr lang="en-US" smtClean="0">
                <a:solidFill>
                  <a:srgbClr val="0070C0"/>
                </a:solidFill>
              </a:rPr>
              <a:t> </a:t>
            </a:r>
            <a:r>
              <a:rPr lang="en-US" err="1" smtClean="0">
                <a:solidFill>
                  <a:srgbClr val="0070C0"/>
                </a:solidFill>
              </a:rPr>
              <a:t>nghĩa</a:t>
            </a:r>
            <a:r>
              <a:rPr lang="en-US" smtClean="0">
                <a:solidFill>
                  <a:srgbClr val="0070C0"/>
                </a:solidFill>
              </a:rPr>
              <a:t> </a:t>
            </a:r>
            <a:r>
              <a:rPr lang="en-US" err="1" smtClean="0">
                <a:solidFill>
                  <a:srgbClr val="0070C0"/>
                </a:solidFill>
              </a:rPr>
              <a:t>các</a:t>
            </a:r>
            <a:r>
              <a:rPr lang="en-US" smtClean="0">
                <a:solidFill>
                  <a:srgbClr val="0070C0"/>
                </a:solidFill>
              </a:rPr>
              <a:t> </a:t>
            </a:r>
            <a:r>
              <a:rPr lang="en-US" err="1" smtClean="0">
                <a:solidFill>
                  <a:srgbClr val="0070C0"/>
                </a:solidFill>
              </a:rPr>
              <a:t>kiểu</a:t>
            </a:r>
            <a:r>
              <a:rPr lang="en-US" smtClean="0">
                <a:solidFill>
                  <a:srgbClr val="0070C0"/>
                </a:solidFill>
              </a:rPr>
              <a:t> </a:t>
            </a:r>
            <a:r>
              <a:rPr lang="en-US" err="1" smtClean="0">
                <a:solidFill>
                  <a:srgbClr val="0070C0"/>
                </a:solidFill>
              </a:rPr>
              <a:t>dữ</a:t>
            </a:r>
            <a:r>
              <a:rPr lang="en-US" smtClean="0">
                <a:solidFill>
                  <a:srgbClr val="0070C0"/>
                </a:solidFill>
              </a:rPr>
              <a:t> </a:t>
            </a:r>
            <a:r>
              <a:rPr lang="en-US" err="1" smtClean="0">
                <a:solidFill>
                  <a:srgbClr val="0070C0"/>
                </a:solidFill>
              </a:rPr>
              <a:t>liệu</a:t>
            </a:r>
            <a:r>
              <a:rPr lang="en-US" smtClean="0">
                <a:solidFill>
                  <a:srgbClr val="0070C0"/>
                </a:solidFill>
              </a:rPr>
              <a:t> </a:t>
            </a:r>
            <a:r>
              <a:rPr lang="en-US" err="1" smtClean="0">
                <a:solidFill>
                  <a:srgbClr val="0070C0"/>
                </a:solidFill>
              </a:rPr>
              <a:t>của</a:t>
            </a:r>
            <a:r>
              <a:rPr lang="en-US" smtClean="0">
                <a:solidFill>
                  <a:srgbClr val="0070C0"/>
                </a:solidFill>
              </a:rPr>
              <a:t> </a:t>
            </a:r>
            <a:r>
              <a:rPr lang="en-US" err="1" smtClean="0">
                <a:solidFill>
                  <a:srgbClr val="0070C0"/>
                </a:solidFill>
              </a:rPr>
              <a:t>riêng</a:t>
            </a:r>
            <a:r>
              <a:rPr lang="en-US" smtClean="0">
                <a:solidFill>
                  <a:srgbClr val="0070C0"/>
                </a:solidFill>
              </a:rPr>
              <a:t> </a:t>
            </a:r>
            <a:r>
              <a:rPr lang="en-US" err="1" smtClean="0">
                <a:solidFill>
                  <a:srgbClr val="0070C0"/>
                </a:solidFill>
              </a:rPr>
              <a:t>chúng</a:t>
            </a:r>
            <a:r>
              <a:rPr lang="en-US" smtClean="0">
                <a:solidFill>
                  <a:srgbClr val="0070C0"/>
                </a:solidFill>
              </a:rPr>
              <a:t> </a:t>
            </a:r>
            <a:r>
              <a:rPr lang="en-US" err="1" smtClean="0">
                <a:solidFill>
                  <a:srgbClr val="0070C0"/>
                </a:solidFill>
              </a:rPr>
              <a:t>ta</a:t>
            </a:r>
            <a:r>
              <a:rPr lang="en-US" smtClean="0">
                <a:solidFill>
                  <a:srgbClr val="0070C0"/>
                </a:solidFill>
              </a:rPr>
              <a:t> </a:t>
            </a:r>
            <a:r>
              <a:rPr lang="en-US" err="1" smtClean="0">
                <a:solidFill>
                  <a:srgbClr val="0070C0"/>
                </a:solidFill>
              </a:rPr>
              <a:t>dựa</a:t>
            </a:r>
            <a:r>
              <a:rPr lang="en-US" smtClean="0">
                <a:solidFill>
                  <a:srgbClr val="0070C0"/>
                </a:solidFill>
              </a:rPr>
              <a:t> </a:t>
            </a:r>
            <a:r>
              <a:rPr lang="en-US" err="1" smtClean="0">
                <a:solidFill>
                  <a:srgbClr val="0070C0"/>
                </a:solidFill>
              </a:rPr>
              <a:t>trên</a:t>
            </a:r>
            <a:r>
              <a:rPr lang="en-US" smtClean="0">
                <a:solidFill>
                  <a:srgbClr val="0070C0"/>
                </a:solidFill>
              </a:rPr>
              <a:t> </a:t>
            </a:r>
            <a:r>
              <a:rPr lang="en-US" err="1" smtClean="0">
                <a:solidFill>
                  <a:srgbClr val="0070C0"/>
                </a:solidFill>
              </a:rPr>
              <a:t>các</a:t>
            </a:r>
            <a:r>
              <a:rPr lang="en-US" smtClean="0">
                <a:solidFill>
                  <a:srgbClr val="0070C0"/>
                </a:solidFill>
              </a:rPr>
              <a:t> </a:t>
            </a:r>
            <a:r>
              <a:rPr lang="en-US" err="1" smtClean="0">
                <a:solidFill>
                  <a:srgbClr val="0070C0"/>
                </a:solidFill>
              </a:rPr>
              <a:t>kiểu</a:t>
            </a:r>
            <a:r>
              <a:rPr lang="en-US" smtClean="0">
                <a:solidFill>
                  <a:srgbClr val="0070C0"/>
                </a:solidFill>
              </a:rPr>
              <a:t> </a:t>
            </a:r>
            <a:r>
              <a:rPr lang="en-US" err="1" smtClean="0">
                <a:solidFill>
                  <a:srgbClr val="0070C0"/>
                </a:solidFill>
              </a:rPr>
              <a:t>dữ</a:t>
            </a:r>
            <a:r>
              <a:rPr lang="en-US" smtClean="0">
                <a:solidFill>
                  <a:srgbClr val="0070C0"/>
                </a:solidFill>
              </a:rPr>
              <a:t> </a:t>
            </a:r>
            <a:r>
              <a:rPr lang="en-US" err="1" smtClean="0">
                <a:solidFill>
                  <a:srgbClr val="0070C0"/>
                </a:solidFill>
              </a:rPr>
              <a:t>liệu</a:t>
            </a:r>
            <a:r>
              <a:rPr lang="en-US" smtClean="0">
                <a:solidFill>
                  <a:srgbClr val="0070C0"/>
                </a:solidFill>
              </a:rPr>
              <a:t> </a:t>
            </a:r>
            <a:r>
              <a:rPr lang="en-US" err="1" smtClean="0">
                <a:solidFill>
                  <a:srgbClr val="0070C0"/>
                </a:solidFill>
              </a:rPr>
              <a:t>hiện</a:t>
            </a:r>
            <a:r>
              <a:rPr lang="en-US" smtClean="0">
                <a:solidFill>
                  <a:srgbClr val="0070C0"/>
                </a:solidFill>
              </a:rPr>
              <a:t> </a:t>
            </a:r>
            <a:r>
              <a:rPr lang="en-US" err="1" smtClean="0">
                <a:solidFill>
                  <a:srgbClr val="0070C0"/>
                </a:solidFill>
              </a:rPr>
              <a:t>có</a:t>
            </a:r>
            <a:r>
              <a:rPr lang="en-US" smtClean="0">
                <a:solidFill>
                  <a:srgbClr val="0070C0"/>
                </a:solidFill>
              </a:rPr>
              <a:t> </a:t>
            </a:r>
            <a:r>
              <a:rPr lang="en-US" err="1" smtClean="0">
                <a:solidFill>
                  <a:srgbClr val="0070C0"/>
                </a:solidFill>
              </a:rPr>
              <a:t>khác</a:t>
            </a:r>
            <a:r>
              <a:rPr lang="en-US" smtClean="0">
                <a:solidFill>
                  <a:srgbClr val="0070C0"/>
                </a:solidFill>
              </a:rPr>
              <a:t>. Ta </a:t>
            </a:r>
            <a:r>
              <a:rPr lang="en-US" err="1" smtClean="0">
                <a:solidFill>
                  <a:srgbClr val="0070C0"/>
                </a:solidFill>
              </a:rPr>
              <a:t>có</a:t>
            </a:r>
            <a:r>
              <a:rPr lang="en-US" smtClean="0">
                <a:solidFill>
                  <a:srgbClr val="0070C0"/>
                </a:solidFill>
              </a:rPr>
              <a:t> </a:t>
            </a:r>
            <a:r>
              <a:rPr lang="en-US" err="1" smtClean="0">
                <a:solidFill>
                  <a:srgbClr val="0070C0"/>
                </a:solidFill>
              </a:rPr>
              <a:t>thể</a:t>
            </a:r>
            <a:r>
              <a:rPr lang="en-US" smtClean="0">
                <a:solidFill>
                  <a:srgbClr val="0070C0"/>
                </a:solidFill>
              </a:rPr>
              <a:t> </a:t>
            </a:r>
            <a:r>
              <a:rPr lang="en-US" err="1" smtClean="0">
                <a:solidFill>
                  <a:srgbClr val="0070C0"/>
                </a:solidFill>
              </a:rPr>
              <a:t>làm</a:t>
            </a:r>
            <a:r>
              <a:rPr lang="en-US" smtClean="0">
                <a:solidFill>
                  <a:srgbClr val="0070C0"/>
                </a:solidFill>
              </a:rPr>
              <a:t> </a:t>
            </a:r>
            <a:r>
              <a:rPr lang="en-US" err="1" smtClean="0">
                <a:solidFill>
                  <a:srgbClr val="0070C0"/>
                </a:solidFill>
              </a:rPr>
              <a:t>điều</a:t>
            </a:r>
            <a:r>
              <a:rPr lang="en-US" smtClean="0">
                <a:solidFill>
                  <a:srgbClr val="0070C0"/>
                </a:solidFill>
              </a:rPr>
              <a:t> </a:t>
            </a:r>
            <a:r>
              <a:rPr lang="en-US" err="1" smtClean="0">
                <a:solidFill>
                  <a:srgbClr val="0070C0"/>
                </a:solidFill>
              </a:rPr>
              <a:t>này</a:t>
            </a:r>
            <a:r>
              <a:rPr lang="en-US" smtClean="0">
                <a:solidFill>
                  <a:srgbClr val="0070C0"/>
                </a:solidFill>
              </a:rPr>
              <a:t> </a:t>
            </a:r>
            <a:r>
              <a:rPr lang="en-US" err="1" smtClean="0">
                <a:solidFill>
                  <a:srgbClr val="0070C0"/>
                </a:solidFill>
              </a:rPr>
              <a:t>bằng</a:t>
            </a:r>
            <a:r>
              <a:rPr lang="en-US" smtClean="0">
                <a:solidFill>
                  <a:srgbClr val="0070C0"/>
                </a:solidFill>
              </a:rPr>
              <a:t> </a:t>
            </a:r>
            <a:r>
              <a:rPr lang="en-US" err="1" smtClean="0">
                <a:solidFill>
                  <a:srgbClr val="0070C0"/>
                </a:solidFill>
              </a:rPr>
              <a:t>cách</a:t>
            </a:r>
            <a:r>
              <a:rPr lang="en-US" smtClean="0">
                <a:solidFill>
                  <a:srgbClr val="0070C0"/>
                </a:solidFill>
              </a:rPr>
              <a:t> </a:t>
            </a:r>
            <a:r>
              <a:rPr lang="en-US" err="1" smtClean="0">
                <a:solidFill>
                  <a:srgbClr val="0070C0"/>
                </a:solidFill>
              </a:rPr>
              <a:t>sử</a:t>
            </a:r>
            <a:r>
              <a:rPr lang="en-US" smtClean="0">
                <a:solidFill>
                  <a:srgbClr val="0070C0"/>
                </a:solidFill>
              </a:rPr>
              <a:t> </a:t>
            </a:r>
            <a:r>
              <a:rPr lang="en-US" err="1" smtClean="0">
                <a:solidFill>
                  <a:srgbClr val="0070C0"/>
                </a:solidFill>
              </a:rPr>
              <a:t>dụng</a:t>
            </a:r>
            <a:r>
              <a:rPr lang="en-US" smtClean="0">
                <a:solidFill>
                  <a:srgbClr val="0070C0"/>
                </a:solidFill>
              </a:rPr>
              <a:t> </a:t>
            </a:r>
            <a:r>
              <a:rPr lang="en-US" err="1" smtClean="0">
                <a:solidFill>
                  <a:srgbClr val="0070C0"/>
                </a:solidFill>
              </a:rPr>
              <a:t>từ</a:t>
            </a:r>
            <a:r>
              <a:rPr lang="en-US" smtClean="0">
                <a:solidFill>
                  <a:srgbClr val="0070C0"/>
                </a:solidFill>
              </a:rPr>
              <a:t> </a:t>
            </a:r>
            <a:r>
              <a:rPr lang="en-US" err="1" smtClean="0">
                <a:solidFill>
                  <a:srgbClr val="0070C0"/>
                </a:solidFill>
              </a:rPr>
              <a:t>khóa</a:t>
            </a:r>
            <a:r>
              <a:rPr lang="en-US" smtClean="0">
                <a:solidFill>
                  <a:srgbClr val="0070C0"/>
                </a:solidFill>
              </a:rPr>
              <a:t> </a:t>
            </a:r>
            <a:r>
              <a:rPr lang="en-US" b="1" err="1" smtClean="0">
                <a:solidFill>
                  <a:srgbClr val="0070C0"/>
                </a:solidFill>
              </a:rPr>
              <a:t>typedef</a:t>
            </a:r>
            <a:r>
              <a:rPr lang="en-US" smtClean="0">
                <a:solidFill>
                  <a:srgbClr val="0070C0"/>
                </a:solidFill>
              </a:rPr>
              <a:t>.</a:t>
            </a:r>
          </a:p>
        </p:txBody>
      </p:sp>
      <p:sp>
        <p:nvSpPr>
          <p:cNvPr id="6" name="Rectangle 5"/>
          <p:cNvSpPr/>
          <p:nvPr/>
        </p:nvSpPr>
        <p:spPr>
          <a:xfrm>
            <a:off x="457994" y="2832159"/>
            <a:ext cx="8229600" cy="830997"/>
          </a:xfrm>
          <a:prstGeom prst="rect">
            <a:avLst/>
          </a:prstGeom>
        </p:spPr>
        <p:txBody>
          <a:bodyPr wrap="square">
            <a:spAutoFit/>
          </a:bodyPr>
          <a:lstStyle/>
          <a:p>
            <a:pPr algn="just"/>
            <a:r>
              <a:rPr lang="en-US" b="1" smtClean="0">
                <a:solidFill>
                  <a:srgbClr val="0070C0"/>
                </a:solidFill>
              </a:rPr>
              <a:t>Khai báo:</a:t>
            </a:r>
          </a:p>
          <a:p>
            <a:pPr algn="ctr"/>
            <a:r>
              <a:rPr lang="en-US" b="1" err="1" smtClean="0">
                <a:solidFill>
                  <a:srgbClr val="FF0000"/>
                </a:solidFill>
                <a:latin typeface="Courier New" pitchFamily="49" charset="0"/>
                <a:cs typeface="Courier New" pitchFamily="49" charset="0"/>
              </a:rPr>
              <a:t>typedef</a:t>
            </a:r>
            <a:r>
              <a:rPr lang="en-US" b="1" smtClean="0">
                <a:solidFill>
                  <a:srgbClr val="FF0000"/>
                </a:solidFill>
                <a:latin typeface="Courier New" pitchFamily="49" charset="0"/>
                <a:cs typeface="Courier New" pitchFamily="49" charset="0"/>
              </a:rPr>
              <a:t> &lt;</a:t>
            </a:r>
            <a:r>
              <a:rPr lang="en-US" b="1" err="1" smtClean="0">
                <a:solidFill>
                  <a:srgbClr val="FF0000"/>
                </a:solidFill>
                <a:latin typeface="Courier New" pitchFamily="49" charset="0"/>
                <a:cs typeface="Courier New" pitchFamily="49" charset="0"/>
              </a:rPr>
              <a:t>existing_type</a:t>
            </a:r>
            <a:r>
              <a:rPr lang="en-US" b="1" smtClean="0">
                <a:solidFill>
                  <a:srgbClr val="FF0000"/>
                </a:solidFill>
                <a:latin typeface="Courier New" pitchFamily="49" charset="0"/>
                <a:cs typeface="Courier New" pitchFamily="49" charset="0"/>
              </a:rPr>
              <a:t>&gt; &lt;</a:t>
            </a:r>
            <a:r>
              <a:rPr lang="en-US" b="1" err="1" smtClean="0">
                <a:solidFill>
                  <a:srgbClr val="FF0000"/>
                </a:solidFill>
                <a:latin typeface="Courier New" pitchFamily="49" charset="0"/>
                <a:cs typeface="Courier New" pitchFamily="49" charset="0"/>
              </a:rPr>
              <a:t>new_type_name</a:t>
            </a:r>
            <a:r>
              <a:rPr lang="en-US" b="1" smtClean="0">
                <a:solidFill>
                  <a:srgbClr val="FF0000"/>
                </a:solidFill>
                <a:latin typeface="Courier New" pitchFamily="49" charset="0"/>
                <a:cs typeface="Courier New" pitchFamily="49" charset="0"/>
              </a:rPr>
              <a:t>&gt;;</a:t>
            </a:r>
          </a:p>
        </p:txBody>
      </p:sp>
      <p:sp>
        <p:nvSpPr>
          <p:cNvPr id="7" name="Rectangle 6"/>
          <p:cNvSpPr/>
          <p:nvPr/>
        </p:nvSpPr>
        <p:spPr>
          <a:xfrm>
            <a:off x="534194" y="3846096"/>
            <a:ext cx="7772400" cy="1938992"/>
          </a:xfrm>
          <a:prstGeom prst="rect">
            <a:avLst/>
          </a:prstGeom>
        </p:spPr>
        <p:txBody>
          <a:bodyPr wrap="square">
            <a:spAutoFit/>
          </a:bodyPr>
          <a:lstStyle/>
          <a:p>
            <a:r>
              <a:rPr lang="en-US" b="1" err="1" smtClean="0">
                <a:solidFill>
                  <a:srgbClr val="0070C0"/>
                </a:solidFill>
                <a:latin typeface="Arial" pitchFamily="34" charset="0"/>
                <a:cs typeface="Arial" pitchFamily="34" charset="0"/>
              </a:rPr>
              <a:t>Ví</a:t>
            </a:r>
            <a:r>
              <a:rPr lang="en-US" b="1" smtClean="0">
                <a:solidFill>
                  <a:srgbClr val="0070C0"/>
                </a:solidFill>
                <a:latin typeface="Arial" pitchFamily="34" charset="0"/>
                <a:cs typeface="Arial" pitchFamily="34" charset="0"/>
              </a:rPr>
              <a:t> </a:t>
            </a:r>
            <a:r>
              <a:rPr lang="en-US" b="1" err="1" smtClean="0">
                <a:solidFill>
                  <a:srgbClr val="0070C0"/>
                </a:solidFill>
                <a:latin typeface="Arial" pitchFamily="34" charset="0"/>
                <a:cs typeface="Arial" pitchFamily="34" charset="0"/>
              </a:rPr>
              <a:t>dụ</a:t>
            </a:r>
            <a:r>
              <a:rPr lang="en-US" b="1" smtClean="0">
                <a:solidFill>
                  <a:srgbClr val="0070C0"/>
                </a:solidFill>
                <a:latin typeface="Arial" pitchFamily="34" charset="0"/>
                <a:cs typeface="Arial" pitchFamily="34" charset="0"/>
              </a:rPr>
              <a:t>:</a:t>
            </a:r>
          </a:p>
          <a:p>
            <a:r>
              <a:rPr lang="en-US" b="1" smtClean="0">
                <a:solidFill>
                  <a:srgbClr val="FF0000"/>
                </a:solidFill>
                <a:latin typeface="Courier New" pitchFamily="49" charset="0"/>
                <a:cs typeface="Courier New" pitchFamily="49" charset="0"/>
              </a:rPr>
              <a:t>	</a:t>
            </a:r>
            <a:r>
              <a:rPr lang="en-US" b="1" err="1" smtClean="0">
                <a:solidFill>
                  <a:srgbClr val="FF0000"/>
                </a:solidFill>
                <a:latin typeface="Courier New" pitchFamily="49" charset="0"/>
                <a:cs typeface="Courier New" pitchFamily="49" charset="0"/>
              </a:rPr>
              <a:t>typedef</a:t>
            </a:r>
            <a:r>
              <a:rPr lang="en-US" b="1" smtClean="0">
                <a:solidFill>
                  <a:srgbClr val="FF0000"/>
                </a:solidFill>
                <a:latin typeface="Courier New" pitchFamily="49" charset="0"/>
                <a:cs typeface="Courier New" pitchFamily="49" charset="0"/>
              </a:rPr>
              <a:t> char C;</a:t>
            </a:r>
          </a:p>
          <a:p>
            <a:r>
              <a:rPr lang="en-US" b="1" smtClean="0">
                <a:solidFill>
                  <a:srgbClr val="FF0000"/>
                </a:solidFill>
                <a:latin typeface="Courier New" pitchFamily="49" charset="0"/>
                <a:cs typeface="Courier New" pitchFamily="49" charset="0"/>
              </a:rPr>
              <a:t>	</a:t>
            </a:r>
            <a:r>
              <a:rPr lang="en-US" b="1" err="1" smtClean="0">
                <a:solidFill>
                  <a:srgbClr val="FF0000"/>
                </a:solidFill>
                <a:latin typeface="Courier New" pitchFamily="49" charset="0"/>
                <a:cs typeface="Courier New" pitchFamily="49" charset="0"/>
              </a:rPr>
              <a:t>typedef</a:t>
            </a:r>
            <a:r>
              <a:rPr lang="en-US" b="1" smtClean="0">
                <a:solidFill>
                  <a:srgbClr val="FF0000"/>
                </a:solidFill>
                <a:latin typeface="Courier New" pitchFamily="49" charset="0"/>
                <a:cs typeface="Courier New" pitchFamily="49" charset="0"/>
              </a:rPr>
              <a:t> unsigned </a:t>
            </a:r>
            <a:r>
              <a:rPr lang="en-US" b="1" err="1" smtClean="0">
                <a:solidFill>
                  <a:srgbClr val="FF0000"/>
                </a:solidFill>
                <a:latin typeface="Courier New" pitchFamily="49" charset="0"/>
                <a:cs typeface="Courier New" pitchFamily="49" charset="0"/>
              </a:rPr>
              <a:t>int</a:t>
            </a:r>
            <a:r>
              <a:rPr lang="en-US" b="1" smtClean="0">
                <a:solidFill>
                  <a:srgbClr val="FF0000"/>
                </a:solidFill>
                <a:latin typeface="Courier New" pitchFamily="49" charset="0"/>
                <a:cs typeface="Courier New" pitchFamily="49" charset="0"/>
              </a:rPr>
              <a:t> WORD;</a:t>
            </a:r>
          </a:p>
          <a:p>
            <a:r>
              <a:rPr lang="en-US" b="1" smtClean="0">
                <a:solidFill>
                  <a:srgbClr val="FF0000"/>
                </a:solidFill>
                <a:latin typeface="Courier New" pitchFamily="49" charset="0"/>
                <a:cs typeface="Courier New" pitchFamily="49" charset="0"/>
              </a:rPr>
              <a:t>	</a:t>
            </a:r>
            <a:r>
              <a:rPr lang="en-US" b="1" err="1" smtClean="0">
                <a:solidFill>
                  <a:srgbClr val="FF0000"/>
                </a:solidFill>
                <a:latin typeface="Courier New" pitchFamily="49" charset="0"/>
                <a:cs typeface="Courier New" pitchFamily="49" charset="0"/>
              </a:rPr>
              <a:t>typedef</a:t>
            </a:r>
            <a:r>
              <a:rPr lang="en-US" b="1" smtClean="0">
                <a:solidFill>
                  <a:srgbClr val="FF0000"/>
                </a:solidFill>
                <a:latin typeface="Courier New" pitchFamily="49" charset="0"/>
                <a:cs typeface="Courier New" pitchFamily="49" charset="0"/>
              </a:rPr>
              <a:t> char * </a:t>
            </a:r>
            <a:r>
              <a:rPr lang="en-US" b="1" err="1" smtClean="0">
                <a:solidFill>
                  <a:srgbClr val="FF0000"/>
                </a:solidFill>
                <a:latin typeface="Courier New" pitchFamily="49" charset="0"/>
                <a:cs typeface="Courier New" pitchFamily="49" charset="0"/>
              </a:rPr>
              <a:t>pChar</a:t>
            </a:r>
            <a:r>
              <a:rPr lang="en-US" b="1" smtClean="0">
                <a:solidFill>
                  <a:srgbClr val="FF0000"/>
                </a:solidFill>
                <a:latin typeface="Courier New" pitchFamily="49" charset="0"/>
                <a:cs typeface="Courier New" pitchFamily="49" charset="0"/>
              </a:rPr>
              <a:t>;</a:t>
            </a:r>
          </a:p>
          <a:p>
            <a:r>
              <a:rPr lang="en-US" b="1" smtClean="0">
                <a:solidFill>
                  <a:srgbClr val="FF0000"/>
                </a:solidFill>
                <a:latin typeface="Courier New" pitchFamily="49" charset="0"/>
                <a:cs typeface="Courier New" pitchFamily="49" charset="0"/>
              </a:rPr>
              <a:t>	</a:t>
            </a:r>
            <a:r>
              <a:rPr lang="en-US" b="1" err="1" smtClean="0">
                <a:solidFill>
                  <a:srgbClr val="FF0000"/>
                </a:solidFill>
                <a:latin typeface="Courier New" pitchFamily="49" charset="0"/>
                <a:cs typeface="Courier New" pitchFamily="49" charset="0"/>
              </a:rPr>
              <a:t>typedef</a:t>
            </a:r>
            <a:r>
              <a:rPr lang="en-US" b="1" smtClean="0">
                <a:solidFill>
                  <a:srgbClr val="FF0000"/>
                </a:solidFill>
                <a:latin typeface="Courier New" pitchFamily="49" charset="0"/>
                <a:cs typeface="Courier New" pitchFamily="49" charset="0"/>
              </a:rPr>
              <a:t> char field [50];</a:t>
            </a:r>
            <a:endParaRPr lang="en-US" b="1">
              <a:solidFill>
                <a:srgbClr val="FF0000"/>
              </a:solidFill>
              <a:latin typeface="Courier New" pitchFamily="49" charset="0"/>
              <a:cs typeface="Courier New" pitchFamily="49" charset="0"/>
            </a:endParaRPr>
          </a:p>
        </p:txBody>
      </p:sp>
    </p:spTree>
    <p:extLst>
      <p:ext uri="{BB962C8B-B14F-4D97-AF65-F5344CB8AC3E}">
        <p14:creationId xmlns="" xmlns:p14="http://schemas.microsoft.com/office/powerpoint/2010/main" val="8069312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amond(in)">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5" y="0"/>
            <a:ext cx="7696199" cy="830997"/>
          </a:xfrm>
          <a:prstGeom prst="rect">
            <a:avLst/>
          </a:prstGeom>
        </p:spPr>
        <p:txBody>
          <a:bodyPr wrap="square">
            <a:spAutoFit/>
          </a:bodyPr>
          <a:lstStyle/>
          <a:p>
            <a:pPr>
              <a:lnSpc>
                <a:spcPct val="150000"/>
              </a:lnSpc>
            </a:pPr>
            <a:r>
              <a:rPr lang="en-US" sz="3200" b="1" smtClean="0">
                <a:solidFill>
                  <a:srgbClr val="CC0000"/>
                </a:solidFill>
              </a:rPr>
              <a:t>1.5. </a:t>
            </a:r>
            <a:r>
              <a:rPr lang="en-US" sz="3200" b="1" err="1" smtClean="0">
                <a:solidFill>
                  <a:srgbClr val="CC0000"/>
                </a:solidFill>
              </a:rPr>
              <a:t>Kiểu</a:t>
            </a:r>
            <a:r>
              <a:rPr lang="en-US" sz="3200" b="1" smtClean="0">
                <a:solidFill>
                  <a:srgbClr val="CC0000"/>
                </a:solidFill>
              </a:rPr>
              <a:t> </a:t>
            </a:r>
            <a:r>
              <a:rPr lang="en-US" sz="3200" b="1" err="1" smtClean="0">
                <a:solidFill>
                  <a:srgbClr val="CC0000"/>
                </a:solidFill>
              </a:rPr>
              <a:t>dữ</a:t>
            </a:r>
            <a:r>
              <a:rPr lang="en-US" sz="3200" b="1" smtClean="0">
                <a:solidFill>
                  <a:srgbClr val="CC0000"/>
                </a:solidFill>
              </a:rPr>
              <a:t> </a:t>
            </a:r>
            <a:r>
              <a:rPr lang="en-US" sz="3200" b="1" err="1" smtClean="0">
                <a:solidFill>
                  <a:srgbClr val="CC0000"/>
                </a:solidFill>
              </a:rPr>
              <a:t>liệu</a:t>
            </a:r>
            <a:r>
              <a:rPr lang="en-US" sz="3200" b="1" smtClean="0">
                <a:solidFill>
                  <a:srgbClr val="CC0000"/>
                </a:solidFill>
              </a:rPr>
              <a:t> </a:t>
            </a:r>
            <a:r>
              <a:rPr lang="en-US" sz="3200" b="1" err="1" smtClean="0">
                <a:solidFill>
                  <a:srgbClr val="CC0000"/>
                </a:solidFill>
              </a:rPr>
              <a:t>trong</a:t>
            </a:r>
            <a:r>
              <a:rPr lang="en-US" sz="3200" b="1" smtClean="0">
                <a:solidFill>
                  <a:srgbClr val="CC0000"/>
                </a:solidFill>
              </a:rPr>
              <a:t> C++   (</a:t>
            </a:r>
            <a:r>
              <a:rPr lang="en-US" sz="3200" b="1" err="1" smtClean="0">
                <a:solidFill>
                  <a:srgbClr val="CC0000"/>
                </a:solidFill>
              </a:rPr>
              <a:t>tiếp</a:t>
            </a:r>
            <a:r>
              <a:rPr lang="en-US" sz="3200" b="1" smtClean="0">
                <a:solidFill>
                  <a:srgbClr val="CC0000"/>
                </a:solidFill>
              </a:rPr>
              <a:t>…)</a:t>
            </a:r>
            <a:endParaRPr lang="en-US" sz="3200" b="1">
              <a:solidFill>
                <a:srgbClr val="CC0000"/>
              </a:solidFill>
            </a:endParaRPr>
          </a:p>
        </p:txBody>
      </p:sp>
      <p:sp>
        <p:nvSpPr>
          <p:cNvPr id="4" name="TextBox 3"/>
          <p:cNvSpPr txBox="1"/>
          <p:nvPr/>
        </p:nvSpPr>
        <p:spPr>
          <a:xfrm>
            <a:off x="381794" y="874296"/>
            <a:ext cx="8305800" cy="2267544"/>
          </a:xfrm>
          <a:prstGeom prst="rect">
            <a:avLst/>
          </a:prstGeom>
          <a:noFill/>
        </p:spPr>
        <p:txBody>
          <a:bodyPr wrap="square" rtlCol="0">
            <a:spAutoFit/>
          </a:bodyPr>
          <a:lstStyle/>
          <a:p>
            <a:pPr>
              <a:lnSpc>
                <a:spcPct val="120000"/>
              </a:lnSpc>
              <a:buFont typeface="Arial" pitchFamily="34" charset="0"/>
              <a:buChar char="•"/>
            </a:pPr>
            <a:r>
              <a:rPr lang="en-US" b="1" smtClean="0">
                <a:solidFill>
                  <a:srgbClr val="0070C0"/>
                </a:solidFill>
              </a:rPr>
              <a:t> Kiểu dữ liệu cấu trúc với từ khóa struct:</a:t>
            </a:r>
          </a:p>
          <a:p>
            <a:pPr algn="just">
              <a:lnSpc>
                <a:spcPct val="120000"/>
              </a:lnSpc>
            </a:pPr>
            <a:r>
              <a:rPr lang="vi-VN" smtClean="0">
                <a:solidFill>
                  <a:srgbClr val="0070C0"/>
                </a:solidFill>
              </a:rPr>
              <a:t>Cấu trúc dữ liệu là một nhóm các phần tử dữ liệu được nhóm lại với nhau dưới một tên. Các thành phần dữ liệu này, được gọi là thành viên, có thể có các loại khác nhau và độ dài khác nhau.</a:t>
            </a:r>
            <a:endParaRPr lang="en-US" smtClean="0">
              <a:solidFill>
                <a:srgbClr val="0070C0"/>
              </a:solidFill>
            </a:endParaRPr>
          </a:p>
        </p:txBody>
      </p:sp>
      <p:sp>
        <p:nvSpPr>
          <p:cNvPr id="6" name="Rectangle 5"/>
          <p:cNvSpPr/>
          <p:nvPr/>
        </p:nvSpPr>
        <p:spPr>
          <a:xfrm>
            <a:off x="381794" y="3206968"/>
            <a:ext cx="8229600" cy="3046988"/>
          </a:xfrm>
          <a:prstGeom prst="rect">
            <a:avLst/>
          </a:prstGeom>
        </p:spPr>
        <p:txBody>
          <a:bodyPr wrap="square">
            <a:spAutoFit/>
          </a:bodyPr>
          <a:lstStyle/>
          <a:p>
            <a:r>
              <a:rPr lang="en-US" b="1" smtClean="0">
                <a:solidFill>
                  <a:srgbClr val="0070C0"/>
                </a:solidFill>
              </a:rPr>
              <a:t>Khai báo:</a:t>
            </a:r>
            <a:endParaRPr lang="en-US" b="1" smtClean="0">
              <a:solidFill>
                <a:srgbClr val="FF0000"/>
              </a:solidFill>
              <a:latin typeface="Courier New" pitchFamily="49" charset="0"/>
              <a:cs typeface="Courier New" pitchFamily="49" charset="0"/>
            </a:endParaRPr>
          </a:p>
          <a:p>
            <a:r>
              <a:rPr lang="en-US" b="1" smtClean="0">
                <a:solidFill>
                  <a:srgbClr val="FF0000"/>
                </a:solidFill>
                <a:latin typeface="Courier New" pitchFamily="49" charset="0"/>
                <a:cs typeface="Courier New" pitchFamily="49" charset="0"/>
              </a:rPr>
              <a:t>struct &lt;type_name&gt; {</a:t>
            </a:r>
            <a:br>
              <a:rPr lang="en-US" b="1" smtClean="0">
                <a:solidFill>
                  <a:srgbClr val="FF0000"/>
                </a:solidFill>
                <a:latin typeface="Courier New" pitchFamily="49" charset="0"/>
                <a:cs typeface="Courier New" pitchFamily="49" charset="0"/>
              </a:rPr>
            </a:br>
            <a:r>
              <a:rPr lang="en-US" b="1" smtClean="0">
                <a:solidFill>
                  <a:srgbClr val="FF0000"/>
                </a:solidFill>
                <a:latin typeface="Courier New" pitchFamily="49" charset="0"/>
                <a:cs typeface="Courier New" pitchFamily="49" charset="0"/>
              </a:rPr>
              <a:t>	&lt;member_type1&gt; &lt;member_name1&gt;;</a:t>
            </a:r>
            <a:br>
              <a:rPr lang="en-US" b="1" smtClean="0">
                <a:solidFill>
                  <a:srgbClr val="FF0000"/>
                </a:solidFill>
                <a:latin typeface="Courier New" pitchFamily="49" charset="0"/>
                <a:cs typeface="Courier New" pitchFamily="49" charset="0"/>
              </a:rPr>
            </a:br>
            <a:r>
              <a:rPr lang="en-US" b="1" smtClean="0">
                <a:solidFill>
                  <a:srgbClr val="FF0000"/>
                </a:solidFill>
                <a:latin typeface="Courier New" pitchFamily="49" charset="0"/>
                <a:cs typeface="Courier New" pitchFamily="49" charset="0"/>
              </a:rPr>
              <a:t>	&lt;member_type2&gt; &lt;member_name2&gt;;</a:t>
            </a:r>
            <a:br>
              <a:rPr lang="en-US" b="1" smtClean="0">
                <a:solidFill>
                  <a:srgbClr val="FF0000"/>
                </a:solidFill>
                <a:latin typeface="Courier New" pitchFamily="49" charset="0"/>
                <a:cs typeface="Courier New" pitchFamily="49" charset="0"/>
              </a:rPr>
            </a:br>
            <a:r>
              <a:rPr lang="en-US" b="1" smtClean="0">
                <a:solidFill>
                  <a:srgbClr val="FF0000"/>
                </a:solidFill>
                <a:latin typeface="Courier New" pitchFamily="49" charset="0"/>
                <a:cs typeface="Courier New" pitchFamily="49" charset="0"/>
              </a:rPr>
              <a:t>	&lt;member_type3&gt; &lt;member_name3&gt;;</a:t>
            </a:r>
          </a:p>
          <a:p>
            <a:r>
              <a:rPr lang="en-US" b="1" smtClean="0">
                <a:solidFill>
                  <a:srgbClr val="FF0000"/>
                </a:solidFill>
                <a:latin typeface="Courier New" pitchFamily="49" charset="0"/>
                <a:cs typeface="Courier New" pitchFamily="49" charset="0"/>
              </a:rPr>
              <a:t>	.</a:t>
            </a:r>
          </a:p>
          <a:p>
            <a:r>
              <a:rPr lang="en-US" b="1" smtClean="0">
                <a:solidFill>
                  <a:srgbClr val="FF0000"/>
                </a:solidFill>
                <a:latin typeface="Courier New" pitchFamily="49" charset="0"/>
                <a:cs typeface="Courier New" pitchFamily="49" charset="0"/>
              </a:rPr>
              <a:t>	.</a:t>
            </a:r>
          </a:p>
          <a:p>
            <a:r>
              <a:rPr lang="en-US" b="1" smtClean="0">
                <a:solidFill>
                  <a:srgbClr val="FF0000"/>
                </a:solidFill>
                <a:latin typeface="Courier New" pitchFamily="49" charset="0"/>
                <a:cs typeface="Courier New" pitchFamily="49" charset="0"/>
              </a:rPr>
              <a:t>} &lt;object_names&gt;;</a:t>
            </a:r>
            <a:endParaRPr lang="en-US" b="1" smtClean="0">
              <a:solidFill>
                <a:srgbClr val="0070C0"/>
              </a:solidFill>
            </a:endParaRPr>
          </a:p>
        </p:txBody>
      </p:sp>
    </p:spTree>
    <p:extLst>
      <p:ext uri="{BB962C8B-B14F-4D97-AF65-F5344CB8AC3E}">
        <p14:creationId xmlns="" xmlns:p14="http://schemas.microsoft.com/office/powerpoint/2010/main" val="8069312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5" y="0"/>
            <a:ext cx="7696199" cy="830997"/>
          </a:xfrm>
          <a:prstGeom prst="rect">
            <a:avLst/>
          </a:prstGeom>
        </p:spPr>
        <p:txBody>
          <a:bodyPr wrap="square">
            <a:spAutoFit/>
          </a:bodyPr>
          <a:lstStyle/>
          <a:p>
            <a:pPr>
              <a:lnSpc>
                <a:spcPct val="150000"/>
              </a:lnSpc>
            </a:pPr>
            <a:r>
              <a:rPr lang="en-US" sz="3200" b="1" smtClean="0">
                <a:solidFill>
                  <a:srgbClr val="CC0000"/>
                </a:solidFill>
              </a:rPr>
              <a:t>1.5. </a:t>
            </a:r>
            <a:r>
              <a:rPr lang="en-US" sz="3200" b="1" err="1" smtClean="0">
                <a:solidFill>
                  <a:srgbClr val="CC0000"/>
                </a:solidFill>
              </a:rPr>
              <a:t>Kiểu</a:t>
            </a:r>
            <a:r>
              <a:rPr lang="en-US" sz="3200" b="1" smtClean="0">
                <a:solidFill>
                  <a:srgbClr val="CC0000"/>
                </a:solidFill>
              </a:rPr>
              <a:t> </a:t>
            </a:r>
            <a:r>
              <a:rPr lang="en-US" sz="3200" b="1" err="1" smtClean="0">
                <a:solidFill>
                  <a:srgbClr val="CC0000"/>
                </a:solidFill>
              </a:rPr>
              <a:t>dữ</a:t>
            </a:r>
            <a:r>
              <a:rPr lang="en-US" sz="3200" b="1" smtClean="0">
                <a:solidFill>
                  <a:srgbClr val="CC0000"/>
                </a:solidFill>
              </a:rPr>
              <a:t> </a:t>
            </a:r>
            <a:r>
              <a:rPr lang="en-US" sz="3200" b="1" err="1" smtClean="0">
                <a:solidFill>
                  <a:srgbClr val="CC0000"/>
                </a:solidFill>
              </a:rPr>
              <a:t>liệu</a:t>
            </a:r>
            <a:r>
              <a:rPr lang="en-US" sz="3200" b="1" smtClean="0">
                <a:solidFill>
                  <a:srgbClr val="CC0000"/>
                </a:solidFill>
              </a:rPr>
              <a:t> </a:t>
            </a:r>
            <a:r>
              <a:rPr lang="en-US" sz="3200" b="1" err="1" smtClean="0">
                <a:solidFill>
                  <a:srgbClr val="CC0000"/>
                </a:solidFill>
              </a:rPr>
              <a:t>trong</a:t>
            </a:r>
            <a:r>
              <a:rPr lang="en-US" sz="3200" b="1" smtClean="0">
                <a:solidFill>
                  <a:srgbClr val="CC0000"/>
                </a:solidFill>
              </a:rPr>
              <a:t> C++   (</a:t>
            </a:r>
            <a:r>
              <a:rPr lang="en-US" sz="3200" b="1" err="1" smtClean="0">
                <a:solidFill>
                  <a:srgbClr val="CC0000"/>
                </a:solidFill>
              </a:rPr>
              <a:t>tiếp</a:t>
            </a:r>
            <a:r>
              <a:rPr lang="en-US" sz="3200" b="1" smtClean="0">
                <a:solidFill>
                  <a:srgbClr val="CC0000"/>
                </a:solidFill>
              </a:rPr>
              <a:t>…)</a:t>
            </a:r>
            <a:endParaRPr lang="en-US" sz="3200" b="1">
              <a:solidFill>
                <a:srgbClr val="CC0000"/>
              </a:solidFill>
            </a:endParaRPr>
          </a:p>
        </p:txBody>
      </p:sp>
      <p:sp>
        <p:nvSpPr>
          <p:cNvPr id="6" name="Rectangle 5"/>
          <p:cNvSpPr/>
          <p:nvPr/>
        </p:nvSpPr>
        <p:spPr>
          <a:xfrm>
            <a:off x="381794" y="4120356"/>
            <a:ext cx="8229600" cy="2677656"/>
          </a:xfrm>
          <a:prstGeom prst="rect">
            <a:avLst/>
          </a:prstGeom>
        </p:spPr>
        <p:txBody>
          <a:bodyPr wrap="square">
            <a:spAutoFit/>
          </a:bodyPr>
          <a:lstStyle/>
          <a:p>
            <a:r>
              <a:rPr lang="en-US" b="1" smtClean="0">
                <a:solidFill>
                  <a:srgbClr val="0070C0"/>
                </a:solidFill>
              </a:rPr>
              <a:t>Ví dụ:</a:t>
            </a:r>
            <a:endParaRPr lang="en-US" b="1" smtClean="0">
              <a:solidFill>
                <a:srgbClr val="FF0000"/>
              </a:solidFill>
              <a:latin typeface="Courier New" pitchFamily="49" charset="0"/>
              <a:cs typeface="Courier New" pitchFamily="49" charset="0"/>
            </a:endParaRPr>
          </a:p>
          <a:p>
            <a:pPr lvl="1"/>
            <a:r>
              <a:rPr lang="en-US" b="1" smtClean="0">
                <a:solidFill>
                  <a:srgbClr val="FF0000"/>
                </a:solidFill>
                <a:latin typeface="Courier New" pitchFamily="49" charset="0"/>
                <a:cs typeface="Courier New" pitchFamily="49" charset="0"/>
              </a:rPr>
              <a:t>struct product { </a:t>
            </a:r>
          </a:p>
          <a:p>
            <a:pPr lvl="1"/>
            <a:r>
              <a:rPr lang="en-US" b="1" smtClean="0">
                <a:solidFill>
                  <a:srgbClr val="FF0000"/>
                </a:solidFill>
                <a:latin typeface="Courier New" pitchFamily="49" charset="0"/>
                <a:cs typeface="Courier New" pitchFamily="49" charset="0"/>
              </a:rPr>
              <a:t>	int weight; </a:t>
            </a:r>
          </a:p>
          <a:p>
            <a:pPr lvl="1"/>
            <a:r>
              <a:rPr lang="en-US" b="1" smtClean="0">
                <a:solidFill>
                  <a:srgbClr val="FF0000"/>
                </a:solidFill>
                <a:latin typeface="Courier New" pitchFamily="49" charset="0"/>
                <a:cs typeface="Courier New" pitchFamily="49" charset="0"/>
              </a:rPr>
              <a:t>	double price; </a:t>
            </a:r>
          </a:p>
          <a:p>
            <a:pPr lvl="1"/>
            <a:r>
              <a:rPr lang="en-US" b="1" smtClean="0">
                <a:solidFill>
                  <a:srgbClr val="FF0000"/>
                </a:solidFill>
                <a:latin typeface="Courier New" pitchFamily="49" charset="0"/>
                <a:cs typeface="Courier New" pitchFamily="49" charset="0"/>
              </a:rPr>
              <a:t>} ; </a:t>
            </a:r>
          </a:p>
          <a:p>
            <a:pPr lvl="1"/>
            <a:r>
              <a:rPr lang="en-US" b="1" smtClean="0">
                <a:solidFill>
                  <a:srgbClr val="FF0000"/>
                </a:solidFill>
                <a:latin typeface="Courier New" pitchFamily="49" charset="0"/>
                <a:cs typeface="Courier New" pitchFamily="49" charset="0"/>
              </a:rPr>
              <a:t>product apple; </a:t>
            </a:r>
          </a:p>
          <a:p>
            <a:pPr lvl="1"/>
            <a:r>
              <a:rPr lang="en-US" b="1" smtClean="0">
                <a:solidFill>
                  <a:srgbClr val="FF0000"/>
                </a:solidFill>
                <a:latin typeface="Courier New" pitchFamily="49" charset="0"/>
                <a:cs typeface="Courier New" pitchFamily="49" charset="0"/>
              </a:rPr>
              <a:t>product banana, melon;</a:t>
            </a:r>
          </a:p>
        </p:txBody>
      </p:sp>
      <p:sp>
        <p:nvSpPr>
          <p:cNvPr id="5" name="Rectangle 4"/>
          <p:cNvSpPr/>
          <p:nvPr/>
        </p:nvSpPr>
        <p:spPr>
          <a:xfrm>
            <a:off x="305594" y="767556"/>
            <a:ext cx="8229600" cy="3046988"/>
          </a:xfrm>
          <a:prstGeom prst="rect">
            <a:avLst/>
          </a:prstGeom>
        </p:spPr>
        <p:txBody>
          <a:bodyPr wrap="square">
            <a:spAutoFit/>
          </a:bodyPr>
          <a:lstStyle/>
          <a:p>
            <a:r>
              <a:rPr lang="en-US" b="1" smtClean="0">
                <a:solidFill>
                  <a:srgbClr val="0070C0"/>
                </a:solidFill>
              </a:rPr>
              <a:t>Khai báo:</a:t>
            </a:r>
            <a:endParaRPr lang="en-US" b="1" smtClean="0">
              <a:solidFill>
                <a:srgbClr val="FF0000"/>
              </a:solidFill>
              <a:latin typeface="Courier New" pitchFamily="49" charset="0"/>
              <a:cs typeface="Courier New" pitchFamily="49" charset="0"/>
            </a:endParaRPr>
          </a:p>
          <a:p>
            <a:pPr lvl="1"/>
            <a:r>
              <a:rPr lang="en-US" b="1" smtClean="0">
                <a:solidFill>
                  <a:srgbClr val="FF0000"/>
                </a:solidFill>
                <a:latin typeface="Courier New" pitchFamily="49" charset="0"/>
                <a:cs typeface="Courier New" pitchFamily="49" charset="0"/>
              </a:rPr>
              <a:t>struct &lt;type_name&gt; {</a:t>
            </a:r>
            <a:br>
              <a:rPr lang="en-US" b="1" smtClean="0">
                <a:solidFill>
                  <a:srgbClr val="FF0000"/>
                </a:solidFill>
                <a:latin typeface="Courier New" pitchFamily="49" charset="0"/>
                <a:cs typeface="Courier New" pitchFamily="49" charset="0"/>
              </a:rPr>
            </a:br>
            <a:r>
              <a:rPr lang="en-US" b="1" smtClean="0">
                <a:solidFill>
                  <a:srgbClr val="FF0000"/>
                </a:solidFill>
                <a:latin typeface="Courier New" pitchFamily="49" charset="0"/>
                <a:cs typeface="Courier New" pitchFamily="49" charset="0"/>
              </a:rPr>
              <a:t>	&lt;member_type1&gt; &lt;member_name1&gt;;</a:t>
            </a:r>
            <a:br>
              <a:rPr lang="en-US" b="1" smtClean="0">
                <a:solidFill>
                  <a:srgbClr val="FF0000"/>
                </a:solidFill>
                <a:latin typeface="Courier New" pitchFamily="49" charset="0"/>
                <a:cs typeface="Courier New" pitchFamily="49" charset="0"/>
              </a:rPr>
            </a:br>
            <a:r>
              <a:rPr lang="en-US" b="1" smtClean="0">
                <a:solidFill>
                  <a:srgbClr val="FF0000"/>
                </a:solidFill>
                <a:latin typeface="Courier New" pitchFamily="49" charset="0"/>
                <a:cs typeface="Courier New" pitchFamily="49" charset="0"/>
              </a:rPr>
              <a:t>	&lt;member_type2&gt; &lt;member_name2&gt;;</a:t>
            </a:r>
            <a:br>
              <a:rPr lang="en-US" b="1" smtClean="0">
                <a:solidFill>
                  <a:srgbClr val="FF0000"/>
                </a:solidFill>
                <a:latin typeface="Courier New" pitchFamily="49" charset="0"/>
                <a:cs typeface="Courier New" pitchFamily="49" charset="0"/>
              </a:rPr>
            </a:br>
            <a:r>
              <a:rPr lang="en-US" b="1" smtClean="0">
                <a:solidFill>
                  <a:srgbClr val="FF0000"/>
                </a:solidFill>
                <a:latin typeface="Courier New" pitchFamily="49" charset="0"/>
                <a:cs typeface="Courier New" pitchFamily="49" charset="0"/>
              </a:rPr>
              <a:t>	&lt;member_type3&gt; &lt;member_name3&gt;;</a:t>
            </a:r>
          </a:p>
          <a:p>
            <a:pPr lvl="1"/>
            <a:r>
              <a:rPr lang="en-US" b="1" smtClean="0">
                <a:solidFill>
                  <a:srgbClr val="FF0000"/>
                </a:solidFill>
                <a:latin typeface="Courier New" pitchFamily="49" charset="0"/>
                <a:cs typeface="Courier New" pitchFamily="49" charset="0"/>
              </a:rPr>
              <a:t>	.</a:t>
            </a:r>
          </a:p>
          <a:p>
            <a:pPr lvl="1"/>
            <a:r>
              <a:rPr lang="en-US" b="1" smtClean="0">
                <a:solidFill>
                  <a:srgbClr val="FF0000"/>
                </a:solidFill>
                <a:latin typeface="Courier New" pitchFamily="49" charset="0"/>
                <a:cs typeface="Courier New" pitchFamily="49" charset="0"/>
              </a:rPr>
              <a:t>	.</a:t>
            </a:r>
          </a:p>
          <a:p>
            <a:pPr lvl="1"/>
            <a:r>
              <a:rPr lang="en-US" b="1" smtClean="0">
                <a:solidFill>
                  <a:srgbClr val="FF0000"/>
                </a:solidFill>
                <a:latin typeface="Courier New" pitchFamily="49" charset="0"/>
                <a:cs typeface="Courier New" pitchFamily="49" charset="0"/>
              </a:rPr>
              <a:t>} &lt;object_names&gt;;</a:t>
            </a:r>
            <a:endParaRPr lang="en-US" b="1" smtClean="0">
              <a:solidFill>
                <a:srgbClr val="0070C0"/>
              </a:solidFill>
            </a:endParaRPr>
          </a:p>
        </p:txBody>
      </p:sp>
    </p:spTree>
    <p:extLst>
      <p:ext uri="{BB962C8B-B14F-4D97-AF65-F5344CB8AC3E}">
        <p14:creationId xmlns="" xmlns:p14="http://schemas.microsoft.com/office/powerpoint/2010/main" val="8069312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81756"/>
            <a:ext cx="8458200" cy="830997"/>
          </a:xfrm>
          <a:prstGeom prst="rect">
            <a:avLst/>
          </a:prstGeom>
        </p:spPr>
        <p:txBody>
          <a:bodyPr wrap="square">
            <a:spAutoFit/>
          </a:bodyPr>
          <a:lstStyle/>
          <a:p>
            <a:pPr>
              <a:lnSpc>
                <a:spcPct val="150000"/>
              </a:lnSpc>
            </a:pPr>
            <a:r>
              <a:rPr lang="en-US" sz="3200" b="1" smtClean="0">
                <a:solidFill>
                  <a:srgbClr val="CC0000"/>
                </a:solidFill>
              </a:rPr>
              <a:t>1.5. Kiểu dữ liệu trong C++	(tiếp)…</a:t>
            </a:r>
            <a:endParaRPr lang="en-US" sz="3200" b="1">
              <a:solidFill>
                <a:srgbClr val="CC0000"/>
              </a:solidFill>
            </a:endParaRPr>
          </a:p>
        </p:txBody>
      </p:sp>
      <p:sp>
        <p:nvSpPr>
          <p:cNvPr id="4" name="TextBox 3"/>
          <p:cNvSpPr txBox="1"/>
          <p:nvPr/>
        </p:nvSpPr>
        <p:spPr>
          <a:xfrm>
            <a:off x="229394" y="950496"/>
            <a:ext cx="8534400" cy="1569660"/>
          </a:xfrm>
          <a:prstGeom prst="rect">
            <a:avLst/>
          </a:prstGeom>
          <a:noFill/>
        </p:spPr>
        <p:txBody>
          <a:bodyPr wrap="square" rtlCol="0">
            <a:spAutoFit/>
          </a:bodyPr>
          <a:lstStyle/>
          <a:p>
            <a:pPr marL="114300" indent="-114300">
              <a:buFont typeface="Arial" pitchFamily="34" charset="0"/>
              <a:buChar char="•"/>
            </a:pPr>
            <a:r>
              <a:rPr lang="en-US" b="1" smtClean="0">
                <a:solidFill>
                  <a:srgbClr val="0070C0"/>
                </a:solidFill>
              </a:rPr>
              <a:t> Kiểu </a:t>
            </a:r>
            <a:r>
              <a:rPr lang="en-US" b="1">
                <a:solidFill>
                  <a:srgbClr val="0070C0"/>
                </a:solidFill>
              </a:rPr>
              <a:t>dữ liệu liệt kê (enum</a:t>
            </a:r>
            <a:r>
              <a:rPr lang="en-US" b="1" smtClean="0">
                <a:solidFill>
                  <a:srgbClr val="0070C0"/>
                </a:solidFill>
              </a:rPr>
              <a:t>):</a:t>
            </a:r>
          </a:p>
          <a:p>
            <a:pPr algn="just"/>
            <a:r>
              <a:rPr lang="en-US" smtClean="0">
                <a:solidFill>
                  <a:srgbClr val="0070C0"/>
                </a:solidFill>
              </a:rPr>
              <a:t>Kiểu </a:t>
            </a:r>
            <a:r>
              <a:rPr lang="en-US">
                <a:solidFill>
                  <a:srgbClr val="0070C0"/>
                </a:solidFill>
              </a:rPr>
              <a:t>dữ liệu liệt kê </a:t>
            </a:r>
            <a:r>
              <a:rPr lang="vi-VN" smtClean="0">
                <a:solidFill>
                  <a:srgbClr val="0070C0"/>
                </a:solidFill>
              </a:rPr>
              <a:t>tạo </a:t>
            </a:r>
            <a:r>
              <a:rPr lang="vi-VN">
                <a:solidFill>
                  <a:srgbClr val="0070C0"/>
                </a:solidFill>
              </a:rPr>
              <a:t>ra các kiểu dữ liệu mới để chứa một cái gì đó khác biệt mà không giới hạn các giá trị cơ bản </a:t>
            </a:r>
            <a:r>
              <a:rPr lang="en-US" smtClean="0">
                <a:solidFill>
                  <a:srgbClr val="0070C0"/>
                </a:solidFill>
              </a:rPr>
              <a:t>mà </a:t>
            </a:r>
            <a:r>
              <a:rPr lang="vi-VN" smtClean="0">
                <a:solidFill>
                  <a:srgbClr val="0070C0"/>
                </a:solidFill>
              </a:rPr>
              <a:t>loại </a:t>
            </a:r>
            <a:r>
              <a:rPr lang="vi-VN">
                <a:solidFill>
                  <a:srgbClr val="0070C0"/>
                </a:solidFill>
              </a:rPr>
              <a:t>dữ </a:t>
            </a:r>
            <a:r>
              <a:rPr lang="vi-VN" smtClean="0">
                <a:solidFill>
                  <a:srgbClr val="0070C0"/>
                </a:solidFill>
              </a:rPr>
              <a:t>liệu</a:t>
            </a:r>
            <a:r>
              <a:rPr lang="en-US" smtClean="0">
                <a:solidFill>
                  <a:srgbClr val="0070C0"/>
                </a:solidFill>
              </a:rPr>
              <a:t> đó</a:t>
            </a:r>
            <a:r>
              <a:rPr lang="vi-VN" smtClean="0">
                <a:solidFill>
                  <a:srgbClr val="0070C0"/>
                </a:solidFill>
              </a:rPr>
              <a:t> </a:t>
            </a:r>
            <a:r>
              <a:rPr lang="vi-VN">
                <a:solidFill>
                  <a:srgbClr val="0070C0"/>
                </a:solidFill>
              </a:rPr>
              <a:t>có thể </a:t>
            </a:r>
            <a:r>
              <a:rPr lang="en-US" smtClean="0">
                <a:solidFill>
                  <a:srgbClr val="0070C0"/>
                </a:solidFill>
              </a:rPr>
              <a:t>nhận</a:t>
            </a:r>
            <a:r>
              <a:rPr lang="vi-VN" smtClean="0">
                <a:solidFill>
                  <a:srgbClr val="0070C0"/>
                </a:solidFill>
              </a:rPr>
              <a:t>.</a:t>
            </a:r>
            <a:endParaRPr lang="en-US" smtClean="0">
              <a:solidFill>
                <a:srgbClr val="0070C0"/>
              </a:solidFill>
            </a:endParaRPr>
          </a:p>
        </p:txBody>
      </p:sp>
      <p:sp>
        <p:nvSpPr>
          <p:cNvPr id="5" name="TextBox 4"/>
          <p:cNvSpPr txBox="1"/>
          <p:nvPr/>
        </p:nvSpPr>
        <p:spPr>
          <a:xfrm>
            <a:off x="230188" y="2738100"/>
            <a:ext cx="8534400" cy="2677656"/>
          </a:xfrm>
          <a:prstGeom prst="rect">
            <a:avLst/>
          </a:prstGeom>
          <a:noFill/>
        </p:spPr>
        <p:txBody>
          <a:bodyPr wrap="square" rtlCol="0">
            <a:spAutoFit/>
          </a:bodyPr>
          <a:lstStyle/>
          <a:p>
            <a:pPr marL="114300" indent="-114300"/>
            <a:r>
              <a:rPr lang="en-US" b="1" smtClean="0">
                <a:solidFill>
                  <a:srgbClr val="0070C0"/>
                </a:solidFill>
              </a:rPr>
              <a:t>Khai báo:</a:t>
            </a:r>
          </a:p>
          <a:p>
            <a:pPr lvl="2"/>
            <a:r>
              <a:rPr lang="en-US" b="1">
                <a:solidFill>
                  <a:srgbClr val="FF0000"/>
                </a:solidFill>
                <a:latin typeface="Courier New" pitchFamily="49" charset="0"/>
                <a:cs typeface="Courier New" pitchFamily="49" charset="0"/>
              </a:rPr>
              <a:t>enum </a:t>
            </a:r>
            <a:r>
              <a:rPr lang="en-US" b="1" smtClean="0">
                <a:solidFill>
                  <a:srgbClr val="FF0000"/>
                </a:solidFill>
                <a:latin typeface="Courier New" pitchFamily="49" charset="0"/>
                <a:cs typeface="Courier New" pitchFamily="49" charset="0"/>
              </a:rPr>
              <a:t>&lt;enumeration_name&gt; </a:t>
            </a:r>
            <a:r>
              <a:rPr lang="en-US" b="1">
                <a:solidFill>
                  <a:srgbClr val="FF0000"/>
                </a:solidFill>
                <a:latin typeface="Courier New" pitchFamily="49" charset="0"/>
                <a:cs typeface="Courier New" pitchFamily="49" charset="0"/>
              </a:rPr>
              <a:t>{</a:t>
            </a:r>
          </a:p>
          <a:p>
            <a:pPr lvl="2"/>
            <a:r>
              <a:rPr lang="en-US" b="1">
                <a:solidFill>
                  <a:srgbClr val="FF0000"/>
                </a:solidFill>
                <a:latin typeface="Courier New" pitchFamily="49" charset="0"/>
                <a:cs typeface="Courier New" pitchFamily="49" charset="0"/>
              </a:rPr>
              <a:t>value1,</a:t>
            </a:r>
          </a:p>
          <a:p>
            <a:pPr lvl="2"/>
            <a:r>
              <a:rPr lang="en-US" b="1">
                <a:solidFill>
                  <a:srgbClr val="FF0000"/>
                </a:solidFill>
                <a:latin typeface="Courier New" pitchFamily="49" charset="0"/>
                <a:cs typeface="Courier New" pitchFamily="49" charset="0"/>
              </a:rPr>
              <a:t>value2,</a:t>
            </a:r>
          </a:p>
          <a:p>
            <a:pPr lvl="2"/>
            <a:r>
              <a:rPr lang="en-US" b="1">
                <a:solidFill>
                  <a:srgbClr val="FF0000"/>
                </a:solidFill>
                <a:latin typeface="Courier New" pitchFamily="49" charset="0"/>
                <a:cs typeface="Courier New" pitchFamily="49" charset="0"/>
              </a:rPr>
              <a:t>value3</a:t>
            </a:r>
            <a:r>
              <a:rPr lang="en-US" b="1" smtClean="0">
                <a:solidFill>
                  <a:srgbClr val="FF0000"/>
                </a:solidFill>
                <a:latin typeface="Courier New" pitchFamily="49" charset="0"/>
                <a:cs typeface="Courier New" pitchFamily="49" charset="0"/>
              </a:rPr>
              <a:t>,</a:t>
            </a:r>
          </a:p>
          <a:p>
            <a:pPr lvl="2"/>
            <a:r>
              <a:rPr lang="en-US" b="1" smtClean="0">
                <a:solidFill>
                  <a:srgbClr val="FF0000"/>
                </a:solidFill>
                <a:latin typeface="Courier New" pitchFamily="49" charset="0"/>
                <a:cs typeface="Courier New" pitchFamily="49" charset="0"/>
              </a:rPr>
              <a:t>...</a:t>
            </a:r>
            <a:endParaRPr lang="en-US" b="1">
              <a:solidFill>
                <a:srgbClr val="FF0000"/>
              </a:solidFill>
              <a:latin typeface="Courier New" pitchFamily="49" charset="0"/>
              <a:cs typeface="Courier New" pitchFamily="49" charset="0"/>
            </a:endParaRPr>
          </a:p>
          <a:p>
            <a:pPr lvl="2"/>
            <a:r>
              <a:rPr lang="en-US" b="1" smtClean="0">
                <a:solidFill>
                  <a:srgbClr val="FF0000"/>
                </a:solidFill>
                <a:latin typeface="Courier New" pitchFamily="49" charset="0"/>
                <a:cs typeface="Courier New" pitchFamily="49" charset="0"/>
              </a:rPr>
              <a:t>} &lt;object_names&gt;;</a:t>
            </a:r>
          </a:p>
        </p:txBody>
      </p:sp>
    </p:spTree>
    <p:extLst>
      <p:ext uri="{BB962C8B-B14F-4D97-AF65-F5344CB8AC3E}">
        <p14:creationId xmlns:p14="http://schemas.microsoft.com/office/powerpoint/2010/main" xmlns="" val="13603533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3194" y="81756"/>
            <a:ext cx="7848600" cy="830997"/>
          </a:xfrm>
          <a:prstGeom prst="rect">
            <a:avLst/>
          </a:prstGeom>
        </p:spPr>
        <p:txBody>
          <a:bodyPr wrap="square">
            <a:spAutoFit/>
          </a:bodyPr>
          <a:lstStyle/>
          <a:p>
            <a:pPr>
              <a:lnSpc>
                <a:spcPct val="150000"/>
              </a:lnSpc>
            </a:pPr>
            <a:r>
              <a:rPr lang="en-US" sz="3200" b="1" smtClean="0">
                <a:solidFill>
                  <a:srgbClr val="CC0000"/>
                </a:solidFill>
              </a:rPr>
              <a:t>1.5. Kiểu dữ liệu trong C++ (tiếp)</a:t>
            </a:r>
            <a:endParaRPr lang="en-US" sz="3200" b="1">
              <a:solidFill>
                <a:srgbClr val="CC0000"/>
              </a:solidFill>
            </a:endParaRPr>
          </a:p>
        </p:txBody>
      </p:sp>
      <p:sp>
        <p:nvSpPr>
          <p:cNvPr id="5" name="TextBox 4"/>
          <p:cNvSpPr txBox="1"/>
          <p:nvPr/>
        </p:nvSpPr>
        <p:spPr>
          <a:xfrm>
            <a:off x="229394" y="985500"/>
            <a:ext cx="8534400" cy="2677656"/>
          </a:xfrm>
          <a:prstGeom prst="rect">
            <a:avLst/>
          </a:prstGeom>
          <a:noFill/>
        </p:spPr>
        <p:txBody>
          <a:bodyPr wrap="square" rtlCol="0">
            <a:spAutoFit/>
          </a:bodyPr>
          <a:lstStyle/>
          <a:p>
            <a:pPr marL="114300" indent="-114300"/>
            <a:r>
              <a:rPr lang="en-US" b="1" smtClean="0">
                <a:solidFill>
                  <a:srgbClr val="0070C0"/>
                </a:solidFill>
              </a:rPr>
              <a:t>Khai báo:</a:t>
            </a:r>
          </a:p>
          <a:p>
            <a:pPr lvl="2"/>
            <a:r>
              <a:rPr lang="en-US" b="1">
                <a:solidFill>
                  <a:srgbClr val="FF0000"/>
                </a:solidFill>
                <a:latin typeface="Courier New" pitchFamily="49" charset="0"/>
                <a:cs typeface="Courier New" pitchFamily="49" charset="0"/>
              </a:rPr>
              <a:t>enum </a:t>
            </a:r>
            <a:r>
              <a:rPr lang="en-US" b="1" smtClean="0">
                <a:solidFill>
                  <a:srgbClr val="FF0000"/>
                </a:solidFill>
                <a:latin typeface="Courier New" pitchFamily="49" charset="0"/>
                <a:cs typeface="Courier New" pitchFamily="49" charset="0"/>
              </a:rPr>
              <a:t>&lt;enumeration_name&gt; </a:t>
            </a:r>
            <a:r>
              <a:rPr lang="en-US" b="1">
                <a:solidFill>
                  <a:srgbClr val="FF0000"/>
                </a:solidFill>
                <a:latin typeface="Courier New" pitchFamily="49" charset="0"/>
                <a:cs typeface="Courier New" pitchFamily="49" charset="0"/>
              </a:rPr>
              <a:t>{</a:t>
            </a:r>
          </a:p>
          <a:p>
            <a:pPr lvl="2"/>
            <a:r>
              <a:rPr lang="en-US" b="1">
                <a:solidFill>
                  <a:srgbClr val="FF0000"/>
                </a:solidFill>
                <a:latin typeface="Courier New" pitchFamily="49" charset="0"/>
                <a:cs typeface="Courier New" pitchFamily="49" charset="0"/>
              </a:rPr>
              <a:t>value1,</a:t>
            </a:r>
          </a:p>
          <a:p>
            <a:pPr lvl="2"/>
            <a:r>
              <a:rPr lang="en-US" b="1">
                <a:solidFill>
                  <a:srgbClr val="FF0000"/>
                </a:solidFill>
                <a:latin typeface="Courier New" pitchFamily="49" charset="0"/>
                <a:cs typeface="Courier New" pitchFamily="49" charset="0"/>
              </a:rPr>
              <a:t>value2,</a:t>
            </a:r>
          </a:p>
          <a:p>
            <a:pPr lvl="2"/>
            <a:r>
              <a:rPr lang="en-US" b="1">
                <a:solidFill>
                  <a:srgbClr val="FF0000"/>
                </a:solidFill>
                <a:latin typeface="Courier New" pitchFamily="49" charset="0"/>
                <a:cs typeface="Courier New" pitchFamily="49" charset="0"/>
              </a:rPr>
              <a:t>value3,</a:t>
            </a:r>
          </a:p>
          <a:p>
            <a:pPr lvl="2"/>
            <a:r>
              <a:rPr lang="en-US" b="1" smtClean="0">
                <a:solidFill>
                  <a:srgbClr val="FF0000"/>
                </a:solidFill>
                <a:latin typeface="Courier New" pitchFamily="49" charset="0"/>
                <a:cs typeface="Courier New" pitchFamily="49" charset="0"/>
              </a:rPr>
              <a:t>…</a:t>
            </a:r>
            <a:endParaRPr lang="en-US" b="1">
              <a:solidFill>
                <a:srgbClr val="FF0000"/>
              </a:solidFill>
              <a:latin typeface="Courier New" pitchFamily="49" charset="0"/>
              <a:cs typeface="Courier New" pitchFamily="49" charset="0"/>
            </a:endParaRPr>
          </a:p>
          <a:p>
            <a:pPr lvl="2"/>
            <a:r>
              <a:rPr lang="en-US" b="1" smtClean="0">
                <a:solidFill>
                  <a:srgbClr val="FF0000"/>
                </a:solidFill>
                <a:latin typeface="Courier New" pitchFamily="49" charset="0"/>
                <a:cs typeface="Courier New" pitchFamily="49" charset="0"/>
              </a:rPr>
              <a:t>} &lt;object_names&gt;;</a:t>
            </a:r>
          </a:p>
        </p:txBody>
      </p:sp>
      <p:sp>
        <p:nvSpPr>
          <p:cNvPr id="6" name="TextBox 5"/>
          <p:cNvSpPr txBox="1"/>
          <p:nvPr/>
        </p:nvSpPr>
        <p:spPr>
          <a:xfrm>
            <a:off x="304800" y="3891756"/>
            <a:ext cx="8458994" cy="2677656"/>
          </a:xfrm>
          <a:prstGeom prst="rect">
            <a:avLst/>
          </a:prstGeom>
          <a:noFill/>
        </p:spPr>
        <p:txBody>
          <a:bodyPr wrap="square" rtlCol="0">
            <a:spAutoFit/>
          </a:bodyPr>
          <a:lstStyle/>
          <a:p>
            <a:pPr marL="114300" indent="-114300"/>
            <a:r>
              <a:rPr lang="en-US" b="1" smtClean="0">
                <a:solidFill>
                  <a:srgbClr val="0070C0"/>
                </a:solidFill>
              </a:rPr>
              <a:t>Ví dụ:</a:t>
            </a:r>
          </a:p>
          <a:p>
            <a:pPr algn="just"/>
            <a:r>
              <a:rPr lang="en-US" b="1">
                <a:solidFill>
                  <a:srgbClr val="FF0000"/>
                </a:solidFill>
                <a:latin typeface="Courier New" pitchFamily="49" charset="0"/>
                <a:cs typeface="Courier New" pitchFamily="49" charset="0"/>
              </a:rPr>
              <a:t>enum colors_t {black, blue, green, cyan, red, purple, yellow, white</a:t>
            </a:r>
            <a:r>
              <a:rPr lang="en-US" b="1" smtClean="0">
                <a:solidFill>
                  <a:srgbClr val="FF0000"/>
                </a:solidFill>
                <a:latin typeface="Courier New" pitchFamily="49" charset="0"/>
                <a:cs typeface="Courier New" pitchFamily="49" charset="0"/>
              </a:rPr>
              <a:t>};</a:t>
            </a:r>
          </a:p>
          <a:p>
            <a:pPr algn="just"/>
            <a:r>
              <a:rPr lang="en-US" b="1" smtClean="0">
                <a:solidFill>
                  <a:srgbClr val="FF0000"/>
                </a:solidFill>
                <a:latin typeface="Courier New" pitchFamily="49" charset="0"/>
                <a:cs typeface="Courier New" pitchFamily="49" charset="0"/>
              </a:rPr>
              <a:t>...</a:t>
            </a:r>
            <a:endParaRPr lang="en-US" b="1">
              <a:solidFill>
                <a:srgbClr val="FF0000"/>
              </a:solidFill>
              <a:latin typeface="Courier New" pitchFamily="49" charset="0"/>
              <a:cs typeface="Courier New" pitchFamily="49" charset="0"/>
            </a:endParaRPr>
          </a:p>
          <a:p>
            <a:r>
              <a:rPr lang="en-US" b="1">
                <a:solidFill>
                  <a:srgbClr val="FF0000"/>
                </a:solidFill>
                <a:latin typeface="Courier New" pitchFamily="49" charset="0"/>
                <a:cs typeface="Courier New" pitchFamily="49" charset="0"/>
              </a:rPr>
              <a:t>colors_t mycolor;</a:t>
            </a:r>
          </a:p>
          <a:p>
            <a:r>
              <a:rPr lang="en-US" b="1">
                <a:solidFill>
                  <a:srgbClr val="FF0000"/>
                </a:solidFill>
                <a:latin typeface="Courier New" pitchFamily="49" charset="0"/>
                <a:cs typeface="Courier New" pitchFamily="49" charset="0"/>
              </a:rPr>
              <a:t>mycolor = blue;</a:t>
            </a:r>
          </a:p>
          <a:p>
            <a:r>
              <a:rPr lang="en-US" b="1">
                <a:solidFill>
                  <a:srgbClr val="FF0000"/>
                </a:solidFill>
                <a:latin typeface="Courier New" pitchFamily="49" charset="0"/>
                <a:cs typeface="Courier New" pitchFamily="49" charset="0"/>
              </a:rPr>
              <a:t>if (mycolor == green) mycolor = red;</a:t>
            </a:r>
            <a:endParaRPr lang="en-US" b="1" smtClean="0">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xmlns="" val="1537388224"/>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81756"/>
            <a:ext cx="7848600" cy="830997"/>
          </a:xfrm>
          <a:prstGeom prst="rect">
            <a:avLst/>
          </a:prstGeom>
        </p:spPr>
        <p:txBody>
          <a:bodyPr wrap="square">
            <a:spAutoFit/>
          </a:bodyPr>
          <a:lstStyle/>
          <a:p>
            <a:pPr>
              <a:lnSpc>
                <a:spcPct val="150000"/>
              </a:lnSpc>
            </a:pPr>
            <a:r>
              <a:rPr lang="en-US" sz="3200" b="1" smtClean="0">
                <a:solidFill>
                  <a:srgbClr val="CC0000"/>
                </a:solidFill>
              </a:rPr>
              <a:t>1.5. Kiểu dữ liệu trong C++ (tiếp)</a:t>
            </a:r>
            <a:endParaRPr lang="en-US" sz="3200" b="1">
              <a:solidFill>
                <a:srgbClr val="CC0000"/>
              </a:solidFill>
            </a:endParaRPr>
          </a:p>
        </p:txBody>
      </p:sp>
      <p:sp>
        <p:nvSpPr>
          <p:cNvPr id="4" name="TextBox 3"/>
          <p:cNvSpPr txBox="1"/>
          <p:nvPr/>
        </p:nvSpPr>
        <p:spPr>
          <a:xfrm>
            <a:off x="229394" y="996156"/>
            <a:ext cx="8534400" cy="2308324"/>
          </a:xfrm>
          <a:prstGeom prst="rect">
            <a:avLst/>
          </a:prstGeom>
          <a:noFill/>
        </p:spPr>
        <p:txBody>
          <a:bodyPr wrap="square" rtlCol="0">
            <a:spAutoFit/>
          </a:bodyPr>
          <a:lstStyle/>
          <a:p>
            <a:pPr marL="114300" indent="-114300">
              <a:buFont typeface="Arial" pitchFamily="34" charset="0"/>
              <a:buChar char="•"/>
            </a:pPr>
            <a:r>
              <a:rPr lang="en-US" b="1" smtClean="0">
                <a:solidFill>
                  <a:srgbClr val="0070C0"/>
                </a:solidFill>
              </a:rPr>
              <a:t> </a:t>
            </a:r>
            <a:r>
              <a:rPr lang="en-US" b="1">
                <a:solidFill>
                  <a:srgbClr val="0070C0"/>
                </a:solidFill>
              </a:rPr>
              <a:t>Kiểu hợp nhất (union</a:t>
            </a:r>
            <a:r>
              <a:rPr lang="en-US" b="1" smtClean="0">
                <a:solidFill>
                  <a:srgbClr val="0070C0"/>
                </a:solidFill>
              </a:rPr>
              <a:t>):</a:t>
            </a:r>
          </a:p>
          <a:p>
            <a:pPr algn="just"/>
            <a:r>
              <a:rPr lang="vi-VN" smtClean="0">
                <a:solidFill>
                  <a:srgbClr val="0070C0"/>
                </a:solidFill>
              </a:rPr>
              <a:t>Union </a:t>
            </a:r>
            <a:r>
              <a:rPr lang="vi-VN">
                <a:solidFill>
                  <a:srgbClr val="0070C0"/>
                </a:solidFill>
              </a:rPr>
              <a:t>cho phép một phần bộ nhớ có thể được truy xuất dưới dạng nhiều kiểu dữ liệu khác nhau mặc dù tất cả chúng đều nằm cùng một vị trí trong bộ nhớ. Phần khai báo và sử dụng nó tương tự với cấu trúc nhưng chức năng thì </a:t>
            </a:r>
            <a:r>
              <a:rPr lang="vi-VN" smtClean="0">
                <a:solidFill>
                  <a:srgbClr val="0070C0"/>
                </a:solidFill>
              </a:rPr>
              <a:t>hoàn toàn</a:t>
            </a:r>
            <a:r>
              <a:rPr lang="en-US" smtClean="0">
                <a:solidFill>
                  <a:srgbClr val="0070C0"/>
                </a:solidFill>
              </a:rPr>
              <a:t> </a:t>
            </a:r>
            <a:r>
              <a:rPr lang="vi-VN" smtClean="0">
                <a:solidFill>
                  <a:srgbClr val="0070C0"/>
                </a:solidFill>
              </a:rPr>
              <a:t>khác</a:t>
            </a:r>
            <a:r>
              <a:rPr lang="en-US">
                <a:solidFill>
                  <a:srgbClr val="0070C0"/>
                </a:solidFill>
              </a:rPr>
              <a:t>.</a:t>
            </a:r>
            <a:endParaRPr lang="en-US" b="1" smtClean="0">
              <a:solidFill>
                <a:srgbClr val="0070C0"/>
              </a:solidFill>
            </a:endParaRPr>
          </a:p>
        </p:txBody>
      </p:sp>
      <p:sp>
        <p:nvSpPr>
          <p:cNvPr id="5" name="TextBox 4"/>
          <p:cNvSpPr txBox="1"/>
          <p:nvPr/>
        </p:nvSpPr>
        <p:spPr>
          <a:xfrm>
            <a:off x="230188" y="3347700"/>
            <a:ext cx="8534400" cy="2677656"/>
          </a:xfrm>
          <a:prstGeom prst="rect">
            <a:avLst/>
          </a:prstGeom>
          <a:noFill/>
        </p:spPr>
        <p:txBody>
          <a:bodyPr wrap="square" rtlCol="0">
            <a:spAutoFit/>
          </a:bodyPr>
          <a:lstStyle/>
          <a:p>
            <a:pPr marL="114300" indent="-114300"/>
            <a:r>
              <a:rPr lang="en-US" b="1" smtClean="0">
                <a:solidFill>
                  <a:srgbClr val="0070C0"/>
                </a:solidFill>
              </a:rPr>
              <a:t>Khai báo:</a:t>
            </a:r>
          </a:p>
          <a:p>
            <a:pPr lvl="2"/>
            <a:r>
              <a:rPr lang="en-US" b="1">
                <a:solidFill>
                  <a:srgbClr val="FF0000"/>
                </a:solidFill>
                <a:latin typeface="Courier New" pitchFamily="49" charset="0"/>
                <a:cs typeface="Courier New" pitchFamily="49" charset="0"/>
              </a:rPr>
              <a:t>union </a:t>
            </a:r>
            <a:r>
              <a:rPr lang="en-US" b="1" smtClean="0">
                <a:solidFill>
                  <a:srgbClr val="FF0000"/>
                </a:solidFill>
                <a:latin typeface="Courier New" pitchFamily="49" charset="0"/>
                <a:cs typeface="Courier New" pitchFamily="49" charset="0"/>
              </a:rPr>
              <a:t>&lt;union_name&gt; </a:t>
            </a:r>
            <a:r>
              <a:rPr lang="en-US" b="1">
                <a:solidFill>
                  <a:srgbClr val="FF0000"/>
                </a:solidFill>
                <a:latin typeface="Courier New" pitchFamily="49" charset="0"/>
                <a:cs typeface="Courier New" pitchFamily="49" charset="0"/>
              </a:rPr>
              <a:t>{</a:t>
            </a:r>
          </a:p>
          <a:p>
            <a:pPr lvl="2"/>
            <a:r>
              <a:rPr lang="en-US" b="1" smtClean="0">
                <a:solidFill>
                  <a:srgbClr val="FF0000"/>
                </a:solidFill>
                <a:latin typeface="Courier New" pitchFamily="49" charset="0"/>
                <a:cs typeface="Courier New" pitchFamily="49" charset="0"/>
              </a:rPr>
              <a:t>&lt;member_type1&gt; &lt;member_name1&gt;;</a:t>
            </a:r>
            <a:endParaRPr lang="en-US" b="1">
              <a:solidFill>
                <a:srgbClr val="FF0000"/>
              </a:solidFill>
              <a:latin typeface="Courier New" pitchFamily="49" charset="0"/>
              <a:cs typeface="Courier New" pitchFamily="49" charset="0"/>
            </a:endParaRPr>
          </a:p>
          <a:p>
            <a:pPr lvl="2"/>
            <a:r>
              <a:rPr lang="en-US" b="1" smtClean="0">
                <a:solidFill>
                  <a:srgbClr val="FF0000"/>
                </a:solidFill>
                <a:latin typeface="Courier New" pitchFamily="49" charset="0"/>
                <a:cs typeface="Courier New" pitchFamily="49" charset="0"/>
              </a:rPr>
              <a:t>&lt;member_type2&gt; &lt;member_name2&gt;;</a:t>
            </a:r>
            <a:endParaRPr lang="en-US" b="1">
              <a:solidFill>
                <a:srgbClr val="FF0000"/>
              </a:solidFill>
              <a:latin typeface="Courier New" pitchFamily="49" charset="0"/>
              <a:cs typeface="Courier New" pitchFamily="49" charset="0"/>
            </a:endParaRPr>
          </a:p>
          <a:p>
            <a:pPr lvl="2"/>
            <a:r>
              <a:rPr lang="en-US" b="1" smtClean="0">
                <a:solidFill>
                  <a:srgbClr val="FF0000"/>
                </a:solidFill>
                <a:latin typeface="Courier New" pitchFamily="49" charset="0"/>
                <a:cs typeface="Courier New" pitchFamily="49" charset="0"/>
              </a:rPr>
              <a:t>&lt;member_type3&gt; &lt;member_name3&gt;;</a:t>
            </a:r>
            <a:endParaRPr lang="en-US" b="1">
              <a:solidFill>
                <a:srgbClr val="FF0000"/>
              </a:solidFill>
              <a:latin typeface="Courier New" pitchFamily="49" charset="0"/>
              <a:cs typeface="Courier New" pitchFamily="49" charset="0"/>
            </a:endParaRPr>
          </a:p>
          <a:p>
            <a:pPr lvl="2"/>
            <a:r>
              <a:rPr lang="en-US" b="1" smtClean="0">
                <a:solidFill>
                  <a:srgbClr val="FF0000"/>
                </a:solidFill>
                <a:latin typeface="Courier New" pitchFamily="49" charset="0"/>
                <a:cs typeface="Courier New" pitchFamily="49" charset="0"/>
              </a:rPr>
              <a:t>...</a:t>
            </a:r>
            <a:endParaRPr lang="en-US" b="1">
              <a:solidFill>
                <a:srgbClr val="FF0000"/>
              </a:solidFill>
              <a:latin typeface="Courier New" pitchFamily="49" charset="0"/>
              <a:cs typeface="Courier New" pitchFamily="49" charset="0"/>
            </a:endParaRPr>
          </a:p>
          <a:p>
            <a:pPr lvl="2"/>
            <a:r>
              <a:rPr lang="en-US" b="1">
                <a:solidFill>
                  <a:srgbClr val="FF0000"/>
                </a:solidFill>
                <a:latin typeface="Courier New" pitchFamily="49" charset="0"/>
                <a:cs typeface="Courier New" pitchFamily="49" charset="0"/>
              </a:rPr>
              <a:t>} </a:t>
            </a:r>
            <a:r>
              <a:rPr lang="en-US" b="1" smtClean="0">
                <a:solidFill>
                  <a:srgbClr val="FF0000"/>
                </a:solidFill>
                <a:latin typeface="Courier New" pitchFamily="49" charset="0"/>
                <a:cs typeface="Courier New" pitchFamily="49" charset="0"/>
              </a:rPr>
              <a:t>&lt;object_names&gt;;</a:t>
            </a:r>
            <a:endParaRPr lang="en-US" b="1">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xmlns="" val="26536701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81756"/>
            <a:ext cx="7848600" cy="830997"/>
          </a:xfrm>
          <a:prstGeom prst="rect">
            <a:avLst/>
          </a:prstGeom>
        </p:spPr>
        <p:txBody>
          <a:bodyPr wrap="square">
            <a:spAutoFit/>
          </a:bodyPr>
          <a:lstStyle/>
          <a:p>
            <a:pPr>
              <a:lnSpc>
                <a:spcPct val="150000"/>
              </a:lnSpc>
            </a:pPr>
            <a:r>
              <a:rPr lang="en-US" sz="3200" b="1" smtClean="0">
                <a:solidFill>
                  <a:srgbClr val="CC0000"/>
                </a:solidFill>
              </a:rPr>
              <a:t>1.5. Kiểu dữ liệu trong C++ (tiếp)</a:t>
            </a:r>
            <a:endParaRPr lang="en-US" sz="3200" b="1">
              <a:solidFill>
                <a:srgbClr val="CC0000"/>
              </a:solidFill>
            </a:endParaRPr>
          </a:p>
        </p:txBody>
      </p:sp>
      <p:sp>
        <p:nvSpPr>
          <p:cNvPr id="5" name="TextBox 4"/>
          <p:cNvSpPr txBox="1"/>
          <p:nvPr/>
        </p:nvSpPr>
        <p:spPr>
          <a:xfrm>
            <a:off x="304800" y="852607"/>
            <a:ext cx="8534400" cy="2677656"/>
          </a:xfrm>
          <a:prstGeom prst="rect">
            <a:avLst/>
          </a:prstGeom>
          <a:noFill/>
        </p:spPr>
        <p:txBody>
          <a:bodyPr wrap="square" rtlCol="0">
            <a:spAutoFit/>
          </a:bodyPr>
          <a:lstStyle/>
          <a:p>
            <a:pPr marL="114300" indent="-114300"/>
            <a:r>
              <a:rPr lang="en-US" b="1" smtClean="0">
                <a:solidFill>
                  <a:srgbClr val="0070C0"/>
                </a:solidFill>
              </a:rPr>
              <a:t>Khai báo:</a:t>
            </a:r>
          </a:p>
          <a:p>
            <a:pPr lvl="2"/>
            <a:r>
              <a:rPr lang="en-US" b="1">
                <a:solidFill>
                  <a:srgbClr val="FF0000"/>
                </a:solidFill>
                <a:latin typeface="Courier New" pitchFamily="49" charset="0"/>
                <a:cs typeface="Courier New" pitchFamily="49" charset="0"/>
              </a:rPr>
              <a:t>union </a:t>
            </a:r>
            <a:r>
              <a:rPr lang="en-US" b="1" smtClean="0">
                <a:solidFill>
                  <a:srgbClr val="FF0000"/>
                </a:solidFill>
                <a:latin typeface="Courier New" pitchFamily="49" charset="0"/>
                <a:cs typeface="Courier New" pitchFamily="49" charset="0"/>
              </a:rPr>
              <a:t>&lt;union_name&gt; </a:t>
            </a:r>
            <a:r>
              <a:rPr lang="en-US" b="1">
                <a:solidFill>
                  <a:srgbClr val="FF0000"/>
                </a:solidFill>
                <a:latin typeface="Courier New" pitchFamily="49" charset="0"/>
                <a:cs typeface="Courier New" pitchFamily="49" charset="0"/>
              </a:rPr>
              <a:t>{</a:t>
            </a:r>
          </a:p>
          <a:p>
            <a:pPr lvl="2"/>
            <a:r>
              <a:rPr lang="en-US" b="1" smtClean="0">
                <a:solidFill>
                  <a:srgbClr val="FF0000"/>
                </a:solidFill>
                <a:latin typeface="Courier New" pitchFamily="49" charset="0"/>
                <a:cs typeface="Courier New" pitchFamily="49" charset="0"/>
              </a:rPr>
              <a:t>&lt;member_type1&gt; &lt;member_name1&gt;;</a:t>
            </a:r>
            <a:endParaRPr lang="en-US" b="1">
              <a:solidFill>
                <a:srgbClr val="FF0000"/>
              </a:solidFill>
              <a:latin typeface="Courier New" pitchFamily="49" charset="0"/>
              <a:cs typeface="Courier New" pitchFamily="49" charset="0"/>
            </a:endParaRPr>
          </a:p>
          <a:p>
            <a:pPr lvl="2"/>
            <a:r>
              <a:rPr lang="en-US" b="1" smtClean="0">
                <a:solidFill>
                  <a:srgbClr val="FF0000"/>
                </a:solidFill>
                <a:latin typeface="Courier New" pitchFamily="49" charset="0"/>
                <a:cs typeface="Courier New" pitchFamily="49" charset="0"/>
              </a:rPr>
              <a:t>&lt;member_type2&gt; &lt;member_name2&gt;;</a:t>
            </a:r>
            <a:endParaRPr lang="en-US" b="1">
              <a:solidFill>
                <a:srgbClr val="FF0000"/>
              </a:solidFill>
              <a:latin typeface="Courier New" pitchFamily="49" charset="0"/>
              <a:cs typeface="Courier New" pitchFamily="49" charset="0"/>
            </a:endParaRPr>
          </a:p>
          <a:p>
            <a:pPr lvl="2"/>
            <a:r>
              <a:rPr lang="en-US" b="1" smtClean="0">
                <a:solidFill>
                  <a:srgbClr val="FF0000"/>
                </a:solidFill>
                <a:latin typeface="Courier New" pitchFamily="49" charset="0"/>
                <a:cs typeface="Courier New" pitchFamily="49" charset="0"/>
              </a:rPr>
              <a:t>&lt;member_type3&gt; &lt;member_name3&gt;;</a:t>
            </a:r>
            <a:endParaRPr lang="en-US" b="1">
              <a:solidFill>
                <a:srgbClr val="FF0000"/>
              </a:solidFill>
              <a:latin typeface="Courier New" pitchFamily="49" charset="0"/>
              <a:cs typeface="Courier New" pitchFamily="49" charset="0"/>
            </a:endParaRPr>
          </a:p>
          <a:p>
            <a:pPr lvl="2"/>
            <a:r>
              <a:rPr lang="en-US" b="1" smtClean="0">
                <a:solidFill>
                  <a:srgbClr val="FF0000"/>
                </a:solidFill>
                <a:latin typeface="Courier New" pitchFamily="49" charset="0"/>
                <a:cs typeface="Courier New" pitchFamily="49" charset="0"/>
              </a:rPr>
              <a:t>...</a:t>
            </a:r>
            <a:endParaRPr lang="en-US" b="1">
              <a:solidFill>
                <a:srgbClr val="FF0000"/>
              </a:solidFill>
              <a:latin typeface="Courier New" pitchFamily="49" charset="0"/>
              <a:cs typeface="Courier New" pitchFamily="49" charset="0"/>
            </a:endParaRPr>
          </a:p>
          <a:p>
            <a:pPr lvl="2"/>
            <a:r>
              <a:rPr lang="en-US" b="1">
                <a:solidFill>
                  <a:srgbClr val="FF0000"/>
                </a:solidFill>
                <a:latin typeface="Courier New" pitchFamily="49" charset="0"/>
                <a:cs typeface="Courier New" pitchFamily="49" charset="0"/>
              </a:rPr>
              <a:t>} </a:t>
            </a:r>
            <a:r>
              <a:rPr lang="en-US" b="1" smtClean="0">
                <a:solidFill>
                  <a:srgbClr val="FF0000"/>
                </a:solidFill>
                <a:latin typeface="Courier New" pitchFamily="49" charset="0"/>
                <a:cs typeface="Courier New" pitchFamily="49" charset="0"/>
              </a:rPr>
              <a:t>&lt;object_names&gt;;</a:t>
            </a:r>
            <a:endParaRPr lang="en-US" b="1">
              <a:solidFill>
                <a:srgbClr val="FF0000"/>
              </a:solidFill>
              <a:latin typeface="Courier New" pitchFamily="49" charset="0"/>
              <a:cs typeface="Courier New" pitchFamily="49" charset="0"/>
            </a:endParaRPr>
          </a:p>
        </p:txBody>
      </p:sp>
      <p:sp>
        <p:nvSpPr>
          <p:cNvPr id="6" name="TextBox 5"/>
          <p:cNvSpPr txBox="1"/>
          <p:nvPr/>
        </p:nvSpPr>
        <p:spPr>
          <a:xfrm>
            <a:off x="304800" y="3739356"/>
            <a:ext cx="8458994" cy="2308324"/>
          </a:xfrm>
          <a:prstGeom prst="rect">
            <a:avLst/>
          </a:prstGeom>
          <a:noFill/>
        </p:spPr>
        <p:txBody>
          <a:bodyPr wrap="square" rtlCol="0">
            <a:spAutoFit/>
          </a:bodyPr>
          <a:lstStyle/>
          <a:p>
            <a:pPr marL="114300" indent="-114300"/>
            <a:r>
              <a:rPr lang="en-US" b="1" smtClean="0">
                <a:solidFill>
                  <a:srgbClr val="0070C0"/>
                </a:solidFill>
              </a:rPr>
              <a:t>Ví dụ:</a:t>
            </a:r>
          </a:p>
          <a:p>
            <a:pPr lvl="2"/>
            <a:r>
              <a:rPr lang="en-US" b="1">
                <a:solidFill>
                  <a:srgbClr val="FF0000"/>
                </a:solidFill>
                <a:latin typeface="Courier New" pitchFamily="49" charset="0"/>
                <a:cs typeface="Courier New" pitchFamily="49" charset="0"/>
              </a:rPr>
              <a:t>union mytypes_t {</a:t>
            </a:r>
          </a:p>
          <a:p>
            <a:pPr lvl="2"/>
            <a:r>
              <a:rPr lang="en-US" b="1" smtClean="0">
                <a:solidFill>
                  <a:srgbClr val="FF0000"/>
                </a:solidFill>
                <a:latin typeface="Courier New" pitchFamily="49" charset="0"/>
                <a:cs typeface="Courier New" pitchFamily="49" charset="0"/>
              </a:rPr>
              <a:t>char </a:t>
            </a:r>
            <a:r>
              <a:rPr lang="en-US" b="1">
                <a:solidFill>
                  <a:srgbClr val="FF0000"/>
                </a:solidFill>
                <a:latin typeface="Courier New" pitchFamily="49" charset="0"/>
                <a:cs typeface="Courier New" pitchFamily="49" charset="0"/>
              </a:rPr>
              <a:t>c;</a:t>
            </a:r>
          </a:p>
          <a:p>
            <a:pPr lvl="2"/>
            <a:r>
              <a:rPr lang="en-US" b="1" smtClean="0">
                <a:solidFill>
                  <a:srgbClr val="FF0000"/>
                </a:solidFill>
                <a:latin typeface="Courier New" pitchFamily="49" charset="0"/>
                <a:cs typeface="Courier New" pitchFamily="49" charset="0"/>
              </a:rPr>
              <a:t>int </a:t>
            </a:r>
            <a:r>
              <a:rPr lang="en-US" b="1">
                <a:solidFill>
                  <a:srgbClr val="FF0000"/>
                </a:solidFill>
                <a:latin typeface="Courier New" pitchFamily="49" charset="0"/>
                <a:cs typeface="Courier New" pitchFamily="49" charset="0"/>
              </a:rPr>
              <a:t>i;</a:t>
            </a:r>
          </a:p>
          <a:p>
            <a:pPr lvl="2"/>
            <a:r>
              <a:rPr lang="en-US" b="1" smtClean="0">
                <a:solidFill>
                  <a:srgbClr val="FF0000"/>
                </a:solidFill>
                <a:latin typeface="Courier New" pitchFamily="49" charset="0"/>
                <a:cs typeface="Courier New" pitchFamily="49" charset="0"/>
              </a:rPr>
              <a:t>float </a:t>
            </a:r>
            <a:r>
              <a:rPr lang="en-US" b="1">
                <a:solidFill>
                  <a:srgbClr val="FF0000"/>
                </a:solidFill>
                <a:latin typeface="Courier New" pitchFamily="49" charset="0"/>
                <a:cs typeface="Courier New" pitchFamily="49" charset="0"/>
              </a:rPr>
              <a:t>f;</a:t>
            </a:r>
          </a:p>
          <a:p>
            <a:pPr lvl="2"/>
            <a:r>
              <a:rPr lang="en-US" b="1">
                <a:solidFill>
                  <a:srgbClr val="FF0000"/>
                </a:solidFill>
                <a:latin typeface="Courier New" pitchFamily="49" charset="0"/>
                <a:cs typeface="Courier New" pitchFamily="49" charset="0"/>
              </a:rPr>
              <a:t>} mytypes;</a:t>
            </a:r>
          </a:p>
        </p:txBody>
      </p:sp>
    </p:spTree>
    <p:extLst>
      <p:ext uri="{BB962C8B-B14F-4D97-AF65-F5344CB8AC3E}">
        <p14:creationId xmlns:p14="http://schemas.microsoft.com/office/powerpoint/2010/main" xmlns="" val="30372756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81756"/>
            <a:ext cx="7848600" cy="830997"/>
          </a:xfrm>
          <a:prstGeom prst="rect">
            <a:avLst/>
          </a:prstGeom>
        </p:spPr>
        <p:txBody>
          <a:bodyPr wrap="square">
            <a:spAutoFit/>
          </a:bodyPr>
          <a:lstStyle/>
          <a:p>
            <a:pPr>
              <a:lnSpc>
                <a:spcPct val="150000"/>
              </a:lnSpc>
            </a:pPr>
            <a:r>
              <a:rPr lang="en-US" sz="3200" b="1" smtClean="0">
                <a:solidFill>
                  <a:srgbClr val="CC0000"/>
                </a:solidFill>
              </a:rPr>
              <a:t>1.5. Kiểu dữ liệu trong C++ (tiếp)</a:t>
            </a:r>
            <a:endParaRPr lang="en-US" sz="3200" b="1">
              <a:solidFill>
                <a:srgbClr val="CC0000"/>
              </a:solidFill>
            </a:endParaRPr>
          </a:p>
        </p:txBody>
      </p:sp>
      <p:sp>
        <p:nvSpPr>
          <p:cNvPr id="4" name="TextBox 3"/>
          <p:cNvSpPr txBox="1"/>
          <p:nvPr/>
        </p:nvSpPr>
        <p:spPr>
          <a:xfrm>
            <a:off x="229394" y="861913"/>
            <a:ext cx="8534400" cy="6001643"/>
          </a:xfrm>
          <a:prstGeom prst="rect">
            <a:avLst/>
          </a:prstGeom>
          <a:noFill/>
        </p:spPr>
        <p:txBody>
          <a:bodyPr wrap="square" rtlCol="0">
            <a:spAutoFit/>
          </a:bodyPr>
          <a:lstStyle/>
          <a:p>
            <a:pPr marL="114300" indent="-114300">
              <a:buFont typeface="Arial" pitchFamily="34" charset="0"/>
              <a:buChar char="•"/>
            </a:pPr>
            <a:r>
              <a:rPr lang="en-US" b="1" smtClean="0">
                <a:solidFill>
                  <a:srgbClr val="0070C0"/>
                </a:solidFill>
              </a:rPr>
              <a:t> </a:t>
            </a:r>
            <a:r>
              <a:rPr lang="fr-FR" b="1" smtClean="0">
                <a:solidFill>
                  <a:srgbClr val="0070C0"/>
                </a:solidFill>
              </a:rPr>
              <a:t>Mảng:</a:t>
            </a:r>
            <a:endParaRPr lang="en-US" b="1" smtClean="0">
              <a:solidFill>
                <a:srgbClr val="0070C0"/>
              </a:solidFill>
            </a:endParaRPr>
          </a:p>
          <a:p>
            <a:pPr algn="just"/>
            <a:r>
              <a:rPr lang="en-US" smtClean="0">
                <a:solidFill>
                  <a:srgbClr val="0070C0"/>
                </a:solidFill>
              </a:rPr>
              <a:t>- M</a:t>
            </a:r>
            <a:r>
              <a:rPr lang="vi-VN" smtClean="0">
                <a:solidFill>
                  <a:srgbClr val="0070C0"/>
                </a:solidFill>
              </a:rPr>
              <a:t>ảng</a:t>
            </a:r>
            <a:r>
              <a:rPr lang="en-US">
                <a:solidFill>
                  <a:srgbClr val="0070C0"/>
                </a:solidFill>
              </a:rPr>
              <a:t> </a:t>
            </a:r>
            <a:r>
              <a:rPr lang="vi-VN" smtClean="0">
                <a:solidFill>
                  <a:srgbClr val="0070C0"/>
                </a:solidFill>
              </a:rPr>
              <a:t>lưu </a:t>
            </a:r>
            <a:r>
              <a:rPr lang="vi-VN">
                <a:solidFill>
                  <a:srgbClr val="0070C0"/>
                </a:solidFill>
              </a:rPr>
              <a:t>trữ </a:t>
            </a:r>
            <a:r>
              <a:rPr lang="vi-VN" smtClean="0">
                <a:solidFill>
                  <a:srgbClr val="0070C0"/>
                </a:solidFill>
              </a:rPr>
              <a:t>một </a:t>
            </a:r>
            <a:r>
              <a:rPr lang="vi-VN">
                <a:solidFill>
                  <a:srgbClr val="0070C0"/>
                </a:solidFill>
              </a:rPr>
              <a:t>tập hợp các dữ liệu cùng kiểu với độ dài cố định</a:t>
            </a:r>
            <a:r>
              <a:rPr lang="vi-VN" smtClean="0">
                <a:solidFill>
                  <a:srgbClr val="0070C0"/>
                </a:solidFill>
              </a:rPr>
              <a:t>.</a:t>
            </a:r>
            <a:endParaRPr lang="en-US" smtClean="0">
              <a:solidFill>
                <a:srgbClr val="0070C0"/>
              </a:solidFill>
            </a:endParaRPr>
          </a:p>
          <a:p>
            <a:pPr algn="just"/>
            <a:r>
              <a:rPr lang="en-US" smtClean="0">
                <a:solidFill>
                  <a:srgbClr val="0070C0"/>
                </a:solidFill>
              </a:rPr>
              <a:t>- Khai báo: </a:t>
            </a:r>
          </a:p>
          <a:p>
            <a:pPr algn="just"/>
            <a:r>
              <a:rPr lang="en-US" b="1" smtClean="0">
                <a:solidFill>
                  <a:srgbClr val="0070C0"/>
                </a:solidFill>
                <a:latin typeface="Courier New" pitchFamily="49" charset="0"/>
                <a:cs typeface="Courier New" pitchFamily="49" charset="0"/>
              </a:rPr>
              <a:t>	</a:t>
            </a:r>
            <a:r>
              <a:rPr lang="en-US" b="1" smtClean="0">
                <a:solidFill>
                  <a:srgbClr val="FF0000"/>
                </a:solidFill>
                <a:latin typeface="Courier New" pitchFamily="49" charset="0"/>
                <a:cs typeface="Courier New" pitchFamily="49" charset="0"/>
              </a:rPr>
              <a:t>&lt;type&gt; &lt;name&gt;[</a:t>
            </a:r>
            <a:r>
              <a:rPr lang="en-US" b="1">
                <a:solidFill>
                  <a:srgbClr val="FF0000"/>
                </a:solidFill>
                <a:latin typeface="Courier New" pitchFamily="49" charset="0"/>
                <a:cs typeface="Courier New" pitchFamily="49" charset="0"/>
              </a:rPr>
              <a:t>elements</a:t>
            </a:r>
            <a:r>
              <a:rPr lang="en-US" b="1" smtClean="0">
                <a:solidFill>
                  <a:srgbClr val="FF0000"/>
                </a:solidFill>
                <a:latin typeface="Courier New" pitchFamily="49" charset="0"/>
                <a:cs typeface="Courier New" pitchFamily="49" charset="0"/>
              </a:rPr>
              <a:t>];</a:t>
            </a:r>
          </a:p>
          <a:p>
            <a:pPr algn="just"/>
            <a:r>
              <a:rPr lang="en-US" smtClean="0">
                <a:solidFill>
                  <a:srgbClr val="0070C0"/>
                </a:solidFill>
              </a:rPr>
              <a:t>- Ví dụ:</a:t>
            </a:r>
          </a:p>
          <a:p>
            <a:pPr algn="just"/>
            <a:r>
              <a:rPr lang="en-US" b="1" smtClean="0">
                <a:solidFill>
                  <a:srgbClr val="0070C0"/>
                </a:solidFill>
                <a:latin typeface="Courier New" pitchFamily="49" charset="0"/>
                <a:cs typeface="Courier New" pitchFamily="49" charset="0"/>
              </a:rPr>
              <a:t>	</a:t>
            </a:r>
            <a:r>
              <a:rPr lang="en-US" b="1" smtClean="0">
                <a:solidFill>
                  <a:srgbClr val="FF0000"/>
                </a:solidFill>
                <a:latin typeface="Courier New" pitchFamily="49" charset="0"/>
                <a:cs typeface="Courier New" pitchFamily="49" charset="0"/>
              </a:rPr>
              <a:t>int billy[5];</a:t>
            </a:r>
          </a:p>
          <a:p>
            <a:r>
              <a:rPr lang="en-US" smtClean="0">
                <a:solidFill>
                  <a:srgbClr val="0070C0"/>
                </a:solidFill>
              </a:rPr>
              <a:t>- Khởi </a:t>
            </a:r>
            <a:r>
              <a:rPr lang="en-US">
                <a:solidFill>
                  <a:srgbClr val="0070C0"/>
                </a:solidFill>
              </a:rPr>
              <a:t>tạo </a:t>
            </a:r>
            <a:r>
              <a:rPr lang="en-US" smtClean="0">
                <a:solidFill>
                  <a:srgbClr val="0070C0"/>
                </a:solidFill>
              </a:rPr>
              <a:t>mảng:</a:t>
            </a:r>
          </a:p>
          <a:p>
            <a:r>
              <a:rPr lang="en-US" b="1" smtClean="0">
                <a:solidFill>
                  <a:srgbClr val="FF0000"/>
                </a:solidFill>
                <a:latin typeface="Courier New" pitchFamily="49" charset="0"/>
                <a:cs typeface="Courier New" pitchFamily="49" charset="0"/>
              </a:rPr>
              <a:t>	int billy[5</a:t>
            </a:r>
            <a:r>
              <a:rPr lang="en-US" b="1">
                <a:solidFill>
                  <a:srgbClr val="FF0000"/>
                </a:solidFill>
                <a:latin typeface="Courier New" pitchFamily="49" charset="0"/>
                <a:cs typeface="Courier New" pitchFamily="49" charset="0"/>
              </a:rPr>
              <a:t>] = </a:t>
            </a:r>
            <a:r>
              <a:rPr lang="en-US" b="1" smtClean="0">
                <a:solidFill>
                  <a:srgbClr val="FF0000"/>
                </a:solidFill>
                <a:latin typeface="Courier New" pitchFamily="49" charset="0"/>
                <a:cs typeface="Courier New" pitchFamily="49" charset="0"/>
              </a:rPr>
              <a:t>{16</a:t>
            </a:r>
            <a:r>
              <a:rPr lang="en-US" b="1">
                <a:solidFill>
                  <a:srgbClr val="FF0000"/>
                </a:solidFill>
                <a:latin typeface="Courier New" pitchFamily="49" charset="0"/>
                <a:cs typeface="Courier New" pitchFamily="49" charset="0"/>
              </a:rPr>
              <a:t>, 2, 77, 40, </a:t>
            </a:r>
            <a:r>
              <a:rPr lang="en-US" b="1" smtClean="0">
                <a:solidFill>
                  <a:srgbClr val="FF0000"/>
                </a:solidFill>
                <a:latin typeface="Courier New" pitchFamily="49" charset="0"/>
                <a:cs typeface="Courier New" pitchFamily="49" charset="0"/>
              </a:rPr>
              <a:t>12071};</a:t>
            </a:r>
          </a:p>
          <a:p>
            <a:r>
              <a:rPr lang="en-US" smtClean="0">
                <a:solidFill>
                  <a:srgbClr val="0070C0"/>
                </a:solidFill>
              </a:rPr>
              <a:t>- Truy </a:t>
            </a:r>
            <a:r>
              <a:rPr lang="en-US">
                <a:solidFill>
                  <a:srgbClr val="0070C0"/>
                </a:solidFill>
              </a:rPr>
              <a:t>cập các giá trị của </a:t>
            </a:r>
            <a:r>
              <a:rPr lang="en-US" smtClean="0">
                <a:solidFill>
                  <a:srgbClr val="0070C0"/>
                </a:solidFill>
              </a:rPr>
              <a:t>mảng:</a:t>
            </a:r>
            <a:endParaRPr lang="en-US" b="1" smtClean="0">
              <a:solidFill>
                <a:srgbClr val="FF0000"/>
              </a:solidFill>
              <a:latin typeface="Courier New" pitchFamily="49" charset="0"/>
              <a:cs typeface="Courier New" pitchFamily="49" charset="0"/>
            </a:endParaRPr>
          </a:p>
          <a:p>
            <a:r>
              <a:rPr lang="en-US" b="1" smtClean="0">
                <a:solidFill>
                  <a:srgbClr val="FF0000"/>
                </a:solidFill>
                <a:latin typeface="Courier New" pitchFamily="49" charset="0"/>
                <a:cs typeface="Courier New" pitchFamily="49" charset="0"/>
              </a:rPr>
              <a:t>	name[index] </a:t>
            </a:r>
          </a:p>
          <a:p>
            <a:r>
              <a:rPr lang="en-US" b="1" smtClean="0">
                <a:solidFill>
                  <a:srgbClr val="FF0000"/>
                </a:solidFill>
                <a:latin typeface="Courier New" pitchFamily="49" charset="0"/>
                <a:cs typeface="Courier New" pitchFamily="49" charset="0"/>
              </a:rPr>
              <a:t>   </a:t>
            </a:r>
            <a:r>
              <a:rPr lang="en-US" smtClean="0">
                <a:solidFill>
                  <a:srgbClr val="0070C0"/>
                </a:solidFill>
              </a:rPr>
              <a:t>ví dụ: </a:t>
            </a:r>
          </a:p>
          <a:p>
            <a:r>
              <a:rPr lang="en-US" b="1" smtClean="0">
                <a:solidFill>
                  <a:srgbClr val="0070C0"/>
                </a:solidFill>
                <a:latin typeface="Courier New" pitchFamily="49" charset="0"/>
                <a:cs typeface="Courier New" pitchFamily="49" charset="0"/>
              </a:rPr>
              <a:t>	</a:t>
            </a:r>
            <a:r>
              <a:rPr lang="en-US" b="1" smtClean="0">
                <a:solidFill>
                  <a:srgbClr val="FF0000"/>
                </a:solidFill>
                <a:latin typeface="Courier New" pitchFamily="49" charset="0"/>
                <a:cs typeface="Courier New" pitchFamily="49" charset="0"/>
              </a:rPr>
              <a:t>billy[2] = 75;</a:t>
            </a:r>
          </a:p>
          <a:p>
            <a:r>
              <a:rPr lang="en-US" b="1" smtClean="0">
                <a:solidFill>
                  <a:srgbClr val="FF0000"/>
                </a:solidFill>
                <a:latin typeface="Courier New" pitchFamily="49" charset="0"/>
                <a:cs typeface="Courier New" pitchFamily="49" charset="0"/>
              </a:rPr>
              <a:t>	a = billy[2];</a:t>
            </a:r>
          </a:p>
          <a:p>
            <a:r>
              <a:rPr lang="en-US" smtClean="0">
                <a:solidFill>
                  <a:srgbClr val="0070C0"/>
                </a:solidFill>
              </a:rPr>
              <a:t>- Mảng </a:t>
            </a:r>
            <a:r>
              <a:rPr lang="en-US">
                <a:solidFill>
                  <a:srgbClr val="0070C0"/>
                </a:solidFill>
              </a:rPr>
              <a:t>đa </a:t>
            </a:r>
            <a:r>
              <a:rPr lang="en-US" smtClean="0">
                <a:solidFill>
                  <a:srgbClr val="0070C0"/>
                </a:solidFill>
              </a:rPr>
              <a:t>chiều:</a:t>
            </a:r>
          </a:p>
          <a:p>
            <a:r>
              <a:rPr lang="en-US" b="1" smtClean="0">
                <a:solidFill>
                  <a:srgbClr val="0070C0"/>
                </a:solidFill>
                <a:latin typeface="Courier New" pitchFamily="49" charset="0"/>
                <a:cs typeface="Courier New" pitchFamily="49" charset="0"/>
              </a:rPr>
              <a:t>	</a:t>
            </a:r>
            <a:r>
              <a:rPr lang="en-US" b="1" smtClean="0">
                <a:solidFill>
                  <a:srgbClr val="FF0000"/>
                </a:solidFill>
                <a:latin typeface="Courier New" pitchFamily="49" charset="0"/>
                <a:cs typeface="Courier New" pitchFamily="49" charset="0"/>
              </a:rPr>
              <a:t>int jimmy[3</a:t>
            </a:r>
            <a:r>
              <a:rPr lang="en-US" b="1">
                <a:solidFill>
                  <a:srgbClr val="FF0000"/>
                </a:solidFill>
                <a:latin typeface="Courier New" pitchFamily="49" charset="0"/>
                <a:cs typeface="Courier New" pitchFamily="49" charset="0"/>
              </a:rPr>
              <a:t>][5];</a:t>
            </a:r>
          </a:p>
        </p:txBody>
      </p:sp>
    </p:spTree>
    <p:extLst>
      <p:ext uri="{BB962C8B-B14F-4D97-AF65-F5344CB8AC3E}">
        <p14:creationId xmlns:p14="http://schemas.microsoft.com/office/powerpoint/2010/main" xmlns="" val="177391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ox(i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ox(in)">
                                      <p:cBhvr>
                                        <p:cTn id="12" dur="500"/>
                                        <p:tgtEl>
                                          <p:spTgt spid="4">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box(in)">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box(in)">
                                      <p:cBhvr>
                                        <p:cTn id="20" dur="500"/>
                                        <p:tgtEl>
                                          <p:spTgt spid="4">
                                            <p:txEl>
                                              <p:pRg st="4" end="4"/>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box(in)">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box(in)">
                                      <p:cBhvr>
                                        <p:cTn id="28" dur="500"/>
                                        <p:tgtEl>
                                          <p:spTgt spid="4">
                                            <p:txEl>
                                              <p:pRg st="6" end="6"/>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box(in)">
                                      <p:cBhvr>
                                        <p:cTn id="31" dur="500"/>
                                        <p:tgtEl>
                                          <p:spTgt spid="4">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Effect transition="in" filter="box(in)">
                                      <p:cBhvr>
                                        <p:cTn id="36" dur="500"/>
                                        <p:tgtEl>
                                          <p:spTgt spid="4">
                                            <p:txEl>
                                              <p:pRg st="8" end="8"/>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box(in)">
                                      <p:cBhvr>
                                        <p:cTn id="39" dur="500"/>
                                        <p:tgtEl>
                                          <p:spTgt spid="4">
                                            <p:txEl>
                                              <p:pRg st="9" end="9"/>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box(in)">
                                      <p:cBhvr>
                                        <p:cTn id="42" dur="500"/>
                                        <p:tgtEl>
                                          <p:spTgt spid="4">
                                            <p:txEl>
                                              <p:pRg st="10" end="10"/>
                                            </p:txEl>
                                          </p:spTgt>
                                        </p:tgtEl>
                                      </p:cBhvr>
                                    </p:animEffect>
                                  </p:childTnLst>
                                </p:cTn>
                              </p:par>
                              <p:par>
                                <p:cTn id="43" presetID="4" presetClass="entr" presetSubtype="16" fill="hold" nodeType="with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animEffect transition="in" filter="box(in)">
                                      <p:cBhvr>
                                        <p:cTn id="45" dur="500"/>
                                        <p:tgtEl>
                                          <p:spTgt spid="4">
                                            <p:txEl>
                                              <p:pRg st="11" end="11"/>
                                            </p:txEl>
                                          </p:spTgt>
                                        </p:tgtEl>
                                      </p:cBhvr>
                                    </p:animEffect>
                                  </p:childTnLst>
                                </p:cTn>
                              </p:par>
                              <p:par>
                                <p:cTn id="46" presetID="4" presetClass="entr" presetSubtype="16" fill="hold" nodeType="withEffect">
                                  <p:stCondLst>
                                    <p:cond delay="0"/>
                                  </p:stCondLst>
                                  <p:childTnLst>
                                    <p:set>
                                      <p:cBhvr>
                                        <p:cTn id="47" dur="1" fill="hold">
                                          <p:stCondLst>
                                            <p:cond delay="0"/>
                                          </p:stCondLst>
                                        </p:cTn>
                                        <p:tgtEl>
                                          <p:spTgt spid="4">
                                            <p:txEl>
                                              <p:pRg st="12" end="12"/>
                                            </p:txEl>
                                          </p:spTgt>
                                        </p:tgtEl>
                                        <p:attrNameLst>
                                          <p:attrName>style.visibility</p:attrName>
                                        </p:attrNameLst>
                                      </p:cBhvr>
                                      <p:to>
                                        <p:strVal val="visible"/>
                                      </p:to>
                                    </p:set>
                                    <p:animEffect transition="in" filter="box(in)">
                                      <p:cBhvr>
                                        <p:cTn id="48" dur="500"/>
                                        <p:tgtEl>
                                          <p:spTgt spid="4">
                                            <p:txEl>
                                              <p:pRg st="12" end="1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nodeType="click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animEffect transition="in" filter="box(in)">
                                      <p:cBhvr>
                                        <p:cTn id="53" dur="500"/>
                                        <p:tgtEl>
                                          <p:spTgt spid="4">
                                            <p:txEl>
                                              <p:pRg st="13" end="13"/>
                                            </p:txEl>
                                          </p:spTgt>
                                        </p:tgtEl>
                                      </p:cBhvr>
                                    </p:animEffect>
                                  </p:childTnLst>
                                </p:cTn>
                              </p:par>
                              <p:par>
                                <p:cTn id="54" presetID="4" presetClass="entr" presetSubtype="16" fill="hold" nodeType="withEffect">
                                  <p:stCondLst>
                                    <p:cond delay="0"/>
                                  </p:stCondLst>
                                  <p:childTnLst>
                                    <p:set>
                                      <p:cBhvr>
                                        <p:cTn id="55" dur="1" fill="hold">
                                          <p:stCondLst>
                                            <p:cond delay="0"/>
                                          </p:stCondLst>
                                        </p:cTn>
                                        <p:tgtEl>
                                          <p:spTgt spid="4">
                                            <p:txEl>
                                              <p:pRg st="14" end="14"/>
                                            </p:txEl>
                                          </p:spTgt>
                                        </p:tgtEl>
                                        <p:attrNameLst>
                                          <p:attrName>style.visibility</p:attrName>
                                        </p:attrNameLst>
                                      </p:cBhvr>
                                      <p:to>
                                        <p:strVal val="visible"/>
                                      </p:to>
                                    </p:set>
                                    <p:animEffect transition="in" filter="box(in)">
                                      <p:cBhvr>
                                        <p:cTn id="56"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81756"/>
            <a:ext cx="7848600" cy="830997"/>
          </a:xfrm>
          <a:prstGeom prst="rect">
            <a:avLst/>
          </a:prstGeom>
        </p:spPr>
        <p:txBody>
          <a:bodyPr wrap="square">
            <a:spAutoFit/>
          </a:bodyPr>
          <a:lstStyle/>
          <a:p>
            <a:pPr>
              <a:lnSpc>
                <a:spcPct val="150000"/>
              </a:lnSpc>
            </a:pPr>
            <a:r>
              <a:rPr lang="en-US" sz="3200" b="1" smtClean="0">
                <a:solidFill>
                  <a:srgbClr val="CC0000"/>
                </a:solidFill>
              </a:rPr>
              <a:t>1.5. Kiểu dữ liệu trong C++ (tiếp)</a:t>
            </a:r>
            <a:endParaRPr lang="en-US" sz="3200" b="1">
              <a:solidFill>
                <a:srgbClr val="CC0000"/>
              </a:solidFill>
            </a:endParaRPr>
          </a:p>
        </p:txBody>
      </p:sp>
      <p:sp>
        <p:nvSpPr>
          <p:cNvPr id="4" name="TextBox 3"/>
          <p:cNvSpPr txBox="1"/>
          <p:nvPr/>
        </p:nvSpPr>
        <p:spPr>
          <a:xfrm>
            <a:off x="229394" y="919956"/>
            <a:ext cx="8534400" cy="4505849"/>
          </a:xfrm>
          <a:prstGeom prst="rect">
            <a:avLst/>
          </a:prstGeom>
          <a:noFill/>
        </p:spPr>
        <p:txBody>
          <a:bodyPr wrap="square" rtlCol="0">
            <a:spAutoFit/>
          </a:bodyPr>
          <a:lstStyle/>
          <a:p>
            <a:pPr marL="114300" indent="-114300">
              <a:lnSpc>
                <a:spcPct val="120000"/>
              </a:lnSpc>
              <a:buFont typeface="Arial" pitchFamily="34" charset="0"/>
              <a:buChar char="•"/>
            </a:pPr>
            <a:r>
              <a:rPr lang="en-US" b="1" smtClean="0">
                <a:solidFill>
                  <a:srgbClr val="0070C0"/>
                </a:solidFill>
              </a:rPr>
              <a:t> </a:t>
            </a:r>
            <a:r>
              <a:rPr lang="fr-FR" b="1" smtClean="0">
                <a:solidFill>
                  <a:srgbClr val="0070C0"/>
                </a:solidFill>
              </a:rPr>
              <a:t>Con trỏ:</a:t>
            </a:r>
          </a:p>
          <a:p>
            <a:pPr marL="114300" indent="-114300">
              <a:lnSpc>
                <a:spcPct val="120000"/>
              </a:lnSpc>
            </a:pPr>
            <a:r>
              <a:rPr lang="en-US" smtClean="0">
                <a:solidFill>
                  <a:srgbClr val="0070C0"/>
                </a:solidFill>
              </a:rPr>
              <a:t>- </a:t>
            </a:r>
            <a:r>
              <a:rPr lang="vi-VN" smtClean="0">
                <a:solidFill>
                  <a:srgbClr val="0070C0"/>
                </a:solidFill>
              </a:rPr>
              <a:t>Một </a:t>
            </a:r>
            <a:r>
              <a:rPr lang="vi-VN" b="1" smtClean="0">
                <a:solidFill>
                  <a:srgbClr val="0070C0"/>
                </a:solidFill>
              </a:rPr>
              <a:t>con trỏ</a:t>
            </a:r>
            <a:r>
              <a:rPr lang="vi-VN" smtClean="0">
                <a:solidFill>
                  <a:srgbClr val="0070C0"/>
                </a:solidFill>
              </a:rPr>
              <a:t> là một biến mà trong đó giá trị của nó là địa chỉ của biến khác</a:t>
            </a:r>
            <a:r>
              <a:rPr lang="en-US" smtClean="0">
                <a:solidFill>
                  <a:srgbClr val="0070C0"/>
                </a:solidFill>
              </a:rPr>
              <a:t>.</a:t>
            </a:r>
          </a:p>
          <a:p>
            <a:pPr marL="114300" indent="-114300">
              <a:lnSpc>
                <a:spcPct val="120000"/>
              </a:lnSpc>
            </a:pPr>
            <a:r>
              <a:rPr lang="en-US" smtClean="0">
                <a:solidFill>
                  <a:srgbClr val="0070C0"/>
                </a:solidFill>
              </a:rPr>
              <a:t>- Khai báo:</a:t>
            </a:r>
          </a:p>
          <a:p>
            <a:pPr marL="114300" indent="-114300">
              <a:lnSpc>
                <a:spcPct val="120000"/>
              </a:lnSpc>
            </a:pPr>
            <a:r>
              <a:rPr lang="en-US" smtClean="0"/>
              <a:t>		</a:t>
            </a:r>
            <a:r>
              <a:rPr lang="en-US" b="1" smtClean="0">
                <a:solidFill>
                  <a:srgbClr val="FF0000"/>
                </a:solidFill>
                <a:latin typeface="Courier New" pitchFamily="49" charset="0"/>
                <a:cs typeface="Courier New" pitchFamily="49" charset="0"/>
              </a:rPr>
              <a:t>type * name;</a:t>
            </a:r>
          </a:p>
          <a:p>
            <a:pPr marL="114300" indent="-114300">
              <a:lnSpc>
                <a:spcPct val="120000"/>
              </a:lnSpc>
            </a:pPr>
            <a:r>
              <a:rPr lang="en-US" smtClean="0">
                <a:solidFill>
                  <a:srgbClr val="0070C0"/>
                </a:solidFill>
              </a:rPr>
              <a:t>- Ví dụ:</a:t>
            </a:r>
          </a:p>
          <a:p>
            <a:pPr lvl="2">
              <a:lnSpc>
                <a:spcPct val="120000"/>
              </a:lnSpc>
            </a:pPr>
            <a:r>
              <a:rPr lang="en-US" b="1" smtClean="0">
                <a:solidFill>
                  <a:srgbClr val="FF0000"/>
                </a:solidFill>
                <a:latin typeface="Courier New" pitchFamily="49" charset="0"/>
                <a:cs typeface="Courier New" pitchFamily="49" charset="0"/>
              </a:rPr>
              <a:t>int * number;</a:t>
            </a:r>
          </a:p>
          <a:p>
            <a:pPr lvl="2">
              <a:lnSpc>
                <a:spcPct val="120000"/>
              </a:lnSpc>
            </a:pPr>
            <a:r>
              <a:rPr lang="en-US" b="1" smtClean="0">
                <a:solidFill>
                  <a:srgbClr val="FF0000"/>
                </a:solidFill>
                <a:latin typeface="Courier New" pitchFamily="49" charset="0"/>
                <a:cs typeface="Courier New" pitchFamily="49" charset="0"/>
              </a:rPr>
              <a:t>char * character;</a:t>
            </a:r>
          </a:p>
          <a:p>
            <a:pPr lvl="2">
              <a:lnSpc>
                <a:spcPct val="120000"/>
              </a:lnSpc>
            </a:pPr>
            <a:r>
              <a:rPr lang="en-US" b="1" smtClean="0">
                <a:solidFill>
                  <a:srgbClr val="FF0000"/>
                </a:solidFill>
                <a:latin typeface="Courier New" pitchFamily="49" charset="0"/>
                <a:cs typeface="Courier New" pitchFamily="49" charset="0"/>
              </a:rPr>
              <a:t>float * greatnumber;</a:t>
            </a:r>
          </a:p>
          <a:p>
            <a:pPr lvl="2">
              <a:lnSpc>
                <a:spcPct val="120000"/>
              </a:lnSpc>
            </a:pPr>
            <a:r>
              <a:rPr lang="en-US" b="1" smtClean="0">
                <a:solidFill>
                  <a:srgbClr val="FF0000"/>
                </a:solidFill>
                <a:latin typeface="Courier New" pitchFamily="49" charset="0"/>
                <a:cs typeface="Courier New" pitchFamily="49" charset="0"/>
              </a:rPr>
              <a:t>int * p1, * p2;</a:t>
            </a:r>
          </a:p>
        </p:txBody>
      </p:sp>
    </p:spTree>
    <p:extLst>
      <p:ext uri="{BB962C8B-B14F-4D97-AF65-F5344CB8AC3E}">
        <p14:creationId xmlns:p14="http://schemas.microsoft.com/office/powerpoint/2010/main" xmlns="" val="177391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blinds(horizontal)">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blinds(horizontal)">
                                      <p:cBhvr>
                                        <p:cTn id="20" dur="500"/>
                                        <p:tgtEl>
                                          <p:spTgt spid="4">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blinds(horizontal)">
                                      <p:cBhvr>
                                        <p:cTn id="23" dur="500"/>
                                        <p:tgtEl>
                                          <p:spTgt spid="4">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blinds(horizontal)">
                                      <p:cBhvr>
                                        <p:cTn id="26" dur="500"/>
                                        <p:tgtEl>
                                          <p:spTgt spid="4">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blinds(horizontal)">
                                      <p:cBhvr>
                                        <p:cTn id="29" dur="500"/>
                                        <p:tgtEl>
                                          <p:spTgt spid="4">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blinds(horizontal)">
                                      <p:cBhvr>
                                        <p:cTn id="3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645" y="212070"/>
            <a:ext cx="8790710" cy="707886"/>
          </a:xfrm>
          <a:prstGeom prst="rect">
            <a:avLst/>
          </a:prstGeom>
          <a:noFill/>
        </p:spPr>
        <p:txBody>
          <a:bodyPr wrap="square" rtlCol="0">
            <a:spAutoFit/>
          </a:bodyPr>
          <a:lstStyle/>
          <a:p>
            <a:pPr algn="ctr"/>
            <a:r>
              <a:rPr lang="en-US" sz="4000" b="1" smtClean="0">
                <a:solidFill>
                  <a:srgbClr val="002060"/>
                </a:solidFill>
                <a:latin typeface="Tahoma" pitchFamily="34" charset="0"/>
                <a:cs typeface="Tahoma" pitchFamily="34" charset="0"/>
              </a:rPr>
              <a:t>NỘI DUNG</a:t>
            </a:r>
            <a:endParaRPr lang="en-US" sz="4000" b="1" baseline="30000">
              <a:solidFill>
                <a:srgbClr val="002060"/>
              </a:solidFill>
              <a:latin typeface="Tahoma" pitchFamily="34" charset="0"/>
              <a:cs typeface="Tahoma" pitchFamily="34" charset="0"/>
            </a:endParaRPr>
          </a:p>
        </p:txBody>
      </p:sp>
      <p:sp>
        <p:nvSpPr>
          <p:cNvPr id="5" name="TextBox 4"/>
          <p:cNvSpPr txBox="1"/>
          <p:nvPr/>
        </p:nvSpPr>
        <p:spPr>
          <a:xfrm>
            <a:off x="381794" y="1064034"/>
            <a:ext cx="8458200" cy="3890489"/>
          </a:xfrm>
          <a:prstGeom prst="rect">
            <a:avLst/>
          </a:prstGeom>
          <a:noFill/>
        </p:spPr>
        <p:txBody>
          <a:bodyPr wrap="square" rtlCol="0">
            <a:spAutoFit/>
          </a:bodyPr>
          <a:lstStyle/>
          <a:p>
            <a:pPr algn="just">
              <a:lnSpc>
                <a:spcPct val="150000"/>
              </a:lnSpc>
            </a:pPr>
            <a:r>
              <a:rPr lang="en-US" sz="2800" b="1" err="1">
                <a:solidFill>
                  <a:srgbClr val="002060"/>
                </a:solidFill>
              </a:rPr>
              <a:t>Chương</a:t>
            </a:r>
            <a:r>
              <a:rPr lang="en-US" sz="2800" b="1">
                <a:solidFill>
                  <a:srgbClr val="002060"/>
                </a:solidFill>
              </a:rPr>
              <a:t> 1. </a:t>
            </a:r>
            <a:r>
              <a:rPr lang="vi-VN" sz="2800" b="1">
                <a:solidFill>
                  <a:srgbClr val="002060"/>
                </a:solidFill>
              </a:rPr>
              <a:t>Lập trình hướng đối tượng và C</a:t>
            </a:r>
            <a:r>
              <a:rPr lang="vi-VN" sz="2800" b="1" smtClean="0">
                <a:solidFill>
                  <a:srgbClr val="002060"/>
                </a:solidFill>
              </a:rPr>
              <a:t>++</a:t>
            </a:r>
            <a:endParaRPr lang="en-US" sz="2800" b="1" smtClean="0">
              <a:solidFill>
                <a:srgbClr val="002060"/>
              </a:solidFill>
            </a:endParaRPr>
          </a:p>
          <a:p>
            <a:pPr algn="just">
              <a:lnSpc>
                <a:spcPct val="150000"/>
              </a:lnSpc>
            </a:pPr>
            <a:r>
              <a:rPr lang="vi-VN" sz="2800" b="1">
                <a:solidFill>
                  <a:srgbClr val="002060"/>
                </a:solidFill>
              </a:rPr>
              <a:t>Chương 2</a:t>
            </a:r>
            <a:r>
              <a:rPr lang="en-US" sz="2800" b="1">
                <a:solidFill>
                  <a:srgbClr val="002060"/>
                </a:solidFill>
              </a:rPr>
              <a:t>. H</a:t>
            </a:r>
            <a:r>
              <a:rPr lang="vi-VN" sz="2800" b="1" smtClean="0">
                <a:solidFill>
                  <a:srgbClr val="002060"/>
                </a:solidFill>
              </a:rPr>
              <a:t>àm</a:t>
            </a:r>
            <a:endParaRPr lang="en-US" sz="2800" b="1" smtClean="0">
              <a:solidFill>
                <a:srgbClr val="002060"/>
              </a:solidFill>
            </a:endParaRPr>
          </a:p>
          <a:p>
            <a:pPr algn="just">
              <a:lnSpc>
                <a:spcPct val="150000"/>
              </a:lnSpc>
            </a:pPr>
            <a:r>
              <a:rPr lang="en-US" sz="2800" b="1" err="1">
                <a:solidFill>
                  <a:srgbClr val="002060"/>
                </a:solidFill>
              </a:rPr>
              <a:t>Chương</a:t>
            </a:r>
            <a:r>
              <a:rPr lang="en-US" sz="2800" b="1">
                <a:solidFill>
                  <a:srgbClr val="002060"/>
                </a:solidFill>
              </a:rPr>
              <a:t> 3. </a:t>
            </a:r>
            <a:r>
              <a:rPr lang="en-US" sz="2800" b="1" err="1">
                <a:solidFill>
                  <a:srgbClr val="002060"/>
                </a:solidFill>
              </a:rPr>
              <a:t>Kênh</a:t>
            </a:r>
            <a:r>
              <a:rPr lang="en-US" sz="2800" b="1">
                <a:solidFill>
                  <a:srgbClr val="002060"/>
                </a:solidFill>
              </a:rPr>
              <a:t> </a:t>
            </a:r>
            <a:r>
              <a:rPr lang="en-US" sz="2800" b="1" err="1">
                <a:solidFill>
                  <a:srgbClr val="002060"/>
                </a:solidFill>
              </a:rPr>
              <a:t>nhập</a:t>
            </a:r>
            <a:r>
              <a:rPr lang="en-US" sz="2800" b="1">
                <a:solidFill>
                  <a:srgbClr val="002060"/>
                </a:solidFill>
              </a:rPr>
              <a:t> </a:t>
            </a:r>
            <a:r>
              <a:rPr lang="en-US" sz="2800" b="1" err="1" smtClean="0">
                <a:solidFill>
                  <a:srgbClr val="002060"/>
                </a:solidFill>
              </a:rPr>
              <a:t>xuất</a:t>
            </a:r>
            <a:endParaRPr lang="en-US" sz="2800" b="1" smtClean="0">
              <a:solidFill>
                <a:srgbClr val="002060"/>
              </a:solidFill>
            </a:endParaRPr>
          </a:p>
          <a:p>
            <a:pPr algn="just">
              <a:lnSpc>
                <a:spcPct val="150000"/>
              </a:lnSpc>
            </a:pPr>
            <a:r>
              <a:rPr lang="vi-VN" sz="2800" b="1">
                <a:solidFill>
                  <a:srgbClr val="002060"/>
                </a:solidFill>
              </a:rPr>
              <a:t>Chương </a:t>
            </a:r>
            <a:r>
              <a:rPr lang="en-US" sz="2800" b="1">
                <a:solidFill>
                  <a:srgbClr val="002060"/>
                </a:solidFill>
              </a:rPr>
              <a:t>4.</a:t>
            </a:r>
            <a:r>
              <a:rPr lang="vi-VN" sz="2800" b="1">
                <a:solidFill>
                  <a:srgbClr val="002060"/>
                </a:solidFill>
              </a:rPr>
              <a:t> Đối tượng và </a:t>
            </a:r>
            <a:r>
              <a:rPr lang="vi-VN" sz="2800" b="1" smtClean="0">
                <a:solidFill>
                  <a:srgbClr val="002060"/>
                </a:solidFill>
              </a:rPr>
              <a:t>Lớp</a:t>
            </a:r>
            <a:endParaRPr lang="en-US" sz="2800" b="1" smtClean="0">
              <a:solidFill>
                <a:srgbClr val="002060"/>
              </a:solidFill>
            </a:endParaRPr>
          </a:p>
          <a:p>
            <a:pPr algn="just">
              <a:lnSpc>
                <a:spcPct val="150000"/>
              </a:lnSpc>
            </a:pPr>
            <a:r>
              <a:rPr lang="en-US" sz="2800" b="1" err="1">
                <a:solidFill>
                  <a:srgbClr val="002060"/>
                </a:solidFill>
              </a:rPr>
              <a:t>Chương</a:t>
            </a:r>
            <a:r>
              <a:rPr lang="en-US" sz="2800" b="1">
                <a:solidFill>
                  <a:srgbClr val="002060"/>
                </a:solidFill>
              </a:rPr>
              <a:t> 5. </a:t>
            </a:r>
            <a:r>
              <a:rPr lang="en-US" sz="2800" b="1" err="1">
                <a:solidFill>
                  <a:srgbClr val="002060"/>
                </a:solidFill>
              </a:rPr>
              <a:t>Thừa</a:t>
            </a:r>
            <a:r>
              <a:rPr lang="en-US" sz="2800" b="1">
                <a:solidFill>
                  <a:srgbClr val="002060"/>
                </a:solidFill>
              </a:rPr>
              <a:t> </a:t>
            </a:r>
            <a:r>
              <a:rPr lang="en-US" sz="2800" b="1" err="1" smtClean="0">
                <a:solidFill>
                  <a:srgbClr val="002060"/>
                </a:solidFill>
              </a:rPr>
              <a:t>kế</a:t>
            </a:r>
            <a:endParaRPr lang="en-US" sz="2800" b="1" smtClean="0">
              <a:solidFill>
                <a:srgbClr val="002060"/>
              </a:solidFill>
            </a:endParaRPr>
          </a:p>
          <a:p>
            <a:pPr algn="just">
              <a:lnSpc>
                <a:spcPct val="150000"/>
              </a:lnSpc>
            </a:pPr>
            <a:r>
              <a:rPr lang="vi-VN" sz="2800" b="1">
                <a:solidFill>
                  <a:srgbClr val="002060"/>
                </a:solidFill>
              </a:rPr>
              <a:t>Chương </a:t>
            </a:r>
            <a:r>
              <a:rPr lang="en-US" sz="2800" b="1">
                <a:solidFill>
                  <a:srgbClr val="002060"/>
                </a:solidFill>
              </a:rPr>
              <a:t>6.</a:t>
            </a:r>
            <a:r>
              <a:rPr lang="vi-VN" sz="2800" b="1">
                <a:solidFill>
                  <a:srgbClr val="002060"/>
                </a:solidFill>
              </a:rPr>
              <a:t> Bản </a:t>
            </a:r>
            <a:r>
              <a:rPr lang="vi-VN" sz="2800" b="1" smtClean="0">
                <a:solidFill>
                  <a:srgbClr val="002060"/>
                </a:solidFill>
              </a:rPr>
              <a:t>mẫu</a:t>
            </a:r>
            <a:endParaRPr lang="en-US" sz="2800" b="1">
              <a:solidFill>
                <a:srgbClr val="002060"/>
              </a:solidFill>
            </a:endParaRPr>
          </a:p>
        </p:txBody>
      </p:sp>
    </p:spTree>
    <p:extLst>
      <p:ext uri="{BB962C8B-B14F-4D97-AF65-F5344CB8AC3E}">
        <p14:creationId xmlns="" xmlns:p14="http://schemas.microsoft.com/office/powerpoint/2010/main" val="639880164"/>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81756"/>
            <a:ext cx="7848600" cy="830997"/>
          </a:xfrm>
          <a:prstGeom prst="rect">
            <a:avLst/>
          </a:prstGeom>
        </p:spPr>
        <p:txBody>
          <a:bodyPr wrap="square">
            <a:spAutoFit/>
          </a:bodyPr>
          <a:lstStyle/>
          <a:p>
            <a:pPr>
              <a:lnSpc>
                <a:spcPct val="150000"/>
              </a:lnSpc>
            </a:pPr>
            <a:r>
              <a:rPr lang="en-US" sz="3200" b="1" smtClean="0">
                <a:solidFill>
                  <a:srgbClr val="CC0000"/>
                </a:solidFill>
              </a:rPr>
              <a:t>1.5. Kiểu dữ liệu trong C++ (tiếp)</a:t>
            </a:r>
            <a:endParaRPr lang="en-US" sz="3200" b="1">
              <a:solidFill>
                <a:srgbClr val="CC0000"/>
              </a:solidFill>
            </a:endParaRPr>
          </a:p>
        </p:txBody>
      </p:sp>
      <p:sp>
        <p:nvSpPr>
          <p:cNvPr id="4" name="TextBox 3"/>
          <p:cNvSpPr txBox="1"/>
          <p:nvPr/>
        </p:nvSpPr>
        <p:spPr>
          <a:xfrm>
            <a:off x="229394" y="864247"/>
            <a:ext cx="8534400" cy="6075509"/>
          </a:xfrm>
          <a:prstGeom prst="rect">
            <a:avLst/>
          </a:prstGeom>
          <a:noFill/>
        </p:spPr>
        <p:txBody>
          <a:bodyPr wrap="square" rtlCol="0">
            <a:spAutoFit/>
          </a:bodyPr>
          <a:lstStyle/>
          <a:p>
            <a:pPr marL="114300" indent="-114300">
              <a:lnSpc>
                <a:spcPct val="120000"/>
              </a:lnSpc>
              <a:buFont typeface="Arial" pitchFamily="34" charset="0"/>
              <a:buChar char="•"/>
            </a:pPr>
            <a:r>
              <a:rPr lang="en-US" b="1" smtClean="0">
                <a:solidFill>
                  <a:srgbClr val="0070C0"/>
                </a:solidFill>
              </a:rPr>
              <a:t> </a:t>
            </a:r>
            <a:r>
              <a:rPr lang="fr-FR" b="1" smtClean="0">
                <a:solidFill>
                  <a:srgbClr val="0070C0"/>
                </a:solidFill>
              </a:rPr>
              <a:t>Con trỏ và mảng:</a:t>
            </a:r>
          </a:p>
          <a:p>
            <a:pPr algn="just"/>
            <a:r>
              <a:rPr lang="vi-VN" smtClean="0">
                <a:solidFill>
                  <a:srgbClr val="0070C0"/>
                </a:solidFill>
              </a:rPr>
              <a:t>Trong thực tế, tên của một mảng tương đương với địa chỉ phần tử đầu tiên của nó, giống như một con trỏ tương đương với địa chỉ của phần tử đầu tiên mà nó trỏ tới, vì vậy thực tế chúng hoàn toàn như nhau.</a:t>
            </a:r>
            <a:endParaRPr lang="en-US" smtClean="0">
              <a:solidFill>
                <a:srgbClr val="0070C0"/>
              </a:solidFill>
            </a:endParaRPr>
          </a:p>
          <a:p>
            <a:pPr algn="just"/>
            <a:r>
              <a:rPr lang="en-US" smtClean="0">
                <a:solidFill>
                  <a:srgbClr val="0070C0"/>
                </a:solidFill>
              </a:rPr>
              <a:t>- </a:t>
            </a:r>
            <a:r>
              <a:rPr lang="vi-VN" smtClean="0">
                <a:solidFill>
                  <a:srgbClr val="0070C0"/>
                </a:solidFill>
              </a:rPr>
              <a:t>Ví dụ:</a:t>
            </a:r>
          </a:p>
          <a:p>
            <a:pPr lvl="2"/>
            <a:r>
              <a:rPr lang="vi-VN" b="1" smtClean="0">
                <a:solidFill>
                  <a:srgbClr val="FF0000"/>
                </a:solidFill>
                <a:latin typeface="Courier New" pitchFamily="49" charset="0"/>
                <a:cs typeface="Courier New" pitchFamily="49" charset="0"/>
              </a:rPr>
              <a:t>int numbers [20];</a:t>
            </a:r>
            <a:endParaRPr lang="en-US" b="1" smtClean="0">
              <a:solidFill>
                <a:srgbClr val="FF0000"/>
              </a:solidFill>
              <a:latin typeface="Courier New" pitchFamily="49" charset="0"/>
              <a:cs typeface="Courier New" pitchFamily="49" charset="0"/>
            </a:endParaRPr>
          </a:p>
          <a:p>
            <a:pPr lvl="2"/>
            <a:r>
              <a:rPr lang="vi-VN" b="1" smtClean="0">
                <a:solidFill>
                  <a:srgbClr val="FF0000"/>
                </a:solidFill>
                <a:latin typeface="Courier New" pitchFamily="49" charset="0"/>
                <a:cs typeface="Courier New" pitchFamily="49" charset="0"/>
              </a:rPr>
              <a:t>int * p;</a:t>
            </a:r>
          </a:p>
          <a:p>
            <a:r>
              <a:rPr lang="vi-VN" smtClean="0">
                <a:solidFill>
                  <a:srgbClr val="0070C0"/>
                </a:solidFill>
              </a:rPr>
              <a:t>lệnh sau sẽ hợp lệ:</a:t>
            </a:r>
          </a:p>
          <a:p>
            <a:r>
              <a:rPr lang="en-US" smtClean="0">
                <a:solidFill>
                  <a:srgbClr val="0070C0"/>
                </a:solidFill>
              </a:rPr>
              <a:t>	</a:t>
            </a:r>
            <a:r>
              <a:rPr lang="vi-VN" b="1" smtClean="0">
                <a:solidFill>
                  <a:srgbClr val="FF0000"/>
                </a:solidFill>
                <a:latin typeface="Courier New" pitchFamily="49" charset="0"/>
                <a:cs typeface="Courier New" pitchFamily="49" charset="0"/>
              </a:rPr>
              <a:t>p = numbers;</a:t>
            </a:r>
          </a:p>
          <a:p>
            <a:pPr algn="just"/>
            <a:r>
              <a:rPr lang="vi-VN" smtClean="0">
                <a:solidFill>
                  <a:srgbClr val="0070C0"/>
                </a:solidFill>
              </a:rPr>
              <a:t>Ở đây </a:t>
            </a:r>
            <a:r>
              <a:rPr lang="vi-VN" b="1" smtClean="0">
                <a:solidFill>
                  <a:srgbClr val="0070C0"/>
                </a:solidFill>
              </a:rPr>
              <a:t>p</a:t>
            </a:r>
            <a:r>
              <a:rPr lang="vi-VN" smtClean="0">
                <a:solidFill>
                  <a:srgbClr val="0070C0"/>
                </a:solidFill>
              </a:rPr>
              <a:t> và </a:t>
            </a:r>
            <a:r>
              <a:rPr lang="vi-VN" b="1" smtClean="0">
                <a:solidFill>
                  <a:srgbClr val="0070C0"/>
                </a:solidFill>
              </a:rPr>
              <a:t>numbers</a:t>
            </a:r>
            <a:r>
              <a:rPr lang="vi-VN" smtClean="0">
                <a:solidFill>
                  <a:srgbClr val="0070C0"/>
                </a:solidFill>
              </a:rPr>
              <a:t> là tương đương và chúng có cũng thuộc tính, sự khác biệt duy nhất là chúng ta có thể gán một giá trị khác cho con trỏ </a:t>
            </a:r>
            <a:r>
              <a:rPr lang="vi-VN" b="1" smtClean="0">
                <a:solidFill>
                  <a:srgbClr val="0070C0"/>
                </a:solidFill>
              </a:rPr>
              <a:t>p</a:t>
            </a:r>
            <a:r>
              <a:rPr lang="vi-VN" smtClean="0">
                <a:solidFill>
                  <a:srgbClr val="0070C0"/>
                </a:solidFill>
              </a:rPr>
              <a:t> trong khi </a:t>
            </a:r>
            <a:r>
              <a:rPr lang="vi-VN" b="1" smtClean="0">
                <a:solidFill>
                  <a:srgbClr val="0070C0"/>
                </a:solidFill>
              </a:rPr>
              <a:t>numbers</a:t>
            </a:r>
            <a:r>
              <a:rPr lang="vi-VN" smtClean="0">
                <a:solidFill>
                  <a:srgbClr val="0070C0"/>
                </a:solidFill>
              </a:rPr>
              <a:t> luôn trỏ đến phần tử đầu tiên trong số 20 phần tử kiểu int mà nó được định nghĩa </a:t>
            </a:r>
            <a:r>
              <a:rPr lang="en-US" smtClean="0">
                <a:solidFill>
                  <a:srgbClr val="0070C0"/>
                </a:solidFill>
              </a:rPr>
              <a:t>t</a:t>
            </a:r>
            <a:r>
              <a:rPr lang="vi-VN" smtClean="0">
                <a:solidFill>
                  <a:srgbClr val="0070C0"/>
                </a:solidFill>
              </a:rPr>
              <a:t>ới. Vì vậy, không giống như </a:t>
            </a:r>
            <a:r>
              <a:rPr lang="vi-VN" b="1" smtClean="0">
                <a:solidFill>
                  <a:srgbClr val="0070C0"/>
                </a:solidFill>
              </a:rPr>
              <a:t>p</a:t>
            </a:r>
            <a:r>
              <a:rPr lang="vi-VN" smtClean="0">
                <a:solidFill>
                  <a:srgbClr val="0070C0"/>
                </a:solidFill>
              </a:rPr>
              <a:t> - đó là một biến con trỏ bình thường, </a:t>
            </a:r>
            <a:r>
              <a:rPr lang="vi-VN" b="1" smtClean="0">
                <a:solidFill>
                  <a:srgbClr val="0070C0"/>
                </a:solidFill>
              </a:rPr>
              <a:t>numbers</a:t>
            </a:r>
            <a:r>
              <a:rPr lang="vi-VN" smtClean="0">
                <a:solidFill>
                  <a:srgbClr val="0070C0"/>
                </a:solidFill>
              </a:rPr>
              <a:t> là một con trỏ hằng.</a:t>
            </a:r>
            <a:endParaRPr lang="fr-FR" b="1" smtClean="0">
              <a:solidFill>
                <a:srgbClr val="0070C0"/>
              </a:solidFill>
            </a:endParaRPr>
          </a:p>
        </p:txBody>
      </p:sp>
    </p:spTree>
    <p:extLst>
      <p:ext uri="{BB962C8B-B14F-4D97-AF65-F5344CB8AC3E}">
        <p14:creationId xmlns:p14="http://schemas.microsoft.com/office/powerpoint/2010/main" xmlns="" val="177391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linds(horizontal)">
                                      <p:cBhvr>
                                        <p:cTn id="10" dur="500"/>
                                        <p:tgtEl>
                                          <p:spTgt spid="4">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blinds(horizontal)">
                                      <p:cBhvr>
                                        <p:cTn id="13" dur="500"/>
                                        <p:tgtEl>
                                          <p:spTgt spid="4">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blinds(horizontal)">
                                      <p:cBhvr>
                                        <p:cTn id="16" dur="500"/>
                                        <p:tgtEl>
                                          <p:spTgt spid="4">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blinds(horizontal)">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4">
                                            <p:txEl>
                                              <p:pRg st="7" end="7"/>
                                            </p:txEl>
                                          </p:spTgt>
                                        </p:tgtEl>
                                        <p:attrNameLst>
                                          <p:attrName>style.visibility</p:attrName>
                                        </p:attrNameLst>
                                      </p:cBhvr>
                                      <p:to>
                                        <p:strVal val="visible"/>
                                      </p:to>
                                    </p:set>
                                    <p:animEffect transition="in" filter="blinds(horizontal)">
                                      <p:cBhvr>
                                        <p:cTn id="24"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81756"/>
            <a:ext cx="7848600" cy="830997"/>
          </a:xfrm>
          <a:prstGeom prst="rect">
            <a:avLst/>
          </a:prstGeom>
        </p:spPr>
        <p:txBody>
          <a:bodyPr wrap="square">
            <a:spAutoFit/>
          </a:bodyPr>
          <a:lstStyle/>
          <a:p>
            <a:pPr>
              <a:lnSpc>
                <a:spcPct val="150000"/>
              </a:lnSpc>
            </a:pPr>
            <a:r>
              <a:rPr lang="en-US" sz="3200" b="1" smtClean="0">
                <a:solidFill>
                  <a:srgbClr val="CC0000"/>
                </a:solidFill>
              </a:rPr>
              <a:t>1.5. Kiểu dữ liệu trong C++ (tiếp)</a:t>
            </a:r>
            <a:endParaRPr lang="en-US" sz="3200" b="1">
              <a:solidFill>
                <a:srgbClr val="CC0000"/>
              </a:solidFill>
            </a:endParaRPr>
          </a:p>
        </p:txBody>
      </p:sp>
      <p:sp>
        <p:nvSpPr>
          <p:cNvPr id="4" name="TextBox 3"/>
          <p:cNvSpPr txBox="1"/>
          <p:nvPr/>
        </p:nvSpPr>
        <p:spPr>
          <a:xfrm>
            <a:off x="229394" y="919956"/>
            <a:ext cx="8534400" cy="5748497"/>
          </a:xfrm>
          <a:prstGeom prst="rect">
            <a:avLst/>
          </a:prstGeom>
          <a:noFill/>
        </p:spPr>
        <p:txBody>
          <a:bodyPr wrap="square" rtlCol="0">
            <a:spAutoFit/>
          </a:bodyPr>
          <a:lstStyle/>
          <a:p>
            <a:pPr marL="114300" indent="-114300">
              <a:lnSpc>
                <a:spcPct val="110000"/>
              </a:lnSpc>
            </a:pPr>
            <a:r>
              <a:rPr lang="en-US" b="1" smtClean="0">
                <a:solidFill>
                  <a:srgbClr val="0070C0"/>
                </a:solidFill>
              </a:rPr>
              <a:t>…</a:t>
            </a:r>
            <a:endParaRPr lang="fr-FR" b="1" smtClean="0">
              <a:solidFill>
                <a:srgbClr val="0070C0"/>
              </a:solidFill>
            </a:endParaRPr>
          </a:p>
          <a:p>
            <a:pPr algn="just">
              <a:lnSpc>
                <a:spcPct val="110000"/>
              </a:lnSpc>
            </a:pPr>
            <a:r>
              <a:rPr lang="vi-VN" smtClean="0">
                <a:solidFill>
                  <a:srgbClr val="0070C0"/>
                </a:solidFill>
              </a:rPr>
              <a:t>Lệnh gán sau đây là không hợp lệ:</a:t>
            </a:r>
          </a:p>
          <a:p>
            <a:pPr>
              <a:lnSpc>
                <a:spcPct val="110000"/>
              </a:lnSpc>
            </a:pPr>
            <a:r>
              <a:rPr lang="en-US" smtClean="0">
                <a:solidFill>
                  <a:srgbClr val="0070C0"/>
                </a:solidFill>
              </a:rPr>
              <a:t>	</a:t>
            </a:r>
            <a:r>
              <a:rPr lang="vi-VN" b="1" smtClean="0">
                <a:solidFill>
                  <a:srgbClr val="FF0000"/>
                </a:solidFill>
                <a:latin typeface="Courier New" pitchFamily="49" charset="0"/>
                <a:cs typeface="Courier New" pitchFamily="49" charset="0"/>
              </a:rPr>
              <a:t>numbers = p;</a:t>
            </a:r>
          </a:p>
          <a:p>
            <a:pPr algn="just">
              <a:lnSpc>
                <a:spcPct val="110000"/>
              </a:lnSpc>
            </a:pPr>
            <a:r>
              <a:rPr lang="vi-VN" smtClean="0">
                <a:solidFill>
                  <a:srgbClr val="0070C0"/>
                </a:solidFill>
              </a:rPr>
              <a:t>bởi vì </a:t>
            </a:r>
            <a:r>
              <a:rPr lang="vi-VN" b="1" smtClean="0">
                <a:solidFill>
                  <a:srgbClr val="0070C0"/>
                </a:solidFill>
              </a:rPr>
              <a:t>numbers</a:t>
            </a:r>
            <a:r>
              <a:rPr lang="vi-VN" smtClean="0">
                <a:solidFill>
                  <a:srgbClr val="0070C0"/>
                </a:solidFill>
              </a:rPr>
              <a:t> là một mảng (con trỏ hằng) và không có giá trị nào có thể được gán cho các hằng.</a:t>
            </a:r>
            <a:endParaRPr lang="fr-FR" b="1" smtClean="0">
              <a:solidFill>
                <a:srgbClr val="0070C0"/>
              </a:solidFill>
            </a:endParaRPr>
          </a:p>
          <a:p>
            <a:pPr algn="just">
              <a:lnSpc>
                <a:spcPct val="110000"/>
              </a:lnSpc>
            </a:pPr>
            <a:r>
              <a:rPr lang="en-US" smtClean="0">
                <a:solidFill>
                  <a:srgbClr val="0070C0"/>
                </a:solidFill>
              </a:rPr>
              <a:t>- Với </a:t>
            </a:r>
            <a:r>
              <a:rPr lang="en-US" b="1" smtClean="0">
                <a:solidFill>
                  <a:srgbClr val="0070C0"/>
                </a:solidFill>
              </a:rPr>
              <a:t>mảng</a:t>
            </a:r>
            <a:r>
              <a:rPr lang="vi-VN" smtClean="0">
                <a:solidFill>
                  <a:srgbClr val="0070C0"/>
                </a:solidFill>
              </a:rPr>
              <a:t> chúng ta đã dùng dấu ngoặc vuông để chỉ ra phần tử của mảng mà chúng ta muốn trỏ đến. Cặp ngoặc vuông này được coi như là toán tử offset và ý nghĩa của chúng không đổi khi được dùng với biến con trỏ. </a:t>
            </a:r>
            <a:endParaRPr lang="en-US" smtClean="0">
              <a:solidFill>
                <a:srgbClr val="0070C0"/>
              </a:solidFill>
            </a:endParaRPr>
          </a:p>
          <a:p>
            <a:pPr algn="just">
              <a:lnSpc>
                <a:spcPct val="110000"/>
              </a:lnSpc>
            </a:pPr>
            <a:r>
              <a:rPr lang="en-US" smtClean="0">
                <a:solidFill>
                  <a:srgbClr val="0070C0"/>
                </a:solidFill>
              </a:rPr>
              <a:t>- </a:t>
            </a:r>
            <a:r>
              <a:rPr lang="vi-VN" smtClean="0">
                <a:solidFill>
                  <a:srgbClr val="0070C0"/>
                </a:solidFill>
              </a:rPr>
              <a:t>Ví dụ:</a:t>
            </a:r>
          </a:p>
          <a:p>
            <a:pPr>
              <a:lnSpc>
                <a:spcPct val="110000"/>
              </a:lnSpc>
            </a:pPr>
            <a:r>
              <a:rPr lang="en-US" b="1" smtClean="0">
                <a:solidFill>
                  <a:srgbClr val="FF0000"/>
                </a:solidFill>
                <a:latin typeface="Courier New" pitchFamily="49" charset="0"/>
                <a:cs typeface="Courier New" pitchFamily="49" charset="0"/>
              </a:rPr>
              <a:t>	</a:t>
            </a:r>
            <a:r>
              <a:rPr lang="vi-VN" b="1" smtClean="0">
                <a:solidFill>
                  <a:srgbClr val="FF0000"/>
                </a:solidFill>
                <a:latin typeface="Courier New" pitchFamily="49" charset="0"/>
                <a:cs typeface="Courier New" pitchFamily="49" charset="0"/>
              </a:rPr>
              <a:t>a[5] = 0; // a [offset of 5] = 0</a:t>
            </a:r>
          </a:p>
          <a:p>
            <a:pPr>
              <a:lnSpc>
                <a:spcPct val="110000"/>
              </a:lnSpc>
            </a:pPr>
            <a:r>
              <a:rPr lang="en-US" b="1" smtClean="0">
                <a:solidFill>
                  <a:srgbClr val="FF0000"/>
                </a:solidFill>
                <a:latin typeface="Courier New" pitchFamily="49" charset="0"/>
                <a:cs typeface="Courier New" pitchFamily="49" charset="0"/>
              </a:rPr>
              <a:t>	</a:t>
            </a:r>
            <a:r>
              <a:rPr lang="vi-VN" b="1" smtClean="0">
                <a:solidFill>
                  <a:srgbClr val="FF0000"/>
                </a:solidFill>
                <a:latin typeface="Courier New" pitchFamily="49" charset="0"/>
                <a:cs typeface="Courier New" pitchFamily="49" charset="0"/>
              </a:rPr>
              <a:t>*(a+5) = 0; // pointed by (a+5) = 0</a:t>
            </a:r>
          </a:p>
          <a:p>
            <a:pPr>
              <a:lnSpc>
                <a:spcPct val="110000"/>
              </a:lnSpc>
            </a:pPr>
            <a:r>
              <a:rPr lang="vi-VN" smtClean="0">
                <a:solidFill>
                  <a:srgbClr val="0070C0"/>
                </a:solidFill>
              </a:rPr>
              <a:t>là hoàn toàn tương đương và hợp lệ bất kể </a:t>
            </a:r>
            <a:r>
              <a:rPr lang="vi-VN" b="1" smtClean="0">
                <a:solidFill>
                  <a:srgbClr val="0070C0"/>
                </a:solidFill>
              </a:rPr>
              <a:t>a</a:t>
            </a:r>
            <a:r>
              <a:rPr lang="vi-VN" smtClean="0">
                <a:solidFill>
                  <a:srgbClr val="0070C0"/>
                </a:solidFill>
              </a:rPr>
              <a:t> là mảng hay là một con trỏ.</a:t>
            </a:r>
          </a:p>
        </p:txBody>
      </p:sp>
    </p:spTree>
    <p:extLst>
      <p:ext uri="{BB962C8B-B14F-4D97-AF65-F5344CB8AC3E}">
        <p14:creationId xmlns:p14="http://schemas.microsoft.com/office/powerpoint/2010/main" xmlns="" val="177391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linds(horizontal)">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blinds(horizontal)">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blinds(horizontal)">
                                      <p:cBhvr>
                                        <p:cTn id="26" dur="500"/>
                                        <p:tgtEl>
                                          <p:spTgt spid="4">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blinds(horizontal)">
                                      <p:cBhvr>
                                        <p:cTn id="29" dur="500"/>
                                        <p:tgtEl>
                                          <p:spTgt spid="4">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linds(horizontal)">
                                      <p:cBhvr>
                                        <p:cTn id="32" dur="500"/>
                                        <p:tgtEl>
                                          <p:spTgt spid="4">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blinds(horizontal)">
                                      <p:cBhvr>
                                        <p:cTn id="35"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81756"/>
            <a:ext cx="7848600" cy="739754"/>
          </a:xfrm>
          <a:prstGeom prst="rect">
            <a:avLst/>
          </a:prstGeom>
        </p:spPr>
        <p:txBody>
          <a:bodyPr wrap="square">
            <a:spAutoFit/>
          </a:bodyPr>
          <a:lstStyle/>
          <a:p>
            <a:pPr>
              <a:lnSpc>
                <a:spcPct val="150000"/>
              </a:lnSpc>
            </a:pPr>
            <a:r>
              <a:rPr lang="en-US" sz="3200" b="1" smtClean="0">
                <a:solidFill>
                  <a:srgbClr val="C00000"/>
                </a:solidFill>
              </a:rPr>
              <a:t>1.6. Các câu lệnh trong C++</a:t>
            </a:r>
            <a:endParaRPr lang="en-US" sz="3200" b="1">
              <a:solidFill>
                <a:srgbClr val="C00000"/>
              </a:solidFill>
            </a:endParaRPr>
          </a:p>
        </p:txBody>
      </p:sp>
      <p:sp>
        <p:nvSpPr>
          <p:cNvPr id="5" name="TextBox 4"/>
          <p:cNvSpPr txBox="1"/>
          <p:nvPr/>
        </p:nvSpPr>
        <p:spPr>
          <a:xfrm>
            <a:off x="381794" y="919956"/>
            <a:ext cx="8305800" cy="5632311"/>
          </a:xfrm>
          <a:prstGeom prst="rect">
            <a:avLst/>
          </a:prstGeom>
          <a:noFill/>
        </p:spPr>
        <p:txBody>
          <a:bodyPr wrap="square" rtlCol="0">
            <a:spAutoFit/>
          </a:bodyPr>
          <a:lstStyle/>
          <a:p>
            <a:pPr>
              <a:buFont typeface="Arial" pitchFamily="34" charset="0"/>
              <a:buChar char="•"/>
            </a:pPr>
            <a:r>
              <a:rPr lang="en-US" smtClean="0">
                <a:solidFill>
                  <a:srgbClr val="0070C0"/>
                </a:solidFill>
              </a:rPr>
              <a:t> Khối lệnh:</a:t>
            </a:r>
          </a:p>
          <a:p>
            <a:r>
              <a:rPr lang="en-US" b="1" smtClean="0">
                <a:solidFill>
                  <a:srgbClr val="FF0000"/>
                </a:solidFill>
                <a:latin typeface="Courier New" pitchFamily="49" charset="0"/>
                <a:cs typeface="Courier New" pitchFamily="49" charset="0"/>
              </a:rPr>
              <a:t>	{ statement1; statement2; statement3; }</a:t>
            </a:r>
          </a:p>
          <a:p>
            <a:pPr>
              <a:buFont typeface="Arial" pitchFamily="34" charset="0"/>
              <a:buChar char="•"/>
            </a:pPr>
            <a:r>
              <a:rPr lang="en-US" smtClean="0">
                <a:solidFill>
                  <a:srgbClr val="0070C0"/>
                </a:solidFill>
              </a:rPr>
              <a:t> Cấu trúc có điều kiện: </a:t>
            </a:r>
            <a:r>
              <a:rPr lang="en-US" b="1" smtClean="0">
                <a:solidFill>
                  <a:srgbClr val="0070C0"/>
                </a:solidFill>
              </a:rPr>
              <a:t>if và else</a:t>
            </a:r>
          </a:p>
          <a:p>
            <a:pPr lvl="2"/>
            <a:r>
              <a:rPr lang="en-US" b="1" smtClean="0">
                <a:solidFill>
                  <a:srgbClr val="FF0000"/>
                </a:solidFill>
                <a:latin typeface="Courier New" pitchFamily="49" charset="0"/>
                <a:cs typeface="Courier New" pitchFamily="49" charset="0"/>
              </a:rPr>
              <a:t>if (condition) statement</a:t>
            </a:r>
          </a:p>
          <a:p>
            <a:pPr lvl="2" indent="-404813"/>
            <a:r>
              <a:rPr lang="en-US" smtClean="0">
                <a:solidFill>
                  <a:srgbClr val="00B0F0"/>
                </a:solidFill>
              </a:rPr>
              <a:t>Ví dụ:</a:t>
            </a:r>
          </a:p>
          <a:p>
            <a:pPr lvl="2"/>
            <a:r>
              <a:rPr lang="en-US" b="1" smtClean="0">
                <a:solidFill>
                  <a:srgbClr val="00B0F0"/>
                </a:solidFill>
                <a:latin typeface="Courier New" pitchFamily="49" charset="0"/>
                <a:cs typeface="Courier New" pitchFamily="49" charset="0"/>
              </a:rPr>
              <a:t>if (x == 100)</a:t>
            </a:r>
          </a:p>
          <a:p>
            <a:pPr lvl="2"/>
            <a:r>
              <a:rPr lang="en-US" b="1" smtClean="0">
                <a:solidFill>
                  <a:srgbClr val="00B0F0"/>
                </a:solidFill>
                <a:latin typeface="Courier New" pitchFamily="49" charset="0"/>
                <a:cs typeface="Courier New" pitchFamily="49" charset="0"/>
              </a:rPr>
              <a:t>	cout &lt;&lt; “x is 100”;</a:t>
            </a:r>
          </a:p>
          <a:p>
            <a:pPr lvl="2"/>
            <a:endParaRPr lang="en-US" b="1" smtClean="0">
              <a:solidFill>
                <a:srgbClr val="0070C0"/>
              </a:solidFill>
              <a:latin typeface="Courier New" pitchFamily="49" charset="0"/>
              <a:cs typeface="Courier New" pitchFamily="49" charset="0"/>
            </a:endParaRPr>
          </a:p>
          <a:p>
            <a:pPr lvl="2"/>
            <a:r>
              <a:rPr lang="en-US" b="1" smtClean="0">
                <a:solidFill>
                  <a:srgbClr val="FF0000"/>
                </a:solidFill>
                <a:latin typeface="Courier New" pitchFamily="49" charset="0"/>
                <a:cs typeface="Courier New" pitchFamily="49" charset="0"/>
              </a:rPr>
              <a:t>if (condition) statement1 else statement2</a:t>
            </a:r>
          </a:p>
          <a:p>
            <a:pPr lvl="2" indent="-449263"/>
            <a:r>
              <a:rPr lang="en-US" smtClean="0">
                <a:solidFill>
                  <a:srgbClr val="00B0F0"/>
                </a:solidFill>
              </a:rPr>
              <a:t>Ví dụ:</a:t>
            </a:r>
          </a:p>
          <a:p>
            <a:pPr lvl="2"/>
            <a:r>
              <a:rPr lang="en-US" b="1" smtClean="0">
                <a:solidFill>
                  <a:srgbClr val="00B0F0"/>
                </a:solidFill>
                <a:latin typeface="Courier New" pitchFamily="49" charset="0"/>
                <a:cs typeface="Courier New" pitchFamily="49" charset="0"/>
              </a:rPr>
              <a:t>if (x == 100)</a:t>
            </a:r>
          </a:p>
          <a:p>
            <a:pPr lvl="2"/>
            <a:r>
              <a:rPr lang="en-US" b="1" smtClean="0">
                <a:solidFill>
                  <a:srgbClr val="00B0F0"/>
                </a:solidFill>
                <a:latin typeface="Courier New" pitchFamily="49" charset="0"/>
                <a:cs typeface="Courier New" pitchFamily="49" charset="0"/>
              </a:rPr>
              <a:t>	cout &lt;&lt; “x is 100”;</a:t>
            </a:r>
          </a:p>
          <a:p>
            <a:pPr lvl="2"/>
            <a:r>
              <a:rPr lang="en-US" b="1" smtClean="0">
                <a:solidFill>
                  <a:srgbClr val="00B0F0"/>
                </a:solidFill>
                <a:latin typeface="Courier New" pitchFamily="49" charset="0"/>
                <a:cs typeface="Courier New" pitchFamily="49" charset="0"/>
              </a:rPr>
              <a:t>else</a:t>
            </a:r>
          </a:p>
          <a:p>
            <a:pPr lvl="2"/>
            <a:r>
              <a:rPr lang="en-US" b="1" smtClean="0">
                <a:solidFill>
                  <a:srgbClr val="00B0F0"/>
                </a:solidFill>
                <a:latin typeface="Courier New" pitchFamily="49" charset="0"/>
                <a:cs typeface="Courier New" pitchFamily="49" charset="0"/>
              </a:rPr>
              <a:t>	cout &lt;&lt; “x is not 100”;</a:t>
            </a:r>
            <a:endParaRPr lang="en-US" b="1" smtClean="0">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xmlns="" val="177391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linds(horizontal)">
                                      <p:cBhvr>
                                        <p:cTn id="10" dur="500"/>
                                        <p:tgtEl>
                                          <p:spTgt spid="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blinds(horizontal)">
                                      <p:cBhvr>
                                        <p:cTn id="15" dur="500"/>
                                        <p:tgtEl>
                                          <p:spTgt spid="5">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blinds(horizontal)">
                                      <p:cBhvr>
                                        <p:cTn id="18" dur="500"/>
                                        <p:tgtEl>
                                          <p:spTgt spid="5">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blinds(horizontal)">
                                      <p:cBhvr>
                                        <p:cTn id="21" dur="500"/>
                                        <p:tgtEl>
                                          <p:spTgt spid="5">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
                                            <p:txEl>
                                              <p:pRg st="8" end="8"/>
                                            </p:txEl>
                                          </p:spTgt>
                                        </p:tgtEl>
                                        <p:attrNameLst>
                                          <p:attrName>style.visibility</p:attrName>
                                        </p:attrNameLst>
                                      </p:cBhvr>
                                      <p:to>
                                        <p:strVal val="visible"/>
                                      </p:to>
                                    </p:set>
                                    <p:animEffect transition="in" filter="blinds(horizontal)">
                                      <p:cBhvr>
                                        <p:cTn id="26" dur="500"/>
                                        <p:tgtEl>
                                          <p:spTgt spid="5">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blinds(horizontal)">
                                      <p:cBhvr>
                                        <p:cTn id="31" dur="500"/>
                                        <p:tgtEl>
                                          <p:spTgt spid="5">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blinds(horizontal)">
                                      <p:cBhvr>
                                        <p:cTn id="34" dur="500"/>
                                        <p:tgtEl>
                                          <p:spTgt spid="5">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Effect transition="in" filter="blinds(horizontal)">
                                      <p:cBhvr>
                                        <p:cTn id="37" dur="500"/>
                                        <p:tgtEl>
                                          <p:spTgt spid="5">
                                            <p:txEl>
                                              <p:pRg st="11" end="11"/>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5">
                                            <p:txEl>
                                              <p:pRg st="12" end="12"/>
                                            </p:txEl>
                                          </p:spTgt>
                                        </p:tgtEl>
                                        <p:attrNameLst>
                                          <p:attrName>style.visibility</p:attrName>
                                        </p:attrNameLst>
                                      </p:cBhvr>
                                      <p:to>
                                        <p:strVal val="visible"/>
                                      </p:to>
                                    </p:set>
                                    <p:animEffect transition="in" filter="blinds(horizontal)">
                                      <p:cBhvr>
                                        <p:cTn id="40" dur="500"/>
                                        <p:tgtEl>
                                          <p:spTgt spid="5">
                                            <p:txEl>
                                              <p:pRg st="12" end="12"/>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5">
                                            <p:txEl>
                                              <p:pRg st="13" end="13"/>
                                            </p:txEl>
                                          </p:spTgt>
                                        </p:tgtEl>
                                        <p:attrNameLst>
                                          <p:attrName>style.visibility</p:attrName>
                                        </p:attrNameLst>
                                      </p:cBhvr>
                                      <p:to>
                                        <p:strVal val="visible"/>
                                      </p:to>
                                    </p:set>
                                    <p:animEffect transition="in" filter="blinds(horizontal)">
                                      <p:cBhvr>
                                        <p:cTn id="43"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81756"/>
            <a:ext cx="7848600" cy="830997"/>
          </a:xfrm>
          <a:prstGeom prst="rect">
            <a:avLst/>
          </a:prstGeom>
        </p:spPr>
        <p:txBody>
          <a:bodyPr wrap="square">
            <a:spAutoFit/>
          </a:bodyPr>
          <a:lstStyle/>
          <a:p>
            <a:pPr>
              <a:lnSpc>
                <a:spcPct val="150000"/>
              </a:lnSpc>
            </a:pPr>
            <a:r>
              <a:rPr lang="en-US" sz="3200" b="1" smtClean="0">
                <a:solidFill>
                  <a:srgbClr val="C00000"/>
                </a:solidFill>
              </a:rPr>
              <a:t>1.6. Các câu lệnh trong C++  (tiếp)…</a:t>
            </a:r>
            <a:endParaRPr lang="en-US" sz="3200" b="1">
              <a:solidFill>
                <a:srgbClr val="C00000"/>
              </a:solidFill>
            </a:endParaRPr>
          </a:p>
        </p:txBody>
      </p:sp>
      <p:sp>
        <p:nvSpPr>
          <p:cNvPr id="5" name="TextBox 4"/>
          <p:cNvSpPr txBox="1"/>
          <p:nvPr/>
        </p:nvSpPr>
        <p:spPr>
          <a:xfrm>
            <a:off x="381794" y="843756"/>
            <a:ext cx="8305800" cy="6370975"/>
          </a:xfrm>
          <a:prstGeom prst="rect">
            <a:avLst/>
          </a:prstGeom>
          <a:noFill/>
        </p:spPr>
        <p:txBody>
          <a:bodyPr wrap="square" rtlCol="0">
            <a:spAutoFit/>
          </a:bodyPr>
          <a:lstStyle/>
          <a:p>
            <a:pPr>
              <a:buFont typeface="Arial" pitchFamily="34" charset="0"/>
              <a:buChar char="•"/>
            </a:pPr>
            <a:r>
              <a:rPr lang="en-US" smtClean="0">
                <a:solidFill>
                  <a:srgbClr val="0070C0"/>
                </a:solidFill>
              </a:rPr>
              <a:t> Cấu trúc lặp (loops)</a:t>
            </a:r>
            <a:endParaRPr lang="en-US" b="1" smtClean="0">
              <a:solidFill>
                <a:srgbClr val="FF0000"/>
              </a:solidFill>
              <a:latin typeface="Courier New" pitchFamily="49" charset="0"/>
              <a:cs typeface="Courier New" pitchFamily="49" charset="0"/>
            </a:endParaRPr>
          </a:p>
          <a:p>
            <a:pPr>
              <a:buFontTx/>
              <a:buChar char="-"/>
            </a:pPr>
            <a:r>
              <a:rPr lang="en-US" smtClean="0">
                <a:solidFill>
                  <a:srgbClr val="0070C0"/>
                </a:solidFill>
              </a:rPr>
              <a:t> Cấu trúc </a:t>
            </a:r>
            <a:r>
              <a:rPr lang="en-US" b="1" smtClean="0">
                <a:solidFill>
                  <a:srgbClr val="0070C0"/>
                </a:solidFill>
              </a:rPr>
              <a:t>while</a:t>
            </a:r>
            <a:r>
              <a:rPr lang="en-US" smtClean="0">
                <a:solidFill>
                  <a:srgbClr val="0070C0"/>
                </a:solidFill>
              </a:rPr>
              <a:t>:</a:t>
            </a:r>
          </a:p>
          <a:p>
            <a:r>
              <a:rPr lang="en-US" b="1" smtClean="0">
                <a:solidFill>
                  <a:srgbClr val="0070C0"/>
                </a:solidFill>
                <a:latin typeface="Courier New" pitchFamily="49" charset="0"/>
                <a:cs typeface="Courier New" pitchFamily="49" charset="0"/>
              </a:rPr>
              <a:t>   </a:t>
            </a:r>
            <a:r>
              <a:rPr lang="en-US" b="1" smtClean="0">
                <a:solidFill>
                  <a:srgbClr val="FF0000"/>
                </a:solidFill>
                <a:latin typeface="Courier New" pitchFamily="49" charset="0"/>
                <a:cs typeface="Courier New" pitchFamily="49" charset="0"/>
              </a:rPr>
              <a:t>while (expression) statement</a:t>
            </a:r>
          </a:p>
          <a:p>
            <a:pPr>
              <a:buFontTx/>
              <a:buChar char="-"/>
            </a:pPr>
            <a:r>
              <a:rPr lang="en-US" smtClean="0">
                <a:solidFill>
                  <a:srgbClr val="0070C0"/>
                </a:solidFill>
              </a:rPr>
              <a:t> Ví dụ:</a:t>
            </a:r>
          </a:p>
          <a:p>
            <a:r>
              <a:rPr lang="en-US" sz="2300" b="1" smtClean="0">
                <a:solidFill>
                  <a:srgbClr val="00B0F0"/>
                </a:solidFill>
                <a:latin typeface="Courier New" pitchFamily="49" charset="0"/>
                <a:cs typeface="Courier New" pitchFamily="49" charset="0"/>
              </a:rPr>
              <a:t>#include &lt;iostream&gt;</a:t>
            </a:r>
          </a:p>
          <a:p>
            <a:r>
              <a:rPr lang="en-US" sz="2300" b="1" smtClean="0">
                <a:solidFill>
                  <a:srgbClr val="00B0F0"/>
                </a:solidFill>
                <a:latin typeface="Courier New" pitchFamily="49" charset="0"/>
                <a:cs typeface="Courier New" pitchFamily="49" charset="0"/>
              </a:rPr>
              <a:t>using namespace std;</a:t>
            </a:r>
          </a:p>
          <a:p>
            <a:r>
              <a:rPr lang="en-US" sz="2300" b="1" smtClean="0">
                <a:solidFill>
                  <a:srgbClr val="00B0F0"/>
                </a:solidFill>
                <a:latin typeface="Courier New" pitchFamily="49" charset="0"/>
                <a:cs typeface="Courier New" pitchFamily="49" charset="0"/>
              </a:rPr>
              <a:t>int main () {</a:t>
            </a:r>
          </a:p>
          <a:p>
            <a:r>
              <a:rPr lang="en-US" sz="2300" b="1" smtClean="0">
                <a:solidFill>
                  <a:srgbClr val="00B0F0"/>
                </a:solidFill>
                <a:latin typeface="Courier New" pitchFamily="49" charset="0"/>
                <a:cs typeface="Courier New" pitchFamily="49" charset="0"/>
              </a:rPr>
              <a:t>  int n;</a:t>
            </a:r>
          </a:p>
          <a:p>
            <a:r>
              <a:rPr lang="en-US" sz="2300" b="1" smtClean="0">
                <a:solidFill>
                  <a:srgbClr val="00B0F0"/>
                </a:solidFill>
                <a:latin typeface="Courier New" pitchFamily="49" charset="0"/>
                <a:cs typeface="Courier New" pitchFamily="49" charset="0"/>
              </a:rPr>
              <a:t>  cout &lt;&lt; “Enter the starting number:”;</a:t>
            </a:r>
          </a:p>
          <a:p>
            <a:r>
              <a:rPr lang="en-US" sz="2300" b="1" smtClean="0">
                <a:solidFill>
                  <a:srgbClr val="00B0F0"/>
                </a:solidFill>
                <a:latin typeface="Courier New" pitchFamily="49" charset="0"/>
                <a:cs typeface="Courier New" pitchFamily="49" charset="0"/>
              </a:rPr>
              <a:t>  cin &gt;&gt; n;</a:t>
            </a:r>
          </a:p>
          <a:p>
            <a:r>
              <a:rPr lang="en-US" sz="2300" b="1" smtClean="0">
                <a:solidFill>
                  <a:srgbClr val="00B0F0"/>
                </a:solidFill>
                <a:latin typeface="Courier New" pitchFamily="49" charset="0"/>
                <a:cs typeface="Courier New" pitchFamily="49" charset="0"/>
              </a:rPr>
              <a:t>  while (n&gt;0) {</a:t>
            </a:r>
          </a:p>
          <a:p>
            <a:r>
              <a:rPr lang="en-US" sz="2300" b="1" smtClean="0">
                <a:solidFill>
                  <a:srgbClr val="00B0F0"/>
                </a:solidFill>
                <a:latin typeface="Courier New" pitchFamily="49" charset="0"/>
                <a:cs typeface="Courier New" pitchFamily="49" charset="0"/>
              </a:rPr>
              <a:t>    cout &lt;&lt; n &lt;&lt; ", ";</a:t>
            </a:r>
          </a:p>
          <a:p>
            <a:r>
              <a:rPr lang="en-US" sz="2300" b="1" smtClean="0">
                <a:solidFill>
                  <a:srgbClr val="00B0F0"/>
                </a:solidFill>
                <a:latin typeface="Courier New" pitchFamily="49" charset="0"/>
                <a:cs typeface="Courier New" pitchFamily="49" charset="0"/>
              </a:rPr>
              <a:t>    --n;</a:t>
            </a:r>
          </a:p>
          <a:p>
            <a:r>
              <a:rPr lang="en-US" sz="2300" b="1" smtClean="0">
                <a:solidFill>
                  <a:srgbClr val="00B0F0"/>
                </a:solidFill>
                <a:latin typeface="Courier New" pitchFamily="49" charset="0"/>
                <a:cs typeface="Courier New" pitchFamily="49" charset="0"/>
              </a:rPr>
              <a:t>  }</a:t>
            </a:r>
          </a:p>
          <a:p>
            <a:r>
              <a:rPr lang="en-US" sz="2300" b="1" smtClean="0">
                <a:solidFill>
                  <a:srgbClr val="00B0F0"/>
                </a:solidFill>
                <a:latin typeface="Courier New" pitchFamily="49" charset="0"/>
                <a:cs typeface="Courier New" pitchFamily="49" charset="0"/>
              </a:rPr>
              <a:t>  cout &lt;&lt; "FIRE!\n";</a:t>
            </a:r>
          </a:p>
          <a:p>
            <a:r>
              <a:rPr lang="en-US" sz="2300" b="1" smtClean="0">
                <a:solidFill>
                  <a:srgbClr val="00B0F0"/>
                </a:solidFill>
                <a:latin typeface="Courier New" pitchFamily="49" charset="0"/>
                <a:cs typeface="Courier New" pitchFamily="49" charset="0"/>
              </a:rPr>
              <a:t>  return 0;</a:t>
            </a:r>
          </a:p>
          <a:p>
            <a:r>
              <a:rPr lang="en-US" sz="2300" b="1" smtClean="0">
                <a:solidFill>
                  <a:srgbClr val="00B0F0"/>
                </a:solidFill>
                <a:latin typeface="Courier New" pitchFamily="49" charset="0"/>
                <a:cs typeface="Courier New" pitchFamily="49" charset="0"/>
              </a:rPr>
              <a:t>}</a:t>
            </a:r>
          </a:p>
        </p:txBody>
      </p:sp>
      <p:pic>
        <p:nvPicPr>
          <p:cNvPr id="1026" name="Picture 2"/>
          <p:cNvPicPr>
            <a:picLocks noChangeAspect="1" noChangeArrowheads="1"/>
          </p:cNvPicPr>
          <p:nvPr/>
        </p:nvPicPr>
        <p:blipFill>
          <a:blip r:embed="rId2"/>
          <a:srcRect/>
          <a:stretch>
            <a:fillRect/>
          </a:stretch>
        </p:blipFill>
        <p:spPr bwMode="auto">
          <a:xfrm>
            <a:off x="153194" y="5249620"/>
            <a:ext cx="8839994" cy="1771893"/>
          </a:xfrm>
          <a:prstGeom prst="rect">
            <a:avLst/>
          </a:prstGeom>
          <a:noFill/>
          <a:ln w="9525">
            <a:noFill/>
            <a:miter lim="800000"/>
            <a:headEnd/>
            <a:tailEnd/>
          </a:ln>
          <a:effectLst/>
        </p:spPr>
      </p:pic>
    </p:spTree>
    <p:extLst>
      <p:ext uri="{BB962C8B-B14F-4D97-AF65-F5344CB8AC3E}">
        <p14:creationId xmlns:p14="http://schemas.microsoft.com/office/powerpoint/2010/main" xmlns="" val="177391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ox(in)">
                                      <p:cBhvr>
                                        <p:cTn id="12" dur="500"/>
                                        <p:tgtEl>
                                          <p:spTgt spid="5">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ox(in)">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checkerboard(across)">
                                      <p:cBhvr>
                                        <p:cTn id="20" dur="500"/>
                                        <p:tgtEl>
                                          <p:spTgt spid="5">
                                            <p:txEl>
                                              <p:pRg st="3" end="3"/>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checkerboard(across)">
                                      <p:cBhvr>
                                        <p:cTn id="23" dur="500"/>
                                        <p:tgtEl>
                                          <p:spTgt spid="5">
                                            <p:txEl>
                                              <p:pRg st="4" end="4"/>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checkerboard(across)">
                                      <p:cBhvr>
                                        <p:cTn id="26" dur="500"/>
                                        <p:tgtEl>
                                          <p:spTgt spid="5">
                                            <p:txEl>
                                              <p:pRg st="5" end="5"/>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checkerboard(across)">
                                      <p:cBhvr>
                                        <p:cTn id="29" dur="500"/>
                                        <p:tgtEl>
                                          <p:spTgt spid="5">
                                            <p:txEl>
                                              <p:pRg st="6" end="6"/>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checkerboard(across)">
                                      <p:cBhvr>
                                        <p:cTn id="32" dur="500"/>
                                        <p:tgtEl>
                                          <p:spTgt spid="5">
                                            <p:txEl>
                                              <p:pRg st="7" end="7"/>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checkerboard(across)">
                                      <p:cBhvr>
                                        <p:cTn id="35" dur="500"/>
                                        <p:tgtEl>
                                          <p:spTgt spid="5">
                                            <p:txEl>
                                              <p:pRg st="8" end="8"/>
                                            </p:txEl>
                                          </p:spTgt>
                                        </p:tgtEl>
                                      </p:cBhvr>
                                    </p:animEffect>
                                  </p:childTnLst>
                                </p:cTn>
                              </p:par>
                              <p:par>
                                <p:cTn id="36" presetID="5" presetClass="entr" presetSubtype="10" fill="hold" nodeType="with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checkerboard(across)">
                                      <p:cBhvr>
                                        <p:cTn id="38" dur="500"/>
                                        <p:tgtEl>
                                          <p:spTgt spid="5">
                                            <p:txEl>
                                              <p:pRg st="9" end="9"/>
                                            </p:txEl>
                                          </p:spTgt>
                                        </p:tgtEl>
                                      </p:cBhvr>
                                    </p:animEffect>
                                  </p:childTnLst>
                                </p:cTn>
                              </p:par>
                              <p:par>
                                <p:cTn id="39" presetID="5" presetClass="entr" presetSubtype="10" fill="hold" nodeType="with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animEffect transition="in" filter="checkerboard(across)">
                                      <p:cBhvr>
                                        <p:cTn id="41" dur="500"/>
                                        <p:tgtEl>
                                          <p:spTgt spid="5">
                                            <p:txEl>
                                              <p:pRg st="10" end="10"/>
                                            </p:txEl>
                                          </p:spTgt>
                                        </p:tgtEl>
                                      </p:cBhvr>
                                    </p:animEffect>
                                  </p:childTnLst>
                                </p:cTn>
                              </p:par>
                              <p:par>
                                <p:cTn id="42" presetID="5" presetClass="entr" presetSubtype="10" fill="hold" nodeType="withEffect">
                                  <p:stCondLst>
                                    <p:cond delay="0"/>
                                  </p:stCondLst>
                                  <p:childTnLst>
                                    <p:set>
                                      <p:cBhvr>
                                        <p:cTn id="43" dur="1" fill="hold">
                                          <p:stCondLst>
                                            <p:cond delay="0"/>
                                          </p:stCondLst>
                                        </p:cTn>
                                        <p:tgtEl>
                                          <p:spTgt spid="5">
                                            <p:txEl>
                                              <p:pRg st="11" end="11"/>
                                            </p:txEl>
                                          </p:spTgt>
                                        </p:tgtEl>
                                        <p:attrNameLst>
                                          <p:attrName>style.visibility</p:attrName>
                                        </p:attrNameLst>
                                      </p:cBhvr>
                                      <p:to>
                                        <p:strVal val="visible"/>
                                      </p:to>
                                    </p:set>
                                    <p:animEffect transition="in" filter="checkerboard(across)">
                                      <p:cBhvr>
                                        <p:cTn id="44" dur="500"/>
                                        <p:tgtEl>
                                          <p:spTgt spid="5">
                                            <p:txEl>
                                              <p:pRg st="11" end="11"/>
                                            </p:txEl>
                                          </p:spTgt>
                                        </p:tgtEl>
                                      </p:cBhvr>
                                    </p:animEffect>
                                  </p:childTnLst>
                                </p:cTn>
                              </p:par>
                              <p:par>
                                <p:cTn id="45" presetID="5" presetClass="entr" presetSubtype="10" fill="hold" nodeType="with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animEffect transition="in" filter="checkerboard(across)">
                                      <p:cBhvr>
                                        <p:cTn id="47" dur="500"/>
                                        <p:tgtEl>
                                          <p:spTgt spid="5">
                                            <p:txEl>
                                              <p:pRg st="12" end="12"/>
                                            </p:txEl>
                                          </p:spTgt>
                                        </p:tgtEl>
                                      </p:cBhvr>
                                    </p:animEffect>
                                  </p:childTnLst>
                                </p:cTn>
                              </p:par>
                              <p:par>
                                <p:cTn id="48" presetID="5" presetClass="entr" presetSubtype="10" fill="hold" nodeType="withEffect">
                                  <p:stCondLst>
                                    <p:cond delay="0"/>
                                  </p:stCondLst>
                                  <p:childTnLst>
                                    <p:set>
                                      <p:cBhvr>
                                        <p:cTn id="49" dur="1" fill="hold">
                                          <p:stCondLst>
                                            <p:cond delay="0"/>
                                          </p:stCondLst>
                                        </p:cTn>
                                        <p:tgtEl>
                                          <p:spTgt spid="5">
                                            <p:txEl>
                                              <p:pRg st="13" end="13"/>
                                            </p:txEl>
                                          </p:spTgt>
                                        </p:tgtEl>
                                        <p:attrNameLst>
                                          <p:attrName>style.visibility</p:attrName>
                                        </p:attrNameLst>
                                      </p:cBhvr>
                                      <p:to>
                                        <p:strVal val="visible"/>
                                      </p:to>
                                    </p:set>
                                    <p:animEffect transition="in" filter="checkerboard(across)">
                                      <p:cBhvr>
                                        <p:cTn id="50" dur="500"/>
                                        <p:tgtEl>
                                          <p:spTgt spid="5">
                                            <p:txEl>
                                              <p:pRg st="13" end="13"/>
                                            </p:txEl>
                                          </p:spTgt>
                                        </p:tgtEl>
                                      </p:cBhvr>
                                    </p:animEffect>
                                  </p:childTnLst>
                                </p:cTn>
                              </p:par>
                              <p:par>
                                <p:cTn id="51" presetID="5" presetClass="entr" presetSubtype="10" fill="hold" nodeType="withEffect">
                                  <p:stCondLst>
                                    <p:cond delay="0"/>
                                  </p:stCondLst>
                                  <p:childTnLst>
                                    <p:set>
                                      <p:cBhvr>
                                        <p:cTn id="52" dur="1" fill="hold">
                                          <p:stCondLst>
                                            <p:cond delay="0"/>
                                          </p:stCondLst>
                                        </p:cTn>
                                        <p:tgtEl>
                                          <p:spTgt spid="5">
                                            <p:txEl>
                                              <p:pRg st="14" end="14"/>
                                            </p:txEl>
                                          </p:spTgt>
                                        </p:tgtEl>
                                        <p:attrNameLst>
                                          <p:attrName>style.visibility</p:attrName>
                                        </p:attrNameLst>
                                      </p:cBhvr>
                                      <p:to>
                                        <p:strVal val="visible"/>
                                      </p:to>
                                    </p:set>
                                    <p:animEffect transition="in" filter="checkerboard(across)">
                                      <p:cBhvr>
                                        <p:cTn id="53" dur="500"/>
                                        <p:tgtEl>
                                          <p:spTgt spid="5">
                                            <p:txEl>
                                              <p:pRg st="14" end="14"/>
                                            </p:txEl>
                                          </p:spTgt>
                                        </p:tgtEl>
                                      </p:cBhvr>
                                    </p:animEffect>
                                  </p:childTnLst>
                                </p:cTn>
                              </p:par>
                              <p:par>
                                <p:cTn id="54" presetID="5" presetClass="entr" presetSubtype="10" fill="hold" nodeType="withEffect">
                                  <p:stCondLst>
                                    <p:cond delay="0"/>
                                  </p:stCondLst>
                                  <p:childTnLst>
                                    <p:set>
                                      <p:cBhvr>
                                        <p:cTn id="55" dur="1" fill="hold">
                                          <p:stCondLst>
                                            <p:cond delay="0"/>
                                          </p:stCondLst>
                                        </p:cTn>
                                        <p:tgtEl>
                                          <p:spTgt spid="5">
                                            <p:txEl>
                                              <p:pRg st="15" end="15"/>
                                            </p:txEl>
                                          </p:spTgt>
                                        </p:tgtEl>
                                        <p:attrNameLst>
                                          <p:attrName>style.visibility</p:attrName>
                                        </p:attrNameLst>
                                      </p:cBhvr>
                                      <p:to>
                                        <p:strVal val="visible"/>
                                      </p:to>
                                    </p:set>
                                    <p:animEffect transition="in" filter="checkerboard(across)">
                                      <p:cBhvr>
                                        <p:cTn id="56" dur="500"/>
                                        <p:tgtEl>
                                          <p:spTgt spid="5">
                                            <p:txEl>
                                              <p:pRg st="15" end="15"/>
                                            </p:txEl>
                                          </p:spTgt>
                                        </p:tgtEl>
                                      </p:cBhvr>
                                    </p:animEffect>
                                  </p:childTnLst>
                                </p:cTn>
                              </p:par>
                              <p:par>
                                <p:cTn id="57" presetID="5" presetClass="entr" presetSubtype="10" fill="hold" nodeType="withEffect">
                                  <p:stCondLst>
                                    <p:cond delay="0"/>
                                  </p:stCondLst>
                                  <p:childTnLst>
                                    <p:set>
                                      <p:cBhvr>
                                        <p:cTn id="58" dur="1" fill="hold">
                                          <p:stCondLst>
                                            <p:cond delay="0"/>
                                          </p:stCondLst>
                                        </p:cTn>
                                        <p:tgtEl>
                                          <p:spTgt spid="5">
                                            <p:txEl>
                                              <p:pRg st="16" end="16"/>
                                            </p:txEl>
                                          </p:spTgt>
                                        </p:tgtEl>
                                        <p:attrNameLst>
                                          <p:attrName>style.visibility</p:attrName>
                                        </p:attrNameLst>
                                      </p:cBhvr>
                                      <p:to>
                                        <p:strVal val="visible"/>
                                      </p:to>
                                    </p:set>
                                    <p:animEffect transition="in" filter="checkerboard(across)">
                                      <p:cBhvr>
                                        <p:cTn id="59" dur="500"/>
                                        <p:tgtEl>
                                          <p:spTgt spid="5">
                                            <p:txEl>
                                              <p:pRg st="16" end="1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1026"/>
                                        </p:tgtEl>
                                        <p:attrNameLst>
                                          <p:attrName>style.visibility</p:attrName>
                                        </p:attrNameLst>
                                      </p:cBhvr>
                                      <p:to>
                                        <p:strVal val="visible"/>
                                      </p:to>
                                    </p:set>
                                    <p:anim calcmode="lin" valueType="num">
                                      <p:cBhvr additive="base">
                                        <p:cTn id="64" dur="500" fill="hold"/>
                                        <p:tgtEl>
                                          <p:spTgt spid="1026"/>
                                        </p:tgtEl>
                                        <p:attrNameLst>
                                          <p:attrName>ppt_x</p:attrName>
                                        </p:attrNameLst>
                                      </p:cBhvr>
                                      <p:tavLst>
                                        <p:tav tm="0">
                                          <p:val>
                                            <p:strVal val="#ppt_x"/>
                                          </p:val>
                                        </p:tav>
                                        <p:tav tm="100000">
                                          <p:val>
                                            <p:strVal val="#ppt_x"/>
                                          </p:val>
                                        </p:tav>
                                      </p:tavLst>
                                    </p:anim>
                                    <p:anim calcmode="lin" valueType="num">
                                      <p:cBhvr additive="base">
                                        <p:cTn id="65"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81756"/>
            <a:ext cx="7848600" cy="830997"/>
          </a:xfrm>
          <a:prstGeom prst="rect">
            <a:avLst/>
          </a:prstGeom>
        </p:spPr>
        <p:txBody>
          <a:bodyPr wrap="square">
            <a:spAutoFit/>
          </a:bodyPr>
          <a:lstStyle/>
          <a:p>
            <a:pPr>
              <a:lnSpc>
                <a:spcPct val="150000"/>
              </a:lnSpc>
            </a:pPr>
            <a:r>
              <a:rPr lang="en-US" sz="3200" b="1" smtClean="0">
                <a:solidFill>
                  <a:srgbClr val="C00000"/>
                </a:solidFill>
              </a:rPr>
              <a:t>1.6. Các câu lệnh trong C++  (tiếp)…</a:t>
            </a:r>
            <a:endParaRPr lang="en-US" sz="3200" b="1">
              <a:solidFill>
                <a:srgbClr val="C00000"/>
              </a:solidFill>
            </a:endParaRPr>
          </a:p>
        </p:txBody>
      </p:sp>
      <p:sp>
        <p:nvSpPr>
          <p:cNvPr id="5" name="TextBox 4"/>
          <p:cNvSpPr txBox="1"/>
          <p:nvPr/>
        </p:nvSpPr>
        <p:spPr>
          <a:xfrm>
            <a:off x="381794" y="843756"/>
            <a:ext cx="8305800" cy="5816977"/>
          </a:xfrm>
          <a:prstGeom prst="rect">
            <a:avLst/>
          </a:prstGeom>
          <a:noFill/>
        </p:spPr>
        <p:txBody>
          <a:bodyPr wrap="square" rtlCol="0">
            <a:spAutoFit/>
          </a:bodyPr>
          <a:lstStyle/>
          <a:p>
            <a:pPr>
              <a:buFont typeface="Arial" pitchFamily="34" charset="0"/>
              <a:buChar char="•"/>
            </a:pPr>
            <a:r>
              <a:rPr lang="en-US" smtClean="0">
                <a:solidFill>
                  <a:srgbClr val="0070C0"/>
                </a:solidFill>
              </a:rPr>
              <a:t> Cấu trúc lặp (loops)</a:t>
            </a:r>
            <a:endParaRPr lang="en-US" b="1" smtClean="0">
              <a:solidFill>
                <a:srgbClr val="FF0000"/>
              </a:solidFill>
              <a:latin typeface="Courier New" pitchFamily="49" charset="0"/>
              <a:cs typeface="Courier New" pitchFamily="49" charset="0"/>
            </a:endParaRPr>
          </a:p>
          <a:p>
            <a:pPr>
              <a:buFontTx/>
              <a:buChar char="-"/>
            </a:pPr>
            <a:r>
              <a:rPr lang="en-US" smtClean="0">
                <a:solidFill>
                  <a:srgbClr val="0070C0"/>
                </a:solidFill>
              </a:rPr>
              <a:t> Cấu trúc </a:t>
            </a:r>
            <a:r>
              <a:rPr lang="en-US" b="1" smtClean="0">
                <a:solidFill>
                  <a:srgbClr val="0070C0"/>
                </a:solidFill>
              </a:rPr>
              <a:t>do-while</a:t>
            </a:r>
            <a:r>
              <a:rPr lang="en-US" smtClean="0">
                <a:solidFill>
                  <a:srgbClr val="0070C0"/>
                </a:solidFill>
              </a:rPr>
              <a:t>:</a:t>
            </a:r>
          </a:p>
          <a:p>
            <a:r>
              <a:rPr lang="en-US" b="1" smtClean="0">
                <a:solidFill>
                  <a:srgbClr val="0070C0"/>
                </a:solidFill>
                <a:latin typeface="Courier New" pitchFamily="49" charset="0"/>
                <a:cs typeface="Courier New" pitchFamily="49" charset="0"/>
              </a:rPr>
              <a:t>	</a:t>
            </a:r>
            <a:r>
              <a:rPr lang="en-US" b="1" smtClean="0">
                <a:solidFill>
                  <a:srgbClr val="FF0000"/>
                </a:solidFill>
                <a:latin typeface="Courier New" pitchFamily="49" charset="0"/>
                <a:cs typeface="Courier New" pitchFamily="49" charset="0"/>
              </a:rPr>
              <a:t>do statement while (condition)</a:t>
            </a:r>
          </a:p>
          <a:p>
            <a:pPr>
              <a:buFontTx/>
              <a:buChar char="-"/>
            </a:pPr>
            <a:r>
              <a:rPr lang="en-US" smtClean="0">
                <a:solidFill>
                  <a:srgbClr val="0070C0"/>
                </a:solidFill>
              </a:rPr>
              <a:t> Ví dụ:</a:t>
            </a:r>
          </a:p>
          <a:p>
            <a:r>
              <a:rPr lang="en-US" sz="2300" b="1" smtClean="0">
                <a:solidFill>
                  <a:srgbClr val="00B0F0"/>
                </a:solidFill>
                <a:latin typeface="Courier New" pitchFamily="49" charset="0"/>
                <a:cs typeface="Courier New" pitchFamily="49" charset="0"/>
              </a:rPr>
              <a:t>#include &lt;iostream&gt;</a:t>
            </a:r>
          </a:p>
          <a:p>
            <a:r>
              <a:rPr lang="en-US" sz="2300" b="1" smtClean="0">
                <a:solidFill>
                  <a:srgbClr val="00B0F0"/>
                </a:solidFill>
                <a:latin typeface="Courier New" pitchFamily="49" charset="0"/>
                <a:cs typeface="Courier New" pitchFamily="49" charset="0"/>
              </a:rPr>
              <a:t>using namespace std;</a:t>
            </a:r>
          </a:p>
          <a:p>
            <a:r>
              <a:rPr lang="en-US" sz="2300" b="1" smtClean="0">
                <a:solidFill>
                  <a:srgbClr val="00B0F0"/>
                </a:solidFill>
                <a:latin typeface="Courier New" pitchFamily="49" charset="0"/>
                <a:cs typeface="Courier New" pitchFamily="49" charset="0"/>
              </a:rPr>
              <a:t>int main ()</a:t>
            </a:r>
          </a:p>
          <a:p>
            <a:r>
              <a:rPr lang="en-US" sz="2300" b="1" smtClean="0">
                <a:solidFill>
                  <a:srgbClr val="00B0F0"/>
                </a:solidFill>
                <a:latin typeface="Courier New" pitchFamily="49" charset="0"/>
                <a:cs typeface="Courier New" pitchFamily="49" charset="0"/>
              </a:rPr>
              <a:t>{</a:t>
            </a:r>
          </a:p>
          <a:p>
            <a:r>
              <a:rPr lang="en-US" sz="2300" b="1" smtClean="0">
                <a:solidFill>
                  <a:srgbClr val="00B0F0"/>
                </a:solidFill>
                <a:latin typeface="Courier New" pitchFamily="49" charset="0"/>
                <a:cs typeface="Courier New" pitchFamily="49" charset="0"/>
              </a:rPr>
              <a:t>unsigned long n;</a:t>
            </a:r>
          </a:p>
          <a:p>
            <a:r>
              <a:rPr lang="en-US" sz="2300" b="1" smtClean="0">
                <a:solidFill>
                  <a:srgbClr val="00B0F0"/>
                </a:solidFill>
                <a:latin typeface="Courier New" pitchFamily="49" charset="0"/>
                <a:cs typeface="Courier New" pitchFamily="49" charset="0"/>
              </a:rPr>
              <a:t>  do {</a:t>
            </a:r>
          </a:p>
          <a:p>
            <a:r>
              <a:rPr lang="en-US" sz="2300" b="1" smtClean="0">
                <a:solidFill>
                  <a:srgbClr val="00B0F0"/>
                </a:solidFill>
                <a:latin typeface="Courier New" pitchFamily="49" charset="0"/>
                <a:cs typeface="Courier New" pitchFamily="49" charset="0"/>
              </a:rPr>
              <a:t>	cout &lt;&lt; "Enter number (0 to end): ";</a:t>
            </a:r>
          </a:p>
          <a:p>
            <a:r>
              <a:rPr lang="en-US" sz="2300" b="1" smtClean="0">
                <a:solidFill>
                  <a:srgbClr val="00B0F0"/>
                </a:solidFill>
                <a:latin typeface="Courier New" pitchFamily="49" charset="0"/>
                <a:cs typeface="Courier New" pitchFamily="49" charset="0"/>
              </a:rPr>
              <a:t>	cin &gt;&gt; n;</a:t>
            </a:r>
          </a:p>
          <a:p>
            <a:r>
              <a:rPr lang="en-US" sz="2300" b="1" smtClean="0">
                <a:solidFill>
                  <a:srgbClr val="00B0F0"/>
                </a:solidFill>
                <a:latin typeface="Courier New" pitchFamily="49" charset="0"/>
                <a:cs typeface="Courier New" pitchFamily="49" charset="0"/>
              </a:rPr>
              <a:t>	cout &lt;&lt; "You entered: " &lt;&lt; n &lt;&lt; "\n";</a:t>
            </a:r>
          </a:p>
          <a:p>
            <a:r>
              <a:rPr lang="en-US" sz="2300" b="1" smtClean="0">
                <a:solidFill>
                  <a:srgbClr val="00B0F0"/>
                </a:solidFill>
                <a:latin typeface="Courier New" pitchFamily="49" charset="0"/>
                <a:cs typeface="Courier New" pitchFamily="49" charset="0"/>
              </a:rPr>
              <a:t>  } while (n != 0);</a:t>
            </a:r>
          </a:p>
          <a:p>
            <a:r>
              <a:rPr lang="en-US" sz="2300" b="1" smtClean="0">
                <a:solidFill>
                  <a:srgbClr val="00B0F0"/>
                </a:solidFill>
                <a:latin typeface="Courier New" pitchFamily="49" charset="0"/>
                <a:cs typeface="Courier New" pitchFamily="49" charset="0"/>
              </a:rPr>
              <a:t>return 0;</a:t>
            </a:r>
          </a:p>
          <a:p>
            <a:r>
              <a:rPr lang="en-US" sz="2300" b="1" smtClean="0">
                <a:solidFill>
                  <a:srgbClr val="00B0F0"/>
                </a:solidFill>
                <a:latin typeface="Courier New" pitchFamily="49" charset="0"/>
                <a:cs typeface="Courier New" pitchFamily="49" charset="0"/>
              </a:rPr>
              <a:t>}</a:t>
            </a:r>
          </a:p>
        </p:txBody>
      </p:sp>
      <p:pic>
        <p:nvPicPr>
          <p:cNvPr id="2050" name="Picture 2"/>
          <p:cNvPicPr>
            <a:picLocks noChangeAspect="1" noChangeArrowheads="1"/>
          </p:cNvPicPr>
          <p:nvPr/>
        </p:nvPicPr>
        <p:blipFill>
          <a:blip r:embed="rId2"/>
          <a:srcRect/>
          <a:stretch>
            <a:fillRect/>
          </a:stretch>
        </p:blipFill>
        <p:spPr bwMode="auto">
          <a:xfrm>
            <a:off x="153194" y="3450054"/>
            <a:ext cx="8686800" cy="3337302"/>
          </a:xfrm>
          <a:prstGeom prst="rect">
            <a:avLst/>
          </a:prstGeom>
          <a:noFill/>
          <a:ln w="9525">
            <a:noFill/>
            <a:miter lim="800000"/>
            <a:headEnd/>
            <a:tailEnd/>
          </a:ln>
          <a:effectLst/>
        </p:spPr>
      </p:pic>
    </p:spTree>
    <p:extLst>
      <p:ext uri="{BB962C8B-B14F-4D97-AF65-F5344CB8AC3E}">
        <p14:creationId xmlns:p14="http://schemas.microsoft.com/office/powerpoint/2010/main" xmlns="" val="177391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ox(in)">
                                      <p:cBhvr>
                                        <p:cTn id="15" dur="500"/>
                                        <p:tgtEl>
                                          <p:spTgt spid="5">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ox(in)">
                                      <p:cBhvr>
                                        <p:cTn id="18" dur="500"/>
                                        <p:tgtEl>
                                          <p:spTgt spid="5">
                                            <p:txEl>
                                              <p:pRg st="4" end="4"/>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box(in)">
                                      <p:cBhvr>
                                        <p:cTn id="21" dur="500"/>
                                        <p:tgtEl>
                                          <p:spTgt spid="5">
                                            <p:txEl>
                                              <p:pRg st="5" end="5"/>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box(in)">
                                      <p:cBhvr>
                                        <p:cTn id="24" dur="500"/>
                                        <p:tgtEl>
                                          <p:spTgt spid="5">
                                            <p:txEl>
                                              <p:pRg st="6" end="6"/>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box(in)">
                                      <p:cBhvr>
                                        <p:cTn id="27" dur="500"/>
                                        <p:tgtEl>
                                          <p:spTgt spid="5">
                                            <p:txEl>
                                              <p:pRg st="7" end="7"/>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box(in)">
                                      <p:cBhvr>
                                        <p:cTn id="30" dur="500"/>
                                        <p:tgtEl>
                                          <p:spTgt spid="5">
                                            <p:txEl>
                                              <p:pRg st="8" end="8"/>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box(in)">
                                      <p:cBhvr>
                                        <p:cTn id="33" dur="500"/>
                                        <p:tgtEl>
                                          <p:spTgt spid="5">
                                            <p:txEl>
                                              <p:pRg st="9" end="9"/>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5">
                                            <p:txEl>
                                              <p:pRg st="10" end="10"/>
                                            </p:txEl>
                                          </p:spTgt>
                                        </p:tgtEl>
                                        <p:attrNameLst>
                                          <p:attrName>style.visibility</p:attrName>
                                        </p:attrNameLst>
                                      </p:cBhvr>
                                      <p:to>
                                        <p:strVal val="visible"/>
                                      </p:to>
                                    </p:set>
                                    <p:animEffect transition="in" filter="box(in)">
                                      <p:cBhvr>
                                        <p:cTn id="36" dur="500"/>
                                        <p:tgtEl>
                                          <p:spTgt spid="5">
                                            <p:txEl>
                                              <p:pRg st="10" end="10"/>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box(in)">
                                      <p:cBhvr>
                                        <p:cTn id="39" dur="500"/>
                                        <p:tgtEl>
                                          <p:spTgt spid="5">
                                            <p:txEl>
                                              <p:pRg st="11" end="11"/>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box(in)">
                                      <p:cBhvr>
                                        <p:cTn id="42" dur="500"/>
                                        <p:tgtEl>
                                          <p:spTgt spid="5">
                                            <p:txEl>
                                              <p:pRg st="12" end="12"/>
                                            </p:txEl>
                                          </p:spTgt>
                                        </p:tgtEl>
                                      </p:cBhvr>
                                    </p:animEffect>
                                  </p:childTnLst>
                                </p:cTn>
                              </p:par>
                              <p:par>
                                <p:cTn id="43" presetID="4" presetClass="entr" presetSubtype="16" fill="hold" nodeType="with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animEffect transition="in" filter="box(in)">
                                      <p:cBhvr>
                                        <p:cTn id="45" dur="500"/>
                                        <p:tgtEl>
                                          <p:spTgt spid="5">
                                            <p:txEl>
                                              <p:pRg st="13" end="13"/>
                                            </p:txEl>
                                          </p:spTgt>
                                        </p:tgtEl>
                                      </p:cBhvr>
                                    </p:animEffect>
                                  </p:childTnLst>
                                </p:cTn>
                              </p:par>
                              <p:par>
                                <p:cTn id="46" presetID="4" presetClass="entr" presetSubtype="16" fill="hold" nodeType="withEffect">
                                  <p:stCondLst>
                                    <p:cond delay="0"/>
                                  </p:stCondLst>
                                  <p:childTnLst>
                                    <p:set>
                                      <p:cBhvr>
                                        <p:cTn id="47" dur="1" fill="hold">
                                          <p:stCondLst>
                                            <p:cond delay="0"/>
                                          </p:stCondLst>
                                        </p:cTn>
                                        <p:tgtEl>
                                          <p:spTgt spid="5">
                                            <p:txEl>
                                              <p:pRg st="14" end="14"/>
                                            </p:txEl>
                                          </p:spTgt>
                                        </p:tgtEl>
                                        <p:attrNameLst>
                                          <p:attrName>style.visibility</p:attrName>
                                        </p:attrNameLst>
                                      </p:cBhvr>
                                      <p:to>
                                        <p:strVal val="visible"/>
                                      </p:to>
                                    </p:set>
                                    <p:animEffect transition="in" filter="box(in)">
                                      <p:cBhvr>
                                        <p:cTn id="48" dur="500"/>
                                        <p:tgtEl>
                                          <p:spTgt spid="5">
                                            <p:txEl>
                                              <p:pRg st="14" end="14"/>
                                            </p:txEl>
                                          </p:spTgt>
                                        </p:tgtEl>
                                      </p:cBhvr>
                                    </p:animEffect>
                                  </p:childTnLst>
                                </p:cTn>
                              </p:par>
                              <p:par>
                                <p:cTn id="49" presetID="4" presetClass="entr" presetSubtype="16"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animEffect transition="in" filter="box(in)">
                                      <p:cBhvr>
                                        <p:cTn id="51" dur="500"/>
                                        <p:tgtEl>
                                          <p:spTgt spid="5">
                                            <p:txEl>
                                              <p:pRg st="15" end="1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8" presetClass="entr" presetSubtype="16" fill="hold" nodeType="clickEffect">
                                  <p:stCondLst>
                                    <p:cond delay="0"/>
                                  </p:stCondLst>
                                  <p:childTnLst>
                                    <p:set>
                                      <p:cBhvr>
                                        <p:cTn id="55" dur="1" fill="hold">
                                          <p:stCondLst>
                                            <p:cond delay="0"/>
                                          </p:stCondLst>
                                        </p:cTn>
                                        <p:tgtEl>
                                          <p:spTgt spid="2050"/>
                                        </p:tgtEl>
                                        <p:attrNameLst>
                                          <p:attrName>style.visibility</p:attrName>
                                        </p:attrNameLst>
                                      </p:cBhvr>
                                      <p:to>
                                        <p:strVal val="visible"/>
                                      </p:to>
                                    </p:set>
                                    <p:animEffect transition="in" filter="diamond(in)">
                                      <p:cBhvr>
                                        <p:cTn id="56"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81756"/>
            <a:ext cx="7848600" cy="830997"/>
          </a:xfrm>
          <a:prstGeom prst="rect">
            <a:avLst/>
          </a:prstGeom>
        </p:spPr>
        <p:txBody>
          <a:bodyPr wrap="square">
            <a:spAutoFit/>
          </a:bodyPr>
          <a:lstStyle/>
          <a:p>
            <a:pPr>
              <a:lnSpc>
                <a:spcPct val="150000"/>
              </a:lnSpc>
            </a:pPr>
            <a:r>
              <a:rPr lang="en-US" sz="3200" b="1" smtClean="0">
                <a:solidFill>
                  <a:srgbClr val="C00000"/>
                </a:solidFill>
              </a:rPr>
              <a:t>1.6. Các câu lệnh trong C++  (tiếp)…</a:t>
            </a:r>
            <a:endParaRPr lang="en-US" sz="3200" b="1">
              <a:solidFill>
                <a:srgbClr val="C00000"/>
              </a:solidFill>
            </a:endParaRPr>
          </a:p>
        </p:txBody>
      </p:sp>
      <p:sp>
        <p:nvSpPr>
          <p:cNvPr id="5" name="TextBox 4"/>
          <p:cNvSpPr txBox="1"/>
          <p:nvPr/>
        </p:nvSpPr>
        <p:spPr>
          <a:xfrm>
            <a:off x="381794" y="843756"/>
            <a:ext cx="8305800" cy="5416868"/>
          </a:xfrm>
          <a:prstGeom prst="rect">
            <a:avLst/>
          </a:prstGeom>
          <a:noFill/>
        </p:spPr>
        <p:txBody>
          <a:bodyPr wrap="square" rtlCol="0">
            <a:spAutoFit/>
          </a:bodyPr>
          <a:lstStyle/>
          <a:p>
            <a:pPr>
              <a:buFont typeface="Arial" pitchFamily="34" charset="0"/>
              <a:buChar char="•"/>
            </a:pPr>
            <a:r>
              <a:rPr lang="en-US" smtClean="0">
                <a:solidFill>
                  <a:srgbClr val="0070C0"/>
                </a:solidFill>
              </a:rPr>
              <a:t> Cấu trúc lặp </a:t>
            </a:r>
            <a:r>
              <a:rPr lang="en-US" b="1" smtClean="0">
                <a:solidFill>
                  <a:srgbClr val="0070C0"/>
                </a:solidFill>
              </a:rPr>
              <a:t>for</a:t>
            </a:r>
            <a:r>
              <a:rPr lang="en-US" smtClean="0">
                <a:solidFill>
                  <a:srgbClr val="0070C0"/>
                </a:solidFill>
              </a:rPr>
              <a:t> (for loops)</a:t>
            </a:r>
            <a:endParaRPr lang="en-US" b="1" smtClean="0">
              <a:solidFill>
                <a:srgbClr val="FF0000"/>
              </a:solidFill>
              <a:latin typeface="Courier New" pitchFamily="49" charset="0"/>
              <a:cs typeface="Courier New" pitchFamily="49" charset="0"/>
            </a:endParaRPr>
          </a:p>
          <a:p>
            <a:r>
              <a:rPr lang="en-US" b="1" smtClean="0">
                <a:solidFill>
                  <a:srgbClr val="FF0000"/>
                </a:solidFill>
                <a:latin typeface="Courier New" pitchFamily="49" charset="0"/>
                <a:cs typeface="Courier New" pitchFamily="49" charset="0"/>
              </a:rPr>
              <a:t>for (initialization; condition; increase) 	statement;	</a:t>
            </a:r>
          </a:p>
          <a:p>
            <a:endParaRPr lang="en-US" sz="2000" smtClean="0">
              <a:solidFill>
                <a:srgbClr val="0070C0"/>
              </a:solidFill>
            </a:endParaRPr>
          </a:p>
          <a:p>
            <a:r>
              <a:rPr lang="en-US" smtClean="0">
                <a:solidFill>
                  <a:srgbClr val="0070C0"/>
                </a:solidFill>
              </a:rPr>
              <a:t>- Ví dụ:</a:t>
            </a:r>
          </a:p>
          <a:p>
            <a:r>
              <a:rPr lang="en-US" sz="2300" b="1" smtClean="0">
                <a:solidFill>
                  <a:srgbClr val="00B0F0"/>
                </a:solidFill>
                <a:latin typeface="Courier New" pitchFamily="49" charset="0"/>
                <a:cs typeface="Courier New" pitchFamily="49" charset="0"/>
              </a:rPr>
              <a:t>#include &lt;iostream&gt;</a:t>
            </a:r>
          </a:p>
          <a:p>
            <a:r>
              <a:rPr lang="en-US" sz="2300" b="1" smtClean="0">
                <a:solidFill>
                  <a:srgbClr val="00B0F0"/>
                </a:solidFill>
                <a:latin typeface="Courier New" pitchFamily="49" charset="0"/>
                <a:cs typeface="Courier New" pitchFamily="49" charset="0"/>
              </a:rPr>
              <a:t>using namespace std;</a:t>
            </a:r>
          </a:p>
          <a:p>
            <a:r>
              <a:rPr lang="en-US" sz="2300" b="1" smtClean="0">
                <a:solidFill>
                  <a:srgbClr val="00B0F0"/>
                </a:solidFill>
                <a:latin typeface="Courier New" pitchFamily="49" charset="0"/>
                <a:cs typeface="Courier New" pitchFamily="49" charset="0"/>
              </a:rPr>
              <a:t>int main ()</a:t>
            </a:r>
          </a:p>
          <a:p>
            <a:r>
              <a:rPr lang="en-US" sz="2300" b="1" smtClean="0">
                <a:solidFill>
                  <a:srgbClr val="00B0F0"/>
                </a:solidFill>
                <a:latin typeface="Courier New" pitchFamily="49" charset="0"/>
                <a:cs typeface="Courier New" pitchFamily="49" charset="0"/>
              </a:rPr>
              <a:t>{</a:t>
            </a:r>
          </a:p>
          <a:p>
            <a:r>
              <a:rPr lang="pt-BR" sz="2300" b="1" smtClean="0">
                <a:solidFill>
                  <a:srgbClr val="00B0F0"/>
                </a:solidFill>
                <a:latin typeface="Courier New" pitchFamily="49" charset="0"/>
                <a:cs typeface="Courier New" pitchFamily="49" charset="0"/>
              </a:rPr>
              <a:t>  for (int n=10; n&gt;0; n--) {</a:t>
            </a:r>
          </a:p>
          <a:p>
            <a:r>
              <a:rPr lang="en-US" sz="2300" b="1" smtClean="0">
                <a:solidFill>
                  <a:srgbClr val="00B0F0"/>
                </a:solidFill>
                <a:latin typeface="Courier New" pitchFamily="49" charset="0"/>
                <a:cs typeface="Courier New" pitchFamily="49" charset="0"/>
              </a:rPr>
              <a:t>	cout &lt;&lt; n &lt;&lt; ", ";</a:t>
            </a:r>
          </a:p>
          <a:p>
            <a:r>
              <a:rPr lang="en-US" sz="2300" b="1" smtClean="0">
                <a:solidFill>
                  <a:srgbClr val="00B0F0"/>
                </a:solidFill>
                <a:latin typeface="Courier New" pitchFamily="49" charset="0"/>
                <a:cs typeface="Courier New" pitchFamily="49" charset="0"/>
              </a:rPr>
              <a:t>  }</a:t>
            </a:r>
          </a:p>
          <a:p>
            <a:r>
              <a:rPr lang="en-US" sz="2300" b="1" smtClean="0">
                <a:solidFill>
                  <a:srgbClr val="00B0F0"/>
                </a:solidFill>
                <a:latin typeface="Courier New" pitchFamily="49" charset="0"/>
                <a:cs typeface="Courier New" pitchFamily="49" charset="0"/>
              </a:rPr>
              <a:t>  cout &lt;&lt; "FIRE!\n";</a:t>
            </a:r>
          </a:p>
          <a:p>
            <a:r>
              <a:rPr lang="en-US" sz="2300" b="1" smtClean="0">
                <a:solidFill>
                  <a:srgbClr val="00B0F0"/>
                </a:solidFill>
                <a:latin typeface="Courier New" pitchFamily="49" charset="0"/>
                <a:cs typeface="Courier New" pitchFamily="49" charset="0"/>
              </a:rPr>
              <a:t>  return 0;</a:t>
            </a:r>
          </a:p>
          <a:p>
            <a:r>
              <a:rPr lang="en-US" sz="2300" b="1" smtClean="0">
                <a:solidFill>
                  <a:srgbClr val="00B0F0"/>
                </a:solidFill>
                <a:latin typeface="Courier New" pitchFamily="49" charset="0"/>
                <a:cs typeface="Courier New" pitchFamily="49" charset="0"/>
              </a:rPr>
              <a:t>}</a:t>
            </a:r>
            <a:endParaRPr lang="en-US" b="1" smtClean="0">
              <a:solidFill>
                <a:srgbClr val="FF0000"/>
              </a:solidFill>
              <a:latin typeface="Courier New" pitchFamily="49" charset="0"/>
              <a:cs typeface="Courier New" pitchFamily="49" charset="0"/>
            </a:endParaRPr>
          </a:p>
        </p:txBody>
      </p:sp>
      <p:pic>
        <p:nvPicPr>
          <p:cNvPr id="4098" name="Picture 2"/>
          <p:cNvPicPr>
            <a:picLocks noChangeAspect="1" noChangeArrowheads="1"/>
          </p:cNvPicPr>
          <p:nvPr/>
        </p:nvPicPr>
        <p:blipFill>
          <a:blip r:embed="rId2"/>
          <a:srcRect/>
          <a:stretch>
            <a:fillRect/>
          </a:stretch>
        </p:blipFill>
        <p:spPr bwMode="auto">
          <a:xfrm>
            <a:off x="76994" y="6101556"/>
            <a:ext cx="8778240" cy="914400"/>
          </a:xfrm>
          <a:prstGeom prst="rect">
            <a:avLst/>
          </a:prstGeom>
          <a:noFill/>
          <a:ln w="9525">
            <a:noFill/>
            <a:miter lim="800000"/>
            <a:headEnd/>
            <a:tailEnd/>
          </a:ln>
          <a:effectLst/>
        </p:spPr>
      </p:pic>
    </p:spTree>
    <p:extLst>
      <p:ext uri="{BB962C8B-B14F-4D97-AF65-F5344CB8AC3E}">
        <p14:creationId xmlns:p14="http://schemas.microsoft.com/office/powerpoint/2010/main" xmlns="" val="177391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checkerboard(across)">
                                      <p:cBhvr>
                                        <p:cTn id="17" dur="500"/>
                                        <p:tgtEl>
                                          <p:spTgt spid="5">
                                            <p:txEl>
                                              <p:pRg st="4" end="4"/>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checkerboard(across)">
                                      <p:cBhvr>
                                        <p:cTn id="20" dur="500"/>
                                        <p:tgtEl>
                                          <p:spTgt spid="5">
                                            <p:txEl>
                                              <p:pRg st="5" end="5"/>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checkerboard(across)">
                                      <p:cBhvr>
                                        <p:cTn id="23" dur="500"/>
                                        <p:tgtEl>
                                          <p:spTgt spid="5">
                                            <p:txEl>
                                              <p:pRg st="6" end="6"/>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checkerboard(across)">
                                      <p:cBhvr>
                                        <p:cTn id="26" dur="500"/>
                                        <p:tgtEl>
                                          <p:spTgt spid="5">
                                            <p:txEl>
                                              <p:pRg st="7" end="7"/>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checkerboard(across)">
                                      <p:cBhvr>
                                        <p:cTn id="29" dur="500"/>
                                        <p:tgtEl>
                                          <p:spTgt spid="5">
                                            <p:txEl>
                                              <p:pRg st="8" end="8"/>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checkerboard(across)">
                                      <p:cBhvr>
                                        <p:cTn id="32" dur="500"/>
                                        <p:tgtEl>
                                          <p:spTgt spid="5">
                                            <p:txEl>
                                              <p:pRg st="9" end="9"/>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animEffect transition="in" filter="checkerboard(across)">
                                      <p:cBhvr>
                                        <p:cTn id="35" dur="500"/>
                                        <p:tgtEl>
                                          <p:spTgt spid="5">
                                            <p:txEl>
                                              <p:pRg st="10" end="10"/>
                                            </p:txEl>
                                          </p:spTgt>
                                        </p:tgtEl>
                                      </p:cBhvr>
                                    </p:animEffect>
                                  </p:childTnLst>
                                </p:cTn>
                              </p:par>
                              <p:par>
                                <p:cTn id="36" presetID="5" presetClass="entr" presetSubtype="10" fill="hold" nodeType="withEffect">
                                  <p:stCondLst>
                                    <p:cond delay="0"/>
                                  </p:stCondLst>
                                  <p:childTnLst>
                                    <p:set>
                                      <p:cBhvr>
                                        <p:cTn id="37" dur="1" fill="hold">
                                          <p:stCondLst>
                                            <p:cond delay="0"/>
                                          </p:stCondLst>
                                        </p:cTn>
                                        <p:tgtEl>
                                          <p:spTgt spid="5">
                                            <p:txEl>
                                              <p:pRg st="11" end="11"/>
                                            </p:txEl>
                                          </p:spTgt>
                                        </p:tgtEl>
                                        <p:attrNameLst>
                                          <p:attrName>style.visibility</p:attrName>
                                        </p:attrNameLst>
                                      </p:cBhvr>
                                      <p:to>
                                        <p:strVal val="visible"/>
                                      </p:to>
                                    </p:set>
                                    <p:animEffect transition="in" filter="checkerboard(across)">
                                      <p:cBhvr>
                                        <p:cTn id="38" dur="500"/>
                                        <p:tgtEl>
                                          <p:spTgt spid="5">
                                            <p:txEl>
                                              <p:pRg st="11" end="11"/>
                                            </p:txEl>
                                          </p:spTgt>
                                        </p:tgtEl>
                                      </p:cBhvr>
                                    </p:animEffect>
                                  </p:childTnLst>
                                </p:cTn>
                              </p:par>
                              <p:par>
                                <p:cTn id="39" presetID="5" presetClass="entr" presetSubtype="1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animEffect transition="in" filter="checkerboard(across)">
                                      <p:cBhvr>
                                        <p:cTn id="41" dur="500"/>
                                        <p:tgtEl>
                                          <p:spTgt spid="5">
                                            <p:txEl>
                                              <p:pRg st="12" end="12"/>
                                            </p:txEl>
                                          </p:spTgt>
                                        </p:tgtEl>
                                      </p:cBhvr>
                                    </p:animEffect>
                                  </p:childTnLst>
                                </p:cTn>
                              </p:par>
                              <p:par>
                                <p:cTn id="42" presetID="5" presetClass="entr" presetSubtype="10" fill="hold" nodeType="withEffect">
                                  <p:stCondLst>
                                    <p:cond delay="0"/>
                                  </p:stCondLst>
                                  <p:childTnLst>
                                    <p:set>
                                      <p:cBhvr>
                                        <p:cTn id="43" dur="1" fill="hold">
                                          <p:stCondLst>
                                            <p:cond delay="0"/>
                                          </p:stCondLst>
                                        </p:cTn>
                                        <p:tgtEl>
                                          <p:spTgt spid="5">
                                            <p:txEl>
                                              <p:pRg st="13" end="13"/>
                                            </p:txEl>
                                          </p:spTgt>
                                        </p:tgtEl>
                                        <p:attrNameLst>
                                          <p:attrName>style.visibility</p:attrName>
                                        </p:attrNameLst>
                                      </p:cBhvr>
                                      <p:to>
                                        <p:strVal val="visible"/>
                                      </p:to>
                                    </p:set>
                                    <p:animEffect transition="in" filter="checkerboard(across)">
                                      <p:cBhvr>
                                        <p:cTn id="44" dur="500"/>
                                        <p:tgtEl>
                                          <p:spTgt spid="5">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4098"/>
                                        </p:tgtEl>
                                        <p:attrNameLst>
                                          <p:attrName>style.visibility</p:attrName>
                                        </p:attrNameLst>
                                      </p:cBhvr>
                                      <p:to>
                                        <p:strVal val="visible"/>
                                      </p:to>
                                    </p:set>
                                    <p:animEffect transition="in" filter="box(in)">
                                      <p:cBhvr>
                                        <p:cTn id="4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81756"/>
            <a:ext cx="7848600" cy="830997"/>
          </a:xfrm>
          <a:prstGeom prst="rect">
            <a:avLst/>
          </a:prstGeom>
        </p:spPr>
        <p:txBody>
          <a:bodyPr wrap="square">
            <a:spAutoFit/>
          </a:bodyPr>
          <a:lstStyle/>
          <a:p>
            <a:pPr>
              <a:lnSpc>
                <a:spcPct val="150000"/>
              </a:lnSpc>
            </a:pPr>
            <a:r>
              <a:rPr lang="en-US" sz="3200" b="1" smtClean="0">
                <a:solidFill>
                  <a:srgbClr val="C00000"/>
                </a:solidFill>
              </a:rPr>
              <a:t>1.6. Các câu lệnh trong C++ (tiếp)…</a:t>
            </a:r>
            <a:endParaRPr lang="en-US" sz="3200" b="1">
              <a:solidFill>
                <a:srgbClr val="C00000"/>
              </a:solidFill>
            </a:endParaRPr>
          </a:p>
        </p:txBody>
      </p:sp>
      <p:sp>
        <p:nvSpPr>
          <p:cNvPr id="5" name="TextBox 4"/>
          <p:cNvSpPr txBox="1"/>
          <p:nvPr/>
        </p:nvSpPr>
        <p:spPr>
          <a:xfrm>
            <a:off x="381794" y="882987"/>
            <a:ext cx="8305800" cy="2246769"/>
          </a:xfrm>
          <a:prstGeom prst="rect">
            <a:avLst/>
          </a:prstGeom>
          <a:noFill/>
        </p:spPr>
        <p:txBody>
          <a:bodyPr wrap="square" rtlCol="0">
            <a:spAutoFit/>
          </a:bodyPr>
          <a:lstStyle/>
          <a:p>
            <a:pPr>
              <a:buFont typeface="Arial" pitchFamily="34" charset="0"/>
              <a:buChar char="•"/>
            </a:pPr>
            <a:r>
              <a:rPr lang="en-US" smtClean="0">
                <a:solidFill>
                  <a:srgbClr val="0070C0"/>
                </a:solidFill>
              </a:rPr>
              <a:t> Cấu trúc lặp </a:t>
            </a:r>
            <a:r>
              <a:rPr lang="en-US" b="1" smtClean="0">
                <a:solidFill>
                  <a:srgbClr val="0070C0"/>
                </a:solidFill>
              </a:rPr>
              <a:t>for</a:t>
            </a:r>
            <a:r>
              <a:rPr lang="en-US" smtClean="0">
                <a:solidFill>
                  <a:srgbClr val="0070C0"/>
                </a:solidFill>
              </a:rPr>
              <a:t> (for loops)</a:t>
            </a:r>
          </a:p>
          <a:p>
            <a:pPr>
              <a:buFontTx/>
              <a:buChar char="-"/>
            </a:pPr>
            <a:r>
              <a:rPr lang="en-US" smtClean="0">
                <a:solidFill>
                  <a:srgbClr val="0070C0"/>
                </a:solidFill>
              </a:rPr>
              <a:t> Ví dụ:</a:t>
            </a:r>
          </a:p>
          <a:p>
            <a:r>
              <a:rPr lang="pt-BR" sz="2300" b="1" smtClean="0">
                <a:solidFill>
                  <a:srgbClr val="00B0F0"/>
                </a:solidFill>
                <a:latin typeface="Courier New" pitchFamily="49" charset="0"/>
                <a:cs typeface="Courier New" pitchFamily="49" charset="0"/>
              </a:rPr>
              <a:t>for ( n=0, i=100 ; n!=i ; n++, i-- )</a:t>
            </a:r>
          </a:p>
          <a:p>
            <a:r>
              <a:rPr lang="en-US" sz="2300" b="1" smtClean="0">
                <a:solidFill>
                  <a:srgbClr val="00B0F0"/>
                </a:solidFill>
                <a:latin typeface="Courier New" pitchFamily="49" charset="0"/>
                <a:cs typeface="Courier New" pitchFamily="49" charset="0"/>
              </a:rPr>
              <a:t>{</a:t>
            </a:r>
          </a:p>
          <a:p>
            <a:r>
              <a:rPr lang="en-US" sz="2300" b="1" smtClean="0">
                <a:solidFill>
                  <a:srgbClr val="00B0F0"/>
                </a:solidFill>
                <a:latin typeface="Courier New" pitchFamily="49" charset="0"/>
                <a:cs typeface="Courier New" pitchFamily="49" charset="0"/>
              </a:rPr>
              <a:t>// whatever here...</a:t>
            </a:r>
          </a:p>
          <a:p>
            <a:r>
              <a:rPr lang="en-US" sz="2300" b="1" smtClean="0">
                <a:solidFill>
                  <a:srgbClr val="00B0F0"/>
                </a:solidFill>
                <a:latin typeface="Courier New" pitchFamily="49" charset="0"/>
                <a:cs typeface="Courier New" pitchFamily="49" charset="0"/>
              </a:rPr>
              <a:t>}</a:t>
            </a:r>
          </a:p>
        </p:txBody>
      </p:sp>
      <p:pic>
        <p:nvPicPr>
          <p:cNvPr id="3074" name="Picture 2"/>
          <p:cNvPicPr>
            <a:picLocks noChangeAspect="1" noChangeArrowheads="1"/>
          </p:cNvPicPr>
          <p:nvPr/>
        </p:nvPicPr>
        <p:blipFill>
          <a:blip r:embed="rId2"/>
          <a:srcRect/>
          <a:stretch>
            <a:fillRect/>
          </a:stretch>
        </p:blipFill>
        <p:spPr bwMode="auto">
          <a:xfrm>
            <a:off x="190699" y="3242128"/>
            <a:ext cx="8496895" cy="1487828"/>
          </a:xfrm>
          <a:prstGeom prst="rect">
            <a:avLst/>
          </a:prstGeom>
          <a:noFill/>
          <a:ln w="9525">
            <a:noFill/>
            <a:miter lim="800000"/>
            <a:headEnd/>
            <a:tailEnd/>
          </a:ln>
          <a:effectLst/>
        </p:spPr>
      </p:pic>
    </p:spTree>
    <p:extLst>
      <p:ext uri="{BB962C8B-B14F-4D97-AF65-F5344CB8AC3E}">
        <p14:creationId xmlns:p14="http://schemas.microsoft.com/office/powerpoint/2010/main" xmlns="" val="177391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ox(in)">
                                      <p:cBhvr>
                                        <p:cTn id="7" dur="500"/>
                                        <p:tgtEl>
                                          <p:spTgt spid="5">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ox(in)">
                                      <p:cBhvr>
                                        <p:cTn id="10" dur="500"/>
                                        <p:tgtEl>
                                          <p:spTgt spid="5">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box(in)">
                                      <p:cBhvr>
                                        <p:cTn id="13" dur="500"/>
                                        <p:tgtEl>
                                          <p:spTgt spid="5">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
                                            <p:txEl>
                                              <p:pRg st="5" end="5"/>
                                            </p:txEl>
                                          </p:spTgt>
                                        </p:tgtEl>
                                        <p:attrNameLst>
                                          <p:attrName>style.visibility</p:attrName>
                                        </p:attrNameLst>
                                      </p:cBhvr>
                                      <p:to>
                                        <p:strVal val="visible"/>
                                      </p:to>
                                    </p:set>
                                    <p:animEffect transition="in" filter="box(in)">
                                      <p:cBhvr>
                                        <p:cTn id="16" dur="500"/>
                                        <p:tgtEl>
                                          <p:spTgt spid="5">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3074"/>
                                        </p:tgtEl>
                                        <p:attrNameLst>
                                          <p:attrName>style.visibility</p:attrName>
                                        </p:attrNameLst>
                                      </p:cBhvr>
                                      <p:to>
                                        <p:strVal val="visible"/>
                                      </p:to>
                                    </p:set>
                                    <p:animEffect transition="in" filter="diamond(in)">
                                      <p:cBhvr>
                                        <p:cTn id="21"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81756"/>
            <a:ext cx="7848600" cy="830997"/>
          </a:xfrm>
          <a:prstGeom prst="rect">
            <a:avLst/>
          </a:prstGeom>
        </p:spPr>
        <p:txBody>
          <a:bodyPr wrap="square">
            <a:spAutoFit/>
          </a:bodyPr>
          <a:lstStyle/>
          <a:p>
            <a:pPr>
              <a:lnSpc>
                <a:spcPct val="150000"/>
              </a:lnSpc>
            </a:pPr>
            <a:r>
              <a:rPr lang="en-US" sz="3200" b="1" smtClean="0">
                <a:solidFill>
                  <a:srgbClr val="C00000"/>
                </a:solidFill>
              </a:rPr>
              <a:t>1.6. Các câu lệnh trong C++ (tiếp)…</a:t>
            </a:r>
            <a:endParaRPr lang="en-US" sz="3200" b="1">
              <a:solidFill>
                <a:srgbClr val="C00000"/>
              </a:solidFill>
            </a:endParaRPr>
          </a:p>
        </p:txBody>
      </p:sp>
      <p:sp>
        <p:nvSpPr>
          <p:cNvPr id="5" name="TextBox 4"/>
          <p:cNvSpPr txBox="1"/>
          <p:nvPr/>
        </p:nvSpPr>
        <p:spPr>
          <a:xfrm>
            <a:off x="381794" y="882987"/>
            <a:ext cx="8305800" cy="5047536"/>
          </a:xfrm>
          <a:prstGeom prst="rect">
            <a:avLst/>
          </a:prstGeom>
          <a:noFill/>
        </p:spPr>
        <p:txBody>
          <a:bodyPr wrap="square" rtlCol="0">
            <a:spAutoFit/>
          </a:bodyPr>
          <a:lstStyle/>
          <a:p>
            <a:pPr>
              <a:buFont typeface="Arial" pitchFamily="34" charset="0"/>
              <a:buChar char="•"/>
            </a:pPr>
            <a:r>
              <a:rPr lang="en-US" smtClean="0">
                <a:solidFill>
                  <a:srgbClr val="0070C0"/>
                </a:solidFill>
              </a:rPr>
              <a:t> Cấu trúc lựa chọn: </a:t>
            </a:r>
            <a:r>
              <a:rPr lang="en-US" b="1" smtClean="0">
                <a:solidFill>
                  <a:srgbClr val="0070C0"/>
                </a:solidFill>
              </a:rPr>
              <a:t>switch</a:t>
            </a:r>
          </a:p>
          <a:p>
            <a:endParaRPr lang="en-US" sz="1000" b="1" smtClean="0">
              <a:solidFill>
                <a:srgbClr val="0070C0"/>
              </a:solidFill>
            </a:endParaRPr>
          </a:p>
          <a:p>
            <a:pPr lvl="1"/>
            <a:r>
              <a:rPr lang="en-US" b="1" smtClean="0">
                <a:solidFill>
                  <a:srgbClr val="FF0000"/>
                </a:solidFill>
                <a:latin typeface="Courier New" pitchFamily="49" charset="0"/>
                <a:cs typeface="Courier New" pitchFamily="49" charset="0"/>
              </a:rPr>
              <a:t>switch (expression)</a:t>
            </a:r>
          </a:p>
          <a:p>
            <a:pPr lvl="1"/>
            <a:r>
              <a:rPr lang="en-US" b="1" smtClean="0">
                <a:solidFill>
                  <a:srgbClr val="FF0000"/>
                </a:solidFill>
                <a:latin typeface="Courier New" pitchFamily="49" charset="0"/>
                <a:cs typeface="Courier New" pitchFamily="49" charset="0"/>
              </a:rPr>
              <a:t>{</a:t>
            </a:r>
          </a:p>
          <a:p>
            <a:pPr lvl="1"/>
            <a:r>
              <a:rPr lang="en-US" b="1" smtClean="0">
                <a:solidFill>
                  <a:srgbClr val="FF0000"/>
                </a:solidFill>
                <a:latin typeface="Courier New" pitchFamily="49" charset="0"/>
                <a:cs typeface="Courier New" pitchFamily="49" charset="0"/>
              </a:rPr>
              <a:t>    case constant1:</a:t>
            </a:r>
          </a:p>
          <a:p>
            <a:pPr lvl="1"/>
            <a:r>
              <a:rPr lang="en-US" b="1" smtClean="0">
                <a:solidFill>
                  <a:srgbClr val="FF0000"/>
                </a:solidFill>
                <a:latin typeface="Courier New" pitchFamily="49" charset="0"/>
                <a:cs typeface="Courier New" pitchFamily="49" charset="0"/>
              </a:rPr>
              <a:t>		group of statements 1;</a:t>
            </a:r>
          </a:p>
          <a:p>
            <a:pPr lvl="1"/>
            <a:r>
              <a:rPr lang="en-US" b="1" smtClean="0">
                <a:solidFill>
                  <a:srgbClr val="FF0000"/>
                </a:solidFill>
                <a:latin typeface="Courier New" pitchFamily="49" charset="0"/>
                <a:cs typeface="Courier New" pitchFamily="49" charset="0"/>
              </a:rPr>
              <a:t>		break;</a:t>
            </a:r>
          </a:p>
          <a:p>
            <a:pPr lvl="1"/>
            <a:r>
              <a:rPr lang="en-US" b="1" smtClean="0">
                <a:solidFill>
                  <a:srgbClr val="FF0000"/>
                </a:solidFill>
                <a:latin typeface="Courier New" pitchFamily="49" charset="0"/>
                <a:cs typeface="Courier New" pitchFamily="49" charset="0"/>
              </a:rPr>
              <a:t>    case constant2:</a:t>
            </a:r>
          </a:p>
          <a:p>
            <a:pPr lvl="1"/>
            <a:r>
              <a:rPr lang="en-US" b="1" smtClean="0">
                <a:solidFill>
                  <a:srgbClr val="FF0000"/>
                </a:solidFill>
                <a:latin typeface="Courier New" pitchFamily="49" charset="0"/>
                <a:cs typeface="Courier New" pitchFamily="49" charset="0"/>
              </a:rPr>
              <a:t>		group of statements 2;</a:t>
            </a:r>
          </a:p>
          <a:p>
            <a:pPr lvl="1"/>
            <a:r>
              <a:rPr lang="en-US" b="1" smtClean="0">
                <a:solidFill>
                  <a:srgbClr val="FF0000"/>
                </a:solidFill>
                <a:latin typeface="Courier New" pitchFamily="49" charset="0"/>
                <a:cs typeface="Courier New" pitchFamily="49" charset="0"/>
              </a:rPr>
              <a:t>		break;</a:t>
            </a:r>
          </a:p>
          <a:p>
            <a:pPr lvl="1"/>
            <a:r>
              <a:rPr lang="en-US" b="1" smtClean="0">
                <a:solidFill>
                  <a:srgbClr val="FF0000"/>
                </a:solidFill>
                <a:latin typeface="Courier New" pitchFamily="49" charset="0"/>
                <a:cs typeface="Courier New" pitchFamily="49" charset="0"/>
              </a:rPr>
              <a:t>    ...</a:t>
            </a:r>
          </a:p>
          <a:p>
            <a:pPr lvl="1"/>
            <a:r>
              <a:rPr lang="en-US" b="1" smtClean="0">
                <a:solidFill>
                  <a:srgbClr val="FF0000"/>
                </a:solidFill>
                <a:latin typeface="Courier New" pitchFamily="49" charset="0"/>
                <a:cs typeface="Courier New" pitchFamily="49" charset="0"/>
              </a:rPr>
              <a:t>    default:</a:t>
            </a:r>
          </a:p>
          <a:p>
            <a:pPr lvl="1"/>
            <a:r>
              <a:rPr lang="en-US" b="1" smtClean="0">
                <a:solidFill>
                  <a:srgbClr val="FF0000"/>
                </a:solidFill>
                <a:latin typeface="Courier New" pitchFamily="49" charset="0"/>
                <a:cs typeface="Courier New" pitchFamily="49" charset="0"/>
              </a:rPr>
              <a:t>		default group of statements</a:t>
            </a:r>
          </a:p>
          <a:p>
            <a:pPr lvl="1"/>
            <a:r>
              <a:rPr lang="en-US" b="1" smtClean="0">
                <a:solidFill>
                  <a:srgbClr val="FF0000"/>
                </a:solidFill>
                <a:latin typeface="Courier New" pitchFamily="49" charset="0"/>
                <a:cs typeface="Courier New" pitchFamily="49" charset="0"/>
              </a:rPr>
              <a:t>}</a:t>
            </a:r>
          </a:p>
        </p:txBody>
      </p:sp>
    </p:spTree>
    <p:extLst>
      <p:ext uri="{BB962C8B-B14F-4D97-AF65-F5344CB8AC3E}">
        <p14:creationId xmlns:p14="http://schemas.microsoft.com/office/powerpoint/2010/main" xmlns="" val="177391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ox(in)">
                                      <p:cBhvr>
                                        <p:cTn id="7" dur="500"/>
                                        <p:tgtEl>
                                          <p:spTgt spid="5">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ox(in)">
                                      <p:cBhvr>
                                        <p:cTn id="10" dur="500"/>
                                        <p:tgtEl>
                                          <p:spTgt spid="5">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box(in)">
                                      <p:cBhvr>
                                        <p:cTn id="13" dur="500"/>
                                        <p:tgtEl>
                                          <p:spTgt spid="5">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
                                            <p:txEl>
                                              <p:pRg st="5" end="5"/>
                                            </p:txEl>
                                          </p:spTgt>
                                        </p:tgtEl>
                                        <p:attrNameLst>
                                          <p:attrName>style.visibility</p:attrName>
                                        </p:attrNameLst>
                                      </p:cBhvr>
                                      <p:to>
                                        <p:strVal val="visible"/>
                                      </p:to>
                                    </p:set>
                                    <p:animEffect transition="in" filter="box(in)">
                                      <p:cBhvr>
                                        <p:cTn id="16" dur="500"/>
                                        <p:tgtEl>
                                          <p:spTgt spid="5">
                                            <p:txEl>
                                              <p:pRg st="5" end="5"/>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box(in)">
                                      <p:cBhvr>
                                        <p:cTn id="19" dur="500"/>
                                        <p:tgtEl>
                                          <p:spTgt spid="5">
                                            <p:txEl>
                                              <p:pRg st="6" end="6"/>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box(in)">
                                      <p:cBhvr>
                                        <p:cTn id="22" dur="500"/>
                                        <p:tgtEl>
                                          <p:spTgt spid="5">
                                            <p:txEl>
                                              <p:pRg st="7" end="7"/>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Effect transition="in" filter="box(in)">
                                      <p:cBhvr>
                                        <p:cTn id="25" dur="500"/>
                                        <p:tgtEl>
                                          <p:spTgt spid="5">
                                            <p:txEl>
                                              <p:pRg st="8" end="8"/>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5">
                                            <p:txEl>
                                              <p:pRg st="9" end="9"/>
                                            </p:txEl>
                                          </p:spTgt>
                                        </p:tgtEl>
                                        <p:attrNameLst>
                                          <p:attrName>style.visibility</p:attrName>
                                        </p:attrNameLst>
                                      </p:cBhvr>
                                      <p:to>
                                        <p:strVal val="visible"/>
                                      </p:to>
                                    </p:set>
                                    <p:animEffect transition="in" filter="box(in)">
                                      <p:cBhvr>
                                        <p:cTn id="28" dur="500"/>
                                        <p:tgtEl>
                                          <p:spTgt spid="5">
                                            <p:txEl>
                                              <p:pRg st="9" end="9"/>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animEffect transition="in" filter="box(in)">
                                      <p:cBhvr>
                                        <p:cTn id="31" dur="500"/>
                                        <p:tgtEl>
                                          <p:spTgt spid="5">
                                            <p:txEl>
                                              <p:pRg st="10" end="10"/>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5">
                                            <p:txEl>
                                              <p:pRg st="11" end="11"/>
                                            </p:txEl>
                                          </p:spTgt>
                                        </p:tgtEl>
                                        <p:attrNameLst>
                                          <p:attrName>style.visibility</p:attrName>
                                        </p:attrNameLst>
                                      </p:cBhvr>
                                      <p:to>
                                        <p:strVal val="visible"/>
                                      </p:to>
                                    </p:set>
                                    <p:animEffect transition="in" filter="box(in)">
                                      <p:cBhvr>
                                        <p:cTn id="34" dur="500"/>
                                        <p:tgtEl>
                                          <p:spTgt spid="5">
                                            <p:txEl>
                                              <p:pRg st="11" end="11"/>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animEffect transition="in" filter="box(in)">
                                      <p:cBhvr>
                                        <p:cTn id="37" dur="500"/>
                                        <p:tgtEl>
                                          <p:spTgt spid="5">
                                            <p:txEl>
                                              <p:pRg st="12" end="12"/>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5">
                                            <p:txEl>
                                              <p:pRg st="13" end="13"/>
                                            </p:txEl>
                                          </p:spTgt>
                                        </p:tgtEl>
                                        <p:attrNameLst>
                                          <p:attrName>style.visibility</p:attrName>
                                        </p:attrNameLst>
                                      </p:cBhvr>
                                      <p:to>
                                        <p:strVal val="visible"/>
                                      </p:to>
                                    </p:set>
                                    <p:animEffect transition="in" filter="box(in)">
                                      <p:cBhvr>
                                        <p:cTn id="40"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81756"/>
            <a:ext cx="7848600" cy="830997"/>
          </a:xfrm>
          <a:prstGeom prst="rect">
            <a:avLst/>
          </a:prstGeom>
        </p:spPr>
        <p:txBody>
          <a:bodyPr wrap="square">
            <a:spAutoFit/>
          </a:bodyPr>
          <a:lstStyle/>
          <a:p>
            <a:pPr>
              <a:lnSpc>
                <a:spcPct val="150000"/>
              </a:lnSpc>
            </a:pPr>
            <a:r>
              <a:rPr lang="en-US" sz="3200" b="1" smtClean="0">
                <a:solidFill>
                  <a:srgbClr val="C00000"/>
                </a:solidFill>
              </a:rPr>
              <a:t>1.6. Các câu lệnh trong C++ (tiếp)…</a:t>
            </a:r>
            <a:endParaRPr lang="en-US" sz="3200" b="1">
              <a:solidFill>
                <a:srgbClr val="C00000"/>
              </a:solidFill>
            </a:endParaRPr>
          </a:p>
        </p:txBody>
      </p:sp>
      <p:sp>
        <p:nvSpPr>
          <p:cNvPr id="5" name="TextBox 4"/>
          <p:cNvSpPr txBox="1"/>
          <p:nvPr/>
        </p:nvSpPr>
        <p:spPr>
          <a:xfrm>
            <a:off x="381794" y="767556"/>
            <a:ext cx="8305800" cy="830997"/>
          </a:xfrm>
          <a:prstGeom prst="rect">
            <a:avLst/>
          </a:prstGeom>
          <a:noFill/>
        </p:spPr>
        <p:txBody>
          <a:bodyPr wrap="square" rtlCol="0">
            <a:spAutoFit/>
          </a:bodyPr>
          <a:lstStyle/>
          <a:p>
            <a:pPr>
              <a:buFont typeface="Arial" pitchFamily="34" charset="0"/>
              <a:buChar char="•"/>
            </a:pPr>
            <a:r>
              <a:rPr lang="en-US" smtClean="0">
                <a:solidFill>
                  <a:srgbClr val="0070C0"/>
                </a:solidFill>
              </a:rPr>
              <a:t> Cấu trúc lựa chọn: </a:t>
            </a:r>
            <a:r>
              <a:rPr lang="en-US" b="1" smtClean="0">
                <a:solidFill>
                  <a:srgbClr val="0070C0"/>
                </a:solidFill>
              </a:rPr>
              <a:t>switch</a:t>
            </a:r>
          </a:p>
          <a:p>
            <a:r>
              <a:rPr lang="en-US" smtClean="0">
                <a:solidFill>
                  <a:srgbClr val="0070C0"/>
                </a:solidFill>
              </a:rPr>
              <a:t>- Ví dụ:</a:t>
            </a:r>
          </a:p>
        </p:txBody>
      </p:sp>
      <p:graphicFrame>
        <p:nvGraphicFramePr>
          <p:cNvPr id="7" name="Table 6"/>
          <p:cNvGraphicFramePr>
            <a:graphicFrameLocks noGrp="1"/>
          </p:cNvGraphicFramePr>
          <p:nvPr/>
        </p:nvGraphicFramePr>
        <p:xfrm>
          <a:off x="229394" y="1681956"/>
          <a:ext cx="8686800" cy="4876800"/>
        </p:xfrm>
        <a:graphic>
          <a:graphicData uri="http://schemas.openxmlformats.org/drawingml/2006/table">
            <a:tbl>
              <a:tblPr firstRow="1" bandRow="1">
                <a:tableStyleId>{5C22544A-7EE6-4342-B048-85BDC9FD1C3A}</a:tableStyleId>
              </a:tblPr>
              <a:tblGrid>
                <a:gridCol w="4343400"/>
                <a:gridCol w="4343400"/>
              </a:tblGrid>
              <a:tr h="629265">
                <a:tc>
                  <a:txBody>
                    <a:bodyPr/>
                    <a:lstStyle/>
                    <a:p>
                      <a:pPr algn="ctr"/>
                      <a:r>
                        <a:rPr kumimoji="0" lang="en-US" sz="2800" b="1" kern="1200" baseline="0" smtClean="0">
                          <a:solidFill>
                            <a:schemeClr val="lt1"/>
                          </a:solidFill>
                          <a:latin typeface="+mn-lt"/>
                          <a:ea typeface="+mn-ea"/>
                          <a:cs typeface="+mn-cs"/>
                        </a:rPr>
                        <a:t>switch example</a:t>
                      </a:r>
                      <a:endParaRPr lang="en-US" sz="2800"/>
                    </a:p>
                  </a:txBody>
                  <a:tcPr/>
                </a:tc>
                <a:tc>
                  <a:txBody>
                    <a:bodyPr/>
                    <a:lstStyle/>
                    <a:p>
                      <a:pPr algn="ctr"/>
                      <a:r>
                        <a:rPr kumimoji="0" lang="en-US" sz="2800" b="1" kern="1200" baseline="0" smtClean="0">
                          <a:solidFill>
                            <a:schemeClr val="lt1"/>
                          </a:solidFill>
                          <a:latin typeface="+mn-lt"/>
                          <a:ea typeface="+mn-ea"/>
                          <a:cs typeface="+mn-cs"/>
                        </a:rPr>
                        <a:t>if-else equivalent</a:t>
                      </a:r>
                      <a:endParaRPr lang="en-US" sz="2800"/>
                    </a:p>
                  </a:txBody>
                  <a:tcPr/>
                </a:tc>
              </a:tr>
              <a:tr h="4247535">
                <a:tc>
                  <a:txBody>
                    <a:bodyPr/>
                    <a:lstStyle/>
                    <a:p>
                      <a:pPr marL="0" lvl="1" indent="0" algn="l" rtl="0" fontAlgn="base">
                        <a:spcBef>
                          <a:spcPct val="0"/>
                        </a:spcBef>
                        <a:spcAft>
                          <a:spcPct val="0"/>
                        </a:spcAft>
                      </a:pPr>
                      <a:r>
                        <a:rPr lang="en-US" sz="2400" b="1" kern="1200" smtClean="0">
                          <a:solidFill>
                            <a:srgbClr val="FF0000"/>
                          </a:solidFill>
                          <a:latin typeface="Courier New" pitchFamily="49" charset="0"/>
                          <a:ea typeface="+mn-ea"/>
                          <a:cs typeface="Courier New" pitchFamily="49" charset="0"/>
                        </a:rPr>
                        <a:t>switch (x) {</a:t>
                      </a:r>
                    </a:p>
                    <a:p>
                      <a:pPr marL="0" lvl="1" indent="0" algn="l" rtl="0" fontAlgn="base">
                        <a:spcBef>
                          <a:spcPct val="0"/>
                        </a:spcBef>
                        <a:spcAft>
                          <a:spcPct val="0"/>
                        </a:spcAft>
                      </a:pPr>
                      <a:r>
                        <a:rPr lang="en-US" sz="2400" b="1" kern="1200" smtClean="0">
                          <a:solidFill>
                            <a:srgbClr val="FF0000"/>
                          </a:solidFill>
                          <a:latin typeface="Courier New" pitchFamily="49" charset="0"/>
                          <a:ea typeface="+mn-ea"/>
                          <a:cs typeface="Courier New" pitchFamily="49" charset="0"/>
                        </a:rPr>
                        <a:t>  case 1:</a:t>
                      </a:r>
                    </a:p>
                    <a:p>
                      <a:pPr marL="0" lvl="1" indent="0" algn="l" rtl="0" fontAlgn="base">
                        <a:spcBef>
                          <a:spcPct val="0"/>
                        </a:spcBef>
                        <a:spcAft>
                          <a:spcPct val="0"/>
                        </a:spcAft>
                      </a:pPr>
                      <a:r>
                        <a:rPr lang="en-US" sz="2400" b="1" kern="1200" smtClean="0">
                          <a:solidFill>
                            <a:srgbClr val="FF0000"/>
                          </a:solidFill>
                          <a:latin typeface="Courier New" pitchFamily="49" charset="0"/>
                          <a:ea typeface="+mn-ea"/>
                          <a:cs typeface="Courier New" pitchFamily="49" charset="0"/>
                        </a:rPr>
                        <a:t>    cout &lt;&lt; "x is 1";</a:t>
                      </a:r>
                    </a:p>
                    <a:p>
                      <a:pPr marL="0" lvl="1" indent="0" algn="l" rtl="0" fontAlgn="base">
                        <a:spcBef>
                          <a:spcPct val="0"/>
                        </a:spcBef>
                        <a:spcAft>
                          <a:spcPct val="0"/>
                        </a:spcAft>
                      </a:pPr>
                      <a:r>
                        <a:rPr lang="en-US" sz="2400" b="1" kern="1200" smtClean="0">
                          <a:solidFill>
                            <a:srgbClr val="FF0000"/>
                          </a:solidFill>
                          <a:latin typeface="Courier New" pitchFamily="49" charset="0"/>
                          <a:ea typeface="+mn-ea"/>
                          <a:cs typeface="Courier New" pitchFamily="49" charset="0"/>
                        </a:rPr>
                        <a:t>    break;</a:t>
                      </a:r>
                    </a:p>
                    <a:p>
                      <a:pPr marL="0" lvl="1" indent="0" algn="l" rtl="0" fontAlgn="base">
                        <a:spcBef>
                          <a:spcPct val="0"/>
                        </a:spcBef>
                        <a:spcAft>
                          <a:spcPct val="0"/>
                        </a:spcAft>
                      </a:pPr>
                      <a:r>
                        <a:rPr lang="en-US" sz="2400" b="1" kern="1200" smtClean="0">
                          <a:solidFill>
                            <a:srgbClr val="FF0000"/>
                          </a:solidFill>
                          <a:latin typeface="Courier New" pitchFamily="49" charset="0"/>
                          <a:ea typeface="+mn-ea"/>
                          <a:cs typeface="Courier New" pitchFamily="49" charset="0"/>
                        </a:rPr>
                        <a:t>  case 2:</a:t>
                      </a:r>
                    </a:p>
                    <a:p>
                      <a:pPr marL="0" lvl="1" indent="0" algn="l" rtl="0" fontAlgn="base">
                        <a:spcBef>
                          <a:spcPct val="0"/>
                        </a:spcBef>
                        <a:spcAft>
                          <a:spcPct val="0"/>
                        </a:spcAft>
                      </a:pPr>
                      <a:r>
                        <a:rPr lang="en-US" sz="2400" b="1" kern="1200" smtClean="0">
                          <a:solidFill>
                            <a:srgbClr val="FF0000"/>
                          </a:solidFill>
                          <a:latin typeface="Courier New" pitchFamily="49" charset="0"/>
                          <a:ea typeface="+mn-ea"/>
                          <a:cs typeface="Courier New" pitchFamily="49" charset="0"/>
                        </a:rPr>
                        <a:t>    cout &lt;&lt; "x is 2";</a:t>
                      </a:r>
                    </a:p>
                    <a:p>
                      <a:pPr marL="0" lvl="1" indent="0" algn="l" rtl="0" fontAlgn="base">
                        <a:spcBef>
                          <a:spcPct val="0"/>
                        </a:spcBef>
                        <a:spcAft>
                          <a:spcPct val="0"/>
                        </a:spcAft>
                      </a:pPr>
                      <a:r>
                        <a:rPr lang="en-US" sz="2400" b="1" kern="1200" smtClean="0">
                          <a:solidFill>
                            <a:srgbClr val="FF0000"/>
                          </a:solidFill>
                          <a:latin typeface="Courier New" pitchFamily="49" charset="0"/>
                          <a:ea typeface="+mn-ea"/>
                          <a:cs typeface="Courier New" pitchFamily="49" charset="0"/>
                        </a:rPr>
                        <a:t>    break;</a:t>
                      </a:r>
                    </a:p>
                    <a:p>
                      <a:pPr marL="0" lvl="1" indent="0" algn="l" rtl="0" fontAlgn="base">
                        <a:spcBef>
                          <a:spcPct val="0"/>
                        </a:spcBef>
                        <a:spcAft>
                          <a:spcPct val="0"/>
                        </a:spcAft>
                      </a:pPr>
                      <a:r>
                        <a:rPr lang="en-US" sz="2400" b="1" kern="1200" smtClean="0">
                          <a:solidFill>
                            <a:srgbClr val="FF0000"/>
                          </a:solidFill>
                          <a:latin typeface="Courier New" pitchFamily="49" charset="0"/>
                          <a:ea typeface="+mn-ea"/>
                          <a:cs typeface="Courier New" pitchFamily="49" charset="0"/>
                        </a:rPr>
                        <a:t>  default:</a:t>
                      </a:r>
                    </a:p>
                    <a:p>
                      <a:pPr marL="0" lvl="1" indent="0" algn="just" rtl="0" fontAlgn="base">
                        <a:spcBef>
                          <a:spcPct val="0"/>
                        </a:spcBef>
                        <a:spcAft>
                          <a:spcPct val="0"/>
                        </a:spcAft>
                      </a:pPr>
                      <a:r>
                        <a:rPr lang="en-US" sz="2400" b="1" kern="1200" smtClean="0">
                          <a:solidFill>
                            <a:srgbClr val="FF0000"/>
                          </a:solidFill>
                          <a:latin typeface="Courier New" pitchFamily="49" charset="0"/>
                          <a:ea typeface="+mn-ea"/>
                          <a:cs typeface="Courier New" pitchFamily="49" charset="0"/>
                        </a:rPr>
                        <a:t>    cout &lt;&lt; "value of x unknown";</a:t>
                      </a:r>
                    </a:p>
                    <a:p>
                      <a:pPr marL="0" lvl="1" indent="0" algn="l" rtl="0" fontAlgn="base">
                        <a:spcBef>
                          <a:spcPct val="0"/>
                        </a:spcBef>
                        <a:spcAft>
                          <a:spcPct val="0"/>
                        </a:spcAft>
                      </a:pPr>
                      <a:r>
                        <a:rPr lang="en-US" sz="2400" b="1" kern="1200" smtClean="0">
                          <a:solidFill>
                            <a:srgbClr val="FF0000"/>
                          </a:solidFill>
                          <a:latin typeface="Courier New" pitchFamily="49" charset="0"/>
                          <a:ea typeface="+mn-ea"/>
                          <a:cs typeface="Courier New" pitchFamily="49" charset="0"/>
                        </a:rPr>
                        <a:t>}</a:t>
                      </a:r>
                    </a:p>
                  </a:txBody>
                  <a:tcPr/>
                </a:tc>
                <a:tc>
                  <a:txBody>
                    <a:bodyPr/>
                    <a:lstStyle/>
                    <a:p>
                      <a:pPr marL="0" lvl="1" indent="0" algn="l" rtl="0" eaLnBrk="1" fontAlgn="base" latinLnBrk="0" hangingPunct="1">
                        <a:spcBef>
                          <a:spcPct val="0"/>
                        </a:spcBef>
                        <a:spcAft>
                          <a:spcPct val="0"/>
                        </a:spcAft>
                      </a:pPr>
                      <a:r>
                        <a:rPr kumimoji="0" lang="en-US" sz="2400" b="1" kern="1200" smtClean="0">
                          <a:solidFill>
                            <a:srgbClr val="FF0000"/>
                          </a:solidFill>
                          <a:latin typeface="Courier New" pitchFamily="49" charset="0"/>
                          <a:ea typeface="+mn-ea"/>
                          <a:cs typeface="Courier New" pitchFamily="49" charset="0"/>
                        </a:rPr>
                        <a:t>if (x == 1) {</a:t>
                      </a:r>
                    </a:p>
                    <a:p>
                      <a:pPr marL="0" lvl="1" indent="0" algn="l" rtl="0" eaLnBrk="1" fontAlgn="base" latinLnBrk="0" hangingPunct="1">
                        <a:spcBef>
                          <a:spcPct val="0"/>
                        </a:spcBef>
                        <a:spcAft>
                          <a:spcPct val="0"/>
                        </a:spcAft>
                      </a:pPr>
                      <a:r>
                        <a:rPr kumimoji="0" lang="en-US" sz="2400" b="1" kern="1200" smtClean="0">
                          <a:solidFill>
                            <a:srgbClr val="FF0000"/>
                          </a:solidFill>
                          <a:latin typeface="Courier New" pitchFamily="49" charset="0"/>
                          <a:ea typeface="+mn-ea"/>
                          <a:cs typeface="Courier New" pitchFamily="49" charset="0"/>
                        </a:rPr>
                        <a:t>  cout &lt;&lt; "x is 1";</a:t>
                      </a:r>
                    </a:p>
                    <a:p>
                      <a:pPr marL="0" lvl="1" indent="0" algn="l" rtl="0" eaLnBrk="1" fontAlgn="base" latinLnBrk="0" hangingPunct="1">
                        <a:spcBef>
                          <a:spcPct val="0"/>
                        </a:spcBef>
                        <a:spcAft>
                          <a:spcPct val="0"/>
                        </a:spcAft>
                      </a:pPr>
                      <a:r>
                        <a:rPr kumimoji="0" lang="en-US" sz="2400" b="1" kern="1200" smtClean="0">
                          <a:solidFill>
                            <a:srgbClr val="FF0000"/>
                          </a:solidFill>
                          <a:latin typeface="Courier New" pitchFamily="49" charset="0"/>
                          <a:ea typeface="+mn-ea"/>
                          <a:cs typeface="Courier New" pitchFamily="49" charset="0"/>
                        </a:rPr>
                        <a:t>}</a:t>
                      </a:r>
                    </a:p>
                    <a:p>
                      <a:pPr marL="0" lvl="1" indent="0" algn="l" rtl="0" eaLnBrk="1" fontAlgn="base" latinLnBrk="0" hangingPunct="1">
                        <a:spcBef>
                          <a:spcPct val="0"/>
                        </a:spcBef>
                        <a:spcAft>
                          <a:spcPct val="0"/>
                        </a:spcAft>
                      </a:pPr>
                      <a:r>
                        <a:rPr kumimoji="0" lang="en-US" sz="2400" b="1" kern="1200" smtClean="0">
                          <a:solidFill>
                            <a:srgbClr val="FF0000"/>
                          </a:solidFill>
                          <a:latin typeface="Courier New" pitchFamily="49" charset="0"/>
                          <a:ea typeface="+mn-ea"/>
                          <a:cs typeface="Courier New" pitchFamily="49" charset="0"/>
                        </a:rPr>
                        <a:t>else if (x == 2) {</a:t>
                      </a:r>
                    </a:p>
                    <a:p>
                      <a:pPr marL="0" lvl="1" indent="0" algn="l" rtl="0" eaLnBrk="1" fontAlgn="base" latinLnBrk="0" hangingPunct="1">
                        <a:spcBef>
                          <a:spcPct val="0"/>
                        </a:spcBef>
                        <a:spcAft>
                          <a:spcPct val="0"/>
                        </a:spcAft>
                      </a:pPr>
                      <a:r>
                        <a:rPr kumimoji="0" lang="en-US" sz="2400" b="1" kern="1200" smtClean="0">
                          <a:solidFill>
                            <a:srgbClr val="FF0000"/>
                          </a:solidFill>
                          <a:latin typeface="Courier New" pitchFamily="49" charset="0"/>
                          <a:ea typeface="+mn-ea"/>
                          <a:cs typeface="Courier New" pitchFamily="49" charset="0"/>
                        </a:rPr>
                        <a:t>  cout &lt;&lt; "x is 2";</a:t>
                      </a:r>
                    </a:p>
                    <a:p>
                      <a:pPr marL="0" lvl="1" indent="0" algn="l" rtl="0" eaLnBrk="1" fontAlgn="base" latinLnBrk="0" hangingPunct="1">
                        <a:spcBef>
                          <a:spcPct val="0"/>
                        </a:spcBef>
                        <a:spcAft>
                          <a:spcPct val="0"/>
                        </a:spcAft>
                      </a:pPr>
                      <a:r>
                        <a:rPr kumimoji="0" lang="en-US" sz="2400" b="1" kern="1200" smtClean="0">
                          <a:solidFill>
                            <a:srgbClr val="FF0000"/>
                          </a:solidFill>
                          <a:latin typeface="Courier New" pitchFamily="49" charset="0"/>
                          <a:ea typeface="+mn-ea"/>
                          <a:cs typeface="Courier New" pitchFamily="49" charset="0"/>
                        </a:rPr>
                        <a:t>}</a:t>
                      </a:r>
                    </a:p>
                    <a:p>
                      <a:pPr marL="0" lvl="1" indent="0" algn="l" rtl="0" eaLnBrk="1" fontAlgn="base" latinLnBrk="0" hangingPunct="1">
                        <a:spcBef>
                          <a:spcPct val="0"/>
                        </a:spcBef>
                        <a:spcAft>
                          <a:spcPct val="0"/>
                        </a:spcAft>
                      </a:pPr>
                      <a:r>
                        <a:rPr kumimoji="0" lang="en-US" sz="2400" b="1" kern="1200" smtClean="0">
                          <a:solidFill>
                            <a:srgbClr val="FF0000"/>
                          </a:solidFill>
                          <a:latin typeface="Courier New" pitchFamily="49" charset="0"/>
                          <a:ea typeface="+mn-ea"/>
                          <a:cs typeface="Courier New" pitchFamily="49" charset="0"/>
                        </a:rPr>
                        <a:t>else {</a:t>
                      </a:r>
                    </a:p>
                    <a:p>
                      <a:pPr marL="0" lvl="1" indent="0" algn="just" rtl="0" eaLnBrk="1" fontAlgn="base" latinLnBrk="0" hangingPunct="1">
                        <a:spcBef>
                          <a:spcPct val="0"/>
                        </a:spcBef>
                        <a:spcAft>
                          <a:spcPct val="0"/>
                        </a:spcAft>
                      </a:pPr>
                      <a:r>
                        <a:rPr kumimoji="0" lang="en-US" sz="2400" b="1" kern="1200" smtClean="0">
                          <a:solidFill>
                            <a:srgbClr val="FF0000"/>
                          </a:solidFill>
                          <a:latin typeface="Courier New" pitchFamily="49" charset="0"/>
                          <a:ea typeface="+mn-ea"/>
                          <a:cs typeface="Courier New" pitchFamily="49" charset="0"/>
                        </a:rPr>
                        <a:t>  cout &lt;&lt; "value of x unknown";</a:t>
                      </a:r>
                    </a:p>
                    <a:p>
                      <a:pPr marL="0" lvl="1" indent="0" algn="l" rtl="0" eaLnBrk="1" fontAlgn="base" latinLnBrk="0" hangingPunct="1">
                        <a:spcBef>
                          <a:spcPct val="0"/>
                        </a:spcBef>
                        <a:spcAft>
                          <a:spcPct val="0"/>
                        </a:spcAft>
                      </a:pPr>
                      <a:r>
                        <a:rPr kumimoji="0" lang="en-US" sz="2400" b="1" kern="1200" smtClean="0">
                          <a:solidFill>
                            <a:srgbClr val="FF0000"/>
                          </a:solidFill>
                          <a:latin typeface="Courier New" pitchFamily="49" charset="0"/>
                          <a:ea typeface="+mn-ea"/>
                          <a:cs typeface="Courier New" pitchFamily="49" charset="0"/>
                        </a:rPr>
                        <a:t>}</a:t>
                      </a:r>
                    </a:p>
                  </a:txBody>
                  <a:tcPr/>
                </a:tc>
              </a:tr>
            </a:tbl>
          </a:graphicData>
        </a:graphic>
      </p:graphicFrame>
    </p:spTree>
    <p:extLst>
      <p:ext uri="{BB962C8B-B14F-4D97-AF65-F5344CB8AC3E}">
        <p14:creationId xmlns:p14="http://schemas.microsoft.com/office/powerpoint/2010/main" xmlns="" val="177391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81756"/>
            <a:ext cx="7848600" cy="830997"/>
          </a:xfrm>
          <a:prstGeom prst="rect">
            <a:avLst/>
          </a:prstGeom>
        </p:spPr>
        <p:txBody>
          <a:bodyPr wrap="square">
            <a:spAutoFit/>
          </a:bodyPr>
          <a:lstStyle/>
          <a:p>
            <a:pPr>
              <a:lnSpc>
                <a:spcPct val="150000"/>
              </a:lnSpc>
            </a:pPr>
            <a:r>
              <a:rPr lang="en-US" sz="3200" b="1" smtClean="0">
                <a:solidFill>
                  <a:srgbClr val="C00000"/>
                </a:solidFill>
              </a:rPr>
              <a:t>1.6. Các câu lệnh trong C++ (tiếp)…</a:t>
            </a:r>
            <a:endParaRPr lang="en-US" sz="3200" b="1">
              <a:solidFill>
                <a:srgbClr val="C00000"/>
              </a:solidFill>
            </a:endParaRPr>
          </a:p>
        </p:txBody>
      </p:sp>
      <p:sp>
        <p:nvSpPr>
          <p:cNvPr id="5" name="TextBox 4"/>
          <p:cNvSpPr txBox="1"/>
          <p:nvPr/>
        </p:nvSpPr>
        <p:spPr>
          <a:xfrm>
            <a:off x="381794" y="767556"/>
            <a:ext cx="8305800" cy="830997"/>
          </a:xfrm>
          <a:prstGeom prst="rect">
            <a:avLst/>
          </a:prstGeom>
          <a:noFill/>
        </p:spPr>
        <p:txBody>
          <a:bodyPr wrap="square" rtlCol="0">
            <a:spAutoFit/>
          </a:bodyPr>
          <a:lstStyle/>
          <a:p>
            <a:pPr>
              <a:buFont typeface="Arial" pitchFamily="34" charset="0"/>
              <a:buChar char="•"/>
            </a:pPr>
            <a:r>
              <a:rPr lang="en-US" smtClean="0">
                <a:solidFill>
                  <a:srgbClr val="0070C0"/>
                </a:solidFill>
              </a:rPr>
              <a:t> Cấu trúc lựa chọn: </a:t>
            </a:r>
            <a:r>
              <a:rPr lang="en-US" b="1" smtClean="0">
                <a:solidFill>
                  <a:srgbClr val="0070C0"/>
                </a:solidFill>
              </a:rPr>
              <a:t>switch</a:t>
            </a:r>
          </a:p>
          <a:p>
            <a:r>
              <a:rPr lang="en-US" smtClean="0">
                <a:solidFill>
                  <a:srgbClr val="0070C0"/>
                </a:solidFill>
              </a:rPr>
              <a:t>- Ví dụ:</a:t>
            </a:r>
          </a:p>
        </p:txBody>
      </p:sp>
      <p:sp>
        <p:nvSpPr>
          <p:cNvPr id="6" name="Rectangle 5"/>
          <p:cNvSpPr/>
          <p:nvPr/>
        </p:nvSpPr>
        <p:spPr>
          <a:xfrm>
            <a:off x="381794" y="1694636"/>
            <a:ext cx="8153400" cy="3416320"/>
          </a:xfrm>
          <a:prstGeom prst="rect">
            <a:avLst/>
          </a:prstGeom>
        </p:spPr>
        <p:txBody>
          <a:bodyPr wrap="square">
            <a:spAutoFit/>
          </a:bodyPr>
          <a:lstStyle/>
          <a:p>
            <a:pPr lvl="1"/>
            <a:r>
              <a:rPr lang="en-US" b="1" smtClean="0">
                <a:solidFill>
                  <a:srgbClr val="FF0000"/>
                </a:solidFill>
                <a:latin typeface="Courier New" pitchFamily="49" charset="0"/>
                <a:cs typeface="Courier New" pitchFamily="49" charset="0"/>
              </a:rPr>
              <a:t>switch (x) {</a:t>
            </a:r>
          </a:p>
          <a:p>
            <a:pPr lvl="1"/>
            <a:r>
              <a:rPr lang="en-US" b="1" smtClean="0">
                <a:solidFill>
                  <a:srgbClr val="FF0000"/>
                </a:solidFill>
                <a:latin typeface="Courier New" pitchFamily="49" charset="0"/>
                <a:cs typeface="Courier New" pitchFamily="49" charset="0"/>
              </a:rPr>
              <a:t>  case 1:</a:t>
            </a:r>
          </a:p>
          <a:p>
            <a:pPr lvl="1"/>
            <a:r>
              <a:rPr lang="en-US" b="1" smtClean="0">
                <a:solidFill>
                  <a:srgbClr val="FF0000"/>
                </a:solidFill>
                <a:latin typeface="Courier New" pitchFamily="49" charset="0"/>
                <a:cs typeface="Courier New" pitchFamily="49" charset="0"/>
              </a:rPr>
              <a:t>  case 2:</a:t>
            </a:r>
          </a:p>
          <a:p>
            <a:pPr lvl="1"/>
            <a:r>
              <a:rPr lang="en-US" b="1" smtClean="0">
                <a:solidFill>
                  <a:srgbClr val="FF0000"/>
                </a:solidFill>
                <a:latin typeface="Courier New" pitchFamily="49" charset="0"/>
                <a:cs typeface="Courier New" pitchFamily="49" charset="0"/>
              </a:rPr>
              <a:t>  case 3:</a:t>
            </a:r>
          </a:p>
          <a:p>
            <a:pPr lvl="1"/>
            <a:r>
              <a:rPr lang="en-US" b="1" smtClean="0">
                <a:solidFill>
                  <a:srgbClr val="FF0000"/>
                </a:solidFill>
                <a:latin typeface="Courier New" pitchFamily="49" charset="0"/>
                <a:cs typeface="Courier New" pitchFamily="49" charset="0"/>
              </a:rPr>
              <a:t>    cout &lt;&lt; "x is 1, 2 or 3";</a:t>
            </a:r>
          </a:p>
          <a:p>
            <a:pPr lvl="1"/>
            <a:r>
              <a:rPr lang="en-US" b="1" smtClean="0">
                <a:solidFill>
                  <a:srgbClr val="FF0000"/>
                </a:solidFill>
                <a:latin typeface="Courier New" pitchFamily="49" charset="0"/>
                <a:cs typeface="Courier New" pitchFamily="49" charset="0"/>
              </a:rPr>
              <a:t>    break;</a:t>
            </a:r>
          </a:p>
          <a:p>
            <a:pPr lvl="1"/>
            <a:r>
              <a:rPr lang="en-US" b="1" smtClean="0">
                <a:solidFill>
                  <a:srgbClr val="FF0000"/>
                </a:solidFill>
                <a:latin typeface="Courier New" pitchFamily="49" charset="0"/>
                <a:cs typeface="Courier New" pitchFamily="49" charset="0"/>
              </a:rPr>
              <a:t>  default:</a:t>
            </a:r>
          </a:p>
          <a:p>
            <a:pPr lvl="1"/>
            <a:r>
              <a:rPr lang="en-US" b="1" smtClean="0">
                <a:solidFill>
                  <a:srgbClr val="FF0000"/>
                </a:solidFill>
                <a:latin typeface="Courier New" pitchFamily="49" charset="0"/>
                <a:cs typeface="Courier New" pitchFamily="49" charset="0"/>
              </a:rPr>
              <a:t>    cout &lt;&lt; "x is not 1, 2 nor 3";</a:t>
            </a:r>
          </a:p>
          <a:p>
            <a:pPr lvl="1"/>
            <a:r>
              <a:rPr lang="en-US" b="1" smtClean="0">
                <a:solidFill>
                  <a:srgbClr val="FF0000"/>
                </a:solidFill>
                <a:latin typeface="Courier New" pitchFamily="49" charset="0"/>
                <a:cs typeface="Courier New" pitchFamily="49" charset="0"/>
              </a:rPr>
              <a:t>}</a:t>
            </a:r>
          </a:p>
        </p:txBody>
      </p:sp>
      <p:sp>
        <p:nvSpPr>
          <p:cNvPr id="8" name="TextBox 7"/>
          <p:cNvSpPr txBox="1"/>
          <p:nvPr/>
        </p:nvSpPr>
        <p:spPr>
          <a:xfrm>
            <a:off x="457994" y="5568156"/>
            <a:ext cx="5410200" cy="523220"/>
          </a:xfrm>
          <a:prstGeom prst="rect">
            <a:avLst/>
          </a:prstGeom>
          <a:noFill/>
        </p:spPr>
        <p:txBody>
          <a:bodyPr wrap="square" rtlCol="0">
            <a:spAutoFit/>
          </a:bodyPr>
          <a:lstStyle/>
          <a:p>
            <a:r>
              <a:rPr lang="en-US" sz="2800" smtClean="0">
                <a:solidFill>
                  <a:srgbClr val="0070C0"/>
                </a:solidFill>
                <a:sym typeface="Wingdings"/>
              </a:rPr>
              <a:t>. </a:t>
            </a:r>
            <a:r>
              <a:rPr lang="en-US" sz="2800" i="1" u="sng" smtClean="0">
                <a:solidFill>
                  <a:srgbClr val="0070C0"/>
                </a:solidFill>
              </a:rPr>
              <a:t>Bài tập chương 1</a:t>
            </a:r>
            <a:r>
              <a:rPr lang="en-US" sz="2800" i="1" smtClean="0">
                <a:solidFill>
                  <a:srgbClr val="0070C0"/>
                </a:solidFill>
              </a:rPr>
              <a:t>:</a:t>
            </a:r>
            <a:endParaRPr lang="en-US" sz="2800" i="1">
              <a:solidFill>
                <a:srgbClr val="0070C0"/>
              </a:solidFill>
            </a:endParaRPr>
          </a:p>
        </p:txBody>
      </p:sp>
    </p:spTree>
    <p:extLst>
      <p:ext uri="{BB962C8B-B14F-4D97-AF65-F5344CB8AC3E}">
        <p14:creationId xmlns:p14="http://schemas.microsoft.com/office/powerpoint/2010/main" xmlns="" val="177391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amond(in)">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645" y="5556"/>
            <a:ext cx="8790710" cy="1284582"/>
          </a:xfrm>
          <a:prstGeom prst="rect">
            <a:avLst/>
          </a:prstGeom>
          <a:noFill/>
        </p:spPr>
        <p:txBody>
          <a:bodyPr wrap="square" rtlCol="0">
            <a:spAutoFit/>
          </a:bodyPr>
          <a:lstStyle/>
          <a:p>
            <a:pPr algn="ctr">
              <a:lnSpc>
                <a:spcPct val="120000"/>
              </a:lnSpc>
            </a:pPr>
            <a:r>
              <a:rPr lang="en-US" sz="3600" b="1" err="1" smtClean="0">
                <a:solidFill>
                  <a:srgbClr val="002060"/>
                </a:solidFill>
                <a:latin typeface="Tahoma" pitchFamily="34" charset="0"/>
                <a:cs typeface="Tahoma" pitchFamily="34" charset="0"/>
              </a:rPr>
              <a:t>Thiết</a:t>
            </a:r>
            <a:r>
              <a:rPr lang="en-US" sz="3600" b="1" smtClean="0">
                <a:solidFill>
                  <a:srgbClr val="002060"/>
                </a:solidFill>
                <a:latin typeface="Tahoma" pitchFamily="34" charset="0"/>
                <a:cs typeface="Tahoma" pitchFamily="34" charset="0"/>
              </a:rPr>
              <a:t> </a:t>
            </a:r>
            <a:r>
              <a:rPr lang="en-US" sz="3600" b="1" err="1" smtClean="0">
                <a:solidFill>
                  <a:srgbClr val="002060"/>
                </a:solidFill>
                <a:latin typeface="Tahoma" pitchFamily="34" charset="0"/>
                <a:cs typeface="Tahoma" pitchFamily="34" charset="0"/>
              </a:rPr>
              <a:t>lập</a:t>
            </a:r>
            <a:r>
              <a:rPr lang="en-US" sz="3600" b="1" smtClean="0">
                <a:solidFill>
                  <a:srgbClr val="002060"/>
                </a:solidFill>
                <a:latin typeface="Tahoma" pitchFamily="34" charset="0"/>
                <a:cs typeface="Tahoma" pitchFamily="34" charset="0"/>
              </a:rPr>
              <a:t> </a:t>
            </a:r>
            <a:r>
              <a:rPr lang="en-US" sz="3600" b="1" err="1" smtClean="0">
                <a:solidFill>
                  <a:srgbClr val="002060"/>
                </a:solidFill>
                <a:latin typeface="Tahoma" pitchFamily="34" charset="0"/>
                <a:cs typeface="Tahoma" pitchFamily="34" charset="0"/>
              </a:rPr>
              <a:t>môi</a:t>
            </a:r>
            <a:r>
              <a:rPr lang="en-US" sz="3600" b="1" smtClean="0">
                <a:solidFill>
                  <a:srgbClr val="002060"/>
                </a:solidFill>
                <a:latin typeface="Tahoma" pitchFamily="34" charset="0"/>
                <a:cs typeface="Tahoma" pitchFamily="34" charset="0"/>
              </a:rPr>
              <a:t> </a:t>
            </a:r>
            <a:r>
              <a:rPr lang="en-US" sz="3600" b="1" err="1" smtClean="0">
                <a:solidFill>
                  <a:srgbClr val="002060"/>
                </a:solidFill>
                <a:latin typeface="Tahoma" pitchFamily="34" charset="0"/>
                <a:cs typeface="Tahoma" pitchFamily="34" charset="0"/>
              </a:rPr>
              <a:t>trường</a:t>
            </a:r>
            <a:r>
              <a:rPr lang="en-US" sz="3600" b="1" smtClean="0">
                <a:solidFill>
                  <a:srgbClr val="002060"/>
                </a:solidFill>
                <a:latin typeface="Tahoma" pitchFamily="34" charset="0"/>
                <a:cs typeface="Tahoma" pitchFamily="34" charset="0"/>
              </a:rPr>
              <a:t> </a:t>
            </a:r>
            <a:r>
              <a:rPr lang="en-US" sz="3600" b="1" err="1" smtClean="0">
                <a:solidFill>
                  <a:srgbClr val="002060"/>
                </a:solidFill>
                <a:latin typeface="Tahoma" pitchFamily="34" charset="0"/>
                <a:cs typeface="Tahoma" pitchFamily="34" charset="0"/>
              </a:rPr>
              <a:t>phát</a:t>
            </a:r>
            <a:r>
              <a:rPr lang="en-US" sz="3600" b="1" smtClean="0">
                <a:solidFill>
                  <a:srgbClr val="002060"/>
                </a:solidFill>
                <a:latin typeface="Tahoma" pitchFamily="34" charset="0"/>
                <a:cs typeface="Tahoma" pitchFamily="34" charset="0"/>
              </a:rPr>
              <a:t> </a:t>
            </a:r>
            <a:r>
              <a:rPr lang="en-US" sz="3600" b="1" err="1" smtClean="0">
                <a:solidFill>
                  <a:srgbClr val="002060"/>
                </a:solidFill>
                <a:latin typeface="Tahoma" pitchFamily="34" charset="0"/>
                <a:cs typeface="Tahoma" pitchFamily="34" charset="0"/>
              </a:rPr>
              <a:t>triển</a:t>
            </a:r>
            <a:r>
              <a:rPr lang="en-US" sz="3600" b="1">
                <a:solidFill>
                  <a:srgbClr val="002060"/>
                </a:solidFill>
                <a:latin typeface="Tahoma" pitchFamily="34" charset="0"/>
                <a:cs typeface="Tahoma" pitchFamily="34" charset="0"/>
              </a:rPr>
              <a:t> </a:t>
            </a:r>
            <a:r>
              <a:rPr lang="en-US" sz="3600" b="1" smtClean="0">
                <a:solidFill>
                  <a:srgbClr val="002060"/>
                </a:solidFill>
                <a:latin typeface="Tahoma" pitchFamily="34" charset="0"/>
                <a:cs typeface="Tahoma" pitchFamily="34" charset="0"/>
              </a:rPr>
              <a:t>C++</a:t>
            </a:r>
          </a:p>
          <a:p>
            <a:pPr algn="ctr">
              <a:lnSpc>
                <a:spcPct val="120000"/>
              </a:lnSpc>
            </a:pPr>
            <a:r>
              <a:rPr lang="en-US" sz="3200" smtClean="0">
                <a:solidFill>
                  <a:srgbClr val="002060"/>
                </a:solidFill>
                <a:latin typeface="Tahoma" pitchFamily="34" charset="0"/>
                <a:cs typeface="Tahoma" pitchFamily="34" charset="0"/>
              </a:rPr>
              <a:t>(IDE - </a:t>
            </a:r>
            <a:r>
              <a:rPr lang="en-US" sz="3200">
                <a:solidFill>
                  <a:srgbClr val="002060"/>
                </a:solidFill>
                <a:latin typeface="Tahoma" pitchFamily="34" charset="0"/>
                <a:cs typeface="Tahoma" pitchFamily="34" charset="0"/>
              </a:rPr>
              <a:t>Integrated </a:t>
            </a:r>
            <a:r>
              <a:rPr lang="en-US" sz="3200" smtClean="0">
                <a:solidFill>
                  <a:srgbClr val="002060"/>
                </a:solidFill>
                <a:latin typeface="Tahoma" pitchFamily="34" charset="0"/>
                <a:cs typeface="Tahoma" pitchFamily="34" charset="0"/>
              </a:rPr>
              <a:t>Development Environment)</a:t>
            </a:r>
          </a:p>
        </p:txBody>
      </p:sp>
      <p:sp>
        <p:nvSpPr>
          <p:cNvPr id="5" name="TextBox 4"/>
          <p:cNvSpPr txBox="1"/>
          <p:nvPr/>
        </p:nvSpPr>
        <p:spPr>
          <a:xfrm>
            <a:off x="202839" y="1224756"/>
            <a:ext cx="8764516" cy="1495794"/>
          </a:xfrm>
          <a:prstGeom prst="rect">
            <a:avLst/>
          </a:prstGeom>
          <a:noFill/>
        </p:spPr>
        <p:txBody>
          <a:bodyPr wrap="square" rtlCol="0">
            <a:spAutoFit/>
          </a:bodyPr>
          <a:lstStyle/>
          <a:p>
            <a:pPr marL="457200" indent="-457200" algn="just">
              <a:lnSpc>
                <a:spcPct val="120000"/>
              </a:lnSpc>
              <a:buFont typeface="Arial" pitchFamily="34" charset="0"/>
              <a:buChar char="•"/>
            </a:pPr>
            <a:r>
              <a:rPr lang="en-US" sz="2800" b="1" err="1" smtClean="0">
                <a:solidFill>
                  <a:srgbClr val="002060"/>
                </a:solidFill>
              </a:rPr>
              <a:t>Sử</a:t>
            </a:r>
            <a:r>
              <a:rPr lang="en-US" sz="2800" b="1" smtClean="0">
                <a:solidFill>
                  <a:srgbClr val="002060"/>
                </a:solidFill>
              </a:rPr>
              <a:t> </a:t>
            </a:r>
            <a:r>
              <a:rPr lang="en-US" sz="2800" b="1" err="1" smtClean="0">
                <a:solidFill>
                  <a:srgbClr val="002060"/>
                </a:solidFill>
              </a:rPr>
              <a:t>dụng</a:t>
            </a:r>
            <a:r>
              <a:rPr lang="en-US" sz="2800" b="1" smtClean="0">
                <a:solidFill>
                  <a:srgbClr val="002060"/>
                </a:solidFill>
              </a:rPr>
              <a:t> </a:t>
            </a:r>
            <a:r>
              <a:rPr lang="en-US" sz="2800" b="1" err="1" smtClean="0">
                <a:solidFill>
                  <a:srgbClr val="002060"/>
                </a:solidFill>
              </a:rPr>
              <a:t>môi</a:t>
            </a:r>
            <a:r>
              <a:rPr lang="en-US" sz="2800" b="1" smtClean="0">
                <a:solidFill>
                  <a:srgbClr val="002060"/>
                </a:solidFill>
              </a:rPr>
              <a:t> </a:t>
            </a:r>
            <a:r>
              <a:rPr lang="en-US" sz="2800" b="1" err="1" smtClean="0">
                <a:solidFill>
                  <a:srgbClr val="002060"/>
                </a:solidFill>
              </a:rPr>
              <a:t>trường</a:t>
            </a:r>
            <a:r>
              <a:rPr lang="en-US" sz="2800" b="1" smtClean="0">
                <a:solidFill>
                  <a:srgbClr val="002060"/>
                </a:solidFill>
              </a:rPr>
              <a:t> </a:t>
            </a:r>
            <a:r>
              <a:rPr lang="en-US" sz="2800" b="1" err="1" smtClean="0">
                <a:solidFill>
                  <a:srgbClr val="002060"/>
                </a:solidFill>
              </a:rPr>
              <a:t>phát</a:t>
            </a:r>
            <a:r>
              <a:rPr lang="en-US" sz="2800" b="1" smtClean="0">
                <a:solidFill>
                  <a:srgbClr val="002060"/>
                </a:solidFill>
              </a:rPr>
              <a:t> </a:t>
            </a:r>
            <a:r>
              <a:rPr lang="en-US" sz="2800" b="1" err="1" smtClean="0">
                <a:solidFill>
                  <a:srgbClr val="002060"/>
                </a:solidFill>
              </a:rPr>
              <a:t>triển</a:t>
            </a:r>
            <a:r>
              <a:rPr lang="en-US" sz="2800" b="1" smtClean="0">
                <a:solidFill>
                  <a:srgbClr val="002060"/>
                </a:solidFill>
              </a:rPr>
              <a:t> </a:t>
            </a:r>
            <a:r>
              <a:rPr lang="en-US" sz="2800" b="1" err="1" smtClean="0">
                <a:solidFill>
                  <a:srgbClr val="002060"/>
                </a:solidFill>
              </a:rPr>
              <a:t>trực</a:t>
            </a:r>
            <a:r>
              <a:rPr lang="en-US" sz="2800" b="1" smtClean="0">
                <a:solidFill>
                  <a:srgbClr val="002060"/>
                </a:solidFill>
              </a:rPr>
              <a:t> </a:t>
            </a:r>
            <a:r>
              <a:rPr lang="en-US" sz="2800" b="1" err="1" smtClean="0">
                <a:solidFill>
                  <a:srgbClr val="002060"/>
                </a:solidFill>
              </a:rPr>
              <a:t>tuyến</a:t>
            </a:r>
            <a:endParaRPr lang="en-US" sz="2800" b="1">
              <a:solidFill>
                <a:srgbClr val="002060"/>
              </a:solidFill>
            </a:endParaRPr>
          </a:p>
          <a:p>
            <a:pPr algn="just">
              <a:lnSpc>
                <a:spcPct val="120000"/>
              </a:lnSpc>
            </a:pPr>
            <a:r>
              <a:rPr lang="en-US" smtClean="0">
                <a:solidFill>
                  <a:srgbClr val="002060"/>
                </a:solidFill>
              </a:rPr>
              <a:t>- C</a:t>
            </a:r>
            <a:r>
              <a:rPr lang="en-US">
                <a:solidFill>
                  <a:srgbClr val="002060"/>
                </a:solidFill>
              </a:rPr>
              <a:t>++ Shell (</a:t>
            </a:r>
            <a:r>
              <a:rPr lang="en-US">
                <a:solidFill>
                  <a:srgbClr val="002060"/>
                </a:solidFill>
                <a:hlinkClick r:id="rId2"/>
              </a:rPr>
              <a:t>http://cpp.sh</a:t>
            </a:r>
            <a:r>
              <a:rPr lang="en-US" smtClean="0">
                <a:solidFill>
                  <a:srgbClr val="002060"/>
                </a:solidFill>
                <a:hlinkClick r:id="rId2"/>
              </a:rPr>
              <a:t>/</a:t>
            </a:r>
            <a:r>
              <a:rPr lang="en-US" smtClean="0">
                <a:solidFill>
                  <a:srgbClr val="002060"/>
                </a:solidFill>
              </a:rPr>
              <a:t>)</a:t>
            </a:r>
          </a:p>
          <a:p>
            <a:pPr algn="just">
              <a:lnSpc>
                <a:spcPct val="120000"/>
              </a:lnSpc>
            </a:pPr>
            <a:endParaRPr lang="en-US" smtClean="0">
              <a:solidFill>
                <a:srgbClr val="002060"/>
              </a:solidFill>
            </a:endParaRPr>
          </a:p>
        </p:txBody>
      </p:sp>
      <p:pic>
        <p:nvPicPr>
          <p:cNvPr id="2" name="Picture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62794" y="2259012"/>
            <a:ext cx="7541615" cy="4680744"/>
          </a:xfrm>
          <a:prstGeom prst="rect">
            <a:avLst/>
          </a:prstGeom>
        </p:spPr>
      </p:pic>
    </p:spTree>
    <p:extLst>
      <p:ext uri="{BB962C8B-B14F-4D97-AF65-F5344CB8AC3E}">
        <p14:creationId xmlns="" xmlns:p14="http://schemas.microsoft.com/office/powerpoint/2010/main" val="37904001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988" y="234156"/>
            <a:ext cx="8305800" cy="615553"/>
          </a:xfrm>
          <a:prstGeom prst="rect">
            <a:avLst/>
          </a:prstGeom>
          <a:noFill/>
        </p:spPr>
        <p:txBody>
          <a:bodyPr wrap="square" rtlCol="0">
            <a:spAutoFit/>
          </a:bodyPr>
          <a:lstStyle/>
          <a:p>
            <a:r>
              <a:rPr lang="vi-VN" sz="3400" b="1" smtClean="0">
                <a:solidFill>
                  <a:srgbClr val="CC0000"/>
                </a:solidFill>
              </a:rPr>
              <a:t>Chương 2</a:t>
            </a:r>
            <a:r>
              <a:rPr lang="en-US" sz="3400" b="1" smtClean="0">
                <a:solidFill>
                  <a:srgbClr val="CC0000"/>
                </a:solidFill>
              </a:rPr>
              <a:t>. H</a:t>
            </a:r>
            <a:r>
              <a:rPr lang="vi-VN" sz="3400" b="1" smtClean="0">
                <a:solidFill>
                  <a:srgbClr val="CC0000"/>
                </a:solidFill>
              </a:rPr>
              <a:t>àm</a:t>
            </a:r>
            <a:endParaRPr lang="en-US" sz="3400" b="1">
              <a:solidFill>
                <a:srgbClr val="CC0000"/>
              </a:solidFill>
            </a:endParaRPr>
          </a:p>
        </p:txBody>
      </p:sp>
      <p:sp>
        <p:nvSpPr>
          <p:cNvPr id="5" name="TextBox 4"/>
          <p:cNvSpPr txBox="1"/>
          <p:nvPr/>
        </p:nvSpPr>
        <p:spPr>
          <a:xfrm>
            <a:off x="534194" y="878884"/>
            <a:ext cx="7924800" cy="4765472"/>
          </a:xfrm>
          <a:prstGeom prst="rect">
            <a:avLst/>
          </a:prstGeom>
          <a:noFill/>
        </p:spPr>
        <p:txBody>
          <a:bodyPr wrap="square" rtlCol="0">
            <a:spAutoFit/>
          </a:bodyPr>
          <a:lstStyle/>
          <a:p>
            <a:pPr algn="just">
              <a:lnSpc>
                <a:spcPct val="120000"/>
              </a:lnSpc>
            </a:pPr>
            <a:r>
              <a:rPr lang="en-US" sz="3200" smtClean="0">
                <a:solidFill>
                  <a:srgbClr val="0070C0"/>
                </a:solidFill>
              </a:rPr>
              <a:t>2.1. Xây dựng hàm.</a:t>
            </a:r>
          </a:p>
          <a:p>
            <a:pPr algn="just">
              <a:lnSpc>
                <a:spcPct val="120000"/>
              </a:lnSpc>
            </a:pPr>
            <a:r>
              <a:rPr lang="en-US" sz="3200" smtClean="0">
                <a:solidFill>
                  <a:srgbClr val="0070C0"/>
                </a:solidFill>
              </a:rPr>
              <a:t>2.2. Tham số trong hàm.</a:t>
            </a:r>
          </a:p>
          <a:p>
            <a:pPr algn="just">
              <a:lnSpc>
                <a:spcPct val="120000"/>
              </a:lnSpc>
            </a:pPr>
            <a:r>
              <a:rPr lang="en-US" sz="3200" smtClean="0">
                <a:solidFill>
                  <a:srgbClr val="0070C0"/>
                </a:solidFill>
              </a:rPr>
              <a:t>2.3. Định nghĩa chồng hàm.</a:t>
            </a:r>
          </a:p>
          <a:p>
            <a:pPr algn="just">
              <a:lnSpc>
                <a:spcPct val="120000"/>
              </a:lnSpc>
            </a:pPr>
            <a:r>
              <a:rPr lang="en-US" sz="3200" smtClean="0">
                <a:solidFill>
                  <a:srgbClr val="0070C0"/>
                </a:solidFill>
              </a:rPr>
              <a:t>2.4. Hàm inline.</a:t>
            </a:r>
          </a:p>
          <a:p>
            <a:pPr algn="just">
              <a:lnSpc>
                <a:spcPct val="120000"/>
              </a:lnSpc>
            </a:pPr>
            <a:r>
              <a:rPr lang="en-US" sz="3200" i="1" smtClean="0">
                <a:solidFill>
                  <a:srgbClr val="0070C0"/>
                </a:solidFill>
              </a:rPr>
              <a:t>Bài tập.</a:t>
            </a:r>
          </a:p>
          <a:p>
            <a:pPr algn="just">
              <a:lnSpc>
                <a:spcPct val="120000"/>
              </a:lnSpc>
            </a:pPr>
            <a:r>
              <a:rPr lang="en-US" sz="3200" u="sng" smtClean="0">
                <a:solidFill>
                  <a:srgbClr val="0070C0"/>
                </a:solidFill>
              </a:rPr>
              <a:t>Nội dung tự học</a:t>
            </a:r>
            <a:r>
              <a:rPr lang="en-US" sz="3200" smtClean="0">
                <a:solidFill>
                  <a:srgbClr val="0070C0"/>
                </a:solidFill>
              </a:rPr>
              <a:t>:</a:t>
            </a:r>
          </a:p>
          <a:p>
            <a:pPr lvl="0" algn="just">
              <a:lnSpc>
                <a:spcPct val="120000"/>
              </a:lnSpc>
            </a:pPr>
            <a:r>
              <a:rPr lang="en-US" sz="3200" i="1" smtClean="0">
                <a:solidFill>
                  <a:srgbClr val="0070C0"/>
                </a:solidFill>
              </a:rPr>
              <a:t>- Hàm toán tử.</a:t>
            </a:r>
          </a:p>
          <a:p>
            <a:pPr lvl="0" algn="just">
              <a:lnSpc>
                <a:spcPct val="120000"/>
              </a:lnSpc>
            </a:pPr>
            <a:r>
              <a:rPr lang="en-US" sz="3200" i="1" smtClean="0">
                <a:solidFill>
                  <a:srgbClr val="0070C0"/>
                </a:solidFill>
              </a:rPr>
              <a:t>- Tham số ngầm định.</a:t>
            </a:r>
            <a:endParaRPr lang="en-US" sz="3200" i="1">
              <a:solidFill>
                <a:srgbClr val="0070C0"/>
              </a:solidFill>
            </a:endParaRPr>
          </a:p>
        </p:txBody>
      </p:sp>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988" y="234156"/>
            <a:ext cx="8305800" cy="615553"/>
          </a:xfrm>
          <a:prstGeom prst="rect">
            <a:avLst/>
          </a:prstGeom>
          <a:noFill/>
        </p:spPr>
        <p:txBody>
          <a:bodyPr wrap="square" rtlCol="0">
            <a:spAutoFit/>
          </a:bodyPr>
          <a:lstStyle/>
          <a:p>
            <a:r>
              <a:rPr lang="vi-VN" sz="3400" b="1" smtClean="0">
                <a:solidFill>
                  <a:srgbClr val="CC0000"/>
                </a:solidFill>
              </a:rPr>
              <a:t>Chương 2</a:t>
            </a:r>
            <a:r>
              <a:rPr lang="en-US" sz="3400" b="1" smtClean="0">
                <a:solidFill>
                  <a:srgbClr val="CC0000"/>
                </a:solidFill>
              </a:rPr>
              <a:t>. H</a:t>
            </a:r>
            <a:r>
              <a:rPr lang="vi-VN" sz="3400" b="1" smtClean="0">
                <a:solidFill>
                  <a:srgbClr val="CC0000"/>
                </a:solidFill>
              </a:rPr>
              <a:t>àm</a:t>
            </a:r>
            <a:endParaRPr lang="en-US" sz="3400" b="1">
              <a:solidFill>
                <a:srgbClr val="CC0000"/>
              </a:solidFill>
            </a:endParaRPr>
          </a:p>
        </p:txBody>
      </p:sp>
      <p:sp>
        <p:nvSpPr>
          <p:cNvPr id="5" name="TextBox 4"/>
          <p:cNvSpPr txBox="1"/>
          <p:nvPr/>
        </p:nvSpPr>
        <p:spPr>
          <a:xfrm>
            <a:off x="534194" y="878884"/>
            <a:ext cx="7924800" cy="5410712"/>
          </a:xfrm>
          <a:prstGeom prst="rect">
            <a:avLst/>
          </a:prstGeom>
          <a:noFill/>
        </p:spPr>
        <p:txBody>
          <a:bodyPr wrap="square" rtlCol="0">
            <a:spAutoFit/>
          </a:bodyPr>
          <a:lstStyle/>
          <a:p>
            <a:pPr algn="just">
              <a:lnSpc>
                <a:spcPct val="120000"/>
              </a:lnSpc>
              <a:buFont typeface="Arial" pitchFamily="34" charset="0"/>
              <a:buChar char="•"/>
            </a:pPr>
            <a:r>
              <a:rPr lang="en-US" sz="3200" smtClean="0">
                <a:solidFill>
                  <a:srgbClr val="0070C0"/>
                </a:solidFill>
              </a:rPr>
              <a:t> Khái niệm:</a:t>
            </a:r>
          </a:p>
          <a:p>
            <a:pPr algn="just">
              <a:lnSpc>
                <a:spcPct val="120000"/>
              </a:lnSpc>
              <a:buFontTx/>
              <a:buChar char="-"/>
            </a:pPr>
            <a:r>
              <a:rPr lang="en-US" sz="3200" smtClean="0">
                <a:solidFill>
                  <a:srgbClr val="00B0F0"/>
                </a:solidFill>
              </a:rPr>
              <a:t> Hàm là công cụ chính cho phép xây dựng các chương trình lớn trong C và C++.</a:t>
            </a:r>
          </a:p>
          <a:p>
            <a:pPr algn="just">
              <a:lnSpc>
                <a:spcPct val="120000"/>
              </a:lnSpc>
              <a:buFontTx/>
              <a:buChar char="-"/>
            </a:pPr>
            <a:r>
              <a:rPr lang="en-US" sz="3200" smtClean="0">
                <a:solidFill>
                  <a:srgbClr val="00B0F0"/>
                </a:solidFill>
              </a:rPr>
              <a:t> Với các hàm một chương trình lớn có thể được chia thành các chương trình nhỏ, dễ giải quyết hơn.</a:t>
            </a:r>
          </a:p>
          <a:p>
            <a:pPr algn="just">
              <a:lnSpc>
                <a:spcPct val="120000"/>
              </a:lnSpc>
              <a:buFontTx/>
              <a:buChar char="-"/>
            </a:pPr>
            <a:r>
              <a:rPr lang="en-US" sz="3200" smtClean="0">
                <a:solidFill>
                  <a:srgbClr val="00B0F0"/>
                </a:solidFill>
              </a:rPr>
              <a:t> Trong C và C++ các chương trình con được gọi là các hàm.</a:t>
            </a:r>
          </a:p>
        </p:txBody>
      </p:sp>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81756"/>
            <a:ext cx="8458200" cy="5595378"/>
          </a:xfrm>
          <a:prstGeom prst="rect">
            <a:avLst/>
          </a:prstGeom>
        </p:spPr>
        <p:txBody>
          <a:bodyPr wrap="square">
            <a:spAutoFit/>
          </a:bodyPr>
          <a:lstStyle/>
          <a:p>
            <a:pPr>
              <a:lnSpc>
                <a:spcPct val="120000"/>
              </a:lnSpc>
              <a:spcBef>
                <a:spcPts val="600"/>
              </a:spcBef>
            </a:pPr>
            <a:r>
              <a:rPr lang="en-US" sz="3200" b="1" smtClean="0">
                <a:solidFill>
                  <a:srgbClr val="C00000"/>
                </a:solidFill>
              </a:rPr>
              <a:t>2.1. Xây dựng hàm</a:t>
            </a:r>
          </a:p>
          <a:p>
            <a:pPr>
              <a:lnSpc>
                <a:spcPct val="120000"/>
              </a:lnSpc>
              <a:spcBef>
                <a:spcPts val="0"/>
              </a:spcBef>
            </a:pPr>
            <a:r>
              <a:rPr lang="en-US" sz="2800" b="1" i="1" smtClean="0">
                <a:solidFill>
                  <a:srgbClr val="0070C0"/>
                </a:solidFill>
              </a:rPr>
              <a:t>2.1.1. Nguyên mẫu hàm</a:t>
            </a:r>
          </a:p>
          <a:p>
            <a:pPr algn="just">
              <a:lnSpc>
                <a:spcPct val="120000"/>
              </a:lnSpc>
              <a:spcBef>
                <a:spcPts val="1200"/>
              </a:spcBef>
              <a:buFont typeface="Arial" pitchFamily="34" charset="0"/>
              <a:buChar char="•"/>
            </a:pPr>
            <a:r>
              <a:rPr lang="en-US" sz="3200" smtClean="0">
                <a:solidFill>
                  <a:srgbClr val="0070C0"/>
                </a:solidFill>
              </a:rPr>
              <a:t> </a:t>
            </a:r>
            <a:r>
              <a:rPr lang="en-US" sz="2800" smtClean="0">
                <a:solidFill>
                  <a:srgbClr val="0070C0"/>
                </a:solidFill>
              </a:rPr>
              <a:t>Một hàm trong C/C++ thường được khai báo nguyên mẫu trước khi thực sự cài đặt (định nghĩa).</a:t>
            </a:r>
          </a:p>
          <a:p>
            <a:pPr algn="just">
              <a:lnSpc>
                <a:spcPct val="120000"/>
              </a:lnSpc>
              <a:spcBef>
                <a:spcPts val="1200"/>
              </a:spcBef>
              <a:buFont typeface="Arial" pitchFamily="34" charset="0"/>
              <a:buChar char="•"/>
            </a:pPr>
            <a:r>
              <a:rPr lang="en-US" sz="2800" b="1" smtClean="0">
                <a:solidFill>
                  <a:srgbClr val="0070C0"/>
                </a:solidFill>
              </a:rPr>
              <a:t> </a:t>
            </a:r>
            <a:r>
              <a:rPr lang="en-US" sz="2800" smtClean="0">
                <a:solidFill>
                  <a:srgbClr val="0070C0"/>
                </a:solidFill>
              </a:rPr>
              <a:t>Cú pháp khai báo nguyên mẫu hàm:</a:t>
            </a:r>
          </a:p>
          <a:p>
            <a:pPr algn="ctr">
              <a:lnSpc>
                <a:spcPct val="120000"/>
              </a:lnSpc>
              <a:spcBef>
                <a:spcPts val="1200"/>
              </a:spcBef>
            </a:pPr>
            <a:r>
              <a:rPr lang="en-US" b="1" smtClean="0">
                <a:solidFill>
                  <a:srgbClr val="FF0000"/>
                </a:solidFill>
                <a:latin typeface="Courier New" pitchFamily="49" charset="0"/>
                <a:cs typeface="Courier New" pitchFamily="49" charset="0"/>
              </a:rPr>
              <a:t>return_type function_name(parameter_list);</a:t>
            </a:r>
          </a:p>
          <a:p>
            <a:pPr algn="just">
              <a:lnSpc>
                <a:spcPct val="120000"/>
              </a:lnSpc>
              <a:spcBef>
                <a:spcPts val="1200"/>
              </a:spcBef>
              <a:buFont typeface="Arial" pitchFamily="34" charset="0"/>
              <a:buChar char="•"/>
            </a:pPr>
            <a:r>
              <a:rPr lang="en-US" sz="2800" smtClean="0">
                <a:solidFill>
                  <a:srgbClr val="0070C0"/>
                </a:solidFill>
              </a:rPr>
              <a:t> Ví dụ:</a:t>
            </a:r>
          </a:p>
          <a:p>
            <a:pPr>
              <a:lnSpc>
                <a:spcPct val="120000"/>
              </a:lnSpc>
              <a:spcBef>
                <a:spcPts val="1200"/>
              </a:spcBef>
            </a:pPr>
            <a:r>
              <a:rPr lang="en-US" b="1" smtClean="0">
                <a:solidFill>
                  <a:srgbClr val="FF0000"/>
                </a:solidFill>
                <a:latin typeface="Courier New" pitchFamily="49" charset="0"/>
                <a:cs typeface="Courier New" pitchFamily="49" charset="0"/>
              </a:rPr>
              <a:t>  int max(int a, int b);</a:t>
            </a:r>
          </a:p>
          <a:p>
            <a:pPr>
              <a:lnSpc>
                <a:spcPct val="120000"/>
              </a:lnSpc>
              <a:spcBef>
                <a:spcPts val="1200"/>
              </a:spcBef>
            </a:pPr>
            <a:r>
              <a:rPr lang="en-US" b="1" smtClean="0">
                <a:solidFill>
                  <a:srgbClr val="FF0000"/>
                </a:solidFill>
                <a:latin typeface="Courier New" pitchFamily="49" charset="0"/>
                <a:cs typeface="Courier New" pitchFamily="49" charset="0"/>
              </a:rPr>
              <a:t>  int max(int, int);</a:t>
            </a:r>
            <a:endParaRPr lang="en-US" b="1">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xmlns="" val="177391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heckerboard(across)">
                                      <p:cBhvr>
                                        <p:cTn id="12" dur="500"/>
                                        <p:tgtEl>
                                          <p:spTgt spid="3">
                                            <p:txEl>
                                              <p:pRg st="3" end="3"/>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checkerboard(across)">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diamond(in)">
                                      <p:cBhvr>
                                        <p:cTn id="20" dur="2000"/>
                                        <p:tgtEl>
                                          <p:spTgt spid="3">
                                            <p:txEl>
                                              <p:pRg st="5" end="5"/>
                                            </p:txEl>
                                          </p:spTgt>
                                        </p:tgtEl>
                                      </p:cBhvr>
                                    </p:animEffect>
                                  </p:childTnLst>
                                </p:cTn>
                              </p:par>
                              <p:par>
                                <p:cTn id="21" presetID="8" presetClass="entr" presetSubtype="16"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diamond(in)">
                                      <p:cBhvr>
                                        <p:cTn id="23" dur="2000"/>
                                        <p:tgtEl>
                                          <p:spTgt spid="3">
                                            <p:txEl>
                                              <p:pRg st="6" end="6"/>
                                            </p:txEl>
                                          </p:spTgt>
                                        </p:tgtEl>
                                      </p:cBhvr>
                                    </p:animEffect>
                                  </p:childTnLst>
                                </p:cTn>
                              </p:par>
                              <p:par>
                                <p:cTn id="24" presetID="8" presetClass="entr" presetSubtype="16"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diamond(in)">
                                      <p:cBhvr>
                                        <p:cTn id="26"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81756"/>
            <a:ext cx="8458200" cy="4154984"/>
          </a:xfrm>
          <a:prstGeom prst="rect">
            <a:avLst/>
          </a:prstGeom>
        </p:spPr>
        <p:txBody>
          <a:bodyPr wrap="square">
            <a:spAutoFit/>
          </a:bodyPr>
          <a:lstStyle/>
          <a:p>
            <a:pPr>
              <a:spcBef>
                <a:spcPts val="0"/>
              </a:spcBef>
            </a:pPr>
            <a:r>
              <a:rPr lang="en-US" sz="3200" b="1" smtClean="0">
                <a:solidFill>
                  <a:srgbClr val="C00000"/>
                </a:solidFill>
              </a:rPr>
              <a:t>2.1. Xây dựng hàm (tiếp)</a:t>
            </a:r>
          </a:p>
          <a:p>
            <a:pPr>
              <a:spcBef>
                <a:spcPts val="0"/>
              </a:spcBef>
            </a:pPr>
            <a:r>
              <a:rPr lang="en-US" sz="2800" b="1" i="1" smtClean="0">
                <a:solidFill>
                  <a:srgbClr val="0070C0"/>
                </a:solidFill>
              </a:rPr>
              <a:t>2.1.2. Định nghĩa hàm</a:t>
            </a:r>
          </a:p>
          <a:p>
            <a:pPr algn="just">
              <a:spcBef>
                <a:spcPts val="0"/>
              </a:spcBef>
              <a:buFont typeface="Arial" pitchFamily="34" charset="0"/>
              <a:buChar char="•"/>
            </a:pPr>
            <a:r>
              <a:rPr lang="en-US" smtClean="0">
                <a:solidFill>
                  <a:srgbClr val="00B0F0"/>
                </a:solidFill>
              </a:rPr>
              <a:t> </a:t>
            </a:r>
            <a:r>
              <a:rPr lang="en-US" sz="2800" smtClean="0">
                <a:solidFill>
                  <a:srgbClr val="00B0F0"/>
                </a:solidFill>
              </a:rPr>
              <a:t>Hàm sau khi khai báo </a:t>
            </a:r>
            <a:r>
              <a:rPr lang="en-US" sz="2800" b="1" smtClean="0">
                <a:solidFill>
                  <a:srgbClr val="00B0F0"/>
                </a:solidFill>
              </a:rPr>
              <a:t>nguyên mẫu </a:t>
            </a:r>
            <a:r>
              <a:rPr lang="en-US" sz="2800" smtClean="0">
                <a:solidFill>
                  <a:srgbClr val="00B0F0"/>
                </a:solidFill>
              </a:rPr>
              <a:t>cần phải được xây dựng tường minh theo cấu trúc:</a:t>
            </a:r>
          </a:p>
          <a:p>
            <a:pPr lvl="1" algn="just">
              <a:spcBef>
                <a:spcPts val="0"/>
              </a:spcBef>
            </a:pPr>
            <a:r>
              <a:rPr lang="en-US" b="1" smtClean="0">
                <a:solidFill>
                  <a:srgbClr val="FF0000"/>
                </a:solidFill>
                <a:latin typeface="Courier New" pitchFamily="49" charset="0"/>
                <a:cs typeface="Courier New" pitchFamily="49" charset="0"/>
              </a:rPr>
              <a:t>return_type function_name(parameter_list) </a:t>
            </a:r>
          </a:p>
          <a:p>
            <a:pPr lvl="1" algn="just">
              <a:spcBef>
                <a:spcPts val="0"/>
              </a:spcBef>
            </a:pPr>
            <a:r>
              <a:rPr lang="en-US" b="1" smtClean="0">
                <a:solidFill>
                  <a:srgbClr val="FF0000"/>
                </a:solidFill>
                <a:latin typeface="Courier New" pitchFamily="49" charset="0"/>
                <a:cs typeface="Courier New" pitchFamily="49" charset="0"/>
              </a:rPr>
              <a:t>{</a:t>
            </a:r>
          </a:p>
          <a:p>
            <a:pPr lvl="1" algn="just">
              <a:spcBef>
                <a:spcPts val="0"/>
              </a:spcBef>
            </a:pPr>
            <a:r>
              <a:rPr lang="en-US" b="1" smtClean="0">
                <a:solidFill>
                  <a:srgbClr val="FF0000"/>
                </a:solidFill>
                <a:latin typeface="Courier New" pitchFamily="49" charset="0"/>
                <a:cs typeface="Courier New" pitchFamily="49" charset="0"/>
              </a:rPr>
              <a:t>	statements</a:t>
            </a:r>
          </a:p>
          <a:p>
            <a:pPr lvl="1" algn="just">
              <a:spcBef>
                <a:spcPts val="0"/>
              </a:spcBef>
            </a:pPr>
            <a:r>
              <a:rPr lang="en-US" b="1" smtClean="0">
                <a:solidFill>
                  <a:srgbClr val="FF0000"/>
                </a:solidFill>
                <a:latin typeface="Courier New" pitchFamily="49" charset="0"/>
                <a:cs typeface="Courier New" pitchFamily="49" charset="0"/>
              </a:rPr>
              <a:t>	[return expression;]</a:t>
            </a:r>
          </a:p>
          <a:p>
            <a:pPr lvl="1" algn="just">
              <a:spcBef>
                <a:spcPts val="0"/>
              </a:spcBef>
            </a:pPr>
            <a:r>
              <a:rPr lang="en-US" b="1" smtClean="0">
                <a:solidFill>
                  <a:srgbClr val="FF0000"/>
                </a:solidFill>
                <a:latin typeface="Courier New" pitchFamily="49" charset="0"/>
                <a:cs typeface="Courier New" pitchFamily="49" charset="0"/>
              </a:rPr>
              <a:t>}</a:t>
            </a:r>
          </a:p>
          <a:p>
            <a:pPr marL="228600" lvl="1" indent="-228600" algn="just">
              <a:spcBef>
                <a:spcPts val="0"/>
              </a:spcBef>
              <a:buFont typeface="Arial" pitchFamily="34" charset="0"/>
              <a:buChar char="•"/>
            </a:pPr>
            <a:r>
              <a:rPr lang="en-US" sz="2800" smtClean="0">
                <a:solidFill>
                  <a:srgbClr val="00B0F0"/>
                </a:solidFill>
              </a:rPr>
              <a:t>Ví dụ:         </a:t>
            </a:r>
            <a:r>
              <a:rPr lang="en-US" sz="2600" b="1" smtClean="0">
                <a:solidFill>
                  <a:srgbClr val="FF0000"/>
                </a:solidFill>
                <a:latin typeface="Courier New" pitchFamily="49" charset="0"/>
                <a:cs typeface="Courier New" pitchFamily="49" charset="0"/>
              </a:rPr>
              <a:t>int max(int a, int b);</a:t>
            </a:r>
            <a:endParaRPr lang="en-US" sz="2600" smtClean="0">
              <a:solidFill>
                <a:srgbClr val="00B0F0"/>
              </a:solidFill>
            </a:endParaRPr>
          </a:p>
        </p:txBody>
      </p:sp>
      <p:graphicFrame>
        <p:nvGraphicFramePr>
          <p:cNvPr id="4" name="Table 3"/>
          <p:cNvGraphicFramePr>
            <a:graphicFrameLocks noGrp="1"/>
          </p:cNvGraphicFramePr>
          <p:nvPr/>
        </p:nvGraphicFramePr>
        <p:xfrm>
          <a:off x="305594" y="4348956"/>
          <a:ext cx="8305800" cy="2590800"/>
        </p:xfrm>
        <a:graphic>
          <a:graphicData uri="http://schemas.openxmlformats.org/drawingml/2006/table">
            <a:tbl>
              <a:tblPr firstRow="1" bandRow="1">
                <a:tableStyleId>{5C22544A-7EE6-4342-B048-85BDC9FD1C3A}</a:tableStyleId>
              </a:tblPr>
              <a:tblGrid>
                <a:gridCol w="4152900"/>
                <a:gridCol w="4152900"/>
              </a:tblGrid>
              <a:tr h="2590800">
                <a:tc>
                  <a:txBody>
                    <a:bodyPr/>
                    <a:lstStyle/>
                    <a:p>
                      <a:pPr marL="457200" lvl="1" indent="-228600" algn="just" rtl="0" fontAlgn="base">
                        <a:spcBef>
                          <a:spcPts val="0"/>
                        </a:spcBef>
                        <a:spcAft>
                          <a:spcPct val="0"/>
                        </a:spcAft>
                      </a:pPr>
                      <a:r>
                        <a:rPr lang="en-US" sz="2200" b="1" kern="1200" smtClean="0">
                          <a:solidFill>
                            <a:schemeClr val="bg1"/>
                          </a:solidFill>
                          <a:latin typeface="Courier New" pitchFamily="49" charset="0"/>
                          <a:ea typeface="+mn-ea"/>
                          <a:cs typeface="Courier New" pitchFamily="49" charset="0"/>
                        </a:rPr>
                        <a:t>int max(int a, int b)</a:t>
                      </a:r>
                    </a:p>
                    <a:p>
                      <a:pPr marL="457200" lvl="1" indent="-228600" algn="just" rtl="0" fontAlgn="base">
                        <a:spcBef>
                          <a:spcPts val="0"/>
                        </a:spcBef>
                        <a:spcAft>
                          <a:spcPct val="0"/>
                        </a:spcAft>
                      </a:pPr>
                      <a:r>
                        <a:rPr lang="en-US" sz="2200" b="1" kern="1200" smtClean="0">
                          <a:solidFill>
                            <a:schemeClr val="bg1"/>
                          </a:solidFill>
                          <a:latin typeface="Courier New" pitchFamily="49" charset="0"/>
                          <a:ea typeface="+mn-ea"/>
                          <a:cs typeface="Courier New" pitchFamily="49" charset="0"/>
                        </a:rPr>
                        <a:t>{</a:t>
                      </a:r>
                    </a:p>
                    <a:p>
                      <a:pPr marL="457200" lvl="1" indent="-228600" algn="just" rtl="0" fontAlgn="base">
                        <a:spcBef>
                          <a:spcPts val="0"/>
                        </a:spcBef>
                        <a:spcAft>
                          <a:spcPct val="0"/>
                        </a:spcAft>
                      </a:pPr>
                      <a:r>
                        <a:rPr lang="en-US" sz="2200" b="1" kern="1200" smtClean="0">
                          <a:solidFill>
                            <a:schemeClr val="bg1"/>
                          </a:solidFill>
                          <a:latin typeface="Courier New" pitchFamily="49" charset="0"/>
                          <a:ea typeface="+mn-ea"/>
                          <a:cs typeface="Courier New" pitchFamily="49" charset="0"/>
                        </a:rPr>
                        <a:t>		if (a &gt; b) </a:t>
                      </a:r>
                    </a:p>
                    <a:p>
                      <a:pPr marL="457200" lvl="1" indent="-228600" algn="just" rtl="0" fontAlgn="base">
                        <a:spcBef>
                          <a:spcPts val="0"/>
                        </a:spcBef>
                        <a:spcAft>
                          <a:spcPct val="0"/>
                        </a:spcAft>
                      </a:pPr>
                      <a:r>
                        <a:rPr lang="en-US" sz="2200" b="1" kern="1200" smtClean="0">
                          <a:solidFill>
                            <a:schemeClr val="bg1"/>
                          </a:solidFill>
                          <a:latin typeface="Courier New" pitchFamily="49" charset="0"/>
                          <a:ea typeface="+mn-ea"/>
                          <a:cs typeface="Courier New" pitchFamily="49" charset="0"/>
                        </a:rPr>
                        <a:t>			return a;</a:t>
                      </a:r>
                    </a:p>
                    <a:p>
                      <a:pPr marL="457200" lvl="1" indent="-228600" algn="just" rtl="0" fontAlgn="base">
                        <a:spcBef>
                          <a:spcPts val="0"/>
                        </a:spcBef>
                        <a:spcAft>
                          <a:spcPct val="0"/>
                        </a:spcAft>
                      </a:pPr>
                      <a:r>
                        <a:rPr lang="en-US" sz="2200" b="1" kern="1200" smtClean="0">
                          <a:solidFill>
                            <a:schemeClr val="bg1"/>
                          </a:solidFill>
                          <a:latin typeface="Courier New" pitchFamily="49" charset="0"/>
                          <a:ea typeface="+mn-ea"/>
                          <a:cs typeface="Courier New" pitchFamily="49" charset="0"/>
                        </a:rPr>
                        <a:t>		else</a:t>
                      </a:r>
                    </a:p>
                    <a:p>
                      <a:pPr marL="457200" lvl="1" indent="-228600" algn="just" rtl="0" fontAlgn="base">
                        <a:spcBef>
                          <a:spcPts val="0"/>
                        </a:spcBef>
                        <a:spcAft>
                          <a:spcPct val="0"/>
                        </a:spcAft>
                      </a:pPr>
                      <a:r>
                        <a:rPr lang="en-US" sz="2200" b="1" kern="1200" smtClean="0">
                          <a:solidFill>
                            <a:schemeClr val="bg1"/>
                          </a:solidFill>
                          <a:latin typeface="Courier New" pitchFamily="49" charset="0"/>
                          <a:ea typeface="+mn-ea"/>
                          <a:cs typeface="Courier New" pitchFamily="49" charset="0"/>
                        </a:rPr>
                        <a:t>			return b;</a:t>
                      </a:r>
                    </a:p>
                    <a:p>
                      <a:pPr marL="457200" lvl="1" indent="-228600" algn="just" rtl="0" fontAlgn="base">
                        <a:spcBef>
                          <a:spcPts val="0"/>
                        </a:spcBef>
                        <a:spcAft>
                          <a:spcPct val="0"/>
                        </a:spcAft>
                      </a:pPr>
                      <a:r>
                        <a:rPr lang="en-US" sz="2200" b="1" kern="1200" smtClean="0">
                          <a:solidFill>
                            <a:schemeClr val="bg1"/>
                          </a:solidFill>
                          <a:latin typeface="Courier New" pitchFamily="49" charset="0"/>
                          <a:ea typeface="+mn-ea"/>
                          <a:cs typeface="Courier New" pitchFamily="49" charset="0"/>
                        </a:rPr>
                        <a:t>}</a:t>
                      </a:r>
                    </a:p>
                  </a:txBody>
                  <a:tcPr/>
                </a:tc>
                <a:tc>
                  <a:txBody>
                    <a:bodyPr/>
                    <a:lstStyle/>
                    <a:p>
                      <a:pPr marL="457200" lvl="1" indent="-228600" algn="just" rtl="0" eaLnBrk="1" fontAlgn="base" latinLnBrk="0" hangingPunct="1">
                        <a:spcBef>
                          <a:spcPts val="0"/>
                        </a:spcBef>
                        <a:spcAft>
                          <a:spcPct val="0"/>
                        </a:spcAft>
                      </a:pPr>
                      <a:r>
                        <a:rPr kumimoji="0" lang="en-US" sz="2200" b="1" kern="1200" smtClean="0">
                          <a:solidFill>
                            <a:schemeClr val="bg1"/>
                          </a:solidFill>
                          <a:latin typeface="Courier New" pitchFamily="49" charset="0"/>
                          <a:ea typeface="+mn-ea"/>
                          <a:cs typeface="Courier New" pitchFamily="49" charset="0"/>
                        </a:rPr>
                        <a:t>int max(int a, int b)</a:t>
                      </a:r>
                    </a:p>
                    <a:p>
                      <a:pPr marL="457200" lvl="1" indent="-228600" algn="just" rtl="0" eaLnBrk="1" fontAlgn="base" latinLnBrk="0" hangingPunct="1">
                        <a:spcBef>
                          <a:spcPts val="0"/>
                        </a:spcBef>
                        <a:spcAft>
                          <a:spcPct val="0"/>
                        </a:spcAft>
                      </a:pPr>
                      <a:r>
                        <a:rPr kumimoji="0" lang="en-US" sz="2200" b="1" kern="1200" smtClean="0">
                          <a:solidFill>
                            <a:schemeClr val="bg1"/>
                          </a:solidFill>
                          <a:latin typeface="Courier New" pitchFamily="49" charset="0"/>
                          <a:ea typeface="+mn-ea"/>
                          <a:cs typeface="Courier New" pitchFamily="49" charset="0"/>
                        </a:rPr>
                        <a:t>{</a:t>
                      </a:r>
                    </a:p>
                    <a:p>
                      <a:pPr marL="457200" lvl="1" indent="-228600" algn="just" rtl="0" eaLnBrk="1" fontAlgn="base" latinLnBrk="0" hangingPunct="1">
                        <a:spcBef>
                          <a:spcPts val="0"/>
                        </a:spcBef>
                        <a:spcAft>
                          <a:spcPct val="0"/>
                        </a:spcAft>
                      </a:pPr>
                      <a:r>
                        <a:rPr kumimoji="0" lang="en-US" sz="2200" b="1" kern="1200" smtClean="0">
                          <a:solidFill>
                            <a:schemeClr val="bg1"/>
                          </a:solidFill>
                          <a:latin typeface="Courier New" pitchFamily="49" charset="0"/>
                          <a:ea typeface="+mn-ea"/>
                          <a:cs typeface="Courier New" pitchFamily="49" charset="0"/>
                        </a:rPr>
                        <a:t>	return (a&gt;b)?a:b;</a:t>
                      </a:r>
                    </a:p>
                    <a:p>
                      <a:pPr marL="457200" lvl="1" indent="-228600" algn="just" rtl="0" eaLnBrk="1" fontAlgn="base" latinLnBrk="0" hangingPunct="1">
                        <a:spcBef>
                          <a:spcPts val="0"/>
                        </a:spcBef>
                        <a:spcAft>
                          <a:spcPct val="0"/>
                        </a:spcAft>
                      </a:pPr>
                      <a:r>
                        <a:rPr kumimoji="0" lang="en-US" sz="2200" b="1" kern="1200" smtClean="0">
                          <a:solidFill>
                            <a:schemeClr val="bg1"/>
                          </a:solidFill>
                          <a:latin typeface="Courier New" pitchFamily="49" charset="0"/>
                          <a:ea typeface="+mn-ea"/>
                          <a:cs typeface="Courier New" pitchFamily="49" charset="0"/>
                        </a:rPr>
                        <a:t>}</a:t>
                      </a:r>
                    </a:p>
                  </a:txBody>
                  <a:tcPr/>
                </a:tc>
              </a:tr>
            </a:tbl>
          </a:graphicData>
        </a:graphic>
      </p:graphicFrame>
    </p:spTree>
    <p:extLst>
      <p:ext uri="{BB962C8B-B14F-4D97-AF65-F5344CB8AC3E}">
        <p14:creationId xmlns:p14="http://schemas.microsoft.com/office/powerpoint/2010/main" xmlns="" val="177391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heckerboard(across)">
                                      <p:cBhvr>
                                        <p:cTn id="12" dur="500"/>
                                        <p:tgtEl>
                                          <p:spTgt spid="3">
                                            <p:txEl>
                                              <p:pRg st="3" end="3"/>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checkerboard(across)">
                                      <p:cBhvr>
                                        <p:cTn id="15" dur="500"/>
                                        <p:tgtEl>
                                          <p:spTgt spid="3">
                                            <p:txEl>
                                              <p:pRg st="4" end="4"/>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checkerboard(across)">
                                      <p:cBhvr>
                                        <p:cTn id="18" dur="500"/>
                                        <p:tgtEl>
                                          <p:spTgt spid="3">
                                            <p:txEl>
                                              <p:pRg st="5" end="5"/>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checkerboard(across)">
                                      <p:cBhvr>
                                        <p:cTn id="21" dur="500"/>
                                        <p:tgtEl>
                                          <p:spTgt spid="3">
                                            <p:txEl>
                                              <p:pRg st="6" end="6"/>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checkerboard(across)">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checkerboard(across)">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81756"/>
            <a:ext cx="8458200" cy="2308324"/>
          </a:xfrm>
          <a:prstGeom prst="rect">
            <a:avLst/>
          </a:prstGeom>
        </p:spPr>
        <p:txBody>
          <a:bodyPr wrap="square">
            <a:spAutoFit/>
          </a:bodyPr>
          <a:lstStyle/>
          <a:p>
            <a:pPr>
              <a:spcBef>
                <a:spcPts val="0"/>
              </a:spcBef>
            </a:pPr>
            <a:r>
              <a:rPr lang="en-US" sz="3200" b="1" smtClean="0">
                <a:solidFill>
                  <a:srgbClr val="C00000"/>
                </a:solidFill>
              </a:rPr>
              <a:t>2.1. Xây dựng hàm (tiếp)</a:t>
            </a:r>
          </a:p>
          <a:p>
            <a:pPr>
              <a:spcBef>
                <a:spcPts val="0"/>
              </a:spcBef>
            </a:pPr>
            <a:r>
              <a:rPr lang="en-US" sz="2800" b="1" i="1" smtClean="0">
                <a:solidFill>
                  <a:srgbClr val="0070C0"/>
                </a:solidFill>
              </a:rPr>
              <a:t>2.1.3. Hàm và các biến</a:t>
            </a:r>
            <a:endParaRPr lang="en-US" sz="2600" b="1" i="1" smtClean="0">
              <a:solidFill>
                <a:srgbClr val="00B0F0"/>
              </a:solidFill>
            </a:endParaRPr>
          </a:p>
          <a:p>
            <a:pPr algn="just">
              <a:spcBef>
                <a:spcPts val="0"/>
              </a:spcBef>
              <a:buFont typeface="Arial" pitchFamily="34" charset="0"/>
              <a:buChar char="•"/>
            </a:pPr>
            <a:r>
              <a:rPr lang="en-US" sz="2800" smtClean="0">
                <a:solidFill>
                  <a:srgbClr val="00B0F0"/>
                </a:solidFill>
              </a:rPr>
              <a:t> </a:t>
            </a:r>
            <a:r>
              <a:rPr lang="en-US" sz="2800" smtClean="0">
                <a:solidFill>
                  <a:srgbClr val="FF0000"/>
                </a:solidFill>
              </a:rPr>
              <a:t>Biến nằm trong hàm </a:t>
            </a:r>
            <a:r>
              <a:rPr lang="en-US" sz="2800" smtClean="0">
                <a:solidFill>
                  <a:srgbClr val="00B0F0"/>
                </a:solidFill>
              </a:rPr>
              <a:t>và </a:t>
            </a:r>
            <a:r>
              <a:rPr lang="en-US" sz="2800" smtClean="0">
                <a:solidFill>
                  <a:srgbClr val="FF0000"/>
                </a:solidFill>
              </a:rPr>
              <a:t>biến là tham số được truyền vào hàm</a:t>
            </a:r>
            <a:r>
              <a:rPr lang="en-US" sz="2800" smtClean="0">
                <a:solidFill>
                  <a:srgbClr val="00B0F0"/>
                </a:solidFill>
              </a:rPr>
              <a:t> gọi là </a:t>
            </a:r>
            <a:r>
              <a:rPr lang="en-US" sz="2800" smtClean="0">
                <a:solidFill>
                  <a:srgbClr val="FF0000"/>
                </a:solidFill>
              </a:rPr>
              <a:t>biến cục bộ</a:t>
            </a:r>
            <a:r>
              <a:rPr lang="en-US" sz="2800" smtClean="0">
                <a:solidFill>
                  <a:srgbClr val="00B0F0"/>
                </a:solidFill>
              </a:rPr>
              <a:t>;</a:t>
            </a:r>
          </a:p>
          <a:p>
            <a:pPr algn="just">
              <a:spcBef>
                <a:spcPts val="0"/>
              </a:spcBef>
              <a:buFont typeface="Arial" pitchFamily="34" charset="0"/>
              <a:buChar char="•"/>
            </a:pPr>
            <a:r>
              <a:rPr lang="en-US" sz="2800" smtClean="0">
                <a:solidFill>
                  <a:srgbClr val="00B0F0"/>
                </a:solidFill>
              </a:rPr>
              <a:t> </a:t>
            </a:r>
            <a:r>
              <a:rPr lang="en-US" sz="2800" smtClean="0">
                <a:solidFill>
                  <a:srgbClr val="FF0000"/>
                </a:solidFill>
              </a:rPr>
              <a:t>Biến nằm ngoài hàm </a:t>
            </a:r>
            <a:r>
              <a:rPr lang="en-US" sz="2800" smtClean="0">
                <a:solidFill>
                  <a:srgbClr val="00B0F0"/>
                </a:solidFill>
              </a:rPr>
              <a:t>được gọi là </a:t>
            </a:r>
            <a:r>
              <a:rPr lang="en-US" sz="2800" smtClean="0">
                <a:solidFill>
                  <a:srgbClr val="FF0000"/>
                </a:solidFill>
              </a:rPr>
              <a:t>biến toàn cục</a:t>
            </a:r>
            <a:r>
              <a:rPr lang="en-US" sz="2800" smtClean="0">
                <a:solidFill>
                  <a:srgbClr val="00B0F0"/>
                </a:solidFill>
              </a:rPr>
              <a:t>.</a:t>
            </a:r>
          </a:p>
        </p:txBody>
      </p:sp>
      <p:pic>
        <p:nvPicPr>
          <p:cNvPr id="5" name="Picture 4" descr="dENt5.gif"/>
          <p:cNvPicPr>
            <a:picLocks noChangeAspect="1"/>
          </p:cNvPicPr>
          <p:nvPr/>
        </p:nvPicPr>
        <p:blipFill>
          <a:blip r:embed="rId2"/>
          <a:stretch>
            <a:fillRect/>
          </a:stretch>
        </p:blipFill>
        <p:spPr>
          <a:xfrm>
            <a:off x="1558130" y="2367756"/>
            <a:ext cx="6443664" cy="4653757"/>
          </a:xfrm>
          <a:prstGeom prst="rect">
            <a:avLst/>
          </a:prstGeom>
        </p:spPr>
      </p:pic>
    </p:spTree>
    <p:extLst>
      <p:ext uri="{BB962C8B-B14F-4D97-AF65-F5344CB8AC3E}">
        <p14:creationId xmlns:p14="http://schemas.microsoft.com/office/powerpoint/2010/main" xmlns="" val="177391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heckerboard(across)">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amond(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5556"/>
            <a:ext cx="8916194" cy="6955750"/>
          </a:xfrm>
          <a:prstGeom prst="rect">
            <a:avLst/>
          </a:prstGeom>
        </p:spPr>
        <p:txBody>
          <a:bodyPr wrap="square">
            <a:spAutoFit/>
          </a:bodyPr>
          <a:lstStyle/>
          <a:p>
            <a:pPr>
              <a:spcBef>
                <a:spcPts val="0"/>
              </a:spcBef>
              <a:buFont typeface="Arial" pitchFamily="34" charset="0"/>
              <a:buChar char="•"/>
            </a:pPr>
            <a:r>
              <a:rPr lang="en-US" sz="2800" smtClean="0">
                <a:solidFill>
                  <a:srgbClr val="00B0F0"/>
                </a:solidFill>
              </a:rPr>
              <a:t> Ví dụ:</a:t>
            </a:r>
          </a:p>
          <a:p>
            <a:r>
              <a:rPr lang="en-US" sz="2200" smtClean="0">
                <a:solidFill>
                  <a:srgbClr val="FF0000"/>
                </a:solidFill>
                <a:latin typeface="Courier New" pitchFamily="49" charset="0"/>
                <a:cs typeface="Courier New" pitchFamily="49" charset="0"/>
              </a:rPr>
              <a:t>#include &lt;iostream&gt;</a:t>
            </a:r>
          </a:p>
          <a:p>
            <a:r>
              <a:rPr lang="en-US" sz="2200" smtClean="0">
                <a:solidFill>
                  <a:srgbClr val="FF0000"/>
                </a:solidFill>
                <a:latin typeface="Courier New" pitchFamily="49" charset="0"/>
                <a:cs typeface="Courier New" pitchFamily="49" charset="0"/>
              </a:rPr>
              <a:t>using namespace std;</a:t>
            </a:r>
          </a:p>
          <a:p>
            <a:r>
              <a:rPr lang="en-US" sz="2200" smtClean="0">
                <a:solidFill>
                  <a:srgbClr val="FF0000"/>
                </a:solidFill>
                <a:latin typeface="Courier New" pitchFamily="49" charset="0"/>
                <a:cs typeface="Courier New" pitchFamily="49" charset="0"/>
              </a:rPr>
              <a:t>int subtraction (int a, int b) {</a:t>
            </a:r>
          </a:p>
          <a:p>
            <a:pPr lvl="1"/>
            <a:r>
              <a:rPr lang="en-US" sz="2200" smtClean="0">
                <a:solidFill>
                  <a:srgbClr val="FF0000"/>
                </a:solidFill>
                <a:latin typeface="Courier New" pitchFamily="49" charset="0"/>
                <a:cs typeface="Courier New" pitchFamily="49" charset="0"/>
              </a:rPr>
              <a:t>int r;</a:t>
            </a:r>
          </a:p>
          <a:p>
            <a:pPr lvl="1"/>
            <a:r>
              <a:rPr lang="en-US" sz="2200" smtClean="0">
                <a:solidFill>
                  <a:srgbClr val="FF0000"/>
                </a:solidFill>
                <a:latin typeface="Courier New" pitchFamily="49" charset="0"/>
                <a:cs typeface="Courier New" pitchFamily="49" charset="0"/>
              </a:rPr>
              <a:t>r=a-b;</a:t>
            </a:r>
          </a:p>
          <a:p>
            <a:pPr lvl="1"/>
            <a:r>
              <a:rPr lang="en-US" sz="2200" smtClean="0">
                <a:solidFill>
                  <a:srgbClr val="FF0000"/>
                </a:solidFill>
                <a:latin typeface="Courier New" pitchFamily="49" charset="0"/>
                <a:cs typeface="Courier New" pitchFamily="49" charset="0"/>
              </a:rPr>
              <a:t>return (r);</a:t>
            </a:r>
          </a:p>
          <a:p>
            <a:r>
              <a:rPr lang="en-US" sz="2200" smtClean="0">
                <a:solidFill>
                  <a:srgbClr val="FF0000"/>
                </a:solidFill>
                <a:latin typeface="Courier New" pitchFamily="49" charset="0"/>
                <a:cs typeface="Courier New" pitchFamily="49" charset="0"/>
              </a:rPr>
              <a:t>}</a:t>
            </a:r>
          </a:p>
          <a:p>
            <a:r>
              <a:rPr lang="en-US" sz="2200" smtClean="0">
                <a:solidFill>
                  <a:srgbClr val="FF0000"/>
                </a:solidFill>
                <a:latin typeface="Courier New" pitchFamily="49" charset="0"/>
                <a:cs typeface="Courier New" pitchFamily="49" charset="0"/>
              </a:rPr>
              <a:t>int main () {</a:t>
            </a:r>
          </a:p>
          <a:p>
            <a:r>
              <a:rPr lang="en-US" sz="2200" smtClean="0">
                <a:solidFill>
                  <a:srgbClr val="FF0000"/>
                </a:solidFill>
                <a:latin typeface="Courier New" pitchFamily="49" charset="0"/>
                <a:cs typeface="Courier New" pitchFamily="49" charset="0"/>
              </a:rPr>
              <a:t>int x=5, y=3, z;</a:t>
            </a:r>
          </a:p>
          <a:p>
            <a:r>
              <a:rPr lang="en-US" sz="2200" smtClean="0">
                <a:solidFill>
                  <a:srgbClr val="FF0000"/>
                </a:solidFill>
                <a:latin typeface="Courier New" pitchFamily="49" charset="0"/>
                <a:cs typeface="Courier New" pitchFamily="49" charset="0"/>
              </a:rPr>
              <a:t>z = subtraction (7,2);</a:t>
            </a:r>
          </a:p>
          <a:p>
            <a:r>
              <a:rPr lang="en-US" sz="2200" smtClean="0">
                <a:solidFill>
                  <a:srgbClr val="FF0000"/>
                </a:solidFill>
                <a:latin typeface="Courier New" pitchFamily="49" charset="0"/>
                <a:cs typeface="Courier New" pitchFamily="49" charset="0"/>
              </a:rPr>
              <a:t>cout &lt;&lt; "The first result is " &lt;&lt; z &lt;&lt; '\n';</a:t>
            </a:r>
          </a:p>
          <a:p>
            <a:r>
              <a:rPr lang="en-US" sz="2200" smtClean="0">
                <a:solidFill>
                  <a:srgbClr val="FF0000"/>
                </a:solidFill>
                <a:latin typeface="Courier New" pitchFamily="49" charset="0"/>
                <a:cs typeface="Courier New" pitchFamily="49" charset="0"/>
              </a:rPr>
              <a:t>cout &lt;&lt; "The second result is " &lt;&lt; subtraction (7,2) &lt;&lt; '\n';</a:t>
            </a:r>
          </a:p>
          <a:p>
            <a:r>
              <a:rPr lang="en-US" sz="2200" smtClean="0">
                <a:solidFill>
                  <a:srgbClr val="FF0000"/>
                </a:solidFill>
                <a:latin typeface="Courier New" pitchFamily="49" charset="0"/>
                <a:cs typeface="Courier New" pitchFamily="49" charset="0"/>
              </a:rPr>
              <a:t>cout &lt;&lt; "The third result is " &lt;&lt; subtraction (x,y) &lt;&lt; '\n';</a:t>
            </a:r>
          </a:p>
          <a:p>
            <a:r>
              <a:rPr lang="en-US" sz="2200" smtClean="0">
                <a:solidFill>
                  <a:srgbClr val="FF0000"/>
                </a:solidFill>
                <a:latin typeface="Courier New" pitchFamily="49" charset="0"/>
                <a:cs typeface="Courier New" pitchFamily="49" charset="0"/>
              </a:rPr>
              <a:t>z= 4 + subtraction (x,y);</a:t>
            </a:r>
          </a:p>
          <a:p>
            <a:r>
              <a:rPr lang="en-US" sz="2200" smtClean="0">
                <a:solidFill>
                  <a:srgbClr val="FF0000"/>
                </a:solidFill>
                <a:latin typeface="Courier New" pitchFamily="49" charset="0"/>
                <a:cs typeface="Courier New" pitchFamily="49" charset="0"/>
              </a:rPr>
              <a:t>cout &lt;&lt; "The fourth result is " &lt;&lt; z &lt;&lt; '\n';</a:t>
            </a:r>
          </a:p>
          <a:p>
            <a:r>
              <a:rPr lang="en-US" sz="2200" smtClean="0">
                <a:solidFill>
                  <a:srgbClr val="FF0000"/>
                </a:solidFill>
                <a:latin typeface="Courier New" pitchFamily="49" charset="0"/>
                <a:cs typeface="Courier New" pitchFamily="49" charset="0"/>
              </a:rPr>
              <a:t>return 0;</a:t>
            </a:r>
          </a:p>
          <a:p>
            <a:r>
              <a:rPr lang="en-US" sz="2200" smtClean="0">
                <a:solidFill>
                  <a:srgbClr val="FF0000"/>
                </a:solidFill>
                <a:latin typeface="Courier New" pitchFamily="49" charset="0"/>
                <a:cs typeface="Courier New" pitchFamily="49" charset="0"/>
              </a:rPr>
              <a:t>}</a:t>
            </a:r>
          </a:p>
        </p:txBody>
      </p:sp>
    </p:spTree>
    <p:extLst>
      <p:ext uri="{BB962C8B-B14F-4D97-AF65-F5344CB8AC3E}">
        <p14:creationId xmlns:p14="http://schemas.microsoft.com/office/powerpoint/2010/main" xmlns="" val="177391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500"/>
                                        <p:tgtEl>
                                          <p:spTgt spid="3">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ox(in)">
                                      <p:cBhvr>
                                        <p:cTn id="13" dur="500"/>
                                        <p:tgtEl>
                                          <p:spTgt spid="3">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ox(in)">
                                      <p:cBhvr>
                                        <p:cTn id="16" dur="500"/>
                                        <p:tgtEl>
                                          <p:spTgt spid="3">
                                            <p:txEl>
                                              <p:pRg st="4" end="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ox(in)">
                                      <p:cBhvr>
                                        <p:cTn id="19" dur="500"/>
                                        <p:tgtEl>
                                          <p:spTgt spid="3">
                                            <p:txEl>
                                              <p:pRg st="5" end="5"/>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ox(in)">
                                      <p:cBhvr>
                                        <p:cTn id="22" dur="500"/>
                                        <p:tgtEl>
                                          <p:spTgt spid="3">
                                            <p:txEl>
                                              <p:pRg st="6" end="6"/>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ox(in)">
                                      <p:cBhvr>
                                        <p:cTn id="25" dur="500"/>
                                        <p:tgtEl>
                                          <p:spTgt spid="3">
                                            <p:txEl>
                                              <p:pRg st="7" end="7"/>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ox(in)">
                                      <p:cBhvr>
                                        <p:cTn id="28" dur="500"/>
                                        <p:tgtEl>
                                          <p:spTgt spid="3">
                                            <p:txEl>
                                              <p:pRg st="8" end="8"/>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box(in)">
                                      <p:cBhvr>
                                        <p:cTn id="31" dur="500"/>
                                        <p:tgtEl>
                                          <p:spTgt spid="3">
                                            <p:txEl>
                                              <p:pRg st="9" end="9"/>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box(in)">
                                      <p:cBhvr>
                                        <p:cTn id="34" dur="500"/>
                                        <p:tgtEl>
                                          <p:spTgt spid="3">
                                            <p:txEl>
                                              <p:pRg st="10" end="10"/>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box(in)">
                                      <p:cBhvr>
                                        <p:cTn id="37" dur="500"/>
                                        <p:tgtEl>
                                          <p:spTgt spid="3">
                                            <p:txEl>
                                              <p:pRg st="11" end="11"/>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box(in)">
                                      <p:cBhvr>
                                        <p:cTn id="40" dur="500"/>
                                        <p:tgtEl>
                                          <p:spTgt spid="3">
                                            <p:txEl>
                                              <p:pRg st="12" end="12"/>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box(in)">
                                      <p:cBhvr>
                                        <p:cTn id="43" dur="500"/>
                                        <p:tgtEl>
                                          <p:spTgt spid="3">
                                            <p:txEl>
                                              <p:pRg st="13" end="13"/>
                                            </p:txEl>
                                          </p:spTgt>
                                        </p:tgtEl>
                                      </p:cBhvr>
                                    </p:animEffect>
                                  </p:childTnLst>
                                </p:cTn>
                              </p:par>
                              <p:par>
                                <p:cTn id="44" presetID="4" presetClass="entr" presetSubtype="16" fill="hold" nodeType="with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Effect transition="in" filter="box(in)">
                                      <p:cBhvr>
                                        <p:cTn id="46" dur="500"/>
                                        <p:tgtEl>
                                          <p:spTgt spid="3">
                                            <p:txEl>
                                              <p:pRg st="14" end="14"/>
                                            </p:txEl>
                                          </p:spTgt>
                                        </p:tgtEl>
                                      </p:cBhvr>
                                    </p:animEffect>
                                  </p:childTnLst>
                                </p:cTn>
                              </p:par>
                              <p:par>
                                <p:cTn id="47" presetID="4" presetClass="entr" presetSubtype="16" fill="hold" nodeType="with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box(in)">
                                      <p:cBhvr>
                                        <p:cTn id="49" dur="500"/>
                                        <p:tgtEl>
                                          <p:spTgt spid="3">
                                            <p:txEl>
                                              <p:pRg st="15" end="15"/>
                                            </p:txEl>
                                          </p:spTgt>
                                        </p:tgtEl>
                                      </p:cBhvr>
                                    </p:animEffect>
                                  </p:childTnLst>
                                </p:cTn>
                              </p:par>
                              <p:par>
                                <p:cTn id="50" presetID="4" presetClass="entr" presetSubtype="16"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box(in)">
                                      <p:cBhvr>
                                        <p:cTn id="52" dur="500"/>
                                        <p:tgtEl>
                                          <p:spTgt spid="3">
                                            <p:txEl>
                                              <p:pRg st="16" end="16"/>
                                            </p:txEl>
                                          </p:spTgt>
                                        </p:tgtEl>
                                      </p:cBhvr>
                                    </p:animEffect>
                                  </p:childTnLst>
                                </p:cTn>
                              </p:par>
                              <p:par>
                                <p:cTn id="53" presetID="4" presetClass="entr" presetSubtype="16"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box(in)">
                                      <p:cBhvr>
                                        <p:cTn id="55"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81756"/>
            <a:ext cx="8458200" cy="6347956"/>
          </a:xfrm>
          <a:prstGeom prst="rect">
            <a:avLst/>
          </a:prstGeom>
        </p:spPr>
        <p:txBody>
          <a:bodyPr wrap="square">
            <a:spAutoFit/>
          </a:bodyPr>
          <a:lstStyle/>
          <a:p>
            <a:pPr>
              <a:lnSpc>
                <a:spcPct val="120000"/>
              </a:lnSpc>
              <a:spcBef>
                <a:spcPts val="0"/>
              </a:spcBef>
            </a:pPr>
            <a:r>
              <a:rPr lang="en-US" sz="3200" b="1" smtClean="0">
                <a:solidFill>
                  <a:srgbClr val="C00000"/>
                </a:solidFill>
              </a:rPr>
              <a:t>2.2. Truyền tham số</a:t>
            </a:r>
          </a:p>
          <a:p>
            <a:pPr algn="just">
              <a:lnSpc>
                <a:spcPct val="120000"/>
              </a:lnSpc>
              <a:spcBef>
                <a:spcPts val="0"/>
              </a:spcBef>
              <a:buFont typeface="Arial" pitchFamily="34" charset="0"/>
              <a:buChar char="•"/>
            </a:pPr>
            <a:r>
              <a:rPr lang="en-US" sz="2800" smtClean="0">
                <a:solidFill>
                  <a:srgbClr val="0070C0"/>
                </a:solidFill>
              </a:rPr>
              <a:t> </a:t>
            </a:r>
            <a:r>
              <a:rPr lang="vi-VN" sz="2800" b="1" smtClean="0">
                <a:solidFill>
                  <a:srgbClr val="0070C0"/>
                </a:solidFill>
              </a:rPr>
              <a:t>Tham số của hàm </a:t>
            </a:r>
            <a:r>
              <a:rPr lang="vi-VN" sz="2800" smtClean="0">
                <a:solidFill>
                  <a:srgbClr val="0070C0"/>
                </a:solidFill>
              </a:rPr>
              <a:t>là </a:t>
            </a:r>
            <a:r>
              <a:rPr lang="vi-VN" sz="2800" b="1" smtClean="0">
                <a:solidFill>
                  <a:srgbClr val="0070C0"/>
                </a:solidFill>
              </a:rPr>
              <a:t>những biến </a:t>
            </a:r>
            <a:r>
              <a:rPr lang="vi-VN" sz="2800" smtClean="0">
                <a:solidFill>
                  <a:srgbClr val="0070C0"/>
                </a:solidFill>
              </a:rPr>
              <a:t>được khai báo trong </a:t>
            </a:r>
            <a:r>
              <a:rPr lang="en-US" sz="2800" smtClean="0">
                <a:solidFill>
                  <a:srgbClr val="0070C0"/>
                </a:solidFill>
              </a:rPr>
              <a:t>khi </a:t>
            </a:r>
            <a:r>
              <a:rPr lang="vi-VN" sz="2800" smtClean="0">
                <a:solidFill>
                  <a:srgbClr val="0070C0"/>
                </a:solidFill>
              </a:rPr>
              <a:t>khai báo hàm. Tham số đóng vai trò tiếp nhận giá trị đầu vào cho hàm mỗi khi hàm được gọi.</a:t>
            </a:r>
            <a:endParaRPr lang="en-US" sz="2800" smtClean="0">
              <a:solidFill>
                <a:srgbClr val="0070C0"/>
              </a:solidFill>
            </a:endParaRPr>
          </a:p>
          <a:p>
            <a:pPr algn="just">
              <a:lnSpc>
                <a:spcPct val="120000"/>
              </a:lnSpc>
              <a:spcBef>
                <a:spcPts val="0"/>
              </a:spcBef>
              <a:buFont typeface="Arial" pitchFamily="34" charset="0"/>
              <a:buChar char="•"/>
            </a:pPr>
            <a:r>
              <a:rPr lang="en-US" sz="2800" b="1" smtClean="0">
                <a:solidFill>
                  <a:srgbClr val="0070C0"/>
                </a:solidFill>
              </a:rPr>
              <a:t> Ví dụ:</a:t>
            </a:r>
          </a:p>
          <a:p>
            <a:pPr>
              <a:lnSpc>
                <a:spcPct val="120000"/>
              </a:lnSpc>
            </a:pPr>
            <a:r>
              <a:rPr lang="en-US" sz="2800" b="1" smtClean="0">
                <a:solidFill>
                  <a:srgbClr val="FF0000"/>
                </a:solidFill>
                <a:latin typeface="Courier New" pitchFamily="49" charset="0"/>
                <a:cs typeface="Courier New" pitchFamily="49" charset="0"/>
              </a:rPr>
              <a:t>void foo(int param1, int param2) </a:t>
            </a:r>
          </a:p>
          <a:p>
            <a:pPr>
              <a:lnSpc>
                <a:spcPct val="120000"/>
              </a:lnSpc>
            </a:pPr>
            <a:r>
              <a:rPr lang="en-US" sz="2800" b="1" smtClean="0">
                <a:solidFill>
                  <a:srgbClr val="0070C0"/>
                </a:solidFill>
                <a:latin typeface="Courier New" pitchFamily="49" charset="0"/>
                <a:cs typeface="Courier New" pitchFamily="49" charset="0"/>
              </a:rPr>
              <a:t>// param1 and param2 are parameters </a:t>
            </a:r>
          </a:p>
          <a:p>
            <a:pPr>
              <a:lnSpc>
                <a:spcPct val="120000"/>
              </a:lnSpc>
            </a:pPr>
            <a:r>
              <a:rPr lang="en-US" sz="2800" b="1" smtClean="0">
                <a:solidFill>
                  <a:srgbClr val="FF0000"/>
                </a:solidFill>
                <a:latin typeface="Courier New" pitchFamily="49" charset="0"/>
                <a:cs typeface="Courier New" pitchFamily="49" charset="0"/>
              </a:rPr>
              <a:t>{ </a:t>
            </a:r>
          </a:p>
          <a:p>
            <a:pPr>
              <a:lnSpc>
                <a:spcPct val="120000"/>
              </a:lnSpc>
            </a:pPr>
            <a:r>
              <a:rPr lang="en-US" sz="2800" b="1" smtClean="0">
                <a:solidFill>
                  <a:srgbClr val="FF0000"/>
                </a:solidFill>
                <a:latin typeface="Courier New" pitchFamily="49" charset="0"/>
                <a:cs typeface="Courier New" pitchFamily="49" charset="0"/>
              </a:rPr>
              <a:t>	// do something</a:t>
            </a:r>
          </a:p>
          <a:p>
            <a:pPr>
              <a:lnSpc>
                <a:spcPct val="120000"/>
              </a:lnSpc>
            </a:pPr>
            <a:r>
              <a:rPr lang="en-US" sz="2800" b="1" smtClean="0">
                <a:solidFill>
                  <a:srgbClr val="FF0000"/>
                </a:solidFill>
                <a:latin typeface="Courier New" pitchFamily="49" charset="0"/>
                <a:cs typeface="Courier New" pitchFamily="49" charset="0"/>
              </a:rPr>
              <a:t>}</a:t>
            </a:r>
          </a:p>
          <a:p>
            <a:pPr algn="just">
              <a:lnSpc>
                <a:spcPct val="120000"/>
              </a:lnSpc>
              <a:buFont typeface="Arial" pitchFamily="34" charset="0"/>
              <a:buChar char="•"/>
            </a:pPr>
            <a:r>
              <a:rPr lang="en-US" sz="2800" smtClean="0">
                <a:solidFill>
                  <a:srgbClr val="0070C0"/>
                </a:solidFill>
              </a:rPr>
              <a:t> </a:t>
            </a:r>
            <a:r>
              <a:rPr lang="vi-VN" sz="2800" smtClean="0">
                <a:solidFill>
                  <a:srgbClr val="0070C0"/>
                </a:solidFill>
              </a:rPr>
              <a:t>Như vậy, chúng ta có </a:t>
            </a:r>
            <a:r>
              <a:rPr lang="vi-VN" sz="2800" b="1" smtClean="0">
                <a:solidFill>
                  <a:srgbClr val="FF0000"/>
                </a:solidFill>
                <a:latin typeface="Courier New" pitchFamily="49" charset="0"/>
                <a:cs typeface="Courier New" pitchFamily="49" charset="0"/>
              </a:rPr>
              <a:t>param1</a:t>
            </a:r>
            <a:r>
              <a:rPr lang="vi-VN" sz="2800" smtClean="0">
                <a:solidFill>
                  <a:srgbClr val="0070C0"/>
                </a:solidFill>
              </a:rPr>
              <a:t> và </a:t>
            </a:r>
            <a:r>
              <a:rPr lang="vi-VN" sz="2800" b="1" smtClean="0">
                <a:solidFill>
                  <a:srgbClr val="FF0000"/>
                </a:solidFill>
                <a:latin typeface="Courier New" pitchFamily="49" charset="0"/>
                <a:cs typeface="Courier New" pitchFamily="49" charset="0"/>
              </a:rPr>
              <a:t>param2</a:t>
            </a:r>
            <a:r>
              <a:rPr lang="vi-VN" sz="2800" smtClean="0">
                <a:solidFill>
                  <a:srgbClr val="0070C0"/>
                </a:solidFill>
              </a:rPr>
              <a:t> là 2 tham số (parameters) của hàm </a:t>
            </a:r>
            <a:r>
              <a:rPr lang="vi-VN" sz="2800" b="1" smtClean="0">
                <a:solidFill>
                  <a:srgbClr val="FF0000"/>
                </a:solidFill>
                <a:latin typeface="Courier New" pitchFamily="49" charset="0"/>
                <a:cs typeface="Courier New" pitchFamily="49" charset="0"/>
              </a:rPr>
              <a:t>foo</a:t>
            </a:r>
            <a:r>
              <a:rPr lang="vi-VN" sz="2800" smtClean="0">
                <a:solidFill>
                  <a:srgbClr val="0070C0"/>
                </a:solidFill>
              </a:rPr>
              <a:t>.</a:t>
            </a:r>
            <a:endParaRPr lang="en-US" sz="2800" smtClean="0">
              <a:solidFill>
                <a:srgbClr val="0070C0"/>
              </a:solidFill>
            </a:endParaRPr>
          </a:p>
        </p:txBody>
      </p:sp>
    </p:spTree>
    <p:extLst>
      <p:ext uri="{BB962C8B-B14F-4D97-AF65-F5344CB8AC3E}">
        <p14:creationId xmlns:p14="http://schemas.microsoft.com/office/powerpoint/2010/main" xmlns="" val="177391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linds(horizontal)">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3194" y="157956"/>
            <a:ext cx="8686800" cy="6666440"/>
          </a:xfrm>
          <a:prstGeom prst="rect">
            <a:avLst/>
          </a:prstGeom>
        </p:spPr>
        <p:txBody>
          <a:bodyPr wrap="square">
            <a:spAutoFit/>
          </a:bodyPr>
          <a:lstStyle/>
          <a:p>
            <a:pPr>
              <a:lnSpc>
                <a:spcPct val="120000"/>
              </a:lnSpc>
              <a:spcBef>
                <a:spcPts val="0"/>
              </a:spcBef>
            </a:pPr>
            <a:r>
              <a:rPr lang="en-US" sz="3200" b="1" smtClean="0">
                <a:solidFill>
                  <a:srgbClr val="C00000"/>
                </a:solidFill>
              </a:rPr>
              <a:t>2.2. Truyền tham số (tiếp)</a:t>
            </a:r>
          </a:p>
          <a:p>
            <a:pPr algn="just">
              <a:lnSpc>
                <a:spcPct val="120000"/>
              </a:lnSpc>
              <a:spcBef>
                <a:spcPts val="0"/>
              </a:spcBef>
              <a:buFont typeface="Arial" pitchFamily="34" charset="0"/>
              <a:buChar char="•"/>
            </a:pPr>
            <a:r>
              <a:rPr lang="en-US" sz="2800" smtClean="0">
                <a:solidFill>
                  <a:srgbClr val="0070C0"/>
                </a:solidFill>
              </a:rPr>
              <a:t> Giả sử trong hàm </a:t>
            </a:r>
            <a:r>
              <a:rPr lang="en-US" sz="2800" b="1" smtClean="0">
                <a:solidFill>
                  <a:srgbClr val="0070C0"/>
                </a:solidFill>
              </a:rPr>
              <a:t>main</a:t>
            </a:r>
            <a:r>
              <a:rPr lang="en-US" sz="2800" smtClean="0">
                <a:solidFill>
                  <a:srgbClr val="0070C0"/>
                </a:solidFill>
              </a:rPr>
              <a:t> thực hiện gọi hàm </a:t>
            </a:r>
            <a:r>
              <a:rPr lang="en-US" sz="2800" b="1" smtClean="0">
                <a:solidFill>
                  <a:srgbClr val="0070C0"/>
                </a:solidFill>
              </a:rPr>
              <a:t>foo</a:t>
            </a:r>
            <a:r>
              <a:rPr lang="en-US" sz="2800" smtClean="0">
                <a:solidFill>
                  <a:srgbClr val="0070C0"/>
                </a:solidFill>
              </a:rPr>
              <a:t>:</a:t>
            </a:r>
          </a:p>
          <a:p>
            <a:pPr>
              <a:lnSpc>
                <a:spcPct val="120000"/>
              </a:lnSpc>
              <a:spcBef>
                <a:spcPts val="0"/>
              </a:spcBef>
            </a:pPr>
            <a:r>
              <a:rPr lang="en-US" sz="2500" b="1" smtClean="0">
                <a:solidFill>
                  <a:srgbClr val="FF0000"/>
                </a:solidFill>
                <a:latin typeface="Courier New" pitchFamily="49" charset="0"/>
                <a:cs typeface="Courier New" pitchFamily="49" charset="0"/>
              </a:rPr>
              <a:t>int main() { </a:t>
            </a:r>
          </a:p>
          <a:p>
            <a:pPr>
              <a:lnSpc>
                <a:spcPct val="120000"/>
              </a:lnSpc>
              <a:spcBef>
                <a:spcPts val="0"/>
              </a:spcBef>
            </a:pPr>
            <a:r>
              <a:rPr lang="en-US" sz="2500" b="1" smtClean="0">
                <a:solidFill>
                  <a:srgbClr val="FF0000"/>
                </a:solidFill>
                <a:latin typeface="Courier New" pitchFamily="49" charset="0"/>
                <a:cs typeface="Courier New" pitchFamily="49" charset="0"/>
              </a:rPr>
              <a:t>	foo(1, 2); </a:t>
            </a:r>
            <a:r>
              <a:rPr lang="en-US" sz="2500" b="1" smtClean="0">
                <a:solidFill>
                  <a:srgbClr val="0070C0"/>
                </a:solidFill>
                <a:latin typeface="Courier New" pitchFamily="49" charset="0"/>
                <a:cs typeface="Courier New" pitchFamily="49" charset="0"/>
              </a:rPr>
              <a:t>// 1 and 2 are arguments </a:t>
            </a:r>
          </a:p>
          <a:p>
            <a:pPr>
              <a:lnSpc>
                <a:spcPct val="120000"/>
              </a:lnSpc>
              <a:spcBef>
                <a:spcPts val="0"/>
              </a:spcBef>
            </a:pPr>
            <a:r>
              <a:rPr lang="en-US" sz="2500" b="1" smtClean="0">
                <a:solidFill>
                  <a:srgbClr val="FF0000"/>
                </a:solidFill>
                <a:latin typeface="Courier New" pitchFamily="49" charset="0"/>
                <a:cs typeface="Courier New" pitchFamily="49" charset="0"/>
              </a:rPr>
              <a:t>	return 0; </a:t>
            </a:r>
          </a:p>
          <a:p>
            <a:pPr>
              <a:lnSpc>
                <a:spcPct val="120000"/>
              </a:lnSpc>
              <a:spcBef>
                <a:spcPts val="0"/>
              </a:spcBef>
            </a:pPr>
            <a:r>
              <a:rPr lang="en-US" sz="2500" b="1" smtClean="0">
                <a:solidFill>
                  <a:srgbClr val="FF0000"/>
                </a:solidFill>
                <a:latin typeface="Courier New" pitchFamily="49" charset="0"/>
                <a:cs typeface="Courier New" pitchFamily="49" charset="0"/>
              </a:rPr>
              <a:t>}</a:t>
            </a:r>
          </a:p>
          <a:p>
            <a:pPr algn="just">
              <a:lnSpc>
                <a:spcPct val="120000"/>
              </a:lnSpc>
              <a:spcBef>
                <a:spcPts val="0"/>
              </a:spcBef>
              <a:buFont typeface="Arial" pitchFamily="34" charset="0"/>
              <a:buChar char="•"/>
            </a:pPr>
            <a:r>
              <a:rPr lang="en-US" sz="2800" smtClean="0">
                <a:solidFill>
                  <a:srgbClr val="0070C0"/>
                </a:solidFill>
              </a:rPr>
              <a:t> </a:t>
            </a:r>
            <a:r>
              <a:rPr lang="vi-VN" sz="2800" smtClean="0">
                <a:solidFill>
                  <a:srgbClr val="0070C0"/>
                </a:solidFill>
              </a:rPr>
              <a:t>Như vậy, chúng ta có </a:t>
            </a:r>
            <a:r>
              <a:rPr lang="vi-VN" sz="2800" b="1" smtClean="0">
                <a:solidFill>
                  <a:srgbClr val="0070C0"/>
                </a:solidFill>
              </a:rPr>
              <a:t>1</a:t>
            </a:r>
            <a:r>
              <a:rPr lang="vi-VN" sz="2800" smtClean="0">
                <a:solidFill>
                  <a:srgbClr val="0070C0"/>
                </a:solidFill>
              </a:rPr>
              <a:t> và </a:t>
            </a:r>
            <a:r>
              <a:rPr lang="vi-VN" sz="2800" b="1" smtClean="0">
                <a:solidFill>
                  <a:srgbClr val="0070C0"/>
                </a:solidFill>
              </a:rPr>
              <a:t>2</a:t>
            </a:r>
            <a:r>
              <a:rPr lang="vi-VN" sz="2800" smtClean="0">
                <a:solidFill>
                  <a:srgbClr val="0070C0"/>
                </a:solidFill>
              </a:rPr>
              <a:t> là 2 </a:t>
            </a:r>
            <a:r>
              <a:rPr lang="vi-VN" sz="2800" b="1" smtClean="0">
                <a:solidFill>
                  <a:srgbClr val="0070C0"/>
                </a:solidFill>
              </a:rPr>
              <a:t>đối số </a:t>
            </a:r>
            <a:r>
              <a:rPr lang="vi-VN" sz="2800" smtClean="0">
                <a:solidFill>
                  <a:srgbClr val="0070C0"/>
                </a:solidFill>
              </a:rPr>
              <a:t>(arguments). Khi đó, giá trị </a:t>
            </a:r>
            <a:r>
              <a:rPr lang="vi-VN" sz="2800" b="1" smtClean="0">
                <a:solidFill>
                  <a:srgbClr val="0070C0"/>
                </a:solidFill>
              </a:rPr>
              <a:t>1</a:t>
            </a:r>
            <a:r>
              <a:rPr lang="vi-VN" sz="2800" smtClean="0">
                <a:solidFill>
                  <a:srgbClr val="0070C0"/>
                </a:solidFill>
              </a:rPr>
              <a:t> và </a:t>
            </a:r>
            <a:r>
              <a:rPr lang="vi-VN" sz="2800" b="1" smtClean="0">
                <a:solidFill>
                  <a:srgbClr val="0070C0"/>
                </a:solidFill>
              </a:rPr>
              <a:t>2</a:t>
            </a:r>
            <a:r>
              <a:rPr lang="vi-VN" sz="2800" smtClean="0">
                <a:solidFill>
                  <a:srgbClr val="0070C0"/>
                </a:solidFill>
              </a:rPr>
              <a:t> sẽ được tiếp nhận và lưu trữ tạm thời trong 2 tham</a:t>
            </a:r>
            <a:r>
              <a:rPr lang="en-US" sz="2800" smtClean="0">
                <a:solidFill>
                  <a:srgbClr val="0070C0"/>
                </a:solidFill>
              </a:rPr>
              <a:t> </a:t>
            </a:r>
            <a:r>
              <a:rPr lang="vi-VN" sz="2800" smtClean="0">
                <a:solidFill>
                  <a:srgbClr val="0070C0"/>
                </a:solidFill>
              </a:rPr>
              <a:t>số </a:t>
            </a:r>
            <a:r>
              <a:rPr lang="vi-VN" sz="2800" b="1" smtClean="0">
                <a:solidFill>
                  <a:srgbClr val="0070C0"/>
                </a:solidFill>
              </a:rPr>
              <a:t>param1</a:t>
            </a:r>
            <a:r>
              <a:rPr lang="en-US" sz="2800" b="1" smtClean="0">
                <a:solidFill>
                  <a:srgbClr val="0070C0"/>
                </a:solidFill>
              </a:rPr>
              <a:t> </a:t>
            </a:r>
            <a:r>
              <a:rPr lang="vi-VN" sz="2800" smtClean="0">
                <a:solidFill>
                  <a:srgbClr val="0070C0"/>
                </a:solidFill>
              </a:rPr>
              <a:t>và</a:t>
            </a:r>
            <a:r>
              <a:rPr lang="en-US" sz="2800" smtClean="0">
                <a:solidFill>
                  <a:srgbClr val="0070C0"/>
                </a:solidFill>
              </a:rPr>
              <a:t> </a:t>
            </a:r>
            <a:r>
              <a:rPr lang="vi-VN" sz="2800" b="1" smtClean="0">
                <a:solidFill>
                  <a:srgbClr val="0070C0"/>
                </a:solidFill>
              </a:rPr>
              <a:t>param2</a:t>
            </a:r>
            <a:r>
              <a:rPr lang="vi-VN" sz="2800" smtClean="0">
                <a:solidFill>
                  <a:srgbClr val="0070C0"/>
                </a:solidFill>
              </a:rPr>
              <a:t>.</a:t>
            </a:r>
            <a:endParaRPr lang="en-US" sz="2800" smtClean="0">
              <a:solidFill>
                <a:srgbClr val="0070C0"/>
              </a:solidFill>
            </a:endParaRPr>
          </a:p>
          <a:p>
            <a:pPr algn="just">
              <a:lnSpc>
                <a:spcPct val="120000"/>
              </a:lnSpc>
              <a:spcBef>
                <a:spcPts val="0"/>
              </a:spcBef>
              <a:buFont typeface="Arial" pitchFamily="34" charset="0"/>
              <a:buChar char="•"/>
            </a:pPr>
            <a:r>
              <a:rPr lang="en-US" sz="2800" smtClean="0">
                <a:solidFill>
                  <a:srgbClr val="0070C0"/>
                </a:solidFill>
              </a:rPr>
              <a:t> </a:t>
            </a:r>
            <a:r>
              <a:rPr lang="vi-VN" sz="2800" b="1" smtClean="0">
                <a:solidFill>
                  <a:srgbClr val="0070C0"/>
                </a:solidFill>
              </a:rPr>
              <a:t>Đối số </a:t>
            </a:r>
            <a:r>
              <a:rPr lang="vi-VN" sz="2800" smtClean="0">
                <a:solidFill>
                  <a:srgbClr val="0070C0"/>
                </a:solidFill>
              </a:rPr>
              <a:t>là giá trị được truyền vào hàm mỗi khi thực hiện lời gọi hàm. Đối số phải có kiểu dữ liệu phù hợp với tham số của hàm.</a:t>
            </a:r>
            <a:endParaRPr lang="en-US" sz="2800" b="1" smtClean="0">
              <a:solidFill>
                <a:srgbClr val="0070C0"/>
              </a:solidFill>
            </a:endParaRPr>
          </a:p>
        </p:txBody>
      </p:sp>
    </p:spTree>
    <p:extLst>
      <p:ext uri="{BB962C8B-B14F-4D97-AF65-F5344CB8AC3E}">
        <p14:creationId xmlns:p14="http://schemas.microsoft.com/office/powerpoint/2010/main" xmlns="" val="177391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168707"/>
            <a:ext cx="8458200" cy="5115246"/>
          </a:xfrm>
          <a:prstGeom prst="rect">
            <a:avLst/>
          </a:prstGeom>
        </p:spPr>
        <p:txBody>
          <a:bodyPr wrap="square">
            <a:spAutoFit/>
          </a:bodyPr>
          <a:lstStyle/>
          <a:p>
            <a:pPr>
              <a:lnSpc>
                <a:spcPct val="120000"/>
              </a:lnSpc>
              <a:spcBef>
                <a:spcPts val="0"/>
              </a:spcBef>
            </a:pPr>
            <a:r>
              <a:rPr lang="en-US" sz="3200" b="1" smtClean="0">
                <a:solidFill>
                  <a:srgbClr val="C00000"/>
                </a:solidFill>
              </a:rPr>
              <a:t>2.2. Truyền tham số (tiếp)</a:t>
            </a:r>
            <a:endParaRPr lang="en-US" sz="2800" b="1" smtClean="0">
              <a:solidFill>
                <a:srgbClr val="0070C0"/>
              </a:solidFill>
            </a:endParaRPr>
          </a:p>
          <a:p>
            <a:pPr algn="just">
              <a:lnSpc>
                <a:spcPct val="150000"/>
              </a:lnSpc>
            </a:pPr>
            <a:r>
              <a:rPr lang="vi-VN" sz="3200" smtClean="0">
                <a:solidFill>
                  <a:srgbClr val="0070C0"/>
                </a:solidFill>
              </a:rPr>
              <a:t>Ngôn ngữ C++ h</a:t>
            </a:r>
            <a:r>
              <a:rPr lang="en-US" sz="3200" smtClean="0">
                <a:solidFill>
                  <a:srgbClr val="0070C0"/>
                </a:solidFill>
              </a:rPr>
              <a:t>ỗ</a:t>
            </a:r>
            <a:r>
              <a:rPr lang="vi-VN" sz="3200" smtClean="0">
                <a:solidFill>
                  <a:srgbClr val="0070C0"/>
                </a:solidFill>
              </a:rPr>
              <a:t> trợ cho chúng ta nhiều kiểu truyền đối số khác nhau tương ứng với mỗi kiểu khai báo tham số khác nhau:</a:t>
            </a:r>
            <a:endParaRPr lang="en-US" sz="3200" smtClean="0">
              <a:solidFill>
                <a:srgbClr val="0070C0"/>
              </a:solidFill>
            </a:endParaRPr>
          </a:p>
          <a:p>
            <a:pPr marL="465138">
              <a:lnSpc>
                <a:spcPct val="150000"/>
              </a:lnSpc>
              <a:buFont typeface="Arial" pitchFamily="34" charset="0"/>
              <a:buChar char="•"/>
            </a:pPr>
            <a:r>
              <a:rPr lang="en-US" sz="3200" smtClean="0">
                <a:solidFill>
                  <a:srgbClr val="0070C0"/>
                </a:solidFill>
              </a:rPr>
              <a:t> </a:t>
            </a:r>
            <a:r>
              <a:rPr lang="vi-VN" sz="3200" smtClean="0">
                <a:solidFill>
                  <a:srgbClr val="0070C0"/>
                </a:solidFill>
              </a:rPr>
              <a:t>Truyền đối số là giá trị</a:t>
            </a:r>
            <a:r>
              <a:rPr lang="en-US" sz="3200" smtClean="0">
                <a:solidFill>
                  <a:srgbClr val="0070C0"/>
                </a:solidFill>
              </a:rPr>
              <a:t>;</a:t>
            </a:r>
            <a:endParaRPr lang="vi-VN" sz="3200" smtClean="0">
              <a:solidFill>
                <a:srgbClr val="0070C0"/>
              </a:solidFill>
            </a:endParaRPr>
          </a:p>
          <a:p>
            <a:pPr marL="465138">
              <a:lnSpc>
                <a:spcPct val="150000"/>
              </a:lnSpc>
              <a:buFont typeface="Arial" pitchFamily="34" charset="0"/>
              <a:buChar char="•"/>
            </a:pPr>
            <a:r>
              <a:rPr lang="en-US" sz="3200" smtClean="0">
                <a:solidFill>
                  <a:srgbClr val="0070C0"/>
                </a:solidFill>
              </a:rPr>
              <a:t> </a:t>
            </a:r>
            <a:r>
              <a:rPr lang="vi-VN" sz="3200" smtClean="0">
                <a:solidFill>
                  <a:srgbClr val="0070C0"/>
                </a:solidFill>
              </a:rPr>
              <a:t>Truyền đối số là tham chiếu</a:t>
            </a:r>
            <a:r>
              <a:rPr lang="en-US" sz="3200" smtClean="0">
                <a:solidFill>
                  <a:srgbClr val="0070C0"/>
                </a:solidFill>
              </a:rPr>
              <a:t>;</a:t>
            </a:r>
            <a:endParaRPr lang="vi-VN" sz="3200" smtClean="0">
              <a:solidFill>
                <a:srgbClr val="0070C0"/>
              </a:solidFill>
            </a:endParaRPr>
          </a:p>
          <a:p>
            <a:pPr marL="465138">
              <a:lnSpc>
                <a:spcPct val="150000"/>
              </a:lnSpc>
              <a:buFont typeface="Arial" pitchFamily="34" charset="0"/>
              <a:buChar char="•"/>
            </a:pPr>
            <a:r>
              <a:rPr lang="en-US" sz="3200" smtClean="0">
                <a:solidFill>
                  <a:srgbClr val="0070C0"/>
                </a:solidFill>
              </a:rPr>
              <a:t> </a:t>
            </a:r>
            <a:r>
              <a:rPr lang="vi-VN" sz="3200" smtClean="0">
                <a:solidFill>
                  <a:srgbClr val="0070C0"/>
                </a:solidFill>
              </a:rPr>
              <a:t>Truyền đối số là địa chỉ</a:t>
            </a:r>
            <a:r>
              <a:rPr lang="en-US" sz="3200" smtClean="0">
                <a:solidFill>
                  <a:srgbClr val="0070C0"/>
                </a:solidFill>
              </a:rPr>
              <a:t>.</a:t>
            </a:r>
            <a:endParaRPr lang="en-US" sz="3200" b="1" smtClean="0">
              <a:solidFill>
                <a:srgbClr val="C00000"/>
              </a:solidFill>
            </a:endParaRPr>
          </a:p>
        </p:txBody>
      </p:sp>
    </p:spTree>
    <p:extLst>
      <p:ext uri="{BB962C8B-B14F-4D97-AF65-F5344CB8AC3E}">
        <p14:creationId xmlns:p14="http://schemas.microsoft.com/office/powerpoint/2010/main" xmlns="" val="177391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5556"/>
            <a:ext cx="8458200" cy="6592574"/>
          </a:xfrm>
          <a:prstGeom prst="rect">
            <a:avLst/>
          </a:prstGeom>
        </p:spPr>
        <p:txBody>
          <a:bodyPr wrap="square">
            <a:spAutoFit/>
          </a:bodyPr>
          <a:lstStyle/>
          <a:p>
            <a:pPr>
              <a:lnSpc>
                <a:spcPct val="110000"/>
              </a:lnSpc>
              <a:spcBef>
                <a:spcPts val="0"/>
              </a:spcBef>
            </a:pPr>
            <a:r>
              <a:rPr lang="en-US" sz="3200" b="1" smtClean="0">
                <a:solidFill>
                  <a:srgbClr val="C00000"/>
                </a:solidFill>
              </a:rPr>
              <a:t>2.2. Truyền tham số (tiếp)</a:t>
            </a:r>
            <a:endParaRPr lang="en-US" sz="2800" b="1" smtClean="0">
              <a:solidFill>
                <a:srgbClr val="0070C0"/>
              </a:solidFill>
            </a:endParaRPr>
          </a:p>
          <a:p>
            <a:pPr>
              <a:lnSpc>
                <a:spcPct val="110000"/>
              </a:lnSpc>
              <a:buFont typeface="Arial" pitchFamily="34" charset="0"/>
              <a:buChar char="•"/>
            </a:pPr>
            <a:r>
              <a:rPr lang="en-US" sz="2800" smtClean="0">
                <a:solidFill>
                  <a:srgbClr val="0070C0"/>
                </a:solidFill>
              </a:rPr>
              <a:t> </a:t>
            </a:r>
            <a:r>
              <a:rPr lang="vi-VN" sz="2700" b="1" i="1" smtClean="0">
                <a:solidFill>
                  <a:srgbClr val="0070C0"/>
                </a:solidFill>
              </a:rPr>
              <a:t>Truyền đối số là giá trị</a:t>
            </a:r>
            <a:r>
              <a:rPr lang="en-US" sz="2700" b="1" i="1" smtClean="0">
                <a:solidFill>
                  <a:srgbClr val="0070C0"/>
                </a:solidFill>
              </a:rPr>
              <a:t> (Pass by Value )</a:t>
            </a:r>
          </a:p>
          <a:p>
            <a:pPr algn="just">
              <a:lnSpc>
                <a:spcPct val="110000"/>
              </a:lnSpc>
            </a:pPr>
            <a:r>
              <a:rPr lang="vi-VN" sz="2700" smtClean="0">
                <a:solidFill>
                  <a:srgbClr val="0070C0"/>
                </a:solidFill>
              </a:rPr>
              <a:t>Truyền đối số vào hàm là giá trị có nghĩa là chúng ta sẽ đưa giá trị vào hàm và các tham số sẽ tiếp nhận những giá trị được truyền vào.</a:t>
            </a:r>
            <a:endParaRPr lang="en-US" sz="2700" smtClean="0">
              <a:solidFill>
                <a:srgbClr val="0070C0"/>
              </a:solidFill>
            </a:endParaRPr>
          </a:p>
          <a:p>
            <a:pPr algn="just">
              <a:lnSpc>
                <a:spcPct val="110000"/>
              </a:lnSpc>
              <a:buFont typeface="Arial" pitchFamily="34" charset="0"/>
              <a:buChar char="•"/>
            </a:pPr>
            <a:r>
              <a:rPr lang="en-US" sz="2700" b="1" i="1" smtClean="0">
                <a:solidFill>
                  <a:srgbClr val="0070C0"/>
                </a:solidFill>
              </a:rPr>
              <a:t> Ví dụ:</a:t>
            </a:r>
          </a:p>
          <a:p>
            <a:pPr lvl="1" algn="just">
              <a:lnSpc>
                <a:spcPct val="110000"/>
              </a:lnSpc>
            </a:pPr>
            <a:r>
              <a:rPr lang="en-US" sz="2700" b="1" smtClean="0">
                <a:solidFill>
                  <a:srgbClr val="FF0000"/>
                </a:solidFill>
                <a:latin typeface="Courier New" pitchFamily="49" charset="0"/>
                <a:cs typeface="Courier New" pitchFamily="49" charset="0"/>
              </a:rPr>
              <a:t>int add (int x, int y) { </a:t>
            </a:r>
          </a:p>
          <a:p>
            <a:pPr lvl="1" algn="just">
              <a:lnSpc>
                <a:spcPct val="110000"/>
              </a:lnSpc>
            </a:pPr>
            <a:r>
              <a:rPr lang="en-US" sz="2700" b="1" smtClean="0">
                <a:solidFill>
                  <a:srgbClr val="FF0000"/>
                </a:solidFill>
                <a:latin typeface="Courier New" pitchFamily="49" charset="0"/>
                <a:cs typeface="Courier New" pitchFamily="49" charset="0"/>
              </a:rPr>
              <a:t>	return (x + y); </a:t>
            </a:r>
          </a:p>
          <a:p>
            <a:pPr lvl="1" algn="just">
              <a:lnSpc>
                <a:spcPct val="110000"/>
              </a:lnSpc>
            </a:pPr>
            <a:r>
              <a:rPr lang="en-US" sz="2700" b="1" smtClean="0">
                <a:solidFill>
                  <a:srgbClr val="FF0000"/>
                </a:solidFill>
                <a:latin typeface="Courier New" pitchFamily="49" charset="0"/>
                <a:cs typeface="Courier New" pitchFamily="49" charset="0"/>
              </a:rPr>
              <a:t>}</a:t>
            </a:r>
          </a:p>
          <a:p>
            <a:pPr marL="0" lvl="1" algn="just">
              <a:lnSpc>
                <a:spcPct val="110000"/>
              </a:lnSpc>
            </a:pPr>
            <a:r>
              <a:rPr lang="vi-VN" sz="2700" smtClean="0">
                <a:solidFill>
                  <a:srgbClr val="0070C0"/>
                </a:solidFill>
              </a:rPr>
              <a:t>Biến </a:t>
            </a:r>
            <a:r>
              <a:rPr lang="vi-VN" sz="2700" b="1" smtClean="0">
                <a:solidFill>
                  <a:srgbClr val="FF0000"/>
                </a:solidFill>
                <a:latin typeface="Courier New" pitchFamily="49" charset="0"/>
                <a:cs typeface="Courier New" pitchFamily="49" charset="0"/>
              </a:rPr>
              <a:t>x</a:t>
            </a:r>
            <a:r>
              <a:rPr lang="vi-VN" sz="2700" smtClean="0">
                <a:solidFill>
                  <a:srgbClr val="0070C0"/>
                </a:solidFill>
              </a:rPr>
              <a:t> và </a:t>
            </a:r>
            <a:r>
              <a:rPr lang="vi-VN" sz="2700" b="1" smtClean="0">
                <a:solidFill>
                  <a:srgbClr val="FF0000"/>
                </a:solidFill>
                <a:latin typeface="Courier New" pitchFamily="49" charset="0"/>
                <a:cs typeface="Courier New" pitchFamily="49" charset="0"/>
              </a:rPr>
              <a:t>y</a:t>
            </a:r>
            <a:r>
              <a:rPr lang="vi-VN" sz="2700" smtClean="0">
                <a:solidFill>
                  <a:srgbClr val="0070C0"/>
                </a:solidFill>
              </a:rPr>
              <a:t> được khai báo làm tham số của hàm </a:t>
            </a:r>
            <a:r>
              <a:rPr lang="vi-VN" sz="2700" b="1" smtClean="0">
                <a:solidFill>
                  <a:srgbClr val="FF0000"/>
                </a:solidFill>
                <a:latin typeface="Courier New" pitchFamily="49" charset="0"/>
                <a:cs typeface="Courier New" pitchFamily="49" charset="0"/>
              </a:rPr>
              <a:t>add </a:t>
            </a:r>
            <a:r>
              <a:rPr lang="vi-VN" sz="2700" smtClean="0">
                <a:solidFill>
                  <a:srgbClr val="0070C0"/>
                </a:solidFill>
              </a:rPr>
              <a:t>đóng vai trò như là biến cục bộ hoạt động bên trong hàm add. Vì thế, tại thời điểm kết thúc phiên làm việc của hàm, các biến tham số này sẽ bị hủy và những giá trị được truyền vào không còn tồn tại.</a:t>
            </a:r>
            <a:endParaRPr lang="vi-VN" sz="2700" b="1" smtClean="0">
              <a:solidFill>
                <a:srgbClr val="FF0000"/>
              </a:solidFill>
              <a:latin typeface="Courier New" pitchFamily="49" charset="0"/>
              <a:cs typeface="Courier New" pitchFamily="49" charset="0"/>
            </a:endParaRPr>
          </a:p>
        </p:txBody>
      </p:sp>
      <p:sp>
        <p:nvSpPr>
          <p:cNvPr id="1026" name="AutoShape 2" descr="https://github.com/nguyenchiemminhvu/CPP-Tutorial/blob/master/7-co-ban-ve-ham/7-2-truyen-doi-so-cho-ham-la-gia-tri-hoac-tham-chieu/1.png?raw=tru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1.png"/>
          <p:cNvPicPr>
            <a:picLocks noChangeAspect="1"/>
          </p:cNvPicPr>
          <p:nvPr/>
        </p:nvPicPr>
        <p:blipFill>
          <a:blip r:embed="rId2"/>
          <a:srcRect t="4110" r="9589" b="8219"/>
          <a:stretch>
            <a:fillRect/>
          </a:stretch>
        </p:blipFill>
        <p:spPr>
          <a:xfrm>
            <a:off x="171337" y="1072356"/>
            <a:ext cx="8604647" cy="556260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177391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par>
                          <p:cTn id="27" fill="hold">
                            <p:stCondLst>
                              <p:cond delay="1000"/>
                            </p:stCondLst>
                            <p:childTnLst>
                              <p:par>
                                <p:cTn id="28" presetID="3" presetClass="entr" presetSubtype="10" fill="hold" nodeType="after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linds(horizontal)">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linds(horizontal)">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xit" presetSubtype="16" fill="hold" nodeType="clickEffect">
                                  <p:stCondLst>
                                    <p:cond delay="0"/>
                                  </p:stCondLst>
                                  <p:childTnLst>
                                    <p:animEffect transition="out" filter="box(in)">
                                      <p:cBhvr>
                                        <p:cTn id="39" dur="500"/>
                                        <p:tgtEl>
                                          <p:spTgt spid="5"/>
                                        </p:tgtEl>
                                      </p:cBhvr>
                                    </p:animEffect>
                                    <p:set>
                                      <p:cBhvr>
                                        <p:cTn id="40" dur="1" fill="hold">
                                          <p:stCondLst>
                                            <p:cond delay="499"/>
                                          </p:stCondLst>
                                        </p:cTn>
                                        <p:tgtEl>
                                          <p:spTgt spid="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blinds(horizontal)">
                                      <p:cBhvr>
                                        <p:cTn id="4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645" y="5556"/>
            <a:ext cx="8790710" cy="1284582"/>
          </a:xfrm>
          <a:prstGeom prst="rect">
            <a:avLst/>
          </a:prstGeom>
          <a:noFill/>
        </p:spPr>
        <p:txBody>
          <a:bodyPr wrap="square" rtlCol="0">
            <a:spAutoFit/>
          </a:bodyPr>
          <a:lstStyle/>
          <a:p>
            <a:pPr algn="ctr">
              <a:lnSpc>
                <a:spcPct val="120000"/>
              </a:lnSpc>
            </a:pPr>
            <a:r>
              <a:rPr lang="en-US" sz="3600" b="1" err="1" smtClean="0">
                <a:solidFill>
                  <a:srgbClr val="002060"/>
                </a:solidFill>
                <a:latin typeface="Tahoma" pitchFamily="34" charset="0"/>
                <a:cs typeface="Tahoma" pitchFamily="34" charset="0"/>
              </a:rPr>
              <a:t>Thiết</a:t>
            </a:r>
            <a:r>
              <a:rPr lang="en-US" sz="3600" b="1" smtClean="0">
                <a:solidFill>
                  <a:srgbClr val="002060"/>
                </a:solidFill>
                <a:latin typeface="Tahoma" pitchFamily="34" charset="0"/>
                <a:cs typeface="Tahoma" pitchFamily="34" charset="0"/>
              </a:rPr>
              <a:t> </a:t>
            </a:r>
            <a:r>
              <a:rPr lang="en-US" sz="3600" b="1" err="1" smtClean="0">
                <a:solidFill>
                  <a:srgbClr val="002060"/>
                </a:solidFill>
                <a:latin typeface="Tahoma" pitchFamily="34" charset="0"/>
                <a:cs typeface="Tahoma" pitchFamily="34" charset="0"/>
              </a:rPr>
              <a:t>lập</a:t>
            </a:r>
            <a:r>
              <a:rPr lang="en-US" sz="3600" b="1" smtClean="0">
                <a:solidFill>
                  <a:srgbClr val="002060"/>
                </a:solidFill>
                <a:latin typeface="Tahoma" pitchFamily="34" charset="0"/>
                <a:cs typeface="Tahoma" pitchFamily="34" charset="0"/>
              </a:rPr>
              <a:t> </a:t>
            </a:r>
            <a:r>
              <a:rPr lang="en-US" sz="3600" b="1" err="1" smtClean="0">
                <a:solidFill>
                  <a:srgbClr val="002060"/>
                </a:solidFill>
                <a:latin typeface="Tahoma" pitchFamily="34" charset="0"/>
                <a:cs typeface="Tahoma" pitchFamily="34" charset="0"/>
              </a:rPr>
              <a:t>môi</a:t>
            </a:r>
            <a:r>
              <a:rPr lang="en-US" sz="3600" b="1" smtClean="0">
                <a:solidFill>
                  <a:srgbClr val="002060"/>
                </a:solidFill>
                <a:latin typeface="Tahoma" pitchFamily="34" charset="0"/>
                <a:cs typeface="Tahoma" pitchFamily="34" charset="0"/>
              </a:rPr>
              <a:t> </a:t>
            </a:r>
            <a:r>
              <a:rPr lang="en-US" sz="3600" b="1" err="1" smtClean="0">
                <a:solidFill>
                  <a:srgbClr val="002060"/>
                </a:solidFill>
                <a:latin typeface="Tahoma" pitchFamily="34" charset="0"/>
                <a:cs typeface="Tahoma" pitchFamily="34" charset="0"/>
              </a:rPr>
              <a:t>trường</a:t>
            </a:r>
            <a:r>
              <a:rPr lang="en-US" sz="3600" b="1" smtClean="0">
                <a:solidFill>
                  <a:srgbClr val="002060"/>
                </a:solidFill>
                <a:latin typeface="Tahoma" pitchFamily="34" charset="0"/>
                <a:cs typeface="Tahoma" pitchFamily="34" charset="0"/>
              </a:rPr>
              <a:t> </a:t>
            </a:r>
            <a:r>
              <a:rPr lang="en-US" sz="3600" b="1" err="1" smtClean="0">
                <a:solidFill>
                  <a:srgbClr val="002060"/>
                </a:solidFill>
                <a:latin typeface="Tahoma" pitchFamily="34" charset="0"/>
                <a:cs typeface="Tahoma" pitchFamily="34" charset="0"/>
              </a:rPr>
              <a:t>phát</a:t>
            </a:r>
            <a:r>
              <a:rPr lang="en-US" sz="3600" b="1" smtClean="0">
                <a:solidFill>
                  <a:srgbClr val="002060"/>
                </a:solidFill>
                <a:latin typeface="Tahoma" pitchFamily="34" charset="0"/>
                <a:cs typeface="Tahoma" pitchFamily="34" charset="0"/>
              </a:rPr>
              <a:t> </a:t>
            </a:r>
            <a:r>
              <a:rPr lang="en-US" sz="3600" b="1" err="1" smtClean="0">
                <a:solidFill>
                  <a:srgbClr val="002060"/>
                </a:solidFill>
                <a:latin typeface="Tahoma" pitchFamily="34" charset="0"/>
                <a:cs typeface="Tahoma" pitchFamily="34" charset="0"/>
              </a:rPr>
              <a:t>triển</a:t>
            </a:r>
            <a:r>
              <a:rPr lang="en-US" sz="3600" b="1">
                <a:solidFill>
                  <a:srgbClr val="002060"/>
                </a:solidFill>
                <a:latin typeface="Tahoma" pitchFamily="34" charset="0"/>
                <a:cs typeface="Tahoma" pitchFamily="34" charset="0"/>
              </a:rPr>
              <a:t> </a:t>
            </a:r>
            <a:r>
              <a:rPr lang="en-US" sz="3600" b="1" smtClean="0">
                <a:solidFill>
                  <a:srgbClr val="002060"/>
                </a:solidFill>
                <a:latin typeface="Tahoma" pitchFamily="34" charset="0"/>
                <a:cs typeface="Tahoma" pitchFamily="34" charset="0"/>
              </a:rPr>
              <a:t>C++</a:t>
            </a:r>
          </a:p>
          <a:p>
            <a:pPr algn="ctr">
              <a:lnSpc>
                <a:spcPct val="120000"/>
              </a:lnSpc>
            </a:pPr>
            <a:r>
              <a:rPr lang="en-US" sz="3200" smtClean="0">
                <a:solidFill>
                  <a:srgbClr val="002060"/>
                </a:solidFill>
                <a:latin typeface="Tahoma" pitchFamily="34" charset="0"/>
                <a:cs typeface="Tahoma" pitchFamily="34" charset="0"/>
              </a:rPr>
              <a:t>(IDE - </a:t>
            </a:r>
            <a:r>
              <a:rPr lang="en-US" sz="3200">
                <a:solidFill>
                  <a:srgbClr val="002060"/>
                </a:solidFill>
                <a:latin typeface="Tahoma" pitchFamily="34" charset="0"/>
                <a:cs typeface="Tahoma" pitchFamily="34" charset="0"/>
              </a:rPr>
              <a:t>Integrated </a:t>
            </a:r>
            <a:r>
              <a:rPr lang="en-US" sz="3200" smtClean="0">
                <a:solidFill>
                  <a:srgbClr val="002060"/>
                </a:solidFill>
                <a:latin typeface="Tahoma" pitchFamily="34" charset="0"/>
                <a:cs typeface="Tahoma" pitchFamily="34" charset="0"/>
              </a:rPr>
              <a:t>Development Environment)</a:t>
            </a:r>
          </a:p>
        </p:txBody>
      </p:sp>
      <p:sp>
        <p:nvSpPr>
          <p:cNvPr id="5" name="TextBox 4"/>
          <p:cNvSpPr txBox="1"/>
          <p:nvPr/>
        </p:nvSpPr>
        <p:spPr>
          <a:xfrm>
            <a:off x="202839" y="1148556"/>
            <a:ext cx="8764516" cy="1052596"/>
          </a:xfrm>
          <a:prstGeom prst="rect">
            <a:avLst/>
          </a:prstGeom>
          <a:noFill/>
        </p:spPr>
        <p:txBody>
          <a:bodyPr wrap="square" rtlCol="0">
            <a:spAutoFit/>
          </a:bodyPr>
          <a:lstStyle/>
          <a:p>
            <a:pPr marL="457200" indent="-457200" algn="just">
              <a:lnSpc>
                <a:spcPct val="120000"/>
              </a:lnSpc>
              <a:buFont typeface="Arial" pitchFamily="34" charset="0"/>
              <a:buChar char="•"/>
            </a:pPr>
            <a:r>
              <a:rPr lang="en-US" sz="2800" b="1" err="1" smtClean="0">
                <a:solidFill>
                  <a:srgbClr val="002060"/>
                </a:solidFill>
              </a:rPr>
              <a:t>Thiết</a:t>
            </a:r>
            <a:r>
              <a:rPr lang="en-US" sz="2800" b="1" smtClean="0">
                <a:solidFill>
                  <a:srgbClr val="002060"/>
                </a:solidFill>
              </a:rPr>
              <a:t> </a:t>
            </a:r>
            <a:r>
              <a:rPr lang="en-US" sz="2800" b="1" err="1" smtClean="0">
                <a:solidFill>
                  <a:srgbClr val="002060"/>
                </a:solidFill>
              </a:rPr>
              <a:t>lập</a:t>
            </a:r>
            <a:r>
              <a:rPr lang="en-US" sz="2800" b="1" smtClean="0">
                <a:solidFill>
                  <a:srgbClr val="002060"/>
                </a:solidFill>
              </a:rPr>
              <a:t> </a:t>
            </a:r>
            <a:r>
              <a:rPr lang="en-US" sz="2800" b="1" err="1" smtClean="0">
                <a:solidFill>
                  <a:srgbClr val="002060"/>
                </a:solidFill>
              </a:rPr>
              <a:t>môi</a:t>
            </a:r>
            <a:r>
              <a:rPr lang="en-US" sz="2800" b="1" smtClean="0">
                <a:solidFill>
                  <a:srgbClr val="002060"/>
                </a:solidFill>
              </a:rPr>
              <a:t> </a:t>
            </a:r>
            <a:r>
              <a:rPr lang="en-US" sz="2800" b="1" err="1" smtClean="0">
                <a:solidFill>
                  <a:srgbClr val="002060"/>
                </a:solidFill>
              </a:rPr>
              <a:t>trường</a:t>
            </a:r>
            <a:r>
              <a:rPr lang="en-US" sz="2800" b="1" smtClean="0">
                <a:solidFill>
                  <a:srgbClr val="002060"/>
                </a:solidFill>
              </a:rPr>
              <a:t> </a:t>
            </a:r>
            <a:r>
              <a:rPr lang="en-US" sz="2800" b="1" err="1" smtClean="0">
                <a:solidFill>
                  <a:srgbClr val="002060"/>
                </a:solidFill>
              </a:rPr>
              <a:t>cục</a:t>
            </a:r>
            <a:r>
              <a:rPr lang="en-US" sz="2800" b="1" smtClean="0">
                <a:solidFill>
                  <a:srgbClr val="002060"/>
                </a:solidFill>
              </a:rPr>
              <a:t> </a:t>
            </a:r>
            <a:r>
              <a:rPr lang="en-US" sz="2800" b="1" err="1" smtClean="0">
                <a:solidFill>
                  <a:srgbClr val="002060"/>
                </a:solidFill>
              </a:rPr>
              <a:t>bộ</a:t>
            </a:r>
            <a:endParaRPr lang="en-US" sz="2800" b="1" smtClean="0">
              <a:solidFill>
                <a:srgbClr val="002060"/>
              </a:solidFill>
            </a:endParaRPr>
          </a:p>
          <a:p>
            <a:pPr marL="457200" indent="-457200">
              <a:lnSpc>
                <a:spcPct val="120000"/>
              </a:lnSpc>
              <a:buFont typeface="Wingdings" pitchFamily="2" charset="2"/>
              <a:buChar char="ü"/>
            </a:pPr>
            <a:r>
              <a:rPr lang="en-US" b="1" smtClean="0">
                <a:solidFill>
                  <a:srgbClr val="002060"/>
                </a:solidFill>
              </a:rPr>
              <a:t>Windows:</a:t>
            </a:r>
            <a:r>
              <a:rPr lang="en-US" smtClean="0">
                <a:solidFill>
                  <a:srgbClr val="002060"/>
                </a:solidFill>
              </a:rPr>
              <a:t> Code</a:t>
            </a:r>
            <a:r>
              <a:rPr lang="en-US">
                <a:solidFill>
                  <a:srgbClr val="002060"/>
                </a:solidFill>
              </a:rPr>
              <a:t>::blocks (</a:t>
            </a:r>
            <a:r>
              <a:rPr lang="en-US">
                <a:solidFill>
                  <a:srgbClr val="002060"/>
                </a:solidFill>
                <a:hlinkClick r:id="rId2"/>
              </a:rPr>
              <a:t>http://www.codeblocks.org</a:t>
            </a:r>
            <a:r>
              <a:rPr lang="en-US" smtClean="0">
                <a:solidFill>
                  <a:srgbClr val="002060"/>
                </a:solidFill>
                <a:hlinkClick r:id="rId2"/>
              </a:rPr>
              <a:t>/</a:t>
            </a:r>
            <a:r>
              <a:rPr lang="en-US" smtClean="0">
                <a:solidFill>
                  <a:srgbClr val="002060"/>
                </a:solidFill>
              </a:rPr>
              <a:t>)</a:t>
            </a:r>
          </a:p>
        </p:txBody>
      </p:sp>
      <p:pic>
        <p:nvPicPr>
          <p:cNvPr id="2" name="Picture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668746" y="2201152"/>
            <a:ext cx="5806507" cy="4357604"/>
          </a:xfrm>
          <a:prstGeom prst="rect">
            <a:avLst/>
          </a:prstGeom>
        </p:spPr>
      </p:pic>
    </p:spTree>
    <p:extLst>
      <p:ext uri="{BB962C8B-B14F-4D97-AF65-F5344CB8AC3E}">
        <p14:creationId xmlns="" xmlns:p14="http://schemas.microsoft.com/office/powerpoint/2010/main" val="6739722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5556"/>
            <a:ext cx="8458200" cy="7168116"/>
          </a:xfrm>
          <a:prstGeom prst="rect">
            <a:avLst/>
          </a:prstGeom>
        </p:spPr>
        <p:txBody>
          <a:bodyPr wrap="square">
            <a:spAutoFit/>
          </a:bodyPr>
          <a:lstStyle/>
          <a:p>
            <a:pPr>
              <a:lnSpc>
                <a:spcPct val="110000"/>
              </a:lnSpc>
              <a:spcBef>
                <a:spcPts val="0"/>
              </a:spcBef>
            </a:pPr>
            <a:r>
              <a:rPr lang="en-US" sz="3200" b="1" smtClean="0">
                <a:solidFill>
                  <a:srgbClr val="C00000"/>
                </a:solidFill>
              </a:rPr>
              <a:t>2.2. Truyền tham số (tiếp)</a:t>
            </a:r>
            <a:endParaRPr lang="en-US" sz="2800" b="1" smtClean="0">
              <a:solidFill>
                <a:srgbClr val="0070C0"/>
              </a:solidFill>
            </a:endParaRPr>
          </a:p>
          <a:p>
            <a:pPr>
              <a:lnSpc>
                <a:spcPct val="110000"/>
              </a:lnSpc>
              <a:buFont typeface="Arial" pitchFamily="34" charset="0"/>
              <a:buChar char="•"/>
            </a:pPr>
            <a:r>
              <a:rPr lang="en-US" sz="3200" smtClean="0">
                <a:solidFill>
                  <a:srgbClr val="0070C0"/>
                </a:solidFill>
              </a:rPr>
              <a:t> </a:t>
            </a:r>
            <a:r>
              <a:rPr lang="vi-VN" sz="2700" b="1" i="1" smtClean="0">
                <a:solidFill>
                  <a:srgbClr val="0070C0"/>
                </a:solidFill>
              </a:rPr>
              <a:t>Truyền đối số là giá trị</a:t>
            </a:r>
            <a:r>
              <a:rPr lang="en-US" sz="2700" b="1" i="1" smtClean="0">
                <a:solidFill>
                  <a:srgbClr val="0070C0"/>
                </a:solidFill>
              </a:rPr>
              <a:t> (tiếp)</a:t>
            </a:r>
          </a:p>
          <a:p>
            <a:pPr algn="just">
              <a:lnSpc>
                <a:spcPct val="110000"/>
              </a:lnSpc>
            </a:pPr>
            <a:r>
              <a:rPr lang="en-US" sz="2700" b="1" u="sng" smtClean="0">
                <a:solidFill>
                  <a:srgbClr val="FF0000"/>
                </a:solidFill>
              </a:rPr>
              <a:t>Câu hỏi</a:t>
            </a:r>
            <a:r>
              <a:rPr lang="en-US" sz="2700" b="1" smtClean="0">
                <a:solidFill>
                  <a:srgbClr val="FF0000"/>
                </a:solidFill>
              </a:rPr>
              <a:t>: </a:t>
            </a:r>
            <a:r>
              <a:rPr lang="vi-VN" sz="2700" b="1" smtClean="0">
                <a:solidFill>
                  <a:srgbClr val="FF0000"/>
                </a:solidFill>
              </a:rPr>
              <a:t>Điều gì xảy ra khi truyền đối số cho hàm là giá trị của một biến</a:t>
            </a:r>
            <a:r>
              <a:rPr lang="en-US" sz="2700" b="1" smtClean="0">
                <a:solidFill>
                  <a:srgbClr val="FF0000"/>
                </a:solidFill>
              </a:rPr>
              <a:t>?</a:t>
            </a:r>
          </a:p>
          <a:p>
            <a:pPr algn="just">
              <a:lnSpc>
                <a:spcPct val="110000"/>
              </a:lnSpc>
            </a:pPr>
            <a:r>
              <a:rPr lang="en-US" sz="2700" b="1" u="sng" smtClean="0">
                <a:solidFill>
                  <a:srgbClr val="0070C0"/>
                </a:solidFill>
              </a:rPr>
              <a:t>Ví dụ</a:t>
            </a:r>
            <a:r>
              <a:rPr lang="en-US" sz="2700" b="1" smtClean="0">
                <a:solidFill>
                  <a:srgbClr val="0070C0"/>
                </a:solidFill>
              </a:rPr>
              <a:t>: Hàm đổi chỗ hai biến số nguyên</a:t>
            </a:r>
          </a:p>
          <a:p>
            <a:pPr lvl="1" algn="just">
              <a:lnSpc>
                <a:spcPct val="110000"/>
              </a:lnSpc>
            </a:pPr>
            <a:r>
              <a:rPr lang="en-US" sz="2700" b="1" smtClean="0">
                <a:solidFill>
                  <a:srgbClr val="FF0000"/>
                </a:solidFill>
                <a:latin typeface="Courier New" pitchFamily="49" charset="0"/>
                <a:cs typeface="Courier New" pitchFamily="49" charset="0"/>
              </a:rPr>
              <a:t>void swap(int x, int y) {</a:t>
            </a:r>
          </a:p>
          <a:p>
            <a:pPr lvl="1" algn="just">
              <a:lnSpc>
                <a:spcPct val="110000"/>
              </a:lnSpc>
            </a:pPr>
            <a:r>
              <a:rPr lang="en-US" sz="2700" b="1" smtClean="0">
                <a:solidFill>
                  <a:srgbClr val="FF0000"/>
                </a:solidFill>
                <a:latin typeface="Courier New" pitchFamily="49" charset="0"/>
                <a:cs typeface="Courier New" pitchFamily="49" charset="0"/>
              </a:rPr>
              <a:t>	int temp = x;</a:t>
            </a:r>
          </a:p>
          <a:p>
            <a:pPr lvl="1" algn="just">
              <a:lnSpc>
                <a:spcPct val="110000"/>
              </a:lnSpc>
            </a:pPr>
            <a:r>
              <a:rPr lang="en-US" sz="2700" b="1" smtClean="0">
                <a:solidFill>
                  <a:srgbClr val="FF0000"/>
                </a:solidFill>
                <a:latin typeface="Courier New" pitchFamily="49" charset="0"/>
                <a:cs typeface="Courier New" pitchFamily="49" charset="0"/>
              </a:rPr>
              <a:t>	x = y;</a:t>
            </a:r>
          </a:p>
          <a:p>
            <a:pPr lvl="1" algn="just">
              <a:lnSpc>
                <a:spcPct val="110000"/>
              </a:lnSpc>
            </a:pPr>
            <a:r>
              <a:rPr lang="en-US" sz="2700" b="1" smtClean="0">
                <a:solidFill>
                  <a:srgbClr val="FF0000"/>
                </a:solidFill>
                <a:latin typeface="Courier New" pitchFamily="49" charset="0"/>
                <a:cs typeface="Courier New" pitchFamily="49" charset="0"/>
              </a:rPr>
              <a:t>	y = temp;</a:t>
            </a:r>
          </a:p>
          <a:p>
            <a:pPr lvl="1" algn="just">
              <a:lnSpc>
                <a:spcPct val="110000"/>
              </a:lnSpc>
            </a:pPr>
            <a:r>
              <a:rPr lang="en-US" sz="2700" b="1" smtClean="0">
                <a:solidFill>
                  <a:srgbClr val="FF0000"/>
                </a:solidFill>
                <a:latin typeface="Courier New" pitchFamily="49" charset="0"/>
                <a:cs typeface="Courier New" pitchFamily="49" charset="0"/>
              </a:rPr>
              <a:t>}</a:t>
            </a:r>
          </a:p>
          <a:p>
            <a:pPr lvl="1" algn="just">
              <a:lnSpc>
                <a:spcPct val="110000"/>
              </a:lnSpc>
            </a:pPr>
            <a:r>
              <a:rPr lang="en-US" sz="2700" b="1" smtClean="0">
                <a:solidFill>
                  <a:srgbClr val="FF0000"/>
                </a:solidFill>
                <a:latin typeface="Courier New" pitchFamily="49" charset="0"/>
                <a:cs typeface="Courier New" pitchFamily="49" charset="0"/>
              </a:rPr>
              <a:t>...</a:t>
            </a:r>
          </a:p>
          <a:p>
            <a:pPr lvl="1" algn="just">
              <a:lnSpc>
                <a:spcPct val="110000"/>
              </a:lnSpc>
            </a:pPr>
            <a:r>
              <a:rPr lang="en-US" sz="2700" b="1" smtClean="0">
                <a:solidFill>
                  <a:srgbClr val="FF0000"/>
                </a:solidFill>
                <a:latin typeface="Courier New" pitchFamily="49" charset="0"/>
                <a:cs typeface="Courier New" pitchFamily="49" charset="0"/>
              </a:rPr>
              <a:t>a = -7;</a:t>
            </a:r>
          </a:p>
          <a:p>
            <a:pPr lvl="1" algn="just">
              <a:lnSpc>
                <a:spcPct val="110000"/>
              </a:lnSpc>
            </a:pPr>
            <a:r>
              <a:rPr lang="en-US" sz="2700" b="1" smtClean="0">
                <a:solidFill>
                  <a:srgbClr val="FF0000"/>
                </a:solidFill>
                <a:latin typeface="Courier New" pitchFamily="49" charset="0"/>
                <a:cs typeface="Courier New" pitchFamily="49" charset="0"/>
              </a:rPr>
              <a:t>b = 9;</a:t>
            </a:r>
          </a:p>
          <a:p>
            <a:pPr lvl="1" algn="just">
              <a:lnSpc>
                <a:spcPct val="110000"/>
              </a:lnSpc>
            </a:pPr>
            <a:r>
              <a:rPr lang="en-US" sz="2700" b="1" smtClean="0">
                <a:solidFill>
                  <a:srgbClr val="FF0000"/>
                </a:solidFill>
                <a:latin typeface="Courier New" pitchFamily="49" charset="0"/>
                <a:cs typeface="Courier New" pitchFamily="49" charset="0"/>
              </a:rPr>
              <a:t>...</a:t>
            </a:r>
          </a:p>
          <a:p>
            <a:pPr lvl="1" algn="just">
              <a:lnSpc>
                <a:spcPct val="110000"/>
              </a:lnSpc>
            </a:pPr>
            <a:r>
              <a:rPr lang="en-US" sz="2700" b="1" smtClean="0">
                <a:solidFill>
                  <a:srgbClr val="FF0000"/>
                </a:solidFill>
                <a:latin typeface="Courier New" pitchFamily="49" charset="0"/>
                <a:cs typeface="Courier New" pitchFamily="49" charset="0"/>
              </a:rPr>
              <a:t>swap(a, b);</a:t>
            </a:r>
          </a:p>
        </p:txBody>
      </p:sp>
      <p:sp>
        <p:nvSpPr>
          <p:cNvPr id="1026" name="AutoShape 2" descr="https://github.com/nguyenchiemminhvu/CPP-Tutorial/blob/master/7-co-ban-ve-ham/7-2-truyen-doi-so-cho-ham-la-gia-tri-hoac-tham-chieu/1.png?raw=tru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ounded Rectangular Callout 5"/>
          <p:cNvSpPr/>
          <p:nvPr/>
        </p:nvSpPr>
        <p:spPr>
          <a:xfrm>
            <a:off x="4039394" y="5491956"/>
            <a:ext cx="4648200" cy="990600"/>
          </a:xfrm>
          <a:prstGeom prst="wedgeRoundRectCallout">
            <a:avLst>
              <a:gd name="adj1" fmla="val -74068"/>
              <a:gd name="adj2" fmla="val 625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t>Có đổi chỗ được cho hai biến a, b hay không?</a:t>
            </a:r>
            <a:endParaRPr lang="en-US" sz="2800" b="1"/>
          </a:p>
        </p:txBody>
      </p:sp>
      <p:sp>
        <p:nvSpPr>
          <p:cNvPr id="8" name="Rounded Rectangle 7"/>
          <p:cNvSpPr/>
          <p:nvPr/>
        </p:nvSpPr>
        <p:spPr>
          <a:xfrm>
            <a:off x="3658394" y="5339556"/>
            <a:ext cx="5258594"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t>Giá trị mà tham số x, y tiếp nhận là bản sao của a, b</a:t>
            </a:r>
          </a:p>
        </p:txBody>
      </p:sp>
    </p:spTree>
    <p:extLst>
      <p:ext uri="{BB962C8B-B14F-4D97-AF65-F5344CB8AC3E}">
        <p14:creationId xmlns:p14="http://schemas.microsoft.com/office/powerpoint/2010/main" xmlns="" val="177391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linds(horizontal)">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linds(horizontal)">
                                      <p:cBhvr>
                                        <p:cTn id="34" dur="500"/>
                                        <p:tgtEl>
                                          <p:spTgt spid="3">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linds(horizontal)">
                                      <p:cBhvr>
                                        <p:cTn id="37" dur="500"/>
                                        <p:tgtEl>
                                          <p:spTgt spid="3">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linds(horizontal)">
                                      <p:cBhvr>
                                        <p:cTn id="40" dur="500"/>
                                        <p:tgtEl>
                                          <p:spTgt spid="3">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blinds(horizontal)">
                                      <p:cBhvr>
                                        <p:cTn id="43" dur="500"/>
                                        <p:tgtEl>
                                          <p:spTgt spid="3">
                                            <p:txEl>
                                              <p:pRg st="12" end="12"/>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blinds(horizontal)">
                                      <p:cBhvr>
                                        <p:cTn id="46" dur="500"/>
                                        <p:tgtEl>
                                          <p:spTgt spid="3">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blinds(horizontal)">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additive="base">
                                        <p:cTn id="56" dur="500" fill="hold"/>
                                        <p:tgtEl>
                                          <p:spTgt spid="8"/>
                                        </p:tgtEl>
                                        <p:attrNameLst>
                                          <p:attrName>ppt_x</p:attrName>
                                        </p:attrNameLst>
                                      </p:cBhvr>
                                      <p:tavLst>
                                        <p:tav tm="0">
                                          <p:val>
                                            <p:strVal val="#ppt_x"/>
                                          </p:val>
                                        </p:tav>
                                        <p:tav tm="100000">
                                          <p:val>
                                            <p:strVal val="#ppt_x"/>
                                          </p:val>
                                        </p:tav>
                                      </p:tavLst>
                                    </p:anim>
                                    <p:anim calcmode="lin" valueType="num">
                                      <p:cBhvr additive="base">
                                        <p:cTn id="5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5556"/>
            <a:ext cx="8458200" cy="7295843"/>
          </a:xfrm>
          <a:prstGeom prst="rect">
            <a:avLst/>
          </a:prstGeom>
        </p:spPr>
        <p:txBody>
          <a:bodyPr wrap="square">
            <a:spAutoFit/>
          </a:bodyPr>
          <a:lstStyle/>
          <a:p>
            <a:pPr>
              <a:spcBef>
                <a:spcPts val="0"/>
              </a:spcBef>
            </a:pPr>
            <a:r>
              <a:rPr lang="en-US" sz="3200" b="1" smtClean="0">
                <a:solidFill>
                  <a:srgbClr val="C00000"/>
                </a:solidFill>
              </a:rPr>
              <a:t>2.2. Truyền tham số (tiếp)</a:t>
            </a:r>
            <a:endParaRPr lang="en-US" sz="2800" b="1" smtClean="0">
              <a:solidFill>
                <a:srgbClr val="0070C0"/>
              </a:solidFill>
            </a:endParaRPr>
          </a:p>
          <a:p>
            <a:pPr>
              <a:buFont typeface="Arial" pitchFamily="34" charset="0"/>
              <a:buChar char="•"/>
            </a:pPr>
            <a:r>
              <a:rPr lang="en-US" sz="2800" smtClean="0">
                <a:solidFill>
                  <a:srgbClr val="0070C0"/>
                </a:solidFill>
              </a:rPr>
              <a:t> </a:t>
            </a:r>
            <a:r>
              <a:rPr lang="vi-VN" sz="2700" b="1" i="1" smtClean="0">
                <a:solidFill>
                  <a:srgbClr val="0070C0"/>
                </a:solidFill>
              </a:rPr>
              <a:t>Truyền đối số là </a:t>
            </a:r>
            <a:r>
              <a:rPr lang="en-US" sz="2700" b="1" i="1" smtClean="0">
                <a:solidFill>
                  <a:srgbClr val="0070C0"/>
                </a:solidFill>
              </a:rPr>
              <a:t>tham chiếu (Pass by reference - aliasing)</a:t>
            </a:r>
          </a:p>
          <a:p>
            <a:pPr algn="just"/>
            <a:r>
              <a:rPr lang="en-US" sz="2800" smtClean="0">
                <a:solidFill>
                  <a:srgbClr val="0070C0"/>
                </a:solidFill>
              </a:rPr>
              <a:t>S</a:t>
            </a:r>
            <a:r>
              <a:rPr lang="vi-VN" sz="2800" smtClean="0">
                <a:solidFill>
                  <a:srgbClr val="0070C0"/>
                </a:solidFill>
              </a:rPr>
              <a:t>ử dụng toán tử một ngôi </a:t>
            </a:r>
            <a:r>
              <a:rPr lang="vi-VN" sz="2800" b="1" smtClean="0">
                <a:solidFill>
                  <a:srgbClr val="FF0000"/>
                </a:solidFill>
              </a:rPr>
              <a:t>&amp;</a:t>
            </a:r>
            <a:r>
              <a:rPr lang="vi-VN" sz="2800" smtClean="0">
                <a:solidFill>
                  <a:srgbClr val="0070C0"/>
                </a:solidFill>
              </a:rPr>
              <a:t> để khai báo biến</a:t>
            </a:r>
            <a:r>
              <a:rPr lang="en-US" sz="2800" smtClean="0">
                <a:solidFill>
                  <a:srgbClr val="0070C0"/>
                </a:solidFill>
              </a:rPr>
              <a:t> </a:t>
            </a:r>
            <a:r>
              <a:rPr lang="vi-VN" sz="2800" smtClean="0">
                <a:solidFill>
                  <a:srgbClr val="0070C0"/>
                </a:solidFill>
              </a:rPr>
              <a:t>tham chiếu</a:t>
            </a:r>
            <a:endParaRPr lang="en-US" sz="2800" smtClean="0">
              <a:solidFill>
                <a:srgbClr val="0070C0"/>
              </a:solidFill>
            </a:endParaRPr>
          </a:p>
          <a:p>
            <a:r>
              <a:rPr lang="en-US" sz="2800" b="1" i="1" smtClean="0">
                <a:solidFill>
                  <a:srgbClr val="0070C0"/>
                </a:solidFill>
              </a:rPr>
              <a:t>Ví dụ:</a:t>
            </a:r>
          </a:p>
          <a:p>
            <a:pPr lvl="1" algn="just"/>
            <a:r>
              <a:rPr lang="en-US" sz="2800" b="1" smtClean="0">
                <a:solidFill>
                  <a:srgbClr val="FF0000"/>
                </a:solidFill>
                <a:latin typeface="Courier New" pitchFamily="49" charset="0"/>
                <a:cs typeface="Courier New" pitchFamily="49" charset="0"/>
              </a:rPr>
              <a:t>void swap(int &amp;x, int &amp;y){</a:t>
            </a:r>
          </a:p>
          <a:p>
            <a:pPr lvl="1" algn="just"/>
            <a:r>
              <a:rPr lang="en-US" sz="2800" b="1" smtClean="0">
                <a:solidFill>
                  <a:srgbClr val="FF0000"/>
                </a:solidFill>
                <a:latin typeface="Courier New" pitchFamily="49" charset="0"/>
                <a:cs typeface="Courier New" pitchFamily="49" charset="0"/>
              </a:rPr>
              <a:t>	int temp = x;</a:t>
            </a:r>
          </a:p>
          <a:p>
            <a:pPr lvl="1" algn="just"/>
            <a:r>
              <a:rPr lang="en-US" sz="2800" b="1" smtClean="0">
                <a:solidFill>
                  <a:srgbClr val="FF0000"/>
                </a:solidFill>
                <a:latin typeface="Courier New" pitchFamily="49" charset="0"/>
                <a:cs typeface="Courier New" pitchFamily="49" charset="0"/>
              </a:rPr>
              <a:t>	x = y;</a:t>
            </a:r>
          </a:p>
          <a:p>
            <a:pPr lvl="1" algn="just"/>
            <a:r>
              <a:rPr lang="en-US" sz="2800" b="1" smtClean="0">
                <a:solidFill>
                  <a:srgbClr val="FF0000"/>
                </a:solidFill>
                <a:latin typeface="Courier New" pitchFamily="49" charset="0"/>
                <a:cs typeface="Courier New" pitchFamily="49" charset="0"/>
              </a:rPr>
              <a:t>	y = temp;</a:t>
            </a:r>
          </a:p>
          <a:p>
            <a:pPr lvl="1" algn="just"/>
            <a:r>
              <a:rPr lang="en-US" sz="2800" b="1" smtClean="0">
                <a:solidFill>
                  <a:srgbClr val="FF0000"/>
                </a:solidFill>
                <a:latin typeface="Courier New" pitchFamily="49" charset="0"/>
                <a:cs typeface="Courier New" pitchFamily="49" charset="0"/>
              </a:rPr>
              <a:t>}</a:t>
            </a:r>
          </a:p>
          <a:p>
            <a:pPr lvl="1" algn="just"/>
            <a:r>
              <a:rPr lang="en-US" sz="2800" b="1" smtClean="0">
                <a:solidFill>
                  <a:srgbClr val="FF0000"/>
                </a:solidFill>
                <a:latin typeface="Courier New" pitchFamily="49" charset="0"/>
                <a:cs typeface="Courier New" pitchFamily="49" charset="0"/>
              </a:rPr>
              <a:t>...</a:t>
            </a:r>
          </a:p>
          <a:p>
            <a:pPr lvl="1" algn="just"/>
            <a:r>
              <a:rPr lang="en-US" sz="2800" b="1" smtClean="0">
                <a:solidFill>
                  <a:srgbClr val="FF0000"/>
                </a:solidFill>
                <a:latin typeface="Courier New" pitchFamily="49" charset="0"/>
                <a:cs typeface="Courier New" pitchFamily="49" charset="0"/>
              </a:rPr>
              <a:t>a = -7;</a:t>
            </a:r>
          </a:p>
          <a:p>
            <a:pPr lvl="1" algn="just"/>
            <a:r>
              <a:rPr lang="en-US" sz="2800" b="1" smtClean="0">
                <a:solidFill>
                  <a:srgbClr val="FF0000"/>
                </a:solidFill>
                <a:latin typeface="Courier New" pitchFamily="49" charset="0"/>
                <a:cs typeface="Courier New" pitchFamily="49" charset="0"/>
              </a:rPr>
              <a:t>b = 9;</a:t>
            </a:r>
          </a:p>
          <a:p>
            <a:pPr lvl="1" algn="just"/>
            <a:r>
              <a:rPr lang="en-US" sz="2800" b="1" smtClean="0">
                <a:solidFill>
                  <a:srgbClr val="FF0000"/>
                </a:solidFill>
                <a:latin typeface="Courier New" pitchFamily="49" charset="0"/>
                <a:cs typeface="Courier New" pitchFamily="49" charset="0"/>
              </a:rPr>
              <a:t>...</a:t>
            </a:r>
          </a:p>
          <a:p>
            <a:pPr lvl="1" algn="just"/>
            <a:r>
              <a:rPr lang="en-US" sz="2800" b="1" smtClean="0">
                <a:solidFill>
                  <a:srgbClr val="FF0000"/>
                </a:solidFill>
                <a:latin typeface="Courier New" pitchFamily="49" charset="0"/>
                <a:cs typeface="Courier New" pitchFamily="49" charset="0"/>
              </a:rPr>
              <a:t>swap(a, b);</a:t>
            </a:r>
          </a:p>
        </p:txBody>
      </p:sp>
      <p:sp>
        <p:nvSpPr>
          <p:cNvPr id="1026" name="AutoShape 2" descr="https://github.com/nguyenchiemminhvu/CPP-Tutorial/blob/master/7-co-ban-ve-ham/7-2-truyen-doi-so-cho-ham-la-gia-tri-hoac-tham-chieu/1.png?raw=tru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ounded Rectangular Callout 6"/>
          <p:cNvSpPr/>
          <p:nvPr/>
        </p:nvSpPr>
        <p:spPr>
          <a:xfrm>
            <a:off x="4039394" y="5491956"/>
            <a:ext cx="4648200" cy="990600"/>
          </a:xfrm>
          <a:prstGeom prst="wedgeRoundRectCallout">
            <a:avLst>
              <a:gd name="adj1" fmla="val -74068"/>
              <a:gd name="adj2" fmla="val 625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t>Có đổi chỗ được cho hai biến a, b hay không?</a:t>
            </a:r>
            <a:endParaRPr lang="en-US" sz="2800" b="1"/>
          </a:p>
        </p:txBody>
      </p:sp>
      <p:sp>
        <p:nvSpPr>
          <p:cNvPr id="6" name="Rounded Rectangle 5"/>
          <p:cNvSpPr/>
          <p:nvPr/>
        </p:nvSpPr>
        <p:spPr>
          <a:xfrm>
            <a:off x="2134394" y="3510756"/>
            <a:ext cx="6630194" cy="3352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sz="2800" b="1" smtClean="0">
                <a:latin typeface="Times New Roman" pitchFamily="18" charset="0"/>
                <a:cs typeface="Times New Roman" pitchFamily="18" charset="0"/>
              </a:rPr>
              <a:t>Cách </a:t>
            </a:r>
            <a:r>
              <a:rPr lang="vi-VN" sz="2800" b="1" smtClean="0">
                <a:latin typeface="Times New Roman" pitchFamily="18" charset="0"/>
                <a:cs typeface="Times New Roman" pitchFamily="18" charset="0"/>
              </a:rPr>
              <a:t>này sao chép </a:t>
            </a:r>
            <a:r>
              <a:rPr lang="en-US" sz="2800" b="1" smtClean="0">
                <a:latin typeface="Times New Roman" pitchFamily="18" charset="0"/>
                <a:cs typeface="Times New Roman" pitchFamily="18" charset="0"/>
              </a:rPr>
              <a:t>tham chiếu </a:t>
            </a:r>
            <a:r>
              <a:rPr lang="vi-VN" sz="2800" b="1" smtClean="0">
                <a:latin typeface="Times New Roman" pitchFamily="18" charset="0"/>
                <a:cs typeface="Times New Roman" pitchFamily="18" charset="0"/>
              </a:rPr>
              <a:t>của </a:t>
            </a:r>
            <a:r>
              <a:rPr lang="en-US" sz="2800" b="1" smtClean="0">
                <a:latin typeface="Times New Roman" pitchFamily="18" charset="0"/>
                <a:cs typeface="Times New Roman" pitchFamily="18" charset="0"/>
              </a:rPr>
              <a:t>đ</a:t>
            </a:r>
            <a:r>
              <a:rPr lang="vi-VN" sz="2800" b="1" smtClean="0">
                <a:latin typeface="Times New Roman" pitchFamily="18" charset="0"/>
                <a:cs typeface="Times New Roman" pitchFamily="18" charset="0"/>
              </a:rPr>
              <a:t>ối số vào tham số chính</a:t>
            </a:r>
            <a:r>
              <a:rPr lang="en-US" sz="2800" b="1" smtClean="0">
                <a:latin typeface="Times New Roman" pitchFamily="18" charset="0"/>
                <a:cs typeface="Times New Roman" pitchFamily="18" charset="0"/>
              </a:rPr>
              <a:t> thức</a:t>
            </a:r>
            <a:r>
              <a:rPr lang="vi-VN" sz="2800" b="1" smtClean="0">
                <a:latin typeface="Times New Roman" pitchFamily="18" charset="0"/>
                <a:cs typeface="Times New Roman" pitchFamily="18" charset="0"/>
              </a:rPr>
              <a:t>. Bên trong hàm, </a:t>
            </a:r>
            <a:r>
              <a:rPr lang="en-US" sz="2800" b="1" smtClean="0">
                <a:latin typeface="Times New Roman" pitchFamily="18" charset="0"/>
                <a:cs typeface="Times New Roman" pitchFamily="18" charset="0"/>
              </a:rPr>
              <a:t>tham chiếu </a:t>
            </a:r>
            <a:r>
              <a:rPr lang="vi-VN" sz="2800" b="1" smtClean="0">
                <a:latin typeface="Times New Roman" pitchFamily="18" charset="0"/>
                <a:cs typeface="Times New Roman" pitchFamily="18" charset="0"/>
              </a:rPr>
              <a:t>được sử dụng để truy cập </a:t>
            </a:r>
            <a:r>
              <a:rPr lang="en-US" sz="2800" b="1" smtClean="0">
                <a:latin typeface="Times New Roman" pitchFamily="18" charset="0"/>
                <a:cs typeface="Times New Roman" pitchFamily="18" charset="0"/>
              </a:rPr>
              <a:t>tới </a:t>
            </a:r>
            <a:r>
              <a:rPr lang="vi-VN" sz="2800" b="1" smtClean="0">
                <a:latin typeface="Times New Roman" pitchFamily="18" charset="0"/>
                <a:cs typeface="Times New Roman" pitchFamily="18" charset="0"/>
              </a:rPr>
              <a:t>đối số được </a:t>
            </a:r>
            <a:r>
              <a:rPr lang="en-US" sz="2800" b="1" smtClean="0">
                <a:latin typeface="Times New Roman" pitchFamily="18" charset="0"/>
                <a:cs typeface="Times New Roman" pitchFamily="18" charset="0"/>
              </a:rPr>
              <a:t>sử dụng </a:t>
            </a:r>
            <a:r>
              <a:rPr lang="vi-VN" sz="2800" b="1" smtClean="0">
                <a:latin typeface="Times New Roman" pitchFamily="18" charset="0"/>
                <a:cs typeface="Times New Roman" pitchFamily="18" charset="0"/>
              </a:rPr>
              <a:t>trong </a:t>
            </a:r>
            <a:r>
              <a:rPr lang="en-US" sz="2800" b="1" smtClean="0">
                <a:latin typeface="Times New Roman" pitchFamily="18" charset="0"/>
                <a:cs typeface="Times New Roman" pitchFamily="18" charset="0"/>
              </a:rPr>
              <a:t>lời gọi hàm</a:t>
            </a:r>
            <a:r>
              <a:rPr lang="vi-VN" sz="2800" b="1" smtClean="0">
                <a:latin typeface="Times New Roman" pitchFamily="18" charset="0"/>
                <a:cs typeface="Times New Roman" pitchFamily="18" charset="0"/>
              </a:rPr>
              <a:t>. </a:t>
            </a:r>
            <a:r>
              <a:rPr lang="en-US" sz="2800" b="1" smtClean="0">
                <a:latin typeface="Times New Roman" pitchFamily="18" charset="0"/>
                <a:cs typeface="Times New Roman" pitchFamily="18" charset="0"/>
              </a:rPr>
              <a:t>C</a:t>
            </a:r>
            <a:r>
              <a:rPr lang="vi-VN" sz="2800" b="1" smtClean="0">
                <a:latin typeface="Times New Roman" pitchFamily="18" charset="0"/>
                <a:cs typeface="Times New Roman" pitchFamily="18" charset="0"/>
              </a:rPr>
              <a:t>ác thay đổi được thực hiện cho tham số ảnh hưởng đến đối số.</a:t>
            </a:r>
            <a:endParaRPr lang="en-US" sz="2800" b="1"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77391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linds(horizontal)">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linds(horizontal)">
                                      <p:cBhvr>
                                        <p:cTn id="34" dur="500"/>
                                        <p:tgtEl>
                                          <p:spTgt spid="3">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linds(horizontal)">
                                      <p:cBhvr>
                                        <p:cTn id="37" dur="500"/>
                                        <p:tgtEl>
                                          <p:spTgt spid="3">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linds(horizontal)">
                                      <p:cBhvr>
                                        <p:cTn id="40" dur="500"/>
                                        <p:tgtEl>
                                          <p:spTgt spid="3">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blinds(horizontal)">
                                      <p:cBhvr>
                                        <p:cTn id="43" dur="500"/>
                                        <p:tgtEl>
                                          <p:spTgt spid="3">
                                            <p:txEl>
                                              <p:pRg st="12" end="12"/>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blinds(horizontal)">
                                      <p:cBhvr>
                                        <p:cTn id="46" dur="500"/>
                                        <p:tgtEl>
                                          <p:spTgt spid="3">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box(in)">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blinds(horizontal)">
                                      <p:cBhvr>
                                        <p:cTn id="5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5556"/>
            <a:ext cx="8458200" cy="6186309"/>
          </a:xfrm>
          <a:prstGeom prst="rect">
            <a:avLst/>
          </a:prstGeom>
        </p:spPr>
        <p:txBody>
          <a:bodyPr wrap="square">
            <a:spAutoFit/>
          </a:bodyPr>
          <a:lstStyle/>
          <a:p>
            <a:pPr>
              <a:spcBef>
                <a:spcPts val="0"/>
              </a:spcBef>
            </a:pPr>
            <a:r>
              <a:rPr lang="en-US" sz="3200" b="1" smtClean="0">
                <a:solidFill>
                  <a:srgbClr val="C00000"/>
                </a:solidFill>
              </a:rPr>
              <a:t>2.2. Truyền tham số (tiếp)</a:t>
            </a:r>
            <a:endParaRPr lang="en-US" sz="2800" b="1" smtClean="0">
              <a:solidFill>
                <a:srgbClr val="0070C0"/>
              </a:solidFill>
            </a:endParaRPr>
          </a:p>
          <a:p>
            <a:pPr>
              <a:buFont typeface="Arial" pitchFamily="34" charset="0"/>
              <a:buChar char="•"/>
            </a:pPr>
            <a:r>
              <a:rPr lang="en-US" sz="2800" smtClean="0">
                <a:solidFill>
                  <a:srgbClr val="0070C0"/>
                </a:solidFill>
              </a:rPr>
              <a:t> </a:t>
            </a:r>
            <a:r>
              <a:rPr lang="vi-VN" sz="2700" b="1" i="1" smtClean="0">
                <a:solidFill>
                  <a:srgbClr val="0070C0"/>
                </a:solidFill>
              </a:rPr>
              <a:t>Truyền đối số là </a:t>
            </a:r>
            <a:r>
              <a:rPr lang="en-US" sz="2700" b="1" i="1" smtClean="0">
                <a:solidFill>
                  <a:srgbClr val="0070C0"/>
                </a:solidFill>
              </a:rPr>
              <a:t>địa chỉ</a:t>
            </a:r>
          </a:p>
          <a:p>
            <a:pPr algn="just"/>
            <a:r>
              <a:rPr lang="en-US" sz="2800" smtClean="0">
                <a:solidFill>
                  <a:srgbClr val="0070C0"/>
                </a:solidFill>
              </a:rPr>
              <a:t>Khai báo tham số chính thức trong hàm là con trỏ</a:t>
            </a:r>
          </a:p>
          <a:p>
            <a:r>
              <a:rPr lang="en-US" sz="2800" b="1" i="1" smtClean="0">
                <a:solidFill>
                  <a:srgbClr val="0070C0"/>
                </a:solidFill>
              </a:rPr>
              <a:t>Ví dụ:</a:t>
            </a:r>
          </a:p>
          <a:p>
            <a:pPr lvl="1" algn="just"/>
            <a:r>
              <a:rPr lang="en-US" sz="2800" b="1" smtClean="0">
                <a:solidFill>
                  <a:srgbClr val="FF0000"/>
                </a:solidFill>
                <a:latin typeface="Courier New" pitchFamily="49" charset="0"/>
                <a:cs typeface="Courier New" pitchFamily="49" charset="0"/>
              </a:rPr>
              <a:t>void swap(int *x, int *y){</a:t>
            </a:r>
          </a:p>
          <a:p>
            <a:pPr lvl="1" algn="just"/>
            <a:r>
              <a:rPr lang="en-US" sz="2800" b="1" smtClean="0">
                <a:solidFill>
                  <a:srgbClr val="FF0000"/>
                </a:solidFill>
                <a:latin typeface="Courier New" pitchFamily="49" charset="0"/>
                <a:cs typeface="Courier New" pitchFamily="49" charset="0"/>
              </a:rPr>
              <a:t>	int temp = *x;</a:t>
            </a:r>
          </a:p>
          <a:p>
            <a:pPr lvl="1" algn="just"/>
            <a:r>
              <a:rPr lang="en-US" sz="2800" b="1" smtClean="0">
                <a:solidFill>
                  <a:srgbClr val="FF0000"/>
                </a:solidFill>
                <a:latin typeface="Courier New" pitchFamily="49" charset="0"/>
                <a:cs typeface="Courier New" pitchFamily="49" charset="0"/>
              </a:rPr>
              <a:t>	*x = *y;</a:t>
            </a:r>
          </a:p>
          <a:p>
            <a:pPr lvl="1" algn="just"/>
            <a:r>
              <a:rPr lang="en-US" sz="2800" b="1" smtClean="0">
                <a:solidFill>
                  <a:srgbClr val="FF0000"/>
                </a:solidFill>
                <a:latin typeface="Courier New" pitchFamily="49" charset="0"/>
                <a:cs typeface="Courier New" pitchFamily="49" charset="0"/>
              </a:rPr>
              <a:t>	*y = temp;</a:t>
            </a:r>
          </a:p>
          <a:p>
            <a:pPr lvl="1" algn="just"/>
            <a:r>
              <a:rPr lang="en-US" sz="2800" b="1" smtClean="0">
                <a:solidFill>
                  <a:srgbClr val="FF0000"/>
                </a:solidFill>
                <a:latin typeface="Courier New" pitchFamily="49" charset="0"/>
                <a:cs typeface="Courier New" pitchFamily="49" charset="0"/>
              </a:rPr>
              <a:t>}</a:t>
            </a:r>
          </a:p>
          <a:p>
            <a:pPr lvl="1" algn="just"/>
            <a:r>
              <a:rPr lang="en-US" sz="2800" b="1" smtClean="0">
                <a:solidFill>
                  <a:srgbClr val="FF0000"/>
                </a:solidFill>
                <a:latin typeface="Courier New" pitchFamily="49" charset="0"/>
                <a:cs typeface="Courier New" pitchFamily="49" charset="0"/>
              </a:rPr>
              <a:t>...</a:t>
            </a:r>
          </a:p>
          <a:p>
            <a:pPr lvl="1" algn="just"/>
            <a:r>
              <a:rPr lang="en-US" sz="2800" b="1" smtClean="0">
                <a:solidFill>
                  <a:srgbClr val="FF0000"/>
                </a:solidFill>
                <a:latin typeface="Courier New" pitchFamily="49" charset="0"/>
                <a:cs typeface="Courier New" pitchFamily="49" charset="0"/>
              </a:rPr>
              <a:t>a = -7;</a:t>
            </a:r>
          </a:p>
          <a:p>
            <a:pPr lvl="1" algn="just"/>
            <a:r>
              <a:rPr lang="en-US" sz="2800" b="1" smtClean="0">
                <a:solidFill>
                  <a:srgbClr val="FF0000"/>
                </a:solidFill>
                <a:latin typeface="Courier New" pitchFamily="49" charset="0"/>
                <a:cs typeface="Courier New" pitchFamily="49" charset="0"/>
              </a:rPr>
              <a:t>b = 9;</a:t>
            </a:r>
          </a:p>
          <a:p>
            <a:pPr lvl="1" algn="just"/>
            <a:r>
              <a:rPr lang="en-US" sz="2800" b="1" smtClean="0">
                <a:solidFill>
                  <a:srgbClr val="FF0000"/>
                </a:solidFill>
                <a:latin typeface="Courier New" pitchFamily="49" charset="0"/>
                <a:cs typeface="Courier New" pitchFamily="49" charset="0"/>
              </a:rPr>
              <a:t>...</a:t>
            </a:r>
          </a:p>
          <a:p>
            <a:pPr lvl="1" algn="just"/>
            <a:r>
              <a:rPr lang="en-US" sz="2800" b="1" smtClean="0">
                <a:solidFill>
                  <a:srgbClr val="FF0000"/>
                </a:solidFill>
                <a:latin typeface="Courier New" pitchFamily="49" charset="0"/>
                <a:cs typeface="Courier New" pitchFamily="49" charset="0"/>
              </a:rPr>
              <a:t>swap(&amp;a,&amp;b);</a:t>
            </a:r>
          </a:p>
        </p:txBody>
      </p:sp>
      <p:sp>
        <p:nvSpPr>
          <p:cNvPr id="1026" name="AutoShape 2" descr="https://github.com/nguyenchiemminhvu/CPP-Tutorial/blob/master/7-co-ban-ve-ham/7-2-truyen-doi-so-cho-ham-la-gia-tri-hoac-tham-chieu/1.png?raw=tru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ounded Rectangular Callout 6"/>
          <p:cNvSpPr/>
          <p:nvPr/>
        </p:nvSpPr>
        <p:spPr>
          <a:xfrm>
            <a:off x="3963194" y="4577556"/>
            <a:ext cx="4648200" cy="990600"/>
          </a:xfrm>
          <a:prstGeom prst="wedgeRoundRectCallout">
            <a:avLst>
              <a:gd name="adj1" fmla="val -62202"/>
              <a:gd name="adj2" fmla="val 581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t>Có đổi chỗ được cho hai biến a, b hay không?</a:t>
            </a:r>
            <a:endParaRPr lang="en-US" sz="2800" b="1"/>
          </a:p>
        </p:txBody>
      </p:sp>
      <p:sp>
        <p:nvSpPr>
          <p:cNvPr id="6" name="Rounded Rectangle 5"/>
          <p:cNvSpPr/>
          <p:nvPr/>
        </p:nvSpPr>
        <p:spPr>
          <a:xfrm>
            <a:off x="2362994" y="3358356"/>
            <a:ext cx="6630194" cy="320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sz="2800" b="1" smtClean="0">
                <a:latin typeface="Times New Roman" pitchFamily="18" charset="0"/>
                <a:cs typeface="Times New Roman" pitchFamily="18" charset="0"/>
              </a:rPr>
              <a:t>Cách </a:t>
            </a:r>
            <a:r>
              <a:rPr lang="vi-VN" sz="2800" b="1" smtClean="0">
                <a:latin typeface="Times New Roman" pitchFamily="18" charset="0"/>
                <a:cs typeface="Times New Roman" pitchFamily="18" charset="0"/>
              </a:rPr>
              <a:t>này sao chép địa chỉ của </a:t>
            </a:r>
            <a:r>
              <a:rPr lang="en-US" sz="2800" b="1" smtClean="0">
                <a:latin typeface="Times New Roman" pitchFamily="18" charset="0"/>
                <a:cs typeface="Times New Roman" pitchFamily="18" charset="0"/>
              </a:rPr>
              <a:t>đ</a:t>
            </a:r>
            <a:r>
              <a:rPr lang="vi-VN" sz="2800" b="1" smtClean="0">
                <a:latin typeface="Times New Roman" pitchFamily="18" charset="0"/>
                <a:cs typeface="Times New Roman" pitchFamily="18" charset="0"/>
              </a:rPr>
              <a:t>ối số vào tham số chính</a:t>
            </a:r>
            <a:r>
              <a:rPr lang="en-US" sz="2800" b="1" smtClean="0">
                <a:latin typeface="Times New Roman" pitchFamily="18" charset="0"/>
                <a:cs typeface="Times New Roman" pitchFamily="18" charset="0"/>
              </a:rPr>
              <a:t> thức</a:t>
            </a:r>
            <a:r>
              <a:rPr lang="vi-VN" sz="2800" b="1" smtClean="0">
                <a:latin typeface="Times New Roman" pitchFamily="18" charset="0"/>
                <a:cs typeface="Times New Roman" pitchFamily="18" charset="0"/>
              </a:rPr>
              <a:t>. Bên trong hàm, địa chỉ được sử dụng để truy cập </a:t>
            </a:r>
            <a:r>
              <a:rPr lang="en-US" sz="2800" b="1" smtClean="0">
                <a:latin typeface="Times New Roman" pitchFamily="18" charset="0"/>
                <a:cs typeface="Times New Roman" pitchFamily="18" charset="0"/>
              </a:rPr>
              <a:t>tới </a:t>
            </a:r>
            <a:r>
              <a:rPr lang="vi-VN" sz="2800" b="1" smtClean="0">
                <a:latin typeface="Times New Roman" pitchFamily="18" charset="0"/>
                <a:cs typeface="Times New Roman" pitchFamily="18" charset="0"/>
              </a:rPr>
              <a:t>đối số được </a:t>
            </a:r>
            <a:r>
              <a:rPr lang="en-US" sz="2800" b="1" smtClean="0">
                <a:latin typeface="Times New Roman" pitchFamily="18" charset="0"/>
                <a:cs typeface="Times New Roman" pitchFamily="18" charset="0"/>
              </a:rPr>
              <a:t>sử dụng </a:t>
            </a:r>
            <a:r>
              <a:rPr lang="vi-VN" sz="2800" b="1" smtClean="0">
                <a:latin typeface="Times New Roman" pitchFamily="18" charset="0"/>
                <a:cs typeface="Times New Roman" pitchFamily="18" charset="0"/>
              </a:rPr>
              <a:t>trong </a:t>
            </a:r>
            <a:r>
              <a:rPr lang="en-US" sz="2800" b="1" smtClean="0">
                <a:latin typeface="Times New Roman" pitchFamily="18" charset="0"/>
                <a:cs typeface="Times New Roman" pitchFamily="18" charset="0"/>
              </a:rPr>
              <a:t>lời gọi hàm</a:t>
            </a:r>
            <a:r>
              <a:rPr lang="vi-VN" sz="2800" b="1" smtClean="0">
                <a:latin typeface="Times New Roman" pitchFamily="18" charset="0"/>
                <a:cs typeface="Times New Roman" pitchFamily="18" charset="0"/>
              </a:rPr>
              <a:t>. </a:t>
            </a:r>
            <a:r>
              <a:rPr lang="en-US" sz="2800" b="1" smtClean="0">
                <a:latin typeface="Times New Roman" pitchFamily="18" charset="0"/>
                <a:cs typeface="Times New Roman" pitchFamily="18" charset="0"/>
              </a:rPr>
              <a:t>C</a:t>
            </a:r>
            <a:r>
              <a:rPr lang="vi-VN" sz="2800" b="1" smtClean="0">
                <a:latin typeface="Times New Roman" pitchFamily="18" charset="0"/>
                <a:cs typeface="Times New Roman" pitchFamily="18" charset="0"/>
              </a:rPr>
              <a:t>ác thay đổi được thực hiện cho tham số ảnh hưởng đến đối số.</a:t>
            </a:r>
            <a:endParaRPr lang="en-US" sz="2800" b="1"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77391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linds(horizontal)">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linds(horizontal)">
                                      <p:cBhvr>
                                        <p:cTn id="34" dur="500"/>
                                        <p:tgtEl>
                                          <p:spTgt spid="3">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linds(horizontal)">
                                      <p:cBhvr>
                                        <p:cTn id="37" dur="500"/>
                                        <p:tgtEl>
                                          <p:spTgt spid="3">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linds(horizontal)">
                                      <p:cBhvr>
                                        <p:cTn id="40" dur="500"/>
                                        <p:tgtEl>
                                          <p:spTgt spid="3">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blinds(horizontal)">
                                      <p:cBhvr>
                                        <p:cTn id="43" dur="500"/>
                                        <p:tgtEl>
                                          <p:spTgt spid="3">
                                            <p:txEl>
                                              <p:pRg st="12" end="12"/>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blinds(horizontal)">
                                      <p:cBhvr>
                                        <p:cTn id="46" dur="500"/>
                                        <p:tgtEl>
                                          <p:spTgt spid="3">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box(in)">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blinds(horizontal)">
                                      <p:cBhvr>
                                        <p:cTn id="5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0"/>
            <a:ext cx="8458200" cy="6678751"/>
          </a:xfrm>
          <a:prstGeom prst="rect">
            <a:avLst/>
          </a:prstGeom>
        </p:spPr>
        <p:txBody>
          <a:bodyPr wrap="square">
            <a:spAutoFit/>
          </a:bodyPr>
          <a:lstStyle/>
          <a:p>
            <a:pPr>
              <a:spcBef>
                <a:spcPts val="0"/>
              </a:spcBef>
            </a:pPr>
            <a:r>
              <a:rPr lang="en-US" sz="3200" b="1" smtClean="0">
                <a:solidFill>
                  <a:srgbClr val="C00000"/>
                </a:solidFill>
              </a:rPr>
              <a:t>2.3. Chồng hàm (overload) và tham số mặc định của hàm</a:t>
            </a:r>
          </a:p>
          <a:p>
            <a:pPr>
              <a:spcBef>
                <a:spcPts val="0"/>
              </a:spcBef>
              <a:buFont typeface="Arial" pitchFamily="34" charset="0"/>
              <a:buChar char="•"/>
            </a:pPr>
            <a:r>
              <a:rPr lang="en-US" sz="2800" b="1" smtClean="0">
                <a:solidFill>
                  <a:srgbClr val="0070C0"/>
                </a:solidFill>
              </a:rPr>
              <a:t> Chồng hàm (overload)</a:t>
            </a:r>
          </a:p>
          <a:p>
            <a:pPr algn="just">
              <a:spcBef>
                <a:spcPts val="0"/>
              </a:spcBef>
            </a:pPr>
            <a:r>
              <a:rPr lang="en-US" sz="2800" smtClean="0">
                <a:solidFill>
                  <a:srgbClr val="0070C0"/>
                </a:solidFill>
              </a:rPr>
              <a:t>Trong C++ cho phép viết các hàm có tên giống nhau, khả năng này được gọi là chồng hàm (</a:t>
            </a:r>
            <a:r>
              <a:rPr lang="en-US" sz="2800" i="1" smtClean="0">
                <a:solidFill>
                  <a:srgbClr val="0070C0"/>
                </a:solidFill>
              </a:rPr>
              <a:t>overload hoặc polymorphism function mean many formed</a:t>
            </a:r>
            <a:r>
              <a:rPr lang="en-US" sz="2800" smtClean="0">
                <a:solidFill>
                  <a:srgbClr val="0070C0"/>
                </a:solidFill>
              </a:rPr>
              <a:t>).</a:t>
            </a:r>
          </a:p>
          <a:p>
            <a:pPr algn="just">
              <a:spcBef>
                <a:spcPts val="0"/>
              </a:spcBef>
            </a:pPr>
            <a:r>
              <a:rPr lang="en-US" sz="2800" b="1" smtClean="0">
                <a:solidFill>
                  <a:srgbClr val="0070C0"/>
                </a:solidFill>
              </a:rPr>
              <a:t>- Ví dụ:</a:t>
            </a:r>
          </a:p>
          <a:p>
            <a:pPr lvl="1" algn="just"/>
            <a:r>
              <a:rPr lang="en-US" sz="2800" b="1" smtClean="0">
                <a:solidFill>
                  <a:srgbClr val="FF0000"/>
                </a:solidFill>
                <a:latin typeface="Courier New" pitchFamily="49" charset="0"/>
                <a:cs typeface="Courier New" pitchFamily="49" charset="0"/>
              </a:rPr>
              <a:t>int myFunction(int);</a:t>
            </a:r>
          </a:p>
          <a:p>
            <a:pPr lvl="1" algn="just"/>
            <a:r>
              <a:rPr lang="en-US" sz="2800" b="1" smtClean="0">
                <a:solidFill>
                  <a:srgbClr val="FF0000"/>
                </a:solidFill>
                <a:latin typeface="Courier New" pitchFamily="49" charset="0"/>
                <a:cs typeface="Courier New" pitchFamily="49" charset="0"/>
              </a:rPr>
              <a:t>int myFunction(int, int);</a:t>
            </a:r>
          </a:p>
          <a:p>
            <a:pPr lvl="1" algn="just"/>
            <a:r>
              <a:rPr lang="en-US" sz="2800" b="1" smtClean="0">
                <a:solidFill>
                  <a:srgbClr val="FF0000"/>
                </a:solidFill>
                <a:latin typeface="Courier New" pitchFamily="49" charset="0"/>
                <a:cs typeface="Courier New" pitchFamily="49" charset="0"/>
              </a:rPr>
              <a:t>int myFunction(int, int, int);</a:t>
            </a:r>
          </a:p>
          <a:p>
            <a:pPr marL="0" lvl="1" algn="just"/>
            <a:r>
              <a:rPr lang="en-US" sz="2800" smtClean="0">
                <a:solidFill>
                  <a:srgbClr val="0070C0"/>
                </a:solidFill>
              </a:rPr>
              <a:t>- Các hàm overload cần thoả mãn một điều kiện là danh sách các tham số của chúng phải khác nhau.</a:t>
            </a:r>
          </a:p>
          <a:p>
            <a:pPr marL="0" lvl="1" algn="just"/>
            <a:r>
              <a:rPr lang="en-US" sz="2800" smtClean="0">
                <a:solidFill>
                  <a:srgbClr val="0070C0"/>
                </a:solidFill>
              </a:rPr>
              <a:t>- Kiểu các hàm overload có thể giống nhau hoặc khác nhau.</a:t>
            </a:r>
          </a:p>
        </p:txBody>
      </p:sp>
      <p:sp>
        <p:nvSpPr>
          <p:cNvPr id="1026" name="AutoShape 2" descr="https://github.com/nguyenchiemminhvu/CPP-Tutorial/blob/master/7-co-ban-ve-ham/7-2-truyen-doi-so-cho-ham-la-gia-tri-hoac-tham-chieu/1.png?raw=tru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Cloud Callout 9"/>
          <p:cNvSpPr/>
          <p:nvPr/>
        </p:nvSpPr>
        <p:spPr>
          <a:xfrm>
            <a:off x="1296194" y="2215356"/>
            <a:ext cx="5867400" cy="2819400"/>
          </a:xfrm>
          <a:prstGeom prst="cloudCallout">
            <a:avLst>
              <a:gd name="adj1" fmla="val -20871"/>
              <a:gd name="adj2" fmla="val 540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latin typeface="Times New Roman" pitchFamily="18" charset="0"/>
                <a:cs typeface="Times New Roman" pitchFamily="18" charset="0"/>
              </a:rPr>
              <a:t>Chú ý: không thể overload các hàm static</a:t>
            </a:r>
            <a:endParaRPr lang="en-US" sz="3200" b="1">
              <a:latin typeface="Times New Roman" pitchFamily="18" charset="0"/>
              <a:cs typeface="Times New Roman" pitchFamily="18" charset="0"/>
            </a:endParaRPr>
          </a:p>
        </p:txBody>
      </p:sp>
    </p:spTree>
    <p:extLst>
      <p:ext uri="{BB962C8B-B14F-4D97-AF65-F5344CB8AC3E}">
        <p14:creationId xmlns:p14="http://schemas.microsoft.com/office/powerpoint/2010/main" xmlns="" val="177391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linds(horizontal)">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0"/>
            <a:ext cx="8458200" cy="6924973"/>
          </a:xfrm>
          <a:prstGeom prst="rect">
            <a:avLst/>
          </a:prstGeom>
        </p:spPr>
        <p:txBody>
          <a:bodyPr wrap="square">
            <a:spAutoFit/>
          </a:bodyPr>
          <a:lstStyle/>
          <a:p>
            <a:pPr>
              <a:spcBef>
                <a:spcPts val="0"/>
              </a:spcBef>
              <a:buFont typeface="Arial" pitchFamily="34" charset="0"/>
              <a:buChar char="•"/>
            </a:pPr>
            <a:r>
              <a:rPr lang="en-US" sz="2800" b="1" smtClean="0">
                <a:solidFill>
                  <a:srgbClr val="0070C0"/>
                </a:solidFill>
              </a:rPr>
              <a:t> </a:t>
            </a:r>
            <a:r>
              <a:rPr lang="en-US" sz="2600" b="1" smtClean="0">
                <a:solidFill>
                  <a:srgbClr val="0070C0"/>
                </a:solidFill>
              </a:rPr>
              <a:t>Ví dụ chồng hàm:</a:t>
            </a:r>
          </a:p>
          <a:p>
            <a:pPr lvl="1" algn="just"/>
            <a:r>
              <a:rPr lang="en-US" sz="2600" b="1" smtClean="0">
                <a:solidFill>
                  <a:srgbClr val="002060"/>
                </a:solidFill>
                <a:latin typeface="Courier New" pitchFamily="49" charset="0"/>
                <a:cs typeface="Courier New" pitchFamily="49" charset="0"/>
              </a:rPr>
              <a:t>// overloaded function</a:t>
            </a:r>
          </a:p>
          <a:p>
            <a:pPr lvl="1" algn="just"/>
            <a:r>
              <a:rPr lang="en-US" sz="2600" b="1" smtClean="0">
                <a:solidFill>
                  <a:srgbClr val="002060"/>
                </a:solidFill>
                <a:latin typeface="Courier New" pitchFamily="49" charset="0"/>
                <a:cs typeface="Courier New" pitchFamily="49" charset="0"/>
              </a:rPr>
              <a:t>#include &lt;iostream&gt;</a:t>
            </a:r>
          </a:p>
          <a:p>
            <a:pPr lvl="1" algn="just"/>
            <a:r>
              <a:rPr lang="en-US" sz="2600" b="1" smtClean="0">
                <a:solidFill>
                  <a:srgbClr val="002060"/>
                </a:solidFill>
                <a:latin typeface="Courier New" pitchFamily="49" charset="0"/>
                <a:cs typeface="Courier New" pitchFamily="49" charset="0"/>
              </a:rPr>
              <a:t>using namespace std;</a:t>
            </a:r>
          </a:p>
          <a:p>
            <a:pPr lvl="1" algn="just"/>
            <a:r>
              <a:rPr lang="en-US" sz="2600" b="1" smtClean="0">
                <a:solidFill>
                  <a:srgbClr val="FF0000"/>
                </a:solidFill>
                <a:latin typeface="Courier New" pitchFamily="49" charset="0"/>
                <a:cs typeface="Courier New" pitchFamily="49" charset="0"/>
              </a:rPr>
              <a:t>int operate (int a, int b)</a:t>
            </a:r>
            <a:r>
              <a:rPr lang="en-US" sz="2600" b="1" smtClean="0">
                <a:solidFill>
                  <a:srgbClr val="002060"/>
                </a:solidFill>
                <a:latin typeface="Courier New" pitchFamily="49" charset="0"/>
                <a:cs typeface="Courier New" pitchFamily="49" charset="0"/>
              </a:rPr>
              <a:t> {</a:t>
            </a:r>
          </a:p>
          <a:p>
            <a:pPr lvl="1" algn="just"/>
            <a:r>
              <a:rPr lang="en-US" sz="2600" b="1" smtClean="0">
                <a:solidFill>
                  <a:srgbClr val="002060"/>
                </a:solidFill>
                <a:latin typeface="Courier New" pitchFamily="49" charset="0"/>
                <a:cs typeface="Courier New" pitchFamily="49" charset="0"/>
              </a:rPr>
              <a:t>	return (a*b);</a:t>
            </a:r>
          </a:p>
          <a:p>
            <a:pPr lvl="1" algn="just"/>
            <a:r>
              <a:rPr lang="en-US" sz="2600" b="1" smtClean="0">
                <a:solidFill>
                  <a:srgbClr val="002060"/>
                </a:solidFill>
                <a:latin typeface="Courier New" pitchFamily="49" charset="0"/>
                <a:cs typeface="Courier New" pitchFamily="49" charset="0"/>
              </a:rPr>
              <a:t>}</a:t>
            </a:r>
          </a:p>
          <a:p>
            <a:pPr lvl="1" algn="just"/>
            <a:r>
              <a:rPr lang="en-US" sz="2600" b="1" smtClean="0">
                <a:solidFill>
                  <a:srgbClr val="FF0000"/>
                </a:solidFill>
                <a:latin typeface="Courier New" pitchFamily="49" charset="0"/>
                <a:cs typeface="Courier New" pitchFamily="49" charset="0"/>
              </a:rPr>
              <a:t>float operate (float a, float b) </a:t>
            </a:r>
            <a:r>
              <a:rPr lang="en-US" sz="2600" b="1" smtClean="0">
                <a:solidFill>
                  <a:srgbClr val="002060"/>
                </a:solidFill>
                <a:latin typeface="Courier New" pitchFamily="49" charset="0"/>
                <a:cs typeface="Courier New" pitchFamily="49" charset="0"/>
              </a:rPr>
              <a:t>{</a:t>
            </a:r>
          </a:p>
          <a:p>
            <a:pPr lvl="1" algn="just"/>
            <a:r>
              <a:rPr lang="en-US" sz="2600" b="1" smtClean="0">
                <a:solidFill>
                  <a:srgbClr val="002060"/>
                </a:solidFill>
                <a:latin typeface="Courier New" pitchFamily="49" charset="0"/>
                <a:cs typeface="Courier New" pitchFamily="49" charset="0"/>
              </a:rPr>
              <a:t>	return (a/b);</a:t>
            </a:r>
          </a:p>
          <a:p>
            <a:pPr lvl="1" algn="just"/>
            <a:r>
              <a:rPr lang="en-US" sz="2600" b="1" smtClean="0">
                <a:solidFill>
                  <a:srgbClr val="002060"/>
                </a:solidFill>
                <a:latin typeface="Courier New" pitchFamily="49" charset="0"/>
                <a:cs typeface="Courier New" pitchFamily="49" charset="0"/>
              </a:rPr>
              <a:t>}</a:t>
            </a:r>
          </a:p>
          <a:p>
            <a:pPr lvl="1" algn="just"/>
            <a:r>
              <a:rPr lang="en-US" sz="2600" b="1" smtClean="0">
                <a:solidFill>
                  <a:srgbClr val="002060"/>
                </a:solidFill>
                <a:latin typeface="Courier New" pitchFamily="49" charset="0"/>
                <a:cs typeface="Courier New" pitchFamily="49" charset="0"/>
              </a:rPr>
              <a:t>int main () {</a:t>
            </a:r>
          </a:p>
          <a:p>
            <a:pPr lvl="1" algn="just"/>
            <a:r>
              <a:rPr lang="en-US" sz="2600" b="1" smtClean="0">
                <a:solidFill>
                  <a:srgbClr val="002060"/>
                </a:solidFill>
                <a:latin typeface="Courier New" pitchFamily="49" charset="0"/>
                <a:cs typeface="Courier New" pitchFamily="49" charset="0"/>
              </a:rPr>
              <a:t>	int x=5,y=2;</a:t>
            </a:r>
          </a:p>
          <a:p>
            <a:pPr lvl="1" algn="just"/>
            <a:r>
              <a:rPr lang="en-US" sz="2600" b="1" smtClean="0">
                <a:solidFill>
                  <a:srgbClr val="002060"/>
                </a:solidFill>
                <a:latin typeface="Courier New" pitchFamily="49" charset="0"/>
                <a:cs typeface="Courier New" pitchFamily="49" charset="0"/>
              </a:rPr>
              <a:t>	float n=5.0,m=2.0;</a:t>
            </a:r>
          </a:p>
          <a:p>
            <a:pPr lvl="1" algn="just"/>
            <a:r>
              <a:rPr lang="en-US" sz="2600" b="1" smtClean="0">
                <a:solidFill>
                  <a:srgbClr val="002060"/>
                </a:solidFill>
                <a:latin typeface="Courier New" pitchFamily="49" charset="0"/>
                <a:cs typeface="Courier New" pitchFamily="49" charset="0"/>
              </a:rPr>
              <a:t>	cout &lt;&lt; operate (x,y); 	cout &lt;&lt; "\n";</a:t>
            </a:r>
          </a:p>
          <a:p>
            <a:pPr lvl="1" algn="just"/>
            <a:r>
              <a:rPr lang="en-US" sz="2600" b="1" smtClean="0">
                <a:solidFill>
                  <a:srgbClr val="002060"/>
                </a:solidFill>
                <a:latin typeface="Courier New" pitchFamily="49" charset="0"/>
                <a:cs typeface="Courier New" pitchFamily="49" charset="0"/>
              </a:rPr>
              <a:t>	cout &lt;&lt; operate (n,m); 	cout &lt;&lt; "\n";</a:t>
            </a:r>
          </a:p>
          <a:p>
            <a:pPr lvl="1" algn="just"/>
            <a:r>
              <a:rPr lang="en-US" sz="2600" b="1" smtClean="0">
                <a:solidFill>
                  <a:srgbClr val="002060"/>
                </a:solidFill>
                <a:latin typeface="Courier New" pitchFamily="49" charset="0"/>
                <a:cs typeface="Courier New" pitchFamily="49" charset="0"/>
              </a:rPr>
              <a:t>	return 0;</a:t>
            </a:r>
          </a:p>
          <a:p>
            <a:pPr lvl="1" algn="just"/>
            <a:r>
              <a:rPr lang="en-US" sz="2600" b="1" smtClean="0">
                <a:solidFill>
                  <a:srgbClr val="002060"/>
                </a:solidFill>
                <a:latin typeface="Courier New" pitchFamily="49" charset="0"/>
                <a:cs typeface="Courier New" pitchFamily="49" charset="0"/>
              </a:rPr>
              <a:t>}</a:t>
            </a:r>
            <a:endParaRPr lang="en-US" sz="2600" smtClean="0">
              <a:solidFill>
                <a:srgbClr val="002060"/>
              </a:solidFill>
            </a:endParaRPr>
          </a:p>
        </p:txBody>
      </p:sp>
      <p:sp>
        <p:nvSpPr>
          <p:cNvPr id="1026" name="AutoShape 2" descr="https://github.com/nguyenchiemminhvu/CPP-Tutorial/blob/master/7-co-ban-ve-ham/7-2-truyen-doi-so-cho-ham-la-gia-tri-hoac-tham-chieu/1.png?raw=tru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177391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linds(horizontal)">
                                      <p:cBhvr>
                                        <p:cTn id="28" dur="500"/>
                                        <p:tgtEl>
                                          <p:spTgt spid="3">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blinds(horizontal)">
                                      <p:cBhvr>
                                        <p:cTn id="31" dur="500"/>
                                        <p:tgtEl>
                                          <p:spTgt spid="3">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blinds(horizontal)">
                                      <p:cBhvr>
                                        <p:cTn id="34" dur="500"/>
                                        <p:tgtEl>
                                          <p:spTgt spid="3">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blinds(horizontal)">
                                      <p:cBhvr>
                                        <p:cTn id="37" dur="500"/>
                                        <p:tgtEl>
                                          <p:spTgt spid="3">
                                            <p:txEl>
                                              <p:pRg st="11" end="11"/>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blinds(horizontal)">
                                      <p:cBhvr>
                                        <p:cTn id="40" dur="500"/>
                                        <p:tgtEl>
                                          <p:spTgt spid="3">
                                            <p:txEl>
                                              <p:pRg st="12" end="12"/>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blinds(horizontal)">
                                      <p:cBhvr>
                                        <p:cTn id="43" dur="500"/>
                                        <p:tgtEl>
                                          <p:spTgt spid="3">
                                            <p:txEl>
                                              <p:pRg st="13" end="13"/>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Effect transition="in" filter="blinds(horizontal)">
                                      <p:cBhvr>
                                        <p:cTn id="46" dur="500"/>
                                        <p:tgtEl>
                                          <p:spTgt spid="3">
                                            <p:txEl>
                                              <p:pRg st="14" end="14"/>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blinds(horizontal)">
                                      <p:cBhvr>
                                        <p:cTn id="49" dur="500"/>
                                        <p:tgtEl>
                                          <p:spTgt spid="3">
                                            <p:txEl>
                                              <p:pRg st="15" end="15"/>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blinds(horizontal)">
                                      <p:cBhvr>
                                        <p:cTn id="52"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0"/>
            <a:ext cx="8458200" cy="7109639"/>
          </a:xfrm>
          <a:prstGeom prst="rect">
            <a:avLst/>
          </a:prstGeom>
        </p:spPr>
        <p:txBody>
          <a:bodyPr wrap="square">
            <a:spAutoFit/>
          </a:bodyPr>
          <a:lstStyle/>
          <a:p>
            <a:pPr>
              <a:spcBef>
                <a:spcPts val="0"/>
              </a:spcBef>
            </a:pPr>
            <a:r>
              <a:rPr lang="en-US" sz="3200" b="1" smtClean="0">
                <a:solidFill>
                  <a:srgbClr val="C00000"/>
                </a:solidFill>
              </a:rPr>
              <a:t>2.3. Chồng hàm (overload) và tham số mặc định của hàm (tiếp)</a:t>
            </a:r>
          </a:p>
          <a:p>
            <a:pPr>
              <a:spcBef>
                <a:spcPts val="0"/>
              </a:spcBef>
              <a:buFont typeface="Arial" pitchFamily="34" charset="0"/>
              <a:buChar char="•"/>
            </a:pPr>
            <a:r>
              <a:rPr lang="en-US" sz="2800" b="1" smtClean="0">
                <a:solidFill>
                  <a:srgbClr val="0070C0"/>
                </a:solidFill>
              </a:rPr>
              <a:t> Các tham số mặc định</a:t>
            </a:r>
          </a:p>
          <a:p>
            <a:pPr algn="just">
              <a:spcBef>
                <a:spcPts val="0"/>
              </a:spcBef>
            </a:pPr>
            <a:r>
              <a:rPr lang="en-US" sz="2800" smtClean="0">
                <a:solidFill>
                  <a:srgbClr val="0070C0"/>
                </a:solidFill>
              </a:rPr>
              <a:t>- </a:t>
            </a:r>
            <a:r>
              <a:rPr lang="vi-VN" sz="2800" smtClean="0">
                <a:solidFill>
                  <a:srgbClr val="0070C0"/>
                </a:solidFill>
              </a:rPr>
              <a:t>Khi khai báo</a:t>
            </a:r>
            <a:r>
              <a:rPr lang="en-US" sz="2800" smtClean="0">
                <a:solidFill>
                  <a:srgbClr val="0070C0"/>
                </a:solidFill>
              </a:rPr>
              <a:t> </a:t>
            </a:r>
            <a:r>
              <a:rPr lang="vi-VN" sz="2800" smtClean="0">
                <a:solidFill>
                  <a:srgbClr val="0070C0"/>
                </a:solidFill>
              </a:rPr>
              <a:t>hàm,</a:t>
            </a:r>
            <a:r>
              <a:rPr lang="en-US" sz="2800" smtClean="0">
                <a:solidFill>
                  <a:srgbClr val="0070C0"/>
                </a:solidFill>
              </a:rPr>
              <a:t> </a:t>
            </a:r>
            <a:r>
              <a:rPr lang="vi-VN" sz="2800" smtClean="0">
                <a:solidFill>
                  <a:srgbClr val="0070C0"/>
                </a:solidFill>
              </a:rPr>
              <a:t>ta có thể chỉ định một giá trị mặc định cho mỗi tham số cuối cùng.</a:t>
            </a:r>
            <a:endParaRPr lang="en-US" sz="2800" smtClean="0">
              <a:solidFill>
                <a:srgbClr val="0070C0"/>
              </a:solidFill>
            </a:endParaRPr>
          </a:p>
          <a:p>
            <a:pPr algn="just">
              <a:spcBef>
                <a:spcPts val="0"/>
              </a:spcBef>
            </a:pPr>
            <a:r>
              <a:rPr lang="en-US" sz="2800" smtClean="0">
                <a:solidFill>
                  <a:srgbClr val="0070C0"/>
                </a:solidFill>
              </a:rPr>
              <a:t>- </a:t>
            </a:r>
            <a:r>
              <a:rPr lang="vi-VN" sz="2800" smtClean="0">
                <a:solidFill>
                  <a:srgbClr val="0070C0"/>
                </a:solidFill>
              </a:rPr>
              <a:t>Giá trị này sẽ được sử dụng nếu đối số tương ứng được để trống khi gọi hàm.</a:t>
            </a:r>
            <a:endParaRPr lang="en-US" sz="2800" smtClean="0">
              <a:solidFill>
                <a:srgbClr val="0070C0"/>
              </a:solidFill>
            </a:endParaRPr>
          </a:p>
          <a:p>
            <a:pPr algn="just">
              <a:spcBef>
                <a:spcPts val="0"/>
              </a:spcBef>
              <a:buFontTx/>
              <a:buChar char="-"/>
            </a:pPr>
            <a:r>
              <a:rPr lang="en-US" sz="2800" smtClean="0">
                <a:solidFill>
                  <a:srgbClr val="0070C0"/>
                </a:solidFill>
              </a:rPr>
              <a:t> </a:t>
            </a:r>
            <a:r>
              <a:rPr lang="vi-VN" sz="2800" smtClean="0">
                <a:solidFill>
                  <a:srgbClr val="0070C0"/>
                </a:solidFill>
              </a:rPr>
              <a:t>Để làm điều đó,</a:t>
            </a:r>
            <a:r>
              <a:rPr lang="en-US" sz="2800" smtClean="0">
                <a:solidFill>
                  <a:srgbClr val="0070C0"/>
                </a:solidFill>
              </a:rPr>
              <a:t> </a:t>
            </a:r>
            <a:r>
              <a:rPr lang="vi-VN" sz="2800" smtClean="0">
                <a:solidFill>
                  <a:srgbClr val="0070C0"/>
                </a:solidFill>
              </a:rPr>
              <a:t>ta chỉ cần sử dụng toán tử gán và một giá trị cho các </a:t>
            </a:r>
            <a:r>
              <a:rPr lang="en-US" sz="2800" smtClean="0">
                <a:solidFill>
                  <a:srgbClr val="0070C0"/>
                </a:solidFill>
              </a:rPr>
              <a:t>tham</a:t>
            </a:r>
            <a:r>
              <a:rPr lang="vi-VN" sz="2800" smtClean="0">
                <a:solidFill>
                  <a:srgbClr val="0070C0"/>
                </a:solidFill>
              </a:rPr>
              <a:t> số trong khai báo hàm.</a:t>
            </a:r>
            <a:endParaRPr lang="en-US" sz="2800" smtClean="0">
              <a:solidFill>
                <a:srgbClr val="0070C0"/>
              </a:solidFill>
            </a:endParaRPr>
          </a:p>
          <a:p>
            <a:pPr algn="just">
              <a:spcBef>
                <a:spcPts val="0"/>
              </a:spcBef>
              <a:buFontTx/>
              <a:buChar char="-"/>
            </a:pPr>
            <a:r>
              <a:rPr lang="en-US" sz="2800" smtClean="0">
                <a:solidFill>
                  <a:srgbClr val="0070C0"/>
                </a:solidFill>
              </a:rPr>
              <a:t> Ví dụ:</a:t>
            </a:r>
          </a:p>
          <a:p>
            <a:pPr lvl="1" algn="just"/>
            <a:r>
              <a:rPr lang="en-US" sz="2700" b="1" smtClean="0">
                <a:solidFill>
                  <a:srgbClr val="FF0000"/>
                </a:solidFill>
                <a:latin typeface="Courier New" pitchFamily="49" charset="0"/>
                <a:cs typeface="Courier New" pitchFamily="49" charset="0"/>
              </a:rPr>
              <a:t>int myFunction(int x=10);</a:t>
            </a:r>
          </a:p>
          <a:p>
            <a:pPr lvl="1" algn="just"/>
            <a:r>
              <a:rPr lang="en-US" sz="2700" b="1" smtClean="0">
                <a:solidFill>
                  <a:srgbClr val="FF0000"/>
                </a:solidFill>
                <a:latin typeface="Courier New" pitchFamily="49" charset="0"/>
                <a:cs typeface="Courier New" pitchFamily="49" charset="0"/>
              </a:rPr>
              <a:t>//int myFunction(int=10);</a:t>
            </a:r>
          </a:p>
          <a:p>
            <a:pPr lvl="1" algn="just"/>
            <a:r>
              <a:rPr lang="en-US" sz="2700" b="1" smtClean="0">
                <a:solidFill>
                  <a:srgbClr val="FF0000"/>
                </a:solidFill>
                <a:latin typeface="Courier New" pitchFamily="49" charset="0"/>
                <a:cs typeface="Courier New" pitchFamily="49" charset="0"/>
              </a:rPr>
              <a:t>...</a:t>
            </a:r>
          </a:p>
          <a:p>
            <a:pPr lvl="1" algn="just"/>
            <a:r>
              <a:rPr lang="en-US" sz="2700" b="1" smtClean="0">
                <a:solidFill>
                  <a:srgbClr val="FF0000"/>
                </a:solidFill>
                <a:latin typeface="Courier New" pitchFamily="49" charset="0"/>
                <a:cs typeface="Courier New" pitchFamily="49" charset="0"/>
              </a:rPr>
              <a:t>int myFunction(int x){</a:t>
            </a:r>
          </a:p>
          <a:p>
            <a:pPr lvl="1" algn="just"/>
            <a:r>
              <a:rPr lang="en-US" sz="2700" b="1" smtClean="0">
                <a:solidFill>
                  <a:srgbClr val="FF0000"/>
                </a:solidFill>
                <a:latin typeface="Courier New" pitchFamily="49" charset="0"/>
                <a:cs typeface="Courier New" pitchFamily="49" charset="0"/>
              </a:rPr>
              <a:t>...</a:t>
            </a:r>
          </a:p>
          <a:p>
            <a:pPr lvl="1" algn="just"/>
            <a:r>
              <a:rPr lang="en-US" sz="2700" b="1" smtClean="0">
                <a:solidFill>
                  <a:srgbClr val="FF0000"/>
                </a:solidFill>
                <a:latin typeface="Courier New" pitchFamily="49" charset="0"/>
                <a:cs typeface="Courier New" pitchFamily="49" charset="0"/>
              </a:rPr>
              <a:t>}</a:t>
            </a:r>
            <a:endParaRPr lang="en-US" sz="2700" smtClean="0">
              <a:solidFill>
                <a:srgbClr val="0070C0"/>
              </a:solidFill>
            </a:endParaRPr>
          </a:p>
        </p:txBody>
      </p:sp>
      <p:sp>
        <p:nvSpPr>
          <p:cNvPr id="1026" name="AutoShape 2" descr="https://github.com/nguyenchiemminhvu/CPP-Tutorial/blob/master/7-co-ban-ve-ham/7-2-truyen-doi-so-cho-ham-la-gia-tri-hoac-tham-chieu/1.png?raw=tru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177391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blinds(horizontal)">
                                      <p:cBhvr>
                                        <p:cTn id="36" dur="500"/>
                                        <p:tgtEl>
                                          <p:spTgt spid="3">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blinds(horizontal)">
                                      <p:cBhvr>
                                        <p:cTn id="39" dur="500"/>
                                        <p:tgtEl>
                                          <p:spTgt spid="3">
                                            <p:txEl>
                                              <p:pRg st="10" end="10"/>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blinds(horizontal)">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0"/>
            <a:ext cx="8458200" cy="6555641"/>
          </a:xfrm>
          <a:prstGeom prst="rect">
            <a:avLst/>
          </a:prstGeom>
        </p:spPr>
        <p:txBody>
          <a:bodyPr wrap="square">
            <a:spAutoFit/>
          </a:bodyPr>
          <a:lstStyle/>
          <a:p>
            <a:pPr>
              <a:spcBef>
                <a:spcPts val="0"/>
              </a:spcBef>
              <a:buFont typeface="Arial" pitchFamily="34" charset="0"/>
              <a:buChar char="•"/>
            </a:pPr>
            <a:r>
              <a:rPr lang="en-US" sz="2800" b="1" smtClean="0">
                <a:solidFill>
                  <a:srgbClr val="0070C0"/>
                </a:solidFill>
              </a:rPr>
              <a:t> Các tham số mặc định (tiếp)</a:t>
            </a:r>
          </a:p>
          <a:p>
            <a:pPr lvl="1" algn="just"/>
            <a:r>
              <a:rPr lang="en-US" sz="2700" b="1" smtClean="0">
                <a:solidFill>
                  <a:srgbClr val="0070C0"/>
                </a:solidFill>
                <a:latin typeface="Courier New" pitchFamily="49" charset="0"/>
                <a:cs typeface="Courier New" pitchFamily="49" charset="0"/>
              </a:rPr>
              <a:t>// default values in functions</a:t>
            </a:r>
          </a:p>
          <a:p>
            <a:pPr lvl="1" algn="just"/>
            <a:r>
              <a:rPr lang="en-US" sz="2700" b="1" smtClean="0">
                <a:solidFill>
                  <a:srgbClr val="0070C0"/>
                </a:solidFill>
                <a:latin typeface="Courier New" pitchFamily="49" charset="0"/>
                <a:cs typeface="Courier New" pitchFamily="49" charset="0"/>
              </a:rPr>
              <a:t>#include &lt;iostream&gt;</a:t>
            </a:r>
          </a:p>
          <a:p>
            <a:pPr lvl="1" algn="just"/>
            <a:r>
              <a:rPr lang="en-US" sz="2700" b="1" smtClean="0">
                <a:solidFill>
                  <a:srgbClr val="0070C0"/>
                </a:solidFill>
                <a:latin typeface="Courier New" pitchFamily="49" charset="0"/>
                <a:cs typeface="Courier New" pitchFamily="49" charset="0"/>
              </a:rPr>
              <a:t>using namespace std;</a:t>
            </a:r>
          </a:p>
          <a:p>
            <a:pPr lvl="1" algn="just"/>
            <a:r>
              <a:rPr lang="en-US" sz="2700" b="1" smtClean="0">
                <a:solidFill>
                  <a:srgbClr val="0070C0"/>
                </a:solidFill>
                <a:latin typeface="Courier New" pitchFamily="49" charset="0"/>
                <a:cs typeface="Courier New" pitchFamily="49" charset="0"/>
              </a:rPr>
              <a:t>int divide (int a, </a:t>
            </a:r>
            <a:r>
              <a:rPr lang="en-US" sz="2700" b="1" smtClean="0">
                <a:solidFill>
                  <a:srgbClr val="FF0000"/>
                </a:solidFill>
                <a:latin typeface="Courier New" pitchFamily="49" charset="0"/>
                <a:cs typeface="Courier New" pitchFamily="49" charset="0"/>
              </a:rPr>
              <a:t>int b=2</a:t>
            </a:r>
            <a:r>
              <a:rPr lang="en-US" sz="2700" b="1" smtClean="0">
                <a:solidFill>
                  <a:srgbClr val="0070C0"/>
                </a:solidFill>
                <a:latin typeface="Courier New" pitchFamily="49" charset="0"/>
                <a:cs typeface="Courier New" pitchFamily="49" charset="0"/>
              </a:rPr>
              <a:t>){</a:t>
            </a:r>
          </a:p>
          <a:p>
            <a:pPr lvl="2" algn="just"/>
            <a:r>
              <a:rPr lang="en-US" sz="2700" b="1" smtClean="0">
                <a:solidFill>
                  <a:srgbClr val="0070C0"/>
                </a:solidFill>
                <a:latin typeface="Courier New" pitchFamily="49" charset="0"/>
                <a:cs typeface="Courier New" pitchFamily="49" charset="0"/>
              </a:rPr>
              <a:t>int r;</a:t>
            </a:r>
          </a:p>
          <a:p>
            <a:pPr lvl="2" algn="just"/>
            <a:r>
              <a:rPr lang="en-US" sz="2700" b="1" smtClean="0">
                <a:solidFill>
                  <a:srgbClr val="0070C0"/>
                </a:solidFill>
                <a:latin typeface="Courier New" pitchFamily="49" charset="0"/>
                <a:cs typeface="Courier New" pitchFamily="49" charset="0"/>
              </a:rPr>
              <a:t>r=a/b;</a:t>
            </a:r>
          </a:p>
          <a:p>
            <a:pPr lvl="2" algn="just"/>
            <a:r>
              <a:rPr lang="en-US" sz="2700" b="1" smtClean="0">
                <a:solidFill>
                  <a:srgbClr val="0070C0"/>
                </a:solidFill>
                <a:latin typeface="Courier New" pitchFamily="49" charset="0"/>
                <a:cs typeface="Courier New" pitchFamily="49" charset="0"/>
              </a:rPr>
              <a:t>return (r);</a:t>
            </a:r>
          </a:p>
          <a:p>
            <a:pPr lvl="1" algn="just"/>
            <a:r>
              <a:rPr lang="en-US" sz="2700" b="1" smtClean="0">
                <a:solidFill>
                  <a:srgbClr val="0070C0"/>
                </a:solidFill>
                <a:latin typeface="Courier New" pitchFamily="49" charset="0"/>
                <a:cs typeface="Courier New" pitchFamily="49" charset="0"/>
              </a:rPr>
              <a:t>}</a:t>
            </a:r>
          </a:p>
          <a:p>
            <a:pPr lvl="1" algn="just"/>
            <a:r>
              <a:rPr lang="en-US" sz="2700" b="1" smtClean="0">
                <a:solidFill>
                  <a:srgbClr val="0070C0"/>
                </a:solidFill>
                <a:latin typeface="Courier New" pitchFamily="49" charset="0"/>
                <a:cs typeface="Courier New" pitchFamily="49" charset="0"/>
              </a:rPr>
              <a:t>int main (){</a:t>
            </a:r>
          </a:p>
          <a:p>
            <a:pPr lvl="2" algn="just"/>
            <a:r>
              <a:rPr lang="en-US" sz="2700" b="1" smtClean="0">
                <a:solidFill>
                  <a:srgbClr val="0070C0"/>
                </a:solidFill>
                <a:latin typeface="Courier New" pitchFamily="49" charset="0"/>
                <a:cs typeface="Courier New" pitchFamily="49" charset="0"/>
              </a:rPr>
              <a:t>cout &lt;&lt; divide (12);</a:t>
            </a:r>
          </a:p>
          <a:p>
            <a:pPr lvl="2" algn="just"/>
            <a:r>
              <a:rPr lang="en-US" sz="2700" b="1" smtClean="0">
                <a:solidFill>
                  <a:srgbClr val="0070C0"/>
                </a:solidFill>
                <a:latin typeface="Courier New" pitchFamily="49" charset="0"/>
                <a:cs typeface="Courier New" pitchFamily="49" charset="0"/>
              </a:rPr>
              <a:t>cout &lt;&lt; endl;</a:t>
            </a:r>
          </a:p>
          <a:p>
            <a:pPr lvl="2" algn="just"/>
            <a:r>
              <a:rPr lang="en-US" sz="2700" b="1" smtClean="0">
                <a:solidFill>
                  <a:srgbClr val="0070C0"/>
                </a:solidFill>
                <a:latin typeface="Courier New" pitchFamily="49" charset="0"/>
                <a:cs typeface="Courier New" pitchFamily="49" charset="0"/>
              </a:rPr>
              <a:t>cout &lt;&lt; divide (20,4);</a:t>
            </a:r>
          </a:p>
          <a:p>
            <a:pPr lvl="2" algn="just"/>
            <a:r>
              <a:rPr lang="en-US" sz="2700" b="1" smtClean="0">
                <a:solidFill>
                  <a:srgbClr val="0070C0"/>
                </a:solidFill>
                <a:latin typeface="Courier New" pitchFamily="49" charset="0"/>
                <a:cs typeface="Courier New" pitchFamily="49" charset="0"/>
              </a:rPr>
              <a:t>return 0;</a:t>
            </a:r>
          </a:p>
          <a:p>
            <a:pPr lvl="1" algn="just"/>
            <a:r>
              <a:rPr lang="en-US" sz="2700" b="1" smtClean="0">
                <a:solidFill>
                  <a:srgbClr val="0070C0"/>
                </a:solidFill>
                <a:latin typeface="Courier New" pitchFamily="49" charset="0"/>
                <a:cs typeface="Courier New" pitchFamily="49" charset="0"/>
              </a:rPr>
              <a:t>}</a:t>
            </a:r>
          </a:p>
        </p:txBody>
      </p:sp>
      <p:sp>
        <p:nvSpPr>
          <p:cNvPr id="1026" name="AutoShape 2" descr="https://github.com/nguyenchiemminhvu/CPP-Tutorial/blob/master/7-co-ban-ve-ham/7-2-truyen-doi-so-cho-ham-la-gia-tri-hoac-tham-chieu/1.png?raw=tru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Rounded Rectangle 3"/>
          <p:cNvSpPr/>
          <p:nvPr/>
        </p:nvSpPr>
        <p:spPr>
          <a:xfrm>
            <a:off x="7315994" y="5187156"/>
            <a:ext cx="13716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t>6</a:t>
            </a:r>
          </a:p>
          <a:p>
            <a:pPr algn="ctr"/>
            <a:r>
              <a:rPr lang="en-US" sz="4000" b="1" smtClean="0"/>
              <a:t>5</a:t>
            </a:r>
            <a:endParaRPr lang="en-US" sz="4000" b="1"/>
          </a:p>
        </p:txBody>
      </p:sp>
    </p:spTree>
    <p:extLst>
      <p:ext uri="{BB962C8B-B14F-4D97-AF65-F5344CB8AC3E}">
        <p14:creationId xmlns:p14="http://schemas.microsoft.com/office/powerpoint/2010/main" xmlns="" val="177391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0"/>
            <a:ext cx="8458200" cy="6695679"/>
          </a:xfrm>
          <a:prstGeom prst="rect">
            <a:avLst/>
          </a:prstGeom>
        </p:spPr>
        <p:txBody>
          <a:bodyPr wrap="square">
            <a:spAutoFit/>
          </a:bodyPr>
          <a:lstStyle/>
          <a:p>
            <a:pPr>
              <a:spcBef>
                <a:spcPts val="0"/>
              </a:spcBef>
            </a:pPr>
            <a:r>
              <a:rPr lang="en-US" sz="3200" b="1" smtClean="0">
                <a:solidFill>
                  <a:srgbClr val="C00000"/>
                </a:solidFill>
              </a:rPr>
              <a:t>2.4. Hàm inline</a:t>
            </a:r>
          </a:p>
          <a:p>
            <a:pPr>
              <a:lnSpc>
                <a:spcPct val="110000"/>
              </a:lnSpc>
              <a:spcBef>
                <a:spcPts val="0"/>
              </a:spcBef>
            </a:pPr>
            <a:r>
              <a:rPr lang="en-US" sz="2800" smtClean="0">
                <a:solidFill>
                  <a:srgbClr val="0070C0"/>
                </a:solidFill>
              </a:rPr>
              <a:t>- Các hàm </a:t>
            </a:r>
            <a:r>
              <a:rPr lang="en-US" sz="2800" smtClean="0">
                <a:solidFill>
                  <a:srgbClr val="FF0000"/>
                </a:solidFill>
              </a:rPr>
              <a:t>inline</a:t>
            </a:r>
            <a:r>
              <a:rPr lang="en-US" sz="2800" smtClean="0">
                <a:solidFill>
                  <a:srgbClr val="0070C0"/>
                </a:solidFill>
              </a:rPr>
              <a:t> được xác định bằng từ khóa </a:t>
            </a:r>
            <a:r>
              <a:rPr lang="en-US" sz="2800" smtClean="0">
                <a:solidFill>
                  <a:srgbClr val="FF0000"/>
                </a:solidFill>
              </a:rPr>
              <a:t>inline</a:t>
            </a:r>
            <a:r>
              <a:rPr lang="en-US" sz="2800" smtClean="0">
                <a:solidFill>
                  <a:srgbClr val="0070C0"/>
                </a:solidFill>
              </a:rPr>
              <a:t>.</a:t>
            </a:r>
          </a:p>
          <a:p>
            <a:pPr>
              <a:lnSpc>
                <a:spcPct val="110000"/>
              </a:lnSpc>
              <a:spcBef>
                <a:spcPts val="0"/>
              </a:spcBef>
            </a:pPr>
            <a:r>
              <a:rPr lang="en-US" sz="2800" smtClean="0">
                <a:solidFill>
                  <a:srgbClr val="0070C0"/>
                </a:solidFill>
              </a:rPr>
              <a:t>- Cú pháp:</a:t>
            </a:r>
          </a:p>
          <a:p>
            <a:pPr lvl="1">
              <a:lnSpc>
                <a:spcPct val="110000"/>
              </a:lnSpc>
            </a:pPr>
            <a:r>
              <a:rPr lang="en-US" sz="2700" b="1" smtClean="0">
                <a:solidFill>
                  <a:srgbClr val="FF0000"/>
                </a:solidFill>
                <a:latin typeface="Courier New" pitchFamily="49" charset="0"/>
                <a:cs typeface="Courier New" pitchFamily="49" charset="0"/>
              </a:rPr>
              <a:t>inline &lt;type&gt; &lt;name&gt;(arguments...){ 	//instructions ... </a:t>
            </a:r>
          </a:p>
          <a:p>
            <a:pPr lvl="1">
              <a:lnSpc>
                <a:spcPct val="110000"/>
              </a:lnSpc>
            </a:pPr>
            <a:r>
              <a:rPr lang="en-US" sz="2700" b="1" smtClean="0">
                <a:solidFill>
                  <a:srgbClr val="FF0000"/>
                </a:solidFill>
                <a:latin typeface="Courier New" pitchFamily="49" charset="0"/>
                <a:cs typeface="Courier New" pitchFamily="49" charset="0"/>
              </a:rPr>
              <a:t>}</a:t>
            </a:r>
          </a:p>
          <a:p>
            <a:pPr>
              <a:lnSpc>
                <a:spcPct val="110000"/>
              </a:lnSpc>
              <a:spcBef>
                <a:spcPts val="0"/>
              </a:spcBef>
            </a:pPr>
            <a:r>
              <a:rPr lang="en-US" sz="2800" smtClean="0">
                <a:solidFill>
                  <a:srgbClr val="0070C0"/>
                </a:solidFill>
              </a:rPr>
              <a:t>- Ví dụ: </a:t>
            </a:r>
          </a:p>
          <a:p>
            <a:pPr>
              <a:lnSpc>
                <a:spcPct val="110000"/>
              </a:lnSpc>
              <a:spcBef>
                <a:spcPts val="0"/>
              </a:spcBef>
            </a:pPr>
            <a:r>
              <a:rPr lang="en-US" sz="2800" smtClean="0">
                <a:solidFill>
                  <a:srgbClr val="0070C0"/>
                </a:solidFill>
              </a:rPr>
              <a:t>	</a:t>
            </a:r>
            <a:r>
              <a:rPr lang="en-US" sz="2700" b="1" smtClean="0">
                <a:solidFill>
                  <a:srgbClr val="FF0000"/>
                </a:solidFill>
                <a:latin typeface="Courier New" pitchFamily="49" charset="0"/>
                <a:cs typeface="Courier New" pitchFamily="49" charset="0"/>
              </a:rPr>
              <a:t>inline myFunction(int);</a:t>
            </a:r>
          </a:p>
          <a:p>
            <a:pPr algn="just">
              <a:lnSpc>
                <a:spcPct val="110000"/>
              </a:lnSpc>
              <a:spcBef>
                <a:spcPts val="0"/>
              </a:spcBef>
            </a:pPr>
            <a:r>
              <a:rPr lang="en-US" sz="2800" smtClean="0">
                <a:solidFill>
                  <a:srgbClr val="0070C0"/>
                </a:solidFill>
              </a:rPr>
              <a:t>- Chỉ thị inline gợi ý cho trình biên dịch biết thay vì nạp thân hàm như bình thường hãy chèn đoạn mã của hàm vào đúng chỗ mà nó được gọi tới trong chương trình. </a:t>
            </a:r>
          </a:p>
          <a:p>
            <a:pPr algn="just">
              <a:lnSpc>
                <a:spcPct val="110000"/>
              </a:lnSpc>
              <a:spcBef>
                <a:spcPts val="0"/>
              </a:spcBef>
            </a:pPr>
            <a:r>
              <a:rPr lang="en-US" sz="2800" smtClean="0">
                <a:solidFill>
                  <a:srgbClr val="0070C0"/>
                </a:solidFill>
              </a:rPr>
              <a:t>- Điều này làm cho chương trình thực hiện nhanh hơn bình thường.</a:t>
            </a:r>
            <a:endParaRPr lang="en-US" sz="2800" b="1" smtClean="0">
              <a:solidFill>
                <a:srgbClr val="0070C0"/>
              </a:solidFill>
            </a:endParaRPr>
          </a:p>
        </p:txBody>
      </p:sp>
      <p:sp>
        <p:nvSpPr>
          <p:cNvPr id="1026" name="AutoShape 2" descr="https://github.com/nguyenchiemminhvu/CPP-Tutorial/blob/master/7-co-ban-ve-ham/7-2-truyen-doi-so-cho-ham-la-gia-tri-hoac-tham-chieu/1.png?raw=tru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Flowchart: Alternate Process 3"/>
          <p:cNvSpPr/>
          <p:nvPr/>
        </p:nvSpPr>
        <p:spPr>
          <a:xfrm>
            <a:off x="1600994" y="767556"/>
            <a:ext cx="5943600" cy="24384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b="1" smtClean="0">
                <a:latin typeface="Tahoma" pitchFamily="34" charset="0"/>
                <a:cs typeface="Tahoma" pitchFamily="34" charset="0"/>
              </a:rPr>
              <a:t>Hàm chức năng lớn, thực hiện nhiệm vụ phức tạp </a:t>
            </a:r>
            <a:r>
              <a:rPr lang="en-US" sz="2800" b="1" smtClean="0">
                <a:latin typeface="Tahoma" pitchFamily="34" charset="0"/>
                <a:cs typeface="Tahoma" pitchFamily="34" charset="0"/>
                <a:sym typeface="Wingdings"/>
              </a:rPr>
              <a:t> Chi phí gọi hàm thường không đáng kể so với thời gian chạy hàm.</a:t>
            </a:r>
            <a:endParaRPr lang="en-US" sz="2800" b="1">
              <a:latin typeface="Tahoma" pitchFamily="34" charset="0"/>
              <a:cs typeface="Tahoma" pitchFamily="34" charset="0"/>
            </a:endParaRPr>
          </a:p>
        </p:txBody>
      </p:sp>
      <p:sp>
        <p:nvSpPr>
          <p:cNvPr id="5" name="Flowchart: Alternate Process 4"/>
          <p:cNvSpPr/>
          <p:nvPr/>
        </p:nvSpPr>
        <p:spPr>
          <a:xfrm>
            <a:off x="1600994" y="3891756"/>
            <a:ext cx="5943600" cy="2438400"/>
          </a:xfrm>
          <a:prstGeom prst="flowChartAlternate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b="1" smtClean="0">
                <a:latin typeface="Tahoma" pitchFamily="34" charset="0"/>
                <a:cs typeface="Tahoma" pitchFamily="34" charset="0"/>
              </a:rPr>
              <a:t>Hàm nhỏ, đơn giản </a:t>
            </a:r>
            <a:r>
              <a:rPr lang="en-US" sz="2800" b="1" smtClean="0">
                <a:latin typeface="Tahoma" pitchFamily="34" charset="0"/>
                <a:cs typeface="Tahoma" pitchFamily="34" charset="0"/>
                <a:sym typeface="Wingdings"/>
              </a:rPr>
              <a:t> Thời gian gọi hàm thường nhiều hơn thời gian thực hiện hàm.</a:t>
            </a:r>
            <a:endParaRPr lang="en-US" sz="2800" b="1">
              <a:latin typeface="Tahoma" pitchFamily="34" charset="0"/>
              <a:cs typeface="Tahoma" pitchFamily="34" charset="0"/>
            </a:endParaRPr>
          </a:p>
        </p:txBody>
      </p:sp>
    </p:spTree>
    <p:extLst>
      <p:ext uri="{BB962C8B-B14F-4D97-AF65-F5344CB8AC3E}">
        <p14:creationId xmlns:p14="http://schemas.microsoft.com/office/powerpoint/2010/main" xmlns="" val="177391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linds(horizontal)">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linds(horizontal)">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blinds(horizontal)">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box(in)">
                                      <p:cBhvr>
                                        <p:cTn id="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0"/>
            <a:ext cx="8458200" cy="6229398"/>
          </a:xfrm>
          <a:prstGeom prst="rect">
            <a:avLst/>
          </a:prstGeom>
        </p:spPr>
        <p:txBody>
          <a:bodyPr wrap="square">
            <a:spAutoFit/>
          </a:bodyPr>
          <a:lstStyle/>
          <a:p>
            <a:pPr>
              <a:spcBef>
                <a:spcPts val="0"/>
              </a:spcBef>
            </a:pPr>
            <a:r>
              <a:rPr lang="en-US" sz="3200" b="1" smtClean="0">
                <a:solidFill>
                  <a:srgbClr val="C00000"/>
                </a:solidFill>
              </a:rPr>
              <a:t>2.4. Hàm inline</a:t>
            </a:r>
          </a:p>
          <a:p>
            <a:pPr>
              <a:lnSpc>
                <a:spcPct val="110000"/>
              </a:lnSpc>
              <a:spcBef>
                <a:spcPts val="0"/>
              </a:spcBef>
            </a:pPr>
            <a:r>
              <a:rPr lang="en-US" sz="2800" b="1" smtClean="0">
                <a:solidFill>
                  <a:srgbClr val="0070C0"/>
                </a:solidFill>
              </a:rPr>
              <a:t>- Ví dụ:</a:t>
            </a:r>
          </a:p>
          <a:p>
            <a:r>
              <a:rPr lang="en-US" sz="2800" b="1" smtClean="0">
                <a:solidFill>
                  <a:srgbClr val="FF0000"/>
                </a:solidFill>
                <a:latin typeface="Courier New" pitchFamily="49" charset="0"/>
                <a:cs typeface="Courier New" pitchFamily="49" charset="0"/>
              </a:rPr>
              <a:t>#include &lt;iostream&gt; </a:t>
            </a:r>
          </a:p>
          <a:p>
            <a:r>
              <a:rPr lang="en-US" sz="2800" b="1" smtClean="0">
                <a:solidFill>
                  <a:srgbClr val="FF0000"/>
                </a:solidFill>
                <a:latin typeface="Courier New" pitchFamily="49" charset="0"/>
                <a:cs typeface="Courier New" pitchFamily="49" charset="0"/>
              </a:rPr>
              <a:t>using namespace std; </a:t>
            </a:r>
          </a:p>
          <a:p>
            <a:r>
              <a:rPr lang="en-US" sz="2800" b="1" smtClean="0">
                <a:solidFill>
                  <a:srgbClr val="002060"/>
                </a:solidFill>
                <a:latin typeface="Courier New" pitchFamily="49" charset="0"/>
                <a:cs typeface="Courier New" pitchFamily="49" charset="0"/>
              </a:rPr>
              <a:t>inline</a:t>
            </a:r>
            <a:r>
              <a:rPr lang="en-US" sz="2800" b="1" smtClean="0">
                <a:solidFill>
                  <a:srgbClr val="FF0000"/>
                </a:solidFill>
                <a:latin typeface="Courier New" pitchFamily="49" charset="0"/>
                <a:cs typeface="Courier New" pitchFamily="49" charset="0"/>
              </a:rPr>
              <a:t> int cube(int s) </a:t>
            </a:r>
          </a:p>
          <a:p>
            <a:r>
              <a:rPr lang="en-US" sz="2800" b="1" smtClean="0">
                <a:solidFill>
                  <a:srgbClr val="FF0000"/>
                </a:solidFill>
                <a:latin typeface="Courier New" pitchFamily="49" charset="0"/>
                <a:cs typeface="Courier New" pitchFamily="49" charset="0"/>
              </a:rPr>
              <a:t>{ </a:t>
            </a:r>
          </a:p>
          <a:p>
            <a:r>
              <a:rPr lang="en-US" sz="2800" b="1" smtClean="0">
                <a:solidFill>
                  <a:srgbClr val="FF0000"/>
                </a:solidFill>
                <a:latin typeface="Courier New" pitchFamily="49" charset="0"/>
                <a:cs typeface="Courier New" pitchFamily="49" charset="0"/>
              </a:rPr>
              <a:t>    return s*s*s; </a:t>
            </a:r>
          </a:p>
          <a:p>
            <a:r>
              <a:rPr lang="en-US" sz="2800" b="1" smtClean="0">
                <a:solidFill>
                  <a:srgbClr val="FF0000"/>
                </a:solidFill>
                <a:latin typeface="Courier New" pitchFamily="49" charset="0"/>
                <a:cs typeface="Courier New" pitchFamily="49" charset="0"/>
              </a:rPr>
              <a:t>} </a:t>
            </a:r>
          </a:p>
          <a:p>
            <a:r>
              <a:rPr lang="en-US" sz="2800" b="1" smtClean="0">
                <a:solidFill>
                  <a:srgbClr val="FF0000"/>
                </a:solidFill>
                <a:latin typeface="Courier New" pitchFamily="49" charset="0"/>
                <a:cs typeface="Courier New" pitchFamily="49" charset="0"/>
              </a:rPr>
              <a:t>int main() </a:t>
            </a:r>
          </a:p>
          <a:p>
            <a:r>
              <a:rPr lang="en-US" sz="2800" b="1" smtClean="0">
                <a:solidFill>
                  <a:srgbClr val="FF0000"/>
                </a:solidFill>
                <a:latin typeface="Courier New" pitchFamily="49" charset="0"/>
                <a:cs typeface="Courier New" pitchFamily="49" charset="0"/>
              </a:rPr>
              <a:t>{ </a:t>
            </a:r>
          </a:p>
          <a:p>
            <a:r>
              <a:rPr lang="en-US" sz="2800" b="1" smtClean="0">
                <a:solidFill>
                  <a:srgbClr val="FF0000"/>
                </a:solidFill>
                <a:latin typeface="Courier New" pitchFamily="49" charset="0"/>
                <a:cs typeface="Courier New" pitchFamily="49" charset="0"/>
              </a:rPr>
              <a:t>    cout &lt;&lt; "The cube of 3 is: " &lt;&lt; cube(3) &lt;&lt; "\n"; </a:t>
            </a:r>
          </a:p>
          <a:p>
            <a:r>
              <a:rPr lang="en-US" sz="2800" b="1" smtClean="0">
                <a:solidFill>
                  <a:srgbClr val="FF0000"/>
                </a:solidFill>
                <a:latin typeface="Courier New" pitchFamily="49" charset="0"/>
                <a:cs typeface="Courier New" pitchFamily="49" charset="0"/>
              </a:rPr>
              <a:t>    return 0; </a:t>
            </a:r>
          </a:p>
          <a:p>
            <a:r>
              <a:rPr lang="en-US" sz="2800" b="1" smtClean="0">
                <a:solidFill>
                  <a:srgbClr val="FF0000"/>
                </a:solidFill>
                <a:latin typeface="Courier New" pitchFamily="49" charset="0"/>
                <a:cs typeface="Courier New" pitchFamily="49" charset="0"/>
              </a:rPr>
              <a:t>} </a:t>
            </a:r>
            <a:r>
              <a:rPr lang="en-US" sz="2800" b="1" smtClean="0">
                <a:solidFill>
                  <a:srgbClr val="0070C0"/>
                </a:solidFill>
                <a:latin typeface="Courier New" pitchFamily="49" charset="0"/>
                <a:cs typeface="Courier New" pitchFamily="49" charset="0"/>
              </a:rPr>
              <a:t>//Output: The cube of 3 is: 27</a:t>
            </a:r>
            <a:endParaRPr lang="en-US" sz="2800" b="1" smtClean="0">
              <a:solidFill>
                <a:srgbClr val="0070C0"/>
              </a:solidFill>
            </a:endParaRPr>
          </a:p>
        </p:txBody>
      </p:sp>
      <p:sp>
        <p:nvSpPr>
          <p:cNvPr id="1026" name="AutoShape 2" descr="https://github.com/nguyenchiemminhvu/CPP-Tutorial/blob/master/7-co-ban-ve-ham/7-2-truyen-doi-so-cho-ham-la-gia-tri-hoac-tham-chieu/1.png?raw=tru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177391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linds(horizontal)">
                                      <p:cBhvr>
                                        <p:cTn id="25" dur="500"/>
                                        <p:tgtEl>
                                          <p:spTgt spid="3">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blinds(horizontal)">
                                      <p:cBhvr>
                                        <p:cTn id="28" dur="500"/>
                                        <p:tgtEl>
                                          <p:spTgt spid="3">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blinds(horizontal)">
                                      <p:cBhvr>
                                        <p:cTn id="31" dur="500"/>
                                        <p:tgtEl>
                                          <p:spTgt spid="3">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blinds(horizontal)">
                                      <p:cBhvr>
                                        <p:cTn id="34" dur="500"/>
                                        <p:tgtEl>
                                          <p:spTgt spid="3">
                                            <p:txEl>
                                              <p:pRg st="11" end="11"/>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blinds(horizontal)">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0"/>
            <a:ext cx="8458200" cy="5755422"/>
          </a:xfrm>
          <a:prstGeom prst="rect">
            <a:avLst/>
          </a:prstGeom>
        </p:spPr>
        <p:txBody>
          <a:bodyPr wrap="square">
            <a:spAutoFit/>
          </a:bodyPr>
          <a:lstStyle/>
          <a:p>
            <a:pPr>
              <a:spcBef>
                <a:spcPts val="0"/>
              </a:spcBef>
              <a:buFont typeface="Arial" pitchFamily="34" charset="0"/>
              <a:buChar char="•"/>
            </a:pPr>
            <a:r>
              <a:rPr lang="en-US" sz="3200" b="1" smtClean="0">
                <a:solidFill>
                  <a:srgbClr val="C00000"/>
                </a:solidFill>
              </a:rPr>
              <a:t> Hàm đệ qui</a:t>
            </a:r>
          </a:p>
          <a:p>
            <a:pPr algn="just">
              <a:lnSpc>
                <a:spcPct val="150000"/>
              </a:lnSpc>
              <a:spcBef>
                <a:spcPts val="0"/>
              </a:spcBef>
            </a:pPr>
            <a:r>
              <a:rPr lang="en-US" sz="2800" smtClean="0">
                <a:solidFill>
                  <a:srgbClr val="0070C0"/>
                </a:solidFill>
              </a:rPr>
              <a:t>- Đệ qui là một cơ chế cho phép một hàm có thể gọi tới chính nó. </a:t>
            </a:r>
          </a:p>
          <a:p>
            <a:pPr algn="just">
              <a:lnSpc>
                <a:spcPct val="150000"/>
              </a:lnSpc>
              <a:spcBef>
                <a:spcPts val="0"/>
              </a:spcBef>
            </a:pPr>
            <a:r>
              <a:rPr lang="en-US" sz="2800" smtClean="0">
                <a:solidFill>
                  <a:srgbClr val="0070C0"/>
                </a:solidFill>
              </a:rPr>
              <a:t>- Kỹ thuật đệ qui thường gắn với các vấn đề mang tính đệ qui hoặc được xác định đệ qui.</a:t>
            </a:r>
          </a:p>
          <a:p>
            <a:pPr algn="just">
              <a:lnSpc>
                <a:spcPct val="150000"/>
              </a:lnSpc>
              <a:spcBef>
                <a:spcPts val="0"/>
              </a:spcBef>
            </a:pPr>
            <a:r>
              <a:rPr lang="en-US" sz="2800" smtClean="0">
                <a:solidFill>
                  <a:srgbClr val="0070C0"/>
                </a:solidFill>
              </a:rPr>
              <a:t>- Để giải quyết các bài toán có các chu trình lồng nhau người ta thường dùng đệ qui. </a:t>
            </a:r>
          </a:p>
          <a:p>
            <a:pPr algn="just">
              <a:lnSpc>
                <a:spcPct val="150000"/>
              </a:lnSpc>
              <a:spcBef>
                <a:spcPts val="0"/>
              </a:spcBef>
            </a:pPr>
            <a:r>
              <a:rPr lang="en-US" sz="2800" smtClean="0">
                <a:solidFill>
                  <a:srgbClr val="0070C0"/>
                </a:solidFill>
              </a:rPr>
              <a:t>- Ví dụ như bài toán tính giai thừa, bài toán sinh các hoán vị của n phần tử.</a:t>
            </a:r>
          </a:p>
        </p:txBody>
      </p:sp>
      <p:sp>
        <p:nvSpPr>
          <p:cNvPr id="1026" name="AutoShape 2" descr="https://github.com/nguyenchiemminhvu/CPP-Tutorial/blob/master/7-co-ban-ve-ham/7-2-truyen-doi-so-cho-ham-la-gia-tri-hoac-tham-chieu/1.png?raw=tru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177391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645" y="81756"/>
            <a:ext cx="8790710" cy="1284582"/>
          </a:xfrm>
          <a:prstGeom prst="rect">
            <a:avLst/>
          </a:prstGeom>
          <a:noFill/>
        </p:spPr>
        <p:txBody>
          <a:bodyPr wrap="square" rtlCol="0">
            <a:spAutoFit/>
          </a:bodyPr>
          <a:lstStyle/>
          <a:p>
            <a:pPr algn="ctr">
              <a:lnSpc>
                <a:spcPct val="120000"/>
              </a:lnSpc>
            </a:pPr>
            <a:r>
              <a:rPr lang="en-US" sz="3600" b="1" err="1" smtClean="0">
                <a:solidFill>
                  <a:srgbClr val="002060"/>
                </a:solidFill>
                <a:latin typeface="Tahoma" pitchFamily="34" charset="0"/>
                <a:cs typeface="Tahoma" pitchFamily="34" charset="0"/>
              </a:rPr>
              <a:t>Thiết</a:t>
            </a:r>
            <a:r>
              <a:rPr lang="en-US" sz="3600" b="1" smtClean="0">
                <a:solidFill>
                  <a:srgbClr val="002060"/>
                </a:solidFill>
                <a:latin typeface="Tahoma" pitchFamily="34" charset="0"/>
                <a:cs typeface="Tahoma" pitchFamily="34" charset="0"/>
              </a:rPr>
              <a:t> </a:t>
            </a:r>
            <a:r>
              <a:rPr lang="en-US" sz="3600" b="1" err="1" smtClean="0">
                <a:solidFill>
                  <a:srgbClr val="002060"/>
                </a:solidFill>
                <a:latin typeface="Tahoma" pitchFamily="34" charset="0"/>
                <a:cs typeface="Tahoma" pitchFamily="34" charset="0"/>
              </a:rPr>
              <a:t>lập</a:t>
            </a:r>
            <a:r>
              <a:rPr lang="en-US" sz="3600" b="1" smtClean="0">
                <a:solidFill>
                  <a:srgbClr val="002060"/>
                </a:solidFill>
                <a:latin typeface="Tahoma" pitchFamily="34" charset="0"/>
                <a:cs typeface="Tahoma" pitchFamily="34" charset="0"/>
              </a:rPr>
              <a:t> </a:t>
            </a:r>
            <a:r>
              <a:rPr lang="en-US" sz="3600" b="1" err="1" smtClean="0">
                <a:solidFill>
                  <a:srgbClr val="002060"/>
                </a:solidFill>
                <a:latin typeface="Tahoma" pitchFamily="34" charset="0"/>
                <a:cs typeface="Tahoma" pitchFamily="34" charset="0"/>
              </a:rPr>
              <a:t>môi</a:t>
            </a:r>
            <a:r>
              <a:rPr lang="en-US" sz="3600" b="1" smtClean="0">
                <a:solidFill>
                  <a:srgbClr val="002060"/>
                </a:solidFill>
                <a:latin typeface="Tahoma" pitchFamily="34" charset="0"/>
                <a:cs typeface="Tahoma" pitchFamily="34" charset="0"/>
              </a:rPr>
              <a:t> </a:t>
            </a:r>
            <a:r>
              <a:rPr lang="en-US" sz="3600" b="1" err="1" smtClean="0">
                <a:solidFill>
                  <a:srgbClr val="002060"/>
                </a:solidFill>
                <a:latin typeface="Tahoma" pitchFamily="34" charset="0"/>
                <a:cs typeface="Tahoma" pitchFamily="34" charset="0"/>
              </a:rPr>
              <a:t>trường</a:t>
            </a:r>
            <a:r>
              <a:rPr lang="en-US" sz="3600" b="1" smtClean="0">
                <a:solidFill>
                  <a:srgbClr val="002060"/>
                </a:solidFill>
                <a:latin typeface="Tahoma" pitchFamily="34" charset="0"/>
                <a:cs typeface="Tahoma" pitchFamily="34" charset="0"/>
              </a:rPr>
              <a:t> </a:t>
            </a:r>
            <a:r>
              <a:rPr lang="en-US" sz="3600" b="1" err="1" smtClean="0">
                <a:solidFill>
                  <a:srgbClr val="002060"/>
                </a:solidFill>
                <a:latin typeface="Tahoma" pitchFamily="34" charset="0"/>
                <a:cs typeface="Tahoma" pitchFamily="34" charset="0"/>
              </a:rPr>
              <a:t>phát</a:t>
            </a:r>
            <a:r>
              <a:rPr lang="en-US" sz="3600" b="1" smtClean="0">
                <a:solidFill>
                  <a:srgbClr val="002060"/>
                </a:solidFill>
                <a:latin typeface="Tahoma" pitchFamily="34" charset="0"/>
                <a:cs typeface="Tahoma" pitchFamily="34" charset="0"/>
              </a:rPr>
              <a:t> </a:t>
            </a:r>
            <a:r>
              <a:rPr lang="en-US" sz="3600" b="1" err="1" smtClean="0">
                <a:solidFill>
                  <a:srgbClr val="002060"/>
                </a:solidFill>
                <a:latin typeface="Tahoma" pitchFamily="34" charset="0"/>
                <a:cs typeface="Tahoma" pitchFamily="34" charset="0"/>
              </a:rPr>
              <a:t>triển</a:t>
            </a:r>
            <a:r>
              <a:rPr lang="en-US" sz="3600" b="1">
                <a:solidFill>
                  <a:srgbClr val="002060"/>
                </a:solidFill>
                <a:latin typeface="Tahoma" pitchFamily="34" charset="0"/>
                <a:cs typeface="Tahoma" pitchFamily="34" charset="0"/>
              </a:rPr>
              <a:t> </a:t>
            </a:r>
            <a:r>
              <a:rPr lang="en-US" sz="3600" b="1" smtClean="0">
                <a:solidFill>
                  <a:srgbClr val="002060"/>
                </a:solidFill>
                <a:latin typeface="Tahoma" pitchFamily="34" charset="0"/>
                <a:cs typeface="Tahoma" pitchFamily="34" charset="0"/>
              </a:rPr>
              <a:t>C++</a:t>
            </a:r>
          </a:p>
          <a:p>
            <a:pPr algn="ctr">
              <a:lnSpc>
                <a:spcPct val="120000"/>
              </a:lnSpc>
            </a:pPr>
            <a:r>
              <a:rPr lang="en-US" sz="3200" smtClean="0">
                <a:solidFill>
                  <a:srgbClr val="002060"/>
                </a:solidFill>
                <a:latin typeface="Tahoma" pitchFamily="34" charset="0"/>
                <a:cs typeface="Tahoma" pitchFamily="34" charset="0"/>
              </a:rPr>
              <a:t>(IDE - </a:t>
            </a:r>
            <a:r>
              <a:rPr lang="en-US" sz="3200">
                <a:solidFill>
                  <a:srgbClr val="002060"/>
                </a:solidFill>
                <a:latin typeface="Tahoma" pitchFamily="34" charset="0"/>
                <a:cs typeface="Tahoma" pitchFamily="34" charset="0"/>
              </a:rPr>
              <a:t>Integrated </a:t>
            </a:r>
            <a:r>
              <a:rPr lang="en-US" sz="3200" smtClean="0">
                <a:solidFill>
                  <a:srgbClr val="002060"/>
                </a:solidFill>
                <a:latin typeface="Tahoma" pitchFamily="34" charset="0"/>
                <a:cs typeface="Tahoma" pitchFamily="34" charset="0"/>
              </a:rPr>
              <a:t>Development Environment)</a:t>
            </a:r>
          </a:p>
        </p:txBody>
      </p:sp>
      <p:sp>
        <p:nvSpPr>
          <p:cNvPr id="5" name="TextBox 4"/>
          <p:cNvSpPr txBox="1"/>
          <p:nvPr/>
        </p:nvSpPr>
        <p:spPr>
          <a:xfrm>
            <a:off x="202839" y="1224756"/>
            <a:ext cx="8764516" cy="1495794"/>
          </a:xfrm>
          <a:prstGeom prst="rect">
            <a:avLst/>
          </a:prstGeom>
          <a:noFill/>
        </p:spPr>
        <p:txBody>
          <a:bodyPr wrap="square" rtlCol="0">
            <a:spAutoFit/>
          </a:bodyPr>
          <a:lstStyle/>
          <a:p>
            <a:pPr marL="457200" indent="-457200" algn="just">
              <a:lnSpc>
                <a:spcPct val="120000"/>
              </a:lnSpc>
              <a:buFont typeface="Arial" pitchFamily="34" charset="0"/>
              <a:buChar char="•"/>
            </a:pPr>
            <a:r>
              <a:rPr lang="en-US" sz="2800" b="1" err="1" smtClean="0">
                <a:solidFill>
                  <a:srgbClr val="002060"/>
                </a:solidFill>
              </a:rPr>
              <a:t>Thiết</a:t>
            </a:r>
            <a:r>
              <a:rPr lang="en-US" sz="2800" b="1" smtClean="0">
                <a:solidFill>
                  <a:srgbClr val="002060"/>
                </a:solidFill>
              </a:rPr>
              <a:t> </a:t>
            </a:r>
            <a:r>
              <a:rPr lang="en-US" sz="2800" b="1" err="1" smtClean="0">
                <a:solidFill>
                  <a:srgbClr val="002060"/>
                </a:solidFill>
              </a:rPr>
              <a:t>lập</a:t>
            </a:r>
            <a:r>
              <a:rPr lang="en-US" sz="2800" b="1" smtClean="0">
                <a:solidFill>
                  <a:srgbClr val="002060"/>
                </a:solidFill>
              </a:rPr>
              <a:t> </a:t>
            </a:r>
            <a:r>
              <a:rPr lang="en-US" sz="2800" b="1" err="1" smtClean="0">
                <a:solidFill>
                  <a:srgbClr val="002060"/>
                </a:solidFill>
              </a:rPr>
              <a:t>môi</a:t>
            </a:r>
            <a:r>
              <a:rPr lang="en-US" sz="2800" b="1" smtClean="0">
                <a:solidFill>
                  <a:srgbClr val="002060"/>
                </a:solidFill>
              </a:rPr>
              <a:t> </a:t>
            </a:r>
            <a:r>
              <a:rPr lang="en-US" sz="2800" b="1" err="1" smtClean="0">
                <a:solidFill>
                  <a:srgbClr val="002060"/>
                </a:solidFill>
              </a:rPr>
              <a:t>trường</a:t>
            </a:r>
            <a:r>
              <a:rPr lang="en-US" sz="2800" b="1" smtClean="0">
                <a:solidFill>
                  <a:srgbClr val="002060"/>
                </a:solidFill>
              </a:rPr>
              <a:t> </a:t>
            </a:r>
            <a:r>
              <a:rPr lang="en-US" sz="2800" b="1" err="1" smtClean="0">
                <a:solidFill>
                  <a:srgbClr val="002060"/>
                </a:solidFill>
              </a:rPr>
              <a:t>cục</a:t>
            </a:r>
            <a:r>
              <a:rPr lang="en-US" sz="2800" b="1" smtClean="0">
                <a:solidFill>
                  <a:srgbClr val="002060"/>
                </a:solidFill>
              </a:rPr>
              <a:t> </a:t>
            </a:r>
            <a:r>
              <a:rPr lang="en-US" sz="2800" b="1" err="1" smtClean="0">
                <a:solidFill>
                  <a:srgbClr val="002060"/>
                </a:solidFill>
              </a:rPr>
              <a:t>bộ</a:t>
            </a:r>
            <a:endParaRPr lang="en-US" sz="2800" b="1" smtClean="0">
              <a:solidFill>
                <a:srgbClr val="002060"/>
              </a:solidFill>
            </a:endParaRPr>
          </a:p>
          <a:p>
            <a:pPr marL="457200" indent="-457200">
              <a:lnSpc>
                <a:spcPct val="120000"/>
              </a:lnSpc>
              <a:buFont typeface="Wingdings" pitchFamily="2" charset="2"/>
              <a:buChar char="ü"/>
            </a:pPr>
            <a:r>
              <a:rPr lang="en-US" b="1" smtClean="0">
                <a:solidFill>
                  <a:srgbClr val="002060"/>
                </a:solidFill>
              </a:rPr>
              <a:t>Windows: </a:t>
            </a:r>
            <a:r>
              <a:rPr lang="en-US" smtClean="0">
                <a:solidFill>
                  <a:srgbClr val="002060"/>
                </a:solidFill>
              </a:rPr>
              <a:t>Visual </a:t>
            </a:r>
            <a:r>
              <a:rPr lang="en-US">
                <a:solidFill>
                  <a:srgbClr val="002060"/>
                </a:solidFill>
              </a:rPr>
              <a:t>Studio </a:t>
            </a:r>
            <a:r>
              <a:rPr lang="en-US" smtClean="0">
                <a:solidFill>
                  <a:srgbClr val="002060"/>
                </a:solidFill>
              </a:rPr>
              <a:t>Express (</a:t>
            </a:r>
            <a:r>
              <a:rPr lang="en-US" smtClean="0">
                <a:solidFill>
                  <a:srgbClr val="002060"/>
                </a:solidFill>
                <a:hlinkClick r:id="rId2"/>
              </a:rPr>
              <a:t>https</a:t>
            </a:r>
            <a:r>
              <a:rPr lang="en-US">
                <a:solidFill>
                  <a:srgbClr val="002060"/>
                </a:solidFill>
                <a:hlinkClick r:id="rId2"/>
              </a:rPr>
              <a:t>://www.microsoft.com/express</a:t>
            </a:r>
            <a:r>
              <a:rPr lang="en-US" smtClean="0">
                <a:solidFill>
                  <a:srgbClr val="002060"/>
                </a:solidFill>
                <a:hlinkClick r:id="rId2"/>
              </a:rPr>
              <a:t>/</a:t>
            </a:r>
            <a:r>
              <a:rPr lang="en-US" smtClean="0">
                <a:solidFill>
                  <a:srgbClr val="002060"/>
                </a:solidFill>
              </a:rPr>
              <a:t>)</a:t>
            </a:r>
          </a:p>
        </p:txBody>
      </p:sp>
      <p:pic>
        <p:nvPicPr>
          <p:cNvPr id="2" name="Picture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171699" y="2720550"/>
            <a:ext cx="5343858" cy="4275087"/>
          </a:xfrm>
          <a:prstGeom prst="rect">
            <a:avLst/>
          </a:prstGeom>
        </p:spPr>
      </p:pic>
    </p:spTree>
    <p:extLst>
      <p:ext uri="{BB962C8B-B14F-4D97-AF65-F5344CB8AC3E}">
        <p14:creationId xmlns="" xmlns:p14="http://schemas.microsoft.com/office/powerpoint/2010/main" val="6739722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0"/>
            <a:ext cx="8458200" cy="7109639"/>
          </a:xfrm>
          <a:prstGeom prst="rect">
            <a:avLst/>
          </a:prstGeom>
        </p:spPr>
        <p:txBody>
          <a:bodyPr wrap="square">
            <a:spAutoFit/>
          </a:bodyPr>
          <a:lstStyle/>
          <a:p>
            <a:pPr>
              <a:spcBef>
                <a:spcPts val="0"/>
              </a:spcBef>
            </a:pPr>
            <a:r>
              <a:rPr lang="en-US" b="1" smtClean="0">
                <a:solidFill>
                  <a:srgbClr val="C00000"/>
                </a:solidFill>
              </a:rPr>
              <a:t>Ví dụ: N!</a:t>
            </a:r>
          </a:p>
          <a:p>
            <a:pPr algn="ctr">
              <a:spcBef>
                <a:spcPts val="0"/>
              </a:spcBef>
            </a:pPr>
            <a:r>
              <a:rPr lang="pt-BR" b="1" smtClean="0">
                <a:solidFill>
                  <a:srgbClr val="0070C0"/>
                </a:solidFill>
              </a:rPr>
              <a:t>n! = n * (n-1) * (n-2) * (n-3) *... * 1</a:t>
            </a:r>
            <a:endParaRPr lang="en-US" b="1" smtClean="0">
              <a:solidFill>
                <a:srgbClr val="0070C0"/>
              </a:solidFill>
            </a:endParaRPr>
          </a:p>
          <a:p>
            <a:pPr lvl="1"/>
            <a:r>
              <a:rPr lang="en-US" b="1" smtClean="0">
                <a:solidFill>
                  <a:srgbClr val="0070C0"/>
                </a:solidFill>
                <a:latin typeface="Courier New" pitchFamily="49" charset="0"/>
                <a:cs typeface="Courier New" pitchFamily="49" charset="0"/>
              </a:rPr>
              <a:t>// factorial calculator</a:t>
            </a:r>
          </a:p>
          <a:p>
            <a:pPr lvl="1"/>
            <a:r>
              <a:rPr lang="en-US" b="1" smtClean="0">
                <a:solidFill>
                  <a:srgbClr val="FF0000"/>
                </a:solidFill>
                <a:latin typeface="Courier New" pitchFamily="49" charset="0"/>
                <a:cs typeface="Courier New" pitchFamily="49" charset="0"/>
              </a:rPr>
              <a:t>#include &lt;iostream&gt;</a:t>
            </a:r>
          </a:p>
          <a:p>
            <a:pPr lvl="1"/>
            <a:r>
              <a:rPr lang="en-US" b="1" smtClean="0">
                <a:solidFill>
                  <a:srgbClr val="FF0000"/>
                </a:solidFill>
                <a:latin typeface="Courier New" pitchFamily="49" charset="0"/>
                <a:cs typeface="Courier New" pitchFamily="49" charset="0"/>
              </a:rPr>
              <a:t>using namespace std;</a:t>
            </a:r>
          </a:p>
          <a:p>
            <a:pPr lvl="1"/>
            <a:r>
              <a:rPr lang="en-US" b="1" smtClean="0">
                <a:solidFill>
                  <a:srgbClr val="C00000"/>
                </a:solidFill>
                <a:latin typeface="Courier New" pitchFamily="49" charset="0"/>
                <a:cs typeface="Courier New" pitchFamily="49" charset="0"/>
              </a:rPr>
              <a:t>long </a:t>
            </a:r>
            <a:r>
              <a:rPr lang="en-US" b="1" smtClean="0">
                <a:solidFill>
                  <a:srgbClr val="0070C0"/>
                </a:solidFill>
                <a:latin typeface="Courier New" pitchFamily="49" charset="0"/>
                <a:cs typeface="Courier New" pitchFamily="49" charset="0"/>
              </a:rPr>
              <a:t>factorial</a:t>
            </a:r>
            <a:r>
              <a:rPr lang="en-US" b="1" smtClean="0">
                <a:solidFill>
                  <a:srgbClr val="C00000"/>
                </a:solidFill>
                <a:latin typeface="Courier New" pitchFamily="49" charset="0"/>
                <a:cs typeface="Courier New" pitchFamily="49" charset="0"/>
              </a:rPr>
              <a:t> (long a) {</a:t>
            </a:r>
          </a:p>
          <a:p>
            <a:pPr lvl="1"/>
            <a:r>
              <a:rPr lang="en-US" b="1" smtClean="0">
                <a:solidFill>
                  <a:srgbClr val="C00000"/>
                </a:solidFill>
                <a:latin typeface="Courier New" pitchFamily="49" charset="0"/>
                <a:cs typeface="Courier New" pitchFamily="49" charset="0"/>
              </a:rPr>
              <a:t>	if (a &gt; 1)</a:t>
            </a:r>
          </a:p>
          <a:p>
            <a:pPr lvl="1"/>
            <a:r>
              <a:rPr lang="en-US" b="1" smtClean="0">
                <a:solidFill>
                  <a:srgbClr val="C00000"/>
                </a:solidFill>
                <a:latin typeface="Courier New" pitchFamily="49" charset="0"/>
                <a:cs typeface="Courier New" pitchFamily="49" charset="0"/>
              </a:rPr>
              <a:t>		return (a * </a:t>
            </a:r>
            <a:r>
              <a:rPr lang="en-US" b="1" smtClean="0">
                <a:solidFill>
                  <a:srgbClr val="0070C0"/>
                </a:solidFill>
                <a:latin typeface="Courier New" pitchFamily="49" charset="0"/>
                <a:cs typeface="Courier New" pitchFamily="49" charset="0"/>
              </a:rPr>
              <a:t>factorial</a:t>
            </a:r>
            <a:r>
              <a:rPr lang="en-US" b="1" smtClean="0">
                <a:solidFill>
                  <a:srgbClr val="C00000"/>
                </a:solidFill>
                <a:latin typeface="Courier New" pitchFamily="49" charset="0"/>
                <a:cs typeface="Courier New" pitchFamily="49" charset="0"/>
              </a:rPr>
              <a:t> (a-1));</a:t>
            </a:r>
          </a:p>
          <a:p>
            <a:pPr lvl="1"/>
            <a:r>
              <a:rPr lang="en-US" b="1" smtClean="0">
                <a:solidFill>
                  <a:srgbClr val="C00000"/>
                </a:solidFill>
                <a:latin typeface="Courier New" pitchFamily="49" charset="0"/>
                <a:cs typeface="Courier New" pitchFamily="49" charset="0"/>
              </a:rPr>
              <a:t>else</a:t>
            </a:r>
          </a:p>
          <a:p>
            <a:pPr lvl="1"/>
            <a:r>
              <a:rPr lang="en-US" b="1" smtClean="0">
                <a:solidFill>
                  <a:srgbClr val="C00000"/>
                </a:solidFill>
                <a:latin typeface="Courier New" pitchFamily="49" charset="0"/>
                <a:cs typeface="Courier New" pitchFamily="49" charset="0"/>
              </a:rPr>
              <a:t>		return (1);</a:t>
            </a:r>
          </a:p>
          <a:p>
            <a:pPr lvl="1"/>
            <a:r>
              <a:rPr lang="en-US" b="1" smtClean="0">
                <a:solidFill>
                  <a:srgbClr val="C00000"/>
                </a:solidFill>
                <a:latin typeface="Courier New" pitchFamily="49" charset="0"/>
                <a:cs typeface="Courier New" pitchFamily="49" charset="0"/>
              </a:rPr>
              <a:t>}</a:t>
            </a:r>
          </a:p>
          <a:p>
            <a:pPr lvl="1"/>
            <a:r>
              <a:rPr lang="en-US" b="1" smtClean="0">
                <a:solidFill>
                  <a:srgbClr val="FF0000"/>
                </a:solidFill>
                <a:latin typeface="Courier New" pitchFamily="49" charset="0"/>
                <a:cs typeface="Courier New" pitchFamily="49" charset="0"/>
              </a:rPr>
              <a:t>int main () {</a:t>
            </a:r>
          </a:p>
          <a:p>
            <a:pPr lvl="1"/>
            <a:r>
              <a:rPr lang="en-US" b="1" smtClean="0">
                <a:solidFill>
                  <a:srgbClr val="FF0000"/>
                </a:solidFill>
                <a:latin typeface="Courier New" pitchFamily="49" charset="0"/>
                <a:cs typeface="Courier New" pitchFamily="49" charset="0"/>
              </a:rPr>
              <a:t>	long number;</a:t>
            </a:r>
          </a:p>
          <a:p>
            <a:pPr lvl="1"/>
            <a:r>
              <a:rPr lang="en-US" b="1" smtClean="0">
                <a:solidFill>
                  <a:srgbClr val="FF0000"/>
                </a:solidFill>
                <a:latin typeface="Courier New" pitchFamily="49" charset="0"/>
                <a:cs typeface="Courier New" pitchFamily="49" charset="0"/>
              </a:rPr>
              <a:t>	cout &lt;&lt; "Please type a number: ";</a:t>
            </a:r>
          </a:p>
          <a:p>
            <a:pPr lvl="1"/>
            <a:r>
              <a:rPr lang="en-US" b="1" smtClean="0">
                <a:solidFill>
                  <a:srgbClr val="FF0000"/>
                </a:solidFill>
                <a:latin typeface="Courier New" pitchFamily="49" charset="0"/>
                <a:cs typeface="Courier New" pitchFamily="49" charset="0"/>
              </a:rPr>
              <a:t>	cin &gt;&gt; number;</a:t>
            </a:r>
          </a:p>
          <a:p>
            <a:pPr lvl="1"/>
            <a:r>
              <a:rPr lang="en-US" b="1" smtClean="0">
                <a:solidFill>
                  <a:srgbClr val="FF0000"/>
                </a:solidFill>
                <a:latin typeface="Courier New" pitchFamily="49" charset="0"/>
                <a:cs typeface="Courier New" pitchFamily="49" charset="0"/>
              </a:rPr>
              <a:t>	cout &lt;&lt; number &lt;&lt; "! = " &lt;&lt; factorial (number);</a:t>
            </a:r>
          </a:p>
          <a:p>
            <a:pPr lvl="1"/>
            <a:r>
              <a:rPr lang="en-US" b="1" smtClean="0">
                <a:solidFill>
                  <a:srgbClr val="FF0000"/>
                </a:solidFill>
                <a:latin typeface="Courier New" pitchFamily="49" charset="0"/>
                <a:cs typeface="Courier New" pitchFamily="49" charset="0"/>
              </a:rPr>
              <a:t>	return 0;</a:t>
            </a:r>
          </a:p>
          <a:p>
            <a:pPr lvl="1"/>
            <a:r>
              <a:rPr lang="en-US" b="1" smtClean="0">
                <a:solidFill>
                  <a:srgbClr val="FF0000"/>
                </a:solidFill>
                <a:latin typeface="Courier New" pitchFamily="49" charset="0"/>
                <a:cs typeface="Courier New" pitchFamily="49" charset="0"/>
              </a:rPr>
              <a:t>}</a:t>
            </a:r>
          </a:p>
        </p:txBody>
      </p:sp>
      <p:sp>
        <p:nvSpPr>
          <p:cNvPr id="1026" name="AutoShape 2" descr="https://github.com/nguyenchiemminhvu/CPP-Tutorial/blob/master/7-co-ban-ve-ham/7-2-truyen-doi-so-cho-ham-la-gia-tri-hoac-tham-chieu/1.png?raw=tru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177391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blinds(horizontal)">
                                      <p:cBhvr>
                                        <p:cTn id="33" dur="500"/>
                                        <p:tgtEl>
                                          <p:spTgt spid="3">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blinds(horizontal)">
                                      <p:cBhvr>
                                        <p:cTn id="36" dur="500"/>
                                        <p:tgtEl>
                                          <p:spTgt spid="3">
                                            <p:txEl>
                                              <p:pRg st="10" end="1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blinds(horizontal)">
                                      <p:cBhvr>
                                        <p:cTn id="39" dur="500"/>
                                        <p:tgtEl>
                                          <p:spTgt spid="3">
                                            <p:txEl>
                                              <p:pRg st="11" end="1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blinds(horizontal)">
                                      <p:cBhvr>
                                        <p:cTn id="42" dur="500"/>
                                        <p:tgtEl>
                                          <p:spTgt spid="3">
                                            <p:txEl>
                                              <p:pRg st="12" end="12"/>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animEffect transition="in" filter="blinds(horizontal)">
                                      <p:cBhvr>
                                        <p:cTn id="45" dur="500"/>
                                        <p:tgtEl>
                                          <p:spTgt spid="3">
                                            <p:txEl>
                                              <p:pRg st="13" end="13"/>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3">
                                            <p:txEl>
                                              <p:pRg st="14" end="14"/>
                                            </p:txEl>
                                          </p:spTgt>
                                        </p:tgtEl>
                                        <p:attrNameLst>
                                          <p:attrName>style.visibility</p:attrName>
                                        </p:attrNameLst>
                                      </p:cBhvr>
                                      <p:to>
                                        <p:strVal val="visible"/>
                                      </p:to>
                                    </p:set>
                                    <p:animEffect transition="in" filter="blinds(horizontal)">
                                      <p:cBhvr>
                                        <p:cTn id="48" dur="500"/>
                                        <p:tgtEl>
                                          <p:spTgt spid="3">
                                            <p:txEl>
                                              <p:pRg st="14" end="14"/>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animEffect transition="in" filter="blinds(horizontal)">
                                      <p:cBhvr>
                                        <p:cTn id="51" dur="500"/>
                                        <p:tgtEl>
                                          <p:spTgt spid="3">
                                            <p:txEl>
                                              <p:pRg st="15" end="15"/>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3">
                                            <p:txEl>
                                              <p:pRg st="16" end="16"/>
                                            </p:txEl>
                                          </p:spTgt>
                                        </p:tgtEl>
                                        <p:attrNameLst>
                                          <p:attrName>style.visibility</p:attrName>
                                        </p:attrNameLst>
                                      </p:cBhvr>
                                      <p:to>
                                        <p:strVal val="visible"/>
                                      </p:to>
                                    </p:set>
                                    <p:animEffect transition="in" filter="blinds(horizontal)">
                                      <p:cBhvr>
                                        <p:cTn id="54" dur="500"/>
                                        <p:tgtEl>
                                          <p:spTgt spid="3">
                                            <p:txEl>
                                              <p:pRg st="16" end="16"/>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3">
                                            <p:txEl>
                                              <p:pRg st="17" end="17"/>
                                            </p:txEl>
                                          </p:spTgt>
                                        </p:tgtEl>
                                        <p:attrNameLst>
                                          <p:attrName>style.visibility</p:attrName>
                                        </p:attrNameLst>
                                      </p:cBhvr>
                                      <p:to>
                                        <p:strVal val="visible"/>
                                      </p:to>
                                    </p:set>
                                    <p:animEffect transition="in" filter="blinds(horizontal)">
                                      <p:cBhvr>
                                        <p:cTn id="57"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394" y="0"/>
            <a:ext cx="8458200" cy="6734151"/>
          </a:xfrm>
          <a:prstGeom prst="rect">
            <a:avLst/>
          </a:prstGeom>
        </p:spPr>
        <p:txBody>
          <a:bodyPr wrap="square">
            <a:spAutoFit/>
          </a:bodyPr>
          <a:lstStyle/>
          <a:p>
            <a:pPr>
              <a:spcBef>
                <a:spcPts val="0"/>
              </a:spcBef>
              <a:buFont typeface="Arial" pitchFamily="34" charset="0"/>
              <a:buChar char="•"/>
            </a:pPr>
            <a:r>
              <a:rPr lang="en-US" sz="3200" b="1" smtClean="0">
                <a:solidFill>
                  <a:srgbClr val="C00000"/>
                </a:solidFill>
              </a:rPr>
              <a:t> Sử dụng từ khóa const</a:t>
            </a:r>
          </a:p>
          <a:p>
            <a:pPr algn="just">
              <a:lnSpc>
                <a:spcPct val="120000"/>
              </a:lnSpc>
              <a:spcBef>
                <a:spcPts val="1200"/>
              </a:spcBef>
            </a:pPr>
            <a:r>
              <a:rPr lang="en-US" sz="2800" smtClean="0">
                <a:solidFill>
                  <a:srgbClr val="0070C0"/>
                </a:solidFill>
              </a:rPr>
              <a:t>- Đôi khi chúng ta muốn truyền một tham số theo địa chỉ nhưng không muốn thay đổi tham số đó, để tránh các lỗi có thể xảy ra chúng ta có thể sử dụng từ khóa const. </a:t>
            </a:r>
          </a:p>
          <a:p>
            <a:pPr algn="just">
              <a:lnSpc>
                <a:spcPct val="120000"/>
              </a:lnSpc>
              <a:spcBef>
                <a:spcPts val="1200"/>
              </a:spcBef>
              <a:buFontTx/>
              <a:buChar char="-"/>
            </a:pPr>
            <a:r>
              <a:rPr lang="en-US" sz="2800" smtClean="0">
                <a:solidFill>
                  <a:srgbClr val="0070C0"/>
                </a:solidFill>
              </a:rPr>
              <a:t> Khi đó nếu trong thân hàm chúng ta vô ý thay đổi nội dung của biến trình biên dịch sẽ báo lỗi.</a:t>
            </a:r>
          </a:p>
          <a:p>
            <a:pPr algn="just">
              <a:lnSpc>
                <a:spcPct val="120000"/>
              </a:lnSpc>
              <a:spcBef>
                <a:spcPts val="1200"/>
              </a:spcBef>
              <a:buFontTx/>
              <a:buChar char="-"/>
            </a:pPr>
            <a:r>
              <a:rPr lang="en-US" sz="2800" smtClean="0">
                <a:solidFill>
                  <a:srgbClr val="0070C0"/>
                </a:solidFill>
              </a:rPr>
              <a:t> Ngoài ra việc sử dụng từ khóa const còn mang nhiều ý nghĩa khác liên quan tới các phương thức của lớp (chương 5).</a:t>
            </a:r>
          </a:p>
          <a:p>
            <a:pPr algn="just">
              <a:lnSpc>
                <a:spcPct val="120000"/>
              </a:lnSpc>
              <a:spcBef>
                <a:spcPts val="0"/>
              </a:spcBef>
            </a:pPr>
            <a:endParaRPr lang="en-US" sz="2800" smtClean="0">
              <a:solidFill>
                <a:srgbClr val="0070C0"/>
              </a:solidFill>
            </a:endParaRPr>
          </a:p>
          <a:p>
            <a:pPr>
              <a:lnSpc>
                <a:spcPct val="120000"/>
              </a:lnSpc>
            </a:pPr>
            <a:r>
              <a:rPr lang="en-US" sz="2800" b="1" smtClean="0">
                <a:solidFill>
                  <a:srgbClr val="0070C0"/>
                </a:solidFill>
                <a:sym typeface="Wingdings"/>
              </a:rPr>
              <a:t>. </a:t>
            </a:r>
            <a:r>
              <a:rPr lang="en-US" sz="2800" b="1" i="1" u="sng" smtClean="0">
                <a:solidFill>
                  <a:srgbClr val="0070C0"/>
                </a:solidFill>
              </a:rPr>
              <a:t>Bài tập chương 2</a:t>
            </a:r>
            <a:r>
              <a:rPr lang="en-US" sz="2800" b="1" i="1" smtClean="0">
                <a:solidFill>
                  <a:srgbClr val="0070C0"/>
                </a:solidFill>
              </a:rPr>
              <a:t>:</a:t>
            </a:r>
            <a:endParaRPr lang="en-US" sz="2800" b="1" i="1">
              <a:solidFill>
                <a:srgbClr val="0070C0"/>
              </a:solidFill>
            </a:endParaRPr>
          </a:p>
        </p:txBody>
      </p:sp>
      <p:sp>
        <p:nvSpPr>
          <p:cNvPr id="1026" name="AutoShape 2" descr="https://github.com/nguyenchiemminhvu/CPP-Tutorial/blob/master/7-co-ban-ve-ham/7-2-truyen-doi-so-cho-ham-la-gia-tri-hoac-tham-chieu/1.png?raw=tru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1773917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988" y="234156"/>
            <a:ext cx="8305800" cy="6598730"/>
          </a:xfrm>
          <a:prstGeom prst="rect">
            <a:avLst/>
          </a:prstGeom>
          <a:noFill/>
        </p:spPr>
        <p:txBody>
          <a:bodyPr wrap="square" rtlCol="0">
            <a:spAutoFit/>
          </a:bodyPr>
          <a:lstStyle/>
          <a:p>
            <a:r>
              <a:rPr lang="en-US" sz="3400" b="1" smtClean="0">
                <a:solidFill>
                  <a:srgbClr val="CC0000"/>
                </a:solidFill>
              </a:rPr>
              <a:t>Chương 3. Kênh nhập xuất</a:t>
            </a:r>
          </a:p>
          <a:p>
            <a:pPr>
              <a:lnSpc>
                <a:spcPct val="120000"/>
              </a:lnSpc>
            </a:pPr>
            <a:r>
              <a:rPr lang="en-US" sz="3600" smtClean="0">
                <a:solidFill>
                  <a:srgbClr val="0070C0"/>
                </a:solidFill>
              </a:rPr>
              <a:t>3.1. Giới thiệu chung</a:t>
            </a:r>
          </a:p>
          <a:p>
            <a:pPr>
              <a:lnSpc>
                <a:spcPct val="120000"/>
              </a:lnSpc>
            </a:pPr>
            <a:r>
              <a:rPr lang="en-US" sz="3600" smtClean="0">
                <a:solidFill>
                  <a:srgbClr val="0070C0"/>
                </a:solidFill>
              </a:rPr>
              <a:t>3.2. Các luồng và các bộ đệm</a:t>
            </a:r>
          </a:p>
          <a:p>
            <a:pPr>
              <a:lnSpc>
                <a:spcPct val="120000"/>
              </a:lnSpc>
            </a:pPr>
            <a:r>
              <a:rPr lang="en-US" sz="3600" smtClean="0">
                <a:solidFill>
                  <a:srgbClr val="0070C0"/>
                </a:solidFill>
              </a:rPr>
              <a:t>3.3. Các đối tượng vào ra chuẩn</a:t>
            </a:r>
          </a:p>
          <a:p>
            <a:pPr>
              <a:lnSpc>
                <a:spcPct val="120000"/>
              </a:lnSpc>
            </a:pPr>
            <a:r>
              <a:rPr lang="en-US" sz="3600" smtClean="0">
                <a:solidFill>
                  <a:srgbClr val="0070C0"/>
                </a:solidFill>
              </a:rPr>
              <a:t>3.4. Liên kết kênh nhập/xuất với tệp tin</a:t>
            </a:r>
          </a:p>
          <a:p>
            <a:pPr>
              <a:lnSpc>
                <a:spcPct val="120000"/>
              </a:lnSpc>
            </a:pPr>
            <a:r>
              <a:rPr lang="en-US" sz="3600" i="1" smtClean="0">
                <a:solidFill>
                  <a:srgbClr val="0070C0"/>
                </a:solidFill>
              </a:rPr>
              <a:t>Bài tập</a:t>
            </a:r>
          </a:p>
          <a:p>
            <a:pPr>
              <a:lnSpc>
                <a:spcPct val="120000"/>
              </a:lnSpc>
            </a:pPr>
            <a:r>
              <a:rPr lang="en-US" sz="3600" u="sng" smtClean="0">
                <a:solidFill>
                  <a:srgbClr val="0070C0"/>
                </a:solidFill>
              </a:rPr>
              <a:t>Nội dung tự học (6t)</a:t>
            </a:r>
            <a:r>
              <a:rPr lang="en-US" sz="3600" i="1" smtClean="0">
                <a:solidFill>
                  <a:srgbClr val="0070C0"/>
                </a:solidFill>
              </a:rPr>
              <a:t>:</a:t>
            </a:r>
          </a:p>
          <a:p>
            <a:pPr lvl="0">
              <a:lnSpc>
                <a:spcPct val="120000"/>
              </a:lnSpc>
            </a:pPr>
            <a:r>
              <a:rPr lang="en-US" sz="3600" i="1" smtClean="0">
                <a:solidFill>
                  <a:srgbClr val="0070C0"/>
                </a:solidFill>
              </a:rPr>
              <a:t>- Các cờ trạng thái lỗi, cờ trạng thái của cin, cout.</a:t>
            </a:r>
          </a:p>
          <a:p>
            <a:pPr lvl="0">
              <a:lnSpc>
                <a:spcPct val="120000"/>
              </a:lnSpc>
            </a:pPr>
            <a:r>
              <a:rPr lang="en-US" sz="3600" i="1" smtClean="0">
                <a:solidFill>
                  <a:srgbClr val="0070C0"/>
                </a:solidFill>
              </a:rPr>
              <a:t>- Liên kết dòng vào ra với tệp tin.</a:t>
            </a:r>
            <a:endParaRPr lang="en-US" sz="3400" b="1" smtClean="0">
              <a:solidFill>
                <a:srgbClr val="CC0000"/>
              </a:solidFill>
            </a:endParaRPr>
          </a:p>
        </p:txBody>
      </p:sp>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linds(horizontal)">
                                      <p:cBhvr>
                                        <p:cTn id="13" dur="500"/>
                                        <p:tgtEl>
                                          <p:spTgt spid="4">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blinds(horizontal)">
                                      <p:cBhvr>
                                        <p:cTn id="16" dur="500"/>
                                        <p:tgtEl>
                                          <p:spTgt spid="4">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blinds(horizontal)">
                                      <p:cBhvr>
                                        <p:cTn id="19" dur="500"/>
                                        <p:tgtEl>
                                          <p:spTgt spid="4">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blinds(horizontal)">
                                      <p:cBhvr>
                                        <p:cTn id="22" dur="500"/>
                                        <p:tgtEl>
                                          <p:spTgt spid="4">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blinds(horizontal)">
                                      <p:cBhvr>
                                        <p:cTn id="25" dur="500"/>
                                        <p:tgtEl>
                                          <p:spTgt spid="4">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blinds(horizontal)">
                                      <p:cBhvr>
                                        <p:cTn id="28"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988" y="234156"/>
            <a:ext cx="8305800" cy="6309420"/>
          </a:xfrm>
          <a:prstGeom prst="rect">
            <a:avLst/>
          </a:prstGeom>
          <a:noFill/>
        </p:spPr>
        <p:txBody>
          <a:bodyPr wrap="square" rtlCol="0">
            <a:spAutoFit/>
          </a:bodyPr>
          <a:lstStyle/>
          <a:p>
            <a:r>
              <a:rPr lang="en-US" sz="3400" b="1" smtClean="0">
                <a:solidFill>
                  <a:srgbClr val="CC0000"/>
                </a:solidFill>
              </a:rPr>
              <a:t>3.1. Tổng quan về các luồng vào ra của C++</a:t>
            </a:r>
          </a:p>
          <a:p>
            <a:pPr algn="just">
              <a:buFontTx/>
              <a:buChar char="-"/>
            </a:pPr>
            <a:r>
              <a:rPr lang="en-US" sz="2800" smtClean="0">
                <a:solidFill>
                  <a:srgbClr val="0070C0"/>
                </a:solidFill>
              </a:rPr>
              <a:t> Thư viện chuẩn </a:t>
            </a:r>
            <a:r>
              <a:rPr lang="en-US" sz="2800" smtClean="0">
                <a:solidFill>
                  <a:srgbClr val="FF0000"/>
                </a:solidFill>
              </a:rPr>
              <a:t>iostream</a:t>
            </a:r>
            <a:r>
              <a:rPr lang="en-US" sz="2800" smtClean="0">
                <a:solidFill>
                  <a:srgbClr val="0070C0"/>
                </a:solidFill>
              </a:rPr>
              <a:t> giúp vào ra dữ liệu trong các chương trình C++.</a:t>
            </a:r>
          </a:p>
          <a:p>
            <a:pPr algn="just">
              <a:buFontTx/>
              <a:buChar char="-"/>
            </a:pPr>
            <a:r>
              <a:rPr lang="en-US" sz="2800" smtClean="0">
                <a:solidFill>
                  <a:srgbClr val="0070C0"/>
                </a:solidFill>
              </a:rPr>
              <a:t> Việc không coi các thao tác vào ra dữ liệu là một phần cơ bản của ngôn ngữ và kiểm soát chúng trong các thư viện làm cho ngôn ngữ có tính độc lập về nền tảng cao. </a:t>
            </a:r>
          </a:p>
          <a:p>
            <a:pPr algn="just">
              <a:buFontTx/>
              <a:buChar char="-"/>
            </a:pPr>
            <a:r>
              <a:rPr lang="en-US" sz="2800" smtClean="0">
                <a:solidFill>
                  <a:srgbClr val="0070C0"/>
                </a:solidFill>
              </a:rPr>
              <a:t> Một chương trình viết bằng C++ trên một hệ thống nền này có thể biên dịch lại và chạy tốt trên một hệ thống nền khác mà không cần thay đổi mã nguồn của chương trình. </a:t>
            </a:r>
          </a:p>
          <a:p>
            <a:pPr algn="just">
              <a:buFontTx/>
              <a:buChar char="-"/>
            </a:pPr>
            <a:r>
              <a:rPr lang="en-US" sz="2800" smtClean="0">
                <a:solidFill>
                  <a:srgbClr val="0070C0"/>
                </a:solidFill>
              </a:rPr>
              <a:t> Các nhà cung cấp trình biên dịch chỉ việc cung cấp đúng thư viện tương thích với hệ thống.</a:t>
            </a:r>
            <a:endParaRPr lang="en-US" sz="3400" b="1" smtClean="0">
              <a:solidFill>
                <a:srgbClr val="CC0000"/>
              </a:solidFill>
            </a:endParaRPr>
          </a:p>
        </p:txBody>
      </p:sp>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ox(i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988" y="234156"/>
            <a:ext cx="8305800" cy="5330690"/>
          </a:xfrm>
          <a:prstGeom prst="rect">
            <a:avLst/>
          </a:prstGeom>
          <a:noFill/>
        </p:spPr>
        <p:txBody>
          <a:bodyPr wrap="square" rtlCol="0">
            <a:spAutoFit/>
          </a:bodyPr>
          <a:lstStyle/>
          <a:p>
            <a:r>
              <a:rPr lang="en-US" sz="3400" b="1" smtClean="0">
                <a:solidFill>
                  <a:srgbClr val="CC0000"/>
                </a:solidFill>
              </a:rPr>
              <a:t>3.1. Tổng quan về các luồng vào ra của C++ (tiếp…)</a:t>
            </a:r>
          </a:p>
          <a:p>
            <a:pPr>
              <a:lnSpc>
                <a:spcPct val="120000"/>
              </a:lnSpc>
              <a:spcBef>
                <a:spcPts val="1200"/>
              </a:spcBef>
              <a:buFont typeface="Arial" pitchFamily="34" charset="0"/>
              <a:buChar char="•"/>
            </a:pPr>
            <a:r>
              <a:rPr lang="en-US" sz="3400" i="1" smtClean="0">
                <a:solidFill>
                  <a:srgbClr val="0070C0"/>
                </a:solidFill>
              </a:rPr>
              <a:t> </a:t>
            </a:r>
            <a:r>
              <a:rPr lang="en-US" sz="3400" i="1" u="sng" smtClean="0">
                <a:solidFill>
                  <a:srgbClr val="0070C0"/>
                </a:solidFill>
              </a:rPr>
              <a:t>Chú ý</a:t>
            </a:r>
            <a:r>
              <a:rPr lang="en-US" sz="3400" i="1" smtClean="0">
                <a:solidFill>
                  <a:srgbClr val="0070C0"/>
                </a:solidFill>
              </a:rPr>
              <a:t>:</a:t>
            </a:r>
          </a:p>
          <a:p>
            <a:pPr algn="just">
              <a:lnSpc>
                <a:spcPct val="120000"/>
              </a:lnSpc>
              <a:spcBef>
                <a:spcPts val="1200"/>
              </a:spcBef>
              <a:buFontTx/>
              <a:buChar char="-"/>
            </a:pPr>
            <a:r>
              <a:rPr lang="en-US" sz="2800" smtClean="0">
                <a:solidFill>
                  <a:srgbClr val="0070C0"/>
                </a:solidFill>
              </a:rPr>
              <a:t> Thư viện là một tập các file </a:t>
            </a:r>
            <a:r>
              <a:rPr lang="en-US" sz="2800" smtClean="0">
                <a:solidFill>
                  <a:srgbClr val="FF0000"/>
                </a:solidFill>
              </a:rPr>
              <a:t>.OBJ </a:t>
            </a:r>
            <a:r>
              <a:rPr lang="en-US" sz="2800" smtClean="0">
                <a:solidFill>
                  <a:srgbClr val="0070C0"/>
                </a:solidFill>
              </a:rPr>
              <a:t>có thể liên kết với chương trình khi biên dịch để cung cấp thêm một số chức năng (qua các hàm, hằng, biến được định nghĩa trong chúng). </a:t>
            </a:r>
          </a:p>
          <a:p>
            <a:pPr algn="just">
              <a:lnSpc>
                <a:spcPct val="120000"/>
              </a:lnSpc>
              <a:spcBef>
                <a:spcPts val="1200"/>
              </a:spcBef>
              <a:buFontTx/>
              <a:buChar char="-"/>
            </a:pPr>
            <a:r>
              <a:rPr lang="en-US" sz="2800" smtClean="0">
                <a:solidFill>
                  <a:srgbClr val="0070C0"/>
                </a:solidFill>
              </a:rPr>
              <a:t> Đây là dạng cơ bản nhất của việc sử dụng lại mã chương trình.</a:t>
            </a:r>
          </a:p>
        </p:txBody>
      </p:sp>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988" y="234156"/>
            <a:ext cx="8305800" cy="6023187"/>
          </a:xfrm>
          <a:prstGeom prst="rect">
            <a:avLst/>
          </a:prstGeom>
          <a:noFill/>
        </p:spPr>
        <p:txBody>
          <a:bodyPr wrap="square" rtlCol="0">
            <a:spAutoFit/>
          </a:bodyPr>
          <a:lstStyle/>
          <a:p>
            <a:r>
              <a:rPr lang="en-US" sz="3400" b="1" smtClean="0">
                <a:solidFill>
                  <a:srgbClr val="CC0000"/>
                </a:solidFill>
              </a:rPr>
              <a:t>3.1. Tổng quan về các luồng vào ra của C++ (tiếp…)</a:t>
            </a:r>
          </a:p>
          <a:p>
            <a:pPr algn="just">
              <a:lnSpc>
                <a:spcPct val="120000"/>
              </a:lnSpc>
              <a:spcBef>
                <a:spcPts val="600"/>
              </a:spcBef>
              <a:buFont typeface="Arial" pitchFamily="34" charset="0"/>
              <a:buChar char="•"/>
            </a:pPr>
            <a:r>
              <a:rPr lang="en-US" sz="2800" smtClean="0">
                <a:solidFill>
                  <a:srgbClr val="0070C0"/>
                </a:solidFill>
              </a:rPr>
              <a:t> Các lớp </a:t>
            </a:r>
            <a:r>
              <a:rPr lang="en-US" sz="2800" smtClean="0">
                <a:solidFill>
                  <a:srgbClr val="FF0000"/>
                </a:solidFill>
              </a:rPr>
              <a:t>iostream</a:t>
            </a:r>
            <a:r>
              <a:rPr lang="en-US" sz="2800" smtClean="0">
                <a:solidFill>
                  <a:srgbClr val="0070C0"/>
                </a:solidFill>
              </a:rPr>
              <a:t> coi luồng dữ liệu từ một chương trình tới màn hình như là một dòng dữ liệu gồm các byte nối tiếp nhau. </a:t>
            </a:r>
          </a:p>
          <a:p>
            <a:pPr algn="just">
              <a:lnSpc>
                <a:spcPct val="120000"/>
              </a:lnSpc>
              <a:spcBef>
                <a:spcPts val="600"/>
              </a:spcBef>
              <a:buFont typeface="Arial" pitchFamily="34" charset="0"/>
              <a:buChar char="•"/>
            </a:pPr>
            <a:r>
              <a:rPr lang="en-US" sz="2800" smtClean="0">
                <a:solidFill>
                  <a:srgbClr val="0070C0"/>
                </a:solidFill>
              </a:rPr>
              <a:t> Nếu như đích của dòng này là một file hoặc màn hình thì nguồn thường là một phần nào đó trong chương trình.</a:t>
            </a:r>
          </a:p>
          <a:p>
            <a:pPr algn="just">
              <a:lnSpc>
                <a:spcPct val="120000"/>
              </a:lnSpc>
              <a:spcBef>
                <a:spcPts val="600"/>
              </a:spcBef>
              <a:buFont typeface="Arial" pitchFamily="34" charset="0"/>
              <a:buChar char="•"/>
            </a:pPr>
            <a:r>
              <a:rPr lang="en-US" sz="2800" smtClean="0">
                <a:solidFill>
                  <a:srgbClr val="0070C0"/>
                </a:solidFill>
              </a:rPr>
              <a:t> Hoặc có thể là dữ liệu được nhập vào từ bàn phím, các file và được rót vào các biến dùng để chứa dữ liệu trong chương trình.</a:t>
            </a:r>
          </a:p>
        </p:txBody>
      </p:sp>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988" y="234156"/>
            <a:ext cx="8305800" cy="5816977"/>
          </a:xfrm>
          <a:prstGeom prst="rect">
            <a:avLst/>
          </a:prstGeom>
          <a:noFill/>
        </p:spPr>
        <p:txBody>
          <a:bodyPr wrap="square" rtlCol="0">
            <a:spAutoFit/>
          </a:bodyPr>
          <a:lstStyle/>
          <a:p>
            <a:r>
              <a:rPr lang="en-US" sz="3400" b="1" smtClean="0">
                <a:solidFill>
                  <a:srgbClr val="CC0000"/>
                </a:solidFill>
              </a:rPr>
              <a:t>3.1. Tổng quan về các luồng vào ra của C++ (tiếp…)</a:t>
            </a:r>
            <a:endParaRPr lang="en-US" sz="2800" smtClean="0">
              <a:solidFill>
                <a:srgbClr val="0070C0"/>
              </a:solidFill>
            </a:endParaRPr>
          </a:p>
          <a:p>
            <a:pPr algn="just">
              <a:lnSpc>
                <a:spcPct val="150000"/>
              </a:lnSpc>
              <a:spcBef>
                <a:spcPts val="600"/>
              </a:spcBef>
              <a:buFont typeface="Arial" pitchFamily="34" charset="0"/>
              <a:buChar char="•"/>
            </a:pPr>
            <a:r>
              <a:rPr lang="en-US" sz="2800" smtClean="0">
                <a:solidFill>
                  <a:srgbClr val="0070C0"/>
                </a:solidFill>
              </a:rPr>
              <a:t> Một trong các mục đích chính của các dòng là bao gói các vấn đề trong việc lấy và kết xuất dữ liệu ra file hay ra màn hình. </a:t>
            </a:r>
          </a:p>
          <a:p>
            <a:pPr algn="just">
              <a:lnSpc>
                <a:spcPct val="150000"/>
              </a:lnSpc>
              <a:spcBef>
                <a:spcPts val="600"/>
              </a:spcBef>
              <a:buFont typeface="Arial" pitchFamily="34" charset="0"/>
              <a:buChar char="•"/>
            </a:pPr>
            <a:r>
              <a:rPr lang="en-US" sz="2800" smtClean="0">
                <a:solidFill>
                  <a:srgbClr val="0070C0"/>
                </a:solidFill>
              </a:rPr>
              <a:t> Khi một dòng được tạo ra chương trình sẽ làm việc với dòng đó và dòng sẽ đảm nhiệm tất cả các công việc chi tiết cụ thể khác (làm việc với các file và việc nhập dữ liệu từ bàn phím).</a:t>
            </a:r>
          </a:p>
        </p:txBody>
      </p:sp>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988" y="234156"/>
            <a:ext cx="8305800" cy="6463308"/>
          </a:xfrm>
          <a:prstGeom prst="rect">
            <a:avLst/>
          </a:prstGeom>
          <a:noFill/>
        </p:spPr>
        <p:txBody>
          <a:bodyPr wrap="square" rtlCol="0">
            <a:spAutoFit/>
          </a:bodyPr>
          <a:lstStyle/>
          <a:p>
            <a:r>
              <a:rPr lang="en-US" sz="3400" b="1" smtClean="0">
                <a:solidFill>
                  <a:srgbClr val="CC0000"/>
                </a:solidFill>
              </a:rPr>
              <a:t>3.1. Tổng quan về các luồng vào ra của C++ (tiếp…)</a:t>
            </a:r>
            <a:endParaRPr lang="en-US" sz="2800" smtClean="0">
              <a:solidFill>
                <a:srgbClr val="0070C0"/>
              </a:solidFill>
            </a:endParaRPr>
          </a:p>
          <a:p>
            <a:pPr algn="just">
              <a:lnSpc>
                <a:spcPct val="120000"/>
              </a:lnSpc>
              <a:spcBef>
                <a:spcPts val="600"/>
              </a:spcBef>
            </a:pPr>
            <a:r>
              <a:rPr lang="en-US" sz="2800" b="1" smtClean="0">
                <a:solidFill>
                  <a:srgbClr val="0070C0"/>
                </a:solidFill>
              </a:rPr>
              <a:t>Bộ đệm: </a:t>
            </a:r>
            <a:r>
              <a:rPr lang="en-US" sz="2800" smtClean="0">
                <a:solidFill>
                  <a:srgbClr val="0070C0"/>
                </a:solidFill>
              </a:rPr>
              <a:t>Việc ghi và đọc dữ liệu từ các file trên đĩa chiếm rất nhiều thời gian và thường thì các chương trình sẽ bị chậm lại do các thao tác đọc và ghi dữ liệu trực tiếp lên đĩa cứng.</a:t>
            </a:r>
          </a:p>
          <a:p>
            <a:pPr algn="just">
              <a:lnSpc>
                <a:spcPct val="120000"/>
              </a:lnSpc>
              <a:spcBef>
                <a:spcPts val="600"/>
              </a:spcBef>
            </a:pPr>
            <a:r>
              <a:rPr lang="en-US" sz="2800" smtClean="0">
                <a:solidFill>
                  <a:srgbClr val="0070C0"/>
                </a:solidFill>
              </a:rPr>
              <a:t>Để giải quyết vấn đề này các luồng được cung cấp cơ chế sử dụng đệm. Dữ liệu được ghi ra luồng nhưng không được ghi ra đĩa ngay lập tức, thay vào đó bộ đệm của luồng sẽ được làm đầy từ từ và khi đầy dữ liệu nó sẽ thực hiện ghi tất cả lên đĩa một lần.</a:t>
            </a:r>
          </a:p>
        </p:txBody>
      </p:sp>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988" y="234156"/>
            <a:ext cx="8305800" cy="6217087"/>
          </a:xfrm>
          <a:prstGeom prst="rect">
            <a:avLst/>
          </a:prstGeom>
          <a:noFill/>
        </p:spPr>
        <p:txBody>
          <a:bodyPr wrap="square" rtlCol="0">
            <a:spAutoFit/>
          </a:bodyPr>
          <a:lstStyle/>
          <a:p>
            <a:pPr algn="just"/>
            <a:r>
              <a:rPr lang="en-US" sz="3400" b="1" smtClean="0">
                <a:solidFill>
                  <a:srgbClr val="CC0000"/>
                </a:solidFill>
              </a:rPr>
              <a:t>3.2. Các luồng và các bộ đệm</a:t>
            </a:r>
          </a:p>
          <a:p>
            <a:pPr algn="just">
              <a:spcBef>
                <a:spcPts val="0"/>
              </a:spcBef>
              <a:buFont typeface="Arial" pitchFamily="34" charset="0"/>
              <a:buChar char="•"/>
            </a:pPr>
            <a:r>
              <a:rPr lang="en-US" sz="2800" smtClean="0">
                <a:solidFill>
                  <a:srgbClr val="0070C0"/>
                </a:solidFill>
              </a:rPr>
              <a:t> Lớp</a:t>
            </a:r>
            <a:r>
              <a:rPr lang="en-US" sz="2800" b="1" smtClean="0">
                <a:solidFill>
                  <a:srgbClr val="0070C0"/>
                </a:solidFill>
              </a:rPr>
              <a:t> streambuf </a:t>
            </a:r>
            <a:r>
              <a:rPr lang="en-US" sz="2800" smtClean="0">
                <a:solidFill>
                  <a:srgbClr val="0070C0"/>
                </a:solidFill>
              </a:rPr>
              <a:t>quản lý bộ đệm và các hàm thành viên của nó cho phép thực hiện các thao tác quản lý bộ đệm: </a:t>
            </a:r>
            <a:r>
              <a:rPr lang="en-US" sz="2800" b="1" smtClean="0">
                <a:solidFill>
                  <a:srgbClr val="0070C0"/>
                </a:solidFill>
              </a:rPr>
              <a:t>fill, empty, flush</a:t>
            </a:r>
            <a:r>
              <a:rPr lang="en-US" sz="2800" smtClean="0">
                <a:solidFill>
                  <a:srgbClr val="0070C0"/>
                </a:solidFill>
              </a:rPr>
              <a:t>.</a:t>
            </a:r>
          </a:p>
          <a:p>
            <a:pPr algn="just">
              <a:spcBef>
                <a:spcPts val="0"/>
              </a:spcBef>
              <a:buFont typeface="Arial" pitchFamily="34" charset="0"/>
              <a:buChar char="•"/>
            </a:pPr>
            <a:r>
              <a:rPr lang="en-US" sz="2800" smtClean="0">
                <a:solidFill>
                  <a:srgbClr val="0070C0"/>
                </a:solidFill>
              </a:rPr>
              <a:t> Lớp</a:t>
            </a:r>
            <a:r>
              <a:rPr lang="en-US" sz="2800" b="1" smtClean="0">
                <a:solidFill>
                  <a:srgbClr val="0070C0"/>
                </a:solidFill>
              </a:rPr>
              <a:t> ios </a:t>
            </a:r>
            <a:r>
              <a:rPr lang="en-US" sz="2800" smtClean="0">
                <a:solidFill>
                  <a:srgbClr val="0070C0"/>
                </a:solidFill>
              </a:rPr>
              <a:t>là lớp cơ sở của các luồng vào ra, nó có một đối tượng </a:t>
            </a:r>
            <a:r>
              <a:rPr lang="en-US" sz="2800" b="1" smtClean="0">
                <a:solidFill>
                  <a:srgbClr val="0070C0"/>
                </a:solidFill>
              </a:rPr>
              <a:t>streambuf </a:t>
            </a:r>
            <a:r>
              <a:rPr lang="en-US" sz="2800" smtClean="0">
                <a:solidFill>
                  <a:srgbClr val="0070C0"/>
                </a:solidFill>
              </a:rPr>
              <a:t>trong vai trò của một biến thành viên.</a:t>
            </a:r>
          </a:p>
          <a:p>
            <a:pPr algn="just">
              <a:spcBef>
                <a:spcPts val="0"/>
              </a:spcBef>
              <a:buFont typeface="Arial" pitchFamily="34" charset="0"/>
              <a:buChar char="•"/>
            </a:pPr>
            <a:r>
              <a:rPr lang="en-US" sz="2800" smtClean="0">
                <a:solidFill>
                  <a:srgbClr val="0070C0"/>
                </a:solidFill>
              </a:rPr>
              <a:t> Các lớp </a:t>
            </a:r>
            <a:r>
              <a:rPr lang="en-US" sz="2800" b="1" smtClean="0">
                <a:solidFill>
                  <a:srgbClr val="0070C0"/>
                </a:solidFill>
              </a:rPr>
              <a:t>istream</a:t>
            </a:r>
            <a:r>
              <a:rPr lang="en-US" sz="2800" smtClean="0">
                <a:solidFill>
                  <a:srgbClr val="0070C0"/>
                </a:solidFill>
              </a:rPr>
              <a:t> và </a:t>
            </a:r>
            <a:r>
              <a:rPr lang="en-US" sz="2800" b="1" smtClean="0">
                <a:solidFill>
                  <a:srgbClr val="0070C0"/>
                </a:solidFill>
              </a:rPr>
              <a:t>ostream</a:t>
            </a:r>
            <a:r>
              <a:rPr lang="en-US" sz="2800" smtClean="0">
                <a:solidFill>
                  <a:srgbClr val="0070C0"/>
                </a:solidFill>
              </a:rPr>
              <a:t> kế thừa từ lớp </a:t>
            </a:r>
            <a:r>
              <a:rPr lang="en-US" sz="2800" b="1" smtClean="0">
                <a:solidFill>
                  <a:srgbClr val="0070C0"/>
                </a:solidFill>
              </a:rPr>
              <a:t>ios</a:t>
            </a:r>
            <a:r>
              <a:rPr lang="en-US" sz="2800" smtClean="0">
                <a:solidFill>
                  <a:srgbClr val="0070C0"/>
                </a:solidFill>
              </a:rPr>
              <a:t> và cụ thể hóa các thao tác vào ra tương ứng.</a:t>
            </a:r>
          </a:p>
          <a:p>
            <a:pPr algn="just">
              <a:spcBef>
                <a:spcPts val="0"/>
              </a:spcBef>
              <a:buFont typeface="Arial" pitchFamily="34" charset="0"/>
              <a:buChar char="•"/>
            </a:pPr>
            <a:r>
              <a:rPr lang="en-US" sz="2800" smtClean="0">
                <a:solidFill>
                  <a:srgbClr val="0070C0"/>
                </a:solidFill>
              </a:rPr>
              <a:t> Lớp </a:t>
            </a:r>
            <a:r>
              <a:rPr lang="en-US" sz="2800" b="1" smtClean="0">
                <a:solidFill>
                  <a:srgbClr val="0070C0"/>
                </a:solidFill>
              </a:rPr>
              <a:t>iostream</a:t>
            </a:r>
            <a:r>
              <a:rPr lang="en-US" sz="2800" smtClean="0">
                <a:solidFill>
                  <a:srgbClr val="0070C0"/>
                </a:solidFill>
              </a:rPr>
              <a:t> kế thừa từ hai lớp </a:t>
            </a:r>
            <a:r>
              <a:rPr lang="en-US" sz="2800" b="1" smtClean="0">
                <a:solidFill>
                  <a:srgbClr val="0070C0"/>
                </a:solidFill>
              </a:rPr>
              <a:t>istream</a:t>
            </a:r>
            <a:r>
              <a:rPr lang="en-US" sz="2800" smtClean="0">
                <a:solidFill>
                  <a:srgbClr val="0070C0"/>
                </a:solidFill>
              </a:rPr>
              <a:t> và </a:t>
            </a:r>
            <a:r>
              <a:rPr lang="en-US" sz="2800" b="1" smtClean="0">
                <a:solidFill>
                  <a:srgbClr val="0070C0"/>
                </a:solidFill>
              </a:rPr>
              <a:t>ostream</a:t>
            </a:r>
            <a:r>
              <a:rPr lang="en-US" sz="2800" smtClean="0">
                <a:solidFill>
                  <a:srgbClr val="0070C0"/>
                </a:solidFill>
              </a:rPr>
              <a:t> và có các phương thức vào ra để thực hiện kết xuất dữ liệu ra màn hình.</a:t>
            </a:r>
          </a:p>
          <a:p>
            <a:pPr algn="just">
              <a:spcBef>
                <a:spcPts val="0"/>
              </a:spcBef>
              <a:buFont typeface="Arial" pitchFamily="34" charset="0"/>
              <a:buChar char="•"/>
            </a:pPr>
            <a:r>
              <a:rPr lang="en-US" sz="2800" smtClean="0">
                <a:solidFill>
                  <a:srgbClr val="0070C0"/>
                </a:solidFill>
              </a:rPr>
              <a:t> Lớp </a:t>
            </a:r>
            <a:r>
              <a:rPr lang="en-US" sz="2800" b="1" smtClean="0">
                <a:solidFill>
                  <a:srgbClr val="0070C0"/>
                </a:solidFill>
              </a:rPr>
              <a:t>fstream</a:t>
            </a:r>
            <a:r>
              <a:rPr lang="en-US" sz="2800" smtClean="0">
                <a:solidFill>
                  <a:srgbClr val="0070C0"/>
                </a:solidFill>
              </a:rPr>
              <a:t> cung cấp các thao tác vào ra với các file.</a:t>
            </a:r>
          </a:p>
        </p:txBody>
      </p:sp>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988" y="81756"/>
            <a:ext cx="8305800" cy="615553"/>
          </a:xfrm>
          <a:prstGeom prst="rect">
            <a:avLst/>
          </a:prstGeom>
          <a:noFill/>
        </p:spPr>
        <p:txBody>
          <a:bodyPr wrap="square" rtlCol="0">
            <a:spAutoFit/>
          </a:bodyPr>
          <a:lstStyle/>
          <a:p>
            <a:pPr algn="just"/>
            <a:r>
              <a:rPr lang="en-US" sz="3400" b="1" smtClean="0">
                <a:solidFill>
                  <a:srgbClr val="CC0000"/>
                </a:solidFill>
              </a:rPr>
              <a:t>3.2. Các luồng và các bộ đệm (tiếp…)</a:t>
            </a:r>
          </a:p>
        </p:txBody>
      </p:sp>
      <p:pic>
        <p:nvPicPr>
          <p:cNvPr id="3" name="Picture 2" descr="ioHierarchy.gif"/>
          <p:cNvPicPr>
            <a:picLocks noChangeAspect="1"/>
          </p:cNvPicPr>
          <p:nvPr/>
        </p:nvPicPr>
        <p:blipFill>
          <a:blip r:embed="rId3"/>
          <a:stretch>
            <a:fillRect/>
          </a:stretch>
        </p:blipFill>
        <p:spPr>
          <a:xfrm>
            <a:off x="1238393" y="767556"/>
            <a:ext cx="6534801" cy="6043463"/>
          </a:xfrm>
          <a:prstGeom prst="rect">
            <a:avLst/>
          </a:prstGeom>
        </p:spPr>
      </p:pic>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645" y="81756"/>
            <a:ext cx="8790710" cy="1284582"/>
          </a:xfrm>
          <a:prstGeom prst="rect">
            <a:avLst/>
          </a:prstGeom>
          <a:noFill/>
        </p:spPr>
        <p:txBody>
          <a:bodyPr wrap="square" rtlCol="0">
            <a:spAutoFit/>
          </a:bodyPr>
          <a:lstStyle/>
          <a:p>
            <a:pPr algn="ctr">
              <a:lnSpc>
                <a:spcPct val="120000"/>
              </a:lnSpc>
            </a:pPr>
            <a:r>
              <a:rPr lang="en-US" sz="3600" b="1" err="1" smtClean="0">
                <a:solidFill>
                  <a:srgbClr val="002060"/>
                </a:solidFill>
                <a:latin typeface="Tahoma" pitchFamily="34" charset="0"/>
                <a:cs typeface="Tahoma" pitchFamily="34" charset="0"/>
              </a:rPr>
              <a:t>Thiết</a:t>
            </a:r>
            <a:r>
              <a:rPr lang="en-US" sz="3600" b="1" smtClean="0">
                <a:solidFill>
                  <a:srgbClr val="002060"/>
                </a:solidFill>
                <a:latin typeface="Tahoma" pitchFamily="34" charset="0"/>
                <a:cs typeface="Tahoma" pitchFamily="34" charset="0"/>
              </a:rPr>
              <a:t> </a:t>
            </a:r>
            <a:r>
              <a:rPr lang="en-US" sz="3600" b="1" err="1" smtClean="0">
                <a:solidFill>
                  <a:srgbClr val="002060"/>
                </a:solidFill>
                <a:latin typeface="Tahoma" pitchFamily="34" charset="0"/>
                <a:cs typeface="Tahoma" pitchFamily="34" charset="0"/>
              </a:rPr>
              <a:t>lập</a:t>
            </a:r>
            <a:r>
              <a:rPr lang="en-US" sz="3600" b="1" smtClean="0">
                <a:solidFill>
                  <a:srgbClr val="002060"/>
                </a:solidFill>
                <a:latin typeface="Tahoma" pitchFamily="34" charset="0"/>
                <a:cs typeface="Tahoma" pitchFamily="34" charset="0"/>
              </a:rPr>
              <a:t> </a:t>
            </a:r>
            <a:r>
              <a:rPr lang="en-US" sz="3600" b="1" err="1" smtClean="0">
                <a:solidFill>
                  <a:srgbClr val="002060"/>
                </a:solidFill>
                <a:latin typeface="Tahoma" pitchFamily="34" charset="0"/>
                <a:cs typeface="Tahoma" pitchFamily="34" charset="0"/>
              </a:rPr>
              <a:t>môi</a:t>
            </a:r>
            <a:r>
              <a:rPr lang="en-US" sz="3600" b="1" smtClean="0">
                <a:solidFill>
                  <a:srgbClr val="002060"/>
                </a:solidFill>
                <a:latin typeface="Tahoma" pitchFamily="34" charset="0"/>
                <a:cs typeface="Tahoma" pitchFamily="34" charset="0"/>
              </a:rPr>
              <a:t> </a:t>
            </a:r>
            <a:r>
              <a:rPr lang="en-US" sz="3600" b="1" err="1" smtClean="0">
                <a:solidFill>
                  <a:srgbClr val="002060"/>
                </a:solidFill>
                <a:latin typeface="Tahoma" pitchFamily="34" charset="0"/>
                <a:cs typeface="Tahoma" pitchFamily="34" charset="0"/>
              </a:rPr>
              <a:t>trường</a:t>
            </a:r>
            <a:r>
              <a:rPr lang="en-US" sz="3600" b="1" smtClean="0">
                <a:solidFill>
                  <a:srgbClr val="002060"/>
                </a:solidFill>
                <a:latin typeface="Tahoma" pitchFamily="34" charset="0"/>
                <a:cs typeface="Tahoma" pitchFamily="34" charset="0"/>
              </a:rPr>
              <a:t> </a:t>
            </a:r>
            <a:r>
              <a:rPr lang="en-US" sz="3600" b="1" err="1" smtClean="0">
                <a:solidFill>
                  <a:srgbClr val="002060"/>
                </a:solidFill>
                <a:latin typeface="Tahoma" pitchFamily="34" charset="0"/>
                <a:cs typeface="Tahoma" pitchFamily="34" charset="0"/>
              </a:rPr>
              <a:t>phát</a:t>
            </a:r>
            <a:r>
              <a:rPr lang="en-US" sz="3600" b="1" smtClean="0">
                <a:solidFill>
                  <a:srgbClr val="002060"/>
                </a:solidFill>
                <a:latin typeface="Tahoma" pitchFamily="34" charset="0"/>
                <a:cs typeface="Tahoma" pitchFamily="34" charset="0"/>
              </a:rPr>
              <a:t> </a:t>
            </a:r>
            <a:r>
              <a:rPr lang="en-US" sz="3600" b="1" err="1" smtClean="0">
                <a:solidFill>
                  <a:srgbClr val="002060"/>
                </a:solidFill>
                <a:latin typeface="Tahoma" pitchFamily="34" charset="0"/>
                <a:cs typeface="Tahoma" pitchFamily="34" charset="0"/>
              </a:rPr>
              <a:t>triển</a:t>
            </a:r>
            <a:r>
              <a:rPr lang="en-US" sz="3600" b="1">
                <a:solidFill>
                  <a:srgbClr val="002060"/>
                </a:solidFill>
                <a:latin typeface="Tahoma" pitchFamily="34" charset="0"/>
                <a:cs typeface="Tahoma" pitchFamily="34" charset="0"/>
              </a:rPr>
              <a:t> </a:t>
            </a:r>
            <a:r>
              <a:rPr lang="en-US" sz="3600" b="1" smtClean="0">
                <a:solidFill>
                  <a:srgbClr val="002060"/>
                </a:solidFill>
                <a:latin typeface="Tahoma" pitchFamily="34" charset="0"/>
                <a:cs typeface="Tahoma" pitchFamily="34" charset="0"/>
              </a:rPr>
              <a:t>C++</a:t>
            </a:r>
          </a:p>
          <a:p>
            <a:pPr algn="ctr">
              <a:lnSpc>
                <a:spcPct val="120000"/>
              </a:lnSpc>
            </a:pPr>
            <a:r>
              <a:rPr lang="en-US" sz="3200" smtClean="0">
                <a:solidFill>
                  <a:srgbClr val="002060"/>
                </a:solidFill>
                <a:latin typeface="Tahoma" pitchFamily="34" charset="0"/>
                <a:cs typeface="Tahoma" pitchFamily="34" charset="0"/>
              </a:rPr>
              <a:t>(IDE - </a:t>
            </a:r>
            <a:r>
              <a:rPr lang="en-US" sz="3200">
                <a:solidFill>
                  <a:srgbClr val="002060"/>
                </a:solidFill>
                <a:latin typeface="Tahoma" pitchFamily="34" charset="0"/>
                <a:cs typeface="Tahoma" pitchFamily="34" charset="0"/>
              </a:rPr>
              <a:t>Integrated </a:t>
            </a:r>
            <a:r>
              <a:rPr lang="en-US" sz="3200" smtClean="0">
                <a:solidFill>
                  <a:srgbClr val="002060"/>
                </a:solidFill>
                <a:latin typeface="Tahoma" pitchFamily="34" charset="0"/>
                <a:cs typeface="Tahoma" pitchFamily="34" charset="0"/>
              </a:rPr>
              <a:t>Development Environment)</a:t>
            </a:r>
          </a:p>
        </p:txBody>
      </p:sp>
      <p:sp>
        <p:nvSpPr>
          <p:cNvPr id="5" name="TextBox 4"/>
          <p:cNvSpPr txBox="1"/>
          <p:nvPr/>
        </p:nvSpPr>
        <p:spPr>
          <a:xfrm>
            <a:off x="202839" y="1300956"/>
            <a:ext cx="8764516" cy="1052596"/>
          </a:xfrm>
          <a:prstGeom prst="rect">
            <a:avLst/>
          </a:prstGeom>
          <a:noFill/>
        </p:spPr>
        <p:txBody>
          <a:bodyPr wrap="square" rtlCol="0">
            <a:spAutoFit/>
          </a:bodyPr>
          <a:lstStyle/>
          <a:p>
            <a:pPr marL="457200" indent="-457200" algn="just">
              <a:lnSpc>
                <a:spcPct val="120000"/>
              </a:lnSpc>
              <a:buFont typeface="Arial" pitchFamily="34" charset="0"/>
              <a:buChar char="•"/>
            </a:pPr>
            <a:r>
              <a:rPr lang="en-US" sz="2800" b="1" err="1" smtClean="0">
                <a:solidFill>
                  <a:srgbClr val="002060"/>
                </a:solidFill>
              </a:rPr>
              <a:t>Thiết</a:t>
            </a:r>
            <a:r>
              <a:rPr lang="en-US" sz="2800" b="1" smtClean="0">
                <a:solidFill>
                  <a:srgbClr val="002060"/>
                </a:solidFill>
              </a:rPr>
              <a:t> </a:t>
            </a:r>
            <a:r>
              <a:rPr lang="en-US" sz="2800" b="1" err="1" smtClean="0">
                <a:solidFill>
                  <a:srgbClr val="002060"/>
                </a:solidFill>
              </a:rPr>
              <a:t>lập</a:t>
            </a:r>
            <a:r>
              <a:rPr lang="en-US" sz="2800" b="1" smtClean="0">
                <a:solidFill>
                  <a:srgbClr val="002060"/>
                </a:solidFill>
              </a:rPr>
              <a:t> </a:t>
            </a:r>
            <a:r>
              <a:rPr lang="en-US" sz="2800" b="1" err="1" smtClean="0">
                <a:solidFill>
                  <a:srgbClr val="002060"/>
                </a:solidFill>
              </a:rPr>
              <a:t>môi</a:t>
            </a:r>
            <a:r>
              <a:rPr lang="en-US" sz="2800" b="1" smtClean="0">
                <a:solidFill>
                  <a:srgbClr val="002060"/>
                </a:solidFill>
              </a:rPr>
              <a:t> </a:t>
            </a:r>
            <a:r>
              <a:rPr lang="en-US" sz="2800" b="1" err="1" smtClean="0">
                <a:solidFill>
                  <a:srgbClr val="002060"/>
                </a:solidFill>
              </a:rPr>
              <a:t>trường</a:t>
            </a:r>
            <a:r>
              <a:rPr lang="en-US" sz="2800" b="1" smtClean="0">
                <a:solidFill>
                  <a:srgbClr val="002060"/>
                </a:solidFill>
              </a:rPr>
              <a:t> </a:t>
            </a:r>
            <a:r>
              <a:rPr lang="en-US" sz="2800" b="1" err="1" smtClean="0">
                <a:solidFill>
                  <a:srgbClr val="002060"/>
                </a:solidFill>
              </a:rPr>
              <a:t>cục</a:t>
            </a:r>
            <a:r>
              <a:rPr lang="en-US" sz="2800" b="1" smtClean="0">
                <a:solidFill>
                  <a:srgbClr val="002060"/>
                </a:solidFill>
              </a:rPr>
              <a:t> </a:t>
            </a:r>
            <a:r>
              <a:rPr lang="en-US" sz="2800" b="1" err="1" smtClean="0">
                <a:solidFill>
                  <a:srgbClr val="002060"/>
                </a:solidFill>
              </a:rPr>
              <a:t>bộ</a:t>
            </a:r>
            <a:endParaRPr lang="en-US" sz="2800" b="1" smtClean="0">
              <a:solidFill>
                <a:srgbClr val="002060"/>
              </a:solidFill>
            </a:endParaRPr>
          </a:p>
          <a:p>
            <a:pPr marL="457200" indent="-457200">
              <a:lnSpc>
                <a:spcPct val="120000"/>
              </a:lnSpc>
              <a:buFont typeface="Wingdings" pitchFamily="2" charset="2"/>
              <a:buChar char="ü"/>
            </a:pPr>
            <a:r>
              <a:rPr lang="en-US" b="1" smtClean="0">
                <a:solidFill>
                  <a:srgbClr val="002060"/>
                </a:solidFill>
              </a:rPr>
              <a:t>Windows:</a:t>
            </a:r>
            <a:r>
              <a:rPr lang="en-US" smtClean="0">
                <a:solidFill>
                  <a:srgbClr val="002060"/>
                </a:solidFill>
              </a:rPr>
              <a:t> </a:t>
            </a:r>
            <a:r>
              <a:rPr lang="en-US" err="1" smtClean="0">
                <a:solidFill>
                  <a:srgbClr val="002060"/>
                </a:solidFill>
              </a:rPr>
              <a:t>Dev</a:t>
            </a:r>
            <a:r>
              <a:rPr lang="en-US" smtClean="0">
                <a:solidFill>
                  <a:srgbClr val="002060"/>
                </a:solidFill>
              </a:rPr>
              <a:t>-C</a:t>
            </a:r>
            <a:r>
              <a:rPr lang="en-US">
                <a:solidFill>
                  <a:srgbClr val="002060"/>
                </a:solidFill>
              </a:rPr>
              <a:t>++ (</a:t>
            </a:r>
            <a:r>
              <a:rPr lang="en-US">
                <a:solidFill>
                  <a:srgbClr val="002060"/>
                </a:solidFill>
                <a:hlinkClick r:id="rId2"/>
              </a:rPr>
              <a:t>http://orwelldevcpp.blogspot.com</a:t>
            </a:r>
            <a:r>
              <a:rPr lang="en-US" smtClean="0">
                <a:solidFill>
                  <a:srgbClr val="002060"/>
                </a:solidFill>
                <a:hlinkClick r:id="rId2"/>
              </a:rPr>
              <a:t>/</a:t>
            </a:r>
            <a:r>
              <a:rPr lang="en-US" smtClean="0">
                <a:solidFill>
                  <a:srgbClr val="002060"/>
                </a:solidFill>
              </a:rPr>
              <a:t>)</a:t>
            </a:r>
          </a:p>
        </p:txBody>
      </p:sp>
      <p:pic>
        <p:nvPicPr>
          <p:cNvPr id="2" name="Picture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04132" y="2367756"/>
            <a:ext cx="8135736" cy="4406857"/>
          </a:xfrm>
          <a:prstGeom prst="rect">
            <a:avLst/>
          </a:prstGeom>
        </p:spPr>
      </p:pic>
    </p:spTree>
    <p:extLst>
      <p:ext uri="{BB962C8B-B14F-4D97-AF65-F5344CB8AC3E}">
        <p14:creationId xmlns="" xmlns:p14="http://schemas.microsoft.com/office/powerpoint/2010/main" val="6198322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988" y="81756"/>
            <a:ext cx="8305800" cy="6820329"/>
          </a:xfrm>
          <a:prstGeom prst="rect">
            <a:avLst/>
          </a:prstGeom>
          <a:noFill/>
        </p:spPr>
        <p:txBody>
          <a:bodyPr wrap="square" rtlCol="0">
            <a:spAutoFit/>
          </a:bodyPr>
          <a:lstStyle/>
          <a:p>
            <a:pPr algn="just"/>
            <a:r>
              <a:rPr lang="en-US" sz="3400" b="1" smtClean="0">
                <a:solidFill>
                  <a:srgbClr val="CC0000"/>
                </a:solidFill>
              </a:rPr>
              <a:t>3.3. Các đối tượng vào ra chuẩn</a:t>
            </a:r>
          </a:p>
          <a:p>
            <a:pPr algn="just">
              <a:lnSpc>
                <a:spcPct val="120000"/>
              </a:lnSpc>
              <a:buFont typeface="Arial" pitchFamily="34" charset="0"/>
              <a:buChar char="•"/>
            </a:pPr>
            <a:r>
              <a:rPr lang="en-US" sz="2800" smtClean="0">
                <a:solidFill>
                  <a:srgbClr val="0070C0"/>
                </a:solidFill>
              </a:rPr>
              <a:t> Thư viện </a:t>
            </a:r>
            <a:r>
              <a:rPr lang="en-US" sz="2800" b="1" smtClean="0">
                <a:solidFill>
                  <a:srgbClr val="0070C0"/>
                </a:solidFill>
              </a:rPr>
              <a:t>iostream</a:t>
            </a:r>
            <a:r>
              <a:rPr lang="en-US" sz="2800" smtClean="0">
                <a:solidFill>
                  <a:srgbClr val="0070C0"/>
                </a:solidFill>
              </a:rPr>
              <a:t> là một thư viện chuẩn được trình biên dịch tự động thêm vào mỗi chương trình nên để sử dụng nó chúng ta chỉ cần có chỉ thị </a:t>
            </a:r>
            <a:r>
              <a:rPr lang="en-US" sz="2800" b="1" smtClean="0">
                <a:solidFill>
                  <a:srgbClr val="FF0000"/>
                </a:solidFill>
                <a:latin typeface="Courier New" pitchFamily="49" charset="0"/>
                <a:cs typeface="Courier New" pitchFamily="49" charset="0"/>
              </a:rPr>
              <a:t>#include &lt;iostream&gt; </a:t>
            </a:r>
            <a:r>
              <a:rPr lang="en-US" sz="2800" smtClean="0">
                <a:solidFill>
                  <a:srgbClr val="0070C0"/>
                </a:solidFill>
              </a:rPr>
              <a:t>vào chương trình. </a:t>
            </a:r>
          </a:p>
          <a:p>
            <a:pPr algn="just">
              <a:lnSpc>
                <a:spcPct val="120000"/>
              </a:lnSpc>
              <a:buFont typeface="Arial" pitchFamily="34" charset="0"/>
              <a:buChar char="•"/>
            </a:pPr>
            <a:r>
              <a:rPr lang="en-US" sz="2800" smtClean="0">
                <a:solidFill>
                  <a:srgbClr val="0070C0"/>
                </a:solidFill>
              </a:rPr>
              <a:t> </a:t>
            </a:r>
            <a:r>
              <a:rPr lang="en-US" sz="2800" b="1" smtClean="0">
                <a:solidFill>
                  <a:srgbClr val="0070C0"/>
                </a:solidFill>
              </a:rPr>
              <a:t>cin</a:t>
            </a:r>
            <a:r>
              <a:rPr lang="en-US" sz="2800" smtClean="0">
                <a:solidFill>
                  <a:srgbClr val="0070C0"/>
                </a:solidFill>
              </a:rPr>
              <a:t>: quản lý việc vào dữ liệu chuẩn hay chính là bàn phím.</a:t>
            </a:r>
          </a:p>
          <a:p>
            <a:pPr algn="just">
              <a:lnSpc>
                <a:spcPct val="120000"/>
              </a:lnSpc>
              <a:buFont typeface="Arial" pitchFamily="34" charset="0"/>
              <a:buChar char="•"/>
            </a:pPr>
            <a:r>
              <a:rPr lang="en-US" sz="2800" smtClean="0">
                <a:solidFill>
                  <a:srgbClr val="0070C0"/>
                </a:solidFill>
              </a:rPr>
              <a:t> </a:t>
            </a:r>
            <a:r>
              <a:rPr lang="en-US" sz="2800" b="1" smtClean="0">
                <a:solidFill>
                  <a:srgbClr val="0070C0"/>
                </a:solidFill>
              </a:rPr>
              <a:t>cout</a:t>
            </a:r>
            <a:r>
              <a:rPr lang="en-US" sz="2800" smtClean="0">
                <a:solidFill>
                  <a:srgbClr val="0070C0"/>
                </a:solidFill>
              </a:rPr>
              <a:t>: quản lý kết xuất dữ liệu chuẩn hay chính là màn hình.</a:t>
            </a:r>
          </a:p>
          <a:p>
            <a:pPr algn="just">
              <a:lnSpc>
                <a:spcPct val="120000"/>
              </a:lnSpc>
              <a:buFont typeface="Arial" pitchFamily="34" charset="0"/>
              <a:buChar char="•"/>
            </a:pPr>
            <a:r>
              <a:rPr lang="en-US" sz="2800" smtClean="0">
                <a:solidFill>
                  <a:srgbClr val="0070C0"/>
                </a:solidFill>
              </a:rPr>
              <a:t> </a:t>
            </a:r>
            <a:r>
              <a:rPr lang="en-US" sz="2800" b="1" smtClean="0">
                <a:solidFill>
                  <a:srgbClr val="0070C0"/>
                </a:solidFill>
              </a:rPr>
              <a:t>cerr</a:t>
            </a:r>
            <a:r>
              <a:rPr lang="en-US" sz="2800" smtClean="0">
                <a:solidFill>
                  <a:srgbClr val="0070C0"/>
                </a:solidFill>
              </a:rPr>
              <a:t>: quản lý việc kết xuất (không có bộ đệm) các thông báo lỗi ra thiết bị báo lỗi chuẩn (là màn hình). </a:t>
            </a:r>
          </a:p>
          <a:p>
            <a:pPr algn="just">
              <a:lnSpc>
                <a:spcPct val="120000"/>
              </a:lnSpc>
              <a:buFont typeface="Arial" pitchFamily="34" charset="0"/>
              <a:buChar char="•"/>
            </a:pPr>
            <a:r>
              <a:rPr lang="en-US" sz="2800" smtClean="0">
                <a:solidFill>
                  <a:srgbClr val="0070C0"/>
                </a:solidFill>
              </a:rPr>
              <a:t> </a:t>
            </a:r>
            <a:r>
              <a:rPr lang="en-US" sz="2800" b="1" smtClean="0">
                <a:solidFill>
                  <a:srgbClr val="0070C0"/>
                </a:solidFill>
              </a:rPr>
              <a:t>clog</a:t>
            </a:r>
            <a:r>
              <a:rPr lang="en-US" sz="2800" smtClean="0">
                <a:solidFill>
                  <a:srgbClr val="0070C0"/>
                </a:solidFill>
              </a:rPr>
              <a:t>: quản lý việc kết xuất (có bộ đệm) các thông báo lỗi ra thiết bị báo lỗi chuẩn (là màn hình). </a:t>
            </a:r>
            <a:endParaRPr lang="en-US" sz="3400" b="1" smtClean="0">
              <a:solidFill>
                <a:srgbClr val="CC0000"/>
              </a:solidFill>
            </a:endParaRPr>
          </a:p>
        </p:txBody>
      </p:sp>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988" y="81756"/>
            <a:ext cx="8305800" cy="6801862"/>
          </a:xfrm>
          <a:prstGeom prst="rect">
            <a:avLst/>
          </a:prstGeom>
          <a:noFill/>
        </p:spPr>
        <p:txBody>
          <a:bodyPr wrap="square" rtlCol="0">
            <a:spAutoFit/>
          </a:bodyPr>
          <a:lstStyle/>
          <a:p>
            <a:pPr algn="just"/>
            <a:r>
              <a:rPr lang="en-US" sz="3400" b="1" smtClean="0">
                <a:solidFill>
                  <a:srgbClr val="CC0000"/>
                </a:solidFill>
              </a:rPr>
              <a:t>3.3. Các đối tượng vào ra chuẩn (tiếp)</a:t>
            </a:r>
          </a:p>
          <a:p>
            <a:pPr algn="just">
              <a:spcBef>
                <a:spcPts val="1200"/>
              </a:spcBef>
            </a:pPr>
            <a:r>
              <a:rPr lang="en-US" sz="2800" b="1" smtClean="0">
                <a:solidFill>
                  <a:srgbClr val="FF0000"/>
                </a:solidFill>
                <a:latin typeface="Courier New" pitchFamily="49" charset="0"/>
                <a:cs typeface="Courier New" pitchFamily="49" charset="0"/>
              </a:rPr>
              <a:t>#include &lt;iostream&gt;</a:t>
            </a:r>
          </a:p>
          <a:p>
            <a:pPr algn="just"/>
            <a:r>
              <a:rPr lang="en-US" sz="2800" b="1" smtClean="0">
                <a:solidFill>
                  <a:srgbClr val="FF0000"/>
                </a:solidFill>
                <a:latin typeface="Courier New" pitchFamily="49" charset="0"/>
                <a:cs typeface="Courier New" pitchFamily="49" charset="0"/>
              </a:rPr>
              <a:t>#include &lt;fstream&gt;</a:t>
            </a:r>
          </a:p>
          <a:p>
            <a:pPr algn="just"/>
            <a:r>
              <a:rPr lang="en-US" sz="2800" b="1" smtClean="0">
                <a:solidFill>
                  <a:srgbClr val="FF0000"/>
                </a:solidFill>
                <a:latin typeface="Courier New" pitchFamily="49" charset="0"/>
                <a:cs typeface="Courier New" pitchFamily="49" charset="0"/>
              </a:rPr>
              <a:t>using namespace std;</a:t>
            </a:r>
          </a:p>
          <a:p>
            <a:pPr algn="just"/>
            <a:endParaRPr lang="en-US" sz="2800" b="1" smtClean="0">
              <a:solidFill>
                <a:srgbClr val="FF0000"/>
              </a:solidFill>
              <a:latin typeface="Courier New" pitchFamily="49" charset="0"/>
              <a:cs typeface="Courier New" pitchFamily="49" charset="0"/>
            </a:endParaRPr>
          </a:p>
          <a:p>
            <a:pPr algn="just"/>
            <a:r>
              <a:rPr lang="en-US" sz="2800" b="1" smtClean="0">
                <a:solidFill>
                  <a:srgbClr val="FF0000"/>
                </a:solidFill>
                <a:latin typeface="Courier New" pitchFamily="49" charset="0"/>
                <a:cs typeface="Courier New" pitchFamily="49" charset="0"/>
              </a:rPr>
              <a:t>int main() {</a:t>
            </a:r>
          </a:p>
          <a:p>
            <a:pPr indent="347663" algn="just"/>
            <a:r>
              <a:rPr lang="en-US" sz="2800" b="1" smtClean="0">
                <a:solidFill>
                  <a:srgbClr val="FF0000"/>
                </a:solidFill>
                <a:latin typeface="Courier New" pitchFamily="49" charset="0"/>
                <a:cs typeface="Courier New" pitchFamily="49" charset="0"/>
              </a:rPr>
              <a:t>char fileName[] = "data.txt";</a:t>
            </a:r>
          </a:p>
          <a:p>
            <a:pPr indent="347663" algn="just"/>
            <a:r>
              <a:rPr lang="en-US" sz="2800" b="1" smtClean="0">
                <a:solidFill>
                  <a:srgbClr val="FF0000"/>
                </a:solidFill>
                <a:latin typeface="Courier New" pitchFamily="49" charset="0"/>
                <a:cs typeface="Courier New" pitchFamily="49" charset="0"/>
              </a:rPr>
              <a:t>ifstream infile(fileName);</a:t>
            </a:r>
          </a:p>
          <a:p>
            <a:pPr indent="406400" algn="just"/>
            <a:r>
              <a:rPr lang="en-US" sz="2800" b="1" smtClean="0">
                <a:solidFill>
                  <a:srgbClr val="FF0000"/>
                </a:solidFill>
                <a:latin typeface="Courier New" pitchFamily="49" charset="0"/>
                <a:cs typeface="Courier New" pitchFamily="49" charset="0"/>
              </a:rPr>
              <a:t>if(infile)</a:t>
            </a:r>
          </a:p>
          <a:p>
            <a:pPr algn="just"/>
            <a:r>
              <a:rPr lang="en-US" sz="2800" b="1" smtClean="0">
                <a:solidFill>
                  <a:srgbClr val="FF0000"/>
                </a:solidFill>
                <a:latin typeface="Courier New" pitchFamily="49" charset="0"/>
                <a:cs typeface="Courier New" pitchFamily="49" charset="0"/>
              </a:rPr>
              <a:t>	cout &lt;&lt; infile.rdbuf(); </a:t>
            </a:r>
          </a:p>
          <a:p>
            <a:pPr indent="406400" algn="just"/>
            <a:r>
              <a:rPr lang="en-US" sz="2800" b="1" smtClean="0">
                <a:solidFill>
                  <a:srgbClr val="FF0000"/>
                </a:solidFill>
                <a:latin typeface="Courier New" pitchFamily="49" charset="0"/>
                <a:cs typeface="Courier New" pitchFamily="49" charset="0"/>
              </a:rPr>
              <a:t>else</a:t>
            </a:r>
          </a:p>
          <a:p>
            <a:pPr algn="just"/>
            <a:r>
              <a:rPr lang="en-US" sz="2800" b="1" smtClean="0">
                <a:solidFill>
                  <a:srgbClr val="FF0000"/>
                </a:solidFill>
                <a:latin typeface="Courier New" pitchFamily="49" charset="0"/>
                <a:cs typeface="Courier New" pitchFamily="49" charset="0"/>
              </a:rPr>
              <a:t>	</a:t>
            </a:r>
            <a:r>
              <a:rPr lang="en-US" sz="2800" b="1" smtClean="0">
                <a:solidFill>
                  <a:srgbClr val="00B050"/>
                </a:solidFill>
                <a:latin typeface="Courier New" pitchFamily="49" charset="0"/>
                <a:cs typeface="Courier New" pitchFamily="49" charset="0"/>
              </a:rPr>
              <a:t>cerr</a:t>
            </a:r>
            <a:r>
              <a:rPr lang="en-US" sz="2800" b="1" smtClean="0">
                <a:solidFill>
                  <a:srgbClr val="FF0000"/>
                </a:solidFill>
                <a:latin typeface="Courier New" pitchFamily="49" charset="0"/>
                <a:cs typeface="Courier New" pitchFamily="49" charset="0"/>
              </a:rPr>
              <a:t> &lt;&lt; "Error while opening the file " &lt;&lt; fileName &lt;&lt; endl;	</a:t>
            </a:r>
          </a:p>
          <a:p>
            <a:pPr indent="347663" algn="just"/>
            <a:r>
              <a:rPr lang="en-US" sz="2800" b="1" smtClean="0">
                <a:solidFill>
                  <a:srgbClr val="FF0000"/>
                </a:solidFill>
                <a:latin typeface="Courier New" pitchFamily="49" charset="0"/>
                <a:cs typeface="Courier New" pitchFamily="49" charset="0"/>
              </a:rPr>
              <a:t>return 0;</a:t>
            </a:r>
          </a:p>
          <a:p>
            <a:pPr algn="just"/>
            <a:r>
              <a:rPr lang="en-US" sz="2800" b="1" smtClean="0">
                <a:solidFill>
                  <a:srgbClr val="FF0000"/>
                </a:solidFill>
                <a:latin typeface="Courier New" pitchFamily="49" charset="0"/>
                <a:cs typeface="Courier New" pitchFamily="49" charset="0"/>
              </a:rPr>
              <a:t>}</a:t>
            </a:r>
          </a:p>
        </p:txBody>
      </p:sp>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linds(horizontal)">
                                      <p:cBhvr>
                                        <p:cTn id="13" dur="500"/>
                                        <p:tgtEl>
                                          <p:spTgt spid="4">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blinds(horizontal)">
                                      <p:cBhvr>
                                        <p:cTn id="16" dur="500"/>
                                        <p:tgtEl>
                                          <p:spTgt spid="4">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blinds(horizontal)">
                                      <p:cBhvr>
                                        <p:cTn id="19" dur="500"/>
                                        <p:tgtEl>
                                          <p:spTgt spid="4">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blinds(horizontal)">
                                      <p:cBhvr>
                                        <p:cTn id="22" dur="500"/>
                                        <p:tgtEl>
                                          <p:spTgt spid="4">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Effect transition="in" filter="blinds(horizontal)">
                                      <p:cBhvr>
                                        <p:cTn id="25" dur="500"/>
                                        <p:tgtEl>
                                          <p:spTgt spid="4">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xEl>
                                              <p:pRg st="9" end="9"/>
                                            </p:txEl>
                                          </p:spTgt>
                                        </p:tgtEl>
                                        <p:attrNameLst>
                                          <p:attrName>style.visibility</p:attrName>
                                        </p:attrNameLst>
                                      </p:cBhvr>
                                      <p:to>
                                        <p:strVal val="visible"/>
                                      </p:to>
                                    </p:set>
                                    <p:animEffect transition="in" filter="blinds(horizontal)">
                                      <p:cBhvr>
                                        <p:cTn id="28" dur="500"/>
                                        <p:tgtEl>
                                          <p:spTgt spid="4">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animEffect transition="in" filter="blinds(horizontal)">
                                      <p:cBhvr>
                                        <p:cTn id="31" dur="500"/>
                                        <p:tgtEl>
                                          <p:spTgt spid="4">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blinds(horizontal)">
                                      <p:cBhvr>
                                        <p:cTn id="34" dur="500"/>
                                        <p:tgtEl>
                                          <p:spTgt spid="4">
                                            <p:txEl>
                                              <p:pRg st="11" end="11"/>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blinds(horizontal)">
                                      <p:cBhvr>
                                        <p:cTn id="37" dur="500"/>
                                        <p:tgtEl>
                                          <p:spTgt spid="4">
                                            <p:txEl>
                                              <p:pRg st="12" end="1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blinds(horizontal)">
                                      <p:cBhvr>
                                        <p:cTn id="40"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988" y="81756"/>
            <a:ext cx="8305800" cy="6777240"/>
          </a:xfrm>
          <a:prstGeom prst="rect">
            <a:avLst/>
          </a:prstGeom>
          <a:noFill/>
        </p:spPr>
        <p:txBody>
          <a:bodyPr wrap="square" rtlCol="0">
            <a:spAutoFit/>
          </a:bodyPr>
          <a:lstStyle/>
          <a:p>
            <a:pPr algn="just"/>
            <a:r>
              <a:rPr lang="en-US" sz="3400" b="1" smtClean="0">
                <a:solidFill>
                  <a:srgbClr val="CC0000"/>
                </a:solidFill>
              </a:rPr>
              <a:t>3.3.1. Nhập dữ liệu với cin</a:t>
            </a:r>
          </a:p>
          <a:p>
            <a:pPr algn="just">
              <a:lnSpc>
                <a:spcPct val="110000"/>
              </a:lnSpc>
              <a:buFont typeface="Arial" pitchFamily="34" charset="0"/>
              <a:buChar char="•"/>
            </a:pPr>
            <a:r>
              <a:rPr lang="en-US" sz="2800" smtClean="0">
                <a:solidFill>
                  <a:srgbClr val="0070C0"/>
                </a:solidFill>
              </a:rPr>
              <a:t> </a:t>
            </a:r>
            <a:r>
              <a:rPr lang="en-US" sz="2800" b="1" smtClean="0">
                <a:solidFill>
                  <a:srgbClr val="0070C0"/>
                </a:solidFill>
              </a:rPr>
              <a:t>cin</a:t>
            </a:r>
            <a:r>
              <a:rPr lang="en-US" sz="2800" smtClean="0">
                <a:solidFill>
                  <a:srgbClr val="0070C0"/>
                </a:solidFill>
              </a:rPr>
              <a:t> là môt đối tượng toàn cục chịu trách nhiệm nhập dữ liệu cho chương trình.</a:t>
            </a:r>
          </a:p>
          <a:p>
            <a:pPr algn="just">
              <a:lnSpc>
                <a:spcPct val="110000"/>
              </a:lnSpc>
              <a:buFont typeface="Arial" pitchFamily="34" charset="0"/>
              <a:buChar char="•"/>
            </a:pPr>
            <a:r>
              <a:rPr lang="en-US" sz="2800" smtClean="0">
                <a:solidFill>
                  <a:srgbClr val="0070C0"/>
                </a:solidFill>
              </a:rPr>
              <a:t> Để sử dụng </a:t>
            </a:r>
            <a:r>
              <a:rPr lang="en-US" sz="2800" smtClean="0">
                <a:solidFill>
                  <a:srgbClr val="FF0000"/>
                </a:solidFill>
              </a:rPr>
              <a:t>cin</a:t>
            </a:r>
            <a:r>
              <a:rPr lang="en-US" sz="2800" smtClean="0">
                <a:solidFill>
                  <a:srgbClr val="0070C0"/>
                </a:solidFill>
              </a:rPr>
              <a:t> cần có chỉ thị tiền xử lý </a:t>
            </a:r>
            <a:r>
              <a:rPr lang="en-US" sz="2800" b="1" smtClean="0">
                <a:solidFill>
                  <a:srgbClr val="FF0000"/>
                </a:solidFill>
                <a:latin typeface="Courier New" pitchFamily="49" charset="0"/>
                <a:cs typeface="Courier New" pitchFamily="49" charset="0"/>
              </a:rPr>
              <a:t>#include &lt;iostream&gt;</a:t>
            </a:r>
            <a:r>
              <a:rPr lang="en-US" sz="2800" smtClean="0">
                <a:solidFill>
                  <a:srgbClr val="0070C0"/>
                </a:solidFill>
              </a:rPr>
              <a:t>. </a:t>
            </a:r>
          </a:p>
          <a:p>
            <a:pPr algn="just">
              <a:lnSpc>
                <a:spcPct val="110000"/>
              </a:lnSpc>
              <a:buFont typeface="Arial" pitchFamily="34" charset="0"/>
              <a:buChar char="•"/>
            </a:pPr>
            <a:r>
              <a:rPr lang="en-US" sz="2800" smtClean="0">
                <a:solidFill>
                  <a:srgbClr val="0070C0"/>
                </a:solidFill>
              </a:rPr>
              <a:t> Toán tử </a:t>
            </a:r>
            <a:r>
              <a:rPr lang="en-US" sz="2800" b="1" smtClean="0">
                <a:solidFill>
                  <a:srgbClr val="FF0000"/>
                </a:solidFill>
              </a:rPr>
              <a:t>&gt;&gt;</a:t>
            </a:r>
            <a:r>
              <a:rPr lang="en-US" sz="2800" smtClean="0">
                <a:solidFill>
                  <a:srgbClr val="0070C0"/>
                </a:solidFill>
              </a:rPr>
              <a:t> được dùng với đối tượng </a:t>
            </a:r>
            <a:r>
              <a:rPr lang="en-US" sz="2800" b="1" smtClean="0">
                <a:solidFill>
                  <a:srgbClr val="0070C0"/>
                </a:solidFill>
              </a:rPr>
              <a:t>cin</a:t>
            </a:r>
            <a:r>
              <a:rPr lang="en-US" sz="2800" smtClean="0">
                <a:solidFill>
                  <a:srgbClr val="0070C0"/>
                </a:solidFill>
              </a:rPr>
              <a:t> để nhập dữ liệu cho một biến của chương trình.</a:t>
            </a:r>
          </a:p>
          <a:p>
            <a:pPr algn="just">
              <a:lnSpc>
                <a:spcPct val="110000"/>
              </a:lnSpc>
              <a:buFont typeface="Arial" pitchFamily="34" charset="0"/>
              <a:buChar char="•"/>
            </a:pPr>
            <a:r>
              <a:rPr lang="en-US" sz="2800" smtClean="0">
                <a:solidFill>
                  <a:srgbClr val="0070C0"/>
                </a:solidFill>
              </a:rPr>
              <a:t> Toán tử </a:t>
            </a:r>
            <a:r>
              <a:rPr lang="en-US" sz="2800" b="1" smtClean="0">
                <a:solidFill>
                  <a:srgbClr val="FF0000"/>
                </a:solidFill>
              </a:rPr>
              <a:t>&gt;&gt;</a:t>
            </a:r>
            <a:r>
              <a:rPr lang="en-US" sz="2800" smtClean="0">
                <a:solidFill>
                  <a:srgbClr val="0070C0"/>
                </a:solidFill>
              </a:rPr>
              <a:t> là một toán tử được </a:t>
            </a:r>
            <a:r>
              <a:rPr lang="en-US" sz="2800" b="1" smtClean="0">
                <a:solidFill>
                  <a:srgbClr val="0070C0"/>
                </a:solidFill>
              </a:rPr>
              <a:t>overload</a:t>
            </a:r>
            <a:r>
              <a:rPr lang="en-US" sz="2800" smtClean="0">
                <a:solidFill>
                  <a:srgbClr val="0070C0"/>
                </a:solidFill>
              </a:rPr>
              <a:t> và kết quả của việc sử dụng toán tử này là ghi tất cả nội dung trong bộ đệm của </a:t>
            </a:r>
            <a:r>
              <a:rPr lang="en-US" sz="2800" b="1" smtClean="0">
                <a:solidFill>
                  <a:srgbClr val="0070C0"/>
                </a:solidFill>
              </a:rPr>
              <a:t>cin</a:t>
            </a:r>
            <a:r>
              <a:rPr lang="en-US" sz="2800" smtClean="0">
                <a:solidFill>
                  <a:srgbClr val="0070C0"/>
                </a:solidFill>
              </a:rPr>
              <a:t> vào một biến cục bộ nào đó trong chương trình. </a:t>
            </a:r>
          </a:p>
          <a:p>
            <a:pPr algn="just">
              <a:lnSpc>
                <a:spcPct val="110000"/>
              </a:lnSpc>
              <a:buFont typeface="Arial" pitchFamily="34" charset="0"/>
              <a:buChar char="•"/>
            </a:pPr>
            <a:r>
              <a:rPr lang="en-US" sz="2800" smtClean="0">
                <a:solidFill>
                  <a:srgbClr val="0070C0"/>
                </a:solidFill>
              </a:rPr>
              <a:t> Do </a:t>
            </a:r>
            <a:r>
              <a:rPr lang="en-US" sz="2800" b="1" smtClean="0">
                <a:solidFill>
                  <a:srgbClr val="FF0000"/>
                </a:solidFill>
              </a:rPr>
              <a:t>&gt;&gt;</a:t>
            </a:r>
            <a:r>
              <a:rPr lang="en-US" sz="2800" b="1" smtClean="0">
                <a:solidFill>
                  <a:srgbClr val="0070C0"/>
                </a:solidFill>
              </a:rPr>
              <a:t> </a:t>
            </a:r>
            <a:r>
              <a:rPr lang="en-US" sz="2800" smtClean="0">
                <a:solidFill>
                  <a:srgbClr val="0070C0"/>
                </a:solidFill>
              </a:rPr>
              <a:t>là một toán tử được </a:t>
            </a:r>
            <a:r>
              <a:rPr lang="en-US" sz="2800" b="1" smtClean="0">
                <a:solidFill>
                  <a:srgbClr val="0070C0"/>
                </a:solidFill>
              </a:rPr>
              <a:t>overload</a:t>
            </a:r>
            <a:r>
              <a:rPr lang="en-US" sz="2800" smtClean="0">
                <a:solidFill>
                  <a:srgbClr val="0070C0"/>
                </a:solidFill>
              </a:rPr>
              <a:t> của </a:t>
            </a:r>
            <a:r>
              <a:rPr lang="en-US" sz="2800" b="1" smtClean="0">
                <a:solidFill>
                  <a:srgbClr val="0070C0"/>
                </a:solidFill>
              </a:rPr>
              <a:t>cin</a:t>
            </a:r>
            <a:r>
              <a:rPr lang="en-US" sz="2800" smtClean="0">
                <a:solidFill>
                  <a:srgbClr val="0070C0"/>
                </a:solidFill>
              </a:rPr>
              <a:t> nên nó có thể được dùng để nhập dữ liệu cho rất nhiều biến có kiểu khác nhau.</a:t>
            </a:r>
          </a:p>
        </p:txBody>
      </p:sp>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988" y="81756"/>
            <a:ext cx="8305800" cy="4139595"/>
          </a:xfrm>
          <a:prstGeom prst="rect">
            <a:avLst/>
          </a:prstGeom>
          <a:noFill/>
        </p:spPr>
        <p:txBody>
          <a:bodyPr wrap="square" rtlCol="0">
            <a:spAutoFit/>
          </a:bodyPr>
          <a:lstStyle/>
          <a:p>
            <a:pPr algn="just"/>
            <a:r>
              <a:rPr lang="en-US" sz="3400" b="1" smtClean="0">
                <a:solidFill>
                  <a:srgbClr val="CC0000"/>
                </a:solidFill>
              </a:rPr>
              <a:t>3.3.1. Nhập dữ liệu với cin (tiếp…)</a:t>
            </a:r>
          </a:p>
          <a:p>
            <a:pPr algn="just">
              <a:spcBef>
                <a:spcPts val="600"/>
              </a:spcBef>
              <a:buFont typeface="Arial" pitchFamily="34" charset="0"/>
              <a:buChar char="•"/>
            </a:pPr>
            <a:r>
              <a:rPr lang="en-US" sz="2800" b="1" smtClean="0">
                <a:solidFill>
                  <a:srgbClr val="0070C0"/>
                </a:solidFill>
              </a:rPr>
              <a:t> Ví dụ 1:</a:t>
            </a:r>
          </a:p>
          <a:p>
            <a:pPr algn="just"/>
            <a:r>
              <a:rPr lang="en-US" sz="2800" b="1" smtClean="0">
                <a:solidFill>
                  <a:srgbClr val="0070C0"/>
                </a:solidFill>
                <a:latin typeface="Courier New" pitchFamily="49" charset="0"/>
                <a:cs typeface="Courier New" pitchFamily="49" charset="0"/>
              </a:rPr>
              <a:t>	</a:t>
            </a:r>
            <a:r>
              <a:rPr lang="en-US" sz="2800" b="1" smtClean="0">
                <a:solidFill>
                  <a:srgbClr val="FF0000"/>
                </a:solidFill>
                <a:latin typeface="Courier New" pitchFamily="49" charset="0"/>
                <a:cs typeface="Courier New" pitchFamily="49" charset="0"/>
              </a:rPr>
              <a:t>int age;</a:t>
            </a:r>
          </a:p>
          <a:p>
            <a:pPr algn="just"/>
            <a:r>
              <a:rPr lang="en-US" sz="2800" b="1" smtClean="0">
                <a:solidFill>
                  <a:srgbClr val="FF0000"/>
                </a:solidFill>
                <a:latin typeface="Courier New" pitchFamily="49" charset="0"/>
                <a:cs typeface="Courier New" pitchFamily="49" charset="0"/>
              </a:rPr>
              <a:t>	cin &gt;&gt; age;</a:t>
            </a:r>
          </a:p>
          <a:p>
            <a:pPr algn="just">
              <a:buFont typeface="Arial" pitchFamily="34" charset="0"/>
              <a:buChar char="•"/>
            </a:pPr>
            <a:r>
              <a:rPr lang="en-US" sz="2800" b="1" smtClean="0">
                <a:solidFill>
                  <a:srgbClr val="0070C0"/>
                </a:solidFill>
              </a:rPr>
              <a:t> Ví dụ 2:</a:t>
            </a:r>
          </a:p>
          <a:p>
            <a:pPr lvl="1" algn="just"/>
            <a:r>
              <a:rPr lang="en-US" sz="2800" b="1" smtClean="0">
                <a:solidFill>
                  <a:srgbClr val="0070C0"/>
                </a:solidFill>
                <a:latin typeface="Courier New" pitchFamily="49" charset="0"/>
                <a:cs typeface="Courier New" pitchFamily="49" charset="0"/>
              </a:rPr>
              <a:t>	</a:t>
            </a:r>
            <a:r>
              <a:rPr lang="en-US" sz="2800" b="1" smtClean="0">
                <a:solidFill>
                  <a:srgbClr val="FF0000"/>
                </a:solidFill>
                <a:latin typeface="Courier New" pitchFamily="49" charset="0"/>
                <a:cs typeface="Courier New" pitchFamily="49" charset="0"/>
              </a:rPr>
              <a:t>cin &gt;&gt; a &gt;&gt; b;</a:t>
            </a:r>
          </a:p>
          <a:p>
            <a:pPr algn="just"/>
            <a:r>
              <a:rPr lang="en-US" sz="2800" b="1" smtClean="0">
                <a:solidFill>
                  <a:srgbClr val="FF0000"/>
                </a:solidFill>
                <a:latin typeface="Courier New" pitchFamily="49" charset="0"/>
                <a:cs typeface="Courier New" pitchFamily="49" charset="0"/>
              </a:rPr>
              <a:t>	//cin &gt;&gt; a;</a:t>
            </a:r>
          </a:p>
          <a:p>
            <a:pPr algn="just"/>
            <a:r>
              <a:rPr lang="en-US" sz="2800" b="1" smtClean="0">
                <a:solidFill>
                  <a:srgbClr val="FF0000"/>
                </a:solidFill>
                <a:latin typeface="Courier New" pitchFamily="49" charset="0"/>
                <a:cs typeface="Courier New" pitchFamily="49" charset="0"/>
              </a:rPr>
              <a:t>	//cin &gt;&gt; b;</a:t>
            </a:r>
          </a:p>
          <a:p>
            <a:pPr algn="just"/>
            <a:endParaRPr lang="en-US" sz="2800" b="1" smtClean="0">
              <a:solidFill>
                <a:srgbClr val="FF0000"/>
              </a:solidFill>
              <a:latin typeface="Courier New" pitchFamily="49" charset="0"/>
              <a:cs typeface="Courier New" pitchFamily="49" charset="0"/>
            </a:endParaRPr>
          </a:p>
        </p:txBody>
      </p:sp>
      <p:pic>
        <p:nvPicPr>
          <p:cNvPr id="1026" name="Picture 2"/>
          <p:cNvPicPr>
            <a:picLocks noChangeAspect="1" noChangeArrowheads="1"/>
          </p:cNvPicPr>
          <p:nvPr/>
        </p:nvPicPr>
        <p:blipFill>
          <a:blip r:embed="rId3"/>
          <a:srcRect/>
          <a:stretch>
            <a:fillRect/>
          </a:stretch>
        </p:blipFill>
        <p:spPr bwMode="auto">
          <a:xfrm>
            <a:off x="153194" y="767556"/>
            <a:ext cx="8839994" cy="489883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148152" y="767556"/>
            <a:ext cx="8844242" cy="4901184"/>
          </a:xfrm>
          <a:prstGeom prst="rect">
            <a:avLst/>
          </a:prstGeom>
          <a:noFill/>
          <a:ln w="9525">
            <a:noFill/>
            <a:miter lim="800000"/>
            <a:headEnd/>
            <a:tailEnd/>
          </a:ln>
          <a:effectLst/>
        </p:spPr>
      </p:pic>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linds(horizontal)">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blinds(horizontal)">
                                      <p:cBhvr>
                                        <p:cTn id="15" dur="500"/>
                                        <p:tgtEl>
                                          <p:spTgt spid="4">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Effect transition="in" filter="blinds(horizontal)">
                                      <p:cBhvr>
                                        <p:cTn id="18" dur="500"/>
                                        <p:tgtEl>
                                          <p:spTgt spid="4">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Effect transition="in" filter="blinds(horizontal)">
                                      <p:cBhvr>
                                        <p:cTn id="21" dur="500"/>
                                        <p:tgtEl>
                                          <p:spTgt spid="4">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
                                            <p:txEl>
                                              <p:pRg st="7" end="7"/>
                                            </p:txEl>
                                          </p:spTgt>
                                        </p:tgtEl>
                                        <p:attrNameLst>
                                          <p:attrName>style.visibility</p:attrName>
                                        </p:attrNameLst>
                                      </p:cBhvr>
                                      <p:to>
                                        <p:strVal val="visible"/>
                                      </p:to>
                                    </p:set>
                                    <p:animEffect transition="in" filter="blinds(horizontal)">
                                      <p:cBhvr>
                                        <p:cTn id="24" dur="500"/>
                                        <p:tgtEl>
                                          <p:spTgt spid="4">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animEffect transition="in" filter="blinds(horizontal)">
                                      <p:cBhvr>
                                        <p:cTn id="29" dur="500"/>
                                        <p:tgtEl>
                                          <p:spTgt spid="1026"/>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027"/>
                                        </p:tgtEl>
                                        <p:attrNameLst>
                                          <p:attrName>style.visibility</p:attrName>
                                        </p:attrNameLst>
                                      </p:cBhvr>
                                      <p:to>
                                        <p:strVal val="visible"/>
                                      </p:to>
                                    </p:set>
                                    <p:animEffect transition="in" filter="blinds(horizontal)">
                                      <p:cBhvr>
                                        <p:cTn id="34"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988" y="81756"/>
            <a:ext cx="8305800" cy="5940088"/>
          </a:xfrm>
          <a:prstGeom prst="rect">
            <a:avLst/>
          </a:prstGeom>
          <a:noFill/>
        </p:spPr>
        <p:txBody>
          <a:bodyPr wrap="square" rtlCol="0">
            <a:spAutoFit/>
          </a:bodyPr>
          <a:lstStyle/>
          <a:p>
            <a:pPr algn="just"/>
            <a:r>
              <a:rPr lang="en-US" sz="3400" b="1" smtClean="0">
                <a:solidFill>
                  <a:srgbClr val="CC0000"/>
                </a:solidFill>
              </a:rPr>
              <a:t>3.3.1. Nhập dữ liệu với cin (tiếp…)</a:t>
            </a:r>
          </a:p>
          <a:p>
            <a:pPr algn="just">
              <a:lnSpc>
                <a:spcPct val="120000"/>
              </a:lnSpc>
              <a:spcBef>
                <a:spcPts val="600"/>
              </a:spcBef>
              <a:buFont typeface="Arial" pitchFamily="34" charset="0"/>
              <a:buChar char="•"/>
            </a:pPr>
            <a:r>
              <a:rPr lang="en-US" sz="2800" b="1" smtClean="0">
                <a:solidFill>
                  <a:srgbClr val="0070C0"/>
                </a:solidFill>
              </a:rPr>
              <a:t> Các xâu (strings)</a:t>
            </a:r>
          </a:p>
          <a:p>
            <a:pPr algn="just">
              <a:lnSpc>
                <a:spcPct val="120000"/>
              </a:lnSpc>
              <a:buFontTx/>
              <a:buChar char="-"/>
            </a:pPr>
            <a:r>
              <a:rPr lang="en-US" sz="2800" smtClean="0">
                <a:solidFill>
                  <a:srgbClr val="00B0F0"/>
                </a:solidFill>
              </a:rPr>
              <a:t> </a:t>
            </a:r>
            <a:r>
              <a:rPr lang="en-US" sz="2800" b="1" smtClean="0">
                <a:solidFill>
                  <a:srgbClr val="00B0F0"/>
                </a:solidFill>
              </a:rPr>
              <a:t>cin</a:t>
            </a:r>
            <a:r>
              <a:rPr lang="en-US" sz="2800" smtClean="0">
                <a:solidFill>
                  <a:srgbClr val="00B0F0"/>
                </a:solidFill>
              </a:rPr>
              <a:t> cũng có thể làm việc với các biến xâu, hay các mảng ký tự</a:t>
            </a:r>
          </a:p>
          <a:p>
            <a:pPr algn="just">
              <a:lnSpc>
                <a:spcPct val="120000"/>
              </a:lnSpc>
              <a:buFontTx/>
              <a:buChar char="-"/>
            </a:pPr>
            <a:r>
              <a:rPr lang="en-US" sz="2800" smtClean="0">
                <a:solidFill>
                  <a:srgbClr val="00B0F0"/>
                </a:solidFill>
              </a:rPr>
              <a:t> Ví dụ:</a:t>
            </a:r>
          </a:p>
          <a:p>
            <a:pPr algn="just">
              <a:lnSpc>
                <a:spcPct val="120000"/>
              </a:lnSpc>
            </a:pPr>
            <a:r>
              <a:rPr lang="en-US" sz="2800" smtClean="0">
                <a:solidFill>
                  <a:srgbClr val="00B0F0"/>
                </a:solidFill>
              </a:rPr>
              <a:t>	</a:t>
            </a:r>
            <a:r>
              <a:rPr lang="en-US" sz="2800" b="1" smtClean="0">
                <a:solidFill>
                  <a:srgbClr val="FF0000"/>
                </a:solidFill>
                <a:latin typeface="Courier New" pitchFamily="49" charset="0"/>
                <a:cs typeface="Courier New" pitchFamily="49" charset="0"/>
              </a:rPr>
              <a:t>char stdName[255]; </a:t>
            </a:r>
          </a:p>
          <a:p>
            <a:pPr algn="just">
              <a:lnSpc>
                <a:spcPct val="120000"/>
              </a:lnSpc>
            </a:pPr>
            <a:r>
              <a:rPr lang="en-US" sz="2800" b="1" smtClean="0">
                <a:solidFill>
                  <a:srgbClr val="FF0000"/>
                </a:solidFill>
                <a:latin typeface="Courier New" pitchFamily="49" charset="0"/>
                <a:cs typeface="Courier New" pitchFamily="49" charset="0"/>
              </a:rPr>
              <a:t>	cin &gt;&gt; stdName;</a:t>
            </a:r>
          </a:p>
          <a:p>
            <a:pPr algn="just">
              <a:lnSpc>
                <a:spcPct val="120000"/>
              </a:lnSpc>
              <a:spcBef>
                <a:spcPts val="600"/>
              </a:spcBef>
              <a:buFont typeface="Arial" pitchFamily="34" charset="0"/>
              <a:buChar char="•"/>
            </a:pPr>
            <a:r>
              <a:rPr lang="en-US" sz="2800" b="1" smtClean="0">
                <a:solidFill>
                  <a:srgbClr val="0070C0"/>
                </a:solidFill>
              </a:rPr>
              <a:t> Các hàm thành viên khác của cin</a:t>
            </a:r>
          </a:p>
          <a:p>
            <a:pPr algn="just">
              <a:lnSpc>
                <a:spcPct val="120000"/>
              </a:lnSpc>
            </a:pPr>
            <a:r>
              <a:rPr lang="en-US" sz="2800" smtClean="0">
                <a:solidFill>
                  <a:srgbClr val="00B0F0"/>
                </a:solidFill>
              </a:rPr>
              <a:t>Ngoài việc overload toán tử </a:t>
            </a:r>
            <a:r>
              <a:rPr lang="en-US" sz="2800" b="1" smtClean="0">
                <a:solidFill>
                  <a:srgbClr val="00B0F0"/>
                </a:solidFill>
              </a:rPr>
              <a:t>&gt;&gt; </a:t>
            </a:r>
            <a:r>
              <a:rPr lang="en-US" sz="2800" smtClean="0">
                <a:solidFill>
                  <a:srgbClr val="00B0F0"/>
                </a:solidFill>
              </a:rPr>
              <a:t>cin còn có rất nhiều hàm thành viên khác có thể được sử dụng để nhập dữ liệu.</a:t>
            </a:r>
            <a:endParaRPr lang="en-US" sz="2800" b="1" smtClean="0">
              <a:solidFill>
                <a:srgbClr val="0070C0"/>
              </a:solidFill>
              <a:latin typeface="Courier New" pitchFamily="49" charset="0"/>
              <a:cs typeface="Courier New" pitchFamily="49" charset="0"/>
            </a:endParaRPr>
          </a:p>
        </p:txBody>
      </p:sp>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blinds(horizontal)">
                                      <p:cBhvr>
                                        <p:cTn id="25" dur="500"/>
                                        <p:tgtEl>
                                          <p:spTgt spid="4">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blinds(horizontal)">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blinds(horizontal)">
                                      <p:cBhvr>
                                        <p:cTn id="3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988" y="81756"/>
            <a:ext cx="8305800" cy="8026813"/>
          </a:xfrm>
          <a:prstGeom prst="rect">
            <a:avLst/>
          </a:prstGeom>
          <a:noFill/>
        </p:spPr>
        <p:txBody>
          <a:bodyPr wrap="square" rtlCol="0">
            <a:spAutoFit/>
          </a:bodyPr>
          <a:lstStyle/>
          <a:p>
            <a:pPr algn="just"/>
            <a:r>
              <a:rPr lang="en-US" sz="3400" b="1" smtClean="0">
                <a:solidFill>
                  <a:srgbClr val="CC0000"/>
                </a:solidFill>
              </a:rPr>
              <a:t>3.3.1. Nhập dữ liệu với cin (tiếp…)</a:t>
            </a:r>
          </a:p>
          <a:p>
            <a:pPr algn="just">
              <a:lnSpc>
                <a:spcPct val="120000"/>
              </a:lnSpc>
              <a:spcBef>
                <a:spcPts val="0"/>
              </a:spcBef>
              <a:buFont typeface="Arial" pitchFamily="34" charset="0"/>
              <a:buChar char="•"/>
            </a:pPr>
            <a:r>
              <a:rPr lang="en-US" sz="2800" b="1" smtClean="0">
                <a:solidFill>
                  <a:srgbClr val="0070C0"/>
                </a:solidFill>
              </a:rPr>
              <a:t> Hàm get</a:t>
            </a:r>
          </a:p>
          <a:p>
            <a:pPr algn="just">
              <a:lnSpc>
                <a:spcPct val="120000"/>
              </a:lnSpc>
              <a:spcBef>
                <a:spcPts val="0"/>
              </a:spcBef>
            </a:pPr>
            <a:r>
              <a:rPr lang="en-US" sz="2800" smtClean="0">
                <a:solidFill>
                  <a:srgbClr val="00B0F0"/>
                </a:solidFill>
              </a:rPr>
              <a:t>Hàm </a:t>
            </a:r>
            <a:r>
              <a:rPr lang="en-US" sz="2800" b="1" smtClean="0">
                <a:solidFill>
                  <a:srgbClr val="00B0F0"/>
                </a:solidFill>
              </a:rPr>
              <a:t>get </a:t>
            </a:r>
            <a:r>
              <a:rPr lang="en-US" sz="2800" smtClean="0">
                <a:solidFill>
                  <a:srgbClr val="00B0F0"/>
                </a:solidFill>
              </a:rPr>
              <a:t>có thể sử dụng để nhập các ký tự đơn, khi đó chúng ta gọi tới hàm </a:t>
            </a:r>
            <a:r>
              <a:rPr lang="en-US" sz="2800" b="1" smtClean="0">
                <a:solidFill>
                  <a:srgbClr val="00B0F0"/>
                </a:solidFill>
              </a:rPr>
              <a:t>get() </a:t>
            </a:r>
            <a:r>
              <a:rPr lang="en-US" sz="2800" smtClean="0">
                <a:solidFill>
                  <a:srgbClr val="00B0F0"/>
                </a:solidFill>
              </a:rPr>
              <a:t>mà không cần có đối số, giá trị trả về là ký tự được nhập vào.</a:t>
            </a:r>
          </a:p>
          <a:p>
            <a:pPr algn="just">
              <a:lnSpc>
                <a:spcPct val="120000"/>
              </a:lnSpc>
              <a:spcBef>
                <a:spcPts val="0"/>
              </a:spcBef>
            </a:pPr>
            <a:r>
              <a:rPr lang="en-US" sz="2800" b="1" smtClean="0">
                <a:solidFill>
                  <a:srgbClr val="00B0F0"/>
                </a:solidFill>
              </a:rPr>
              <a:t>Ví dụ:</a:t>
            </a:r>
          </a:p>
          <a:p>
            <a:r>
              <a:rPr lang="en-US" sz="2800" b="1" smtClean="0">
                <a:solidFill>
                  <a:srgbClr val="FF0000"/>
                </a:solidFill>
                <a:latin typeface="Courier New" pitchFamily="49" charset="0"/>
                <a:cs typeface="Courier New" pitchFamily="49" charset="0"/>
              </a:rPr>
              <a:t>#include &lt;iostream&gt;</a:t>
            </a:r>
          </a:p>
          <a:p>
            <a:r>
              <a:rPr lang="en-US" sz="2800" b="1" smtClean="0">
                <a:solidFill>
                  <a:srgbClr val="FF0000"/>
                </a:solidFill>
                <a:latin typeface="Courier New" pitchFamily="49" charset="0"/>
                <a:cs typeface="Courier New" pitchFamily="49" charset="0"/>
              </a:rPr>
              <a:t>using namespace std;</a:t>
            </a:r>
          </a:p>
          <a:p>
            <a:r>
              <a:rPr lang="en-US" sz="2800" b="1" smtClean="0">
                <a:solidFill>
                  <a:srgbClr val="FF0000"/>
                </a:solidFill>
                <a:latin typeface="Courier New" pitchFamily="49" charset="0"/>
                <a:cs typeface="Courier New" pitchFamily="49" charset="0"/>
              </a:rPr>
              <a:t>int main() {</a:t>
            </a:r>
          </a:p>
          <a:p>
            <a:r>
              <a:rPr lang="en-US" sz="2800" b="1" smtClean="0">
                <a:solidFill>
                  <a:srgbClr val="FF0000"/>
                </a:solidFill>
                <a:latin typeface="Courier New" pitchFamily="49" charset="0"/>
                <a:cs typeface="Courier New" pitchFamily="49" charset="0"/>
              </a:rPr>
              <a:t>char ch;</a:t>
            </a:r>
          </a:p>
          <a:p>
            <a:r>
              <a:rPr lang="en-US" sz="2800" b="1" smtClean="0">
                <a:solidFill>
                  <a:srgbClr val="FF0000"/>
                </a:solidFill>
                <a:latin typeface="Courier New" pitchFamily="49" charset="0"/>
                <a:cs typeface="Courier New" pitchFamily="49" charset="0"/>
              </a:rPr>
              <a:t>while ((ch = cin.get()) != EOF){     	cout &lt;&lt; "ch: " &lt;&lt; ch &lt;&lt; endl; 	</a:t>
            </a:r>
          </a:p>
          <a:p>
            <a:r>
              <a:rPr lang="en-US" sz="2800" b="1" smtClean="0">
                <a:solidFill>
                  <a:srgbClr val="FF0000"/>
                </a:solidFill>
                <a:latin typeface="Courier New" pitchFamily="49" charset="0"/>
                <a:cs typeface="Courier New" pitchFamily="49" charset="0"/>
              </a:rPr>
              <a:t>}</a:t>
            </a:r>
          </a:p>
          <a:p>
            <a:r>
              <a:rPr lang="en-US" sz="2800" b="1" smtClean="0">
                <a:solidFill>
                  <a:srgbClr val="FF0000"/>
                </a:solidFill>
                <a:latin typeface="Courier New" pitchFamily="49" charset="0"/>
                <a:cs typeface="Courier New" pitchFamily="49" charset="0"/>
              </a:rPr>
              <a:t>	cout &lt;&lt; "\nDone!\n";</a:t>
            </a:r>
          </a:p>
          <a:p>
            <a:r>
              <a:rPr lang="en-US" sz="2800" b="1" smtClean="0">
                <a:solidFill>
                  <a:srgbClr val="FF0000"/>
                </a:solidFill>
                <a:latin typeface="Courier New" pitchFamily="49" charset="0"/>
                <a:cs typeface="Courier New" pitchFamily="49" charset="0"/>
              </a:rPr>
              <a:t>return 0; </a:t>
            </a:r>
          </a:p>
          <a:p>
            <a:r>
              <a:rPr lang="en-US" sz="2800" b="1" smtClean="0">
                <a:solidFill>
                  <a:srgbClr val="FF0000"/>
                </a:solidFill>
                <a:latin typeface="Courier New" pitchFamily="49" charset="0"/>
                <a:cs typeface="Courier New" pitchFamily="49" charset="0"/>
              </a:rPr>
              <a:t>}</a:t>
            </a:r>
          </a:p>
          <a:p>
            <a:pPr algn="just">
              <a:lnSpc>
                <a:spcPct val="120000"/>
              </a:lnSpc>
              <a:spcBef>
                <a:spcPts val="0"/>
              </a:spcBef>
            </a:pPr>
            <a:endParaRPr lang="en-US" sz="2800" b="1" smtClean="0">
              <a:solidFill>
                <a:srgbClr val="0070C0"/>
              </a:solidFill>
            </a:endParaRPr>
          </a:p>
        </p:txBody>
      </p:sp>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linds(horizontal)">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blinds(horizontal)">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blinds(horizontal)">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blinds(horizontal)">
                                      <p:cBhvr>
                                        <p:cTn id="47" dur="500"/>
                                        <p:tgtEl>
                                          <p:spTgt spid="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blinds(horizontal)">
                                      <p:cBhvr>
                                        <p:cTn id="52" dur="500"/>
                                        <p:tgtEl>
                                          <p:spTgt spid="4">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animEffect transition="in" filter="blinds(horizontal)">
                                      <p:cBhvr>
                                        <p:cTn id="57" dur="500"/>
                                        <p:tgtEl>
                                          <p:spTgt spid="4">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
                                            <p:txEl>
                                              <p:pRg st="12" end="12"/>
                                            </p:txEl>
                                          </p:spTgt>
                                        </p:tgtEl>
                                        <p:attrNameLst>
                                          <p:attrName>style.visibility</p:attrName>
                                        </p:attrNameLst>
                                      </p:cBhvr>
                                      <p:to>
                                        <p:strVal val="visible"/>
                                      </p:to>
                                    </p:set>
                                    <p:animEffect transition="in" filter="blinds(horizontal)">
                                      <p:cBhvr>
                                        <p:cTn id="62"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5594" y="81756"/>
            <a:ext cx="8355806" cy="5423023"/>
          </a:xfrm>
          <a:prstGeom prst="rect">
            <a:avLst/>
          </a:prstGeom>
          <a:noFill/>
        </p:spPr>
        <p:txBody>
          <a:bodyPr wrap="square" rtlCol="0">
            <a:spAutoFit/>
          </a:bodyPr>
          <a:lstStyle/>
          <a:p>
            <a:pPr algn="just"/>
            <a:r>
              <a:rPr lang="en-US" sz="3400" b="1" smtClean="0">
                <a:solidFill>
                  <a:srgbClr val="CC0000"/>
                </a:solidFill>
              </a:rPr>
              <a:t>3.3.1. Nhập dữ liệu với cin (tiếp…)</a:t>
            </a:r>
          </a:p>
          <a:p>
            <a:pPr algn="just">
              <a:lnSpc>
                <a:spcPct val="120000"/>
              </a:lnSpc>
              <a:spcBef>
                <a:spcPts val="0"/>
              </a:spcBef>
              <a:buFont typeface="Arial" pitchFamily="34" charset="0"/>
              <a:buChar char="•"/>
            </a:pPr>
            <a:r>
              <a:rPr lang="en-US" sz="2800" b="1" smtClean="0">
                <a:solidFill>
                  <a:srgbClr val="0070C0"/>
                </a:solidFill>
              </a:rPr>
              <a:t> Hàm ignore</a:t>
            </a:r>
          </a:p>
          <a:p>
            <a:pPr algn="just">
              <a:lnSpc>
                <a:spcPct val="120000"/>
              </a:lnSpc>
              <a:spcBef>
                <a:spcPts val="600"/>
              </a:spcBef>
            </a:pPr>
            <a:r>
              <a:rPr lang="en-US" sz="2800" smtClean="0">
                <a:solidFill>
                  <a:srgbClr val="00B0F0"/>
                </a:solidFill>
              </a:rPr>
              <a:t>- </a:t>
            </a:r>
            <a:r>
              <a:rPr lang="en-US" sz="2800" smtClean="0">
                <a:solidFill>
                  <a:srgbClr val="00B050"/>
                </a:solidFill>
              </a:rPr>
              <a:t>Đôi khi chúng ta muốn bỏ qua tất cả các ký tự còn lại của một dòng dữ liệu nào đó cho tới khi gặp ký tự kết thúc dòng (EOL) hoặc ký tự kết thúc file (EOF), hàm </a:t>
            </a:r>
            <a:r>
              <a:rPr lang="en-US" sz="2800" b="1" smtClean="0">
                <a:solidFill>
                  <a:srgbClr val="00B050"/>
                </a:solidFill>
              </a:rPr>
              <a:t>ignore</a:t>
            </a:r>
            <a:r>
              <a:rPr lang="en-US" sz="2800" smtClean="0">
                <a:solidFill>
                  <a:srgbClr val="00B050"/>
                </a:solidFill>
              </a:rPr>
              <a:t> của đối tượng </a:t>
            </a:r>
            <a:r>
              <a:rPr lang="en-US" sz="2800" b="1" smtClean="0">
                <a:solidFill>
                  <a:srgbClr val="00B050"/>
                </a:solidFill>
              </a:rPr>
              <a:t>cin</a:t>
            </a:r>
            <a:r>
              <a:rPr lang="en-US" sz="2800" smtClean="0">
                <a:solidFill>
                  <a:srgbClr val="00B050"/>
                </a:solidFill>
              </a:rPr>
              <a:t> nhằm phục vụ cho mục đích này.</a:t>
            </a:r>
          </a:p>
          <a:p>
            <a:pPr algn="just">
              <a:lnSpc>
                <a:spcPct val="120000"/>
              </a:lnSpc>
              <a:spcBef>
                <a:spcPts val="600"/>
              </a:spcBef>
            </a:pPr>
            <a:r>
              <a:rPr lang="en-US" sz="2800" smtClean="0">
                <a:solidFill>
                  <a:srgbClr val="00B050"/>
                </a:solidFill>
              </a:rPr>
              <a:t>- Hàm này có hai tham số, tham số thứ nhất là số tối đa các ký tự sẽ bỏ qua cho tới khi gặp ký tự kết thúc được chỉ định bởi tham số thứ hai. </a:t>
            </a:r>
            <a:endParaRPr lang="en-US" sz="2800" b="1" smtClean="0">
              <a:solidFill>
                <a:srgbClr val="00B050"/>
              </a:solidFill>
            </a:endParaRPr>
          </a:p>
        </p:txBody>
      </p:sp>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5594" y="81756"/>
            <a:ext cx="8355806" cy="6734151"/>
          </a:xfrm>
          <a:prstGeom prst="rect">
            <a:avLst/>
          </a:prstGeom>
          <a:noFill/>
        </p:spPr>
        <p:txBody>
          <a:bodyPr wrap="square" rtlCol="0">
            <a:spAutoFit/>
          </a:bodyPr>
          <a:lstStyle/>
          <a:p>
            <a:pPr algn="just"/>
            <a:r>
              <a:rPr lang="en-US" sz="3400" b="1" smtClean="0">
                <a:solidFill>
                  <a:srgbClr val="CC0000"/>
                </a:solidFill>
              </a:rPr>
              <a:t>3.3.1. Nhập dữ liệu với cin (tiếp…)</a:t>
            </a:r>
          </a:p>
          <a:p>
            <a:pPr algn="just">
              <a:lnSpc>
                <a:spcPct val="120000"/>
              </a:lnSpc>
              <a:spcBef>
                <a:spcPts val="0"/>
              </a:spcBef>
              <a:buFont typeface="Arial" pitchFamily="34" charset="0"/>
              <a:buChar char="•"/>
            </a:pPr>
            <a:r>
              <a:rPr lang="en-US" sz="2800" b="1" smtClean="0">
                <a:solidFill>
                  <a:srgbClr val="0070C0"/>
                </a:solidFill>
              </a:rPr>
              <a:t> Hàm peek và putback</a:t>
            </a:r>
          </a:p>
          <a:p>
            <a:pPr algn="just">
              <a:lnSpc>
                <a:spcPct val="130000"/>
              </a:lnSpc>
              <a:spcBef>
                <a:spcPts val="0"/>
              </a:spcBef>
            </a:pPr>
            <a:r>
              <a:rPr lang="en-US" sz="2800" smtClean="0">
                <a:solidFill>
                  <a:srgbClr val="00B050"/>
                </a:solidFill>
              </a:rPr>
              <a:t>- cin có hai phương thức khác là </a:t>
            </a:r>
            <a:r>
              <a:rPr lang="en-US" sz="2800" b="1" smtClean="0">
                <a:solidFill>
                  <a:srgbClr val="00B050"/>
                </a:solidFill>
              </a:rPr>
              <a:t>peek</a:t>
            </a:r>
            <a:r>
              <a:rPr lang="en-US" sz="2800" smtClean="0">
                <a:solidFill>
                  <a:srgbClr val="00B050"/>
                </a:solidFill>
              </a:rPr>
              <a:t> và </a:t>
            </a:r>
            <a:r>
              <a:rPr lang="en-US" sz="2800" b="1" smtClean="0">
                <a:solidFill>
                  <a:srgbClr val="00B050"/>
                </a:solidFill>
              </a:rPr>
              <a:t>putback</a:t>
            </a:r>
            <a:r>
              <a:rPr lang="en-US" sz="2800" smtClean="0">
                <a:solidFill>
                  <a:srgbClr val="00B050"/>
                </a:solidFill>
              </a:rPr>
              <a:t> với mục đích làm cho công việc trở nên dễ dàng hơn. </a:t>
            </a:r>
          </a:p>
          <a:p>
            <a:pPr algn="just">
              <a:lnSpc>
                <a:spcPct val="130000"/>
              </a:lnSpc>
              <a:spcBef>
                <a:spcPts val="0"/>
              </a:spcBef>
              <a:buFontTx/>
              <a:buChar char="-"/>
            </a:pPr>
            <a:r>
              <a:rPr lang="en-US" sz="2800" smtClean="0">
                <a:solidFill>
                  <a:srgbClr val="00B050"/>
                </a:solidFill>
              </a:rPr>
              <a:t> Hàm </a:t>
            </a:r>
            <a:r>
              <a:rPr lang="en-US" sz="2800" b="1" smtClean="0">
                <a:solidFill>
                  <a:srgbClr val="00B050"/>
                </a:solidFill>
              </a:rPr>
              <a:t>peek() </a:t>
            </a:r>
            <a:r>
              <a:rPr lang="en-US" sz="2800" smtClean="0">
                <a:solidFill>
                  <a:srgbClr val="00B050"/>
                </a:solidFill>
              </a:rPr>
              <a:t>cho ta biết ký tự tiếp theo nhưng không nhập chúng còn hàm </a:t>
            </a:r>
            <a:r>
              <a:rPr lang="en-US" sz="2800" b="1" smtClean="0">
                <a:solidFill>
                  <a:srgbClr val="00B050"/>
                </a:solidFill>
              </a:rPr>
              <a:t>putback() </a:t>
            </a:r>
            <a:r>
              <a:rPr lang="en-US" sz="2800" smtClean="0">
                <a:solidFill>
                  <a:srgbClr val="00B050"/>
                </a:solidFill>
              </a:rPr>
              <a:t>cho phép chèn một ký tự vào dòng </a:t>
            </a:r>
            <a:r>
              <a:rPr lang="en-US" sz="2800" b="1" smtClean="0">
                <a:solidFill>
                  <a:srgbClr val="00B050"/>
                </a:solidFill>
              </a:rPr>
              <a:t>input</a:t>
            </a:r>
            <a:r>
              <a:rPr lang="en-US" sz="2800" smtClean="0">
                <a:solidFill>
                  <a:srgbClr val="00B050"/>
                </a:solidFill>
              </a:rPr>
              <a:t>.</a:t>
            </a:r>
          </a:p>
          <a:p>
            <a:pPr algn="just">
              <a:lnSpc>
                <a:spcPct val="130000"/>
              </a:lnSpc>
              <a:spcBef>
                <a:spcPts val="0"/>
              </a:spcBef>
              <a:buFontTx/>
              <a:buChar char="-"/>
            </a:pPr>
            <a:r>
              <a:rPr lang="en-US" sz="2800" b="1" smtClean="0">
                <a:solidFill>
                  <a:srgbClr val="00B050"/>
                </a:solidFill>
              </a:rPr>
              <a:t> </a:t>
            </a:r>
            <a:r>
              <a:rPr lang="en-US" sz="2800" smtClean="0">
                <a:solidFill>
                  <a:srgbClr val="00B050"/>
                </a:solidFill>
              </a:rPr>
              <a:t>Các hàm này thường được dùng để thực hiện phân tích các xâu hay các dữ liệu khác chẳng hạn trong các chương trình phân tích cú pháp của ngôn ngữ.</a:t>
            </a:r>
          </a:p>
        </p:txBody>
      </p:sp>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5594" y="81756"/>
            <a:ext cx="8355806" cy="6647974"/>
          </a:xfrm>
          <a:prstGeom prst="rect">
            <a:avLst/>
          </a:prstGeom>
          <a:noFill/>
        </p:spPr>
        <p:txBody>
          <a:bodyPr wrap="square" rtlCol="0">
            <a:spAutoFit/>
          </a:bodyPr>
          <a:lstStyle/>
          <a:p>
            <a:pPr algn="just"/>
            <a:r>
              <a:rPr lang="en-US" sz="3400" b="1" smtClean="0">
                <a:solidFill>
                  <a:srgbClr val="CC0000"/>
                </a:solidFill>
              </a:rPr>
              <a:t>3.3.2. Kết xuất dữ liệu với cout</a:t>
            </a:r>
            <a:endParaRPr lang="en-US" sz="2800" b="1" smtClean="0">
              <a:solidFill>
                <a:srgbClr val="00B050"/>
              </a:solidFill>
            </a:endParaRPr>
          </a:p>
          <a:p>
            <a:pPr algn="just">
              <a:lnSpc>
                <a:spcPct val="140000"/>
              </a:lnSpc>
            </a:pPr>
            <a:r>
              <a:rPr lang="en-US" sz="2800" smtClean="0">
                <a:solidFill>
                  <a:srgbClr val="0070C0"/>
                </a:solidFill>
              </a:rPr>
              <a:t>- Sử dụng đối tượng </a:t>
            </a:r>
            <a:r>
              <a:rPr lang="en-US" sz="2800" b="1" smtClean="0">
                <a:solidFill>
                  <a:srgbClr val="0070C0"/>
                </a:solidFill>
              </a:rPr>
              <a:t>cout</a:t>
            </a:r>
            <a:r>
              <a:rPr lang="en-US" sz="2800" smtClean="0">
                <a:solidFill>
                  <a:srgbClr val="0070C0"/>
                </a:solidFill>
              </a:rPr>
              <a:t> cho việc kết xuất dữ liệu ra màn hình, ngoài ra cũng có thể sử dụng </a:t>
            </a:r>
            <a:r>
              <a:rPr lang="en-US" sz="2800" b="1" smtClean="0">
                <a:solidFill>
                  <a:srgbClr val="0070C0"/>
                </a:solidFill>
              </a:rPr>
              <a:t>cout</a:t>
            </a:r>
            <a:r>
              <a:rPr lang="en-US" sz="2800" smtClean="0">
                <a:solidFill>
                  <a:srgbClr val="0070C0"/>
                </a:solidFill>
              </a:rPr>
              <a:t> để định dạng dữ liệu, căn lề các dòng kết xuất dữ liệu và ghi dữ liệu kiểu số dưới dạng số thập phân hay hệ hexa.</a:t>
            </a:r>
          </a:p>
          <a:p>
            <a:pPr algn="just">
              <a:lnSpc>
                <a:spcPct val="140000"/>
              </a:lnSpc>
              <a:buFontTx/>
              <a:buChar char="-"/>
            </a:pPr>
            <a:r>
              <a:rPr lang="en-US" sz="2800" smtClean="0">
                <a:solidFill>
                  <a:srgbClr val="0070C0"/>
                </a:solidFill>
              </a:rPr>
              <a:t> Xóa bộ đệm ouput: Việc xóa bộ đệm output được thực hiện khi gọi tới hàm </a:t>
            </a:r>
            <a:r>
              <a:rPr lang="en-US" sz="2800" b="1" smtClean="0">
                <a:solidFill>
                  <a:srgbClr val="0070C0"/>
                </a:solidFill>
              </a:rPr>
              <a:t>endl</a:t>
            </a:r>
            <a:r>
              <a:rPr lang="en-US" sz="2800" smtClean="0">
                <a:solidFill>
                  <a:srgbClr val="0070C0"/>
                </a:solidFill>
              </a:rPr>
              <a:t>. Hàm này thực chất là gọi tới hàm </a:t>
            </a:r>
            <a:r>
              <a:rPr lang="en-US" sz="2800" b="1" smtClean="0">
                <a:solidFill>
                  <a:srgbClr val="0070C0"/>
                </a:solidFill>
              </a:rPr>
              <a:t>flush() </a:t>
            </a:r>
            <a:r>
              <a:rPr lang="en-US" sz="2800" smtClean="0">
                <a:solidFill>
                  <a:srgbClr val="0070C0"/>
                </a:solidFill>
              </a:rPr>
              <a:t>của đối tượng </a:t>
            </a:r>
            <a:r>
              <a:rPr lang="en-US" sz="2800" b="1" smtClean="0">
                <a:solidFill>
                  <a:srgbClr val="0070C0"/>
                </a:solidFill>
              </a:rPr>
              <a:t>cout</a:t>
            </a:r>
            <a:r>
              <a:rPr lang="en-US" sz="2800" smtClean="0">
                <a:solidFill>
                  <a:srgbClr val="0070C0"/>
                </a:solidFill>
              </a:rPr>
              <a:t>. </a:t>
            </a:r>
          </a:p>
          <a:p>
            <a:pPr algn="just">
              <a:lnSpc>
                <a:spcPct val="140000"/>
              </a:lnSpc>
              <a:buFontTx/>
              <a:buChar char="-"/>
            </a:pPr>
            <a:r>
              <a:rPr lang="en-US" sz="2800" smtClean="0">
                <a:solidFill>
                  <a:srgbClr val="0070C0"/>
                </a:solidFill>
              </a:rPr>
              <a:t> Ta có thể gọi trực tiếp tới hàm này:</a:t>
            </a:r>
          </a:p>
          <a:p>
            <a:pPr>
              <a:lnSpc>
                <a:spcPct val="140000"/>
              </a:lnSpc>
            </a:pPr>
            <a:r>
              <a:rPr lang="en-US" sz="2800" b="1" smtClean="0">
                <a:solidFill>
                  <a:srgbClr val="FF0000"/>
                </a:solidFill>
                <a:latin typeface="Courier New" pitchFamily="49" charset="0"/>
                <a:cs typeface="Courier New" pitchFamily="49" charset="0"/>
              </a:rPr>
              <a:t>	cout &lt;&lt; flush;</a:t>
            </a:r>
          </a:p>
        </p:txBody>
      </p:sp>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blinds(horizontal)">
                                      <p:cBhvr>
                                        <p:cTn id="2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394" y="81756"/>
            <a:ext cx="8534400" cy="6432530"/>
          </a:xfrm>
          <a:prstGeom prst="rect">
            <a:avLst/>
          </a:prstGeom>
          <a:noFill/>
        </p:spPr>
        <p:txBody>
          <a:bodyPr wrap="square" rtlCol="0">
            <a:spAutoFit/>
          </a:bodyPr>
          <a:lstStyle/>
          <a:p>
            <a:pPr algn="just"/>
            <a:r>
              <a:rPr lang="en-US" sz="3400" b="1" smtClean="0">
                <a:solidFill>
                  <a:srgbClr val="CC0000"/>
                </a:solidFill>
              </a:rPr>
              <a:t>3.3.2. Kết xuất dữ liệu với cout  (tiếp…)</a:t>
            </a:r>
            <a:endParaRPr lang="en-US" sz="2800" b="1" smtClean="0">
              <a:solidFill>
                <a:srgbClr val="00B050"/>
              </a:solidFill>
            </a:endParaRPr>
          </a:p>
          <a:p>
            <a:pPr algn="just">
              <a:lnSpc>
                <a:spcPct val="150000"/>
              </a:lnSpc>
              <a:buFont typeface="Arial" pitchFamily="34" charset="0"/>
              <a:buChar char="•"/>
            </a:pPr>
            <a:r>
              <a:rPr lang="en-US" sz="2800" b="1" smtClean="0">
                <a:solidFill>
                  <a:srgbClr val="0070C0"/>
                </a:solidFill>
              </a:rPr>
              <a:t> Các hàm liên quan</a:t>
            </a:r>
          </a:p>
          <a:p>
            <a:pPr algn="just">
              <a:lnSpc>
                <a:spcPct val="120000"/>
              </a:lnSpc>
              <a:buFontTx/>
              <a:buChar char="-"/>
            </a:pPr>
            <a:r>
              <a:rPr lang="en-US" sz="2800" smtClean="0"/>
              <a:t> </a:t>
            </a:r>
            <a:r>
              <a:rPr lang="en-US" sz="2800" b="1" smtClean="0">
                <a:solidFill>
                  <a:srgbClr val="00B050"/>
                </a:solidFill>
              </a:rPr>
              <a:t>cout </a:t>
            </a:r>
            <a:r>
              <a:rPr lang="en-US" sz="2800" smtClean="0">
                <a:solidFill>
                  <a:srgbClr val="00B050"/>
                </a:solidFill>
              </a:rPr>
              <a:t>có các hàm </a:t>
            </a:r>
            <a:r>
              <a:rPr lang="en-US" sz="2800" b="1" smtClean="0">
                <a:solidFill>
                  <a:srgbClr val="00B050"/>
                </a:solidFill>
              </a:rPr>
              <a:t>put() </a:t>
            </a:r>
            <a:r>
              <a:rPr lang="en-US" sz="2800" smtClean="0">
                <a:solidFill>
                  <a:srgbClr val="00B050"/>
                </a:solidFill>
              </a:rPr>
              <a:t>và </a:t>
            </a:r>
            <a:r>
              <a:rPr lang="en-US" sz="2800" b="1" smtClean="0">
                <a:solidFill>
                  <a:srgbClr val="00B050"/>
                </a:solidFill>
              </a:rPr>
              <a:t>write() </a:t>
            </a:r>
            <a:r>
              <a:rPr lang="en-US" sz="2800" smtClean="0">
                <a:solidFill>
                  <a:srgbClr val="00B050"/>
                </a:solidFill>
              </a:rPr>
              <a:t>phục vụ cho việc kết xuất dữ liệu. </a:t>
            </a:r>
          </a:p>
          <a:p>
            <a:pPr algn="just">
              <a:lnSpc>
                <a:spcPct val="120000"/>
              </a:lnSpc>
              <a:buFontTx/>
              <a:buChar char="-"/>
            </a:pPr>
            <a:r>
              <a:rPr lang="en-US" sz="2800" smtClean="0">
                <a:solidFill>
                  <a:srgbClr val="00B050"/>
                </a:solidFill>
              </a:rPr>
              <a:t> Hàm </a:t>
            </a:r>
            <a:r>
              <a:rPr lang="en-US" sz="2800" b="1" smtClean="0">
                <a:solidFill>
                  <a:srgbClr val="00B050"/>
                </a:solidFill>
              </a:rPr>
              <a:t>put() </a:t>
            </a:r>
            <a:r>
              <a:rPr lang="en-US" sz="2800" smtClean="0">
                <a:solidFill>
                  <a:srgbClr val="00B050"/>
                </a:solidFill>
              </a:rPr>
              <a:t>được dùng để ghi một ký tự ra thiết bị </a:t>
            </a:r>
            <a:r>
              <a:rPr lang="en-US" sz="2800" b="1" smtClean="0">
                <a:solidFill>
                  <a:srgbClr val="00B050"/>
                </a:solidFill>
              </a:rPr>
              <a:t>output</a:t>
            </a:r>
            <a:r>
              <a:rPr lang="en-US" sz="2800" smtClean="0">
                <a:solidFill>
                  <a:srgbClr val="00B050"/>
                </a:solidFill>
              </a:rPr>
              <a:t>, ta có thể dùng hàm này liên tiếp: 	</a:t>
            </a:r>
            <a:r>
              <a:rPr lang="en-US" sz="2800" b="1" smtClean="0">
                <a:solidFill>
                  <a:srgbClr val="FF0000"/>
                </a:solidFill>
                <a:latin typeface="Courier New" pitchFamily="49" charset="0"/>
                <a:cs typeface="Courier New" pitchFamily="49" charset="0"/>
              </a:rPr>
              <a:t>cout.put(‘a’).put(‘e’);</a:t>
            </a:r>
          </a:p>
          <a:p>
            <a:pPr algn="just">
              <a:lnSpc>
                <a:spcPct val="120000"/>
              </a:lnSpc>
            </a:pPr>
            <a:r>
              <a:rPr lang="en-US" sz="2800" b="1" smtClean="0">
                <a:solidFill>
                  <a:srgbClr val="00B050"/>
                </a:solidFill>
                <a:latin typeface="Courier New" pitchFamily="49" charset="0"/>
                <a:cs typeface="Courier New" pitchFamily="49" charset="0"/>
              </a:rPr>
              <a:t>- </a:t>
            </a:r>
            <a:r>
              <a:rPr lang="en-US" sz="2800" smtClean="0">
                <a:solidFill>
                  <a:srgbClr val="00B050"/>
                </a:solidFill>
              </a:rPr>
              <a:t>Hàm </a:t>
            </a:r>
            <a:r>
              <a:rPr lang="en-US" sz="2800" b="1" smtClean="0">
                <a:solidFill>
                  <a:srgbClr val="00B050"/>
                </a:solidFill>
              </a:rPr>
              <a:t>write</a:t>
            </a:r>
            <a:r>
              <a:rPr lang="en-US" sz="2800" smtClean="0">
                <a:solidFill>
                  <a:srgbClr val="00B050"/>
                </a:solidFill>
              </a:rPr>
              <a:t> làm việc giống hệt như toán tử chèn, hàm có hai tham số: Tham số thứ nhất là con trỏ xâu và Tham số thứ hai là số ký tự sẽ in ra, ví dụ:</a:t>
            </a:r>
          </a:p>
          <a:p>
            <a:pPr>
              <a:lnSpc>
                <a:spcPct val="120000"/>
              </a:lnSpc>
            </a:pPr>
            <a:r>
              <a:rPr lang="en-US" sz="2800" b="1" smtClean="0">
                <a:solidFill>
                  <a:srgbClr val="FF0000"/>
                </a:solidFill>
                <a:latin typeface="Courier New" pitchFamily="49" charset="0"/>
                <a:cs typeface="Courier New" pitchFamily="49" charset="0"/>
              </a:rPr>
              <a:t>	char str[] = “No pain no gain”; 	cout.write(str,3);</a:t>
            </a:r>
          </a:p>
        </p:txBody>
      </p:sp>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blinds(horizontal)">
                                      <p:cBhvr>
                                        <p:cTn id="2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645" y="81756"/>
            <a:ext cx="8790710" cy="1284582"/>
          </a:xfrm>
          <a:prstGeom prst="rect">
            <a:avLst/>
          </a:prstGeom>
          <a:noFill/>
        </p:spPr>
        <p:txBody>
          <a:bodyPr wrap="square" rtlCol="0">
            <a:spAutoFit/>
          </a:bodyPr>
          <a:lstStyle/>
          <a:p>
            <a:pPr algn="ctr">
              <a:lnSpc>
                <a:spcPct val="120000"/>
              </a:lnSpc>
            </a:pPr>
            <a:r>
              <a:rPr lang="en-US" sz="3600" b="1" err="1" smtClean="0">
                <a:solidFill>
                  <a:srgbClr val="002060"/>
                </a:solidFill>
                <a:latin typeface="Tahoma" pitchFamily="34" charset="0"/>
                <a:cs typeface="Tahoma" pitchFamily="34" charset="0"/>
              </a:rPr>
              <a:t>Thiết</a:t>
            </a:r>
            <a:r>
              <a:rPr lang="en-US" sz="3600" b="1" smtClean="0">
                <a:solidFill>
                  <a:srgbClr val="002060"/>
                </a:solidFill>
                <a:latin typeface="Tahoma" pitchFamily="34" charset="0"/>
                <a:cs typeface="Tahoma" pitchFamily="34" charset="0"/>
              </a:rPr>
              <a:t> </a:t>
            </a:r>
            <a:r>
              <a:rPr lang="en-US" sz="3600" b="1" err="1" smtClean="0">
                <a:solidFill>
                  <a:srgbClr val="002060"/>
                </a:solidFill>
                <a:latin typeface="Tahoma" pitchFamily="34" charset="0"/>
                <a:cs typeface="Tahoma" pitchFamily="34" charset="0"/>
              </a:rPr>
              <a:t>lập</a:t>
            </a:r>
            <a:r>
              <a:rPr lang="en-US" sz="3600" b="1" smtClean="0">
                <a:solidFill>
                  <a:srgbClr val="002060"/>
                </a:solidFill>
                <a:latin typeface="Tahoma" pitchFamily="34" charset="0"/>
                <a:cs typeface="Tahoma" pitchFamily="34" charset="0"/>
              </a:rPr>
              <a:t> </a:t>
            </a:r>
            <a:r>
              <a:rPr lang="en-US" sz="3600" b="1" err="1" smtClean="0">
                <a:solidFill>
                  <a:srgbClr val="002060"/>
                </a:solidFill>
                <a:latin typeface="Tahoma" pitchFamily="34" charset="0"/>
                <a:cs typeface="Tahoma" pitchFamily="34" charset="0"/>
              </a:rPr>
              <a:t>môi</a:t>
            </a:r>
            <a:r>
              <a:rPr lang="en-US" sz="3600" b="1" smtClean="0">
                <a:solidFill>
                  <a:srgbClr val="002060"/>
                </a:solidFill>
                <a:latin typeface="Tahoma" pitchFamily="34" charset="0"/>
                <a:cs typeface="Tahoma" pitchFamily="34" charset="0"/>
              </a:rPr>
              <a:t> </a:t>
            </a:r>
            <a:r>
              <a:rPr lang="en-US" sz="3600" b="1" err="1" smtClean="0">
                <a:solidFill>
                  <a:srgbClr val="002060"/>
                </a:solidFill>
                <a:latin typeface="Tahoma" pitchFamily="34" charset="0"/>
                <a:cs typeface="Tahoma" pitchFamily="34" charset="0"/>
              </a:rPr>
              <a:t>trường</a:t>
            </a:r>
            <a:r>
              <a:rPr lang="en-US" sz="3600" b="1" smtClean="0">
                <a:solidFill>
                  <a:srgbClr val="002060"/>
                </a:solidFill>
                <a:latin typeface="Tahoma" pitchFamily="34" charset="0"/>
                <a:cs typeface="Tahoma" pitchFamily="34" charset="0"/>
              </a:rPr>
              <a:t> </a:t>
            </a:r>
            <a:r>
              <a:rPr lang="en-US" sz="3600" b="1" err="1" smtClean="0">
                <a:solidFill>
                  <a:srgbClr val="002060"/>
                </a:solidFill>
                <a:latin typeface="Tahoma" pitchFamily="34" charset="0"/>
                <a:cs typeface="Tahoma" pitchFamily="34" charset="0"/>
              </a:rPr>
              <a:t>phát</a:t>
            </a:r>
            <a:r>
              <a:rPr lang="en-US" sz="3600" b="1" smtClean="0">
                <a:solidFill>
                  <a:srgbClr val="002060"/>
                </a:solidFill>
                <a:latin typeface="Tahoma" pitchFamily="34" charset="0"/>
                <a:cs typeface="Tahoma" pitchFamily="34" charset="0"/>
              </a:rPr>
              <a:t> </a:t>
            </a:r>
            <a:r>
              <a:rPr lang="en-US" sz="3600" b="1" err="1" smtClean="0">
                <a:solidFill>
                  <a:srgbClr val="002060"/>
                </a:solidFill>
                <a:latin typeface="Tahoma" pitchFamily="34" charset="0"/>
                <a:cs typeface="Tahoma" pitchFamily="34" charset="0"/>
              </a:rPr>
              <a:t>triển</a:t>
            </a:r>
            <a:r>
              <a:rPr lang="en-US" sz="3600" b="1">
                <a:solidFill>
                  <a:srgbClr val="002060"/>
                </a:solidFill>
                <a:latin typeface="Tahoma" pitchFamily="34" charset="0"/>
                <a:cs typeface="Tahoma" pitchFamily="34" charset="0"/>
              </a:rPr>
              <a:t> </a:t>
            </a:r>
            <a:r>
              <a:rPr lang="en-US" sz="3600" b="1" smtClean="0">
                <a:solidFill>
                  <a:srgbClr val="002060"/>
                </a:solidFill>
                <a:latin typeface="Tahoma" pitchFamily="34" charset="0"/>
                <a:cs typeface="Tahoma" pitchFamily="34" charset="0"/>
              </a:rPr>
              <a:t>C++</a:t>
            </a:r>
          </a:p>
          <a:p>
            <a:pPr algn="ctr">
              <a:lnSpc>
                <a:spcPct val="120000"/>
              </a:lnSpc>
            </a:pPr>
            <a:r>
              <a:rPr lang="en-US" sz="3200" smtClean="0">
                <a:solidFill>
                  <a:srgbClr val="002060"/>
                </a:solidFill>
                <a:latin typeface="Tahoma" pitchFamily="34" charset="0"/>
                <a:cs typeface="Tahoma" pitchFamily="34" charset="0"/>
              </a:rPr>
              <a:t>(IDE - </a:t>
            </a:r>
            <a:r>
              <a:rPr lang="en-US" sz="3200">
                <a:solidFill>
                  <a:srgbClr val="002060"/>
                </a:solidFill>
                <a:latin typeface="Tahoma" pitchFamily="34" charset="0"/>
                <a:cs typeface="Tahoma" pitchFamily="34" charset="0"/>
              </a:rPr>
              <a:t>Integrated </a:t>
            </a:r>
            <a:r>
              <a:rPr lang="en-US" sz="3200" smtClean="0">
                <a:solidFill>
                  <a:srgbClr val="002060"/>
                </a:solidFill>
                <a:latin typeface="Tahoma" pitchFamily="34" charset="0"/>
                <a:cs typeface="Tahoma" pitchFamily="34" charset="0"/>
              </a:rPr>
              <a:t>Development Environment)</a:t>
            </a:r>
          </a:p>
        </p:txBody>
      </p:sp>
      <p:sp>
        <p:nvSpPr>
          <p:cNvPr id="5" name="TextBox 4"/>
          <p:cNvSpPr txBox="1"/>
          <p:nvPr/>
        </p:nvSpPr>
        <p:spPr>
          <a:xfrm>
            <a:off x="202839" y="1300956"/>
            <a:ext cx="8764516" cy="1052596"/>
          </a:xfrm>
          <a:prstGeom prst="rect">
            <a:avLst/>
          </a:prstGeom>
          <a:noFill/>
        </p:spPr>
        <p:txBody>
          <a:bodyPr wrap="square" rtlCol="0">
            <a:spAutoFit/>
          </a:bodyPr>
          <a:lstStyle/>
          <a:p>
            <a:pPr marL="457200" indent="-457200" algn="just">
              <a:lnSpc>
                <a:spcPct val="120000"/>
              </a:lnSpc>
              <a:buFont typeface="Arial" pitchFamily="34" charset="0"/>
              <a:buChar char="•"/>
            </a:pPr>
            <a:r>
              <a:rPr lang="en-US" sz="2800" b="1" err="1" smtClean="0">
                <a:solidFill>
                  <a:srgbClr val="002060"/>
                </a:solidFill>
              </a:rPr>
              <a:t>Thiết</a:t>
            </a:r>
            <a:r>
              <a:rPr lang="en-US" sz="2800" b="1" smtClean="0">
                <a:solidFill>
                  <a:srgbClr val="002060"/>
                </a:solidFill>
              </a:rPr>
              <a:t> </a:t>
            </a:r>
            <a:r>
              <a:rPr lang="en-US" sz="2800" b="1" err="1" smtClean="0">
                <a:solidFill>
                  <a:srgbClr val="002060"/>
                </a:solidFill>
              </a:rPr>
              <a:t>lập</a:t>
            </a:r>
            <a:r>
              <a:rPr lang="en-US" sz="2800" b="1" smtClean="0">
                <a:solidFill>
                  <a:srgbClr val="002060"/>
                </a:solidFill>
              </a:rPr>
              <a:t> </a:t>
            </a:r>
            <a:r>
              <a:rPr lang="en-US" sz="2800" b="1" err="1" smtClean="0">
                <a:solidFill>
                  <a:srgbClr val="002060"/>
                </a:solidFill>
              </a:rPr>
              <a:t>môi</a:t>
            </a:r>
            <a:r>
              <a:rPr lang="en-US" sz="2800" b="1" smtClean="0">
                <a:solidFill>
                  <a:srgbClr val="002060"/>
                </a:solidFill>
              </a:rPr>
              <a:t> </a:t>
            </a:r>
            <a:r>
              <a:rPr lang="en-US" sz="2800" b="1" err="1" smtClean="0">
                <a:solidFill>
                  <a:srgbClr val="002060"/>
                </a:solidFill>
              </a:rPr>
              <a:t>trường</a:t>
            </a:r>
            <a:r>
              <a:rPr lang="en-US" sz="2800" b="1" smtClean="0">
                <a:solidFill>
                  <a:srgbClr val="002060"/>
                </a:solidFill>
              </a:rPr>
              <a:t> </a:t>
            </a:r>
            <a:r>
              <a:rPr lang="en-US" sz="2800" b="1" err="1" smtClean="0">
                <a:solidFill>
                  <a:srgbClr val="002060"/>
                </a:solidFill>
              </a:rPr>
              <a:t>cục</a:t>
            </a:r>
            <a:r>
              <a:rPr lang="en-US" sz="2800" b="1" smtClean="0">
                <a:solidFill>
                  <a:srgbClr val="002060"/>
                </a:solidFill>
              </a:rPr>
              <a:t> </a:t>
            </a:r>
            <a:r>
              <a:rPr lang="en-US" sz="2800" b="1" err="1" smtClean="0">
                <a:solidFill>
                  <a:srgbClr val="002060"/>
                </a:solidFill>
              </a:rPr>
              <a:t>bộ</a:t>
            </a:r>
            <a:endParaRPr lang="en-US" sz="2800" b="1" smtClean="0">
              <a:solidFill>
                <a:srgbClr val="002060"/>
              </a:solidFill>
            </a:endParaRPr>
          </a:p>
          <a:p>
            <a:pPr marL="457200" indent="-457200">
              <a:lnSpc>
                <a:spcPct val="120000"/>
              </a:lnSpc>
              <a:buFont typeface="Wingdings" pitchFamily="2" charset="2"/>
              <a:buChar char="ü"/>
            </a:pPr>
            <a:r>
              <a:rPr lang="en-US" b="1" err="1" smtClean="0">
                <a:solidFill>
                  <a:srgbClr val="002060"/>
                </a:solidFill>
              </a:rPr>
              <a:t>MacOS</a:t>
            </a:r>
            <a:r>
              <a:rPr lang="en-US" b="1" smtClean="0">
                <a:solidFill>
                  <a:srgbClr val="002060"/>
                </a:solidFill>
              </a:rPr>
              <a:t>:</a:t>
            </a:r>
            <a:r>
              <a:rPr lang="en-US" smtClean="0">
                <a:solidFill>
                  <a:srgbClr val="002060"/>
                </a:solidFill>
              </a:rPr>
              <a:t> </a:t>
            </a:r>
            <a:r>
              <a:rPr lang="en-US" err="1" smtClean="0">
                <a:solidFill>
                  <a:srgbClr val="002060"/>
                </a:solidFill>
              </a:rPr>
              <a:t>Xcode</a:t>
            </a:r>
            <a:r>
              <a:rPr lang="en-US">
                <a:solidFill>
                  <a:srgbClr val="002060"/>
                </a:solidFill>
              </a:rPr>
              <a:t> (</a:t>
            </a:r>
            <a:r>
              <a:rPr lang="en-US">
                <a:solidFill>
                  <a:srgbClr val="002060"/>
                </a:solidFill>
                <a:hlinkClick r:id="rId2"/>
              </a:rPr>
              <a:t>https://developer.apple.com/xcode</a:t>
            </a:r>
            <a:r>
              <a:rPr lang="en-US" smtClean="0">
                <a:solidFill>
                  <a:srgbClr val="002060"/>
                </a:solidFill>
                <a:hlinkClick r:id="rId2"/>
              </a:rPr>
              <a:t>/</a:t>
            </a:r>
            <a:r>
              <a:rPr lang="en-US" smtClean="0">
                <a:solidFill>
                  <a:srgbClr val="002060"/>
                </a:solidFill>
              </a:rPr>
              <a:t>)</a:t>
            </a:r>
            <a:endParaRPr lang="en-US">
              <a:solidFill>
                <a:srgbClr val="002060"/>
              </a:solidFill>
            </a:endParaRPr>
          </a:p>
        </p:txBody>
      </p:sp>
      <p:pic>
        <p:nvPicPr>
          <p:cNvPr id="2" name="Picture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67594" y="2328033"/>
            <a:ext cx="6917583" cy="4611723"/>
          </a:xfrm>
          <a:prstGeom prst="rect">
            <a:avLst/>
          </a:prstGeom>
        </p:spPr>
      </p:pic>
    </p:spTree>
    <p:extLst>
      <p:ext uri="{BB962C8B-B14F-4D97-AF65-F5344CB8AC3E}">
        <p14:creationId xmlns="" xmlns:p14="http://schemas.microsoft.com/office/powerpoint/2010/main" val="6198322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394" y="81756"/>
            <a:ext cx="8534400" cy="6389441"/>
          </a:xfrm>
          <a:prstGeom prst="rect">
            <a:avLst/>
          </a:prstGeom>
          <a:noFill/>
        </p:spPr>
        <p:txBody>
          <a:bodyPr wrap="square" rtlCol="0">
            <a:spAutoFit/>
          </a:bodyPr>
          <a:lstStyle/>
          <a:p>
            <a:pPr algn="just"/>
            <a:r>
              <a:rPr lang="en-US" sz="3400" b="1" smtClean="0">
                <a:solidFill>
                  <a:srgbClr val="CC0000"/>
                </a:solidFill>
              </a:rPr>
              <a:t>3.3.2. Kết xuất dữ liệu với cout  (tiếp…)</a:t>
            </a:r>
            <a:endParaRPr lang="en-US" sz="2800" b="1" smtClean="0">
              <a:solidFill>
                <a:srgbClr val="00B050"/>
              </a:solidFill>
            </a:endParaRPr>
          </a:p>
          <a:p>
            <a:pPr algn="just">
              <a:lnSpc>
                <a:spcPct val="150000"/>
              </a:lnSpc>
              <a:buFont typeface="Arial" pitchFamily="34" charset="0"/>
              <a:buChar char="•"/>
            </a:pPr>
            <a:r>
              <a:rPr lang="en-US" sz="2800" b="1" smtClean="0">
                <a:solidFill>
                  <a:srgbClr val="0070C0"/>
                </a:solidFill>
              </a:rPr>
              <a:t> Các chỉ thị định dạng, các cờ và các thao tác với cout</a:t>
            </a:r>
          </a:p>
          <a:p>
            <a:pPr algn="just">
              <a:lnSpc>
                <a:spcPct val="130000"/>
              </a:lnSpc>
            </a:pPr>
            <a:r>
              <a:rPr lang="en-US" sz="2800" smtClean="0">
                <a:solidFill>
                  <a:srgbClr val="00B050"/>
                </a:solidFill>
              </a:rPr>
              <a:t>- Dòng </a:t>
            </a:r>
            <a:r>
              <a:rPr lang="en-US" sz="2800" b="1" smtClean="0">
                <a:solidFill>
                  <a:srgbClr val="00B050"/>
                </a:solidFill>
              </a:rPr>
              <a:t>output</a:t>
            </a:r>
            <a:r>
              <a:rPr lang="en-US" sz="2800" smtClean="0">
                <a:solidFill>
                  <a:srgbClr val="00B050"/>
                </a:solidFill>
              </a:rPr>
              <a:t> có rất nhiều cờ được sử dụng vào các mục đích khác nhau chẳng hạn như quản lý cơ số của các biến sẽ được kết xuất ra màn hình, kích thước của các trường…</a:t>
            </a:r>
          </a:p>
          <a:p>
            <a:pPr algn="just">
              <a:lnSpc>
                <a:spcPct val="130000"/>
              </a:lnSpc>
            </a:pPr>
            <a:r>
              <a:rPr lang="en-US" sz="2800" smtClean="0">
                <a:solidFill>
                  <a:srgbClr val="00B050"/>
                </a:solidFill>
              </a:rPr>
              <a:t>- Mỗi cờ trạng thái là một byte có các bit được gán cho các ý nghĩa khác nhau, các cờ này có thể được đặt các giá trị khác nhau bằng cách sử dụng các hàm.</a:t>
            </a:r>
            <a:endParaRPr lang="en-US" sz="2800" b="1" smtClean="0">
              <a:solidFill>
                <a:srgbClr val="00B050"/>
              </a:solidFill>
              <a:latin typeface="Courier New" pitchFamily="49" charset="0"/>
              <a:cs typeface="Courier New" pitchFamily="49" charset="0"/>
            </a:endParaRPr>
          </a:p>
        </p:txBody>
      </p:sp>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394" y="81756"/>
            <a:ext cx="8534400" cy="7078861"/>
          </a:xfrm>
          <a:prstGeom prst="rect">
            <a:avLst/>
          </a:prstGeom>
          <a:noFill/>
        </p:spPr>
        <p:txBody>
          <a:bodyPr wrap="square" rtlCol="0">
            <a:spAutoFit/>
          </a:bodyPr>
          <a:lstStyle/>
          <a:p>
            <a:pPr algn="just"/>
            <a:r>
              <a:rPr lang="en-US" sz="3400" b="1" smtClean="0">
                <a:solidFill>
                  <a:srgbClr val="CC0000"/>
                </a:solidFill>
              </a:rPr>
              <a:t>3.3.2. Kết xuất dữ liệu với cout  (tiếp…)</a:t>
            </a:r>
            <a:endParaRPr lang="en-US" sz="2800" b="1" smtClean="0">
              <a:solidFill>
                <a:srgbClr val="00B050"/>
              </a:solidFill>
            </a:endParaRPr>
          </a:p>
          <a:p>
            <a:pPr algn="just">
              <a:lnSpc>
                <a:spcPct val="150000"/>
              </a:lnSpc>
              <a:buFont typeface="Arial" pitchFamily="34" charset="0"/>
              <a:buChar char="•"/>
            </a:pPr>
            <a:r>
              <a:rPr lang="en-US" sz="2800" b="1" smtClean="0">
                <a:solidFill>
                  <a:srgbClr val="0070C0"/>
                </a:solidFill>
              </a:rPr>
              <a:t> Các chỉ thị định dạng, các cờ và các thao tác với cout</a:t>
            </a:r>
          </a:p>
          <a:p>
            <a:pPr algn="just"/>
            <a:r>
              <a:rPr lang="en-US" sz="2800" b="1" smtClean="0">
                <a:solidFill>
                  <a:srgbClr val="0070C0"/>
                </a:solidFill>
              </a:rPr>
              <a:t>- Ví dụ:</a:t>
            </a:r>
          </a:p>
          <a:p>
            <a:pPr algn="just"/>
            <a:r>
              <a:rPr lang="en-US" sz="2800" b="1" smtClean="0">
                <a:solidFill>
                  <a:srgbClr val="FF0000"/>
                </a:solidFill>
                <a:latin typeface="Courier New" pitchFamily="49" charset="0"/>
                <a:cs typeface="Courier New" pitchFamily="49" charset="0"/>
              </a:rPr>
              <a:t>// modify flags</a:t>
            </a:r>
          </a:p>
          <a:p>
            <a:pPr algn="just"/>
            <a:r>
              <a:rPr lang="en-US" sz="2800" b="1" smtClean="0">
                <a:solidFill>
                  <a:srgbClr val="FF0000"/>
                </a:solidFill>
                <a:latin typeface="Courier New" pitchFamily="49" charset="0"/>
                <a:cs typeface="Courier New" pitchFamily="49" charset="0"/>
              </a:rPr>
              <a:t>#include &lt;iostream&gt; //std::cout, std::ios</a:t>
            </a:r>
          </a:p>
          <a:p>
            <a:pPr algn="just"/>
            <a:r>
              <a:rPr lang="en-US" sz="2800" b="1" smtClean="0">
                <a:solidFill>
                  <a:srgbClr val="FF0000"/>
                </a:solidFill>
                <a:latin typeface="Courier New" pitchFamily="49" charset="0"/>
                <a:cs typeface="Courier New" pitchFamily="49" charset="0"/>
              </a:rPr>
              <a:t>using namespace std;</a:t>
            </a:r>
          </a:p>
          <a:p>
            <a:pPr algn="just"/>
            <a:r>
              <a:rPr lang="en-US" sz="2800" b="1" smtClean="0">
                <a:solidFill>
                  <a:srgbClr val="FF0000"/>
                </a:solidFill>
                <a:latin typeface="Courier New" pitchFamily="49" charset="0"/>
                <a:cs typeface="Courier New" pitchFamily="49" charset="0"/>
              </a:rPr>
              <a:t>int main () {</a:t>
            </a:r>
          </a:p>
          <a:p>
            <a:pPr algn="just"/>
            <a:r>
              <a:rPr lang="en-US" sz="2800" b="1" smtClean="0">
                <a:solidFill>
                  <a:srgbClr val="FF0000"/>
                </a:solidFill>
                <a:latin typeface="Courier New" pitchFamily="49" charset="0"/>
                <a:cs typeface="Courier New" pitchFamily="49" charset="0"/>
              </a:rPr>
              <a:t>  cout.flags (ios::right | ios::hex | ios::showbase);</a:t>
            </a:r>
          </a:p>
          <a:p>
            <a:pPr algn="just"/>
            <a:r>
              <a:rPr lang="en-US" sz="2800" b="1" smtClean="0">
                <a:solidFill>
                  <a:srgbClr val="FF0000"/>
                </a:solidFill>
                <a:latin typeface="Courier New" pitchFamily="49" charset="0"/>
                <a:cs typeface="Courier New" pitchFamily="49" charset="0"/>
              </a:rPr>
              <a:t>  cout.width (10);</a:t>
            </a:r>
          </a:p>
          <a:p>
            <a:pPr algn="just"/>
            <a:r>
              <a:rPr lang="en-US" sz="2800" b="1" smtClean="0">
                <a:solidFill>
                  <a:srgbClr val="FF0000"/>
                </a:solidFill>
                <a:latin typeface="Courier New" pitchFamily="49" charset="0"/>
                <a:cs typeface="Courier New" pitchFamily="49" charset="0"/>
              </a:rPr>
              <a:t>  cout &lt;&lt; 100 &lt;&lt; '\n';</a:t>
            </a:r>
          </a:p>
          <a:p>
            <a:pPr algn="just"/>
            <a:r>
              <a:rPr lang="en-US" sz="2800" b="1" smtClean="0">
                <a:solidFill>
                  <a:srgbClr val="FF0000"/>
                </a:solidFill>
                <a:latin typeface="Courier New" pitchFamily="49" charset="0"/>
                <a:cs typeface="Courier New" pitchFamily="49" charset="0"/>
              </a:rPr>
              <a:t>  return 0;</a:t>
            </a:r>
          </a:p>
          <a:p>
            <a:pPr algn="just"/>
            <a:r>
              <a:rPr lang="en-US" sz="2800" b="1" smtClean="0">
                <a:solidFill>
                  <a:srgbClr val="FF0000"/>
                </a:solidFill>
                <a:latin typeface="Courier New" pitchFamily="49" charset="0"/>
                <a:cs typeface="Courier New" pitchFamily="49" charset="0"/>
              </a:rPr>
              <a:t>}</a:t>
            </a:r>
          </a:p>
        </p:txBody>
      </p:sp>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blinds(horizontal)">
                                      <p:cBhvr>
                                        <p:cTn id="10" dur="500"/>
                                        <p:tgtEl>
                                          <p:spTgt spid="4">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blinds(horizontal)">
                                      <p:cBhvr>
                                        <p:cTn id="13" dur="500"/>
                                        <p:tgtEl>
                                          <p:spTgt spid="4">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blinds(horizontal)">
                                      <p:cBhvr>
                                        <p:cTn id="16" dur="500"/>
                                        <p:tgtEl>
                                          <p:spTgt spid="4">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Effect transition="in" filter="blinds(horizontal)">
                                      <p:cBhvr>
                                        <p:cTn id="19" dur="500"/>
                                        <p:tgtEl>
                                          <p:spTgt spid="4">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blinds(horizontal)">
                                      <p:cBhvr>
                                        <p:cTn id="22" dur="500"/>
                                        <p:tgtEl>
                                          <p:spTgt spid="4">
                                            <p:txEl>
                                              <p:pRg st="8" end="8"/>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animEffect transition="in" filter="blinds(horizontal)">
                                      <p:cBhvr>
                                        <p:cTn id="25" dur="500"/>
                                        <p:tgtEl>
                                          <p:spTgt spid="4">
                                            <p:txEl>
                                              <p:pRg st="9" end="9"/>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xEl>
                                              <p:pRg st="10" end="10"/>
                                            </p:txEl>
                                          </p:spTgt>
                                        </p:tgtEl>
                                        <p:attrNameLst>
                                          <p:attrName>style.visibility</p:attrName>
                                        </p:attrNameLst>
                                      </p:cBhvr>
                                      <p:to>
                                        <p:strVal val="visible"/>
                                      </p:to>
                                    </p:set>
                                    <p:animEffect transition="in" filter="blinds(horizontal)">
                                      <p:cBhvr>
                                        <p:cTn id="28" dur="500"/>
                                        <p:tgtEl>
                                          <p:spTgt spid="4">
                                            <p:txEl>
                                              <p:pRg st="10" end="10"/>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animEffect transition="in" filter="blinds(horizontal)">
                                      <p:cBhvr>
                                        <p:cTn id="31"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394" y="81756"/>
            <a:ext cx="8534400" cy="6432530"/>
          </a:xfrm>
          <a:prstGeom prst="rect">
            <a:avLst/>
          </a:prstGeom>
          <a:noFill/>
        </p:spPr>
        <p:txBody>
          <a:bodyPr wrap="square" rtlCol="0">
            <a:spAutoFit/>
          </a:bodyPr>
          <a:lstStyle/>
          <a:p>
            <a:pPr algn="just"/>
            <a:r>
              <a:rPr lang="en-US" sz="3400" b="1" smtClean="0">
                <a:solidFill>
                  <a:srgbClr val="CC0000"/>
                </a:solidFill>
              </a:rPr>
              <a:t>3.3.2. Kết xuất dữ liệu với cout  (tiếp…)</a:t>
            </a:r>
            <a:endParaRPr lang="en-US" sz="2800" b="1" smtClean="0">
              <a:solidFill>
                <a:srgbClr val="00B050"/>
              </a:solidFill>
            </a:endParaRPr>
          </a:p>
          <a:p>
            <a:pPr algn="just">
              <a:lnSpc>
                <a:spcPct val="150000"/>
              </a:lnSpc>
              <a:buFont typeface="Arial" pitchFamily="34" charset="0"/>
              <a:buChar char="•"/>
            </a:pPr>
            <a:r>
              <a:rPr lang="en-US" sz="2800" b="1" smtClean="0">
                <a:solidFill>
                  <a:srgbClr val="0070C0"/>
                </a:solidFill>
              </a:rPr>
              <a:t> Sử dụng hàm width của đối tượng cout</a:t>
            </a:r>
          </a:p>
          <a:p>
            <a:pPr algn="just">
              <a:lnSpc>
                <a:spcPct val="120000"/>
              </a:lnSpc>
            </a:pPr>
            <a:r>
              <a:rPr lang="en-US" sz="2800" smtClean="0">
                <a:solidFill>
                  <a:srgbClr val="00B050"/>
                </a:solidFill>
              </a:rPr>
              <a:t>- Độ rộng mặc định khi in ra các biến là vừa đủ để in dữ liệu của biến đó, điều này đôi khi làm cho output nhận được không đẹp về mặt thẩm mỹ. Để thay đổi điều này chúng ta có thể dùng hàm </a:t>
            </a:r>
            <a:r>
              <a:rPr lang="en-US" sz="2800" b="1" smtClean="0">
                <a:solidFill>
                  <a:srgbClr val="00B050"/>
                </a:solidFill>
              </a:rPr>
              <a:t>width.</a:t>
            </a:r>
            <a:endParaRPr lang="en-US" sz="2800" smtClean="0">
              <a:solidFill>
                <a:srgbClr val="00B050"/>
              </a:solidFill>
            </a:endParaRPr>
          </a:p>
          <a:p>
            <a:pPr>
              <a:lnSpc>
                <a:spcPct val="120000"/>
              </a:lnSpc>
            </a:pPr>
            <a:r>
              <a:rPr lang="en-US" sz="2800" b="1" smtClean="0">
                <a:solidFill>
                  <a:srgbClr val="FF0000"/>
                </a:solidFill>
                <a:latin typeface="Courier New" pitchFamily="49" charset="0"/>
                <a:cs typeface="Courier New" pitchFamily="49" charset="0"/>
              </a:rPr>
              <a:t>	cout.width(5);</a:t>
            </a:r>
          </a:p>
          <a:p>
            <a:pPr algn="just">
              <a:lnSpc>
                <a:spcPct val="120000"/>
              </a:lnSpc>
            </a:pPr>
            <a:r>
              <a:rPr lang="en-US" sz="2800" smtClean="0">
                <a:solidFill>
                  <a:srgbClr val="00B050"/>
                </a:solidFill>
              </a:rPr>
              <a:t>- Bình thường cout lấp các chỗ trống khi in ra một biến nào đó (với độ rộng được thiết lập bằng hàm width) bằng các </a:t>
            </a:r>
            <a:r>
              <a:rPr lang="en-US" sz="2800" b="1" smtClean="0">
                <a:solidFill>
                  <a:srgbClr val="00B050"/>
                </a:solidFill>
              </a:rPr>
              <a:t>dấu trống</a:t>
            </a:r>
            <a:r>
              <a:rPr lang="en-US" sz="2800" smtClean="0">
                <a:solidFill>
                  <a:srgbClr val="00B050"/>
                </a:solidFill>
              </a:rPr>
              <a:t>, nhưng chúng ta có thể thay đổi điều này bằng cách gọi tới hàm </a:t>
            </a:r>
            <a:r>
              <a:rPr lang="en-US" sz="2800" b="1" smtClean="0">
                <a:solidFill>
                  <a:srgbClr val="00B050"/>
                </a:solidFill>
              </a:rPr>
              <a:t>fill.</a:t>
            </a:r>
            <a:endParaRPr lang="en-US" sz="2800" smtClean="0">
              <a:solidFill>
                <a:srgbClr val="00B050"/>
              </a:solidFill>
            </a:endParaRPr>
          </a:p>
          <a:p>
            <a:pPr>
              <a:lnSpc>
                <a:spcPct val="120000"/>
              </a:lnSpc>
            </a:pPr>
            <a:r>
              <a:rPr lang="en-US" sz="2800" b="1" smtClean="0">
                <a:solidFill>
                  <a:srgbClr val="FF0000"/>
                </a:solidFill>
                <a:latin typeface="Courier New" pitchFamily="49" charset="0"/>
                <a:cs typeface="Courier New" pitchFamily="49" charset="0"/>
              </a:rPr>
              <a:t>	cout.fill(‘*’);</a:t>
            </a:r>
          </a:p>
        </p:txBody>
      </p:sp>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394" y="81756"/>
            <a:ext cx="8534400" cy="6691062"/>
          </a:xfrm>
          <a:prstGeom prst="rect">
            <a:avLst/>
          </a:prstGeom>
          <a:noFill/>
        </p:spPr>
        <p:txBody>
          <a:bodyPr wrap="square" rtlCol="0">
            <a:spAutoFit/>
          </a:bodyPr>
          <a:lstStyle/>
          <a:p>
            <a:pPr algn="just"/>
            <a:r>
              <a:rPr lang="en-US" sz="3400" b="1" smtClean="0">
                <a:solidFill>
                  <a:srgbClr val="CC0000"/>
                </a:solidFill>
              </a:rPr>
              <a:t>3.3.2. Kết xuất dữ liệu với cout  (tiếp…)</a:t>
            </a:r>
            <a:endParaRPr lang="en-US" sz="2800" b="1" smtClean="0">
              <a:solidFill>
                <a:srgbClr val="00B050"/>
              </a:solidFill>
            </a:endParaRPr>
          </a:p>
          <a:p>
            <a:pPr algn="just">
              <a:lnSpc>
                <a:spcPct val="150000"/>
              </a:lnSpc>
              <a:buFont typeface="Arial" pitchFamily="34" charset="0"/>
              <a:buChar char="•"/>
            </a:pPr>
            <a:r>
              <a:rPr lang="en-US" sz="2800" b="1" smtClean="0">
                <a:solidFill>
                  <a:srgbClr val="0070C0"/>
                </a:solidFill>
              </a:rPr>
              <a:t> Sử dụng hàm width của đối tượng cout</a:t>
            </a:r>
          </a:p>
          <a:p>
            <a:pPr algn="just">
              <a:lnSpc>
                <a:spcPct val="140000"/>
              </a:lnSpc>
              <a:buFontTx/>
              <a:buChar char="-"/>
            </a:pPr>
            <a:r>
              <a:rPr lang="en-US" sz="2800" b="1" smtClean="0">
                <a:solidFill>
                  <a:srgbClr val="00B050"/>
                </a:solidFill>
              </a:rPr>
              <a:t> Thiết lập các cờ</a:t>
            </a:r>
            <a:r>
              <a:rPr lang="en-US" sz="2800" smtClean="0">
                <a:solidFill>
                  <a:srgbClr val="00B050"/>
                </a:solidFill>
              </a:rPr>
              <a:t>: Các đối tượng </a:t>
            </a:r>
            <a:r>
              <a:rPr lang="en-US" sz="2800" b="1" smtClean="0">
                <a:solidFill>
                  <a:srgbClr val="00B050"/>
                </a:solidFill>
              </a:rPr>
              <a:t>iostream</a:t>
            </a:r>
            <a:r>
              <a:rPr lang="en-US" sz="2800" smtClean="0">
                <a:solidFill>
                  <a:srgbClr val="00B050"/>
                </a:solidFill>
              </a:rPr>
              <a:t> quản lý trạng thái của chúng bằng cách sử dụng các cờ. </a:t>
            </a:r>
          </a:p>
          <a:p>
            <a:pPr algn="just">
              <a:lnSpc>
                <a:spcPct val="140000"/>
              </a:lnSpc>
              <a:buFontTx/>
              <a:buChar char="-"/>
            </a:pPr>
            <a:r>
              <a:rPr lang="en-US" sz="2800" smtClean="0">
                <a:solidFill>
                  <a:srgbClr val="00B050"/>
                </a:solidFill>
              </a:rPr>
              <a:t> Ta có thể thiết lập các cờ này bằng cách sử dụng hàm </a:t>
            </a:r>
            <a:r>
              <a:rPr lang="en-US" sz="2800" b="1" smtClean="0">
                <a:solidFill>
                  <a:srgbClr val="00B050"/>
                </a:solidFill>
              </a:rPr>
              <a:t>setf() </a:t>
            </a:r>
            <a:r>
              <a:rPr lang="en-US" sz="2800" smtClean="0">
                <a:solidFill>
                  <a:srgbClr val="00B050"/>
                </a:solidFill>
              </a:rPr>
              <a:t>với tham số là một hằng kiểu liệt kê đã được định nghĩa trước. </a:t>
            </a:r>
          </a:p>
          <a:p>
            <a:pPr algn="just">
              <a:lnSpc>
                <a:spcPct val="140000"/>
              </a:lnSpc>
            </a:pPr>
            <a:r>
              <a:rPr lang="en-US" sz="2800" smtClean="0">
                <a:solidFill>
                  <a:srgbClr val="00B050"/>
                </a:solidFill>
              </a:rPr>
              <a:t>- Với một biến kiểu float có giá trị là </a:t>
            </a:r>
            <a:r>
              <a:rPr lang="en-US" sz="2800" b="1" smtClean="0">
                <a:solidFill>
                  <a:srgbClr val="00B050"/>
                </a:solidFill>
              </a:rPr>
              <a:t>20.000</a:t>
            </a:r>
            <a:r>
              <a:rPr lang="en-US" sz="2800" smtClean="0">
                <a:solidFill>
                  <a:srgbClr val="00B050"/>
                </a:solidFill>
              </a:rPr>
              <a:t>, nếu chúng ta sử dụng toán tử &lt;&lt; để in ra màn hình kết quả nhận được sẽ là 20, nếu chúng ta thiết lập cờ </a:t>
            </a:r>
            <a:r>
              <a:rPr lang="en-US" sz="2800" b="1" smtClean="0">
                <a:solidFill>
                  <a:srgbClr val="00B050"/>
                </a:solidFill>
              </a:rPr>
              <a:t>showpoint</a:t>
            </a:r>
            <a:r>
              <a:rPr lang="en-US" sz="2800" smtClean="0">
                <a:solidFill>
                  <a:srgbClr val="00B050"/>
                </a:solidFill>
              </a:rPr>
              <a:t> kết quả sẽ là </a:t>
            </a:r>
            <a:r>
              <a:rPr lang="en-US" sz="2800" b="1" smtClean="0">
                <a:solidFill>
                  <a:srgbClr val="00B050"/>
                </a:solidFill>
              </a:rPr>
              <a:t>20.000.</a:t>
            </a:r>
            <a:endParaRPr lang="en-US" sz="2800" b="1" smtClean="0">
              <a:solidFill>
                <a:srgbClr val="FF0000"/>
              </a:solidFill>
              <a:latin typeface="Courier New" pitchFamily="49" charset="0"/>
              <a:cs typeface="Courier New" pitchFamily="49" charset="0"/>
            </a:endParaRPr>
          </a:p>
        </p:txBody>
      </p:sp>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0"/>
            <a:ext cx="8534400" cy="1649682"/>
          </a:xfrm>
          <a:prstGeom prst="rect">
            <a:avLst/>
          </a:prstGeom>
          <a:noFill/>
        </p:spPr>
        <p:txBody>
          <a:bodyPr wrap="square" rtlCol="0">
            <a:spAutoFit/>
          </a:bodyPr>
          <a:lstStyle/>
          <a:p>
            <a:pPr algn="just"/>
            <a:r>
              <a:rPr lang="en-US" sz="3400" b="1" smtClean="0">
                <a:solidFill>
                  <a:srgbClr val="CC0000"/>
                </a:solidFill>
              </a:rPr>
              <a:t>3.3.2. Kết xuất dữ liệu với cout  (tiếp…)</a:t>
            </a:r>
            <a:endParaRPr lang="en-US" sz="2800" b="1" smtClean="0">
              <a:solidFill>
                <a:srgbClr val="00B050"/>
              </a:solidFill>
            </a:endParaRPr>
          </a:p>
          <a:p>
            <a:pPr algn="just">
              <a:lnSpc>
                <a:spcPct val="120000"/>
              </a:lnSpc>
              <a:buFont typeface="Arial" pitchFamily="34" charset="0"/>
              <a:buChar char="•"/>
            </a:pPr>
            <a:r>
              <a:rPr lang="en-US" sz="2800" b="1" smtClean="0">
                <a:solidFill>
                  <a:srgbClr val="0070C0"/>
                </a:solidFill>
              </a:rPr>
              <a:t> Sử dụng hàm width của đối tượng cout</a:t>
            </a:r>
          </a:p>
          <a:p>
            <a:pPr algn="ctr">
              <a:lnSpc>
                <a:spcPct val="120000"/>
              </a:lnSpc>
            </a:pPr>
            <a:r>
              <a:rPr lang="en-US" sz="2800" smtClean="0">
                <a:solidFill>
                  <a:srgbClr val="00B050"/>
                </a:solidFill>
                <a:latin typeface="Tahoma" pitchFamily="34" charset="0"/>
                <a:cs typeface="Tahoma" pitchFamily="34" charset="0"/>
              </a:rPr>
              <a:t>Sau đây là một số cờ thường dùng</a:t>
            </a:r>
          </a:p>
        </p:txBody>
      </p:sp>
      <p:graphicFrame>
        <p:nvGraphicFramePr>
          <p:cNvPr id="3" name="Table 2"/>
          <p:cNvGraphicFramePr>
            <a:graphicFrameLocks noGrp="1"/>
          </p:cNvGraphicFramePr>
          <p:nvPr/>
        </p:nvGraphicFramePr>
        <p:xfrm>
          <a:off x="457994" y="1072356"/>
          <a:ext cx="8001000" cy="5415747"/>
        </p:xfrm>
        <a:graphic>
          <a:graphicData uri="http://schemas.openxmlformats.org/drawingml/2006/table">
            <a:tbl>
              <a:tblPr>
                <a:tableStyleId>{21E4AEA4-8DFA-4A89-87EB-49C32662AFE0}</a:tableStyleId>
              </a:tblPr>
              <a:tblGrid>
                <a:gridCol w="1645371"/>
                <a:gridCol w="6355629"/>
              </a:tblGrid>
              <a:tr h="574844">
                <a:tc>
                  <a:txBody>
                    <a:bodyPr/>
                    <a:lstStyle/>
                    <a:p>
                      <a:pPr algn="ctr">
                        <a:lnSpc>
                          <a:spcPct val="140000"/>
                        </a:lnSpc>
                        <a:spcBef>
                          <a:spcPts val="300"/>
                        </a:spcBef>
                        <a:spcAft>
                          <a:spcPts val="300"/>
                        </a:spcAft>
                      </a:pPr>
                      <a:r>
                        <a:rPr lang="en-US" sz="2800">
                          <a:latin typeface="Tahoma" pitchFamily="34" charset="0"/>
                          <a:cs typeface="Tahoma" pitchFamily="34" charset="0"/>
                        </a:rPr>
                        <a:t>showpos</a:t>
                      </a:r>
                      <a:endParaRPr lang="en-US" sz="2800" b="0">
                        <a:solidFill>
                          <a:srgbClr val="00B050"/>
                        </a:solidFill>
                        <a:latin typeface="Tahoma" pitchFamily="34" charset="0"/>
                        <a:ea typeface="Times New Roman"/>
                        <a:cs typeface="Tahoma" pitchFamily="34" charset="0"/>
                      </a:endParaRPr>
                    </a:p>
                  </a:txBody>
                  <a:tcPr marL="68580" marR="68580" marT="0" marB="0"/>
                </a:tc>
                <a:tc>
                  <a:txBody>
                    <a:bodyPr/>
                    <a:lstStyle/>
                    <a:p>
                      <a:pPr algn="ctr">
                        <a:lnSpc>
                          <a:spcPct val="140000"/>
                        </a:lnSpc>
                        <a:spcBef>
                          <a:spcPts val="300"/>
                        </a:spcBef>
                        <a:spcAft>
                          <a:spcPts val="300"/>
                        </a:spcAft>
                      </a:pPr>
                      <a:r>
                        <a:rPr lang="en-US" sz="2800">
                          <a:latin typeface="Tahoma" pitchFamily="34" charset="0"/>
                          <a:cs typeface="Tahoma" pitchFamily="34" charset="0"/>
                        </a:rPr>
                        <a:t>dấu của các biến kiểu số</a:t>
                      </a:r>
                      <a:endParaRPr lang="en-US" sz="2800" b="0">
                        <a:solidFill>
                          <a:srgbClr val="00B050"/>
                        </a:solidFill>
                        <a:latin typeface="Tahoma" pitchFamily="34" charset="0"/>
                        <a:ea typeface="Times New Roman"/>
                        <a:cs typeface="Tahoma" pitchFamily="34" charset="0"/>
                      </a:endParaRPr>
                    </a:p>
                  </a:txBody>
                  <a:tcPr marL="68580" marR="68580" marT="0" marB="0"/>
                </a:tc>
              </a:tr>
              <a:tr h="574844">
                <a:tc>
                  <a:txBody>
                    <a:bodyPr/>
                    <a:lstStyle/>
                    <a:p>
                      <a:pPr algn="ctr">
                        <a:lnSpc>
                          <a:spcPct val="140000"/>
                        </a:lnSpc>
                        <a:spcBef>
                          <a:spcPts val="300"/>
                        </a:spcBef>
                        <a:spcAft>
                          <a:spcPts val="300"/>
                        </a:spcAft>
                      </a:pPr>
                      <a:r>
                        <a:rPr lang="en-US" sz="2800">
                          <a:latin typeface="Tahoma" pitchFamily="34" charset="0"/>
                          <a:cs typeface="Tahoma" pitchFamily="34" charset="0"/>
                        </a:rPr>
                        <a:t>hex</a:t>
                      </a:r>
                      <a:endParaRPr lang="en-US" sz="2800" b="0">
                        <a:solidFill>
                          <a:srgbClr val="00B050"/>
                        </a:solidFill>
                        <a:latin typeface="Tahoma" pitchFamily="34" charset="0"/>
                        <a:ea typeface="Times New Roman"/>
                        <a:cs typeface="Tahoma" pitchFamily="34" charset="0"/>
                      </a:endParaRPr>
                    </a:p>
                  </a:txBody>
                  <a:tcPr marL="68580" marR="68580" marT="0" marB="0"/>
                </a:tc>
                <a:tc>
                  <a:txBody>
                    <a:bodyPr/>
                    <a:lstStyle/>
                    <a:p>
                      <a:pPr algn="ctr">
                        <a:lnSpc>
                          <a:spcPct val="140000"/>
                        </a:lnSpc>
                        <a:spcBef>
                          <a:spcPts val="300"/>
                        </a:spcBef>
                        <a:spcAft>
                          <a:spcPts val="300"/>
                        </a:spcAft>
                      </a:pPr>
                      <a:r>
                        <a:rPr lang="en-US" sz="2800">
                          <a:latin typeface="Tahoma" pitchFamily="34" charset="0"/>
                          <a:cs typeface="Tahoma" pitchFamily="34" charset="0"/>
                        </a:rPr>
                        <a:t>In ra số dưới dạng hexa</a:t>
                      </a:r>
                      <a:endParaRPr lang="en-US" sz="2800" b="0">
                        <a:solidFill>
                          <a:srgbClr val="00B050"/>
                        </a:solidFill>
                        <a:latin typeface="Tahoma" pitchFamily="34" charset="0"/>
                        <a:ea typeface="Times New Roman"/>
                        <a:cs typeface="Tahoma" pitchFamily="34" charset="0"/>
                      </a:endParaRPr>
                    </a:p>
                  </a:txBody>
                  <a:tcPr marL="68580" marR="68580" marT="0" marB="0"/>
                </a:tc>
              </a:tr>
              <a:tr h="574844">
                <a:tc>
                  <a:txBody>
                    <a:bodyPr/>
                    <a:lstStyle/>
                    <a:p>
                      <a:pPr algn="ctr">
                        <a:lnSpc>
                          <a:spcPct val="140000"/>
                        </a:lnSpc>
                        <a:spcBef>
                          <a:spcPts val="300"/>
                        </a:spcBef>
                        <a:spcAft>
                          <a:spcPts val="300"/>
                        </a:spcAft>
                      </a:pPr>
                      <a:r>
                        <a:rPr lang="en-US" sz="2800">
                          <a:latin typeface="Tahoma" pitchFamily="34" charset="0"/>
                          <a:cs typeface="Tahoma" pitchFamily="34" charset="0"/>
                        </a:rPr>
                        <a:t>dec</a:t>
                      </a:r>
                      <a:endParaRPr lang="en-US" sz="2800" b="0">
                        <a:solidFill>
                          <a:srgbClr val="00B050"/>
                        </a:solidFill>
                        <a:latin typeface="Tahoma" pitchFamily="34" charset="0"/>
                        <a:ea typeface="Times New Roman"/>
                        <a:cs typeface="Tahoma" pitchFamily="34" charset="0"/>
                      </a:endParaRPr>
                    </a:p>
                  </a:txBody>
                  <a:tcPr marL="68580" marR="68580" marT="0" marB="0"/>
                </a:tc>
                <a:tc>
                  <a:txBody>
                    <a:bodyPr/>
                    <a:lstStyle/>
                    <a:p>
                      <a:pPr algn="ctr">
                        <a:lnSpc>
                          <a:spcPct val="140000"/>
                        </a:lnSpc>
                        <a:spcBef>
                          <a:spcPts val="300"/>
                        </a:spcBef>
                        <a:spcAft>
                          <a:spcPts val="300"/>
                        </a:spcAft>
                      </a:pPr>
                      <a:r>
                        <a:rPr lang="en-US" sz="2800">
                          <a:latin typeface="Tahoma" pitchFamily="34" charset="0"/>
                          <a:cs typeface="Tahoma" pitchFamily="34" charset="0"/>
                        </a:rPr>
                        <a:t>In ra số dưới dạng cơ số 10</a:t>
                      </a:r>
                      <a:endParaRPr lang="en-US" sz="2800" b="0">
                        <a:solidFill>
                          <a:srgbClr val="00B050"/>
                        </a:solidFill>
                        <a:latin typeface="Tahoma" pitchFamily="34" charset="0"/>
                        <a:ea typeface="Times New Roman"/>
                        <a:cs typeface="Tahoma" pitchFamily="34" charset="0"/>
                      </a:endParaRPr>
                    </a:p>
                  </a:txBody>
                  <a:tcPr marL="68580" marR="68580" marT="0" marB="0"/>
                </a:tc>
              </a:tr>
              <a:tr h="574844">
                <a:tc>
                  <a:txBody>
                    <a:bodyPr/>
                    <a:lstStyle/>
                    <a:p>
                      <a:pPr algn="ctr">
                        <a:lnSpc>
                          <a:spcPct val="140000"/>
                        </a:lnSpc>
                        <a:spcBef>
                          <a:spcPts val="300"/>
                        </a:spcBef>
                        <a:spcAft>
                          <a:spcPts val="300"/>
                        </a:spcAft>
                      </a:pPr>
                      <a:r>
                        <a:rPr lang="en-US" sz="2800">
                          <a:latin typeface="Tahoma" pitchFamily="34" charset="0"/>
                          <a:cs typeface="Tahoma" pitchFamily="34" charset="0"/>
                        </a:rPr>
                        <a:t>oct</a:t>
                      </a:r>
                      <a:endParaRPr lang="en-US" sz="2800" b="0">
                        <a:solidFill>
                          <a:srgbClr val="00B050"/>
                        </a:solidFill>
                        <a:latin typeface="Tahoma" pitchFamily="34" charset="0"/>
                        <a:ea typeface="Times New Roman"/>
                        <a:cs typeface="Tahoma" pitchFamily="34" charset="0"/>
                      </a:endParaRPr>
                    </a:p>
                  </a:txBody>
                  <a:tcPr marL="68580" marR="68580" marT="0" marB="0"/>
                </a:tc>
                <a:tc>
                  <a:txBody>
                    <a:bodyPr/>
                    <a:lstStyle/>
                    <a:p>
                      <a:pPr algn="ctr">
                        <a:lnSpc>
                          <a:spcPct val="140000"/>
                        </a:lnSpc>
                        <a:spcBef>
                          <a:spcPts val="300"/>
                        </a:spcBef>
                        <a:spcAft>
                          <a:spcPts val="300"/>
                        </a:spcAft>
                      </a:pPr>
                      <a:r>
                        <a:rPr lang="en-US" sz="2800">
                          <a:latin typeface="Tahoma" pitchFamily="34" charset="0"/>
                          <a:cs typeface="Tahoma" pitchFamily="34" charset="0"/>
                        </a:rPr>
                        <a:t>In ra số dưới dạng cơ số 8</a:t>
                      </a:r>
                      <a:endParaRPr lang="en-US" sz="2800" b="0">
                        <a:solidFill>
                          <a:srgbClr val="00B050"/>
                        </a:solidFill>
                        <a:latin typeface="Tahoma" pitchFamily="34" charset="0"/>
                        <a:ea typeface="Times New Roman"/>
                        <a:cs typeface="Tahoma" pitchFamily="34" charset="0"/>
                      </a:endParaRPr>
                    </a:p>
                  </a:txBody>
                  <a:tcPr marL="68580" marR="68580" marT="0" marB="0"/>
                </a:tc>
              </a:tr>
              <a:tr h="574844">
                <a:tc>
                  <a:txBody>
                    <a:bodyPr/>
                    <a:lstStyle/>
                    <a:p>
                      <a:pPr algn="ctr">
                        <a:lnSpc>
                          <a:spcPct val="140000"/>
                        </a:lnSpc>
                        <a:spcBef>
                          <a:spcPts val="300"/>
                        </a:spcBef>
                        <a:spcAft>
                          <a:spcPts val="300"/>
                        </a:spcAft>
                      </a:pPr>
                      <a:r>
                        <a:rPr lang="en-US" sz="2800">
                          <a:latin typeface="Tahoma" pitchFamily="34" charset="0"/>
                          <a:cs typeface="Tahoma" pitchFamily="34" charset="0"/>
                        </a:rPr>
                        <a:t>left</a:t>
                      </a:r>
                      <a:endParaRPr lang="en-US" sz="2800" b="0">
                        <a:solidFill>
                          <a:srgbClr val="00B050"/>
                        </a:solidFill>
                        <a:latin typeface="Tahoma" pitchFamily="34" charset="0"/>
                        <a:ea typeface="Times New Roman"/>
                        <a:cs typeface="Tahoma" pitchFamily="34" charset="0"/>
                      </a:endParaRPr>
                    </a:p>
                  </a:txBody>
                  <a:tcPr marL="68580" marR="68580" marT="0" marB="0"/>
                </a:tc>
                <a:tc>
                  <a:txBody>
                    <a:bodyPr/>
                    <a:lstStyle/>
                    <a:p>
                      <a:pPr algn="ctr">
                        <a:lnSpc>
                          <a:spcPct val="140000"/>
                        </a:lnSpc>
                        <a:spcBef>
                          <a:spcPts val="300"/>
                        </a:spcBef>
                        <a:spcAft>
                          <a:spcPts val="300"/>
                        </a:spcAft>
                      </a:pPr>
                      <a:r>
                        <a:rPr lang="en-US" sz="2800">
                          <a:latin typeface="Tahoma" pitchFamily="34" charset="0"/>
                          <a:cs typeface="Tahoma" pitchFamily="34" charset="0"/>
                        </a:rPr>
                        <a:t>Căn lề bên trái</a:t>
                      </a:r>
                      <a:endParaRPr lang="en-US" sz="2800" b="0">
                        <a:solidFill>
                          <a:srgbClr val="00B050"/>
                        </a:solidFill>
                        <a:latin typeface="Tahoma" pitchFamily="34" charset="0"/>
                        <a:ea typeface="Times New Roman"/>
                        <a:cs typeface="Tahoma" pitchFamily="34" charset="0"/>
                      </a:endParaRPr>
                    </a:p>
                  </a:txBody>
                  <a:tcPr marL="68580" marR="68580" marT="0" marB="0"/>
                </a:tc>
              </a:tr>
              <a:tr h="574844">
                <a:tc>
                  <a:txBody>
                    <a:bodyPr/>
                    <a:lstStyle/>
                    <a:p>
                      <a:pPr algn="ctr">
                        <a:lnSpc>
                          <a:spcPct val="140000"/>
                        </a:lnSpc>
                        <a:spcBef>
                          <a:spcPts val="300"/>
                        </a:spcBef>
                        <a:spcAft>
                          <a:spcPts val="300"/>
                        </a:spcAft>
                      </a:pPr>
                      <a:r>
                        <a:rPr lang="en-US" sz="2800">
                          <a:latin typeface="Tahoma" pitchFamily="34" charset="0"/>
                          <a:cs typeface="Tahoma" pitchFamily="34" charset="0"/>
                        </a:rPr>
                        <a:t>right</a:t>
                      </a:r>
                      <a:endParaRPr lang="en-US" sz="2800" b="0">
                        <a:solidFill>
                          <a:srgbClr val="00B050"/>
                        </a:solidFill>
                        <a:latin typeface="Tahoma" pitchFamily="34" charset="0"/>
                        <a:ea typeface="Times New Roman"/>
                        <a:cs typeface="Tahoma" pitchFamily="34" charset="0"/>
                      </a:endParaRPr>
                    </a:p>
                  </a:txBody>
                  <a:tcPr marL="68580" marR="68580" marT="0" marB="0"/>
                </a:tc>
                <a:tc>
                  <a:txBody>
                    <a:bodyPr/>
                    <a:lstStyle/>
                    <a:p>
                      <a:pPr algn="ctr">
                        <a:lnSpc>
                          <a:spcPct val="140000"/>
                        </a:lnSpc>
                        <a:spcBef>
                          <a:spcPts val="300"/>
                        </a:spcBef>
                        <a:spcAft>
                          <a:spcPts val="300"/>
                        </a:spcAft>
                      </a:pPr>
                      <a:r>
                        <a:rPr lang="en-US" sz="2800">
                          <a:latin typeface="Tahoma" pitchFamily="34" charset="0"/>
                          <a:cs typeface="Tahoma" pitchFamily="34" charset="0"/>
                        </a:rPr>
                        <a:t>Căn lề bên phải</a:t>
                      </a:r>
                      <a:endParaRPr lang="en-US" sz="2800" b="0">
                        <a:solidFill>
                          <a:srgbClr val="00B050"/>
                        </a:solidFill>
                        <a:latin typeface="Tahoma" pitchFamily="34" charset="0"/>
                        <a:ea typeface="Times New Roman"/>
                        <a:cs typeface="Tahoma" pitchFamily="34" charset="0"/>
                      </a:endParaRPr>
                    </a:p>
                  </a:txBody>
                  <a:tcPr marL="68580" marR="68580" marT="0" marB="0"/>
                </a:tc>
              </a:tr>
              <a:tr h="574844">
                <a:tc>
                  <a:txBody>
                    <a:bodyPr/>
                    <a:lstStyle/>
                    <a:p>
                      <a:pPr algn="ctr">
                        <a:lnSpc>
                          <a:spcPct val="140000"/>
                        </a:lnSpc>
                        <a:spcBef>
                          <a:spcPts val="300"/>
                        </a:spcBef>
                        <a:spcAft>
                          <a:spcPts val="300"/>
                        </a:spcAft>
                      </a:pPr>
                      <a:r>
                        <a:rPr lang="en-US" sz="2800">
                          <a:latin typeface="Tahoma" pitchFamily="34" charset="0"/>
                          <a:cs typeface="Tahoma" pitchFamily="34" charset="0"/>
                        </a:rPr>
                        <a:t>internal</a:t>
                      </a:r>
                      <a:endParaRPr lang="en-US" sz="2800" b="0">
                        <a:solidFill>
                          <a:srgbClr val="00B050"/>
                        </a:solidFill>
                        <a:latin typeface="Tahoma" pitchFamily="34" charset="0"/>
                        <a:ea typeface="Times New Roman"/>
                        <a:cs typeface="Tahoma" pitchFamily="34" charset="0"/>
                      </a:endParaRPr>
                    </a:p>
                  </a:txBody>
                  <a:tcPr marL="68580" marR="68580" marT="0" marB="0"/>
                </a:tc>
                <a:tc>
                  <a:txBody>
                    <a:bodyPr/>
                    <a:lstStyle/>
                    <a:p>
                      <a:pPr algn="ctr">
                        <a:lnSpc>
                          <a:spcPct val="140000"/>
                        </a:lnSpc>
                        <a:spcBef>
                          <a:spcPts val="300"/>
                        </a:spcBef>
                        <a:spcAft>
                          <a:spcPts val="300"/>
                        </a:spcAft>
                      </a:pPr>
                      <a:r>
                        <a:rPr lang="en-US" sz="2800">
                          <a:latin typeface="Tahoma" pitchFamily="34" charset="0"/>
                          <a:cs typeface="Tahoma" pitchFamily="34" charset="0"/>
                        </a:rPr>
                        <a:t>Căn lề giữa</a:t>
                      </a:r>
                      <a:endParaRPr lang="en-US" sz="2800" b="0">
                        <a:solidFill>
                          <a:srgbClr val="00B050"/>
                        </a:solidFill>
                        <a:latin typeface="Tahoma" pitchFamily="34" charset="0"/>
                        <a:ea typeface="Times New Roman"/>
                        <a:cs typeface="Tahoma" pitchFamily="34" charset="0"/>
                      </a:endParaRPr>
                    </a:p>
                  </a:txBody>
                  <a:tcPr marL="68580" marR="68580" marT="0" marB="0"/>
                </a:tc>
              </a:tr>
              <a:tr h="1233891">
                <a:tc>
                  <a:txBody>
                    <a:bodyPr/>
                    <a:lstStyle/>
                    <a:p>
                      <a:pPr algn="ctr">
                        <a:lnSpc>
                          <a:spcPct val="140000"/>
                        </a:lnSpc>
                        <a:spcBef>
                          <a:spcPts val="300"/>
                        </a:spcBef>
                        <a:spcAft>
                          <a:spcPts val="300"/>
                        </a:spcAft>
                      </a:pPr>
                      <a:r>
                        <a:rPr lang="en-US" sz="2800">
                          <a:latin typeface="Tahoma" pitchFamily="34" charset="0"/>
                          <a:cs typeface="Tahoma" pitchFamily="34" charset="0"/>
                        </a:rPr>
                        <a:t>precision</a:t>
                      </a:r>
                      <a:endParaRPr lang="en-US" sz="2800" b="0">
                        <a:solidFill>
                          <a:srgbClr val="00B050"/>
                        </a:solidFill>
                        <a:latin typeface="Tahoma" pitchFamily="34" charset="0"/>
                        <a:ea typeface="Times New Roman"/>
                        <a:cs typeface="Tahoma" pitchFamily="34" charset="0"/>
                      </a:endParaRPr>
                    </a:p>
                  </a:txBody>
                  <a:tcPr marL="68580" marR="68580" marT="0" marB="0"/>
                </a:tc>
                <a:tc>
                  <a:txBody>
                    <a:bodyPr/>
                    <a:lstStyle/>
                    <a:p>
                      <a:pPr algn="ctr">
                        <a:lnSpc>
                          <a:spcPct val="140000"/>
                        </a:lnSpc>
                        <a:spcBef>
                          <a:spcPts val="300"/>
                        </a:spcBef>
                        <a:spcAft>
                          <a:spcPts val="300"/>
                        </a:spcAft>
                      </a:pPr>
                      <a:r>
                        <a:rPr lang="en-US" sz="2800">
                          <a:latin typeface="Tahoma" pitchFamily="34" charset="0"/>
                          <a:cs typeface="Tahoma" pitchFamily="34" charset="0"/>
                        </a:rPr>
                        <a:t>Hàm thiết lập độ chính xác của các biến thực: cout.precision(2);</a:t>
                      </a:r>
                      <a:endParaRPr lang="en-US" sz="2800" b="0">
                        <a:solidFill>
                          <a:srgbClr val="00B050"/>
                        </a:solidFill>
                        <a:latin typeface="Tahoma" pitchFamily="34" charset="0"/>
                        <a:ea typeface="Times New Roman"/>
                        <a:cs typeface="Tahoma" pitchFamily="34" charset="0"/>
                      </a:endParaRPr>
                    </a:p>
                  </a:txBody>
                  <a:tcPr marL="68580" marR="68580" marT="0" marB="0"/>
                </a:tc>
              </a:tr>
            </a:tbl>
          </a:graphicData>
        </a:graphic>
      </p:graphicFrame>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1"/>
            <a:ext cx="8534400" cy="6924973"/>
          </a:xfrm>
          <a:prstGeom prst="rect">
            <a:avLst/>
          </a:prstGeom>
          <a:noFill/>
        </p:spPr>
        <p:txBody>
          <a:bodyPr wrap="square" rtlCol="0">
            <a:spAutoFit/>
          </a:bodyPr>
          <a:lstStyle/>
          <a:p>
            <a:pPr algn="just">
              <a:lnSpc>
                <a:spcPct val="120000"/>
              </a:lnSpc>
            </a:pPr>
            <a:r>
              <a:rPr lang="en-US" sz="3400" b="1" smtClean="0">
                <a:solidFill>
                  <a:srgbClr val="CC0000"/>
                </a:solidFill>
              </a:rPr>
              <a:t>3.3.3 Các dòng vào ra và hàm printf</a:t>
            </a:r>
          </a:p>
          <a:p>
            <a:pPr algn="just">
              <a:lnSpc>
                <a:spcPct val="120000"/>
              </a:lnSpc>
            </a:pPr>
            <a:r>
              <a:rPr lang="en-US" sz="2800" smtClean="0">
                <a:solidFill>
                  <a:srgbClr val="00B050"/>
                </a:solidFill>
              </a:rPr>
              <a:t>- Hầu hết các cài đặt của C++ đều cung cấp các thư viện C chuẩn, trong đó bao gồm lệnh </a:t>
            </a:r>
            <a:r>
              <a:rPr lang="en-US" sz="2800" b="1" smtClean="0">
                <a:solidFill>
                  <a:srgbClr val="00B050"/>
                </a:solidFill>
              </a:rPr>
              <a:t>printf()</a:t>
            </a:r>
            <a:r>
              <a:rPr lang="en-US" sz="2800" smtClean="0">
                <a:solidFill>
                  <a:srgbClr val="00B050"/>
                </a:solidFill>
              </a:rPr>
              <a:t>. </a:t>
            </a:r>
          </a:p>
          <a:p>
            <a:pPr algn="just">
              <a:lnSpc>
                <a:spcPct val="120000"/>
              </a:lnSpc>
            </a:pPr>
            <a:r>
              <a:rPr lang="en-US" sz="2800" smtClean="0">
                <a:solidFill>
                  <a:srgbClr val="00B050"/>
                </a:solidFill>
              </a:rPr>
              <a:t>- Về mặt nào đó hàm </a:t>
            </a:r>
            <a:r>
              <a:rPr lang="en-US" sz="2800" b="1" smtClean="0">
                <a:solidFill>
                  <a:srgbClr val="00B050"/>
                </a:solidFill>
              </a:rPr>
              <a:t>prinf</a:t>
            </a:r>
            <a:r>
              <a:rPr lang="en-US" sz="2800" smtClean="0">
                <a:solidFill>
                  <a:srgbClr val="00B050"/>
                </a:solidFill>
              </a:rPr>
              <a:t> dễ sử dụng hơn so với các dòng của C++ nhưng nó không thể theo kịp được các dòng: hàm </a:t>
            </a:r>
            <a:r>
              <a:rPr lang="en-US" sz="2800" b="1" smtClean="0">
                <a:solidFill>
                  <a:srgbClr val="00B050"/>
                </a:solidFill>
              </a:rPr>
              <a:t>printf</a:t>
            </a:r>
            <a:r>
              <a:rPr lang="en-US" sz="2800" smtClean="0">
                <a:solidFill>
                  <a:srgbClr val="00B050"/>
                </a:solidFill>
              </a:rPr>
              <a:t> không có đảm bảo về kiểu dữ liệu do đó khi chúng ta in ra một ký tự lại có thể là một số nguyên và ngược lại, hàm </a:t>
            </a:r>
            <a:r>
              <a:rPr lang="en-US" sz="2800" b="1" smtClean="0">
                <a:solidFill>
                  <a:srgbClr val="00B050"/>
                </a:solidFill>
              </a:rPr>
              <a:t>printf</a:t>
            </a:r>
            <a:r>
              <a:rPr lang="en-US" sz="2800" smtClean="0">
                <a:solidFill>
                  <a:srgbClr val="00B050"/>
                </a:solidFill>
              </a:rPr>
              <a:t> cũng không hỗ trợ các lớp do đó không thể </a:t>
            </a:r>
            <a:r>
              <a:rPr lang="en-US" sz="2800" b="1" smtClean="0">
                <a:solidFill>
                  <a:srgbClr val="00B050"/>
                </a:solidFill>
              </a:rPr>
              <a:t>overload</a:t>
            </a:r>
            <a:r>
              <a:rPr lang="en-US" sz="2800" smtClean="0">
                <a:solidFill>
                  <a:srgbClr val="00B050"/>
                </a:solidFill>
              </a:rPr>
              <a:t> để làm việc với các lớp.</a:t>
            </a:r>
          </a:p>
          <a:p>
            <a:pPr algn="just">
              <a:lnSpc>
                <a:spcPct val="120000"/>
              </a:lnSpc>
            </a:pPr>
            <a:r>
              <a:rPr lang="en-US" sz="2800" smtClean="0">
                <a:solidFill>
                  <a:srgbClr val="00B050"/>
                </a:solidFill>
              </a:rPr>
              <a:t>- Ngoài ra hàm </a:t>
            </a:r>
            <a:r>
              <a:rPr lang="en-US" sz="2800" b="1" smtClean="0">
                <a:solidFill>
                  <a:srgbClr val="00B050"/>
                </a:solidFill>
              </a:rPr>
              <a:t>printf</a:t>
            </a:r>
            <a:r>
              <a:rPr lang="en-US" sz="2800" smtClean="0">
                <a:solidFill>
                  <a:srgbClr val="00B050"/>
                </a:solidFill>
              </a:rPr>
              <a:t> cũng thực hiện việc định dạng dữ liệu dễ dàng hơn, ví dụ:</a:t>
            </a:r>
          </a:p>
          <a:p>
            <a:pPr algn="just">
              <a:lnSpc>
                <a:spcPct val="120000"/>
              </a:lnSpc>
            </a:pPr>
            <a:r>
              <a:rPr lang="en-US" sz="2800" b="1" smtClean="0">
                <a:solidFill>
                  <a:srgbClr val="FF0000"/>
                </a:solidFill>
                <a:latin typeface="Courier New" pitchFamily="49" charset="0"/>
                <a:cs typeface="Courier New" pitchFamily="49" charset="0"/>
              </a:rPr>
              <a:t>	printf(“%15.5f”, tf);</a:t>
            </a:r>
          </a:p>
        </p:txBody>
      </p:sp>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blinds(horizontal)">
                                      <p:cBhvr>
                                        <p:cTn id="2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0"/>
            <a:ext cx="8534400" cy="6881884"/>
          </a:xfrm>
          <a:prstGeom prst="rect">
            <a:avLst/>
          </a:prstGeom>
          <a:noFill/>
        </p:spPr>
        <p:txBody>
          <a:bodyPr wrap="square" rtlCol="0">
            <a:spAutoFit/>
          </a:bodyPr>
          <a:lstStyle/>
          <a:p>
            <a:pPr algn="just">
              <a:lnSpc>
                <a:spcPct val="120000"/>
              </a:lnSpc>
            </a:pPr>
            <a:r>
              <a:rPr lang="en-US" sz="3400" b="1" smtClean="0">
                <a:solidFill>
                  <a:srgbClr val="CC0000"/>
                </a:solidFill>
              </a:rPr>
              <a:t>3.4. Vào ra dữ liệu với các file</a:t>
            </a:r>
          </a:p>
          <a:p>
            <a:pPr algn="just">
              <a:lnSpc>
                <a:spcPct val="130000"/>
              </a:lnSpc>
            </a:pPr>
            <a:r>
              <a:rPr lang="en-US" sz="2800" smtClean="0">
                <a:solidFill>
                  <a:srgbClr val="0070C0"/>
                </a:solidFill>
              </a:rPr>
              <a:t>- Để làm việc với các file chúng ta tạo ra các đối tượng </a:t>
            </a:r>
            <a:r>
              <a:rPr lang="en-US" sz="2800" b="1" smtClean="0">
                <a:solidFill>
                  <a:srgbClr val="0070C0"/>
                </a:solidFill>
              </a:rPr>
              <a:t>ofstream</a:t>
            </a:r>
            <a:r>
              <a:rPr lang="en-US" sz="2800" smtClean="0">
                <a:solidFill>
                  <a:srgbClr val="0070C0"/>
                </a:solidFill>
              </a:rPr>
              <a:t> và </a:t>
            </a:r>
            <a:r>
              <a:rPr lang="en-US" sz="2800" b="1" smtClean="0">
                <a:solidFill>
                  <a:srgbClr val="0070C0"/>
                </a:solidFill>
              </a:rPr>
              <a:t>ifstream</a:t>
            </a:r>
            <a:r>
              <a:rPr lang="en-US" sz="2800" smtClean="0">
                <a:solidFill>
                  <a:srgbClr val="0070C0"/>
                </a:solidFill>
              </a:rPr>
              <a:t>.</a:t>
            </a:r>
          </a:p>
          <a:p>
            <a:pPr algn="just">
              <a:lnSpc>
                <a:spcPct val="130000"/>
              </a:lnSpc>
              <a:buFont typeface="Arial" pitchFamily="34" charset="0"/>
              <a:buChar char="•"/>
            </a:pPr>
            <a:r>
              <a:rPr lang="en-US" sz="2800" b="1" smtClean="0">
                <a:solidFill>
                  <a:srgbClr val="0070C0"/>
                </a:solidFill>
              </a:rPr>
              <a:t> ofstream</a:t>
            </a:r>
            <a:endParaRPr lang="en-US" sz="2800" smtClean="0">
              <a:solidFill>
                <a:srgbClr val="0070C0"/>
              </a:solidFill>
            </a:endParaRPr>
          </a:p>
          <a:p>
            <a:pPr algn="just">
              <a:lnSpc>
                <a:spcPct val="130000"/>
              </a:lnSpc>
            </a:pPr>
            <a:r>
              <a:rPr lang="en-US" sz="2800" smtClean="0">
                <a:solidFill>
                  <a:srgbClr val="0070C0"/>
                </a:solidFill>
              </a:rPr>
              <a:t>- Các đối tượng cụ thể mà ta dùng để đọc dữ liệu ra hoặc ghi dữ liệu vào được gọi là các đối tượng </a:t>
            </a:r>
            <a:r>
              <a:rPr lang="en-US" sz="2800" b="1" smtClean="0">
                <a:solidFill>
                  <a:srgbClr val="0070C0"/>
                </a:solidFill>
              </a:rPr>
              <a:t>ofstream</a:t>
            </a:r>
            <a:r>
              <a:rPr lang="en-US" sz="2800" smtClean="0">
                <a:solidFill>
                  <a:srgbClr val="0070C0"/>
                </a:solidFill>
              </a:rPr>
              <a:t>. Chúng được kế thừa từ các đối tượng </a:t>
            </a:r>
            <a:r>
              <a:rPr lang="en-US" sz="2800" b="1" smtClean="0">
                <a:solidFill>
                  <a:srgbClr val="0070C0"/>
                </a:solidFill>
              </a:rPr>
              <a:t>iostream</a:t>
            </a:r>
            <a:r>
              <a:rPr lang="en-US" sz="2800" smtClean="0">
                <a:solidFill>
                  <a:srgbClr val="0070C0"/>
                </a:solidFill>
              </a:rPr>
              <a:t>.</a:t>
            </a:r>
          </a:p>
          <a:p>
            <a:pPr algn="just">
              <a:lnSpc>
                <a:spcPct val="130000"/>
              </a:lnSpc>
            </a:pPr>
            <a:r>
              <a:rPr lang="en-US" sz="2800" smtClean="0">
                <a:solidFill>
                  <a:srgbClr val="0070C0"/>
                </a:solidFill>
              </a:rPr>
              <a:t>- Để làm việc với một </a:t>
            </a:r>
            <a:r>
              <a:rPr lang="en-US" sz="2800" b="1" smtClean="0">
                <a:solidFill>
                  <a:srgbClr val="0070C0"/>
                </a:solidFill>
              </a:rPr>
              <a:t>file</a:t>
            </a:r>
            <a:r>
              <a:rPr lang="en-US" sz="2800" smtClean="0">
                <a:solidFill>
                  <a:srgbClr val="0070C0"/>
                </a:solidFill>
              </a:rPr>
              <a:t> trước hết ta cần tạo ra một đối tượng </a:t>
            </a:r>
            <a:r>
              <a:rPr lang="en-US" sz="2800" b="1" smtClean="0">
                <a:solidFill>
                  <a:srgbClr val="0070C0"/>
                </a:solidFill>
              </a:rPr>
              <a:t>ofstream</a:t>
            </a:r>
            <a:r>
              <a:rPr lang="en-US" sz="2800" smtClean="0">
                <a:solidFill>
                  <a:srgbClr val="0070C0"/>
                </a:solidFill>
              </a:rPr>
              <a:t>, sau đó gắn nó với một file cụ thể trên đĩa, và để tạo ra một đối tượng </a:t>
            </a:r>
            <a:r>
              <a:rPr lang="en-US" sz="2800" b="1" smtClean="0">
                <a:solidFill>
                  <a:srgbClr val="0070C0"/>
                </a:solidFill>
              </a:rPr>
              <a:t>ofstream</a:t>
            </a:r>
            <a:r>
              <a:rPr lang="en-US" sz="2800" smtClean="0">
                <a:solidFill>
                  <a:srgbClr val="0070C0"/>
                </a:solidFill>
              </a:rPr>
              <a:t> chúng ta cần </a:t>
            </a:r>
            <a:r>
              <a:rPr lang="en-US" sz="2800" b="1" smtClean="0">
                <a:solidFill>
                  <a:srgbClr val="FF0000"/>
                </a:solidFill>
                <a:latin typeface="Courier New" pitchFamily="49" charset="0"/>
                <a:cs typeface="Courier New" pitchFamily="49" charset="0"/>
              </a:rPr>
              <a:t>#include &lt;fstream&gt;</a:t>
            </a:r>
          </a:p>
        </p:txBody>
      </p:sp>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0"/>
            <a:ext cx="8534400" cy="6407908"/>
          </a:xfrm>
          <a:prstGeom prst="rect">
            <a:avLst/>
          </a:prstGeom>
          <a:noFill/>
        </p:spPr>
        <p:txBody>
          <a:bodyPr wrap="square" rtlCol="0">
            <a:spAutoFit/>
          </a:bodyPr>
          <a:lstStyle/>
          <a:p>
            <a:pPr algn="just">
              <a:lnSpc>
                <a:spcPct val="120000"/>
              </a:lnSpc>
            </a:pPr>
            <a:r>
              <a:rPr lang="en-US" sz="3400" b="1" smtClean="0">
                <a:solidFill>
                  <a:srgbClr val="CC0000"/>
                </a:solidFill>
              </a:rPr>
              <a:t>3.4. Vào ra dữ liệu với các file (tiếp…)</a:t>
            </a:r>
          </a:p>
          <a:p>
            <a:pPr algn="just">
              <a:lnSpc>
                <a:spcPct val="120000"/>
              </a:lnSpc>
              <a:buFont typeface="Arial" pitchFamily="34" charset="0"/>
              <a:buChar char="•"/>
            </a:pPr>
            <a:r>
              <a:rPr lang="en-US" sz="2800" b="1" smtClean="0">
                <a:solidFill>
                  <a:srgbClr val="0070C0"/>
                </a:solidFill>
              </a:rPr>
              <a:t> Các trạng thái điều kiện</a:t>
            </a:r>
            <a:endParaRPr lang="en-US" sz="2800" smtClean="0">
              <a:solidFill>
                <a:srgbClr val="0070C0"/>
              </a:solidFill>
            </a:endParaRPr>
          </a:p>
          <a:p>
            <a:pPr algn="just">
              <a:lnSpc>
                <a:spcPct val="120000"/>
              </a:lnSpc>
            </a:pPr>
            <a:r>
              <a:rPr lang="en-US" sz="2800" smtClean="0">
                <a:solidFill>
                  <a:srgbClr val="0070C0"/>
                </a:solidFill>
              </a:rPr>
              <a:t>- Các đối tượng </a:t>
            </a:r>
            <a:r>
              <a:rPr lang="en-US" sz="2800" b="1" smtClean="0">
                <a:solidFill>
                  <a:srgbClr val="0070C0"/>
                </a:solidFill>
              </a:rPr>
              <a:t>iostream</a:t>
            </a:r>
            <a:r>
              <a:rPr lang="en-US" sz="2800" smtClean="0">
                <a:solidFill>
                  <a:srgbClr val="0070C0"/>
                </a:solidFill>
              </a:rPr>
              <a:t> quản lý các cờ báo hiệu trạng thái sau khi thực hiện các thao tác </a:t>
            </a:r>
            <a:r>
              <a:rPr lang="en-US" sz="2800" b="1" smtClean="0">
                <a:solidFill>
                  <a:srgbClr val="0070C0"/>
                </a:solidFill>
              </a:rPr>
              <a:t>input</a:t>
            </a:r>
            <a:r>
              <a:rPr lang="en-US" sz="2800" smtClean="0">
                <a:solidFill>
                  <a:srgbClr val="0070C0"/>
                </a:solidFill>
              </a:rPr>
              <a:t> và </a:t>
            </a:r>
            <a:r>
              <a:rPr lang="en-US" sz="2800" b="1" smtClean="0">
                <a:solidFill>
                  <a:srgbClr val="0070C0"/>
                </a:solidFill>
              </a:rPr>
              <a:t>output</a:t>
            </a:r>
          </a:p>
          <a:p>
            <a:pPr algn="just">
              <a:lnSpc>
                <a:spcPct val="120000"/>
              </a:lnSpc>
            </a:pPr>
            <a:r>
              <a:rPr lang="en-US" sz="2800" smtClean="0">
                <a:solidFill>
                  <a:srgbClr val="0070C0"/>
                </a:solidFill>
              </a:rPr>
              <a:t>- Có thể kiểm tra các cờ này bằng cách sử dụng các hàm Boolean như </a:t>
            </a:r>
            <a:r>
              <a:rPr lang="en-US" sz="2800" b="1" smtClean="0">
                <a:solidFill>
                  <a:srgbClr val="0070C0"/>
                </a:solidFill>
              </a:rPr>
              <a:t>eof()</a:t>
            </a:r>
            <a:r>
              <a:rPr lang="en-US" sz="2800" smtClean="0">
                <a:solidFill>
                  <a:srgbClr val="0070C0"/>
                </a:solidFill>
              </a:rPr>
              <a:t>, </a:t>
            </a:r>
            <a:r>
              <a:rPr lang="en-US" sz="2800" b="1" smtClean="0">
                <a:solidFill>
                  <a:srgbClr val="0070C0"/>
                </a:solidFill>
              </a:rPr>
              <a:t>bad()</a:t>
            </a:r>
            <a:r>
              <a:rPr lang="en-US" sz="2800" smtClean="0">
                <a:solidFill>
                  <a:srgbClr val="0070C0"/>
                </a:solidFill>
              </a:rPr>
              <a:t>, </a:t>
            </a:r>
            <a:r>
              <a:rPr lang="en-US" sz="2800" b="1" smtClean="0">
                <a:solidFill>
                  <a:srgbClr val="0070C0"/>
                </a:solidFill>
              </a:rPr>
              <a:t>fail()</a:t>
            </a:r>
            <a:r>
              <a:rPr lang="en-US" sz="2800" smtClean="0">
                <a:solidFill>
                  <a:srgbClr val="0070C0"/>
                </a:solidFill>
              </a:rPr>
              <a:t>, </a:t>
            </a:r>
            <a:r>
              <a:rPr lang="en-US" sz="2800" b="1" smtClean="0">
                <a:solidFill>
                  <a:srgbClr val="0070C0"/>
                </a:solidFill>
              </a:rPr>
              <a:t>good()</a:t>
            </a:r>
            <a:r>
              <a:rPr lang="en-US" sz="2800" smtClean="0">
                <a:solidFill>
                  <a:srgbClr val="0070C0"/>
                </a:solidFill>
              </a:rPr>
              <a:t>. </a:t>
            </a:r>
          </a:p>
          <a:p>
            <a:pPr algn="just">
              <a:lnSpc>
                <a:spcPct val="120000"/>
              </a:lnSpc>
            </a:pPr>
            <a:r>
              <a:rPr lang="en-US" sz="2800" smtClean="0">
                <a:solidFill>
                  <a:srgbClr val="0070C0"/>
                </a:solidFill>
              </a:rPr>
              <a:t>- Hàm </a:t>
            </a:r>
            <a:r>
              <a:rPr lang="en-US" sz="2800" b="1" smtClean="0">
                <a:solidFill>
                  <a:srgbClr val="0070C0"/>
                </a:solidFill>
              </a:rPr>
              <a:t>bad() </a:t>
            </a:r>
            <a:r>
              <a:rPr lang="en-US" sz="2800" smtClean="0">
                <a:solidFill>
                  <a:srgbClr val="0070C0"/>
                </a:solidFill>
              </a:rPr>
              <a:t>cho giá trị </a:t>
            </a:r>
            <a:r>
              <a:rPr lang="en-US" sz="2800" b="1" smtClean="0">
                <a:solidFill>
                  <a:srgbClr val="0070C0"/>
                </a:solidFill>
              </a:rPr>
              <a:t>TRUE</a:t>
            </a:r>
            <a:r>
              <a:rPr lang="en-US" sz="2800" smtClean="0">
                <a:solidFill>
                  <a:srgbClr val="0070C0"/>
                </a:solidFill>
              </a:rPr>
              <a:t> nếu một thao tác là không hợp lệ, hàm </a:t>
            </a:r>
            <a:r>
              <a:rPr lang="en-US" sz="2800" b="1" smtClean="0">
                <a:solidFill>
                  <a:srgbClr val="0070C0"/>
                </a:solidFill>
              </a:rPr>
              <a:t>fail() </a:t>
            </a:r>
            <a:r>
              <a:rPr lang="en-US" sz="2800" smtClean="0">
                <a:solidFill>
                  <a:srgbClr val="0070C0"/>
                </a:solidFill>
              </a:rPr>
              <a:t>cho giá trị </a:t>
            </a:r>
            <a:r>
              <a:rPr lang="en-US" sz="2800" b="1" smtClean="0">
                <a:solidFill>
                  <a:srgbClr val="0070C0"/>
                </a:solidFill>
              </a:rPr>
              <a:t>TRUE</a:t>
            </a:r>
            <a:r>
              <a:rPr lang="en-US" sz="2800" smtClean="0">
                <a:solidFill>
                  <a:srgbClr val="0070C0"/>
                </a:solidFill>
              </a:rPr>
              <a:t> nếu như hàm </a:t>
            </a:r>
            <a:r>
              <a:rPr lang="en-US" sz="2800" b="1" smtClean="0">
                <a:solidFill>
                  <a:srgbClr val="0070C0"/>
                </a:solidFill>
              </a:rPr>
              <a:t>bad() </a:t>
            </a:r>
            <a:r>
              <a:rPr lang="en-US" sz="2800" smtClean="0">
                <a:solidFill>
                  <a:srgbClr val="0070C0"/>
                </a:solidFill>
              </a:rPr>
              <a:t>cho giá trị </a:t>
            </a:r>
            <a:r>
              <a:rPr lang="en-US" sz="2800" b="1" smtClean="0">
                <a:solidFill>
                  <a:srgbClr val="0070C0"/>
                </a:solidFill>
              </a:rPr>
              <a:t>TRUE</a:t>
            </a:r>
            <a:r>
              <a:rPr lang="en-US" sz="2800" smtClean="0">
                <a:solidFill>
                  <a:srgbClr val="0070C0"/>
                </a:solidFill>
              </a:rPr>
              <a:t> hoặc một thao tác nào đó thất bại. Hàm </a:t>
            </a:r>
            <a:r>
              <a:rPr lang="en-US" sz="2800" b="1" smtClean="0">
                <a:solidFill>
                  <a:srgbClr val="0070C0"/>
                </a:solidFill>
              </a:rPr>
              <a:t>good() </a:t>
            </a:r>
            <a:r>
              <a:rPr lang="en-US" sz="2800" smtClean="0">
                <a:solidFill>
                  <a:srgbClr val="0070C0"/>
                </a:solidFill>
              </a:rPr>
              <a:t>cho giá trị </a:t>
            </a:r>
            <a:r>
              <a:rPr lang="en-US" sz="2800" b="1" smtClean="0">
                <a:solidFill>
                  <a:srgbClr val="0070C0"/>
                </a:solidFill>
              </a:rPr>
              <a:t>TRUE</a:t>
            </a:r>
            <a:r>
              <a:rPr lang="en-US" sz="2800" smtClean="0">
                <a:solidFill>
                  <a:srgbClr val="0070C0"/>
                </a:solidFill>
              </a:rPr>
              <a:t> khi và chỉ khi tất cả </a:t>
            </a:r>
            <a:r>
              <a:rPr lang="en-US" sz="2800" b="1" smtClean="0">
                <a:solidFill>
                  <a:srgbClr val="0070C0"/>
                </a:solidFill>
              </a:rPr>
              <a:t>3</a:t>
            </a:r>
            <a:r>
              <a:rPr lang="en-US" sz="2800" smtClean="0">
                <a:solidFill>
                  <a:srgbClr val="0070C0"/>
                </a:solidFill>
              </a:rPr>
              <a:t> hàm trên đều trả về </a:t>
            </a:r>
            <a:r>
              <a:rPr lang="en-US" sz="2800" b="1" smtClean="0">
                <a:solidFill>
                  <a:srgbClr val="0070C0"/>
                </a:solidFill>
              </a:rPr>
              <a:t>FALSE</a:t>
            </a:r>
            <a:r>
              <a:rPr lang="en-US" sz="2800" smtClean="0">
                <a:solidFill>
                  <a:srgbClr val="0070C0"/>
                </a:solidFill>
              </a:rPr>
              <a:t>.</a:t>
            </a:r>
            <a:endParaRPr lang="en-US" sz="2800" b="1" smtClean="0">
              <a:solidFill>
                <a:srgbClr val="FF0000"/>
              </a:solidFill>
              <a:latin typeface="Courier New" pitchFamily="49" charset="0"/>
              <a:cs typeface="Courier New" pitchFamily="49" charset="0"/>
            </a:endParaRPr>
          </a:p>
        </p:txBody>
      </p:sp>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94" y="0"/>
            <a:ext cx="8992394" cy="5890843"/>
          </a:xfrm>
          <a:prstGeom prst="rect">
            <a:avLst/>
          </a:prstGeom>
          <a:noFill/>
        </p:spPr>
        <p:txBody>
          <a:bodyPr wrap="square" rtlCol="0">
            <a:spAutoFit/>
          </a:bodyPr>
          <a:lstStyle/>
          <a:p>
            <a:pPr algn="just">
              <a:lnSpc>
                <a:spcPct val="120000"/>
              </a:lnSpc>
            </a:pPr>
            <a:r>
              <a:rPr lang="en-US" sz="3400" b="1" smtClean="0">
                <a:solidFill>
                  <a:srgbClr val="CC0000"/>
                </a:solidFill>
              </a:rPr>
              <a:t>3.4. Vào ra dữ liệu với các file (tiếp…)</a:t>
            </a:r>
          </a:p>
          <a:p>
            <a:pPr algn="just">
              <a:lnSpc>
                <a:spcPct val="120000"/>
              </a:lnSpc>
              <a:buFont typeface="Arial" pitchFamily="34" charset="0"/>
              <a:buChar char="•"/>
            </a:pPr>
            <a:r>
              <a:rPr lang="en-US" sz="2800" b="1" smtClean="0">
                <a:solidFill>
                  <a:srgbClr val="0070C0"/>
                </a:solidFill>
              </a:rPr>
              <a:t> Mở file</a:t>
            </a:r>
          </a:p>
          <a:p>
            <a:pPr algn="just">
              <a:lnSpc>
                <a:spcPct val="120000"/>
              </a:lnSpc>
            </a:pPr>
            <a:r>
              <a:rPr lang="en-US" sz="2800" smtClean="0">
                <a:solidFill>
                  <a:srgbClr val="0070C0"/>
                </a:solidFill>
              </a:rPr>
              <a:t>- Để mở một tệp với đối tượng luồng ta sử dụng hàm thành viên </a:t>
            </a:r>
            <a:r>
              <a:rPr lang="en-US" sz="2800" b="1" smtClean="0">
                <a:solidFill>
                  <a:srgbClr val="0070C0"/>
                </a:solidFill>
              </a:rPr>
              <a:t>open()</a:t>
            </a:r>
            <a:r>
              <a:rPr lang="en-US" sz="2800" smtClean="0">
                <a:solidFill>
                  <a:srgbClr val="0070C0"/>
                </a:solidFill>
              </a:rPr>
              <a:t>:</a:t>
            </a:r>
          </a:p>
          <a:p>
            <a:pPr algn="just">
              <a:lnSpc>
                <a:spcPct val="120000"/>
              </a:lnSpc>
            </a:pPr>
            <a:r>
              <a:rPr lang="en-US" sz="2800" b="1" smtClean="0">
                <a:solidFill>
                  <a:srgbClr val="FF0000"/>
                </a:solidFill>
                <a:latin typeface="Courier New" pitchFamily="49" charset="0"/>
                <a:cs typeface="Courier New" pitchFamily="49" charset="0"/>
              </a:rPr>
              <a:t>open (filename, mode);</a:t>
            </a:r>
          </a:p>
          <a:p>
            <a:pPr algn="just">
              <a:lnSpc>
                <a:spcPct val="120000"/>
              </a:lnSpc>
            </a:pPr>
            <a:r>
              <a:rPr lang="en-US" sz="2800" smtClean="0">
                <a:solidFill>
                  <a:srgbClr val="0070C0"/>
                </a:solidFill>
              </a:rPr>
              <a:t>- Dạng đầy đủ:</a:t>
            </a:r>
          </a:p>
          <a:p>
            <a:pPr>
              <a:lnSpc>
                <a:spcPct val="120000"/>
              </a:lnSpc>
            </a:pPr>
            <a:r>
              <a:rPr lang="en-US" sz="2800" b="1" smtClean="0">
                <a:solidFill>
                  <a:srgbClr val="FF0000"/>
                </a:solidFill>
                <a:latin typeface="Courier New" pitchFamily="49" charset="0"/>
                <a:cs typeface="Courier New" pitchFamily="49" charset="0"/>
              </a:rPr>
              <a:t>void </a:t>
            </a:r>
            <a:r>
              <a:rPr lang="en-US" sz="2800" b="1" smtClean="0">
                <a:solidFill>
                  <a:srgbClr val="0070C0"/>
                </a:solidFill>
                <a:latin typeface="Courier New" pitchFamily="49" charset="0"/>
                <a:cs typeface="Courier New" pitchFamily="49" charset="0"/>
              </a:rPr>
              <a:t>open</a:t>
            </a:r>
            <a:r>
              <a:rPr lang="en-US" sz="2800" b="1" smtClean="0">
                <a:solidFill>
                  <a:srgbClr val="FF0000"/>
                </a:solidFill>
                <a:latin typeface="Courier New" pitchFamily="49" charset="0"/>
                <a:cs typeface="Courier New" pitchFamily="49" charset="0"/>
              </a:rPr>
              <a:t> (const char* </a:t>
            </a:r>
            <a:r>
              <a:rPr lang="en-US" sz="2800" b="1" smtClean="0">
                <a:solidFill>
                  <a:srgbClr val="0070C0"/>
                </a:solidFill>
                <a:latin typeface="Courier New" pitchFamily="49" charset="0"/>
                <a:cs typeface="Courier New" pitchFamily="49" charset="0"/>
              </a:rPr>
              <a:t>filename</a:t>
            </a:r>
            <a:r>
              <a:rPr lang="en-US" sz="2800" b="1" smtClean="0">
                <a:solidFill>
                  <a:srgbClr val="FF0000"/>
                </a:solidFill>
                <a:latin typeface="Courier New" pitchFamily="49" charset="0"/>
                <a:cs typeface="Courier New" pitchFamily="49" charset="0"/>
              </a:rPr>
              <a:t>, ios_base::openmode </a:t>
            </a:r>
            <a:r>
              <a:rPr lang="en-US" sz="2800" b="1" smtClean="0">
                <a:solidFill>
                  <a:srgbClr val="0070C0"/>
                </a:solidFill>
                <a:latin typeface="Courier New" pitchFamily="49" charset="0"/>
                <a:cs typeface="Courier New" pitchFamily="49" charset="0"/>
              </a:rPr>
              <a:t>mode</a:t>
            </a:r>
            <a:r>
              <a:rPr lang="en-US" sz="2800" b="1" smtClean="0">
                <a:solidFill>
                  <a:srgbClr val="FF0000"/>
                </a:solidFill>
                <a:latin typeface="Courier New" pitchFamily="49" charset="0"/>
                <a:cs typeface="Courier New" pitchFamily="49" charset="0"/>
              </a:rPr>
              <a:t> = ios_base::out);</a:t>
            </a:r>
          </a:p>
          <a:p>
            <a:pPr algn="just">
              <a:lnSpc>
                <a:spcPct val="120000"/>
              </a:lnSpc>
            </a:pPr>
            <a:r>
              <a:rPr lang="en-US" sz="2800" b="1" smtClean="0">
                <a:solidFill>
                  <a:srgbClr val="FF0000"/>
                </a:solidFill>
                <a:latin typeface="Courier New" pitchFamily="49" charset="0"/>
                <a:cs typeface="Courier New" pitchFamily="49" charset="0"/>
              </a:rPr>
              <a:t>- filename: </a:t>
            </a:r>
            <a:r>
              <a:rPr lang="en-US" sz="2800" smtClean="0">
                <a:solidFill>
                  <a:srgbClr val="0070C0"/>
                </a:solidFill>
              </a:rPr>
              <a:t>Tên của tệp tin;</a:t>
            </a:r>
          </a:p>
          <a:p>
            <a:pPr algn="just">
              <a:lnSpc>
                <a:spcPct val="120000"/>
              </a:lnSpc>
            </a:pPr>
            <a:r>
              <a:rPr lang="en-US" sz="2800" b="1" smtClean="0">
                <a:solidFill>
                  <a:srgbClr val="FF0000"/>
                </a:solidFill>
                <a:latin typeface="Courier New" pitchFamily="49" charset="0"/>
                <a:cs typeface="Courier New" pitchFamily="49" charset="0"/>
              </a:rPr>
              <a:t>- mode: </a:t>
            </a:r>
            <a:r>
              <a:rPr lang="en-US" sz="2800" smtClean="0">
                <a:solidFill>
                  <a:srgbClr val="0070C0"/>
                </a:solidFill>
              </a:rPr>
              <a:t>Là một tham số tùy chọn với sự kết hợp của các cờ sau:</a:t>
            </a:r>
            <a:endParaRPr lang="en-US" sz="2800" b="1" smtClean="0">
              <a:solidFill>
                <a:srgbClr val="FF0000"/>
              </a:solidFill>
              <a:latin typeface="Courier New" pitchFamily="49" charset="0"/>
              <a:cs typeface="Courier New" pitchFamily="49" charset="0"/>
            </a:endParaRPr>
          </a:p>
        </p:txBody>
      </p:sp>
    </p:spTree>
    <p:extLst>
      <p:ext uri="{BB962C8B-B14F-4D97-AF65-F5344CB8AC3E}">
        <p14:creationId xmlns="" xmlns:p14="http://schemas.microsoft.com/office/powerpoint/2010/main" val="708177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blinds(horizontal)">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blinds(horizontal)">
                                      <p:cBhvr>
                                        <p:cTn id="25" dur="500"/>
                                        <p:tgtEl>
                                          <p:spTgt spid="4">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blinds(horizontal)">
                                      <p:cBhvr>
                                        <p:cTn id="2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nvPr>
        </p:nvGraphicFramePr>
        <p:xfrm>
          <a:off x="381794" y="310354"/>
          <a:ext cx="8229600" cy="6096002"/>
        </p:xfrm>
        <a:graphic>
          <a:graphicData uri="http://schemas.openxmlformats.org/drawingml/2006/table">
            <a:tbl>
              <a:tblPr/>
              <a:tblGrid>
                <a:gridCol w="1270383"/>
                <a:gridCol w="1689712"/>
                <a:gridCol w="5269505"/>
              </a:tblGrid>
              <a:tr h="817326">
                <a:tc>
                  <a:txBody>
                    <a:bodyPr/>
                    <a:lstStyle/>
                    <a:p>
                      <a:pPr algn="ctr">
                        <a:lnSpc>
                          <a:spcPct val="115000"/>
                        </a:lnSpc>
                        <a:spcAft>
                          <a:spcPts val="0"/>
                        </a:spcAft>
                      </a:pPr>
                      <a:r>
                        <a:rPr lang="en-US" sz="2200" b="1">
                          <a:solidFill>
                            <a:srgbClr val="000000"/>
                          </a:solidFill>
                          <a:latin typeface="Tahoma" pitchFamily="34" charset="0"/>
                          <a:ea typeface="Times New Roman"/>
                          <a:cs typeface="Tahoma" pitchFamily="34" charset="0"/>
                        </a:rPr>
                        <a:t>member constant</a:t>
                      </a:r>
                      <a:endParaRPr lang="en-US" sz="2200">
                        <a:latin typeface="Tahoma" pitchFamily="34" charset="0"/>
                        <a:ea typeface="Calibri"/>
                        <a:cs typeface="Tahoma" pitchFamily="34"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a:lnSpc>
                          <a:spcPct val="115000"/>
                        </a:lnSpc>
                        <a:spcAft>
                          <a:spcPts val="0"/>
                        </a:spcAft>
                      </a:pPr>
                      <a:r>
                        <a:rPr lang="en-US" sz="2200" b="1">
                          <a:solidFill>
                            <a:srgbClr val="000000"/>
                          </a:solidFill>
                          <a:latin typeface="Tahoma" pitchFamily="34" charset="0"/>
                          <a:ea typeface="Times New Roman"/>
                          <a:cs typeface="Tahoma" pitchFamily="34" charset="0"/>
                        </a:rPr>
                        <a:t>stands for</a:t>
                      </a:r>
                      <a:endParaRPr lang="en-US" sz="2200">
                        <a:latin typeface="Tahoma" pitchFamily="34" charset="0"/>
                        <a:ea typeface="Calibri"/>
                        <a:cs typeface="Tahoma" pitchFamily="34"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a:lnSpc>
                          <a:spcPct val="115000"/>
                        </a:lnSpc>
                        <a:spcAft>
                          <a:spcPts val="0"/>
                        </a:spcAft>
                      </a:pPr>
                      <a:r>
                        <a:rPr lang="en-US" sz="2200" b="1">
                          <a:solidFill>
                            <a:srgbClr val="000000"/>
                          </a:solidFill>
                          <a:latin typeface="Tahoma" pitchFamily="34" charset="0"/>
                          <a:ea typeface="Times New Roman"/>
                          <a:cs typeface="Tahoma" pitchFamily="34" charset="0"/>
                        </a:rPr>
                        <a:t>access</a:t>
                      </a:r>
                      <a:endParaRPr lang="en-US" sz="2200">
                        <a:latin typeface="Tahoma" pitchFamily="34" charset="0"/>
                        <a:ea typeface="Calibri"/>
                        <a:cs typeface="Tahoma" pitchFamily="34"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817326">
                <a:tc>
                  <a:txBody>
                    <a:bodyPr/>
                    <a:lstStyle/>
                    <a:p>
                      <a:pPr algn="ctr">
                        <a:lnSpc>
                          <a:spcPct val="115000"/>
                        </a:lnSpc>
                        <a:spcAft>
                          <a:spcPts val="0"/>
                        </a:spcAft>
                      </a:pPr>
                      <a:r>
                        <a:rPr lang="en-US" sz="2200" smtClean="0">
                          <a:solidFill>
                            <a:srgbClr val="000000"/>
                          </a:solidFill>
                          <a:latin typeface="Tahoma" pitchFamily="34" charset="0"/>
                          <a:ea typeface="Times New Roman"/>
                          <a:cs typeface="Tahoma" pitchFamily="34" charset="0"/>
                        </a:rPr>
                        <a:t>in</a:t>
                      </a:r>
                      <a:endParaRPr lang="en-US" sz="2200">
                        <a:latin typeface="Tahoma" pitchFamily="34" charset="0"/>
                        <a:ea typeface="Calibri"/>
                        <a:cs typeface="Tahoma" pitchFamily="34"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US" sz="2200" b="1" smtClean="0">
                          <a:solidFill>
                            <a:srgbClr val="000000"/>
                          </a:solidFill>
                          <a:latin typeface="Tahoma" pitchFamily="34" charset="0"/>
                          <a:ea typeface="Times New Roman"/>
                          <a:cs typeface="Tahoma" pitchFamily="34" charset="0"/>
                        </a:rPr>
                        <a:t> in</a:t>
                      </a:r>
                      <a:r>
                        <a:rPr lang="en-US" sz="2200" smtClean="0">
                          <a:solidFill>
                            <a:srgbClr val="000000"/>
                          </a:solidFill>
                          <a:latin typeface="Tahoma" pitchFamily="34" charset="0"/>
                          <a:ea typeface="Times New Roman"/>
                          <a:cs typeface="Tahoma" pitchFamily="34" charset="0"/>
                        </a:rPr>
                        <a:t>put</a:t>
                      </a:r>
                      <a:endParaRPr lang="en-US" sz="2200">
                        <a:latin typeface="Tahoma" pitchFamily="34" charset="0"/>
                        <a:ea typeface="Calibri"/>
                        <a:cs typeface="Tahoma" pitchFamily="34"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US" sz="2200" smtClean="0">
                          <a:solidFill>
                            <a:srgbClr val="000000"/>
                          </a:solidFill>
                          <a:latin typeface="Tahoma" pitchFamily="34" charset="0"/>
                          <a:ea typeface="Times New Roman"/>
                          <a:cs typeface="Tahoma" pitchFamily="34" charset="0"/>
                        </a:rPr>
                        <a:t> File </a:t>
                      </a:r>
                      <a:r>
                        <a:rPr lang="en-US" sz="2200">
                          <a:solidFill>
                            <a:srgbClr val="000000"/>
                          </a:solidFill>
                          <a:latin typeface="Tahoma" pitchFamily="34" charset="0"/>
                          <a:ea typeface="Times New Roman"/>
                          <a:cs typeface="Tahoma" pitchFamily="34" charset="0"/>
                        </a:rPr>
                        <a:t>open for reading: the </a:t>
                      </a:r>
                      <a:r>
                        <a:rPr lang="en-US" sz="2200" i="1" u="none" strike="noStrike">
                          <a:solidFill>
                            <a:srgbClr val="000070"/>
                          </a:solidFill>
                          <a:latin typeface="Tahoma" pitchFamily="34" charset="0"/>
                          <a:ea typeface="Times New Roman"/>
                          <a:cs typeface="Tahoma" pitchFamily="34" charset="0"/>
                          <a:hlinkClick r:id="rId3"/>
                        </a:rPr>
                        <a:t>internal stream buffer</a:t>
                      </a:r>
                      <a:r>
                        <a:rPr lang="en-US" sz="2200">
                          <a:solidFill>
                            <a:srgbClr val="000000"/>
                          </a:solidFill>
                          <a:latin typeface="Tahoma" pitchFamily="34" charset="0"/>
                          <a:ea typeface="Times New Roman"/>
                          <a:cs typeface="Tahoma" pitchFamily="34" charset="0"/>
                        </a:rPr>
                        <a:t> supports input operations.</a:t>
                      </a:r>
                      <a:endParaRPr lang="en-US" sz="2200">
                        <a:latin typeface="Tahoma" pitchFamily="34" charset="0"/>
                        <a:ea typeface="Calibri"/>
                        <a:cs typeface="Tahoma" pitchFamily="34"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817326">
                <a:tc>
                  <a:txBody>
                    <a:bodyPr/>
                    <a:lstStyle/>
                    <a:p>
                      <a:pPr algn="ctr">
                        <a:lnSpc>
                          <a:spcPct val="115000"/>
                        </a:lnSpc>
                        <a:spcAft>
                          <a:spcPts val="0"/>
                        </a:spcAft>
                      </a:pPr>
                      <a:r>
                        <a:rPr lang="en-US" sz="2200" smtClean="0">
                          <a:solidFill>
                            <a:srgbClr val="000000"/>
                          </a:solidFill>
                          <a:latin typeface="Tahoma" pitchFamily="34" charset="0"/>
                          <a:ea typeface="Times New Roman"/>
                          <a:cs typeface="Tahoma" pitchFamily="34" charset="0"/>
                        </a:rPr>
                        <a:t>out</a:t>
                      </a:r>
                      <a:r>
                        <a:rPr lang="en-US" sz="2200">
                          <a:solidFill>
                            <a:srgbClr val="000000"/>
                          </a:solidFill>
                          <a:latin typeface="Tahoma" pitchFamily="34" charset="0"/>
                          <a:ea typeface="Times New Roman"/>
                          <a:cs typeface="Tahoma" pitchFamily="34" charset="0"/>
                        </a:rPr>
                        <a:t> *</a:t>
                      </a:r>
                      <a:endParaRPr lang="en-US" sz="2200">
                        <a:latin typeface="Tahoma" pitchFamily="34" charset="0"/>
                        <a:ea typeface="Calibri"/>
                        <a:cs typeface="Tahoma" pitchFamily="34"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US" sz="2200" b="1">
                          <a:solidFill>
                            <a:srgbClr val="000000"/>
                          </a:solidFill>
                          <a:latin typeface="Tahoma" pitchFamily="34" charset="0"/>
                          <a:ea typeface="Times New Roman"/>
                          <a:cs typeface="Tahoma" pitchFamily="34" charset="0"/>
                        </a:rPr>
                        <a:t>out</a:t>
                      </a:r>
                      <a:r>
                        <a:rPr lang="en-US" sz="2200">
                          <a:solidFill>
                            <a:srgbClr val="000000"/>
                          </a:solidFill>
                          <a:latin typeface="Tahoma" pitchFamily="34" charset="0"/>
                          <a:ea typeface="Times New Roman"/>
                          <a:cs typeface="Tahoma" pitchFamily="34" charset="0"/>
                        </a:rPr>
                        <a:t>put</a:t>
                      </a:r>
                      <a:endParaRPr lang="en-US" sz="2200">
                        <a:latin typeface="Tahoma" pitchFamily="34" charset="0"/>
                        <a:ea typeface="Calibri"/>
                        <a:cs typeface="Tahoma" pitchFamily="34"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US" sz="2200" smtClean="0">
                          <a:solidFill>
                            <a:srgbClr val="000000"/>
                          </a:solidFill>
                          <a:latin typeface="Tahoma" pitchFamily="34" charset="0"/>
                          <a:ea typeface="Times New Roman"/>
                          <a:cs typeface="Tahoma" pitchFamily="34" charset="0"/>
                        </a:rPr>
                        <a:t> File </a:t>
                      </a:r>
                      <a:r>
                        <a:rPr lang="en-US" sz="2200">
                          <a:solidFill>
                            <a:srgbClr val="000000"/>
                          </a:solidFill>
                          <a:latin typeface="Tahoma" pitchFamily="34" charset="0"/>
                          <a:ea typeface="Times New Roman"/>
                          <a:cs typeface="Tahoma" pitchFamily="34" charset="0"/>
                        </a:rPr>
                        <a:t>open for writing: the </a:t>
                      </a:r>
                      <a:r>
                        <a:rPr lang="en-US" sz="2200" i="1" u="none" strike="noStrike">
                          <a:solidFill>
                            <a:srgbClr val="000070"/>
                          </a:solidFill>
                          <a:latin typeface="Tahoma" pitchFamily="34" charset="0"/>
                          <a:ea typeface="Times New Roman"/>
                          <a:cs typeface="Tahoma" pitchFamily="34" charset="0"/>
                          <a:hlinkClick r:id="rId3"/>
                        </a:rPr>
                        <a:t>internal stream buffer</a:t>
                      </a:r>
                      <a:r>
                        <a:rPr lang="en-US" sz="2200">
                          <a:solidFill>
                            <a:srgbClr val="000000"/>
                          </a:solidFill>
                          <a:latin typeface="Tahoma" pitchFamily="34" charset="0"/>
                          <a:ea typeface="Times New Roman"/>
                          <a:cs typeface="Tahoma" pitchFamily="34" charset="0"/>
                        </a:rPr>
                        <a:t> supports output operations.</a:t>
                      </a:r>
                      <a:endParaRPr lang="en-US" sz="2200">
                        <a:latin typeface="Tahoma" pitchFamily="34" charset="0"/>
                        <a:ea typeface="Calibri"/>
                        <a:cs typeface="Tahoma" pitchFamily="34"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817326">
                <a:tc>
                  <a:txBody>
                    <a:bodyPr/>
                    <a:lstStyle/>
                    <a:p>
                      <a:pPr algn="ctr">
                        <a:lnSpc>
                          <a:spcPct val="115000"/>
                        </a:lnSpc>
                        <a:spcAft>
                          <a:spcPts val="0"/>
                        </a:spcAft>
                      </a:pPr>
                      <a:r>
                        <a:rPr lang="en-US" sz="2200" smtClean="0">
                          <a:solidFill>
                            <a:srgbClr val="000000"/>
                          </a:solidFill>
                          <a:latin typeface="Tahoma" pitchFamily="34" charset="0"/>
                          <a:ea typeface="Times New Roman"/>
                          <a:cs typeface="Tahoma" pitchFamily="34" charset="0"/>
                        </a:rPr>
                        <a:t> binary</a:t>
                      </a:r>
                      <a:endParaRPr lang="en-US" sz="2200">
                        <a:latin typeface="Tahoma" pitchFamily="34" charset="0"/>
                        <a:ea typeface="Calibri"/>
                        <a:cs typeface="Tahoma" pitchFamily="34"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US" sz="2200" b="1">
                          <a:solidFill>
                            <a:srgbClr val="000000"/>
                          </a:solidFill>
                          <a:latin typeface="Tahoma" pitchFamily="34" charset="0"/>
                          <a:ea typeface="Times New Roman"/>
                          <a:cs typeface="Tahoma" pitchFamily="34" charset="0"/>
                        </a:rPr>
                        <a:t>binary</a:t>
                      </a:r>
                      <a:endParaRPr lang="en-US" sz="2200">
                        <a:latin typeface="Tahoma" pitchFamily="34" charset="0"/>
                        <a:ea typeface="Calibri"/>
                        <a:cs typeface="Tahoma" pitchFamily="34"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US" sz="2200" smtClean="0">
                          <a:solidFill>
                            <a:srgbClr val="000000"/>
                          </a:solidFill>
                          <a:latin typeface="Tahoma" pitchFamily="34" charset="0"/>
                          <a:ea typeface="Times New Roman"/>
                          <a:cs typeface="Tahoma" pitchFamily="34" charset="0"/>
                        </a:rPr>
                        <a:t> Operations </a:t>
                      </a:r>
                      <a:r>
                        <a:rPr lang="en-US" sz="2200">
                          <a:solidFill>
                            <a:srgbClr val="000000"/>
                          </a:solidFill>
                          <a:latin typeface="Tahoma" pitchFamily="34" charset="0"/>
                          <a:ea typeface="Times New Roman"/>
                          <a:cs typeface="Tahoma" pitchFamily="34" charset="0"/>
                        </a:rPr>
                        <a:t>are performed in binary mode rather than text.</a:t>
                      </a:r>
                      <a:endParaRPr lang="en-US" sz="2200">
                        <a:latin typeface="Tahoma" pitchFamily="34" charset="0"/>
                        <a:ea typeface="Calibri"/>
                        <a:cs typeface="Tahoma" pitchFamily="34"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817326">
                <a:tc>
                  <a:txBody>
                    <a:bodyPr/>
                    <a:lstStyle/>
                    <a:p>
                      <a:pPr algn="ctr">
                        <a:lnSpc>
                          <a:spcPct val="115000"/>
                        </a:lnSpc>
                        <a:spcAft>
                          <a:spcPts val="0"/>
                        </a:spcAft>
                      </a:pPr>
                      <a:r>
                        <a:rPr lang="en-US" sz="2200" smtClean="0">
                          <a:solidFill>
                            <a:srgbClr val="000000"/>
                          </a:solidFill>
                          <a:latin typeface="Tahoma" pitchFamily="34" charset="0"/>
                          <a:ea typeface="Times New Roman"/>
                          <a:cs typeface="Tahoma" pitchFamily="34" charset="0"/>
                        </a:rPr>
                        <a:t>ate</a:t>
                      </a:r>
                      <a:endParaRPr lang="en-US" sz="2200">
                        <a:latin typeface="Tahoma" pitchFamily="34" charset="0"/>
                        <a:ea typeface="Calibri"/>
                        <a:cs typeface="Tahoma" pitchFamily="34"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US" sz="2200" b="1">
                          <a:solidFill>
                            <a:srgbClr val="000000"/>
                          </a:solidFill>
                          <a:latin typeface="Tahoma" pitchFamily="34" charset="0"/>
                          <a:ea typeface="Times New Roman"/>
                          <a:cs typeface="Tahoma" pitchFamily="34" charset="0"/>
                        </a:rPr>
                        <a:t>at e</a:t>
                      </a:r>
                      <a:r>
                        <a:rPr lang="en-US" sz="2200">
                          <a:solidFill>
                            <a:srgbClr val="000000"/>
                          </a:solidFill>
                          <a:latin typeface="Tahoma" pitchFamily="34" charset="0"/>
                          <a:ea typeface="Times New Roman"/>
                          <a:cs typeface="Tahoma" pitchFamily="34" charset="0"/>
                        </a:rPr>
                        <a:t>nd</a:t>
                      </a:r>
                      <a:endParaRPr lang="en-US" sz="2200">
                        <a:latin typeface="Tahoma" pitchFamily="34" charset="0"/>
                        <a:ea typeface="Calibri"/>
                        <a:cs typeface="Tahoma" pitchFamily="34"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US" sz="2200" smtClean="0">
                          <a:solidFill>
                            <a:srgbClr val="000000"/>
                          </a:solidFill>
                          <a:latin typeface="Tahoma" pitchFamily="34" charset="0"/>
                          <a:ea typeface="Times New Roman"/>
                          <a:cs typeface="Tahoma" pitchFamily="34" charset="0"/>
                        </a:rPr>
                        <a:t> The</a:t>
                      </a:r>
                      <a:r>
                        <a:rPr lang="en-US" sz="2200">
                          <a:solidFill>
                            <a:srgbClr val="000000"/>
                          </a:solidFill>
                          <a:latin typeface="Tahoma" pitchFamily="34" charset="0"/>
                          <a:ea typeface="Times New Roman"/>
                          <a:cs typeface="Tahoma" pitchFamily="34" charset="0"/>
                        </a:rPr>
                        <a:t> </a:t>
                      </a:r>
                      <a:r>
                        <a:rPr lang="en-US" sz="2200" i="1">
                          <a:solidFill>
                            <a:srgbClr val="000000"/>
                          </a:solidFill>
                          <a:latin typeface="Tahoma" pitchFamily="34" charset="0"/>
                          <a:ea typeface="Times New Roman"/>
                          <a:cs typeface="Tahoma" pitchFamily="34" charset="0"/>
                        </a:rPr>
                        <a:t>output position</a:t>
                      </a:r>
                      <a:r>
                        <a:rPr lang="en-US" sz="2200">
                          <a:solidFill>
                            <a:srgbClr val="000000"/>
                          </a:solidFill>
                          <a:latin typeface="Tahoma" pitchFamily="34" charset="0"/>
                          <a:ea typeface="Times New Roman"/>
                          <a:cs typeface="Tahoma" pitchFamily="34" charset="0"/>
                        </a:rPr>
                        <a:t> starts at the end of the file.</a:t>
                      </a:r>
                      <a:endParaRPr lang="en-US" sz="2200">
                        <a:latin typeface="Tahoma" pitchFamily="34" charset="0"/>
                        <a:ea typeface="Calibri"/>
                        <a:cs typeface="Tahoma" pitchFamily="34"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192046">
                <a:tc>
                  <a:txBody>
                    <a:bodyPr/>
                    <a:lstStyle/>
                    <a:p>
                      <a:pPr algn="ctr">
                        <a:lnSpc>
                          <a:spcPct val="115000"/>
                        </a:lnSpc>
                        <a:spcAft>
                          <a:spcPts val="0"/>
                        </a:spcAft>
                      </a:pPr>
                      <a:r>
                        <a:rPr lang="en-US" sz="2200" smtClean="0">
                          <a:solidFill>
                            <a:srgbClr val="000000"/>
                          </a:solidFill>
                          <a:latin typeface="Tahoma" pitchFamily="34" charset="0"/>
                          <a:ea typeface="Times New Roman"/>
                          <a:cs typeface="Tahoma" pitchFamily="34" charset="0"/>
                        </a:rPr>
                        <a:t> app</a:t>
                      </a:r>
                      <a:endParaRPr lang="en-US" sz="2200">
                        <a:latin typeface="Tahoma" pitchFamily="34" charset="0"/>
                        <a:ea typeface="Calibri"/>
                        <a:cs typeface="Tahoma" pitchFamily="34"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US" sz="2200" b="1">
                          <a:solidFill>
                            <a:srgbClr val="000000"/>
                          </a:solidFill>
                          <a:latin typeface="Tahoma" pitchFamily="34" charset="0"/>
                          <a:ea typeface="Times New Roman"/>
                          <a:cs typeface="Tahoma" pitchFamily="34" charset="0"/>
                        </a:rPr>
                        <a:t>app</a:t>
                      </a:r>
                      <a:r>
                        <a:rPr lang="en-US" sz="2200">
                          <a:solidFill>
                            <a:srgbClr val="000000"/>
                          </a:solidFill>
                          <a:latin typeface="Tahoma" pitchFamily="34" charset="0"/>
                          <a:ea typeface="Times New Roman"/>
                          <a:cs typeface="Tahoma" pitchFamily="34" charset="0"/>
                        </a:rPr>
                        <a:t>end</a:t>
                      </a:r>
                      <a:endParaRPr lang="en-US" sz="2200">
                        <a:latin typeface="Tahoma" pitchFamily="34" charset="0"/>
                        <a:ea typeface="Calibri"/>
                        <a:cs typeface="Tahoma" pitchFamily="34"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US" sz="2200" smtClean="0">
                          <a:solidFill>
                            <a:srgbClr val="000000"/>
                          </a:solidFill>
                          <a:latin typeface="Tahoma" pitchFamily="34" charset="0"/>
                          <a:ea typeface="Times New Roman"/>
                          <a:cs typeface="Tahoma" pitchFamily="34" charset="0"/>
                        </a:rPr>
                        <a:t> All </a:t>
                      </a:r>
                      <a:r>
                        <a:rPr lang="en-US" sz="2200">
                          <a:solidFill>
                            <a:srgbClr val="000000"/>
                          </a:solidFill>
                          <a:latin typeface="Tahoma" pitchFamily="34" charset="0"/>
                          <a:ea typeface="Times New Roman"/>
                          <a:cs typeface="Tahoma" pitchFamily="34" charset="0"/>
                        </a:rPr>
                        <a:t>output operations happen at the end of the file, appending to its existing contents.</a:t>
                      </a:r>
                      <a:endParaRPr lang="en-US" sz="2200">
                        <a:latin typeface="Tahoma" pitchFamily="34" charset="0"/>
                        <a:ea typeface="Calibri"/>
                        <a:cs typeface="Tahoma" pitchFamily="34"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817326">
                <a:tc>
                  <a:txBody>
                    <a:bodyPr/>
                    <a:lstStyle/>
                    <a:p>
                      <a:pPr algn="ctr">
                        <a:lnSpc>
                          <a:spcPct val="115000"/>
                        </a:lnSpc>
                        <a:spcAft>
                          <a:spcPts val="0"/>
                        </a:spcAft>
                      </a:pPr>
                      <a:r>
                        <a:rPr lang="en-US" sz="2200" smtClean="0">
                          <a:solidFill>
                            <a:srgbClr val="000000"/>
                          </a:solidFill>
                          <a:latin typeface="Tahoma" pitchFamily="34" charset="0"/>
                          <a:ea typeface="Times New Roman"/>
                          <a:cs typeface="Tahoma" pitchFamily="34" charset="0"/>
                        </a:rPr>
                        <a:t>trunc</a:t>
                      </a:r>
                      <a:endParaRPr lang="en-US" sz="2200">
                        <a:latin typeface="Tahoma" pitchFamily="34" charset="0"/>
                        <a:ea typeface="Calibri"/>
                        <a:cs typeface="Tahoma" pitchFamily="34"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US" sz="2200" b="1">
                          <a:solidFill>
                            <a:srgbClr val="000000"/>
                          </a:solidFill>
                          <a:latin typeface="Tahoma" pitchFamily="34" charset="0"/>
                          <a:ea typeface="Times New Roman"/>
                          <a:cs typeface="Tahoma" pitchFamily="34" charset="0"/>
                        </a:rPr>
                        <a:t>trunc</a:t>
                      </a:r>
                      <a:r>
                        <a:rPr lang="en-US" sz="2200">
                          <a:solidFill>
                            <a:srgbClr val="000000"/>
                          </a:solidFill>
                          <a:latin typeface="Tahoma" pitchFamily="34" charset="0"/>
                          <a:ea typeface="Times New Roman"/>
                          <a:cs typeface="Tahoma" pitchFamily="34" charset="0"/>
                        </a:rPr>
                        <a:t>ate</a:t>
                      </a:r>
                      <a:endParaRPr lang="en-US" sz="2200">
                        <a:latin typeface="Tahoma" pitchFamily="34" charset="0"/>
                        <a:ea typeface="Calibri"/>
                        <a:cs typeface="Tahoma" pitchFamily="34"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US" sz="2200" smtClean="0">
                          <a:solidFill>
                            <a:srgbClr val="000000"/>
                          </a:solidFill>
                          <a:latin typeface="Tahoma" pitchFamily="34" charset="0"/>
                          <a:ea typeface="Times New Roman"/>
                          <a:cs typeface="Tahoma" pitchFamily="34" charset="0"/>
                        </a:rPr>
                        <a:t> Any </a:t>
                      </a:r>
                      <a:r>
                        <a:rPr lang="en-US" sz="2200">
                          <a:solidFill>
                            <a:srgbClr val="000000"/>
                          </a:solidFill>
                          <a:latin typeface="Tahoma" pitchFamily="34" charset="0"/>
                          <a:ea typeface="Times New Roman"/>
                          <a:cs typeface="Tahoma" pitchFamily="34" charset="0"/>
                        </a:rPr>
                        <a:t>contents that existed in the file before it is open are discarded.</a:t>
                      </a:r>
                      <a:endParaRPr lang="en-US" sz="2200">
                        <a:latin typeface="Tahoma" pitchFamily="34" charset="0"/>
                        <a:ea typeface="Calibri"/>
                        <a:cs typeface="Tahoma" pitchFamily="34"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13.jpeg"/></Relationships>
</file>

<file path=ppt/theme/theme1.xml><?xml version="1.0" encoding="utf-8"?>
<a:theme xmlns:a="http://schemas.openxmlformats.org/drawingml/2006/main" name="m62-shipping">
  <a:themeElements>
    <a:clrScheme name="m62-shipping 14">
      <a:dk1>
        <a:srgbClr val="1C1C1C"/>
      </a:dk1>
      <a:lt1>
        <a:srgbClr val="FFFFFF"/>
      </a:lt1>
      <a:dk2>
        <a:srgbClr val="FFFFFF"/>
      </a:dk2>
      <a:lt2>
        <a:srgbClr val="808080"/>
      </a:lt2>
      <a:accent1>
        <a:srgbClr val="0C4368"/>
      </a:accent1>
      <a:accent2>
        <a:srgbClr val="AABFE0"/>
      </a:accent2>
      <a:accent3>
        <a:srgbClr val="FFFFFF"/>
      </a:accent3>
      <a:accent4>
        <a:srgbClr val="161616"/>
      </a:accent4>
      <a:accent5>
        <a:srgbClr val="AAB0B9"/>
      </a:accent5>
      <a:accent6>
        <a:srgbClr val="9AADCB"/>
      </a:accent6>
      <a:hlink>
        <a:srgbClr val="000F31"/>
      </a:hlink>
      <a:folHlink>
        <a:srgbClr val="FF3753"/>
      </a:folHlink>
    </a:clrScheme>
    <a:fontScheme name="m62-shipping">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25513"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25513"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m62-shipp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62-shipp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62-shipp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62-shipp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62-shipp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62-shipp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62-shipp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62-shipp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62-shipp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62-shipp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62-shipp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62-shipp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m62-shipping 13">
        <a:dk1>
          <a:srgbClr val="000000"/>
        </a:dk1>
        <a:lt1>
          <a:srgbClr val="FFFFFF"/>
        </a:lt1>
        <a:dk2>
          <a:srgbClr val="FFFFFF"/>
        </a:dk2>
        <a:lt2>
          <a:srgbClr val="808080"/>
        </a:lt2>
        <a:accent1>
          <a:srgbClr val="0C4368"/>
        </a:accent1>
        <a:accent2>
          <a:srgbClr val="AABFE0"/>
        </a:accent2>
        <a:accent3>
          <a:srgbClr val="FFFFFF"/>
        </a:accent3>
        <a:accent4>
          <a:srgbClr val="000000"/>
        </a:accent4>
        <a:accent5>
          <a:srgbClr val="AAB0B9"/>
        </a:accent5>
        <a:accent6>
          <a:srgbClr val="9AADCB"/>
        </a:accent6>
        <a:hlink>
          <a:srgbClr val="000F31"/>
        </a:hlink>
        <a:folHlink>
          <a:srgbClr val="FF3753"/>
        </a:folHlink>
      </a:clrScheme>
      <a:clrMap bg1="lt1" tx1="dk1" bg2="lt2" tx2="dk2" accent1="accent1" accent2="accent2" accent3="accent3" accent4="accent4" accent5="accent5" accent6="accent6" hlink="hlink" folHlink="folHlink"/>
    </a:extraClrScheme>
    <a:extraClrScheme>
      <a:clrScheme name="m62-shipping 14">
        <a:dk1>
          <a:srgbClr val="1C1C1C"/>
        </a:dk1>
        <a:lt1>
          <a:srgbClr val="FFFFFF"/>
        </a:lt1>
        <a:dk2>
          <a:srgbClr val="FFFFFF"/>
        </a:dk2>
        <a:lt2>
          <a:srgbClr val="808080"/>
        </a:lt2>
        <a:accent1>
          <a:srgbClr val="0C4368"/>
        </a:accent1>
        <a:accent2>
          <a:srgbClr val="AABFE0"/>
        </a:accent2>
        <a:accent3>
          <a:srgbClr val="FFFFFF"/>
        </a:accent3>
        <a:accent4>
          <a:srgbClr val="161616"/>
        </a:accent4>
        <a:accent5>
          <a:srgbClr val="AAB0B9"/>
        </a:accent5>
        <a:accent6>
          <a:srgbClr val="9AADCB"/>
        </a:accent6>
        <a:hlink>
          <a:srgbClr val="000F31"/>
        </a:hlink>
        <a:folHlink>
          <a:srgbClr val="FF375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s not the design of your template">
  <a:themeElements>
    <a:clrScheme name="1_It’s not the design of your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135971"/>
      </a:hlink>
      <a:folHlink>
        <a:srgbClr val="99CC00"/>
      </a:folHlink>
    </a:clrScheme>
    <a:fontScheme name="1_It’s not the design of your template">
      <a:majorFont>
        <a:latin typeface="Neo San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25513"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25513"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_It’s not the design of your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s not the design of your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s not the design of your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s not the design of your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s not the design of your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s not the design of your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s not the design of your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s not the design of your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s not the design of your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s not the design of your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s not the design of your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s not the design of your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s not the design of your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135971"/>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m62-shipping</Template>
  <TotalTime>4373</TotalTime>
  <Words>14115</Words>
  <Application>Microsoft Office PowerPoint</Application>
  <PresentationFormat>Custom</PresentationFormat>
  <Paragraphs>1738</Paragraphs>
  <Slides>176</Slides>
  <Notes>100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176</vt:i4>
      </vt:variant>
    </vt:vector>
  </HeadingPairs>
  <TitlesOfParts>
    <vt:vector size="180" baseType="lpstr">
      <vt:lpstr>m62-shipping</vt:lpstr>
      <vt:lpstr>1_It’s not the design of your template</vt:lpstr>
      <vt:lpstr>Oriel</vt:lpstr>
      <vt:lpstr>Bitmap Image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vector>
  </TitlesOfParts>
  <Company>Maritime College No.1</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text here</dc:title>
  <dc:creator>Quang Huy</dc:creator>
  <cp:lastModifiedBy>Quang Huy</cp:lastModifiedBy>
  <cp:revision>1711</cp:revision>
  <dcterms:created xsi:type="dcterms:W3CDTF">2012-04-18T14:19:18Z</dcterms:created>
  <dcterms:modified xsi:type="dcterms:W3CDTF">2020-09-22T13:05:39Z</dcterms:modified>
  <cp:category>24 hour technical support on +44 151 259 6262</cp:category>
</cp:coreProperties>
</file>