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9900" y="5049037"/>
            <a:ext cx="7772400" cy="1463040"/>
          </a:xfrm>
        </p:spPr>
        <p:txBody>
          <a:bodyPr/>
          <a:lstStyle/>
          <a:p>
            <a:r>
              <a:rPr lang="cs-CZ" dirty="0" smtClean="0"/>
              <a:t>Akciová společnost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898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Splacení akcií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4128" y="2286000"/>
            <a:ext cx="9808972" cy="20701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dirty="0"/>
              <a:t>Před konáním ustavující valné hromady musí být splaceno minimálně 30% upsaných akcií. Zakladatel, jmenovaný ve společenské nebo zakladatelské smlouvě, spravuje před vznikem společnosti vklady nebo jejich části. Společnost musí založit účet v bance nebo spořitelním či úvěrním družstvu, kam složí základní kapitál. Po splacení potřebné částky vydá banka nebo družstvo písemné potvrzení o splacení vkladů.</a:t>
            </a:r>
            <a:endParaRPr lang="cs-CZ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024128" y="3606292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/>
              <a:t>Ustavující valná hromada</a:t>
            </a:r>
            <a:endParaRPr lang="cs-CZ" dirty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935228" y="5105908"/>
            <a:ext cx="9808972" cy="20701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dirty="0"/>
              <a:t>Na valné hromadě se rozhoduje o založení společnosti, schvalují se zde také stanovy a volí se orgány společnosti. Z valné hromady je pořízen zápis, který musí být notářsky ověřen a který slouží jako doklad pro zápis do obchodního rejstříku.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632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AkcIOVÁ</a:t>
            </a:r>
            <a:r>
              <a:rPr lang="cs-CZ" dirty="0" smtClean="0"/>
              <a:t> SPOLEČNOST MŮŽE BÝT ZALOŽENA DVĚMA ZPŮSOBY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základě veřejné nabídky akcií (tzv. sukcesivní založení), </a:t>
            </a:r>
            <a:r>
              <a:rPr lang="cs-CZ" dirty="0" err="1"/>
              <a:t>tj.oznámení</a:t>
            </a:r>
            <a:r>
              <a:rPr lang="cs-CZ" dirty="0"/>
              <a:t> veřejnosti o nabízených cenných papírech (akciích) a o podmínkách jejich nabytí - veřejný návrh smlouvy</a:t>
            </a:r>
          </a:p>
          <a:p>
            <a:r>
              <a:rPr lang="cs-CZ" dirty="0"/>
              <a:t>bez veřejné nabídky k upsání akcií (tzv. simultánní založení)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470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Zakladatelé, zakládající dokumenty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dirty="0"/>
              <a:t>Akciovou společnost může založit i jediný zakladatel, může to být i stát. V případě jediného zakladatele se sepisuje zakladatelská listina ve formě notářského zápisu. V případě více zakladatelů se podepisuje zakladatelská smlouva ve formě notářského zápisu.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866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Zakladatelská smlouva nebo listina a.s. (u obou způsobů založení) musí obsahovat: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firmu, sídlo a předmět podnikání</a:t>
            </a:r>
          </a:p>
          <a:p>
            <a:r>
              <a:rPr lang="cs-CZ" dirty="0"/>
              <a:t>navrhovaný základní kapitál</a:t>
            </a:r>
          </a:p>
          <a:p>
            <a:r>
              <a:rPr lang="cs-CZ" dirty="0"/>
              <a:t>počet akcií a jejich jmenovitou hodnotu</a:t>
            </a:r>
          </a:p>
          <a:p>
            <a:r>
              <a:rPr lang="cs-CZ" dirty="0"/>
              <a:t>kolik akcií který zakladatel upisuje, za jaký emisní kurz, způsob a lhůtu pro splacení emisního kurzu a jakým vkladem bude emisní kurz splacen,</a:t>
            </a:r>
          </a:p>
          <a:p>
            <a:r>
              <a:rPr lang="cs-CZ" dirty="0"/>
              <a:t>splácí-li se emisní kurz akcií nepeněžitými vklady, i určení předmětu nepeněžitého vkladu a způsobu jeho splacení, počet, jmenovitou hodnotu, podobu, formu a druh akcií, jež se vydají za tento nepeněžitý vklad,</a:t>
            </a:r>
          </a:p>
          <a:p>
            <a:r>
              <a:rPr lang="cs-CZ" dirty="0"/>
              <a:t>určení správce vkladu</a:t>
            </a:r>
          </a:p>
          <a:p>
            <a:r>
              <a:rPr lang="cs-CZ" dirty="0"/>
              <a:t>návrh stanov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838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V případě založení společnosti na základě veřejné nabídky akcií musí zakladatelská smlouva obsahovat navíc: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místo a dobu upisování akcií ne kratší než dva týdny</a:t>
            </a:r>
          </a:p>
          <a:p>
            <a:r>
              <a:rPr lang="cs-CZ" dirty="0"/>
              <a:t>postup při upisování akcií</a:t>
            </a:r>
          </a:p>
          <a:p>
            <a:r>
              <a:rPr lang="cs-CZ" dirty="0"/>
              <a:t>postup při upsání akcií převyšujících navrhovaný základní kapitál, připadá-li to v úvahu</a:t>
            </a:r>
          </a:p>
          <a:p>
            <a:r>
              <a:rPr lang="cs-CZ" dirty="0"/>
              <a:t>určení, že zájemci mohou splácet emisní kurz akcie pouze peněžitými vklady</a:t>
            </a:r>
          </a:p>
          <a:p>
            <a:r>
              <a:rPr lang="cs-CZ" dirty="0"/>
              <a:t>místo, dobu, popřípadě účet banky pro splácení emisního kurzu</a:t>
            </a:r>
          </a:p>
          <a:p>
            <a:r>
              <a:rPr lang="cs-CZ" dirty="0"/>
              <a:t>emisní kurz upisovaných akcií nebo způsob jeho určení; (emisní kurz musí být pro všechny upisovatele stejný, není-li stanoveno zákonem jinak)</a:t>
            </a:r>
          </a:p>
          <a:p>
            <a:r>
              <a:rPr lang="cs-CZ" dirty="0"/>
              <a:t>způsob svolání ustavující valné hromady a místo jejího konání</a:t>
            </a:r>
          </a:p>
          <a:p>
            <a:r>
              <a:rPr lang="cs-CZ" dirty="0"/>
              <a:t>Zakladatelskou smlouvu nebo listinu doplňují stanovy, které upravují vnitřní poměry a fungování společnosti včetně úpravy práv a povinností akcionářů.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939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Stanovy ve formě notářského zápisu obsahují: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firma a sídlo společnosti</a:t>
            </a:r>
          </a:p>
          <a:p>
            <a:r>
              <a:rPr lang="cs-CZ" dirty="0"/>
              <a:t>předmět podnikání (činnosti)</a:t>
            </a:r>
          </a:p>
          <a:p>
            <a:r>
              <a:rPr lang="cs-CZ" dirty="0"/>
              <a:t>výši základního kapitálu a způsob splácení emisního kurzu akcií</a:t>
            </a:r>
          </a:p>
          <a:p>
            <a:r>
              <a:rPr lang="cs-CZ" dirty="0"/>
              <a:t>počet a jmenovitou hodnotu akcií, podobu akcií</a:t>
            </a:r>
          </a:p>
          <a:p>
            <a:r>
              <a:rPr lang="cs-CZ" dirty="0"/>
              <a:t>počet hlasů spojených s jednou akcií a způsob hlasování na valné hromadě; vydala-li společnost akcie v různé jmenovité hodnotě, počet hlasů vztahující se k té které výši jmenovité hodnoty akcií</a:t>
            </a:r>
          </a:p>
          <a:p>
            <a:r>
              <a:rPr lang="cs-CZ" dirty="0"/>
              <a:t>způsob svolávaní valné hromady, její působnost a způsob jejího </a:t>
            </a:r>
            <a:r>
              <a:rPr lang="cs-CZ" dirty="0" smtClean="0"/>
              <a:t>rozhodování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935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určitý počet členů představenstva, dozorčí rady nebo jiných orgánů, jakož i vymezení jejich působnosti a způsob rozhodování, jestliže se zřizují</a:t>
            </a:r>
          </a:p>
          <a:p>
            <a:r>
              <a:rPr lang="cs-CZ" dirty="0"/>
              <a:t>způsob tvorby rezervního fondu a výši, do které je společnost povinna jej doplňovat, a způsob doplňování</a:t>
            </a:r>
          </a:p>
          <a:p>
            <a:r>
              <a:rPr lang="cs-CZ" dirty="0"/>
              <a:t>způsob rozdělení zisku a úhrady ztráty</a:t>
            </a:r>
          </a:p>
          <a:p>
            <a:r>
              <a:rPr lang="cs-CZ" dirty="0"/>
              <a:t>důsledky porušení povinnosti splatit včas upsané akcie</a:t>
            </a:r>
          </a:p>
          <a:p>
            <a:r>
              <a:rPr lang="cs-CZ" dirty="0"/>
              <a:t>pravidla postupu při zvyšování a snižování základního kapitálu, zejména možnost snižovat základní kapitál vzetím akcií z oběhu losováním</a:t>
            </a:r>
          </a:p>
          <a:p>
            <a:r>
              <a:rPr lang="cs-CZ" dirty="0"/>
              <a:t>postup při doplňování a změně stanov</a:t>
            </a:r>
          </a:p>
          <a:p>
            <a:r>
              <a:rPr lang="cs-CZ" dirty="0"/>
              <a:t>další údaje, pokud tak stanoví zákon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935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Podnikatelské oprávnění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4129" y="2286000"/>
            <a:ext cx="9123172" cy="4445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dirty="0"/>
              <a:t>Zakladatelé nebo členové představenstva musí požádat o vydání živnostenského oprávnění na firmu.</a:t>
            </a:r>
            <a:endParaRPr lang="cs-CZ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725679" y="273050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dirty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1024128" y="4047236"/>
            <a:ext cx="9313672" cy="88036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dirty="0"/>
              <a:t>Státem stanovená minimální výše základního kapitálu činí 2 000 000 Kč nebo 20 000 000 Kč při založení společnosti s veřejnou nabídkou akcií.</a:t>
            </a:r>
            <a:endParaRPr lang="cs-CZ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725679" y="261518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/>
              <a:t>Základní kapitál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498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Akcie musí obsahovat: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název a sídlo společnosti</a:t>
            </a:r>
          </a:p>
          <a:p>
            <a:r>
              <a:rPr lang="cs-CZ" dirty="0"/>
              <a:t>jmenovitou hodnotu</a:t>
            </a:r>
          </a:p>
          <a:p>
            <a:r>
              <a:rPr lang="cs-CZ" dirty="0"/>
              <a:t>označení formy akcie</a:t>
            </a:r>
          </a:p>
          <a:p>
            <a:r>
              <a:rPr lang="cs-CZ" dirty="0"/>
              <a:t>výši základního kapitálu a počet akcií k datu emise akcie</a:t>
            </a:r>
          </a:p>
          <a:p>
            <a:r>
              <a:rPr lang="cs-CZ" dirty="0"/>
              <a:t>datum emise</a:t>
            </a:r>
          </a:p>
          <a:p>
            <a:r>
              <a:rPr lang="cs-CZ" i="1" dirty="0"/>
              <a:t>Dnem 27.6.2013 došlo ke změně obchodního zákona týkající se anonymních listinných akcií na majitele a to konkrétně nabytím účinnosti zákona o některých opatřeních ke zvýšení transparentnosti akciových společností. Od tohoto data nově založené akciové společnosti nesmějí vydat akcie na majitele v listinné podobě, čímž končí anonymita majitelů těchto akcií (akcionářů akciové společnosti).</a:t>
            </a:r>
            <a:endParaRPr lang="cs-CZ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8905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642</Words>
  <Application>Microsoft Office PowerPoint</Application>
  <PresentationFormat>Širokoúhlá obrazovka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Integrál</vt:lpstr>
      <vt:lpstr>Akciová společnost</vt:lpstr>
      <vt:lpstr>AkcIOVÁ SPOLEČNOST MŮŽE BÝT ZALOŽENA DVĚMA ZPŮSOBY</vt:lpstr>
      <vt:lpstr>Zakladatelé, zakládající dokumenty</vt:lpstr>
      <vt:lpstr>Zakladatelská smlouva nebo listina a.s. (u obou způsobů založení) musí obsahovat:</vt:lpstr>
      <vt:lpstr>V případě založení společnosti na základě veřejné nabídky akcií musí zakladatelská smlouva obsahovat navíc:</vt:lpstr>
      <vt:lpstr>Stanovy ve formě notářského zápisu obsahují:</vt:lpstr>
      <vt:lpstr>Prezentace aplikace PowerPoint</vt:lpstr>
      <vt:lpstr>Podnikatelské oprávnění</vt:lpstr>
      <vt:lpstr>Akcie musí obsahovat:</vt:lpstr>
      <vt:lpstr>Splacení akcií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stock company</dc:title>
  <dc:creator>Vojtěch Kořízek</dc:creator>
  <cp:lastModifiedBy>Vojtěch Kořízek</cp:lastModifiedBy>
  <cp:revision>8</cp:revision>
  <dcterms:created xsi:type="dcterms:W3CDTF">2019-10-02T09:09:43Z</dcterms:created>
  <dcterms:modified xsi:type="dcterms:W3CDTF">2019-10-04T07:29:02Z</dcterms:modified>
</cp:coreProperties>
</file>