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DB6-E6B0-4E8B-B5B8-3C0AB0D9CE1D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AB00-5FBF-4194-B30E-31E609352F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119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DB6-E6B0-4E8B-B5B8-3C0AB0D9CE1D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AB00-5FBF-4194-B30E-31E609352F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181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DB6-E6B0-4E8B-B5B8-3C0AB0D9CE1D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AB00-5FBF-4194-B30E-31E609352F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915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DB6-E6B0-4E8B-B5B8-3C0AB0D9CE1D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AB00-5FBF-4194-B30E-31E609352F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559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DB6-E6B0-4E8B-B5B8-3C0AB0D9CE1D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AB00-5FBF-4194-B30E-31E609352F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485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DB6-E6B0-4E8B-B5B8-3C0AB0D9CE1D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AB00-5FBF-4194-B30E-31E609352F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235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DB6-E6B0-4E8B-B5B8-3C0AB0D9CE1D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AB00-5FBF-4194-B30E-31E609352F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934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DB6-E6B0-4E8B-B5B8-3C0AB0D9CE1D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AB00-5FBF-4194-B30E-31E609352F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987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DB6-E6B0-4E8B-B5B8-3C0AB0D9CE1D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AB00-5FBF-4194-B30E-31E609352F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134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DB6-E6B0-4E8B-B5B8-3C0AB0D9CE1D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AB00-5FBF-4194-B30E-31E609352F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91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DB6-E6B0-4E8B-B5B8-3C0AB0D9CE1D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AB00-5FBF-4194-B30E-31E609352F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623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CDB6-E6B0-4E8B-B5B8-3C0AB0D9CE1D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8AB00-5FBF-4194-B30E-31E609352F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016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9900" y="5049037"/>
            <a:ext cx="7772400" cy="1463040"/>
          </a:xfrm>
        </p:spPr>
        <p:txBody>
          <a:bodyPr/>
          <a:lstStyle/>
          <a:p>
            <a:r>
              <a:rPr lang="cs-CZ" dirty="0" smtClean="0"/>
              <a:t>Joint </a:t>
            </a:r>
            <a:r>
              <a:rPr lang="cs-CZ" dirty="0" err="1" smtClean="0"/>
              <a:t>stock</a:t>
            </a:r>
            <a:r>
              <a:rPr lang="cs-CZ" dirty="0" smtClean="0"/>
              <a:t> </a:t>
            </a:r>
            <a:r>
              <a:rPr lang="cs-CZ" dirty="0" err="1" smtClean="0"/>
              <a:t>company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829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UPOWAŻNIENIE BIZNESOWE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24129" y="2286000"/>
            <a:ext cx="9123172" cy="44450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Założyciele lub członkowie zarządu muszą ubiegać się o licencję handlową.</a:t>
            </a:r>
            <a:endParaRPr lang="cs-CZ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725679" y="2730500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cs-CZ" dirty="0"/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1024128" y="4047236"/>
            <a:ext cx="9313672" cy="88036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Ustawowy minimalny kapitał zakładowy wynosi 2 000 000 CZK lub 20 000 000 CZK, gdy powstaje spółka z publiczną ofertą akcji.</a:t>
            </a:r>
            <a:endParaRPr lang="cs-CZ" dirty="0"/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725679" y="261518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PODSTAWOWY KAPITAŁ</a:t>
            </a:r>
          </a:p>
        </p:txBody>
      </p:sp>
    </p:spTree>
    <p:extLst>
      <p:ext uri="{BB962C8B-B14F-4D97-AF65-F5344CB8AC3E}">
        <p14:creationId xmlns:p14="http://schemas.microsoft.com/office/powerpoint/2010/main" val="122111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Zapas MUSI ZAWIERAĆ: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nazwa</a:t>
            </a:r>
            <a:r>
              <a:rPr lang="en-US" dirty="0"/>
              <a:t> </a:t>
            </a:r>
            <a:r>
              <a:rPr lang="en-US" dirty="0" err="1"/>
              <a:t>firmy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siedzibanominal</a:t>
            </a:r>
            <a:r>
              <a:rPr lang="en-US" dirty="0"/>
              <a:t> value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wskazanie</a:t>
            </a:r>
            <a:r>
              <a:rPr lang="en-US" dirty="0"/>
              <a:t> </a:t>
            </a:r>
            <a:r>
              <a:rPr lang="en-US" dirty="0" err="1"/>
              <a:t>formy</a:t>
            </a:r>
            <a:r>
              <a:rPr lang="en-US" dirty="0"/>
              <a:t> </a:t>
            </a:r>
            <a:r>
              <a:rPr lang="en-US" dirty="0" err="1" smtClean="0"/>
              <a:t>udziału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wysokość kapitału zakładowego i liczbę akcji na dzień emisji </a:t>
            </a:r>
            <a:r>
              <a:rPr lang="pl-PL" dirty="0" smtClean="0"/>
              <a:t>akcji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Data </a:t>
            </a:r>
            <a:r>
              <a:rPr lang="en-US" dirty="0" err="1" smtClean="0"/>
              <a:t>wydania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W dniu 27 czerwca 2013 r. Zmieniono Kodeks handlowy dotyczący anonimowych certyfikowanych akcji na okaziciela, a mianowicie wejścia w życie ustawy o niektórych środkach zwiększających przejrzystość spółek akcyjnych. Od tej daty nowo utworzone spółki akcyjne nie mogą emitować akcji na okaziciela w formie papierowej, co kończy anonimowość właścicieli takich akcji (akcjonariuszy spółki akcyjnej).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297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/>
            </a:r>
            <a:br>
              <a:rPr lang="cs-CZ" dirty="0"/>
            </a:br>
            <a:r>
              <a:rPr lang="cs-CZ" dirty="0"/>
              <a:t>SPŁATA AKCJI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24128" y="2286000"/>
            <a:ext cx="9808972" cy="20701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Przynajmniej 30% subskrybowanych akcji należy opłacić przed walnym zgromadzeniem założyciela. Założyciel powołany w statucie lub statucie stowarzyszenia zarządza depozytami lub ich częściami przed utworzeniem spółki. Firma musi otworzyć rachunek w banku lub spółdzielni oszczędnościowo-kredytowej, w której zdeponuje kapitał zakładowy. Po zapłaceniu wymaganej kwoty bank lub spółdzielnia wydaje pisemne potwierdzenie spłaty depozytów.</a:t>
            </a:r>
            <a:endParaRPr lang="cs-CZ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1068578" y="3814288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/>
            </a:r>
            <a:br>
              <a:rPr lang="cs-CZ" dirty="0"/>
            </a:br>
            <a:r>
              <a:rPr lang="cs-CZ" dirty="0"/>
              <a:t>USTANOWIENIE WALNEGO ZGROMADZENIA</a:t>
            </a: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935228" y="5105908"/>
            <a:ext cx="9808972" cy="20701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Na Walnym Zgromadzeniu zapada decyzja o utworzeniu spółki, statuty są również zatwierdzane i wybierane są organy spółki. Walne Zgromadzenie jest aktem, który musi być poświadczony notarialnie i służy jako dokument do rejestracji w rejestrze handlowym.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2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cs-CZ" b="1" dirty="0"/>
              <a:t>S</a:t>
            </a:r>
            <a:r>
              <a:rPr lang="pl-PL" altLang="cs-CZ" sz="5400" cap="none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półka </a:t>
            </a:r>
            <a:r>
              <a:rPr lang="pl-PL" altLang="cs-CZ" sz="5400" cap="none" dirty="0">
                <a:solidFill>
                  <a:schemeClr val="tx1"/>
                </a:solidFill>
                <a:latin typeface="Arial Unicode MS" panose="020B0604020202020204" pitchFamily="34" charset="-128"/>
              </a:rPr>
              <a:t>akcyjna może zostać utworzona na dwa sposoby</a:t>
            </a:r>
            <a:r>
              <a:rPr lang="pl-PL" altLang="cs-CZ" sz="800" cap="none" dirty="0">
                <a:solidFill>
                  <a:schemeClr val="tx1"/>
                </a:solidFill>
              </a:rPr>
              <a:t>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altLang="cs-CZ" sz="2400" dirty="0" smtClean="0">
                <a:latin typeface="Arial Unicode MS" panose="020B0604020202020204" pitchFamily="34" charset="-128"/>
              </a:rPr>
              <a:t>Na </a:t>
            </a:r>
            <a:r>
              <a:rPr lang="pl-PL" altLang="cs-CZ" sz="2400" dirty="0">
                <a:latin typeface="Arial Unicode MS" panose="020B0604020202020204" pitchFamily="34" charset="-128"/>
              </a:rPr>
              <a:t>podstawie publicznej oferty akcji, czyli publicznego ogłoszenia o oferowanych papierach wartościowych (akcjach) i warunkach ich nabywania - projekt umowy </a:t>
            </a:r>
            <a:r>
              <a:rPr lang="pl-PL" altLang="cs-CZ" sz="2400" dirty="0" smtClean="0">
                <a:latin typeface="Arial Unicode MS" panose="020B0604020202020204" pitchFamily="34" charset="-128"/>
              </a:rPr>
              <a:t>publicznej</a:t>
            </a:r>
            <a:endParaRPr lang="en-US" altLang="cs-CZ" sz="2400" dirty="0" smtClean="0">
              <a:latin typeface="Arial Unicode MS" panose="020B0604020202020204" pitchFamily="34" charset="-128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altLang="cs-CZ" sz="4800" dirty="0" smtClean="0">
                <a:latin typeface="Arial Unicode MS" panose="020B0604020202020204" pitchFamily="34" charset="-128"/>
              </a:rPr>
              <a:t>Bez </a:t>
            </a:r>
            <a:r>
              <a:rPr lang="pl-PL" altLang="cs-CZ" sz="4800" dirty="0">
                <a:latin typeface="Arial Unicode MS" panose="020B0604020202020204" pitchFamily="34" charset="-128"/>
              </a:rPr>
              <a:t>publicznej oferty subskrypcji akcji</a:t>
            </a:r>
            <a:r>
              <a:rPr lang="pl-PL" altLang="cs-CZ" sz="800" dirty="0"/>
              <a:t> </a:t>
            </a:r>
            <a:endParaRPr lang="pl-PL" altLang="cs-CZ" sz="8800" dirty="0">
              <a:latin typeface="Arial" panose="020B0604020202020204" pitchFamily="34" charset="0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l-PL" altLang="cs-CZ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Założyciele</a:t>
            </a:r>
            <a:r>
              <a:rPr lang="en-US" dirty="0"/>
              <a:t>, </a:t>
            </a:r>
            <a:r>
              <a:rPr lang="en-US" dirty="0" err="1"/>
              <a:t>dokumenty</a:t>
            </a:r>
            <a:r>
              <a:rPr lang="en-US" dirty="0"/>
              <a:t> </a:t>
            </a:r>
            <a:r>
              <a:rPr lang="en-US" dirty="0" err="1"/>
              <a:t>założycielskie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 smtClean="0"/>
              <a:t>Spółka </a:t>
            </a:r>
            <a:r>
              <a:rPr lang="pl-PL" dirty="0"/>
              <a:t>akcyjna może być założona przez jednego założyciela, może być także państwem. W przypadku jednego założyciela sporządza się akt założycielski w formie aktu notarialnego. W przypadku większej liczby założycieli umowa założycielska zostaje podpisana w formie aktu notarialnego.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200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cs-CZ" b="1" dirty="0" smtClean="0"/>
              <a:t>s</a:t>
            </a:r>
            <a:r>
              <a:rPr lang="pl-PL" altLang="cs-CZ" sz="5400" cap="none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półka </a:t>
            </a:r>
            <a:r>
              <a:rPr lang="pl-PL" altLang="cs-CZ" sz="5400" cap="none" dirty="0">
                <a:solidFill>
                  <a:schemeClr val="tx1"/>
                </a:solidFill>
                <a:latin typeface="Arial Unicode MS" panose="020B0604020202020204" pitchFamily="34" charset="-128"/>
              </a:rPr>
              <a:t>akcyjna może zostać utworzona na dwa sposoby</a:t>
            </a:r>
            <a:r>
              <a:rPr lang="pl-PL" altLang="cs-CZ" sz="800" cap="none" dirty="0">
                <a:solidFill>
                  <a:schemeClr val="tx1"/>
                </a:solidFill>
              </a:rPr>
              <a:t>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altLang="cs-CZ" sz="2400" dirty="0" smtClean="0">
                <a:latin typeface="Arial Unicode MS" panose="020B0604020202020204" pitchFamily="34" charset="-128"/>
              </a:rPr>
              <a:t>Na </a:t>
            </a:r>
            <a:r>
              <a:rPr lang="pl-PL" altLang="cs-CZ" sz="2400" dirty="0">
                <a:latin typeface="Arial Unicode MS" panose="020B0604020202020204" pitchFamily="34" charset="-128"/>
              </a:rPr>
              <a:t>podstawie publicznej oferty akcji, czyli publicznego ogłoszenia o oferowanych papierach wartościowych (akcjach) i warunkach ich nabywania - projekt umowy </a:t>
            </a:r>
            <a:r>
              <a:rPr lang="pl-PL" altLang="cs-CZ" sz="2400" dirty="0" smtClean="0">
                <a:latin typeface="Arial Unicode MS" panose="020B0604020202020204" pitchFamily="34" charset="-128"/>
              </a:rPr>
              <a:t>publicznej</a:t>
            </a:r>
            <a:endParaRPr lang="en-US" altLang="cs-CZ" sz="2400" dirty="0" smtClean="0">
              <a:latin typeface="Arial Unicode MS" panose="020B0604020202020204" pitchFamily="34" charset="-128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altLang="cs-CZ" sz="4800" dirty="0" smtClean="0">
                <a:latin typeface="Arial Unicode MS" panose="020B0604020202020204" pitchFamily="34" charset="-128"/>
              </a:rPr>
              <a:t>Bez </a:t>
            </a:r>
            <a:r>
              <a:rPr lang="pl-PL" altLang="cs-CZ" sz="4800" dirty="0">
                <a:latin typeface="Arial Unicode MS" panose="020B0604020202020204" pitchFamily="34" charset="-128"/>
              </a:rPr>
              <a:t>publicznej oferty subskrypcji akcji</a:t>
            </a:r>
            <a:r>
              <a:rPr lang="pl-PL" altLang="cs-CZ" sz="800" dirty="0"/>
              <a:t> </a:t>
            </a:r>
            <a:endParaRPr lang="pl-PL" altLang="cs-CZ" sz="8800" dirty="0">
              <a:latin typeface="Arial" panose="020B0604020202020204" pitchFamily="34" charset="0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l-PL" altLang="cs-CZ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Założyciele</a:t>
            </a:r>
            <a:r>
              <a:rPr lang="en-US" dirty="0"/>
              <a:t>, </a:t>
            </a:r>
            <a:r>
              <a:rPr lang="en-US" dirty="0" err="1"/>
              <a:t>dokumenty</a:t>
            </a:r>
            <a:r>
              <a:rPr lang="en-US" dirty="0"/>
              <a:t> </a:t>
            </a:r>
            <a:r>
              <a:rPr lang="en-US" dirty="0" err="1"/>
              <a:t>założycielskie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 smtClean="0"/>
              <a:t>Spółka </a:t>
            </a:r>
            <a:r>
              <a:rPr lang="pl-PL" dirty="0"/>
              <a:t>akcyjna może być założona przez jednego założyciela, może być także państwem. W przypadku jednego założyciela sporządza się akt założycielski w formie aktu notarialnego. W przypadku większej liczby założycieli umowa założycielska zostaje podpisana w formie aktu notarialnego.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809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Podstawa </a:t>
            </a:r>
            <a:r>
              <a:rPr lang="pl-PL" dirty="0"/>
              <a:t>lub zamówienie s. (oba sposoby fundamentowania) muszą zawierać: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firma, siedziba i przedmiot działalności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proponowany</a:t>
            </a:r>
            <a:r>
              <a:rPr lang="en-US" dirty="0"/>
              <a:t> </a:t>
            </a:r>
            <a:r>
              <a:rPr lang="en-US" dirty="0" err="1" smtClean="0"/>
              <a:t>kapitał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liczba akcji i ich wartość nominalna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pl-PL" dirty="0" smtClean="0"/>
              <a:t>le </a:t>
            </a:r>
            <a:r>
              <a:rPr lang="pl-PL" dirty="0"/>
              <a:t>akcji subskrybuje założyciel, według jakiego poziomu emisji, sposobu i terminu spłaty stopy emisji oraz przy jakim depozycie stopa emisji zostanie umorzona,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jeżeli cena emisyjna akcji jest spłacana przez depozyty niepieniężne, a także określenie przedmiotu niepieniężnego wkładu i sposobu jego spłaty, liczby, wartości nominalnej, formy, formy i rodzaju wyemitowanych akcji dla tej niepieniężnej </a:t>
            </a:r>
            <a:r>
              <a:rPr lang="pl-PL" dirty="0" smtClean="0"/>
              <a:t>inwestycji</a:t>
            </a:r>
            <a:r>
              <a:rPr lang="en-US" dirty="0" smtClean="0"/>
              <a:t>,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wyznaczenie</a:t>
            </a:r>
            <a:r>
              <a:rPr lang="en-US" dirty="0"/>
              <a:t> </a:t>
            </a:r>
            <a:r>
              <a:rPr lang="en-US" dirty="0" err="1"/>
              <a:t>zarządzającego</a:t>
            </a:r>
            <a:r>
              <a:rPr lang="en-US" dirty="0"/>
              <a:t> </a:t>
            </a:r>
            <a:r>
              <a:rPr lang="en-US" dirty="0" err="1" smtClean="0"/>
              <a:t>depozytem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projekty</a:t>
            </a:r>
            <a:r>
              <a:rPr lang="en-US" dirty="0"/>
              <a:t> </a:t>
            </a:r>
            <a:r>
              <a:rPr lang="en-US" dirty="0" err="1"/>
              <a:t>ustaw</a:t>
            </a: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26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pl-PL" dirty="0" smtClean="0"/>
              <a:t>KIEDY </a:t>
            </a:r>
            <a:r>
              <a:rPr lang="pl-PL" dirty="0"/>
              <a:t>SPÓŁKA JEST OPARTA NA PUBLICZNEJ OFERCIE AKCJI, UMOWA O ZAŁOŻENIU MUSI obejmować</a:t>
            </a:r>
            <a:r>
              <a:rPr lang="pl-PL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miejsce i okres subskrypcji nie krótszy niż dwa </a:t>
            </a:r>
            <a:r>
              <a:rPr lang="pl-PL" dirty="0" smtClean="0"/>
              <a:t>tygodnie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subskrypcji</a:t>
            </a:r>
            <a:r>
              <a:rPr lang="en-US" dirty="0"/>
              <a:t> </a:t>
            </a:r>
            <a:r>
              <a:rPr lang="en-US" dirty="0" err="1" smtClean="0"/>
              <a:t>akcji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w razie potrzeby procedura subskrypcji akcji przekraczających proponowany kapitał </a:t>
            </a:r>
            <a:r>
              <a:rPr lang="pl-PL" dirty="0" smtClean="0"/>
              <a:t>zakładowy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ustalenie, że kandydaci mogą spłacić jedynie cenę emisyjną udziału w </a:t>
            </a:r>
            <a:r>
              <a:rPr lang="pl-PL" dirty="0" smtClean="0"/>
              <a:t>gotówce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miejsce, czas lub konto bankowe do zapłaty stawki </a:t>
            </a:r>
            <a:r>
              <a:rPr lang="pl-PL" dirty="0" smtClean="0"/>
              <a:t>emisyjnej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wskaźnik emisji akcji subskrypcyjnych lub sposób jego ustalenia; (wskaźnik emisji musi być taki sam dla wszystkich subskrybentów, chyba że prawo stanowi inaczej</a:t>
            </a:r>
            <a:r>
              <a:rPr lang="pl-PL" dirty="0" smtClean="0"/>
              <a:t>)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sposób zwołania walnego zgromadzenia i miejsce jego odbyciaStatut lub statut uzupełnia statut regulujący stosunki wewnętrzne i funkcjonowanie spółki, w tym regulację praw i obowiązków akcjonariuszy</a:t>
            </a:r>
            <a:r>
              <a:rPr lang="pl-PL" dirty="0" smtClean="0"/>
              <a:t>.</a:t>
            </a:r>
            <a:endParaRPr lang="en-US" dirty="0" smtClean="0"/>
          </a:p>
          <a:p>
            <a:pPr marL="0" indent="0">
              <a:buClr>
                <a:schemeClr val="tx1"/>
              </a:buCl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917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STATUT W FORMIE NOTATARIATÓW ZAWIERA: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firma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siedziba</a:t>
            </a: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Zakres</a:t>
            </a:r>
            <a:r>
              <a:rPr lang="en-US" dirty="0"/>
              <a:t> </a:t>
            </a:r>
            <a:r>
              <a:rPr lang="en-US" dirty="0" err="1"/>
              <a:t>działalności</a:t>
            </a:r>
            <a:r>
              <a:rPr lang="en-US" dirty="0"/>
              <a:t> (</a:t>
            </a:r>
            <a:r>
              <a:rPr lang="en-US" dirty="0" err="1"/>
              <a:t>działalność</a:t>
            </a:r>
            <a:r>
              <a:rPr lang="en-US" dirty="0" smtClean="0"/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wysokość kapitału zakładowego i sposób spłaty ceny emisyjnej </a:t>
            </a:r>
            <a:r>
              <a:rPr lang="pl-PL" dirty="0" smtClean="0"/>
              <a:t>akcji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liczba i wartość nominalna akcji, forma </a:t>
            </a:r>
            <a:r>
              <a:rPr lang="pl-PL" dirty="0" smtClean="0"/>
              <a:t>akcji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liczba głosów przypadająca na jedną akcję i sposób głosowania na Walnym Zgromadzeniu; jeżeli spółka wyemitowała akcje o innej wartości nominalnej, liczbę głosów odnoszącą się do tej kwoty wartości nominalnej akcjisposób </a:t>
            </a:r>
            <a:r>
              <a:rPr lang="pl-PL" dirty="0" smtClean="0"/>
              <a:t>zwołania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sposób zwołania Walnego Zgromadzenia, jego uprawnienia i sposób podejmowania decyzji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913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STATUT W FORMIE NOTATARIATÓW ZAWIERA: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32240" y="1456726"/>
            <a:ext cx="10515600" cy="435133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sposób utworzenia funduszu rezerwowego oraz kwotę, do której przedsiębiorstwo jest zobowiązane do jego uzupełnienia, oraz sposób </a:t>
            </a:r>
            <a:r>
              <a:rPr lang="pl-PL" dirty="0" smtClean="0"/>
              <a:t>uzupełnienia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metoda podziału zysku i rozliczania </a:t>
            </a:r>
            <a:r>
              <a:rPr lang="pl-PL" dirty="0" smtClean="0"/>
              <a:t>strat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konsekwencje naruszenia obowiązku opłacenia subskrybowanych akcji w </a:t>
            </a:r>
            <a:r>
              <a:rPr lang="pl-PL" dirty="0" smtClean="0"/>
              <a:t>terminie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zasady dotyczące procedury podwyższania i obniżania kapitału zakładowego, w szczególności możliwość obniżenia kapitału zakładowego poprzez wycofanie akcji z obrotu poprzez losowanie</a:t>
            </a:r>
            <a:r>
              <a:rPr lang="en-US" dirty="0" smtClean="0"/>
              <a:t>the </a:t>
            </a:r>
            <a:r>
              <a:rPr lang="en-US" dirty="0"/>
              <a:t>procedure for supplementing and amending the statutes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inne dane, jeśli wymagają tego przepisy </a:t>
            </a:r>
            <a:r>
              <a:rPr lang="pl-PL" dirty="0" smtClean="0"/>
              <a:t>prawa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dirty="0"/>
              <a:t>Ustawy nie mogą być sprzeczne z prawem.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073732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739</Words>
  <Application>Microsoft Office PowerPoint</Application>
  <PresentationFormat>Širokoúhlá obrazovka</PresentationFormat>
  <Paragraphs>55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Wingdings</vt:lpstr>
      <vt:lpstr>Motiv Office</vt:lpstr>
      <vt:lpstr>Joint stock company</vt:lpstr>
      <vt:lpstr>Spółka akcyjna może zostać utworzona na dwa sposoby </vt:lpstr>
      <vt:lpstr>Założyciele, dokumenty założycielskie</vt:lpstr>
      <vt:lpstr>spółka akcyjna może zostać utworzona na dwa sposoby </vt:lpstr>
      <vt:lpstr>Założyciele, dokumenty założycielskie</vt:lpstr>
      <vt:lpstr>Podstawa lub zamówienie s. (oba sposoby fundamentowania) muszą zawierać:</vt:lpstr>
      <vt:lpstr> KIEDY SPÓŁKA JEST OPARTA NA PUBLICZNEJ OFERCIE AKCJI, UMOWA O ZAŁOŻENIU MUSI obejmować: </vt:lpstr>
      <vt:lpstr>STATUT W FORMIE NOTATARIATÓW ZAWIERA:</vt:lpstr>
      <vt:lpstr>STATUT W FORMIE NOTATARIATÓW ZAWIERA:</vt:lpstr>
      <vt:lpstr>UPOWAŻNIENIE BIZNESOWE</vt:lpstr>
      <vt:lpstr>Zapas MUSI ZAWIERAĆ:</vt:lpstr>
      <vt:lpstr> SPŁATA AKCJI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stock company</dc:title>
  <dc:creator>Marek Jarkovský</dc:creator>
  <cp:lastModifiedBy>Marek Jarkovský</cp:lastModifiedBy>
  <cp:revision>1</cp:revision>
  <dcterms:created xsi:type="dcterms:W3CDTF">2019-10-04T09:07:21Z</dcterms:created>
  <dcterms:modified xsi:type="dcterms:W3CDTF">2019-10-04T09:09:40Z</dcterms:modified>
</cp:coreProperties>
</file>