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41" d="100"/>
          <a:sy n="141" d="100"/>
        </p:scale>
        <p:origin x="8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cs-CZ" smtClean="0"/>
              <a:t>Kliknutím lze upravit styl.</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cs-CZ" smtClean="0"/>
              <a:t>Kliknutím lze upravit styl předlohy.</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cs-CZ" smtClean="0"/>
              <a:t>Kliknutím lze upravit styl.</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Content Placeholder 2"/>
          <p:cNvSpPr>
            <a:spLocks noGrp="1"/>
          </p:cNvSpPr>
          <p:nvPr>
            <p:ph idx="1"/>
          </p:nvPr>
        </p:nvSpPr>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cs-CZ" smtClean="0"/>
              <a:t>Kliknutím lze upravit styl.</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Kliknutím lze upravit styly předlohy textu.</a:t>
            </a:r>
          </a:p>
        </p:txBody>
      </p:sp>
      <p:sp>
        <p:nvSpPr>
          <p:cNvPr id="4" name="Date Placeholder 3"/>
          <p:cNvSpPr>
            <a:spLocks noGrp="1"/>
          </p:cNvSpPr>
          <p:nvPr>
            <p:ph type="dt" sz="half" idx="10"/>
          </p:nvPr>
        </p:nvSpPr>
        <p:spPr/>
        <p:txBody>
          <a:bodyPr/>
          <a:lstStyle/>
          <a:p>
            <a:fld id="{5A61015F-7CC6-4D0A-9D87-873EA4C304CC}"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cs-CZ" smtClean="0"/>
              <a:t>Kliknutím lze upravit styl.</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cs-CZ" smtClean="0"/>
              <a:t>Kliknutím lze upravit styl.</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4" name="Content Placeholder 3"/>
          <p:cNvSpPr>
            <a:spLocks noGrp="1"/>
          </p:cNvSpPr>
          <p:nvPr>
            <p:ph sz="half" idx="2"/>
          </p:nvPr>
        </p:nvSpPr>
        <p:spPr>
          <a:xfrm>
            <a:off x="1024128" y="2967788"/>
            <a:ext cx="4754880" cy="3341572"/>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cs-CZ" smtClean="0"/>
              <a:t>Kliknutím lze upravit styly předlohy textu.</a:t>
            </a:r>
          </a:p>
        </p:txBody>
      </p:sp>
      <p:sp>
        <p:nvSpPr>
          <p:cNvPr id="6" name="Content Placeholder 5"/>
          <p:cNvSpPr>
            <a:spLocks noGrp="1"/>
          </p:cNvSpPr>
          <p:nvPr>
            <p:ph sz="quarter" idx="4"/>
          </p:nvPr>
        </p:nvSpPr>
        <p:spPr>
          <a:xfrm>
            <a:off x="5990888" y="2967788"/>
            <a:ext cx="4754880" cy="3341572"/>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cs-CZ" smtClean="0"/>
              <a:t>Kliknutím lze upravit styl.</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05C68B11-C5A8-448C-8CE9-B1A273C79CFC}"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cs-CZ" smtClean="0"/>
              <a:t>Kliknutím lze upravit styl.</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smtClean="0"/>
              <a:t>Kliknutím na ikonu přidáte obrázek.</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C7616CA0-919D-4A49-9C8A-62FDFB3A5183}"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cs-CZ" smtClean="0"/>
              <a:t>Kliknutím lze upravit styl.</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10/4/2019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469900" y="5049037"/>
            <a:ext cx="7772400" cy="1463040"/>
          </a:xfrm>
        </p:spPr>
        <p:txBody>
          <a:bodyPr/>
          <a:lstStyle/>
          <a:p>
            <a:r>
              <a:rPr lang="cs-CZ" dirty="0" smtClean="0"/>
              <a:t>Joint </a:t>
            </a:r>
            <a:r>
              <a:rPr lang="cs-CZ" dirty="0" err="1" smtClean="0"/>
              <a:t>stock</a:t>
            </a:r>
            <a:r>
              <a:rPr lang="cs-CZ" dirty="0" smtClean="0"/>
              <a:t> </a:t>
            </a:r>
            <a:r>
              <a:rPr lang="cs-CZ" dirty="0" err="1" smtClean="0"/>
              <a:t>company</a:t>
            </a:r>
            <a:endParaRPr lang="cs-CZ" dirty="0"/>
          </a:p>
        </p:txBody>
      </p:sp>
    </p:spTree>
    <p:extLst>
      <p:ext uri="{BB962C8B-B14F-4D97-AF65-F5344CB8AC3E}">
        <p14:creationId xmlns:p14="http://schemas.microsoft.com/office/powerpoint/2010/main" val="223898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
            </a:r>
            <a:br>
              <a:rPr lang="cs-CZ" dirty="0"/>
            </a:br>
            <a:r>
              <a:rPr lang="cs-CZ" dirty="0"/>
              <a:t>REPAYMENT OF SHARES</a:t>
            </a:r>
          </a:p>
        </p:txBody>
      </p:sp>
      <p:sp>
        <p:nvSpPr>
          <p:cNvPr id="3" name="Zástupný symbol pro obsah 2"/>
          <p:cNvSpPr>
            <a:spLocks noGrp="1"/>
          </p:cNvSpPr>
          <p:nvPr>
            <p:ph idx="1"/>
          </p:nvPr>
        </p:nvSpPr>
        <p:spPr>
          <a:xfrm>
            <a:off x="1024128" y="2286000"/>
            <a:ext cx="9808972" cy="2070100"/>
          </a:xfrm>
        </p:spPr>
        <p:txBody>
          <a:bodyPr/>
          <a:lstStyle/>
          <a:p>
            <a:pPr>
              <a:buClr>
                <a:schemeClr val="tx1"/>
              </a:buClr>
              <a:buFont typeface="Wingdings" panose="05000000000000000000" pitchFamily="2" charset="2"/>
              <a:buChar char="§"/>
            </a:pPr>
            <a:r>
              <a:rPr lang="en-US" dirty="0"/>
              <a:t>At least 30% of the subscribed shares must be paid before the founding general meeting is held. The founder, appointed in the memorandum or memorandum of association, manages deposits or parts thereof before the company is formed. The company must open an account with a bank or savings or credit cooperative, where it will deposit the registered capital. Upon payment of the required amount, the bank or cooperative shall issue a written confirmation of repayment of the deposits.</a:t>
            </a:r>
            <a:endParaRPr lang="cs-CZ" dirty="0"/>
          </a:p>
        </p:txBody>
      </p:sp>
      <p:sp>
        <p:nvSpPr>
          <p:cNvPr id="5" name="Nadpis 1"/>
          <p:cNvSpPr txBox="1">
            <a:spLocks/>
          </p:cNvSpPr>
          <p:nvPr/>
        </p:nvSpPr>
        <p:spPr>
          <a:xfrm>
            <a:off x="1024128" y="3606292"/>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cs-CZ" dirty="0"/>
              <a:t/>
            </a:r>
            <a:br>
              <a:rPr lang="cs-CZ" dirty="0"/>
            </a:br>
            <a:r>
              <a:rPr lang="cs-CZ" dirty="0"/>
              <a:t>ESTABLISHING THE GENERAL MEETING</a:t>
            </a:r>
          </a:p>
        </p:txBody>
      </p:sp>
      <p:sp>
        <p:nvSpPr>
          <p:cNvPr id="6" name="Zástupný symbol pro obsah 2"/>
          <p:cNvSpPr txBox="1">
            <a:spLocks/>
          </p:cNvSpPr>
          <p:nvPr/>
        </p:nvSpPr>
        <p:spPr>
          <a:xfrm>
            <a:off x="935228" y="5105908"/>
            <a:ext cx="9808972" cy="20701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Clr>
                <a:schemeClr val="tx1"/>
              </a:buClr>
              <a:buFont typeface="Wingdings" panose="05000000000000000000" pitchFamily="2" charset="2"/>
              <a:buChar char="§"/>
            </a:pPr>
            <a:r>
              <a:rPr lang="en-US" dirty="0"/>
              <a:t>At the General Meeting, the decision to establish a company is made, the statutes are also approved and the company bodies are elected. The General Meeting is the record that must be notarized and serves as a document for registration in the Commercial Register.</a:t>
            </a:r>
            <a:endParaRPr lang="cs-CZ" dirty="0"/>
          </a:p>
        </p:txBody>
      </p:sp>
    </p:spTree>
    <p:extLst>
      <p:ext uri="{BB962C8B-B14F-4D97-AF65-F5344CB8AC3E}">
        <p14:creationId xmlns:p14="http://schemas.microsoft.com/office/powerpoint/2010/main" val="147632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Joint </a:t>
            </a:r>
            <a:r>
              <a:rPr lang="cs-CZ" dirty="0" err="1" smtClean="0"/>
              <a:t>stock</a:t>
            </a:r>
            <a:r>
              <a:rPr lang="cs-CZ" dirty="0" smtClean="0"/>
              <a:t> </a:t>
            </a:r>
            <a:r>
              <a:rPr lang="cs-CZ" dirty="0" err="1" smtClean="0"/>
              <a:t>company</a:t>
            </a:r>
            <a:r>
              <a:rPr lang="cs-CZ" dirty="0" smtClean="0"/>
              <a:t> </a:t>
            </a:r>
            <a:r>
              <a:rPr lang="cs-CZ" dirty="0" err="1" smtClean="0"/>
              <a:t>can</a:t>
            </a:r>
            <a:r>
              <a:rPr lang="cs-CZ" dirty="0" smtClean="0"/>
              <a:t> </a:t>
            </a:r>
            <a:r>
              <a:rPr lang="cs-CZ" dirty="0" err="1" smtClean="0"/>
              <a:t>be</a:t>
            </a:r>
            <a:r>
              <a:rPr lang="cs-CZ" dirty="0" smtClean="0"/>
              <a:t> </a:t>
            </a:r>
            <a:r>
              <a:rPr lang="cs-CZ" dirty="0" err="1" smtClean="0"/>
              <a:t>established</a:t>
            </a:r>
            <a:r>
              <a:rPr lang="cs-CZ" dirty="0" smtClean="0"/>
              <a:t> in </a:t>
            </a:r>
            <a:r>
              <a:rPr lang="cs-CZ" dirty="0" err="1" smtClean="0"/>
              <a:t>two</a:t>
            </a:r>
            <a:r>
              <a:rPr lang="cs-CZ" dirty="0" smtClean="0"/>
              <a:t> </a:t>
            </a:r>
            <a:r>
              <a:rPr lang="cs-CZ" dirty="0" err="1" smtClean="0"/>
              <a:t>ways</a:t>
            </a:r>
            <a:endParaRPr lang="cs-CZ" dirty="0"/>
          </a:p>
        </p:txBody>
      </p:sp>
      <p:sp>
        <p:nvSpPr>
          <p:cNvPr id="3" name="Zástupný symbol pro obsah 2"/>
          <p:cNvSpPr>
            <a:spLocks noGrp="1"/>
          </p:cNvSpPr>
          <p:nvPr>
            <p:ph idx="1"/>
          </p:nvPr>
        </p:nvSpPr>
        <p:spPr/>
        <p:txBody>
          <a:bodyPr/>
          <a:lstStyle/>
          <a:p>
            <a:pPr>
              <a:buClr>
                <a:schemeClr val="tx1"/>
              </a:buClr>
              <a:buFont typeface="Wingdings" panose="05000000000000000000" pitchFamily="2" charset="2"/>
              <a:buChar char="§"/>
            </a:pPr>
            <a:r>
              <a:rPr lang="cs-CZ" dirty="0" smtClean="0"/>
              <a:t>On </a:t>
            </a:r>
            <a:r>
              <a:rPr lang="cs-CZ" dirty="0" err="1" smtClean="0"/>
              <a:t>the</a:t>
            </a:r>
            <a:r>
              <a:rPr lang="cs-CZ" dirty="0" smtClean="0"/>
              <a:t> </a:t>
            </a:r>
            <a:r>
              <a:rPr lang="cs-CZ" dirty="0" err="1" smtClean="0"/>
              <a:t>basis</a:t>
            </a:r>
            <a:r>
              <a:rPr lang="cs-CZ" dirty="0" smtClean="0"/>
              <a:t> </a:t>
            </a:r>
            <a:r>
              <a:rPr lang="cs-CZ" dirty="0" err="1" smtClean="0"/>
              <a:t>of</a:t>
            </a:r>
            <a:r>
              <a:rPr lang="cs-CZ" dirty="0" smtClean="0"/>
              <a:t> </a:t>
            </a:r>
            <a:r>
              <a:rPr lang="cs-CZ" dirty="0" err="1" smtClean="0"/>
              <a:t>the</a:t>
            </a:r>
            <a:r>
              <a:rPr lang="cs-CZ" dirty="0" smtClean="0"/>
              <a:t> public </a:t>
            </a:r>
            <a:r>
              <a:rPr lang="cs-CZ" dirty="0" err="1" smtClean="0"/>
              <a:t>offer</a:t>
            </a:r>
            <a:r>
              <a:rPr lang="cs-CZ" dirty="0" smtClean="0"/>
              <a:t> </a:t>
            </a:r>
            <a:r>
              <a:rPr lang="cs-CZ" dirty="0" err="1" smtClean="0"/>
              <a:t>of</a:t>
            </a:r>
            <a:r>
              <a:rPr lang="cs-CZ" dirty="0" smtClean="0"/>
              <a:t> </a:t>
            </a:r>
            <a:r>
              <a:rPr lang="cs-CZ" dirty="0" err="1" smtClean="0"/>
              <a:t>shares</a:t>
            </a:r>
            <a:r>
              <a:rPr lang="cs-CZ" dirty="0" smtClean="0"/>
              <a:t>, </a:t>
            </a:r>
            <a:r>
              <a:rPr lang="cs-CZ" dirty="0" err="1" smtClean="0"/>
              <a:t>thats</a:t>
            </a:r>
            <a:r>
              <a:rPr lang="cs-CZ" dirty="0" smtClean="0"/>
              <a:t> a </a:t>
            </a:r>
            <a:r>
              <a:rPr lang="cs-CZ" dirty="0" err="1" smtClean="0"/>
              <a:t>notice</a:t>
            </a:r>
            <a:r>
              <a:rPr lang="cs-CZ" dirty="0" smtClean="0"/>
              <a:t> to </a:t>
            </a:r>
            <a:r>
              <a:rPr lang="cs-CZ" dirty="0" err="1" smtClean="0"/>
              <a:t>the</a:t>
            </a:r>
            <a:r>
              <a:rPr lang="cs-CZ" dirty="0" smtClean="0"/>
              <a:t> public </a:t>
            </a:r>
            <a:r>
              <a:rPr lang="cs-CZ" dirty="0" err="1" smtClean="0"/>
              <a:t>of</a:t>
            </a:r>
            <a:r>
              <a:rPr lang="cs-CZ" dirty="0" smtClean="0"/>
              <a:t> </a:t>
            </a:r>
            <a:r>
              <a:rPr lang="cs-CZ" dirty="0" err="1" smtClean="0"/>
              <a:t>the</a:t>
            </a:r>
            <a:r>
              <a:rPr lang="cs-CZ" dirty="0" smtClean="0"/>
              <a:t> </a:t>
            </a:r>
            <a:r>
              <a:rPr lang="cs-CZ" dirty="0" err="1" smtClean="0"/>
              <a:t>securities</a:t>
            </a:r>
            <a:r>
              <a:rPr lang="cs-CZ" dirty="0" smtClean="0"/>
              <a:t> </a:t>
            </a:r>
            <a:r>
              <a:rPr lang="cs-CZ" dirty="0" err="1" smtClean="0"/>
              <a:t>offered</a:t>
            </a:r>
            <a:r>
              <a:rPr lang="cs-CZ" dirty="0" smtClean="0"/>
              <a:t> (</a:t>
            </a:r>
            <a:r>
              <a:rPr lang="cs-CZ" dirty="0" err="1" smtClean="0"/>
              <a:t>shares</a:t>
            </a:r>
            <a:r>
              <a:rPr lang="cs-CZ" dirty="0" smtClean="0"/>
              <a:t>) and </a:t>
            </a:r>
            <a:r>
              <a:rPr lang="cs-CZ" dirty="0" err="1" smtClean="0"/>
              <a:t>of</a:t>
            </a:r>
            <a:r>
              <a:rPr lang="cs-CZ" dirty="0" smtClean="0"/>
              <a:t> </a:t>
            </a:r>
            <a:r>
              <a:rPr lang="cs-CZ" dirty="0" err="1" smtClean="0"/>
              <a:t>the</a:t>
            </a:r>
            <a:r>
              <a:rPr lang="cs-CZ" dirty="0" smtClean="0"/>
              <a:t> </a:t>
            </a:r>
            <a:r>
              <a:rPr lang="cs-CZ" dirty="0" err="1" smtClean="0"/>
              <a:t>conditions</a:t>
            </a:r>
            <a:r>
              <a:rPr lang="cs-CZ" dirty="0" smtClean="0"/>
              <a:t> </a:t>
            </a:r>
            <a:r>
              <a:rPr lang="cs-CZ" dirty="0" err="1" smtClean="0"/>
              <a:t>for</a:t>
            </a:r>
            <a:r>
              <a:rPr lang="cs-CZ" dirty="0" smtClean="0"/>
              <a:t> </a:t>
            </a:r>
            <a:r>
              <a:rPr lang="cs-CZ" dirty="0" err="1" smtClean="0"/>
              <a:t>their</a:t>
            </a:r>
            <a:r>
              <a:rPr lang="cs-CZ" dirty="0" smtClean="0"/>
              <a:t> </a:t>
            </a:r>
            <a:r>
              <a:rPr lang="cs-CZ" dirty="0" err="1" smtClean="0"/>
              <a:t>acquisition</a:t>
            </a:r>
            <a:r>
              <a:rPr lang="cs-CZ" dirty="0" smtClean="0"/>
              <a:t> – a public draft </a:t>
            </a:r>
            <a:r>
              <a:rPr lang="cs-CZ" dirty="0" err="1" smtClean="0"/>
              <a:t>contract</a:t>
            </a:r>
            <a:endParaRPr lang="cs-CZ" dirty="0" smtClean="0"/>
          </a:p>
          <a:p>
            <a:pPr>
              <a:buClr>
                <a:schemeClr val="tx1"/>
              </a:buClr>
              <a:buFont typeface="Wingdings" panose="05000000000000000000" pitchFamily="2" charset="2"/>
              <a:buChar char="§"/>
            </a:pPr>
            <a:r>
              <a:rPr lang="cs-CZ" dirty="0" err="1" smtClean="0"/>
              <a:t>Without</a:t>
            </a:r>
            <a:r>
              <a:rPr lang="cs-CZ" dirty="0" smtClean="0"/>
              <a:t> a public </a:t>
            </a:r>
            <a:r>
              <a:rPr lang="cs-CZ" dirty="0" err="1" smtClean="0"/>
              <a:t>offer</a:t>
            </a:r>
            <a:r>
              <a:rPr lang="cs-CZ" dirty="0" smtClean="0"/>
              <a:t> to </a:t>
            </a:r>
            <a:r>
              <a:rPr lang="cs-CZ" dirty="0" err="1" smtClean="0"/>
              <a:t>subscribe</a:t>
            </a:r>
            <a:r>
              <a:rPr lang="cs-CZ" dirty="0" smtClean="0"/>
              <a:t> </a:t>
            </a:r>
            <a:r>
              <a:rPr lang="cs-CZ" dirty="0" err="1" smtClean="0"/>
              <a:t>shares</a:t>
            </a:r>
            <a:endParaRPr lang="cs-CZ" dirty="0"/>
          </a:p>
        </p:txBody>
      </p:sp>
    </p:spTree>
    <p:extLst>
      <p:ext uri="{BB962C8B-B14F-4D97-AF65-F5344CB8AC3E}">
        <p14:creationId xmlns:p14="http://schemas.microsoft.com/office/powerpoint/2010/main" val="164470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Founders</a:t>
            </a:r>
            <a:r>
              <a:rPr lang="cs-CZ" dirty="0" smtClean="0"/>
              <a:t>, </a:t>
            </a:r>
            <a:r>
              <a:rPr lang="cs-CZ" dirty="0" err="1" smtClean="0"/>
              <a:t>founding</a:t>
            </a:r>
            <a:r>
              <a:rPr lang="cs-CZ" dirty="0" smtClean="0"/>
              <a:t> </a:t>
            </a:r>
            <a:r>
              <a:rPr lang="cs-CZ" dirty="0" err="1" smtClean="0"/>
              <a:t>documents</a:t>
            </a:r>
            <a:endParaRPr lang="cs-CZ" dirty="0"/>
          </a:p>
        </p:txBody>
      </p:sp>
      <p:sp>
        <p:nvSpPr>
          <p:cNvPr id="3" name="Zástupný symbol pro obsah 2"/>
          <p:cNvSpPr>
            <a:spLocks noGrp="1"/>
          </p:cNvSpPr>
          <p:nvPr>
            <p:ph idx="1"/>
          </p:nvPr>
        </p:nvSpPr>
        <p:spPr/>
        <p:txBody>
          <a:bodyPr/>
          <a:lstStyle/>
          <a:p>
            <a:pPr>
              <a:buClr>
                <a:schemeClr val="tx1"/>
              </a:buClr>
              <a:buFont typeface="Wingdings" panose="05000000000000000000" pitchFamily="2" charset="2"/>
              <a:buChar char="§"/>
            </a:pPr>
            <a:r>
              <a:rPr lang="cs-CZ" dirty="0" smtClean="0"/>
              <a:t>A joint-</a:t>
            </a:r>
            <a:r>
              <a:rPr lang="cs-CZ" dirty="0" err="1" smtClean="0"/>
              <a:t>stock</a:t>
            </a:r>
            <a:r>
              <a:rPr lang="cs-CZ" dirty="0" smtClean="0"/>
              <a:t> </a:t>
            </a:r>
            <a:r>
              <a:rPr lang="cs-CZ" dirty="0" err="1" smtClean="0"/>
              <a:t>company</a:t>
            </a:r>
            <a:r>
              <a:rPr lang="cs-CZ" dirty="0" smtClean="0"/>
              <a:t> </a:t>
            </a:r>
            <a:r>
              <a:rPr lang="cs-CZ" dirty="0" err="1" smtClean="0"/>
              <a:t>can</a:t>
            </a:r>
            <a:r>
              <a:rPr lang="cs-CZ" dirty="0" smtClean="0"/>
              <a:t> </a:t>
            </a:r>
            <a:r>
              <a:rPr lang="cs-CZ" dirty="0" err="1" smtClean="0"/>
              <a:t>be</a:t>
            </a:r>
            <a:r>
              <a:rPr lang="cs-CZ" dirty="0" smtClean="0"/>
              <a:t> </a:t>
            </a:r>
            <a:r>
              <a:rPr lang="cs-CZ" dirty="0" err="1" smtClean="0"/>
              <a:t>founded</a:t>
            </a:r>
            <a:r>
              <a:rPr lang="cs-CZ" dirty="0" smtClean="0"/>
              <a:t> by a single </a:t>
            </a:r>
            <a:r>
              <a:rPr lang="cs-CZ" dirty="0" err="1" smtClean="0"/>
              <a:t>founder</a:t>
            </a:r>
            <a:r>
              <a:rPr lang="cs-CZ" dirty="0" smtClean="0"/>
              <a:t>, </a:t>
            </a:r>
            <a:r>
              <a:rPr lang="cs-CZ" dirty="0" err="1" smtClean="0"/>
              <a:t>it</a:t>
            </a:r>
            <a:r>
              <a:rPr lang="cs-CZ" dirty="0" smtClean="0"/>
              <a:t> </a:t>
            </a:r>
            <a:r>
              <a:rPr lang="cs-CZ" dirty="0" err="1" smtClean="0"/>
              <a:t>can</a:t>
            </a:r>
            <a:r>
              <a:rPr lang="cs-CZ" dirty="0" smtClean="0"/>
              <a:t> </a:t>
            </a:r>
            <a:r>
              <a:rPr lang="cs-CZ" dirty="0" err="1" smtClean="0"/>
              <a:t>also</a:t>
            </a:r>
            <a:r>
              <a:rPr lang="cs-CZ" dirty="0" smtClean="0"/>
              <a:t> </a:t>
            </a:r>
            <a:r>
              <a:rPr lang="cs-CZ" dirty="0" err="1" smtClean="0"/>
              <a:t>be</a:t>
            </a:r>
            <a:r>
              <a:rPr lang="cs-CZ" dirty="0" smtClean="0"/>
              <a:t> a </a:t>
            </a:r>
            <a:r>
              <a:rPr lang="cs-CZ" dirty="0" err="1" smtClean="0"/>
              <a:t>state</a:t>
            </a:r>
            <a:r>
              <a:rPr lang="cs-CZ" dirty="0" smtClean="0"/>
              <a:t>. In </a:t>
            </a:r>
            <a:r>
              <a:rPr lang="cs-CZ" dirty="0" err="1" smtClean="0"/>
              <a:t>the</a:t>
            </a:r>
            <a:r>
              <a:rPr lang="cs-CZ" dirty="0" smtClean="0"/>
              <a:t> case </a:t>
            </a:r>
            <a:r>
              <a:rPr lang="cs-CZ" dirty="0" err="1" smtClean="0"/>
              <a:t>of</a:t>
            </a:r>
            <a:r>
              <a:rPr lang="cs-CZ" dirty="0" smtClean="0"/>
              <a:t> single </a:t>
            </a:r>
            <a:r>
              <a:rPr lang="cs-CZ" dirty="0" err="1" smtClean="0"/>
              <a:t>founder</a:t>
            </a:r>
            <a:r>
              <a:rPr lang="cs-CZ" dirty="0" smtClean="0"/>
              <a:t>, a </a:t>
            </a:r>
            <a:r>
              <a:rPr lang="cs-CZ" dirty="0" err="1" smtClean="0"/>
              <a:t>deed</a:t>
            </a:r>
            <a:r>
              <a:rPr lang="cs-CZ" dirty="0" smtClean="0"/>
              <a:t> </a:t>
            </a:r>
            <a:r>
              <a:rPr lang="cs-CZ" dirty="0" err="1" smtClean="0"/>
              <a:t>of</a:t>
            </a:r>
            <a:r>
              <a:rPr lang="cs-CZ" dirty="0" smtClean="0"/>
              <a:t> </a:t>
            </a:r>
            <a:r>
              <a:rPr lang="cs-CZ" dirty="0" err="1" smtClean="0"/>
              <a:t>incorporation</a:t>
            </a:r>
            <a:r>
              <a:rPr lang="cs-CZ" dirty="0" smtClean="0"/>
              <a:t> </a:t>
            </a:r>
            <a:r>
              <a:rPr lang="cs-CZ" dirty="0" err="1" smtClean="0"/>
              <a:t>is</a:t>
            </a:r>
            <a:r>
              <a:rPr lang="cs-CZ" dirty="0" smtClean="0"/>
              <a:t> </a:t>
            </a:r>
            <a:r>
              <a:rPr lang="cs-CZ" dirty="0" err="1" smtClean="0"/>
              <a:t>drawn</a:t>
            </a:r>
            <a:r>
              <a:rPr lang="cs-CZ" dirty="0" smtClean="0"/>
              <a:t> up in </a:t>
            </a:r>
            <a:r>
              <a:rPr lang="cs-CZ" dirty="0" err="1" smtClean="0"/>
              <a:t>the</a:t>
            </a:r>
            <a:r>
              <a:rPr lang="cs-CZ" dirty="0" smtClean="0"/>
              <a:t> </a:t>
            </a:r>
            <a:r>
              <a:rPr lang="cs-CZ" dirty="0" err="1" smtClean="0"/>
              <a:t>form</a:t>
            </a:r>
            <a:r>
              <a:rPr lang="cs-CZ" dirty="0" smtClean="0"/>
              <a:t> </a:t>
            </a:r>
            <a:r>
              <a:rPr lang="cs-CZ" dirty="0" err="1" smtClean="0"/>
              <a:t>of</a:t>
            </a:r>
            <a:r>
              <a:rPr lang="cs-CZ" dirty="0" smtClean="0"/>
              <a:t> </a:t>
            </a:r>
            <a:r>
              <a:rPr lang="cs-CZ" dirty="0" err="1" smtClean="0"/>
              <a:t>notarial</a:t>
            </a:r>
            <a:r>
              <a:rPr lang="cs-CZ" dirty="0" smtClean="0"/>
              <a:t> </a:t>
            </a:r>
            <a:r>
              <a:rPr lang="cs-CZ" dirty="0" err="1" smtClean="0"/>
              <a:t>deed</a:t>
            </a:r>
            <a:r>
              <a:rPr lang="cs-CZ" dirty="0" smtClean="0"/>
              <a:t>. In case </a:t>
            </a:r>
            <a:r>
              <a:rPr lang="cs-CZ" dirty="0" err="1" smtClean="0"/>
              <a:t>of</a:t>
            </a:r>
            <a:r>
              <a:rPr lang="cs-CZ" dirty="0" smtClean="0"/>
              <a:t> more </a:t>
            </a:r>
            <a:r>
              <a:rPr lang="cs-CZ" dirty="0" err="1" smtClean="0"/>
              <a:t>founders</a:t>
            </a:r>
            <a:r>
              <a:rPr lang="cs-CZ" dirty="0" smtClean="0"/>
              <a:t>, </a:t>
            </a:r>
            <a:r>
              <a:rPr lang="cs-CZ" dirty="0" err="1" smtClean="0"/>
              <a:t>the</a:t>
            </a:r>
            <a:r>
              <a:rPr lang="cs-CZ" dirty="0" smtClean="0"/>
              <a:t> </a:t>
            </a:r>
            <a:r>
              <a:rPr lang="cs-CZ" dirty="0" err="1" smtClean="0"/>
              <a:t>founding</a:t>
            </a:r>
            <a:r>
              <a:rPr lang="cs-CZ" dirty="0" smtClean="0"/>
              <a:t> </a:t>
            </a:r>
            <a:r>
              <a:rPr lang="cs-CZ" dirty="0" err="1" smtClean="0"/>
              <a:t>contract</a:t>
            </a:r>
            <a:r>
              <a:rPr lang="cs-CZ" dirty="0" smtClean="0"/>
              <a:t> </a:t>
            </a:r>
            <a:r>
              <a:rPr lang="cs-CZ" dirty="0" err="1" smtClean="0"/>
              <a:t>is</a:t>
            </a:r>
            <a:r>
              <a:rPr lang="cs-CZ" dirty="0" smtClean="0"/>
              <a:t> </a:t>
            </a:r>
            <a:r>
              <a:rPr lang="cs-CZ" dirty="0" err="1" smtClean="0"/>
              <a:t>signed</a:t>
            </a:r>
            <a:r>
              <a:rPr lang="cs-CZ" dirty="0" smtClean="0"/>
              <a:t> in </a:t>
            </a:r>
            <a:r>
              <a:rPr lang="cs-CZ" dirty="0" err="1" smtClean="0"/>
              <a:t>the</a:t>
            </a:r>
            <a:r>
              <a:rPr lang="cs-CZ" dirty="0" smtClean="0"/>
              <a:t> </a:t>
            </a:r>
            <a:r>
              <a:rPr lang="cs-CZ" dirty="0" err="1" smtClean="0"/>
              <a:t>form</a:t>
            </a:r>
            <a:r>
              <a:rPr lang="cs-CZ" dirty="0" smtClean="0"/>
              <a:t> </a:t>
            </a:r>
            <a:r>
              <a:rPr lang="cs-CZ" dirty="0" err="1" smtClean="0"/>
              <a:t>of</a:t>
            </a:r>
            <a:r>
              <a:rPr lang="cs-CZ" dirty="0" smtClean="0"/>
              <a:t> a </a:t>
            </a:r>
            <a:r>
              <a:rPr lang="cs-CZ" dirty="0" err="1" smtClean="0"/>
              <a:t>notarial</a:t>
            </a:r>
            <a:r>
              <a:rPr lang="cs-CZ" dirty="0" smtClean="0"/>
              <a:t> </a:t>
            </a:r>
            <a:r>
              <a:rPr lang="cs-CZ" dirty="0" err="1" smtClean="0"/>
              <a:t>deed</a:t>
            </a:r>
            <a:r>
              <a:rPr lang="cs-CZ" dirty="0" smtClean="0"/>
              <a:t>.</a:t>
            </a:r>
            <a:endParaRPr lang="cs-CZ" dirty="0"/>
          </a:p>
        </p:txBody>
      </p:sp>
    </p:spTree>
    <p:extLst>
      <p:ext uri="{BB962C8B-B14F-4D97-AF65-F5344CB8AC3E}">
        <p14:creationId xmlns:p14="http://schemas.microsoft.com/office/powerpoint/2010/main" val="380866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Foundation</a:t>
            </a:r>
            <a:r>
              <a:rPr lang="cs-CZ" dirty="0" smtClean="0"/>
              <a:t> </a:t>
            </a:r>
            <a:r>
              <a:rPr lang="cs-CZ" dirty="0" err="1" smtClean="0"/>
              <a:t>or</a:t>
            </a:r>
            <a:r>
              <a:rPr lang="cs-CZ" dirty="0" smtClean="0"/>
              <a:t> </a:t>
            </a:r>
            <a:r>
              <a:rPr lang="cs-CZ" dirty="0" err="1" smtClean="0"/>
              <a:t>order</a:t>
            </a:r>
            <a:r>
              <a:rPr lang="cs-CZ" dirty="0" smtClean="0"/>
              <a:t> a. s. (</a:t>
            </a:r>
            <a:r>
              <a:rPr lang="cs-CZ" dirty="0" err="1" smtClean="0"/>
              <a:t>both</a:t>
            </a:r>
            <a:r>
              <a:rPr lang="cs-CZ" dirty="0" smtClean="0"/>
              <a:t> </a:t>
            </a:r>
            <a:r>
              <a:rPr lang="cs-CZ" dirty="0" err="1" smtClean="0"/>
              <a:t>foundation</a:t>
            </a:r>
            <a:r>
              <a:rPr lang="cs-CZ" dirty="0" smtClean="0"/>
              <a:t> </a:t>
            </a:r>
            <a:r>
              <a:rPr lang="cs-CZ" dirty="0" err="1" smtClean="0"/>
              <a:t>ways</a:t>
            </a:r>
            <a:r>
              <a:rPr lang="cs-CZ" dirty="0" smtClean="0"/>
              <a:t>) </a:t>
            </a:r>
            <a:r>
              <a:rPr lang="cs-CZ" dirty="0" err="1" smtClean="0"/>
              <a:t>must</a:t>
            </a:r>
            <a:r>
              <a:rPr lang="cs-CZ" dirty="0" smtClean="0"/>
              <a:t> </a:t>
            </a:r>
            <a:r>
              <a:rPr lang="cs-CZ" dirty="0" err="1" smtClean="0"/>
              <a:t>contain</a:t>
            </a:r>
            <a:r>
              <a:rPr lang="cs-CZ" dirty="0" smtClean="0"/>
              <a:t>:</a:t>
            </a:r>
            <a:endParaRPr lang="cs-CZ" dirty="0"/>
          </a:p>
        </p:txBody>
      </p:sp>
      <p:sp>
        <p:nvSpPr>
          <p:cNvPr id="3" name="Zástupný symbol pro obsah 2"/>
          <p:cNvSpPr>
            <a:spLocks noGrp="1"/>
          </p:cNvSpPr>
          <p:nvPr>
            <p:ph idx="1"/>
          </p:nvPr>
        </p:nvSpPr>
        <p:spPr/>
        <p:txBody>
          <a:bodyPr>
            <a:normAutofit fontScale="92500" lnSpcReduction="10000"/>
          </a:bodyPr>
          <a:lstStyle/>
          <a:p>
            <a:pPr>
              <a:buClr>
                <a:schemeClr val="tx1"/>
              </a:buClr>
              <a:buFont typeface="Wingdings" panose="05000000000000000000" pitchFamily="2" charset="2"/>
              <a:buChar char="§"/>
            </a:pPr>
            <a:r>
              <a:rPr lang="en-US" dirty="0"/>
              <a:t>company, registered office and subject of business</a:t>
            </a:r>
          </a:p>
          <a:p>
            <a:pPr>
              <a:buClr>
                <a:schemeClr val="tx1"/>
              </a:buClr>
              <a:buFont typeface="Wingdings" panose="05000000000000000000" pitchFamily="2" charset="2"/>
              <a:buChar char="§"/>
            </a:pPr>
            <a:r>
              <a:rPr lang="en-US" dirty="0"/>
              <a:t>proposed capital</a:t>
            </a:r>
          </a:p>
          <a:p>
            <a:pPr>
              <a:buClr>
                <a:schemeClr val="tx1"/>
              </a:buClr>
              <a:buFont typeface="Wingdings" panose="05000000000000000000" pitchFamily="2" charset="2"/>
              <a:buChar char="§"/>
            </a:pPr>
            <a:r>
              <a:rPr lang="en-US" dirty="0"/>
              <a:t>number of shares and their nominal value</a:t>
            </a:r>
          </a:p>
          <a:p>
            <a:pPr>
              <a:buClr>
                <a:schemeClr val="tx1"/>
              </a:buClr>
              <a:buFont typeface="Wingdings" panose="05000000000000000000" pitchFamily="2" charset="2"/>
              <a:buChar char="§"/>
            </a:pPr>
            <a:r>
              <a:rPr lang="en-US" dirty="0"/>
              <a:t>how many shares the founder subscribes for, at what issue rate, the manner and time limit for paying off the issue rate, and at what deposit the issue rate will be redeemed,</a:t>
            </a:r>
          </a:p>
          <a:p>
            <a:pPr>
              <a:buClr>
                <a:schemeClr val="tx1"/>
              </a:buClr>
              <a:buFont typeface="Wingdings" panose="05000000000000000000" pitchFamily="2" charset="2"/>
              <a:buChar char="§"/>
            </a:pPr>
            <a:r>
              <a:rPr lang="en-US" dirty="0"/>
              <a:t>if the issue price of the shares is repaid by non-monetary deposits, as well as the determination of the subject of the non-monetary contribution and the method of its repayment, the number, nominal value, form, form and type of shares issued for this non-monetary investment,</a:t>
            </a:r>
          </a:p>
          <a:p>
            <a:pPr>
              <a:buClr>
                <a:schemeClr val="tx1"/>
              </a:buClr>
              <a:buFont typeface="Wingdings" panose="05000000000000000000" pitchFamily="2" charset="2"/>
              <a:buChar char="§"/>
            </a:pPr>
            <a:r>
              <a:rPr lang="en-US" dirty="0"/>
              <a:t>designation of deposit manager</a:t>
            </a:r>
          </a:p>
          <a:p>
            <a:pPr>
              <a:buClr>
                <a:schemeClr val="tx1"/>
              </a:buClr>
              <a:buFont typeface="Wingdings" panose="05000000000000000000" pitchFamily="2" charset="2"/>
              <a:buChar char="§"/>
            </a:pPr>
            <a:r>
              <a:rPr lang="en-US" dirty="0"/>
              <a:t>draft statutes</a:t>
            </a:r>
            <a:endParaRPr lang="cs-CZ" dirty="0"/>
          </a:p>
        </p:txBody>
      </p:sp>
    </p:spTree>
    <p:extLst>
      <p:ext uri="{BB962C8B-B14F-4D97-AF65-F5344CB8AC3E}">
        <p14:creationId xmlns:p14="http://schemas.microsoft.com/office/powerpoint/2010/main" val="75838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en-US" dirty="0"/>
              <a:t/>
            </a:r>
            <a:br>
              <a:rPr lang="en-US" dirty="0"/>
            </a:br>
            <a:r>
              <a:rPr lang="en-US" dirty="0"/>
              <a:t>WHEN A COMPANY IS BASED ON A PUBLIC OFFER OF SHARES, THE FOUNDING AGREEMENT MUST INCLUDE:</a:t>
            </a:r>
            <a:endParaRPr lang="cs-CZ" dirty="0"/>
          </a:p>
        </p:txBody>
      </p:sp>
      <p:sp>
        <p:nvSpPr>
          <p:cNvPr id="3" name="Zástupný symbol pro obsah 2"/>
          <p:cNvSpPr>
            <a:spLocks noGrp="1"/>
          </p:cNvSpPr>
          <p:nvPr>
            <p:ph idx="1"/>
          </p:nvPr>
        </p:nvSpPr>
        <p:spPr/>
        <p:txBody>
          <a:bodyPr>
            <a:normAutofit fontScale="92500" lnSpcReduction="10000"/>
          </a:bodyPr>
          <a:lstStyle/>
          <a:p>
            <a:pPr>
              <a:buClr>
                <a:schemeClr val="tx1"/>
              </a:buClr>
              <a:buFont typeface="Wingdings" panose="05000000000000000000" pitchFamily="2" charset="2"/>
              <a:buChar char="§"/>
            </a:pPr>
            <a:r>
              <a:rPr lang="en-US" dirty="0"/>
              <a:t>place and subscription period of not less than two weeks</a:t>
            </a:r>
          </a:p>
          <a:p>
            <a:pPr>
              <a:buClr>
                <a:schemeClr val="tx1"/>
              </a:buClr>
              <a:buFont typeface="Wingdings" panose="05000000000000000000" pitchFamily="2" charset="2"/>
              <a:buChar char="§"/>
            </a:pPr>
            <a:r>
              <a:rPr lang="en-US" dirty="0"/>
              <a:t>procedure for subscription of shares</a:t>
            </a:r>
          </a:p>
          <a:p>
            <a:pPr>
              <a:buClr>
                <a:schemeClr val="tx1"/>
              </a:buClr>
              <a:buFont typeface="Wingdings" panose="05000000000000000000" pitchFamily="2" charset="2"/>
              <a:buChar char="§"/>
            </a:pPr>
            <a:r>
              <a:rPr lang="en-US" dirty="0"/>
              <a:t>the procedure for subscription of shares in excess of the proposed share capital, if applicable</a:t>
            </a:r>
          </a:p>
          <a:p>
            <a:pPr>
              <a:buClr>
                <a:schemeClr val="tx1"/>
              </a:buClr>
              <a:buFont typeface="Wingdings" panose="05000000000000000000" pitchFamily="2" charset="2"/>
              <a:buChar char="§"/>
            </a:pPr>
            <a:r>
              <a:rPr lang="en-US" dirty="0"/>
              <a:t>determining that candidates can only repay the issue price of a share in cash</a:t>
            </a:r>
          </a:p>
          <a:p>
            <a:pPr>
              <a:buClr>
                <a:schemeClr val="tx1"/>
              </a:buClr>
              <a:buFont typeface="Wingdings" panose="05000000000000000000" pitchFamily="2" charset="2"/>
              <a:buChar char="§"/>
            </a:pPr>
            <a:r>
              <a:rPr lang="en-US" dirty="0"/>
              <a:t>place, time, or bank account for paying the issue rate</a:t>
            </a:r>
          </a:p>
          <a:p>
            <a:pPr>
              <a:buClr>
                <a:schemeClr val="tx1"/>
              </a:buClr>
              <a:buFont typeface="Wingdings" panose="05000000000000000000" pitchFamily="2" charset="2"/>
              <a:buChar char="§"/>
            </a:pPr>
            <a:r>
              <a:rPr lang="en-US" dirty="0"/>
              <a:t>the issue rate of the subscription shares or the method of its determination; (the issue rate must be the same for all subscribers, unless otherwise stipulated by law)</a:t>
            </a:r>
          </a:p>
          <a:p>
            <a:pPr>
              <a:buClr>
                <a:schemeClr val="tx1"/>
              </a:buClr>
              <a:buFont typeface="Wingdings" panose="05000000000000000000" pitchFamily="2" charset="2"/>
              <a:buChar char="§"/>
            </a:pPr>
            <a:r>
              <a:rPr lang="en-US" dirty="0"/>
              <a:t>the method of convening the constituent general meeting and the place of its holding</a:t>
            </a:r>
          </a:p>
          <a:p>
            <a:pPr>
              <a:buClr>
                <a:schemeClr val="tx1"/>
              </a:buClr>
              <a:buFont typeface="Wingdings" panose="05000000000000000000" pitchFamily="2" charset="2"/>
              <a:buChar char="§"/>
            </a:pPr>
            <a:r>
              <a:rPr lang="en-US" dirty="0"/>
              <a:t>The memorandum of association or the charter is supplemented by the statutes governing the internal relations and functioning of the company, including the regulation of shareholders' rights and obligations.</a:t>
            </a:r>
            <a:endParaRPr lang="cs-CZ" dirty="0"/>
          </a:p>
        </p:txBody>
      </p:sp>
    </p:spTree>
    <p:extLst>
      <p:ext uri="{BB962C8B-B14F-4D97-AF65-F5344CB8AC3E}">
        <p14:creationId xmlns:p14="http://schemas.microsoft.com/office/powerpoint/2010/main" val="175939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THE STATUTES IN THE FORM OF NOTARIAL NOTES CONTAIN:</a:t>
            </a:r>
            <a:endParaRPr lang="cs-CZ" dirty="0"/>
          </a:p>
        </p:txBody>
      </p:sp>
      <p:sp>
        <p:nvSpPr>
          <p:cNvPr id="3" name="Zástupný symbol pro obsah 2"/>
          <p:cNvSpPr>
            <a:spLocks noGrp="1"/>
          </p:cNvSpPr>
          <p:nvPr>
            <p:ph idx="1"/>
          </p:nvPr>
        </p:nvSpPr>
        <p:spPr/>
        <p:txBody>
          <a:bodyPr>
            <a:noAutofit/>
          </a:bodyPr>
          <a:lstStyle/>
          <a:p>
            <a:pPr>
              <a:buClr>
                <a:schemeClr val="tx1"/>
              </a:buClr>
              <a:buFont typeface="Wingdings" panose="05000000000000000000" pitchFamily="2" charset="2"/>
              <a:buChar char="§"/>
            </a:pPr>
            <a:r>
              <a:rPr lang="en-US" dirty="0"/>
              <a:t>company and registered office</a:t>
            </a:r>
          </a:p>
          <a:p>
            <a:pPr>
              <a:buClr>
                <a:schemeClr val="tx1"/>
              </a:buClr>
              <a:buFont typeface="Wingdings" panose="05000000000000000000" pitchFamily="2" charset="2"/>
              <a:buChar char="§"/>
            </a:pPr>
            <a:r>
              <a:rPr lang="en-US" dirty="0"/>
              <a:t>Scope of business (activities)</a:t>
            </a:r>
          </a:p>
          <a:p>
            <a:pPr>
              <a:buClr>
                <a:schemeClr val="tx1"/>
              </a:buClr>
              <a:buFont typeface="Wingdings" panose="05000000000000000000" pitchFamily="2" charset="2"/>
              <a:buChar char="§"/>
            </a:pPr>
            <a:r>
              <a:rPr lang="en-US" dirty="0"/>
              <a:t>the amount of registered capital and the method of repaying the issue price of shares</a:t>
            </a:r>
          </a:p>
          <a:p>
            <a:pPr>
              <a:buClr>
                <a:schemeClr val="tx1"/>
              </a:buClr>
              <a:buFont typeface="Wingdings" panose="05000000000000000000" pitchFamily="2" charset="2"/>
              <a:buChar char="§"/>
            </a:pPr>
            <a:r>
              <a:rPr lang="en-US" dirty="0"/>
              <a:t>number and nominal value of shares, form of shares</a:t>
            </a:r>
          </a:p>
          <a:p>
            <a:pPr>
              <a:buClr>
                <a:schemeClr val="tx1"/>
              </a:buClr>
              <a:buFont typeface="Wingdings" panose="05000000000000000000" pitchFamily="2" charset="2"/>
              <a:buChar char="§"/>
            </a:pPr>
            <a:r>
              <a:rPr lang="en-US" dirty="0"/>
              <a:t>the number of votes attached to one share and the method of voting at the General Meeting; if the company has issued shares of a different nominal value, the number of votes relating to that amount of the nominal value of the shares</a:t>
            </a:r>
          </a:p>
          <a:p>
            <a:pPr>
              <a:buClr>
                <a:schemeClr val="tx1"/>
              </a:buClr>
              <a:buFont typeface="Wingdings" panose="05000000000000000000" pitchFamily="2" charset="2"/>
              <a:buChar char="§"/>
            </a:pPr>
            <a:r>
              <a:rPr lang="en-US" dirty="0"/>
              <a:t>the manner of convening the General Meeting, its powers and the manner of its </a:t>
            </a:r>
            <a:r>
              <a:rPr lang="en-US" dirty="0" smtClean="0"/>
              <a:t>decision-making</a:t>
            </a:r>
            <a:endParaRPr lang="en-US" dirty="0"/>
          </a:p>
        </p:txBody>
      </p:sp>
    </p:spTree>
    <p:extLst>
      <p:ext uri="{BB962C8B-B14F-4D97-AF65-F5344CB8AC3E}">
        <p14:creationId xmlns:p14="http://schemas.microsoft.com/office/powerpoint/2010/main" val="297935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THE STATUTES IN THE FORM OF NOTARIAL NOTES CONTAIN:</a:t>
            </a:r>
            <a:endParaRPr lang="cs-CZ" dirty="0"/>
          </a:p>
        </p:txBody>
      </p:sp>
      <p:sp>
        <p:nvSpPr>
          <p:cNvPr id="3" name="Zástupný symbol pro obsah 2"/>
          <p:cNvSpPr>
            <a:spLocks noGrp="1"/>
          </p:cNvSpPr>
          <p:nvPr>
            <p:ph idx="1"/>
          </p:nvPr>
        </p:nvSpPr>
        <p:spPr/>
        <p:txBody>
          <a:bodyPr>
            <a:noAutofit/>
          </a:bodyPr>
          <a:lstStyle/>
          <a:p>
            <a:pPr>
              <a:buClr>
                <a:schemeClr val="tx1"/>
              </a:buClr>
              <a:buFont typeface="Wingdings" panose="05000000000000000000" pitchFamily="2" charset="2"/>
              <a:buChar char="§"/>
            </a:pPr>
            <a:r>
              <a:rPr lang="en-US" smtClean="0"/>
              <a:t>the </a:t>
            </a:r>
            <a:r>
              <a:rPr lang="en-US" dirty="0"/>
              <a:t>method of creation of the reserve fund and the amount to which the company is obliged to replenish it and the method of replenishment</a:t>
            </a:r>
          </a:p>
          <a:p>
            <a:pPr>
              <a:buClr>
                <a:schemeClr val="tx1"/>
              </a:buClr>
              <a:buFont typeface="Wingdings" panose="05000000000000000000" pitchFamily="2" charset="2"/>
              <a:buChar char="§"/>
            </a:pPr>
            <a:r>
              <a:rPr lang="en-US" dirty="0"/>
              <a:t>method of profit distribution and loss settlement</a:t>
            </a:r>
          </a:p>
          <a:p>
            <a:pPr>
              <a:buClr>
                <a:schemeClr val="tx1"/>
              </a:buClr>
              <a:buFont typeface="Wingdings" panose="05000000000000000000" pitchFamily="2" charset="2"/>
              <a:buChar char="§"/>
            </a:pPr>
            <a:r>
              <a:rPr lang="en-US" dirty="0"/>
              <a:t>the consequences of a breach of the obligation to pay up subscribed shares on time</a:t>
            </a:r>
          </a:p>
          <a:p>
            <a:pPr>
              <a:buClr>
                <a:schemeClr val="tx1"/>
              </a:buClr>
              <a:buFont typeface="Wingdings" panose="05000000000000000000" pitchFamily="2" charset="2"/>
              <a:buChar char="§"/>
            </a:pPr>
            <a:r>
              <a:rPr lang="en-US" dirty="0"/>
              <a:t>the rules for the procedure for increasing and decreasing the share capital, in particular the possibility to reduce the share capital by withdrawing shares from circulation by drawing lots</a:t>
            </a:r>
          </a:p>
          <a:p>
            <a:pPr>
              <a:buClr>
                <a:schemeClr val="tx1"/>
              </a:buClr>
              <a:buFont typeface="Wingdings" panose="05000000000000000000" pitchFamily="2" charset="2"/>
              <a:buChar char="§"/>
            </a:pPr>
            <a:r>
              <a:rPr lang="en-US" dirty="0"/>
              <a:t>the procedure for supplementing and amending the statutes</a:t>
            </a:r>
          </a:p>
          <a:p>
            <a:pPr>
              <a:buClr>
                <a:schemeClr val="tx1"/>
              </a:buClr>
              <a:buFont typeface="Wingdings" panose="05000000000000000000" pitchFamily="2" charset="2"/>
              <a:buChar char="§"/>
            </a:pPr>
            <a:r>
              <a:rPr lang="en-US" dirty="0"/>
              <a:t>other data, if required by law</a:t>
            </a:r>
          </a:p>
          <a:p>
            <a:pPr>
              <a:buClr>
                <a:schemeClr val="tx1"/>
              </a:buClr>
              <a:buFont typeface="Wingdings" panose="05000000000000000000" pitchFamily="2" charset="2"/>
              <a:buChar char="§"/>
            </a:pPr>
            <a:r>
              <a:rPr lang="en-US" dirty="0"/>
              <a:t>The statutes must not be contrary to the law.</a:t>
            </a:r>
            <a:endParaRPr lang="cs-CZ" dirty="0"/>
          </a:p>
        </p:txBody>
      </p:sp>
    </p:spTree>
    <p:extLst>
      <p:ext uri="{BB962C8B-B14F-4D97-AF65-F5344CB8AC3E}">
        <p14:creationId xmlns:p14="http://schemas.microsoft.com/office/powerpoint/2010/main" val="297935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BUSINESS AUTHORIZATION</a:t>
            </a:r>
          </a:p>
        </p:txBody>
      </p:sp>
      <p:sp>
        <p:nvSpPr>
          <p:cNvPr id="3" name="Zástupný symbol pro obsah 2"/>
          <p:cNvSpPr>
            <a:spLocks noGrp="1"/>
          </p:cNvSpPr>
          <p:nvPr>
            <p:ph idx="1"/>
          </p:nvPr>
        </p:nvSpPr>
        <p:spPr>
          <a:xfrm>
            <a:off x="1024129" y="2286000"/>
            <a:ext cx="9123172" cy="444500"/>
          </a:xfrm>
        </p:spPr>
        <p:txBody>
          <a:bodyPr/>
          <a:lstStyle/>
          <a:p>
            <a:pPr>
              <a:buClr>
                <a:schemeClr val="tx1"/>
              </a:buClr>
              <a:buFont typeface="Wingdings" panose="05000000000000000000" pitchFamily="2" charset="2"/>
              <a:buChar char="§"/>
            </a:pPr>
            <a:r>
              <a:rPr lang="en-US" dirty="0"/>
              <a:t>Founders or members of the Board of Directors must apply for a trade license.</a:t>
            </a:r>
            <a:endParaRPr lang="cs-CZ" dirty="0"/>
          </a:p>
        </p:txBody>
      </p:sp>
      <p:sp>
        <p:nvSpPr>
          <p:cNvPr id="6" name="Nadpis 1"/>
          <p:cNvSpPr txBox="1">
            <a:spLocks/>
          </p:cNvSpPr>
          <p:nvPr/>
        </p:nvSpPr>
        <p:spPr>
          <a:xfrm>
            <a:off x="725679" y="2730500"/>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cs-CZ" dirty="0"/>
          </a:p>
        </p:txBody>
      </p:sp>
      <p:sp>
        <p:nvSpPr>
          <p:cNvPr id="7" name="Zástupný symbol pro obsah 2"/>
          <p:cNvSpPr txBox="1">
            <a:spLocks/>
          </p:cNvSpPr>
          <p:nvPr/>
        </p:nvSpPr>
        <p:spPr>
          <a:xfrm>
            <a:off x="1024128" y="4047236"/>
            <a:ext cx="9313672" cy="88036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Clr>
                <a:schemeClr val="tx1"/>
              </a:buClr>
              <a:buFont typeface="Wingdings" panose="05000000000000000000" pitchFamily="2" charset="2"/>
              <a:buChar char="§"/>
            </a:pPr>
            <a:r>
              <a:rPr lang="en-US"/>
              <a:t>The state-set minimum share capital is CZK 2,000,000 or CZK 20,000,000 when a company with a public offering of shares is established.</a:t>
            </a:r>
            <a:endParaRPr lang="cs-CZ" dirty="0"/>
          </a:p>
        </p:txBody>
      </p:sp>
      <p:sp>
        <p:nvSpPr>
          <p:cNvPr id="8" name="Nadpis 1"/>
          <p:cNvSpPr txBox="1">
            <a:spLocks/>
          </p:cNvSpPr>
          <p:nvPr/>
        </p:nvSpPr>
        <p:spPr>
          <a:xfrm>
            <a:off x="725679" y="2615184"/>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cs-CZ" dirty="0"/>
              <a:t>BASIC CAPITAL</a:t>
            </a:r>
          </a:p>
        </p:txBody>
      </p:sp>
    </p:spTree>
    <p:extLst>
      <p:ext uri="{BB962C8B-B14F-4D97-AF65-F5344CB8AC3E}">
        <p14:creationId xmlns:p14="http://schemas.microsoft.com/office/powerpoint/2010/main" val="244498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smtClean="0"/>
              <a:t>Stock</a:t>
            </a:r>
            <a:r>
              <a:rPr lang="cs-CZ" dirty="0" smtClean="0"/>
              <a:t> </a:t>
            </a:r>
            <a:r>
              <a:rPr lang="cs-CZ" dirty="0"/>
              <a:t>MUST CONTAIN:</a:t>
            </a:r>
          </a:p>
        </p:txBody>
      </p:sp>
      <p:sp>
        <p:nvSpPr>
          <p:cNvPr id="3" name="Zástupný symbol pro obsah 2"/>
          <p:cNvSpPr>
            <a:spLocks noGrp="1"/>
          </p:cNvSpPr>
          <p:nvPr>
            <p:ph idx="1"/>
          </p:nvPr>
        </p:nvSpPr>
        <p:spPr/>
        <p:txBody>
          <a:bodyPr>
            <a:normAutofit fontScale="92500"/>
          </a:bodyPr>
          <a:lstStyle/>
          <a:p>
            <a:pPr>
              <a:buClr>
                <a:schemeClr val="tx1"/>
              </a:buClr>
              <a:buFont typeface="Wingdings" panose="05000000000000000000" pitchFamily="2" charset="2"/>
              <a:buChar char="§"/>
            </a:pPr>
            <a:r>
              <a:rPr lang="en-US" dirty="0"/>
              <a:t>company name and registered office</a:t>
            </a:r>
          </a:p>
          <a:p>
            <a:pPr>
              <a:buClr>
                <a:schemeClr val="tx1"/>
              </a:buClr>
              <a:buFont typeface="Wingdings" panose="05000000000000000000" pitchFamily="2" charset="2"/>
              <a:buChar char="§"/>
            </a:pPr>
            <a:r>
              <a:rPr lang="en-US" dirty="0"/>
              <a:t>nominal value</a:t>
            </a:r>
          </a:p>
          <a:p>
            <a:pPr>
              <a:buClr>
                <a:schemeClr val="tx1"/>
              </a:buClr>
              <a:buFont typeface="Wingdings" panose="05000000000000000000" pitchFamily="2" charset="2"/>
              <a:buChar char="§"/>
            </a:pPr>
            <a:r>
              <a:rPr lang="en-US" dirty="0"/>
              <a:t>indication of the form of the share</a:t>
            </a:r>
          </a:p>
          <a:p>
            <a:pPr>
              <a:buClr>
                <a:schemeClr val="tx1"/>
              </a:buClr>
              <a:buFont typeface="Wingdings" panose="05000000000000000000" pitchFamily="2" charset="2"/>
              <a:buChar char="§"/>
            </a:pPr>
            <a:r>
              <a:rPr lang="en-US" dirty="0"/>
              <a:t>the amount of registered capital and the number of shares at the date of issue of the shares</a:t>
            </a:r>
          </a:p>
          <a:p>
            <a:pPr>
              <a:buClr>
                <a:schemeClr val="tx1"/>
              </a:buClr>
              <a:buFont typeface="Wingdings" panose="05000000000000000000" pitchFamily="2" charset="2"/>
              <a:buChar char="§"/>
            </a:pPr>
            <a:r>
              <a:rPr lang="en-US" dirty="0"/>
              <a:t>date of issue</a:t>
            </a:r>
          </a:p>
          <a:p>
            <a:pPr>
              <a:buClr>
                <a:schemeClr val="tx1"/>
              </a:buClr>
              <a:buFont typeface="Wingdings" panose="05000000000000000000" pitchFamily="2" charset="2"/>
              <a:buChar char="§"/>
            </a:pPr>
            <a:r>
              <a:rPr lang="en-US" dirty="0"/>
              <a:t>On June 27, 2013, the Commercial Code concerning anonymous certificated bearer shares was changed, namely the entry into force of the Act on Certain Measures to Increase the Transparency of Joint Stock Companies. Since that date, newly established joint stock companies must not issue bearer shares in paper form, thus ending the anonymity of the owners of such shares (shareholders of the joint stock company).</a:t>
            </a:r>
            <a:endParaRPr lang="cs-CZ" dirty="0"/>
          </a:p>
        </p:txBody>
      </p:sp>
    </p:spTree>
    <p:extLst>
      <p:ext uri="{BB962C8B-B14F-4D97-AF65-F5344CB8AC3E}">
        <p14:creationId xmlns:p14="http://schemas.microsoft.com/office/powerpoint/2010/main" val="878905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á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38</TotalTime>
  <Words>883</Words>
  <Application>Microsoft Office PowerPoint</Application>
  <PresentationFormat>Širokoúhlá obrazovka</PresentationFormat>
  <Paragraphs>53</Paragraphs>
  <Slides>10</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10</vt:i4>
      </vt:variant>
    </vt:vector>
  </HeadingPairs>
  <TitlesOfParts>
    <vt:vector size="15" baseType="lpstr">
      <vt:lpstr>Tw Cen MT</vt:lpstr>
      <vt:lpstr>Tw Cen MT Condensed</vt:lpstr>
      <vt:lpstr>Wingdings</vt:lpstr>
      <vt:lpstr>Wingdings 3</vt:lpstr>
      <vt:lpstr>Integrál</vt:lpstr>
      <vt:lpstr>Joint stock company</vt:lpstr>
      <vt:lpstr>Joint stock company can be established in two ways</vt:lpstr>
      <vt:lpstr>Founders, founding documents</vt:lpstr>
      <vt:lpstr>Foundation or order a. s. (both foundation ways) must contain:</vt:lpstr>
      <vt:lpstr> WHEN A COMPANY IS BASED ON A PUBLIC OFFER OF SHARES, THE FOUNDING AGREEMENT MUST INCLUDE:</vt:lpstr>
      <vt:lpstr>THE STATUTES IN THE FORM OF NOTARIAL NOTES CONTAIN:</vt:lpstr>
      <vt:lpstr>THE STATUTES IN THE FORM OF NOTARIAL NOTES CONTAIN:</vt:lpstr>
      <vt:lpstr>BUSINESS AUTHORIZATION</vt:lpstr>
      <vt:lpstr>Stock MUST CONTAIN:</vt:lpstr>
      <vt:lpstr> REPAYMENT OF SHARES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stock company</dc:title>
  <dc:creator>Vojtěch Kořízek</dc:creator>
  <cp:lastModifiedBy>Vojtěch Kořízek</cp:lastModifiedBy>
  <cp:revision>6</cp:revision>
  <dcterms:created xsi:type="dcterms:W3CDTF">2019-10-02T09:09:43Z</dcterms:created>
  <dcterms:modified xsi:type="dcterms:W3CDTF">2019-10-04T07:11:42Z</dcterms:modified>
</cp:coreProperties>
</file>