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12192000" cy="6858000"/>
  <p:embeddedFontLs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hK8W7Ip/v9QSCtFzn7hWLf71cu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770636" y="762076"/>
            <a:ext cx="3374390" cy="512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rgbClr val="2E54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944067" y="1272031"/>
            <a:ext cx="9916160" cy="1381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11727815" y="6457060"/>
            <a:ext cx="230504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770636" y="762076"/>
            <a:ext cx="3374390" cy="512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rgbClr val="2E54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1430274" y="2199512"/>
            <a:ext cx="3228975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2" type="sldNum"/>
          </p:nvPr>
        </p:nvSpPr>
        <p:spPr>
          <a:xfrm>
            <a:off x="11727815" y="6457060"/>
            <a:ext cx="230504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/>
          <p:nvPr>
            <p:ph type="ctrTitle"/>
          </p:nvPr>
        </p:nvSpPr>
        <p:spPr>
          <a:xfrm>
            <a:off x="770636" y="762076"/>
            <a:ext cx="10650727" cy="512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11727815" y="6457060"/>
            <a:ext cx="230504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title"/>
          </p:nvPr>
        </p:nvSpPr>
        <p:spPr>
          <a:xfrm>
            <a:off x="770636" y="762076"/>
            <a:ext cx="3374390" cy="512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rgbClr val="2E54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11727815" y="6457060"/>
            <a:ext cx="230504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11727815" y="6457060"/>
            <a:ext cx="230504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958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770636" y="762076"/>
            <a:ext cx="3374390" cy="512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2E54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944067" y="1272031"/>
            <a:ext cx="9916160" cy="1381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11727815" y="6457060"/>
            <a:ext cx="230504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95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95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95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95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95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95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95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95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95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1.jpg"/><Relationship Id="rId5" Type="http://schemas.openxmlformats.org/officeDocument/2006/relationships/image" Target="../media/image2.jpg"/><Relationship Id="rId6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1.jpg"/><Relationship Id="rId5" Type="http://schemas.openxmlformats.org/officeDocument/2006/relationships/image" Target="../media/image2.jpg"/><Relationship Id="rId6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/>
        </p:nvSpPr>
        <p:spPr>
          <a:xfrm>
            <a:off x="4214621" y="4530674"/>
            <a:ext cx="1971039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Цуканов Илья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 txBox="1"/>
          <p:nvPr/>
        </p:nvSpPr>
        <p:spPr>
          <a:xfrm>
            <a:off x="6473173" y="4454000"/>
            <a:ext cx="96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Avito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11188954" y="6479133"/>
            <a:ext cx="7747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0" y="5385815"/>
            <a:ext cx="4700016" cy="14721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9994392" y="4660389"/>
            <a:ext cx="2197607" cy="219760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8446007" y="0"/>
            <a:ext cx="3745992" cy="187756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 txBox="1"/>
          <p:nvPr>
            <p:ph type="title"/>
          </p:nvPr>
        </p:nvSpPr>
        <p:spPr>
          <a:xfrm>
            <a:off x="2355342" y="1792986"/>
            <a:ext cx="7630159" cy="6347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50">
            <a:spAutoFit/>
          </a:bodyPr>
          <a:lstStyle/>
          <a:p>
            <a:pPr indent="-2308225" lvl="0" marL="2320290" marR="508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Разбор кейса Avito​</a:t>
            </a:r>
            <a:endParaRPr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7434559" y="4423135"/>
            <a:ext cx="572048" cy="57204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3276600" y="2756905"/>
            <a:ext cx="6172200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Существует ли эффект потери пользователей из-за неэффективной системы поддержки?​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type="title"/>
          </p:nvPr>
        </p:nvSpPr>
        <p:spPr>
          <a:xfrm>
            <a:off x="2070599" y="1715400"/>
            <a:ext cx="5829808" cy="132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Спасибо</a:t>
            </a:r>
            <a:r>
              <a:rPr b="0" lang="ru-RU" sz="4250">
                <a:solidFill>
                  <a:srgbClr val="000000"/>
                </a:solidFill>
              </a:rPr>
              <a:t>, что дочитали до конца ☺</a:t>
            </a:r>
            <a:endParaRPr sz="4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"/>
          <p:cNvSpPr/>
          <p:nvPr/>
        </p:nvSpPr>
        <p:spPr>
          <a:xfrm>
            <a:off x="0" y="5385815"/>
            <a:ext cx="4700016" cy="14721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9994392" y="4660389"/>
            <a:ext cx="2197607" cy="219760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" name="Google Shape;127;p10"/>
          <p:cNvGrpSpPr/>
          <p:nvPr/>
        </p:nvGrpSpPr>
        <p:grpSpPr>
          <a:xfrm>
            <a:off x="8156447" y="0"/>
            <a:ext cx="4035552" cy="3355848"/>
            <a:chOff x="8156447" y="0"/>
            <a:chExt cx="4035552" cy="3355848"/>
          </a:xfrm>
        </p:grpSpPr>
        <p:sp>
          <p:nvSpPr>
            <p:cNvPr id="128" name="Google Shape;128;p10"/>
            <p:cNvSpPr/>
            <p:nvPr/>
          </p:nvSpPr>
          <p:spPr>
            <a:xfrm>
              <a:off x="8446007" y="0"/>
              <a:ext cx="3745992" cy="187756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8156447" y="1399032"/>
              <a:ext cx="1956816" cy="195681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10"/>
          <p:cNvSpPr txBox="1"/>
          <p:nvPr>
            <p:ph idx="12" type="sldNum"/>
          </p:nvPr>
        </p:nvSpPr>
        <p:spPr>
          <a:xfrm>
            <a:off x="11727815" y="6457060"/>
            <a:ext cx="230504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95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1" name="Google Shape;131;p10"/>
          <p:cNvSpPr txBox="1"/>
          <p:nvPr/>
        </p:nvSpPr>
        <p:spPr>
          <a:xfrm>
            <a:off x="4926200" y="5615125"/>
            <a:ext cx="48621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>
            <p:ph type="title"/>
          </p:nvPr>
        </p:nvSpPr>
        <p:spPr>
          <a:xfrm>
            <a:off x="1570466" y="762076"/>
            <a:ext cx="3374390" cy="512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Дано</a:t>
            </a:r>
            <a:r>
              <a:rPr b="0" lang="ru-RU"/>
              <a:t>​</a:t>
            </a:r>
            <a:endParaRPr/>
          </a:p>
        </p:txBody>
      </p:sp>
      <p:sp>
        <p:nvSpPr>
          <p:cNvPr id="57" name="Google Shape;57;p2"/>
          <p:cNvSpPr txBox="1"/>
          <p:nvPr>
            <p:ph idx="12" type="sldNum"/>
          </p:nvPr>
        </p:nvSpPr>
        <p:spPr>
          <a:xfrm>
            <a:off x="11727815" y="6457060"/>
            <a:ext cx="230504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95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8" name="Google Shape;58;p2"/>
          <p:cNvSpPr txBox="1"/>
          <p:nvPr/>
        </p:nvSpPr>
        <p:spPr>
          <a:xfrm>
            <a:off x="7243445" y="762076"/>
            <a:ext cx="3374390" cy="512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>
                <a:solidFill>
                  <a:srgbClr val="2E5496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r>
              <a:rPr b="0" i="0" lang="ru-RU" sz="3200">
                <a:solidFill>
                  <a:srgbClr val="2E5496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 b="1" i="0" sz="3200">
              <a:solidFill>
                <a:srgbClr val="2E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 txBox="1"/>
          <p:nvPr>
            <p:ph idx="2" type="body"/>
          </p:nvPr>
        </p:nvSpPr>
        <p:spPr>
          <a:xfrm>
            <a:off x="6278880" y="1577340"/>
            <a:ext cx="530352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lang="ru-RU" sz="2200"/>
              <a:t>Подтвердить или опровергнуть гипотезу, задав критерии работы службы поддержки.</a:t>
            </a:r>
            <a:endParaRPr b="0" sz="22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lang="ru-RU" sz="2200"/>
              <a:t>Если гипотеза подтвердится, то оценить примерный урон для Авито.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/>
            </a:br>
            <a:endParaRPr/>
          </a:p>
        </p:txBody>
      </p:sp>
      <p:sp>
        <p:nvSpPr>
          <p:cNvPr id="60" name="Google Shape;60;p2"/>
          <p:cNvSpPr txBox="1"/>
          <p:nvPr/>
        </p:nvSpPr>
        <p:spPr>
          <a:xfrm>
            <a:off x="609600" y="1577339"/>
            <a:ext cx="5303520" cy="71404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support_tickets - </a:t>
            </a:r>
            <a:r>
              <a:rPr b="0" i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таблица содержит обращение в службу поддержки Авито c сентября 2015 по декабрь 2015 включительно.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users_evaluation_of_satisfaction - </a:t>
            </a:r>
            <a:r>
              <a:rPr b="0" i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содержит оценку пользователями их удовлетворенности после окончательного ответа сотрудника службы поддержки.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 все тикеты имеют оценку от пользователя.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New_items_by_support_users</a:t>
            </a:r>
            <a:r>
              <a:rPr b="0" i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таблица с подачами объявлений (только пользователи, обратившиеся в поддержку в период с сентября 2015 по декабрь 2015)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1357566" y="762000"/>
            <a:ext cx="3374390" cy="512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Наши капканы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1357566" y="1676400"/>
            <a:ext cx="3301683" cy="3077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ru-RU" sz="2000"/>
              <a:t>Данные представлены на ограниченном промежутке времени – 4 месяца.</a:t>
            </a:r>
            <a:endParaRPr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Август – фиктивный месяц.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Есть множество фиктивных колонок в данных (current_state, ticket_subcategory etc)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00" y="1577975"/>
            <a:ext cx="4525963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 txBox="1"/>
          <p:nvPr>
            <p:ph idx="12" type="sldNum"/>
          </p:nvPr>
        </p:nvSpPr>
        <p:spPr>
          <a:xfrm>
            <a:off x="11727815" y="6457060"/>
            <a:ext cx="230504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95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770636" y="762076"/>
            <a:ext cx="3374390" cy="512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Погружаемся</a:t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770636" y="1524000"/>
            <a:ext cx="97528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/>
              <a:t>Для понимания общей структуры работы службы поддержки в Авито создадим сводную таблицу в разрезе месяцев/категорий тикетов.</a:t>
            </a:r>
            <a:endParaRPr sz="1500"/>
          </a:p>
        </p:txBody>
      </p:sp>
      <p:pic>
        <p:nvPicPr>
          <p:cNvPr id="75" name="Google Shape;75;p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8474" y="3048000"/>
            <a:ext cx="8855051" cy="28826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>
            <p:ph idx="12" type="sldNum"/>
          </p:nvPr>
        </p:nvSpPr>
        <p:spPr>
          <a:xfrm>
            <a:off x="11727815" y="6457060"/>
            <a:ext cx="230504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946" y="1931097"/>
            <a:ext cx="5314254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5"/>
          <p:cNvSpPr txBox="1"/>
          <p:nvPr>
            <p:ph idx="12" type="sldNum"/>
          </p:nvPr>
        </p:nvSpPr>
        <p:spPr>
          <a:xfrm>
            <a:off x="11727815" y="6457060"/>
            <a:ext cx="230504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95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3" name="Google Shape;83;p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799" y="1964379"/>
            <a:ext cx="5314253" cy="449268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5"/>
          <p:cNvSpPr txBox="1"/>
          <p:nvPr/>
        </p:nvSpPr>
        <p:spPr>
          <a:xfrm>
            <a:off x="685799" y="533400"/>
            <a:ext cx="10820401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Произведем оценку количества запросов и затраченных часов на их решение в разрезе категорий обращений пользователей.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Эти графики показывают нам: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подавляющее число обращений идет по категории «Блокировки и отклонения»;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бОльшая часть затраченных часов на решение обращений также относится к категории «Блокировки и отклонения»; хотя в Ноябре решение технических вопросов заняло немного больше времени – видимо случилась какая-то системная ошибка, из-за которой долго не могли быть закрыты обращения пользователей.</a:t>
            </a:r>
            <a:endParaRPr b="0" i="0" sz="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idx="12" type="sldNum"/>
          </p:nvPr>
        </p:nvSpPr>
        <p:spPr>
          <a:xfrm>
            <a:off x="11727815" y="6457060"/>
            <a:ext cx="230504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95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0" name="Google Shape;90;p6"/>
          <p:cNvSpPr txBox="1"/>
          <p:nvPr/>
        </p:nvSpPr>
        <p:spPr>
          <a:xfrm>
            <a:off x="685799" y="533400"/>
            <a:ext cx="10820401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Далее попробуем оценить распределение оценок в разрезе месяцев и категорий.</a:t>
            </a:r>
            <a:endParaRPr b="0" i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Эти графики показывают нам: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Соотношение количества и качества оценок пользователей от месяца к месяцу остается примерно одинаковым;</a:t>
            </a:r>
            <a:endParaRPr b="0" i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Больше всего оценок приходится на категорию «Блокировки и отклонения» - причем как позитивных, так и негативных.</a:t>
            </a:r>
            <a:endParaRPr b="0" i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81200"/>
            <a:ext cx="5166552" cy="37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2388" y="1981200"/>
            <a:ext cx="5303837" cy="381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idx="12" type="sldNum"/>
          </p:nvPr>
        </p:nvSpPr>
        <p:spPr>
          <a:xfrm>
            <a:off x="11727815" y="6457060"/>
            <a:ext cx="230504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95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8" name="Google Shape;98;p7"/>
          <p:cNvSpPr txBox="1"/>
          <p:nvPr/>
        </p:nvSpPr>
        <p:spPr>
          <a:xfrm>
            <a:off x="685799" y="533400"/>
            <a:ext cx="10820401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Предыдущий слайд нам не сильно помог – нет какого-либо конкретного тренда, чтобы на его основе сделать вывод.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Попробуем выяснить – имеется ли вообще зависимость между временем, затраченным на решение обращения, и полученной итоговой оценкой пользователя?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Создадим сводную таблицу, показывающую зависимость времени, затраченного на выполнение обращения, и оценки пользователя.</a:t>
            </a:r>
            <a:endParaRPr b="0" i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Поскольку датасет очень большой, для графика возьмем случайную выборку, размером в сотую долю (frac=0.01).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График показывает нам:</a:t>
            </a:r>
            <a:endParaRPr b="0" i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ru-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 мере увеличения времени, требуемого на закрытие тикета, пользовательская оценка снижается.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783" y="2667000"/>
            <a:ext cx="4926340" cy="2778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7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3600" y="2209800"/>
            <a:ext cx="5287963" cy="4500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idx="12" type="sldNum"/>
          </p:nvPr>
        </p:nvSpPr>
        <p:spPr>
          <a:xfrm>
            <a:off x="11727815" y="6457060"/>
            <a:ext cx="230504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95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6" name="Google Shape;106;p8"/>
          <p:cNvSpPr txBox="1"/>
          <p:nvPr/>
        </p:nvSpPr>
        <p:spPr>
          <a:xfrm>
            <a:off x="685799" y="533400"/>
            <a:ext cx="10820401" cy="100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начала удалим из датасета данные за 2016 год, а также за Август. В первом случае у нас не полная информация за год, чтобы ее использовать для анализа; во втором же случае, данных всего несколько – они не несут должного понимания тренда, что делает их нерелевантными. </a:t>
            </a:r>
            <a:endParaRPr b="0" i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 графика заметим, что пользователи, имеющие негативную оценку работе службы поддержки (неудовлетворительно, удовлетворительно) впоследствии размещают меньше объявлений.</a:t>
            </a:r>
            <a:endParaRPr b="0" i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514600"/>
            <a:ext cx="3675968" cy="25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3600" y="1676400"/>
            <a:ext cx="5188405" cy="4861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idx="12" type="sldNum"/>
          </p:nvPr>
        </p:nvSpPr>
        <p:spPr>
          <a:xfrm>
            <a:off x="11727815" y="6457060"/>
            <a:ext cx="230504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95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685798" y="1164455"/>
            <a:ext cx="10820401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основе данных количества объявлений в разрезе категорий (за 2014 и 2015 года соответственно), построим сводную таблицу. </a:t>
            </a:r>
            <a:endParaRPr b="0" i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 нее можем сделать вывод, что прирост пользователей, оставляющих оценки «Не</a:t>
            </a:r>
            <a:r>
              <a:rPr lang="ru-RU" sz="1300">
                <a:solidFill>
                  <a:schemeClr val="dk1"/>
                </a:solidFill>
              </a:rPr>
              <a:t>у</a:t>
            </a:r>
            <a:r>
              <a:rPr b="0" i="0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довлетворительно» и «Отлично» мог бы быть сильно лучше.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Полагаю, что в первом случае это естественный отток – плохая поддержка сервиса =&gt; потерянный пользователь. В случае же оценки «Отлично» - люди чаще жалуются и сильно реже ставят 5 звездочек, если их все устраивает. Потому что принимают хороший сервис как должное ☺</a:t>
            </a:r>
            <a:endParaRPr b="0" i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Получается, что пользователи меньше ожидаемого ставят оценки «Неудовлетворительно» и «Отлично». Для первого – это хорошо, значит поддержка справляется лучше ожидаемого; для второго – считаю, что следует поощрять пользователей для получения оценки.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ru-RU" sz="13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Кол-во недополученных объявлений согласно гипотезе рассчитывается на основе пользователей с оценками «Не удовлетворительно» и «Удовлетворительно» и равняется 36785+(-1103) = 35 682ед.</a:t>
            </a:r>
            <a:endParaRPr b="0" i="0" sz="130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134" y="3622270"/>
            <a:ext cx="5545436" cy="178792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9"/>
          <p:cNvSpPr txBox="1"/>
          <p:nvPr>
            <p:ph idx="2" type="body"/>
          </p:nvPr>
        </p:nvSpPr>
        <p:spPr>
          <a:xfrm>
            <a:off x="6336436" y="3048000"/>
            <a:ext cx="530352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lang="ru-RU" sz="1300"/>
              <a:t>Посчитаем количество пользователей, приходящихся на число недополученных объявлений.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lang="ru-RU" sz="1300">
                <a:highlight>
                  <a:srgbClr val="FFFF00"/>
                </a:highlight>
              </a:rPr>
              <a:t>Оно составит 35682/84~ 425 пользователей.</a:t>
            </a:r>
            <a:endParaRPr/>
          </a:p>
        </p:txBody>
      </p:sp>
      <p:pic>
        <p:nvPicPr>
          <p:cNvPr id="117" name="Google Shape;11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4519" y="3698916"/>
            <a:ext cx="5545437" cy="140648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9"/>
          <p:cNvSpPr txBox="1"/>
          <p:nvPr>
            <p:ph type="title"/>
          </p:nvPr>
        </p:nvSpPr>
        <p:spPr>
          <a:xfrm>
            <a:off x="838200" y="486380"/>
            <a:ext cx="337439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Вроде…все?</a:t>
            </a:r>
            <a:endParaRPr/>
          </a:p>
        </p:txBody>
      </p:sp>
      <p:sp>
        <p:nvSpPr>
          <p:cNvPr id="119" name="Google Shape;119;p9"/>
          <p:cNvSpPr txBox="1"/>
          <p:nvPr/>
        </p:nvSpPr>
        <p:spPr>
          <a:xfrm>
            <a:off x="685798" y="5693545"/>
            <a:ext cx="109541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P.S. Хотя по хорошему стоило еще проверять выборки на нормальность, выбросы, гомогенность дисперсий в данных, дисперсионный анализ… Но это уже другая история!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2020-11-12T00:06:42Z</dcterms:created>
  <dc:creator>Илья Цуканов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2020-11-12T00:00:00Z</vt:filetime>
  </property>
</Properties>
</file>