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4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9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89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7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23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20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1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7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14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9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B6FE-397A-47AC-8E66-71778FFCA11C}" type="datetimeFigureOut">
              <a:rPr lang="fr-FR" smtClean="0"/>
              <a:t>08/10/2015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489A-CD56-454A-AC69-3B767A358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15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0505" y="739471"/>
            <a:ext cx="9597223" cy="58919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826936" y="1860604"/>
            <a:ext cx="10734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3610" y="1675939"/>
            <a:ext cx="7633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Vidéo d’entrée</a:t>
            </a:r>
          </a:p>
          <a:p>
            <a:r>
              <a:rPr lang="fr-FR" sz="1200" dirty="0" smtClean="0"/>
              <a:t>(fichier)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00362" y="1445105"/>
            <a:ext cx="1272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Mise en mémoire de la vidéo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824578" y="1184744"/>
            <a:ext cx="7211832" cy="51126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99506" y="1537439"/>
            <a:ext cx="11608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Sélection d’une frame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748793" y="1537439"/>
            <a:ext cx="10495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Sélection d’une région à la main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7036904" y="1544254"/>
            <a:ext cx="3864334" cy="18111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386762" y="1571800"/>
            <a:ext cx="10416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 des composantes RGB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292409" y="1602965"/>
            <a:ext cx="1431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Calcul de la distance moyenne à l’origine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9354055" y="2602383"/>
            <a:ext cx="13199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Calcul de la matrice de covariance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7024977" y="4101930"/>
            <a:ext cx="3864334" cy="20690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85259" y="4229624"/>
            <a:ext cx="16379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Calcul de la distance de </a:t>
            </a:r>
            <a:r>
              <a:rPr lang="fr-FR" sz="1200" dirty="0" err="1" smtClean="0"/>
              <a:t>Mahalanobis</a:t>
            </a:r>
            <a:r>
              <a:rPr lang="fr-FR" sz="1200" dirty="0" smtClean="0"/>
              <a:t> en tout point de l’image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285259" y="5287148"/>
            <a:ext cx="17691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Détermination arbitraire d’un seuil par l’opérateur</a:t>
            </a:r>
            <a:endParaRPr lang="fr-FR" sz="1200" dirty="0"/>
          </a:p>
        </p:txBody>
      </p:sp>
      <p:cxnSp>
        <p:nvCxnSpPr>
          <p:cNvPr id="24" name="Connecteur droit avec flèche 23"/>
          <p:cNvCxnSpPr>
            <a:stCxn id="9" idx="3"/>
            <a:endCxn id="11" idx="1"/>
          </p:cNvCxnSpPr>
          <p:nvPr/>
        </p:nvCxnSpPr>
        <p:spPr>
          <a:xfrm>
            <a:off x="3172570" y="1768271"/>
            <a:ext cx="826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160397" y="1768270"/>
            <a:ext cx="588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3"/>
          </p:cNvCxnSpPr>
          <p:nvPr/>
        </p:nvCxnSpPr>
        <p:spPr>
          <a:xfrm flipV="1">
            <a:off x="6798366" y="1860604"/>
            <a:ext cx="588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8428383" y="1768270"/>
            <a:ext cx="848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5" idx="2"/>
            <a:endCxn id="16" idx="0"/>
          </p:cNvCxnSpPr>
          <p:nvPr/>
        </p:nvCxnSpPr>
        <p:spPr>
          <a:xfrm>
            <a:off x="10008027" y="2249296"/>
            <a:ext cx="5987" cy="35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9446150" y="3248714"/>
            <a:ext cx="0" cy="98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8746434" y="4887273"/>
            <a:ext cx="0" cy="4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10065697" y="5529299"/>
            <a:ext cx="1419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550506" y="95416"/>
            <a:ext cx="890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Numéro de frame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2862469" y="95416"/>
            <a:ext cx="12654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Picot à modéliser</a:t>
            </a:r>
            <a:endParaRPr lang="fr-FR" sz="1200" dirty="0"/>
          </a:p>
        </p:txBody>
      </p:sp>
      <p:sp>
        <p:nvSpPr>
          <p:cNvPr id="44" name="ZoneTexte 43"/>
          <p:cNvSpPr txBox="1"/>
          <p:nvPr/>
        </p:nvSpPr>
        <p:spPr>
          <a:xfrm>
            <a:off x="63610" y="5379480"/>
            <a:ext cx="8666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Opérateur</a:t>
            </a:r>
            <a:endParaRPr lang="fr-FR" sz="1200" dirty="0"/>
          </a:p>
        </p:txBody>
      </p:sp>
      <p:cxnSp>
        <p:nvCxnSpPr>
          <p:cNvPr id="48" name="Connecteur en angle 47"/>
          <p:cNvCxnSpPr>
            <a:stCxn id="42" idx="2"/>
            <a:endCxn id="11" idx="0"/>
          </p:cNvCxnSpPr>
          <p:nvPr/>
        </p:nvCxnSpPr>
        <p:spPr>
          <a:xfrm rot="16200000" flipH="1">
            <a:off x="2797686" y="-244827"/>
            <a:ext cx="980358" cy="2584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stCxn id="43" idx="2"/>
            <a:endCxn id="12" idx="0"/>
          </p:cNvCxnSpPr>
          <p:nvPr/>
        </p:nvCxnSpPr>
        <p:spPr>
          <a:xfrm rot="16200000" flipH="1">
            <a:off x="4301865" y="-434276"/>
            <a:ext cx="1165024" cy="2778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134071" y="1768270"/>
            <a:ext cx="801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 smtClean="0"/>
              <a:t>Vidéo lue </a:t>
            </a:r>
          </a:p>
          <a:p>
            <a:r>
              <a:rPr lang="fr-FR" sz="1000" i="1" dirty="0" smtClean="0"/>
              <a:t>et mise </a:t>
            </a:r>
          </a:p>
          <a:p>
            <a:r>
              <a:rPr lang="fr-FR" sz="1000" i="1" dirty="0" smtClean="0"/>
              <a:t>en mémoire</a:t>
            </a:r>
            <a:endParaRPr lang="fr-FR" sz="1000" i="1" dirty="0"/>
          </a:p>
        </p:txBody>
      </p:sp>
      <p:cxnSp>
        <p:nvCxnSpPr>
          <p:cNvPr id="53" name="Connecteur droit avec flèche 52"/>
          <p:cNvCxnSpPr>
            <a:stCxn id="44" idx="3"/>
            <a:endCxn id="19" idx="1"/>
          </p:cNvCxnSpPr>
          <p:nvPr/>
        </p:nvCxnSpPr>
        <p:spPr>
          <a:xfrm>
            <a:off x="930304" y="5517980"/>
            <a:ext cx="7354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49830" y="1829825"/>
            <a:ext cx="63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Image</a:t>
            </a:r>
          </a:p>
          <a:p>
            <a:r>
              <a:rPr lang="fr-FR" sz="1000" i="1" dirty="0" smtClean="0"/>
              <a:t>(Matrice de pixels)</a:t>
            </a:r>
            <a:endParaRPr lang="fr-FR" sz="1000" i="1" dirty="0"/>
          </a:p>
        </p:txBody>
      </p:sp>
      <p:cxnSp>
        <p:nvCxnSpPr>
          <p:cNvPr id="57" name="Connecteur en angle 56"/>
          <p:cNvCxnSpPr>
            <a:stCxn id="55" idx="2"/>
            <a:endCxn id="18" idx="0"/>
          </p:cNvCxnSpPr>
          <p:nvPr/>
        </p:nvCxnSpPr>
        <p:spPr>
          <a:xfrm rot="16200000" flipH="1">
            <a:off x="6440761" y="1566140"/>
            <a:ext cx="1691913" cy="3635054"/>
          </a:xfrm>
          <a:prstGeom prst="bentConnector3">
            <a:avLst>
              <a:gd name="adj1" fmla="val 85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728111" y="1898216"/>
            <a:ext cx="887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Région d’intérêt pour le modèle</a:t>
            </a:r>
          </a:p>
          <a:p>
            <a:r>
              <a:rPr lang="fr-FR" sz="1000" i="1" dirty="0" smtClean="0"/>
              <a:t>(Matrice de pixels inclus dans la matrice précédente)</a:t>
            </a:r>
            <a:endParaRPr lang="fr-FR" sz="1000" i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8421085" y="1737166"/>
            <a:ext cx="862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Matrice des coordonnées RGB pour chaque pixels</a:t>
            </a:r>
            <a:endParaRPr lang="fr-FR" sz="1000" i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9945094" y="2200843"/>
            <a:ext cx="83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Vecteur de la moyenne</a:t>
            </a:r>
            <a:endParaRPr lang="fr-FR" sz="1000" i="1" dirty="0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10677293" y="2933500"/>
            <a:ext cx="708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9410370" y="3410436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Modèle M</a:t>
            </a:r>
            <a:endParaRPr lang="fr-FR" sz="1000" i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8746434" y="4875955"/>
            <a:ext cx="156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Matrice de scalaire</a:t>
            </a:r>
          </a:p>
          <a:p>
            <a:r>
              <a:rPr lang="fr-FR" sz="1000" i="1" dirty="0" smtClean="0"/>
              <a:t>(Distance de </a:t>
            </a:r>
            <a:r>
              <a:rPr lang="fr-FR" sz="1000" i="1" dirty="0" err="1" smtClean="0"/>
              <a:t>Mahalanobis</a:t>
            </a:r>
            <a:r>
              <a:rPr lang="fr-FR" sz="1000" i="1" dirty="0" smtClean="0"/>
              <a:t>)</a:t>
            </a:r>
            <a:endParaRPr lang="fr-FR" sz="1000" i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11386266" y="2537710"/>
            <a:ext cx="7633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Modèle M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11485660" y="5298466"/>
            <a:ext cx="6639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Seuil S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4978824" y="302604"/>
            <a:ext cx="34985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Détermination du modèle de picot</a:t>
            </a:r>
            <a:endParaRPr lang="fr-FR" b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6474975" y="772851"/>
            <a:ext cx="3756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Détermination par colorimétrie</a:t>
            </a:r>
            <a:endParaRPr lang="fr-FR" b="1" dirty="0"/>
          </a:p>
        </p:txBody>
      </p:sp>
      <p:sp>
        <p:nvSpPr>
          <p:cNvPr id="93" name="ZoneTexte 92"/>
          <p:cNvSpPr txBox="1"/>
          <p:nvPr/>
        </p:nvSpPr>
        <p:spPr>
          <a:xfrm>
            <a:off x="8122938" y="1198883"/>
            <a:ext cx="16922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Calcul du modèle</a:t>
            </a:r>
            <a:endParaRPr lang="fr-FR" sz="16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6877878" y="3454433"/>
            <a:ext cx="2395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Détermination du seuil</a:t>
            </a:r>
            <a:endParaRPr lang="fr-FR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815203" y="0"/>
            <a:ext cx="237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Albouys Jérémy</a:t>
            </a:r>
          </a:p>
          <a:p>
            <a:pPr algn="r"/>
            <a:r>
              <a:rPr lang="fr-FR" dirty="0" smtClean="0"/>
              <a:t>Zeller Florian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6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2060878" y="1057450"/>
            <a:ext cx="8609772" cy="45959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7340" y="1220385"/>
            <a:ext cx="76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Vidéo en mémoire</a:t>
            </a:r>
          </a:p>
          <a:p>
            <a:r>
              <a:rPr lang="fr-FR" sz="1200" dirty="0" smtClean="0"/>
              <a:t>(fichier) avec N frames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820478" y="27915"/>
            <a:ext cx="19321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Modèle M d’une picot (vecteur moyenne et matrice de covariance)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78981" y="1405053"/>
            <a:ext cx="12245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Sélection de la </a:t>
            </a:r>
            <a:r>
              <a:rPr lang="fr-FR" sz="1200" dirty="0" err="1" smtClean="0"/>
              <a:t>n</a:t>
            </a:r>
            <a:r>
              <a:rPr lang="fr-FR" sz="1200" baseline="30000" dirty="0" err="1" smtClean="0"/>
              <a:t>ème</a:t>
            </a:r>
            <a:r>
              <a:rPr lang="fr-FR" sz="1200" dirty="0" smtClean="0"/>
              <a:t> frame de la vidéo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4794637" y="1343770"/>
            <a:ext cx="5096786" cy="201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991431" y="1405053"/>
            <a:ext cx="15902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Calcul de la distance de </a:t>
            </a:r>
            <a:r>
              <a:rPr lang="fr-FR" sz="1200" dirty="0" err="1" smtClean="0"/>
              <a:t>Mahalanobis</a:t>
            </a:r>
            <a:r>
              <a:rPr lang="fr-FR" sz="1200" dirty="0" smtClean="0"/>
              <a:t> en tout point de l’image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7551751" y="1497385"/>
            <a:ext cx="16300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Seuillage de la frame par le seuil S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2773016" y="3719721"/>
            <a:ext cx="7728668" cy="171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8676858" y="4028711"/>
            <a:ext cx="147894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Opérateurs morphologiques pour améliorer la segmentation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341166" y="4131104"/>
            <a:ext cx="14391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Labellisation pseudo aléatoire des picots</a:t>
            </a:r>
            <a:endParaRPr lang="fr-FR" sz="1200" dirty="0"/>
          </a:p>
        </p:txBody>
      </p:sp>
      <p:cxnSp>
        <p:nvCxnSpPr>
          <p:cNvPr id="24" name="Connecteur droit avec flèche 23"/>
          <p:cNvCxnSpPr>
            <a:stCxn id="6" idx="3"/>
            <a:endCxn id="15" idx="1"/>
          </p:cNvCxnSpPr>
          <p:nvPr/>
        </p:nvCxnSpPr>
        <p:spPr>
          <a:xfrm>
            <a:off x="870666" y="1728217"/>
            <a:ext cx="19083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5" idx="3"/>
            <a:endCxn id="17" idx="1"/>
          </p:cNvCxnSpPr>
          <p:nvPr/>
        </p:nvCxnSpPr>
        <p:spPr>
          <a:xfrm>
            <a:off x="4003482" y="1728219"/>
            <a:ext cx="98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7" idx="3"/>
            <a:endCxn id="18" idx="1"/>
          </p:cNvCxnSpPr>
          <p:nvPr/>
        </p:nvCxnSpPr>
        <p:spPr>
          <a:xfrm flipV="1">
            <a:off x="6581692" y="1728218"/>
            <a:ext cx="970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8832410" y="1959050"/>
            <a:ext cx="1487" cy="204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0" idx="1"/>
            <a:endCxn id="21" idx="3"/>
          </p:cNvCxnSpPr>
          <p:nvPr/>
        </p:nvCxnSpPr>
        <p:spPr>
          <a:xfrm flipH="1">
            <a:off x="7780352" y="4444210"/>
            <a:ext cx="896506" cy="1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979750" y="3777851"/>
            <a:ext cx="2536467" cy="1556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3226240" y="3898409"/>
            <a:ext cx="19321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Référencement par règle ‘géométrique’</a:t>
            </a:r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3262021" y="4575154"/>
            <a:ext cx="19073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Mise en correspondance (appariement au plus proche ou prédiction)</a:t>
            </a:r>
            <a:endParaRPr lang="fr-FR" sz="1200" dirty="0"/>
          </a:p>
        </p:txBody>
      </p:sp>
      <p:cxnSp>
        <p:nvCxnSpPr>
          <p:cNvPr id="53" name="Connecteur en angle 52"/>
          <p:cNvCxnSpPr>
            <a:stCxn id="21" idx="1"/>
            <a:endCxn id="50" idx="3"/>
          </p:cNvCxnSpPr>
          <p:nvPr/>
        </p:nvCxnSpPr>
        <p:spPr>
          <a:xfrm rot="10800000">
            <a:off x="5158408" y="4129242"/>
            <a:ext cx="1182759" cy="325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/>
          <p:cNvCxnSpPr>
            <a:endCxn id="51" idx="3"/>
          </p:cNvCxnSpPr>
          <p:nvPr/>
        </p:nvCxnSpPr>
        <p:spPr>
          <a:xfrm rot="10800000" flipV="1">
            <a:off x="5169341" y="4449240"/>
            <a:ext cx="1171827" cy="449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169340" y="3865699"/>
            <a:ext cx="82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Si n == 1</a:t>
            </a:r>
            <a:endParaRPr lang="fr-FR" sz="1000" i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239908" y="4682935"/>
            <a:ext cx="646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Sinon</a:t>
            </a:r>
            <a:endParaRPr lang="fr-FR" sz="1000" i="1" dirty="0"/>
          </a:p>
        </p:txBody>
      </p:sp>
      <p:cxnSp>
        <p:nvCxnSpPr>
          <p:cNvPr id="71" name="Connecteur en angle 70"/>
          <p:cNvCxnSpPr>
            <a:stCxn id="50" idx="1"/>
            <a:endCxn id="45" idx="1"/>
          </p:cNvCxnSpPr>
          <p:nvPr/>
        </p:nvCxnSpPr>
        <p:spPr>
          <a:xfrm rot="10800000" flipV="1">
            <a:off x="2979750" y="4129241"/>
            <a:ext cx="246490" cy="426639"/>
          </a:xfrm>
          <a:prstGeom prst="bentConnector3">
            <a:avLst>
              <a:gd name="adj1" fmla="val 37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endCxn id="45" idx="1"/>
          </p:cNvCxnSpPr>
          <p:nvPr/>
        </p:nvCxnSpPr>
        <p:spPr>
          <a:xfrm rot="10800000">
            <a:off x="2979750" y="4555881"/>
            <a:ext cx="271338" cy="323166"/>
          </a:xfrm>
          <a:prstGeom prst="bentConnector3">
            <a:avLst>
              <a:gd name="adj1" fmla="val 43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stCxn id="45" idx="1"/>
          </p:cNvCxnSpPr>
          <p:nvPr/>
        </p:nvCxnSpPr>
        <p:spPr>
          <a:xfrm rot="10800000" flipV="1">
            <a:off x="2128960" y="4555881"/>
            <a:ext cx="850790" cy="1879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2128960" y="3013544"/>
            <a:ext cx="0" cy="154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2128960" y="3013544"/>
            <a:ext cx="496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3091068" y="318786"/>
            <a:ext cx="5327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 = 1</a:t>
            </a:r>
            <a:endParaRPr lang="fr-FR" sz="1200" dirty="0"/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3382284" y="595786"/>
            <a:ext cx="1" cy="80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2625918" y="2842730"/>
            <a:ext cx="7315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 = n+1</a:t>
            </a:r>
            <a:endParaRPr lang="fr-FR" sz="1200" dirty="0"/>
          </a:p>
        </p:txBody>
      </p:sp>
      <p:cxnSp>
        <p:nvCxnSpPr>
          <p:cNvPr id="95" name="Connecteur droit avec flèche 94"/>
          <p:cNvCxnSpPr/>
          <p:nvPr/>
        </p:nvCxnSpPr>
        <p:spPr>
          <a:xfrm flipV="1">
            <a:off x="2993667" y="2051383"/>
            <a:ext cx="0" cy="79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8" idx="2"/>
            <a:endCxn id="17" idx="0"/>
          </p:cNvCxnSpPr>
          <p:nvPr/>
        </p:nvCxnSpPr>
        <p:spPr>
          <a:xfrm>
            <a:off x="5786561" y="674246"/>
            <a:ext cx="1" cy="73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7949317" y="64180"/>
            <a:ext cx="14372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Seuil S (Matrice de scalaire)</a:t>
            </a:r>
          </a:p>
        </p:txBody>
      </p:sp>
      <p:cxnSp>
        <p:nvCxnSpPr>
          <p:cNvPr id="102" name="Connecteur droit avec flèche 101"/>
          <p:cNvCxnSpPr>
            <a:stCxn id="100" idx="2"/>
          </p:cNvCxnSpPr>
          <p:nvPr/>
        </p:nvCxnSpPr>
        <p:spPr>
          <a:xfrm>
            <a:off x="8667918" y="525845"/>
            <a:ext cx="0" cy="9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2138898" y="4356636"/>
            <a:ext cx="69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Tant que n != N</a:t>
            </a:r>
            <a:endParaRPr lang="fr-FR" sz="1000" i="1" dirty="0"/>
          </a:p>
        </p:txBody>
      </p:sp>
      <p:sp>
        <p:nvSpPr>
          <p:cNvPr id="114" name="ZoneTexte 113"/>
          <p:cNvSpPr txBox="1"/>
          <p:nvPr/>
        </p:nvSpPr>
        <p:spPr>
          <a:xfrm>
            <a:off x="2128961" y="3450866"/>
            <a:ext cx="496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Faire</a:t>
            </a:r>
            <a:endParaRPr lang="fr-FR" sz="1000" i="1" dirty="0"/>
          </a:p>
        </p:txBody>
      </p:sp>
      <p:sp>
        <p:nvSpPr>
          <p:cNvPr id="115" name="ZoneTexte 114"/>
          <p:cNvSpPr txBox="1"/>
          <p:nvPr/>
        </p:nvSpPr>
        <p:spPr>
          <a:xfrm>
            <a:off x="2060878" y="5297129"/>
            <a:ext cx="505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Sinon</a:t>
            </a:r>
            <a:endParaRPr lang="fr-FR" sz="1000" i="1" dirty="0"/>
          </a:p>
        </p:txBody>
      </p:sp>
      <p:sp>
        <p:nvSpPr>
          <p:cNvPr id="117" name="ZoneTexte 116"/>
          <p:cNvSpPr txBox="1"/>
          <p:nvPr/>
        </p:nvSpPr>
        <p:spPr>
          <a:xfrm>
            <a:off x="4041253" y="1374273"/>
            <a:ext cx="87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Frame sélectionnée (Matrice de pixels)</a:t>
            </a:r>
            <a:endParaRPr lang="fr-FR" sz="1000" i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6550388" y="1525634"/>
            <a:ext cx="924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Matrice de scalaire (Distance de </a:t>
            </a:r>
            <a:r>
              <a:rPr lang="fr-FR" sz="1000" i="1" dirty="0" err="1" smtClean="0"/>
              <a:t>Mahalanobis</a:t>
            </a:r>
            <a:r>
              <a:rPr lang="fr-FR" sz="1000" i="1" dirty="0" smtClean="0"/>
              <a:t>)</a:t>
            </a:r>
            <a:endParaRPr lang="fr-FR" sz="1000" i="1" dirty="0"/>
          </a:p>
        </p:txBody>
      </p:sp>
      <p:sp>
        <p:nvSpPr>
          <p:cNvPr id="119" name="ZoneTexte 118"/>
          <p:cNvSpPr txBox="1"/>
          <p:nvPr/>
        </p:nvSpPr>
        <p:spPr>
          <a:xfrm>
            <a:off x="8096413" y="2403099"/>
            <a:ext cx="95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Matrice de binaires</a:t>
            </a:r>
            <a:endParaRPr lang="fr-FR" sz="1000" i="1" dirty="0"/>
          </a:p>
        </p:txBody>
      </p:sp>
      <p:sp>
        <p:nvSpPr>
          <p:cNvPr id="120" name="ZoneTexte 119"/>
          <p:cNvSpPr txBox="1"/>
          <p:nvPr/>
        </p:nvSpPr>
        <p:spPr>
          <a:xfrm>
            <a:off x="7842959" y="4469081"/>
            <a:ext cx="1010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Matrice de binaires avec une meilleur segmentation</a:t>
            </a:r>
            <a:endParaRPr lang="fr-FR" sz="1000" i="1" dirty="0"/>
          </a:p>
        </p:txBody>
      </p:sp>
      <p:sp>
        <p:nvSpPr>
          <p:cNvPr id="126" name="ZoneTexte 125"/>
          <p:cNvSpPr txBox="1"/>
          <p:nvPr/>
        </p:nvSpPr>
        <p:spPr>
          <a:xfrm>
            <a:off x="5720465" y="4447779"/>
            <a:ext cx="676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Matrice labellisée</a:t>
            </a:r>
            <a:endParaRPr lang="fr-FR" sz="1000" i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985961" y="6435123"/>
            <a:ext cx="38086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N frames labélisées avec des picots ordonnées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5786561" y="717712"/>
            <a:ext cx="44348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Identification des picots pour chaque frames de la vidéo</a:t>
            </a:r>
            <a:endParaRPr lang="fr-FR" sz="12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607541" y="1072913"/>
            <a:ext cx="17612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Segmentation des picots</a:t>
            </a:r>
            <a:endParaRPr lang="fr-FR" sz="1200" b="1" dirty="0"/>
          </a:p>
        </p:txBody>
      </p:sp>
      <p:sp>
        <p:nvSpPr>
          <p:cNvPr id="134" name="ZoneTexte 133"/>
          <p:cNvSpPr txBox="1"/>
          <p:nvPr/>
        </p:nvSpPr>
        <p:spPr>
          <a:xfrm>
            <a:off x="5694626" y="3390137"/>
            <a:ext cx="20474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Identification des picots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6298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568" y="823784"/>
            <a:ext cx="5008605" cy="46955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39544" y="57666"/>
            <a:ext cx="2413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 (= nombre de frames de la vidéo en mémoire) frames labellisées avec des picots ordonnés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154463" y="4202298"/>
            <a:ext cx="13592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Image à incruster :</a:t>
            </a:r>
          </a:p>
          <a:p>
            <a:r>
              <a:rPr lang="fr-FR" sz="1200" dirty="0" smtClean="0"/>
              <a:t>Matrice de pixels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915295" y="1099752"/>
            <a:ext cx="31674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Pour chaque frame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915295" y="2354672"/>
            <a:ext cx="9514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Calcul des barycentres des picots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915295" y="4435376"/>
            <a:ext cx="34475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Détermination de l’homographie insérant l’image dans le quadrangle des barycentres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246605" y="2674109"/>
            <a:ext cx="216214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Transformation homographique de l’image dans le quadrangle : redimensionnement, rotation, etc… 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487827" y="703997"/>
            <a:ext cx="24713" cy="39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9" idx="0"/>
          </p:cNvCxnSpPr>
          <p:nvPr/>
        </p:nvCxnSpPr>
        <p:spPr>
          <a:xfrm flipH="1">
            <a:off x="2391031" y="1376751"/>
            <a:ext cx="1" cy="97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endCxn id="11" idx="1"/>
          </p:cNvCxnSpPr>
          <p:nvPr/>
        </p:nvCxnSpPr>
        <p:spPr>
          <a:xfrm>
            <a:off x="1513705" y="4433132"/>
            <a:ext cx="401590" cy="233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4850027" y="3505106"/>
            <a:ext cx="0" cy="93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0"/>
          </p:cNvCxnSpPr>
          <p:nvPr/>
        </p:nvCxnSpPr>
        <p:spPr>
          <a:xfrm flipH="1" flipV="1">
            <a:off x="4850028" y="1375629"/>
            <a:ext cx="477650" cy="129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2391031" y="3001003"/>
            <a:ext cx="0" cy="143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8" idx="3"/>
          </p:cNvCxnSpPr>
          <p:nvPr/>
        </p:nvCxnSpPr>
        <p:spPr>
          <a:xfrm flipV="1">
            <a:off x="5082746" y="1227438"/>
            <a:ext cx="2084173" cy="1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66920" y="1021492"/>
            <a:ext cx="21039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Vidéo avec l’image incrustée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441490" y="1434212"/>
            <a:ext cx="141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Une frame avec 4 picots identifiés &amp; ordonnés</a:t>
            </a:r>
            <a:endParaRPr lang="fr-FR" sz="1000" i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2880155" y="2499127"/>
            <a:ext cx="1416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Une frame avec 4 points (barycentres) identifiés &amp; ordonnés </a:t>
            </a:r>
            <a:endParaRPr lang="fr-FR" sz="1000" i="1" dirty="0"/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2391031" y="3089607"/>
            <a:ext cx="185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7" idx="3"/>
          </p:cNvCxnSpPr>
          <p:nvPr/>
        </p:nvCxnSpPr>
        <p:spPr>
          <a:xfrm flipV="1">
            <a:off x="1513705" y="3412295"/>
            <a:ext cx="2732900" cy="1020836"/>
          </a:xfrm>
          <a:prstGeom prst="bentConnector3">
            <a:avLst>
              <a:gd name="adj1" fmla="val 7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897393" y="3680088"/>
            <a:ext cx="141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Homographie déterminée</a:t>
            </a:r>
            <a:endParaRPr lang="fr-FR" sz="1000" i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5082746" y="1894624"/>
            <a:ext cx="103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Image incrustée dans la forme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1513705" y="5697636"/>
            <a:ext cx="5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Incrustation de l’image dans la vidéo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497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373</Words>
  <Application>Microsoft Office PowerPoint</Application>
  <PresentationFormat>Grand écran</PresentationFormat>
  <Paragraphs>73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Bordeaux INP - ENSC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Albouys</dc:creator>
  <cp:lastModifiedBy>Jeremy Albouys</cp:lastModifiedBy>
  <cp:revision>15</cp:revision>
  <dcterms:created xsi:type="dcterms:W3CDTF">2015-10-06T08:00:02Z</dcterms:created>
  <dcterms:modified xsi:type="dcterms:W3CDTF">2015-10-08T10:35:27Z</dcterms:modified>
</cp:coreProperties>
</file>