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5" r:id="rId9"/>
    <p:sldId id="264" r:id="rId10"/>
    <p:sldId id="266" r:id="rId11"/>
    <p:sldId id="267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838"/>
    <p:restoredTop sz="94612"/>
  </p:normalViewPr>
  <p:slideViewPr>
    <p:cSldViewPr snapToGrid="0" snapToObjects="1">
      <p:cViewPr varScale="1">
        <p:scale>
          <a:sx n="66" d="100"/>
          <a:sy n="66" d="100"/>
        </p:scale>
        <p:origin x="200" y="9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A91DE9-EC9A-4CA7-B159-9A14D26EFE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65403D9-6065-4E2B-AE3E-E72AB4980C83}">
      <dgm:prSet/>
      <dgm:spPr/>
      <dgm:t>
        <a:bodyPr/>
        <a:lstStyle/>
        <a:p>
          <a:r>
            <a:rPr kumimoji="1" lang="en-US" dirty="0"/>
            <a:t>Data analysis practitioners advocate the programming language. </a:t>
          </a:r>
          <a:endParaRPr lang="en-US" dirty="0"/>
        </a:p>
      </dgm:t>
    </dgm:pt>
    <dgm:pt modelId="{B653C3AA-FEF9-4F94-9ABA-D911DA081556}" type="parTrans" cxnId="{48B5CA3D-7CEE-43AD-8724-521A71022F05}">
      <dgm:prSet/>
      <dgm:spPr/>
      <dgm:t>
        <a:bodyPr/>
        <a:lstStyle/>
        <a:p>
          <a:endParaRPr lang="en-US"/>
        </a:p>
      </dgm:t>
    </dgm:pt>
    <dgm:pt modelId="{CE8A9F5B-1895-4527-AA90-329B840A3266}" type="sibTrans" cxnId="{48B5CA3D-7CEE-43AD-8724-521A71022F05}">
      <dgm:prSet/>
      <dgm:spPr/>
      <dgm:t>
        <a:bodyPr/>
        <a:lstStyle/>
        <a:p>
          <a:endParaRPr lang="en-US"/>
        </a:p>
      </dgm:t>
    </dgm:pt>
    <dgm:pt modelId="{6EDF4B76-D4D0-4AE6-B988-F6291A665D05}">
      <dgm:prSet/>
      <dgm:spPr/>
      <dgm:t>
        <a:bodyPr/>
        <a:lstStyle/>
        <a:p>
          <a:r>
            <a:rPr kumimoji="1" lang="en-US" dirty="0"/>
            <a:t>Data analysis practitioners advocate tools</a:t>
          </a:r>
          <a:endParaRPr lang="en-US" dirty="0"/>
        </a:p>
      </dgm:t>
    </dgm:pt>
    <dgm:pt modelId="{16E996FA-302D-4F77-B1D5-19AC0F8B11BA}" type="parTrans" cxnId="{F0701671-5F35-4019-BFA0-06212E4B36F1}">
      <dgm:prSet/>
      <dgm:spPr/>
      <dgm:t>
        <a:bodyPr/>
        <a:lstStyle/>
        <a:p>
          <a:endParaRPr lang="en-US"/>
        </a:p>
      </dgm:t>
    </dgm:pt>
    <dgm:pt modelId="{F661F23B-C61E-4D54-BBA0-C6AA1CFA00C0}" type="sibTrans" cxnId="{F0701671-5F35-4019-BFA0-06212E4B36F1}">
      <dgm:prSet/>
      <dgm:spPr/>
      <dgm:t>
        <a:bodyPr/>
        <a:lstStyle/>
        <a:p>
          <a:endParaRPr lang="en-US"/>
        </a:p>
      </dgm:t>
    </dgm:pt>
    <dgm:pt modelId="{8B93A1C7-EE93-4A82-BD33-F98548DB19F6}">
      <dgm:prSet/>
      <dgm:spPr/>
      <dgm:t>
        <a:bodyPr/>
        <a:lstStyle/>
        <a:p>
          <a:r>
            <a:rPr kumimoji="1" lang="en-US" dirty="0"/>
            <a:t>Data analysis practitioners' occupational classification. </a:t>
          </a:r>
          <a:endParaRPr lang="en-US" dirty="0"/>
        </a:p>
      </dgm:t>
    </dgm:pt>
    <dgm:pt modelId="{FD1EC3A2-2CB0-453C-9A95-9B0AE3EA3A68}" type="parTrans" cxnId="{E877C4B4-B509-4341-815F-7C660B5891A7}">
      <dgm:prSet/>
      <dgm:spPr/>
      <dgm:t>
        <a:bodyPr/>
        <a:lstStyle/>
        <a:p>
          <a:endParaRPr lang="en-US"/>
        </a:p>
      </dgm:t>
    </dgm:pt>
    <dgm:pt modelId="{BAB8DD0E-ADA8-4B9D-BEA5-947F7F8FC1E2}" type="sibTrans" cxnId="{E877C4B4-B509-4341-815F-7C660B5891A7}">
      <dgm:prSet/>
      <dgm:spPr/>
      <dgm:t>
        <a:bodyPr/>
        <a:lstStyle/>
        <a:p>
          <a:endParaRPr lang="en-US"/>
        </a:p>
      </dgm:t>
    </dgm:pt>
    <dgm:pt modelId="{59B1CCD0-1565-4ECD-8841-51730B0D2524}">
      <dgm:prSet/>
      <dgm:spPr/>
      <dgm:t>
        <a:bodyPr/>
        <a:lstStyle/>
        <a:p>
          <a:r>
            <a:rPr kumimoji="1" lang="en-US" dirty="0"/>
            <a:t>Data analysis practitioners' age structure and educational background.</a:t>
          </a:r>
          <a:endParaRPr lang="en-US" dirty="0"/>
        </a:p>
      </dgm:t>
    </dgm:pt>
    <dgm:pt modelId="{EA49CFEB-12AA-4FFB-80A7-C228F6EF369E}" type="parTrans" cxnId="{386654D3-7468-4736-9892-6561476E18F4}">
      <dgm:prSet/>
      <dgm:spPr/>
      <dgm:t>
        <a:bodyPr/>
        <a:lstStyle/>
        <a:p>
          <a:endParaRPr lang="en-US"/>
        </a:p>
      </dgm:t>
    </dgm:pt>
    <dgm:pt modelId="{AD737FB0-518C-4CCD-9B8A-696C6C061F91}" type="sibTrans" cxnId="{386654D3-7468-4736-9892-6561476E18F4}">
      <dgm:prSet/>
      <dgm:spPr/>
      <dgm:t>
        <a:bodyPr/>
        <a:lstStyle/>
        <a:p>
          <a:endParaRPr lang="en-US"/>
        </a:p>
      </dgm:t>
    </dgm:pt>
    <dgm:pt modelId="{253B4E2D-8DB6-4FB6-9320-0644886540A4}">
      <dgm:prSet/>
      <dgm:spPr/>
      <dgm:t>
        <a:bodyPr/>
        <a:lstStyle/>
        <a:p>
          <a:r>
            <a:rPr kumimoji="1" lang="en-US" dirty="0"/>
            <a:t>Data analysis is an algorithm of interest to practitioners.</a:t>
          </a:r>
          <a:endParaRPr lang="en-US" dirty="0"/>
        </a:p>
      </dgm:t>
    </dgm:pt>
    <dgm:pt modelId="{52E4E828-27E8-44DA-A2A9-DA5EDA6CB1B8}" type="parTrans" cxnId="{326530EB-A741-42E1-84D8-4BFB78BA8180}">
      <dgm:prSet/>
      <dgm:spPr/>
      <dgm:t>
        <a:bodyPr/>
        <a:lstStyle/>
        <a:p>
          <a:endParaRPr lang="en-US"/>
        </a:p>
      </dgm:t>
    </dgm:pt>
    <dgm:pt modelId="{298BC7EC-25DA-4820-8593-E0974BE293AF}" type="sibTrans" cxnId="{326530EB-A741-42E1-84D8-4BFB78BA8180}">
      <dgm:prSet/>
      <dgm:spPr/>
      <dgm:t>
        <a:bodyPr/>
        <a:lstStyle/>
        <a:p>
          <a:endParaRPr lang="en-US"/>
        </a:p>
      </dgm:t>
    </dgm:pt>
    <dgm:pt modelId="{6540CBAC-4C74-41DB-AA65-717C941530E2}" type="pres">
      <dgm:prSet presAssocID="{F3A91DE9-EC9A-4CA7-B159-9A14D26EFE25}" presName="root" presStyleCnt="0">
        <dgm:presLayoutVars>
          <dgm:dir/>
          <dgm:resizeHandles val="exact"/>
        </dgm:presLayoutVars>
      </dgm:prSet>
      <dgm:spPr/>
    </dgm:pt>
    <dgm:pt modelId="{DF2E18B5-26D3-43D8-81DE-0E00D648AD91}" type="pres">
      <dgm:prSet presAssocID="{965403D9-6065-4E2B-AE3E-E72AB4980C83}" presName="compNode" presStyleCnt="0"/>
      <dgm:spPr/>
    </dgm:pt>
    <dgm:pt modelId="{237313C4-E2E8-41EB-9C90-28CD0AF441C0}" type="pres">
      <dgm:prSet presAssocID="{965403D9-6065-4E2B-AE3E-E72AB4980C83}" presName="bgRect" presStyleLbl="bgShp" presStyleIdx="0" presStyleCnt="5"/>
      <dgm:spPr/>
    </dgm:pt>
    <dgm:pt modelId="{9D011CAA-20D8-4E45-BE6E-672D1C14CE47}" type="pres">
      <dgm:prSet presAssocID="{965403D9-6065-4E2B-AE3E-E72AB4980C8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8C86515-8802-4337-AC13-5CF629570B65}" type="pres">
      <dgm:prSet presAssocID="{965403D9-6065-4E2B-AE3E-E72AB4980C83}" presName="spaceRect" presStyleCnt="0"/>
      <dgm:spPr/>
    </dgm:pt>
    <dgm:pt modelId="{3E6EF5FA-B55A-4DF2-B859-1B930BCAFEA7}" type="pres">
      <dgm:prSet presAssocID="{965403D9-6065-4E2B-AE3E-E72AB4980C83}" presName="parTx" presStyleLbl="revTx" presStyleIdx="0" presStyleCnt="5">
        <dgm:presLayoutVars>
          <dgm:chMax val="0"/>
          <dgm:chPref val="0"/>
        </dgm:presLayoutVars>
      </dgm:prSet>
      <dgm:spPr/>
    </dgm:pt>
    <dgm:pt modelId="{C0A2D972-7532-4BF7-9080-7AAD3B03C757}" type="pres">
      <dgm:prSet presAssocID="{CE8A9F5B-1895-4527-AA90-329B840A3266}" presName="sibTrans" presStyleCnt="0"/>
      <dgm:spPr/>
    </dgm:pt>
    <dgm:pt modelId="{D421D1B8-D3E5-4B0C-8138-C472C344E4C4}" type="pres">
      <dgm:prSet presAssocID="{6EDF4B76-D4D0-4AE6-B988-F6291A665D05}" presName="compNode" presStyleCnt="0"/>
      <dgm:spPr/>
    </dgm:pt>
    <dgm:pt modelId="{7AB9B1DE-B527-496F-83DD-653B922D260A}" type="pres">
      <dgm:prSet presAssocID="{6EDF4B76-D4D0-4AE6-B988-F6291A665D05}" presName="bgRect" presStyleLbl="bgShp" presStyleIdx="1" presStyleCnt="5"/>
      <dgm:spPr/>
    </dgm:pt>
    <dgm:pt modelId="{B5A7FC94-E1D9-423A-8FDF-CA4F695FE7E8}" type="pres">
      <dgm:prSet presAssocID="{6EDF4B76-D4D0-4AE6-B988-F6291A665D0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A6755C8-CD78-4997-8654-751A4F4B58E5}" type="pres">
      <dgm:prSet presAssocID="{6EDF4B76-D4D0-4AE6-B988-F6291A665D05}" presName="spaceRect" presStyleCnt="0"/>
      <dgm:spPr/>
    </dgm:pt>
    <dgm:pt modelId="{061D43CD-CED4-44F4-A174-C8B86D46164A}" type="pres">
      <dgm:prSet presAssocID="{6EDF4B76-D4D0-4AE6-B988-F6291A665D05}" presName="parTx" presStyleLbl="revTx" presStyleIdx="1" presStyleCnt="5">
        <dgm:presLayoutVars>
          <dgm:chMax val="0"/>
          <dgm:chPref val="0"/>
        </dgm:presLayoutVars>
      </dgm:prSet>
      <dgm:spPr/>
    </dgm:pt>
    <dgm:pt modelId="{6D3021A0-9926-426E-B470-F7AC1EADC832}" type="pres">
      <dgm:prSet presAssocID="{F661F23B-C61E-4D54-BBA0-C6AA1CFA00C0}" presName="sibTrans" presStyleCnt="0"/>
      <dgm:spPr/>
    </dgm:pt>
    <dgm:pt modelId="{32C7B9D2-D1A9-4ABF-9853-6A1AD8FB684F}" type="pres">
      <dgm:prSet presAssocID="{8B93A1C7-EE93-4A82-BD33-F98548DB19F6}" presName="compNode" presStyleCnt="0"/>
      <dgm:spPr/>
    </dgm:pt>
    <dgm:pt modelId="{30A71285-0617-4B54-AC6F-AC8D49DCB918}" type="pres">
      <dgm:prSet presAssocID="{8B93A1C7-EE93-4A82-BD33-F98548DB19F6}" presName="bgRect" presStyleLbl="bgShp" presStyleIdx="2" presStyleCnt="5" custLinFactNeighborX="404" custLinFactNeighborY="2739"/>
      <dgm:spPr/>
    </dgm:pt>
    <dgm:pt modelId="{CE59210E-A517-4F58-9503-449396CD28C2}" type="pres">
      <dgm:prSet presAssocID="{8B93A1C7-EE93-4A82-BD33-F98548DB19F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F0DDEF49-C6B7-4835-8957-0F08FE1AD031}" type="pres">
      <dgm:prSet presAssocID="{8B93A1C7-EE93-4A82-BD33-F98548DB19F6}" presName="spaceRect" presStyleCnt="0"/>
      <dgm:spPr/>
    </dgm:pt>
    <dgm:pt modelId="{F65889BE-D810-4915-ADA5-A24C5D63F048}" type="pres">
      <dgm:prSet presAssocID="{8B93A1C7-EE93-4A82-BD33-F98548DB19F6}" presName="parTx" presStyleLbl="revTx" presStyleIdx="2" presStyleCnt="5">
        <dgm:presLayoutVars>
          <dgm:chMax val="0"/>
          <dgm:chPref val="0"/>
        </dgm:presLayoutVars>
      </dgm:prSet>
      <dgm:spPr/>
    </dgm:pt>
    <dgm:pt modelId="{10769529-AE58-43D3-ADB4-1879B813B252}" type="pres">
      <dgm:prSet presAssocID="{BAB8DD0E-ADA8-4B9D-BEA5-947F7F8FC1E2}" presName="sibTrans" presStyleCnt="0"/>
      <dgm:spPr/>
    </dgm:pt>
    <dgm:pt modelId="{602DDFFD-CA77-49B3-9728-EDBEC6249BF4}" type="pres">
      <dgm:prSet presAssocID="{59B1CCD0-1565-4ECD-8841-51730B0D2524}" presName="compNode" presStyleCnt="0"/>
      <dgm:spPr/>
    </dgm:pt>
    <dgm:pt modelId="{DAB086C2-1B14-4D9E-9116-0D9EA25D7867}" type="pres">
      <dgm:prSet presAssocID="{59B1CCD0-1565-4ECD-8841-51730B0D2524}" presName="bgRect" presStyleLbl="bgShp" presStyleIdx="3" presStyleCnt="5"/>
      <dgm:spPr/>
    </dgm:pt>
    <dgm:pt modelId="{1F273E29-51E7-4FAA-A3A2-C8559B52F161}" type="pres">
      <dgm:prSet presAssocID="{59B1CCD0-1565-4ECD-8841-51730B0D252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6DBC8511-3EE5-4BDF-AD29-EA96596F0C0F}" type="pres">
      <dgm:prSet presAssocID="{59B1CCD0-1565-4ECD-8841-51730B0D2524}" presName="spaceRect" presStyleCnt="0"/>
      <dgm:spPr/>
    </dgm:pt>
    <dgm:pt modelId="{AE81D8FB-583C-4A36-9DF8-77654019D809}" type="pres">
      <dgm:prSet presAssocID="{59B1CCD0-1565-4ECD-8841-51730B0D2524}" presName="parTx" presStyleLbl="revTx" presStyleIdx="3" presStyleCnt="5">
        <dgm:presLayoutVars>
          <dgm:chMax val="0"/>
          <dgm:chPref val="0"/>
        </dgm:presLayoutVars>
      </dgm:prSet>
      <dgm:spPr/>
    </dgm:pt>
    <dgm:pt modelId="{8A4E949A-8EF7-4B5C-B537-46E9805625D2}" type="pres">
      <dgm:prSet presAssocID="{AD737FB0-518C-4CCD-9B8A-696C6C061F91}" presName="sibTrans" presStyleCnt="0"/>
      <dgm:spPr/>
    </dgm:pt>
    <dgm:pt modelId="{6E093E02-78F8-45C0-A88D-C177EB9D0F5C}" type="pres">
      <dgm:prSet presAssocID="{253B4E2D-8DB6-4FB6-9320-0644886540A4}" presName="compNode" presStyleCnt="0"/>
      <dgm:spPr/>
    </dgm:pt>
    <dgm:pt modelId="{B58A8F28-2033-4BC1-A83E-7AC4752EE622}" type="pres">
      <dgm:prSet presAssocID="{253B4E2D-8DB6-4FB6-9320-0644886540A4}" presName="bgRect" presStyleLbl="bgShp" presStyleIdx="4" presStyleCnt="5"/>
      <dgm:spPr/>
    </dgm:pt>
    <dgm:pt modelId="{DAB992EC-EB99-44FE-8867-CCBD6D762DBF}" type="pres">
      <dgm:prSet presAssocID="{253B4E2D-8DB6-4FB6-9320-0644886540A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D2A9404-5556-41DC-B62C-A3E16F8FF35C}" type="pres">
      <dgm:prSet presAssocID="{253B4E2D-8DB6-4FB6-9320-0644886540A4}" presName="spaceRect" presStyleCnt="0"/>
      <dgm:spPr/>
    </dgm:pt>
    <dgm:pt modelId="{4211706D-1CFE-480E-B74A-6B05B17BA929}" type="pres">
      <dgm:prSet presAssocID="{253B4E2D-8DB6-4FB6-9320-0644886540A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E77AF0C-921E-4DA7-AD63-9C6A2B6A13A6}" type="presOf" srcId="{253B4E2D-8DB6-4FB6-9320-0644886540A4}" destId="{4211706D-1CFE-480E-B74A-6B05B17BA929}" srcOrd="0" destOrd="0" presId="urn:microsoft.com/office/officeart/2018/2/layout/IconVerticalSolidList"/>
    <dgm:cxn modelId="{48B5CA3D-7CEE-43AD-8724-521A71022F05}" srcId="{F3A91DE9-EC9A-4CA7-B159-9A14D26EFE25}" destId="{965403D9-6065-4E2B-AE3E-E72AB4980C83}" srcOrd="0" destOrd="0" parTransId="{B653C3AA-FEF9-4F94-9ABA-D911DA081556}" sibTransId="{CE8A9F5B-1895-4527-AA90-329B840A3266}"/>
    <dgm:cxn modelId="{F0701671-5F35-4019-BFA0-06212E4B36F1}" srcId="{F3A91DE9-EC9A-4CA7-B159-9A14D26EFE25}" destId="{6EDF4B76-D4D0-4AE6-B988-F6291A665D05}" srcOrd="1" destOrd="0" parTransId="{16E996FA-302D-4F77-B1D5-19AC0F8B11BA}" sibTransId="{F661F23B-C61E-4D54-BBA0-C6AA1CFA00C0}"/>
    <dgm:cxn modelId="{02AF0F81-9442-4735-9263-B6412EC9061D}" type="presOf" srcId="{F3A91DE9-EC9A-4CA7-B159-9A14D26EFE25}" destId="{6540CBAC-4C74-41DB-AA65-717C941530E2}" srcOrd="0" destOrd="0" presId="urn:microsoft.com/office/officeart/2018/2/layout/IconVerticalSolidList"/>
    <dgm:cxn modelId="{C02D8E8D-E27F-4B55-A1DF-883FA2AC6C97}" type="presOf" srcId="{8B93A1C7-EE93-4A82-BD33-F98548DB19F6}" destId="{F65889BE-D810-4915-ADA5-A24C5D63F048}" srcOrd="0" destOrd="0" presId="urn:microsoft.com/office/officeart/2018/2/layout/IconVerticalSolidList"/>
    <dgm:cxn modelId="{19D63492-2B97-4596-98D4-0AF213B27D25}" type="presOf" srcId="{59B1CCD0-1565-4ECD-8841-51730B0D2524}" destId="{AE81D8FB-583C-4A36-9DF8-77654019D809}" srcOrd="0" destOrd="0" presId="urn:microsoft.com/office/officeart/2018/2/layout/IconVerticalSolidList"/>
    <dgm:cxn modelId="{E877C4B4-B509-4341-815F-7C660B5891A7}" srcId="{F3A91DE9-EC9A-4CA7-B159-9A14D26EFE25}" destId="{8B93A1C7-EE93-4A82-BD33-F98548DB19F6}" srcOrd="2" destOrd="0" parTransId="{FD1EC3A2-2CB0-453C-9A95-9B0AE3EA3A68}" sibTransId="{BAB8DD0E-ADA8-4B9D-BEA5-947F7F8FC1E2}"/>
    <dgm:cxn modelId="{386654D3-7468-4736-9892-6561476E18F4}" srcId="{F3A91DE9-EC9A-4CA7-B159-9A14D26EFE25}" destId="{59B1CCD0-1565-4ECD-8841-51730B0D2524}" srcOrd="3" destOrd="0" parTransId="{EA49CFEB-12AA-4FFB-80A7-C228F6EF369E}" sibTransId="{AD737FB0-518C-4CCD-9B8A-696C6C061F91}"/>
    <dgm:cxn modelId="{326530EB-A741-42E1-84D8-4BFB78BA8180}" srcId="{F3A91DE9-EC9A-4CA7-B159-9A14D26EFE25}" destId="{253B4E2D-8DB6-4FB6-9320-0644886540A4}" srcOrd="4" destOrd="0" parTransId="{52E4E828-27E8-44DA-A2A9-DA5EDA6CB1B8}" sibTransId="{298BC7EC-25DA-4820-8593-E0974BE293AF}"/>
    <dgm:cxn modelId="{66419AF2-D0D0-4BCC-A77F-FEE606928A64}" type="presOf" srcId="{6EDF4B76-D4D0-4AE6-B988-F6291A665D05}" destId="{061D43CD-CED4-44F4-A174-C8B86D46164A}" srcOrd="0" destOrd="0" presId="urn:microsoft.com/office/officeart/2018/2/layout/IconVerticalSolidList"/>
    <dgm:cxn modelId="{239A4EFB-B5FE-4454-9290-3C538B0C772F}" type="presOf" srcId="{965403D9-6065-4E2B-AE3E-E72AB4980C83}" destId="{3E6EF5FA-B55A-4DF2-B859-1B930BCAFEA7}" srcOrd="0" destOrd="0" presId="urn:microsoft.com/office/officeart/2018/2/layout/IconVerticalSolidList"/>
    <dgm:cxn modelId="{AB936B9B-2A37-4FF0-B1A2-C00B4B8393BA}" type="presParOf" srcId="{6540CBAC-4C74-41DB-AA65-717C941530E2}" destId="{DF2E18B5-26D3-43D8-81DE-0E00D648AD91}" srcOrd="0" destOrd="0" presId="urn:microsoft.com/office/officeart/2018/2/layout/IconVerticalSolidList"/>
    <dgm:cxn modelId="{E3E2A990-FBAF-4961-9900-21719F67A36B}" type="presParOf" srcId="{DF2E18B5-26D3-43D8-81DE-0E00D648AD91}" destId="{237313C4-E2E8-41EB-9C90-28CD0AF441C0}" srcOrd="0" destOrd="0" presId="urn:microsoft.com/office/officeart/2018/2/layout/IconVerticalSolidList"/>
    <dgm:cxn modelId="{D7D25FE1-852B-4BE4-8B6A-47903CCD628A}" type="presParOf" srcId="{DF2E18B5-26D3-43D8-81DE-0E00D648AD91}" destId="{9D011CAA-20D8-4E45-BE6E-672D1C14CE47}" srcOrd="1" destOrd="0" presId="urn:microsoft.com/office/officeart/2018/2/layout/IconVerticalSolidList"/>
    <dgm:cxn modelId="{095DA9F0-DDF7-486A-B559-FC9C5DFA2B2D}" type="presParOf" srcId="{DF2E18B5-26D3-43D8-81DE-0E00D648AD91}" destId="{28C86515-8802-4337-AC13-5CF629570B65}" srcOrd="2" destOrd="0" presId="urn:microsoft.com/office/officeart/2018/2/layout/IconVerticalSolidList"/>
    <dgm:cxn modelId="{89D88098-8662-40CB-ABA6-FDF178EB6FD5}" type="presParOf" srcId="{DF2E18B5-26D3-43D8-81DE-0E00D648AD91}" destId="{3E6EF5FA-B55A-4DF2-B859-1B930BCAFEA7}" srcOrd="3" destOrd="0" presId="urn:microsoft.com/office/officeart/2018/2/layout/IconVerticalSolidList"/>
    <dgm:cxn modelId="{A4AB03CB-74B3-4A95-92AA-0622BC43229A}" type="presParOf" srcId="{6540CBAC-4C74-41DB-AA65-717C941530E2}" destId="{C0A2D972-7532-4BF7-9080-7AAD3B03C757}" srcOrd="1" destOrd="0" presId="urn:microsoft.com/office/officeart/2018/2/layout/IconVerticalSolidList"/>
    <dgm:cxn modelId="{4B6E1FA3-B270-43D4-8084-9312FFB5CD10}" type="presParOf" srcId="{6540CBAC-4C74-41DB-AA65-717C941530E2}" destId="{D421D1B8-D3E5-4B0C-8138-C472C344E4C4}" srcOrd="2" destOrd="0" presId="urn:microsoft.com/office/officeart/2018/2/layout/IconVerticalSolidList"/>
    <dgm:cxn modelId="{ED9727A1-2996-4D27-A7C0-51B90DB33D73}" type="presParOf" srcId="{D421D1B8-D3E5-4B0C-8138-C472C344E4C4}" destId="{7AB9B1DE-B527-496F-83DD-653B922D260A}" srcOrd="0" destOrd="0" presId="urn:microsoft.com/office/officeart/2018/2/layout/IconVerticalSolidList"/>
    <dgm:cxn modelId="{7D1BDE62-522F-45DF-A8E7-EA00209B3D83}" type="presParOf" srcId="{D421D1B8-D3E5-4B0C-8138-C472C344E4C4}" destId="{B5A7FC94-E1D9-423A-8FDF-CA4F695FE7E8}" srcOrd="1" destOrd="0" presId="urn:microsoft.com/office/officeart/2018/2/layout/IconVerticalSolidList"/>
    <dgm:cxn modelId="{928FEC16-27C6-42EB-A416-B2817E559459}" type="presParOf" srcId="{D421D1B8-D3E5-4B0C-8138-C472C344E4C4}" destId="{4A6755C8-CD78-4997-8654-751A4F4B58E5}" srcOrd="2" destOrd="0" presId="urn:microsoft.com/office/officeart/2018/2/layout/IconVerticalSolidList"/>
    <dgm:cxn modelId="{CF67EFEB-3E97-4E7B-BCA5-CE961182993A}" type="presParOf" srcId="{D421D1B8-D3E5-4B0C-8138-C472C344E4C4}" destId="{061D43CD-CED4-44F4-A174-C8B86D46164A}" srcOrd="3" destOrd="0" presId="urn:microsoft.com/office/officeart/2018/2/layout/IconVerticalSolidList"/>
    <dgm:cxn modelId="{EB331FA9-2558-4E9D-B906-00C823BA3258}" type="presParOf" srcId="{6540CBAC-4C74-41DB-AA65-717C941530E2}" destId="{6D3021A0-9926-426E-B470-F7AC1EADC832}" srcOrd="3" destOrd="0" presId="urn:microsoft.com/office/officeart/2018/2/layout/IconVerticalSolidList"/>
    <dgm:cxn modelId="{AFDFA3C5-8CAA-49EE-9272-26FB08D86ED8}" type="presParOf" srcId="{6540CBAC-4C74-41DB-AA65-717C941530E2}" destId="{32C7B9D2-D1A9-4ABF-9853-6A1AD8FB684F}" srcOrd="4" destOrd="0" presId="urn:microsoft.com/office/officeart/2018/2/layout/IconVerticalSolidList"/>
    <dgm:cxn modelId="{67387794-3593-422C-983C-DCE6397CD764}" type="presParOf" srcId="{32C7B9D2-D1A9-4ABF-9853-6A1AD8FB684F}" destId="{30A71285-0617-4B54-AC6F-AC8D49DCB918}" srcOrd="0" destOrd="0" presId="urn:microsoft.com/office/officeart/2018/2/layout/IconVerticalSolidList"/>
    <dgm:cxn modelId="{452262F6-16BD-42D6-8143-AED9E2F73FD3}" type="presParOf" srcId="{32C7B9D2-D1A9-4ABF-9853-6A1AD8FB684F}" destId="{CE59210E-A517-4F58-9503-449396CD28C2}" srcOrd="1" destOrd="0" presId="urn:microsoft.com/office/officeart/2018/2/layout/IconVerticalSolidList"/>
    <dgm:cxn modelId="{CAFA9384-AC8E-49A1-BC87-3F45E3534925}" type="presParOf" srcId="{32C7B9D2-D1A9-4ABF-9853-6A1AD8FB684F}" destId="{F0DDEF49-C6B7-4835-8957-0F08FE1AD031}" srcOrd="2" destOrd="0" presId="urn:microsoft.com/office/officeart/2018/2/layout/IconVerticalSolidList"/>
    <dgm:cxn modelId="{5DC7BE3F-4CA1-4A5B-A377-D8547E30D851}" type="presParOf" srcId="{32C7B9D2-D1A9-4ABF-9853-6A1AD8FB684F}" destId="{F65889BE-D810-4915-ADA5-A24C5D63F048}" srcOrd="3" destOrd="0" presId="urn:microsoft.com/office/officeart/2018/2/layout/IconVerticalSolidList"/>
    <dgm:cxn modelId="{44F973AD-B46D-4F42-81F7-16F696A734D9}" type="presParOf" srcId="{6540CBAC-4C74-41DB-AA65-717C941530E2}" destId="{10769529-AE58-43D3-ADB4-1879B813B252}" srcOrd="5" destOrd="0" presId="urn:microsoft.com/office/officeart/2018/2/layout/IconVerticalSolidList"/>
    <dgm:cxn modelId="{655952B6-ADA3-44EF-A1BD-CBFA0A826749}" type="presParOf" srcId="{6540CBAC-4C74-41DB-AA65-717C941530E2}" destId="{602DDFFD-CA77-49B3-9728-EDBEC6249BF4}" srcOrd="6" destOrd="0" presId="urn:microsoft.com/office/officeart/2018/2/layout/IconVerticalSolidList"/>
    <dgm:cxn modelId="{BDF65A33-9435-40A2-A461-03CC8AD2EC2B}" type="presParOf" srcId="{602DDFFD-CA77-49B3-9728-EDBEC6249BF4}" destId="{DAB086C2-1B14-4D9E-9116-0D9EA25D7867}" srcOrd="0" destOrd="0" presId="urn:microsoft.com/office/officeart/2018/2/layout/IconVerticalSolidList"/>
    <dgm:cxn modelId="{57D2FD49-602B-480E-97B5-8BF1C0D0B930}" type="presParOf" srcId="{602DDFFD-CA77-49B3-9728-EDBEC6249BF4}" destId="{1F273E29-51E7-4FAA-A3A2-C8559B52F161}" srcOrd="1" destOrd="0" presId="urn:microsoft.com/office/officeart/2018/2/layout/IconVerticalSolidList"/>
    <dgm:cxn modelId="{FBF5470B-5077-4368-BECD-932A70AB8F24}" type="presParOf" srcId="{602DDFFD-CA77-49B3-9728-EDBEC6249BF4}" destId="{6DBC8511-3EE5-4BDF-AD29-EA96596F0C0F}" srcOrd="2" destOrd="0" presId="urn:microsoft.com/office/officeart/2018/2/layout/IconVerticalSolidList"/>
    <dgm:cxn modelId="{1BCDB073-F4E9-4266-8857-B1F11FC2D542}" type="presParOf" srcId="{602DDFFD-CA77-49B3-9728-EDBEC6249BF4}" destId="{AE81D8FB-583C-4A36-9DF8-77654019D809}" srcOrd="3" destOrd="0" presId="urn:microsoft.com/office/officeart/2018/2/layout/IconVerticalSolidList"/>
    <dgm:cxn modelId="{5F90CA2C-6F69-4051-8F2A-22C48264BA3A}" type="presParOf" srcId="{6540CBAC-4C74-41DB-AA65-717C941530E2}" destId="{8A4E949A-8EF7-4B5C-B537-46E9805625D2}" srcOrd="7" destOrd="0" presId="urn:microsoft.com/office/officeart/2018/2/layout/IconVerticalSolidList"/>
    <dgm:cxn modelId="{94D7EF8A-7CFC-4356-8A82-2CA5D5759016}" type="presParOf" srcId="{6540CBAC-4C74-41DB-AA65-717C941530E2}" destId="{6E093E02-78F8-45C0-A88D-C177EB9D0F5C}" srcOrd="8" destOrd="0" presId="urn:microsoft.com/office/officeart/2018/2/layout/IconVerticalSolidList"/>
    <dgm:cxn modelId="{54ADCA86-B3D7-4509-8AED-EAEFE20DD399}" type="presParOf" srcId="{6E093E02-78F8-45C0-A88D-C177EB9D0F5C}" destId="{B58A8F28-2033-4BC1-A83E-7AC4752EE622}" srcOrd="0" destOrd="0" presId="urn:microsoft.com/office/officeart/2018/2/layout/IconVerticalSolidList"/>
    <dgm:cxn modelId="{56C48FE2-C6FC-4FA3-A248-40D7CCDAC217}" type="presParOf" srcId="{6E093E02-78F8-45C0-A88D-C177EB9D0F5C}" destId="{DAB992EC-EB99-44FE-8867-CCBD6D762DBF}" srcOrd="1" destOrd="0" presId="urn:microsoft.com/office/officeart/2018/2/layout/IconVerticalSolidList"/>
    <dgm:cxn modelId="{BED5999C-130C-4291-AD5C-DD8A5C6A41CC}" type="presParOf" srcId="{6E093E02-78F8-45C0-A88D-C177EB9D0F5C}" destId="{9D2A9404-5556-41DC-B62C-A3E16F8FF35C}" srcOrd="2" destOrd="0" presId="urn:microsoft.com/office/officeart/2018/2/layout/IconVerticalSolidList"/>
    <dgm:cxn modelId="{0A2DE7CE-DE26-43AF-8A85-A4E49DA90400}" type="presParOf" srcId="{6E093E02-78F8-45C0-A88D-C177EB9D0F5C}" destId="{4211706D-1CFE-480E-B74A-6B05B17BA9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313C4-E2E8-41EB-9C90-28CD0AF441C0}">
      <dsp:nvSpPr>
        <dsp:cNvPr id="0" name=""/>
        <dsp:cNvSpPr/>
      </dsp:nvSpPr>
      <dsp:spPr>
        <a:xfrm>
          <a:off x="0" y="4155"/>
          <a:ext cx="5889686" cy="8851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11CAA-20D8-4E45-BE6E-672D1C14CE47}">
      <dsp:nvSpPr>
        <dsp:cNvPr id="0" name=""/>
        <dsp:cNvSpPr/>
      </dsp:nvSpPr>
      <dsp:spPr>
        <a:xfrm>
          <a:off x="267759" y="203315"/>
          <a:ext cx="486835" cy="486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EF5FA-B55A-4DF2-B859-1B930BCAFEA7}">
      <dsp:nvSpPr>
        <dsp:cNvPr id="0" name=""/>
        <dsp:cNvSpPr/>
      </dsp:nvSpPr>
      <dsp:spPr>
        <a:xfrm>
          <a:off x="1022353" y="4155"/>
          <a:ext cx="4867332" cy="885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679" tIns="93679" rIns="93679" bIns="9367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 dirty="0"/>
            <a:t>Data analysis practitioners advocate the programming language. </a:t>
          </a:r>
          <a:endParaRPr lang="en-US" sz="1900" kern="1200" dirty="0"/>
        </a:p>
      </dsp:txBody>
      <dsp:txXfrm>
        <a:off x="1022353" y="4155"/>
        <a:ext cx="4867332" cy="885154"/>
      </dsp:txXfrm>
    </dsp:sp>
    <dsp:sp modelId="{7AB9B1DE-B527-496F-83DD-653B922D260A}">
      <dsp:nvSpPr>
        <dsp:cNvPr id="0" name=""/>
        <dsp:cNvSpPr/>
      </dsp:nvSpPr>
      <dsp:spPr>
        <a:xfrm>
          <a:off x="0" y="1110599"/>
          <a:ext cx="5889686" cy="8851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A7FC94-E1D9-423A-8FDF-CA4F695FE7E8}">
      <dsp:nvSpPr>
        <dsp:cNvPr id="0" name=""/>
        <dsp:cNvSpPr/>
      </dsp:nvSpPr>
      <dsp:spPr>
        <a:xfrm>
          <a:off x="267759" y="1309759"/>
          <a:ext cx="486835" cy="486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D43CD-CED4-44F4-A174-C8B86D46164A}">
      <dsp:nvSpPr>
        <dsp:cNvPr id="0" name=""/>
        <dsp:cNvSpPr/>
      </dsp:nvSpPr>
      <dsp:spPr>
        <a:xfrm>
          <a:off x="1022353" y="1110599"/>
          <a:ext cx="4867332" cy="885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679" tIns="93679" rIns="93679" bIns="9367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 dirty="0"/>
            <a:t>Data analysis practitioners advocate tools</a:t>
          </a:r>
          <a:endParaRPr lang="en-US" sz="1900" kern="1200" dirty="0"/>
        </a:p>
      </dsp:txBody>
      <dsp:txXfrm>
        <a:off x="1022353" y="1110599"/>
        <a:ext cx="4867332" cy="885154"/>
      </dsp:txXfrm>
    </dsp:sp>
    <dsp:sp modelId="{30A71285-0617-4B54-AC6F-AC8D49DCB918}">
      <dsp:nvSpPr>
        <dsp:cNvPr id="0" name=""/>
        <dsp:cNvSpPr/>
      </dsp:nvSpPr>
      <dsp:spPr>
        <a:xfrm>
          <a:off x="0" y="2241287"/>
          <a:ext cx="5889686" cy="8851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9210E-A517-4F58-9503-449396CD28C2}">
      <dsp:nvSpPr>
        <dsp:cNvPr id="0" name=""/>
        <dsp:cNvSpPr/>
      </dsp:nvSpPr>
      <dsp:spPr>
        <a:xfrm>
          <a:off x="267759" y="2416202"/>
          <a:ext cx="486835" cy="486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889BE-D810-4915-ADA5-A24C5D63F048}">
      <dsp:nvSpPr>
        <dsp:cNvPr id="0" name=""/>
        <dsp:cNvSpPr/>
      </dsp:nvSpPr>
      <dsp:spPr>
        <a:xfrm>
          <a:off x="1022353" y="2217043"/>
          <a:ext cx="4867332" cy="885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679" tIns="93679" rIns="93679" bIns="9367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 dirty="0"/>
            <a:t>Data analysis practitioners' occupational classification. </a:t>
          </a:r>
          <a:endParaRPr lang="en-US" sz="1900" kern="1200" dirty="0"/>
        </a:p>
      </dsp:txBody>
      <dsp:txXfrm>
        <a:off x="1022353" y="2217043"/>
        <a:ext cx="4867332" cy="885154"/>
      </dsp:txXfrm>
    </dsp:sp>
    <dsp:sp modelId="{DAB086C2-1B14-4D9E-9116-0D9EA25D7867}">
      <dsp:nvSpPr>
        <dsp:cNvPr id="0" name=""/>
        <dsp:cNvSpPr/>
      </dsp:nvSpPr>
      <dsp:spPr>
        <a:xfrm>
          <a:off x="0" y="3323486"/>
          <a:ext cx="5889686" cy="8851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273E29-51E7-4FAA-A3A2-C8559B52F161}">
      <dsp:nvSpPr>
        <dsp:cNvPr id="0" name=""/>
        <dsp:cNvSpPr/>
      </dsp:nvSpPr>
      <dsp:spPr>
        <a:xfrm>
          <a:off x="267759" y="3522646"/>
          <a:ext cx="486835" cy="4868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1D8FB-583C-4A36-9DF8-77654019D809}">
      <dsp:nvSpPr>
        <dsp:cNvPr id="0" name=""/>
        <dsp:cNvSpPr/>
      </dsp:nvSpPr>
      <dsp:spPr>
        <a:xfrm>
          <a:off x="1022353" y="3323486"/>
          <a:ext cx="4867332" cy="885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679" tIns="93679" rIns="93679" bIns="9367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 dirty="0"/>
            <a:t>Data analysis practitioners' age structure and educational background.</a:t>
          </a:r>
          <a:endParaRPr lang="en-US" sz="1900" kern="1200" dirty="0"/>
        </a:p>
      </dsp:txBody>
      <dsp:txXfrm>
        <a:off x="1022353" y="3323486"/>
        <a:ext cx="4867332" cy="885154"/>
      </dsp:txXfrm>
    </dsp:sp>
    <dsp:sp modelId="{B58A8F28-2033-4BC1-A83E-7AC4752EE622}">
      <dsp:nvSpPr>
        <dsp:cNvPr id="0" name=""/>
        <dsp:cNvSpPr/>
      </dsp:nvSpPr>
      <dsp:spPr>
        <a:xfrm>
          <a:off x="0" y="4429930"/>
          <a:ext cx="5889686" cy="8851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992EC-EB99-44FE-8867-CCBD6D762DBF}">
      <dsp:nvSpPr>
        <dsp:cNvPr id="0" name=""/>
        <dsp:cNvSpPr/>
      </dsp:nvSpPr>
      <dsp:spPr>
        <a:xfrm>
          <a:off x="267759" y="4629090"/>
          <a:ext cx="486835" cy="48683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11706D-1CFE-480E-B74A-6B05B17BA929}">
      <dsp:nvSpPr>
        <dsp:cNvPr id="0" name=""/>
        <dsp:cNvSpPr/>
      </dsp:nvSpPr>
      <dsp:spPr>
        <a:xfrm>
          <a:off x="1022353" y="4429930"/>
          <a:ext cx="4867332" cy="885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679" tIns="93679" rIns="93679" bIns="9367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900" kern="1200" dirty="0"/>
            <a:t>Data analysis is an algorithm of interest to practitioners.</a:t>
          </a:r>
          <a:endParaRPr lang="en-US" sz="1900" kern="1200" dirty="0"/>
        </a:p>
      </dsp:txBody>
      <dsp:txXfrm>
        <a:off x="1022353" y="4429930"/>
        <a:ext cx="4867332" cy="88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9042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9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2017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025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2937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9202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183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9622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381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984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7509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6FA2B21-3FCD-4721-B95C-427943F61125}" type="datetime1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2733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thub.com/" TargetMode="External"/><Relationship Id="rId2" Type="http://schemas.openxmlformats.org/officeDocument/2006/relationships/hyperlink" Target="https://www.kaggle.com/kaggle/kaggle-survey-201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3">
            <a:extLst>
              <a:ext uri="{FF2B5EF4-FFF2-40B4-BE49-F238E27FC236}">
                <a16:creationId xmlns:a16="http://schemas.microsoft.com/office/drawing/2014/main" id="{AEC304EA-70E9-4DE7-8186-1DF9AE9E9A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8" b="14719"/>
          <a:stretch/>
        </p:blipFill>
        <p:spPr>
          <a:xfrm>
            <a:off x="21" y="157173"/>
            <a:ext cx="12191979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7E96FC0-8877-8042-9A83-88C9F6BFE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6314" y="1953227"/>
            <a:ext cx="6022554" cy="4000507"/>
          </a:xfrm>
        </p:spPr>
        <p:txBody>
          <a:bodyPr>
            <a:normAutofit fontScale="90000"/>
          </a:bodyPr>
          <a:lstStyle/>
          <a:p>
            <a:r>
              <a:rPr kumimoji="1" lang="en-US" altLang="zh-CN" sz="4400" dirty="0">
                <a:solidFill>
                  <a:schemeClr val="tx1"/>
                </a:solidFill>
              </a:rPr>
              <a:t>DAV-5400-1</a:t>
            </a:r>
            <a:br>
              <a:rPr kumimoji="1" lang="en-US" altLang="zh-CN" sz="4400" dirty="0">
                <a:solidFill>
                  <a:schemeClr val="tx1"/>
                </a:solidFill>
              </a:rPr>
            </a:br>
            <a:br>
              <a:rPr kumimoji="1" lang="en-US" altLang="zh-CN" sz="4400" dirty="0">
                <a:solidFill>
                  <a:schemeClr val="tx1"/>
                </a:solidFill>
              </a:rPr>
            </a:br>
            <a:r>
              <a:rPr kumimoji="1" lang="en-US" altLang="zh-CN" sz="4400" dirty="0">
                <a:solidFill>
                  <a:schemeClr val="tx1"/>
                </a:solidFill>
              </a:rPr>
              <a:t>Analytics Programming</a:t>
            </a:r>
            <a:br>
              <a:rPr kumimoji="1" lang="en-US" altLang="zh-CN" sz="4400" dirty="0">
                <a:solidFill>
                  <a:schemeClr val="tx1"/>
                </a:solidFill>
              </a:rPr>
            </a:br>
            <a:br>
              <a:rPr kumimoji="1" lang="en-US" altLang="zh-CN" sz="4400" dirty="0">
                <a:solidFill>
                  <a:schemeClr val="tx1"/>
                </a:solidFill>
              </a:rPr>
            </a:br>
            <a:r>
              <a:rPr kumimoji="1" lang="en-US" altLang="zh-CN" sz="4400" dirty="0">
                <a:solidFill>
                  <a:schemeClr val="tx1"/>
                </a:solidFill>
              </a:rPr>
              <a:t>Final project</a:t>
            </a:r>
            <a:br>
              <a:rPr kumimoji="1" lang="en-US" altLang="zh-CN" sz="4400" dirty="0">
                <a:solidFill>
                  <a:schemeClr val="tx1"/>
                </a:solidFill>
              </a:rPr>
            </a:br>
            <a:br>
              <a:rPr kumimoji="1" lang="en-US" altLang="zh-CN" sz="4400" dirty="0">
                <a:solidFill>
                  <a:schemeClr val="tx1"/>
                </a:solidFill>
              </a:rPr>
            </a:br>
            <a:r>
              <a:rPr kumimoji="1" lang="en-US" altLang="zh-CN" sz="4400" dirty="0" err="1">
                <a:solidFill>
                  <a:schemeClr val="tx1"/>
                </a:solidFill>
              </a:rPr>
              <a:t>Tianyu</a:t>
            </a:r>
            <a:r>
              <a:rPr kumimoji="1" lang="en-US" altLang="zh-CN" sz="4400" dirty="0">
                <a:solidFill>
                  <a:schemeClr val="tx1"/>
                </a:solidFill>
              </a:rPr>
              <a:t> Sun</a:t>
            </a:r>
            <a:br>
              <a:rPr kumimoji="1" lang="en-US" altLang="zh-CN" sz="4400" dirty="0">
                <a:solidFill>
                  <a:schemeClr val="tx1"/>
                </a:solidFill>
              </a:rPr>
            </a:br>
            <a:br>
              <a:rPr kumimoji="1" lang="en-US" altLang="zh-CN" sz="4400" dirty="0">
                <a:solidFill>
                  <a:schemeClr val="tx1"/>
                </a:solidFill>
              </a:rPr>
            </a:br>
            <a:endParaRPr kumimoji="1" lang="zh-CN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877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E649C-67AA-D94C-A20E-BB9C62111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2DE95E-57C2-9042-9879-DD6781DD0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Deep Learning is the algorithm recommended by most people.</a:t>
            </a:r>
            <a:br>
              <a:rPr lang="en-US" altLang="zh-CN" dirty="0"/>
            </a:br>
            <a:r>
              <a:rPr lang="en-US" altLang="zh-CN" dirty="0"/>
              <a:t>Artificial intelligence is a hot topic in the data analysis industry.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720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C29B3-A278-704E-B77C-DB8EC863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challenge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598B9F-0071-964E-95C9-DB3B6AB13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Font size</a:t>
            </a:r>
          </a:p>
          <a:p>
            <a:r>
              <a:rPr kumimoji="1" lang="en-US" altLang="zh-CN" dirty="0"/>
              <a:t>When I wanted to do ppt, I found that the text under the chart was small, then I checked the information on the Internet, and found that as long as I typed </a:t>
            </a:r>
            <a:r>
              <a:rPr lang="en-US" altLang="zh-CN" dirty="0" err="1"/>
              <a:t>sns.set</a:t>
            </a:r>
            <a:r>
              <a:rPr lang="en-US" altLang="zh-CN" dirty="0"/>
              <a:t>(</a:t>
            </a:r>
            <a:r>
              <a:rPr lang="en-US" altLang="zh-CN" dirty="0" err="1"/>
              <a:t>font_scale</a:t>
            </a:r>
            <a:r>
              <a:rPr lang="en-US" altLang="zh-CN" dirty="0"/>
              <a:t> = 2)</a:t>
            </a:r>
          </a:p>
          <a:p>
            <a:r>
              <a:rPr kumimoji="1" lang="en-US" altLang="zh-CN" dirty="0"/>
              <a:t>, the font can become larger. The larger the number you enter, the larger the font.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29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5AD94-0F6A-8044-9127-99D03A4E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9BF9FA4-CDC8-E24C-8F6D-A505FCC0C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47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93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069E8-1CE9-774D-8B18-39406AFC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 descr="手机屏幕截图&#10;&#10;描述已自动生成">
            <a:extLst>
              <a:ext uri="{FF2B5EF4-FFF2-40B4-BE49-F238E27FC236}">
                <a16:creationId xmlns:a16="http://schemas.microsoft.com/office/drawing/2014/main" id="{1597956E-9521-AD43-9ACA-66965DD19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92046"/>
          </a:xfrm>
        </p:spPr>
      </p:pic>
    </p:spTree>
    <p:extLst>
      <p:ext uri="{BB962C8B-B14F-4D97-AF65-F5344CB8AC3E}">
        <p14:creationId xmlns:p14="http://schemas.microsoft.com/office/powerpoint/2010/main" val="1683696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0D28F-A3FD-F547-AC88-037AF201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061650"/>
            <a:ext cx="7958331" cy="1077229"/>
          </a:xfrm>
        </p:spPr>
        <p:txBody>
          <a:bodyPr/>
          <a:lstStyle/>
          <a:p>
            <a:pPr algn="ctr"/>
            <a:r>
              <a:rPr kumimoji="1" lang="en-US" altLang="zh-CN" dirty="0"/>
              <a:t>Thank you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D11AA8-DB3B-3C45-BB32-77720F81E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9732" y="1185333"/>
            <a:ext cx="8720667" cy="4864611"/>
          </a:xfrm>
        </p:spPr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51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8">
            <a:extLst>
              <a:ext uri="{FF2B5EF4-FFF2-40B4-BE49-F238E27FC236}">
                <a16:creationId xmlns:a16="http://schemas.microsoft.com/office/drawing/2014/main" id="{40C8693A-B687-4F5E-B86B-B4F11D523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30">
            <a:extLst>
              <a:ext uri="{FF2B5EF4-FFF2-40B4-BE49-F238E27FC236}">
                <a16:creationId xmlns:a16="http://schemas.microsoft.com/office/drawing/2014/main" id="{D51084F9-D042-49BE-9E1A-43E583B98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5" name="Picture 32">
            <a:extLst>
              <a:ext uri="{FF2B5EF4-FFF2-40B4-BE49-F238E27FC236}">
                <a16:creationId xmlns:a16="http://schemas.microsoft.com/office/drawing/2014/main" id="{EE65CA45-264D-4FD3-9249-3CB04EC97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6" name="Rectangle 34">
            <a:extLst>
              <a:ext uri="{FF2B5EF4-FFF2-40B4-BE49-F238E27FC236}">
                <a16:creationId xmlns:a16="http://schemas.microsoft.com/office/drawing/2014/main" id="{E7B58214-716F-43B8-8272-85CE2B9AB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6">
            <a:extLst>
              <a:ext uri="{FF2B5EF4-FFF2-40B4-BE49-F238E27FC236}">
                <a16:creationId xmlns:a16="http://schemas.microsoft.com/office/drawing/2014/main" id="{2A5C070E-7DB1-4147-B6A8-D14B9C40E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8">
            <a:extLst>
              <a:ext uri="{FF2B5EF4-FFF2-40B4-BE49-F238E27FC236}">
                <a16:creationId xmlns:a16="http://schemas.microsoft.com/office/drawing/2014/main" id="{A31070C9-36CD-4B65-8159-324995821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84DE319-DA74-324B-BDDF-E86BE51D3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dirty="0"/>
              <a:t>Introduction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8B8592-A055-1F4A-AF78-62CD9E31C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327" y="2052116"/>
            <a:ext cx="3850106" cy="4621400"/>
          </a:xfrm>
        </p:spPr>
        <p:txBody>
          <a:bodyPr>
            <a:normAutofit/>
          </a:bodyPr>
          <a:lstStyle/>
          <a:p>
            <a:r>
              <a:rPr kumimoji="1" lang="en-US" altLang="zh-CN" sz="1500" dirty="0"/>
              <a:t> Since the 1990s, developed countries have begun to cultivate a large number of data analysts. Until now, the demand for data analysts has continued to grow, and there is still an expansion. </a:t>
            </a:r>
          </a:p>
          <a:p>
            <a:r>
              <a:rPr kumimoji="1" lang="en-US" altLang="zh-CN" sz="1500" dirty="0"/>
              <a:t>    I want to know more about the characteristics of the industry.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B61B2E1-8DE6-C641-8D17-88FB96D63D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70" r="6847" b="-3"/>
          <a:stretch/>
        </p:blipFill>
        <p:spPr>
          <a:xfrm>
            <a:off x="5443488" y="2674924"/>
            <a:ext cx="5971610" cy="418035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9" name="Rectangle 40">
            <a:extLst>
              <a:ext uri="{FF2B5EF4-FFF2-40B4-BE49-F238E27FC236}">
                <a16:creationId xmlns:a16="http://schemas.microsoft.com/office/drawing/2014/main" id="{89C35FB2-5194-4BE0-92D0-464E2B711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62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9A64AF6-9E21-6740-B4F0-F4A514DAC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68" y="1900318"/>
            <a:ext cx="2856582" cy="3313671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dirty="0">
                <a:solidFill>
                  <a:schemeClr val="bg1"/>
                </a:solidFill>
              </a:rPr>
              <a:t>Research Questions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FF8C6518-C65C-4A64-81DA-709D8198C6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133224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724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11B50-CDF3-4249-871A-CA9AFC5D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dirty="0"/>
              <a:t>Data to be used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62B4B-CCC7-A449-A2E6-3A580814D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069" y="2052116"/>
            <a:ext cx="10329862" cy="3997828"/>
          </a:xfrm>
        </p:spPr>
        <p:txBody>
          <a:bodyPr/>
          <a:lstStyle/>
          <a:p>
            <a:r>
              <a:rPr lang="en-US" altLang="zh-CN" dirty="0"/>
              <a:t>Data Sources:</a:t>
            </a:r>
          </a:p>
          <a:p>
            <a:r>
              <a:rPr lang="en-US" altLang="zh-CN" u="sng" dirty="0">
                <a:hlinkClick r:id="rId2"/>
              </a:rPr>
              <a:t>https://www.kaggle.com/kaggle/kaggle-survey-2017</a:t>
            </a:r>
            <a:r>
              <a:rPr lang="en-US" altLang="zh-CN" dirty="0"/>
              <a:t> Download the data from the </a:t>
            </a:r>
            <a:r>
              <a:rPr lang="en-US" altLang="zh-CN" dirty="0" err="1"/>
              <a:t>kaggle</a:t>
            </a:r>
            <a:r>
              <a:rPr lang="en-US" altLang="zh-CN" dirty="0"/>
              <a:t> website and save it as a csv file.</a:t>
            </a:r>
          </a:p>
          <a:p>
            <a:r>
              <a:rPr lang="en-US" altLang="zh-CN" dirty="0"/>
              <a:t>2017 Kaggle ML &amp; DS Survey</a:t>
            </a:r>
          </a:p>
          <a:p>
            <a:r>
              <a:rPr lang="en-US" altLang="zh-CN" dirty="0"/>
              <a:t>A big picture view of the state of data science and machine learning.</a:t>
            </a:r>
          </a:p>
          <a:p>
            <a:r>
              <a:rPr lang="en-US" altLang="zh-CN" u="sng" dirty="0">
                <a:hlinkClick r:id="rId3"/>
              </a:rPr>
              <a:t>https://api.github.com</a:t>
            </a:r>
            <a:r>
              <a:rPr lang="en-US" altLang="zh-CN" dirty="0"/>
              <a:t> Collect data on </a:t>
            </a:r>
            <a:r>
              <a:rPr lang="en-US" altLang="zh-CN" dirty="0" err="1"/>
              <a:t>github</a:t>
            </a:r>
            <a:r>
              <a:rPr lang="en-US" altLang="zh-CN" dirty="0"/>
              <a:t> using web </a:t>
            </a:r>
            <a:r>
              <a:rPr lang="en-US" altLang="zh-CN" dirty="0" err="1"/>
              <a:t>api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14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19266-2365-C143-A595-044271DB6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230" y="0"/>
            <a:ext cx="8305910" cy="1077229"/>
          </a:xfrm>
        </p:spPr>
        <p:txBody>
          <a:bodyPr>
            <a:normAutofit fontScale="90000"/>
          </a:bodyPr>
          <a:lstStyle/>
          <a:p>
            <a:pPr algn="l"/>
            <a:br>
              <a:rPr lang="en-US" altLang="zh-CN" b="1" i="1" dirty="0"/>
            </a:br>
            <a:r>
              <a:rPr lang="en-US" altLang="zh-CN" b="1" i="1" dirty="0"/>
              <a:t>Q1: Construct a bar chart showing the number of recommendations from data analysis practitioners for various programming languages.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7908B-88D6-FF4E-AB4E-61710B2F0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229" y="2226288"/>
            <a:ext cx="8813226" cy="3997828"/>
          </a:xfrm>
        </p:spPr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4121F4-7338-3249-B79A-831A41F10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1490"/>
            <a:ext cx="13101604" cy="378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4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40C8693A-B687-4F5E-B86B-B4F11D523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0">
            <a:extLst>
              <a:ext uri="{FF2B5EF4-FFF2-40B4-BE49-F238E27FC236}">
                <a16:creationId xmlns:a16="http://schemas.microsoft.com/office/drawing/2014/main" id="{D51084F9-D042-49BE-9E1A-43E583B98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5" name="Picture 12">
            <a:extLst>
              <a:ext uri="{FF2B5EF4-FFF2-40B4-BE49-F238E27FC236}">
                <a16:creationId xmlns:a16="http://schemas.microsoft.com/office/drawing/2014/main" id="{EE65CA45-264D-4FD3-9249-3CB04EC97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6" name="Rectangle 14">
            <a:extLst>
              <a:ext uri="{FF2B5EF4-FFF2-40B4-BE49-F238E27FC236}">
                <a16:creationId xmlns:a16="http://schemas.microsoft.com/office/drawing/2014/main" id="{E7B58214-716F-43B8-8272-85CE2B9AB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2A5C070E-7DB1-4147-B6A8-D14B9C40E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A31070C9-36CD-4B65-8159-324995821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16D5FE4-370B-D245-8872-2DBFD4435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endParaRPr kumimoji="1" lang="zh-CN" altLang="en-US"/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89C35FB2-5194-4BE0-92D0-464E2B711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61E86F02-D648-F744-9741-7353CF258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FA68FD7-09E5-ED4A-BA8D-3A7A1B4273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6464" y="2719"/>
            <a:ext cx="12228463" cy="683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35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42B24-404F-404A-9275-D7395470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Conclusion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E5A43-699C-AA4E-8E13-56EC7A576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6514" y="2052116"/>
            <a:ext cx="8523625" cy="3997828"/>
          </a:xfrm>
        </p:spPr>
        <p:txBody>
          <a:bodyPr/>
          <a:lstStyle/>
          <a:p>
            <a:r>
              <a:rPr lang="en-US" altLang="zh-CN" dirty="0"/>
              <a:t>Python is the programming language of choice for most data analysis practitioners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3911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E7499-40F8-7742-AD15-2F72592F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b="1" i="1" dirty="0"/>
              <a:t>Q2: Construct a bar chart showing the number of times the data analysis practitioners recommend the various algorithms.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692C5B-A53E-5C48-BCAE-18DD910A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2764257"/>
            <a:ext cx="7796540" cy="3997828"/>
          </a:xfrm>
        </p:spPr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14EF99-D3F9-4D48-99A8-604EF3F21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632" y="2788293"/>
            <a:ext cx="12335686" cy="340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29E3C-07A0-A44F-9896-8E1D0FD2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 descr="手机屏幕截图&#10;&#10;描述已自动生成">
            <a:extLst>
              <a:ext uri="{FF2B5EF4-FFF2-40B4-BE49-F238E27FC236}">
                <a16:creationId xmlns:a16="http://schemas.microsoft.com/office/drawing/2014/main" id="{77BD071F-6CDF-A541-91E5-6EBA1413B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52400"/>
            <a:ext cx="12192000" cy="7184571"/>
          </a:xfrm>
        </p:spPr>
      </p:pic>
    </p:spTree>
    <p:extLst>
      <p:ext uri="{BB962C8B-B14F-4D97-AF65-F5344CB8AC3E}">
        <p14:creationId xmlns:p14="http://schemas.microsoft.com/office/powerpoint/2010/main" val="3006710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麦迪逊">
  <a:themeElements>
    <a:clrScheme name="麦迪逊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麦迪逊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麦迪逊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327</Words>
  <Application>Microsoft Macintosh PowerPoint</Application>
  <PresentationFormat>宽屏</PresentationFormat>
  <Paragraphs>28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MS Shell Dlg 2</vt:lpstr>
      <vt:lpstr>Arial</vt:lpstr>
      <vt:lpstr>Wingdings</vt:lpstr>
      <vt:lpstr>Wingdings 3</vt:lpstr>
      <vt:lpstr>麦迪逊</vt:lpstr>
      <vt:lpstr>DAV-5400-1  Analytics Programming  Final project  Tianyu Sun  </vt:lpstr>
      <vt:lpstr>Introduction </vt:lpstr>
      <vt:lpstr>Research Questions</vt:lpstr>
      <vt:lpstr>Data to be used</vt:lpstr>
      <vt:lpstr> Q1: Construct a bar chart showing the number of recommendations from data analysis practitioners for various programming languages.</vt:lpstr>
      <vt:lpstr>PowerPoint 演示文稿</vt:lpstr>
      <vt:lpstr>Conclusion </vt:lpstr>
      <vt:lpstr>Q2: Construct a bar chart showing the number of times the data analysis practitioners recommend the various algorithms.</vt:lpstr>
      <vt:lpstr>PowerPoint 演示文稿</vt:lpstr>
      <vt:lpstr>Conclusion</vt:lpstr>
      <vt:lpstr>challenge</vt:lpstr>
      <vt:lpstr>PowerPoint 演示文稿</vt:lpstr>
      <vt:lpstr>PowerPoint 演示文稿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DAV-5400-1  Analytics Programming  Final project  Tianyu Sun  </dc:title>
  <dc:creator>Tianyu Sun [student]</dc:creator>
  <cp:lastModifiedBy>Tianyu Sun [student]</cp:lastModifiedBy>
  <cp:revision>6</cp:revision>
  <dcterms:created xsi:type="dcterms:W3CDTF">2019-12-16T03:06:44Z</dcterms:created>
  <dcterms:modified xsi:type="dcterms:W3CDTF">2019-12-16T22:45:34Z</dcterms:modified>
</cp:coreProperties>
</file>