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_rels/notesSlide5.xml.rels" ContentType="application/vnd.openxmlformats-package.relationships+xml"/>
  <Override PartName="/ppt/notesSlides/_rels/notesSlide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zh-TW" sz="1800" spc="-1" strike="noStrike">
                <a:solidFill>
                  <a:srgbClr val="000000"/>
                </a:solidFill>
                <a:latin typeface="Century Gothic"/>
              </a:rPr>
              <a:t>請按這裡移動投影片</a:t>
            </a:r>
            <a:endParaRPr b="0" lang="zh-TW" sz="1800" spc="-1" strike="noStrike">
              <a:solidFill>
                <a:srgbClr val="000000"/>
              </a:solidFill>
              <a:latin typeface="Century Gothic"/>
            </a:endParaRPr>
          </a:p>
        </p:txBody>
      </p:sp>
      <p:sp>
        <p:nvSpPr>
          <p:cNvPr id="20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請按這裡編輯備註格式</a:t>
            </a:r>
            <a:endParaRPr b="0" lang="en-US" sz="2000" spc="-1" strike="noStrike">
              <a:latin typeface="Arial"/>
            </a:endParaRPr>
          </a:p>
        </p:txBody>
      </p:sp>
      <p:sp>
        <p:nvSpPr>
          <p:cNvPr id="21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21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21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21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22FD9F0-43B4-4FEC-8592-A284527297B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685800" y="1143000"/>
            <a:ext cx="5486040" cy="3085920"/>
          </a:xfrm>
          <a:prstGeom prst="rect">
            <a:avLst/>
          </a:prstGeom>
        </p:spPr>
      </p:sp>
      <p:sp>
        <p:nvSpPr>
          <p:cNvPr id="33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745E629-C5FE-46A3-A1AB-42E170FE906B}" type="slidenum">
              <a:rPr b="0" lang="en-US" sz="1200" spc="-1" strike="noStrike">
                <a:latin typeface="Microsoft JhengHei UI"/>
                <a:ea typeface="Microsoft JhengHei UI"/>
              </a:rPr>
              <a:t>&lt;編號&gt;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685800" y="1143000"/>
            <a:ext cx="5486040" cy="3085920"/>
          </a:xfrm>
          <a:prstGeom prst="rect">
            <a:avLst/>
          </a:prstGeom>
        </p:spPr>
      </p:sp>
      <p:sp>
        <p:nvSpPr>
          <p:cNvPr id="34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5DB10DA-A495-43CE-9B02-A15347FA6197}" type="slidenum">
              <a:rPr b="0" lang="en-US" sz="1200" spc="-1" strike="noStrike">
                <a:latin typeface="Microsoft JhengHei UI"/>
                <a:ea typeface="Microsoft JhengHei UI"/>
              </a:rPr>
              <a:t>&lt;編號&gt;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73" name="PlaceHolder 2"/>
          <p:cNvSpPr>
            <a:spLocks noGrp="1"/>
          </p:cNvSpPr>
          <p:nvPr>
            <p:ph type="subTitle"/>
          </p:nvPr>
        </p:nvSpPr>
        <p:spPr>
          <a:xfrm>
            <a:off x="2589120" y="2133720"/>
            <a:ext cx="8915040" cy="3777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75" name="PlaceHolder 2"/>
          <p:cNvSpPr>
            <a:spLocks noGrp="1"/>
          </p:cNvSpPr>
          <p:nvPr>
            <p:ph type="body"/>
          </p:nvPr>
        </p:nvSpPr>
        <p:spPr>
          <a:xfrm>
            <a:off x="2589120" y="2133720"/>
            <a:ext cx="8915040" cy="377712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77" name="PlaceHolder 2"/>
          <p:cNvSpPr>
            <a:spLocks noGrp="1"/>
          </p:cNvSpPr>
          <p:nvPr>
            <p:ph type="body"/>
          </p:nvPr>
        </p:nvSpPr>
        <p:spPr>
          <a:xfrm>
            <a:off x="258912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78" name="PlaceHolder 3"/>
          <p:cNvSpPr>
            <a:spLocks noGrp="1"/>
          </p:cNvSpPr>
          <p:nvPr>
            <p:ph type="body"/>
          </p:nvPr>
        </p:nvSpPr>
        <p:spPr>
          <a:xfrm>
            <a:off x="715716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2593080" y="624240"/>
            <a:ext cx="8911440" cy="5937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82"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83" name="PlaceHolder 3"/>
          <p:cNvSpPr>
            <a:spLocks noGrp="1"/>
          </p:cNvSpPr>
          <p:nvPr>
            <p:ph type="body"/>
          </p:nvPr>
        </p:nvSpPr>
        <p:spPr>
          <a:xfrm>
            <a:off x="715716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84" name="PlaceHolder 4"/>
          <p:cNvSpPr>
            <a:spLocks noGrp="1"/>
          </p:cNvSpPr>
          <p:nvPr>
            <p:ph type="body"/>
          </p:nvPr>
        </p:nvSpPr>
        <p:spPr>
          <a:xfrm>
            <a:off x="258912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86" name="PlaceHolder 2"/>
          <p:cNvSpPr>
            <a:spLocks noGrp="1"/>
          </p:cNvSpPr>
          <p:nvPr>
            <p:ph type="body"/>
          </p:nvPr>
        </p:nvSpPr>
        <p:spPr>
          <a:xfrm>
            <a:off x="258912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87"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88" name="PlaceHolder 4"/>
          <p:cNvSpPr>
            <a:spLocks noGrp="1"/>
          </p:cNvSpPr>
          <p:nvPr>
            <p:ph type="body"/>
          </p:nvPr>
        </p:nvSpPr>
        <p:spPr>
          <a:xfrm>
            <a:off x="715716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90"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91"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92" name="PlaceHolder 4"/>
          <p:cNvSpPr>
            <a:spLocks noGrp="1"/>
          </p:cNvSpPr>
          <p:nvPr>
            <p:ph type="body"/>
          </p:nvPr>
        </p:nvSpPr>
        <p:spPr>
          <a:xfrm>
            <a:off x="2589120" y="41065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94" name="PlaceHolder 2"/>
          <p:cNvSpPr>
            <a:spLocks noGrp="1"/>
          </p:cNvSpPr>
          <p:nvPr>
            <p:ph type="body"/>
          </p:nvPr>
        </p:nvSpPr>
        <p:spPr>
          <a:xfrm>
            <a:off x="2589120" y="21337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95" name="PlaceHolder 3"/>
          <p:cNvSpPr>
            <a:spLocks noGrp="1"/>
          </p:cNvSpPr>
          <p:nvPr>
            <p:ph type="body"/>
          </p:nvPr>
        </p:nvSpPr>
        <p:spPr>
          <a:xfrm>
            <a:off x="2589120" y="41065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197"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98"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199" name="PlaceHolder 4"/>
          <p:cNvSpPr>
            <a:spLocks noGrp="1"/>
          </p:cNvSpPr>
          <p:nvPr>
            <p:ph type="body"/>
          </p:nvPr>
        </p:nvSpPr>
        <p:spPr>
          <a:xfrm>
            <a:off x="258912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200" name="PlaceHolder 5"/>
          <p:cNvSpPr>
            <a:spLocks noGrp="1"/>
          </p:cNvSpPr>
          <p:nvPr>
            <p:ph type="body"/>
          </p:nvPr>
        </p:nvSpPr>
        <p:spPr>
          <a:xfrm>
            <a:off x="715716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202" name="PlaceHolder 2"/>
          <p:cNvSpPr>
            <a:spLocks noGrp="1"/>
          </p:cNvSpPr>
          <p:nvPr>
            <p:ph type="body"/>
          </p:nvPr>
        </p:nvSpPr>
        <p:spPr>
          <a:xfrm>
            <a:off x="258912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203" name="PlaceHolder 3"/>
          <p:cNvSpPr>
            <a:spLocks noGrp="1"/>
          </p:cNvSpPr>
          <p:nvPr>
            <p:ph type="body"/>
          </p:nvPr>
        </p:nvSpPr>
        <p:spPr>
          <a:xfrm>
            <a:off x="560340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204" name="PlaceHolder 4"/>
          <p:cNvSpPr>
            <a:spLocks noGrp="1"/>
          </p:cNvSpPr>
          <p:nvPr>
            <p:ph type="body"/>
          </p:nvPr>
        </p:nvSpPr>
        <p:spPr>
          <a:xfrm>
            <a:off x="8617320" y="21337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205" name="PlaceHolder 5"/>
          <p:cNvSpPr>
            <a:spLocks noGrp="1"/>
          </p:cNvSpPr>
          <p:nvPr>
            <p:ph type="body"/>
          </p:nvPr>
        </p:nvSpPr>
        <p:spPr>
          <a:xfrm>
            <a:off x="258912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206" name="PlaceHolder 6"/>
          <p:cNvSpPr>
            <a:spLocks noGrp="1"/>
          </p:cNvSpPr>
          <p:nvPr>
            <p:ph type="body"/>
          </p:nvPr>
        </p:nvSpPr>
        <p:spPr>
          <a:xfrm>
            <a:off x="560340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207" name="PlaceHolder 7"/>
          <p:cNvSpPr>
            <a:spLocks noGrp="1"/>
          </p:cNvSpPr>
          <p:nvPr>
            <p:ph type="body"/>
          </p:nvPr>
        </p:nvSpPr>
        <p:spPr>
          <a:xfrm>
            <a:off x="8617320" y="4106520"/>
            <a:ext cx="287028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spAutoFit/>
          </a:bodyPr>
          <a:p>
            <a:endParaRPr b="0" lang="zh-TW"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zh-TW"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zh-TW"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zh-TW" sz="5400" spc="-1" strike="noStrike">
                <a:solidFill>
                  <a:srgbClr val="262626"/>
                </a:solidFill>
                <a:latin typeface="Century Gothic"/>
              </a:rPr>
              <a:t>按一下以編輯母片標題樣式</a:t>
            </a:r>
            <a:endParaRPr b="0" lang="zh-TW"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D459868B-4F7D-4503-87B9-E5F9B4826B8E}" type="datetime">
              <a:rPr b="0" lang="en-US" sz="900" spc="-1" strike="noStrike">
                <a:solidFill>
                  <a:srgbClr val="8b8b8b"/>
                </a:solidFill>
                <a:latin typeface="Century Gothic"/>
              </a:rPr>
              <a:t>6/10/24</a:t>
            </a:fld>
            <a:endParaRPr b="0" lang="en-US"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BAEBCD33-F574-4622-8534-58EC519B0B91}" type="slidenum">
              <a:rPr b="0" lang="en-US" sz="2000" spc="-1" strike="noStrike">
                <a:solidFill>
                  <a:srgbClr val="feffff"/>
                </a:solidFill>
                <a:latin typeface="Century Gothic"/>
              </a:rPr>
              <a:t>&lt;編號&gt;</a:t>
            </a:fld>
            <a:endParaRPr b="0" lang="en-US"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TW" sz="1800" spc="-1" strike="noStrike">
                <a:solidFill>
                  <a:srgbClr val="404040"/>
                </a:solidFill>
                <a:latin typeface="Century Gothic"/>
              </a:rPr>
              <a:t>請按這裡編輯大綱文字格式</a:t>
            </a:r>
            <a:endParaRPr b="0" lang="zh-TW"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zh-TW" sz="1400" spc="-1" strike="noStrike">
                <a:solidFill>
                  <a:srgbClr val="404040"/>
                </a:solidFill>
                <a:latin typeface="Century Gothic"/>
              </a:rPr>
              <a:t>第二個大綱層次</a:t>
            </a:r>
            <a:endParaRPr b="0" lang="zh-TW"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zh-TW" sz="1200" spc="-1" strike="noStrike">
                <a:solidFill>
                  <a:srgbClr val="404040"/>
                </a:solidFill>
                <a:latin typeface="Century Gothic"/>
              </a:rPr>
              <a:t>第三個大綱層次</a:t>
            </a:r>
            <a:endParaRPr b="0" lang="zh-TW"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zh-TW" sz="1200" spc="-1" strike="noStrike">
                <a:solidFill>
                  <a:srgbClr val="404040"/>
                </a:solidFill>
                <a:latin typeface="Century Gothic"/>
              </a:rPr>
              <a:t>第四個大綱層次</a:t>
            </a:r>
            <a:endParaRPr b="0" lang="zh-TW"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zh-TW" sz="2000" spc="-1" strike="noStrike">
                <a:solidFill>
                  <a:srgbClr val="404040"/>
                </a:solidFill>
                <a:latin typeface="Century Gothic"/>
              </a:rPr>
              <a:t>第五個大綱層次</a:t>
            </a:r>
            <a:endParaRPr b="0" lang="zh-TW"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zh-TW" sz="2000" spc="-1" strike="noStrike">
                <a:solidFill>
                  <a:srgbClr val="404040"/>
                </a:solidFill>
                <a:latin typeface="Century Gothic"/>
              </a:rPr>
              <a:t>第六個大綱層次</a:t>
            </a:r>
            <a:endParaRPr b="0" lang="zh-TW"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zh-TW" sz="2000" spc="-1" strike="noStrike">
                <a:solidFill>
                  <a:srgbClr val="404040"/>
                </a:solidFill>
                <a:latin typeface="Century Gothic"/>
              </a:rPr>
              <a:t>第七個大綱層次</a:t>
            </a:r>
            <a:endParaRPr b="0" lang="zh-TW"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zh-TW" sz="3600" spc="-1" strike="noStrike">
                <a:solidFill>
                  <a:srgbClr val="262626"/>
                </a:solidFill>
                <a:latin typeface="Century Gothic"/>
              </a:rPr>
              <a:t>按一下以編輯母片標題樣式</a:t>
            </a:r>
            <a:endParaRPr b="0" lang="zh-TW"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zh-TW" sz="1800" spc="-1" strike="noStrike">
                <a:solidFill>
                  <a:srgbClr val="404040"/>
                </a:solidFill>
                <a:latin typeface="Century Gothic"/>
              </a:rPr>
              <a:t>編輯母片文字樣式</a:t>
            </a:r>
            <a:endParaRPr b="0" lang="zh-TW"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zh-TW" sz="1600" spc="-1" strike="noStrike">
                <a:solidFill>
                  <a:srgbClr val="404040"/>
                </a:solidFill>
                <a:latin typeface="Century Gothic"/>
              </a:rPr>
              <a:t>第二層</a:t>
            </a:r>
            <a:endParaRPr b="0" lang="zh-TW"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zh-TW" sz="1400" spc="-1" strike="noStrike">
                <a:solidFill>
                  <a:srgbClr val="404040"/>
                </a:solidFill>
                <a:latin typeface="Century Gothic"/>
              </a:rPr>
              <a:t>第三層</a:t>
            </a:r>
            <a:endParaRPr b="0" lang="zh-TW"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zh-TW" sz="1200" spc="-1" strike="noStrike">
                <a:solidFill>
                  <a:srgbClr val="404040"/>
                </a:solidFill>
                <a:latin typeface="Century Gothic"/>
              </a:rPr>
              <a:t>第四層</a:t>
            </a:r>
            <a:endParaRPr b="0" lang="zh-TW"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zh-TW" sz="1200" spc="-1" strike="noStrike">
                <a:solidFill>
                  <a:srgbClr val="404040"/>
                </a:solidFill>
                <a:latin typeface="Century Gothic"/>
              </a:rPr>
              <a:t>第五層</a:t>
            </a:r>
            <a:endParaRPr b="0" lang="zh-TW"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55601412-3BC0-4B71-AF8E-7BBBB3813B23}" type="datetime">
              <a:rPr b="0" lang="en-US" sz="900" spc="-1" strike="noStrike">
                <a:solidFill>
                  <a:srgbClr val="8b8b8b"/>
                </a:solidFill>
                <a:latin typeface="Century Gothic"/>
              </a:rPr>
              <a:t>6/10/24</a:t>
            </a:fld>
            <a:endParaRPr b="0" lang="en-US"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DC822C64-3476-47EA-B8FA-181C22D1F90A}" type="slidenum">
              <a:rPr b="0" lang="en-US" sz="2000" spc="-1" strike="noStrike">
                <a:solidFill>
                  <a:srgbClr val="feffff"/>
                </a:solidFill>
                <a:latin typeface="Century Gothic"/>
              </a:rPr>
              <a:t>1</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8" name="Group 1"/>
          <p:cNvGrpSpPr/>
          <p:nvPr/>
        </p:nvGrpSpPr>
        <p:grpSpPr>
          <a:xfrm>
            <a:off x="0" y="228600"/>
            <a:ext cx="2851200" cy="6638400"/>
            <a:chOff x="0" y="228600"/>
            <a:chExt cx="2851200" cy="6638400"/>
          </a:xfrm>
        </p:grpSpPr>
        <p:sp>
          <p:nvSpPr>
            <p:cNvPr id="139"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40"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41"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42"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43"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44"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45"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6"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7"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8"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9"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50"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51" name="Group 14"/>
          <p:cNvGrpSpPr/>
          <p:nvPr/>
        </p:nvGrpSpPr>
        <p:grpSpPr>
          <a:xfrm>
            <a:off x="27360" y="-720"/>
            <a:ext cx="2356200" cy="6853680"/>
            <a:chOff x="27360" y="-720"/>
            <a:chExt cx="2356200" cy="6853680"/>
          </a:xfrm>
        </p:grpSpPr>
        <p:sp>
          <p:nvSpPr>
            <p:cNvPr id="152"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3"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54"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5"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6"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57"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8"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9"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60"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61"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62"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63"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64"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65"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zh-TW" sz="3600" spc="-1" strike="noStrike">
                <a:solidFill>
                  <a:srgbClr val="262626"/>
                </a:solidFill>
                <a:latin typeface="Century Gothic"/>
              </a:rPr>
              <a:t>按一下以編輯母片標題樣式</a:t>
            </a:r>
            <a:endParaRPr b="0" lang="zh-TW" sz="3600" spc="-1" strike="noStrike">
              <a:solidFill>
                <a:srgbClr val="000000"/>
              </a:solidFill>
              <a:latin typeface="Century Gothic"/>
            </a:endParaRPr>
          </a:p>
        </p:txBody>
      </p:sp>
      <p:sp>
        <p:nvSpPr>
          <p:cNvPr id="166" name="PlaceHolder 29"/>
          <p:cNvSpPr>
            <a:spLocks noGrp="1"/>
          </p:cNvSpPr>
          <p:nvPr>
            <p:ph type="body"/>
          </p:nvPr>
        </p:nvSpPr>
        <p:spPr>
          <a:xfrm>
            <a:off x="2589120" y="2133720"/>
            <a:ext cx="4313520" cy="3777120"/>
          </a:xfrm>
          <a:prstGeom prst="rect">
            <a:avLst/>
          </a:prstGeom>
        </p:spPr>
        <p:txBody>
          <a:bodyPr>
            <a:normAutofit/>
          </a:bodyPr>
          <a:p>
            <a:pPr marL="343080" indent="-342720">
              <a:lnSpc>
                <a:spcPct val="100000"/>
              </a:lnSpc>
              <a:spcBef>
                <a:spcPts val="1001"/>
              </a:spcBef>
              <a:buClr>
                <a:srgbClr val="a53010"/>
              </a:buClr>
              <a:buFont typeface="Wingdings 3" charset="2"/>
              <a:buChar char=""/>
            </a:pPr>
            <a:r>
              <a:rPr b="0" lang="zh-TW" sz="1800" spc="-1" strike="noStrike">
                <a:solidFill>
                  <a:srgbClr val="404040"/>
                </a:solidFill>
                <a:latin typeface="Century Gothic"/>
              </a:rPr>
              <a:t>編輯母片文字樣式</a:t>
            </a:r>
            <a:endParaRPr b="0" lang="zh-TW"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zh-TW" sz="1600" spc="-1" strike="noStrike">
                <a:solidFill>
                  <a:srgbClr val="404040"/>
                </a:solidFill>
                <a:latin typeface="Century Gothic"/>
              </a:rPr>
              <a:t>第二層</a:t>
            </a:r>
            <a:endParaRPr b="0" lang="zh-TW"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zh-TW" sz="1400" spc="-1" strike="noStrike">
                <a:solidFill>
                  <a:srgbClr val="404040"/>
                </a:solidFill>
                <a:latin typeface="Century Gothic"/>
              </a:rPr>
              <a:t>第三層</a:t>
            </a:r>
            <a:endParaRPr b="0" lang="zh-TW"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zh-TW" sz="1200" spc="-1" strike="noStrike">
                <a:solidFill>
                  <a:srgbClr val="404040"/>
                </a:solidFill>
                <a:latin typeface="Century Gothic"/>
              </a:rPr>
              <a:t>第四層</a:t>
            </a:r>
            <a:endParaRPr b="0" lang="zh-TW"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zh-TW" sz="1200" spc="-1" strike="noStrike">
                <a:solidFill>
                  <a:srgbClr val="404040"/>
                </a:solidFill>
                <a:latin typeface="Century Gothic"/>
              </a:rPr>
              <a:t>第五層</a:t>
            </a:r>
            <a:endParaRPr b="0" lang="zh-TW" sz="1200" spc="-1" strike="noStrike">
              <a:solidFill>
                <a:srgbClr val="404040"/>
              </a:solidFill>
              <a:latin typeface="Century Gothic"/>
            </a:endParaRPr>
          </a:p>
        </p:txBody>
      </p:sp>
      <p:sp>
        <p:nvSpPr>
          <p:cNvPr id="167" name="PlaceHolder 30"/>
          <p:cNvSpPr>
            <a:spLocks noGrp="1"/>
          </p:cNvSpPr>
          <p:nvPr>
            <p:ph type="body"/>
          </p:nvPr>
        </p:nvSpPr>
        <p:spPr>
          <a:xfrm>
            <a:off x="7190640" y="2126160"/>
            <a:ext cx="4313520" cy="3777120"/>
          </a:xfrm>
          <a:prstGeom prst="rect">
            <a:avLst/>
          </a:prstGeom>
        </p:spPr>
        <p:txBody>
          <a:bodyPr>
            <a:normAutofit/>
          </a:bodyPr>
          <a:p>
            <a:pPr marL="343080" indent="-342720">
              <a:lnSpc>
                <a:spcPct val="100000"/>
              </a:lnSpc>
              <a:spcBef>
                <a:spcPts val="1001"/>
              </a:spcBef>
              <a:buClr>
                <a:srgbClr val="a53010"/>
              </a:buClr>
              <a:buFont typeface="Wingdings 3" charset="2"/>
              <a:buChar char=""/>
            </a:pPr>
            <a:r>
              <a:rPr b="0" lang="zh-TW" sz="1800" spc="-1" strike="noStrike">
                <a:solidFill>
                  <a:srgbClr val="404040"/>
                </a:solidFill>
                <a:latin typeface="Century Gothic"/>
              </a:rPr>
              <a:t>編輯母片文字樣式</a:t>
            </a:r>
            <a:endParaRPr b="0" lang="zh-TW"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zh-TW" sz="1600" spc="-1" strike="noStrike">
                <a:solidFill>
                  <a:srgbClr val="404040"/>
                </a:solidFill>
                <a:latin typeface="Century Gothic"/>
              </a:rPr>
              <a:t>第二層</a:t>
            </a:r>
            <a:endParaRPr b="0" lang="zh-TW"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zh-TW" sz="1400" spc="-1" strike="noStrike">
                <a:solidFill>
                  <a:srgbClr val="404040"/>
                </a:solidFill>
                <a:latin typeface="Century Gothic"/>
              </a:rPr>
              <a:t>第三層</a:t>
            </a:r>
            <a:endParaRPr b="0" lang="zh-TW"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zh-TW" sz="1200" spc="-1" strike="noStrike">
                <a:solidFill>
                  <a:srgbClr val="404040"/>
                </a:solidFill>
                <a:latin typeface="Century Gothic"/>
              </a:rPr>
              <a:t>第四層</a:t>
            </a:r>
            <a:endParaRPr b="0" lang="zh-TW"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zh-TW" sz="1200" spc="-1" strike="noStrike">
                <a:solidFill>
                  <a:srgbClr val="404040"/>
                </a:solidFill>
                <a:latin typeface="Century Gothic"/>
              </a:rPr>
              <a:t>第五層</a:t>
            </a:r>
            <a:endParaRPr b="0" lang="zh-TW" sz="1200" spc="-1" strike="noStrike">
              <a:solidFill>
                <a:srgbClr val="404040"/>
              </a:solidFill>
              <a:latin typeface="Century Gothic"/>
            </a:endParaRPr>
          </a:p>
        </p:txBody>
      </p:sp>
      <p:sp>
        <p:nvSpPr>
          <p:cNvPr id="168" name="PlaceHolder 31"/>
          <p:cNvSpPr>
            <a:spLocks noGrp="1"/>
          </p:cNvSpPr>
          <p:nvPr>
            <p:ph type="dt"/>
          </p:nvPr>
        </p:nvSpPr>
        <p:spPr>
          <a:xfrm>
            <a:off x="10361520" y="6130440"/>
            <a:ext cx="1145880" cy="370080"/>
          </a:xfrm>
          <a:prstGeom prst="rect">
            <a:avLst/>
          </a:prstGeom>
        </p:spPr>
        <p:txBody>
          <a:bodyPr anchor="ctr">
            <a:noAutofit/>
          </a:bodyPr>
          <a:p>
            <a:pPr algn="r">
              <a:lnSpc>
                <a:spcPct val="100000"/>
              </a:lnSpc>
            </a:pPr>
            <a:fld id="{BDA2F887-0EE7-46DB-9AF2-90D9B8928AAB}" type="datetime">
              <a:rPr b="0" lang="en-US" sz="900" spc="-1" strike="noStrike">
                <a:solidFill>
                  <a:srgbClr val="8b8b8b"/>
                </a:solidFill>
                <a:latin typeface="Century Gothic"/>
              </a:rPr>
              <a:t>6/10/24</a:t>
            </a:fld>
            <a:endParaRPr b="0" lang="en-US" sz="900" spc="-1" strike="noStrike">
              <a:latin typeface="Times New Roman"/>
            </a:endParaRPr>
          </a:p>
        </p:txBody>
      </p:sp>
      <p:sp>
        <p:nvSpPr>
          <p:cNvPr id="169" name="PlaceHolder 32"/>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170" name="CustomShape 33"/>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71" name="PlaceHolder 34"/>
          <p:cNvSpPr>
            <a:spLocks noGrp="1"/>
          </p:cNvSpPr>
          <p:nvPr>
            <p:ph type="sldNum"/>
          </p:nvPr>
        </p:nvSpPr>
        <p:spPr>
          <a:xfrm>
            <a:off x="531720" y="787680"/>
            <a:ext cx="779400" cy="364680"/>
          </a:xfrm>
          <a:prstGeom prst="rect">
            <a:avLst/>
          </a:prstGeom>
        </p:spPr>
        <p:txBody>
          <a:bodyPr anchor="ctr">
            <a:noAutofit/>
          </a:bodyPr>
          <a:p>
            <a:pPr algn="r">
              <a:lnSpc>
                <a:spcPct val="100000"/>
              </a:lnSpc>
            </a:pPr>
            <a:fld id="{EED6942F-BA34-498A-9849-79E5AF56C2F8}" type="slidenum">
              <a:rPr b="0" lang="en-US" sz="2000" spc="-1" strike="noStrike">
                <a:solidFill>
                  <a:srgbClr val="feffff"/>
                </a:solidFill>
                <a:latin typeface="Century Gothic"/>
              </a:rPr>
              <a:t>&lt;編號&gt;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213640" y="731520"/>
            <a:ext cx="7764480" cy="3873960"/>
          </a:xfrm>
          <a:prstGeom prst="rect">
            <a:avLst/>
          </a:prstGeom>
          <a:noFill/>
          <a:ln>
            <a:noFill/>
          </a:ln>
        </p:spPr>
        <p:txBody>
          <a:bodyPr anchor="b">
            <a:normAutofit/>
          </a:bodyPr>
          <a:p>
            <a:pPr>
              <a:lnSpc>
                <a:spcPct val="150000"/>
              </a:lnSpc>
            </a:pPr>
            <a:r>
              <a:rPr b="0" lang="zh-TW" sz="3600" spc="-1" strike="noStrike">
                <a:solidFill>
                  <a:srgbClr val="262626"/>
                </a:solidFill>
                <a:latin typeface="Century Gothic"/>
                <a:ea typeface="Century Gothic"/>
              </a:rPr>
              <a:t>Final Report </a:t>
            </a:r>
            <a:r>
              <a:rPr b="0" lang="zh-TW" sz="3600" spc="-1" strike="noStrike">
                <a:solidFill>
                  <a:srgbClr val="262626"/>
                </a:solidFill>
                <a:latin typeface="Century Gothic"/>
                <a:ea typeface="微軟正黑體"/>
              </a:rPr>
              <a:t>Project-I:</a:t>
            </a:r>
            <a:br/>
            <a:r>
              <a:rPr b="0" lang="zh-TW" sz="2400" spc="-1" strike="noStrike">
                <a:solidFill>
                  <a:srgbClr val="262626"/>
                </a:solidFill>
                <a:latin typeface="Century Gothic"/>
                <a:ea typeface="微軟正黑體"/>
              </a:rPr>
              <a:t>High-order Data Reconstruction in Hydro</a:t>
            </a:r>
            <a:br/>
            <a:endParaRPr b="0" lang="zh-TW" sz="2400" spc="-1" strike="noStrike">
              <a:solidFill>
                <a:srgbClr val="000000"/>
              </a:solidFill>
              <a:latin typeface="Century Gothic"/>
            </a:endParaRPr>
          </a:p>
        </p:txBody>
      </p:sp>
      <p:sp>
        <p:nvSpPr>
          <p:cNvPr id="215" name="TextShape 2"/>
          <p:cNvSpPr txBox="1"/>
          <p:nvPr/>
        </p:nvSpPr>
        <p:spPr>
          <a:xfrm>
            <a:off x="3299040" y="5009760"/>
            <a:ext cx="5357160" cy="1765440"/>
          </a:xfrm>
          <a:prstGeom prst="rect">
            <a:avLst/>
          </a:prstGeom>
          <a:noFill/>
          <a:ln>
            <a:noFill/>
          </a:ln>
        </p:spPr>
        <p:txBody>
          <a:bodyPr>
            <a:normAutofit/>
          </a:bodyPr>
          <a:p>
            <a:pPr>
              <a:lnSpc>
                <a:spcPct val="100000"/>
              </a:lnSpc>
              <a:spcBef>
                <a:spcPts val="1001"/>
              </a:spcBef>
            </a:pPr>
            <a:r>
              <a:rPr b="0" lang="en-US" sz="1800" spc="-1" strike="noStrike">
                <a:solidFill>
                  <a:srgbClr val="595959"/>
                </a:solidFill>
                <a:latin typeface="Century Gothic"/>
                <a:ea typeface="微軟正黑體"/>
              </a:rPr>
              <a:t>D12222010 </a:t>
            </a:r>
            <a:r>
              <a:rPr b="0" lang="en-US" sz="1800" spc="-1" strike="noStrike">
                <a:solidFill>
                  <a:srgbClr val="595959"/>
                </a:solidFill>
                <a:latin typeface="Century Gothic"/>
                <a:ea typeface="微軟正黑體"/>
              </a:rPr>
              <a:t>陳樂仁</a:t>
            </a:r>
            <a:endParaRPr b="0" lang="en-US" sz="1800" spc="-1" strike="noStrike">
              <a:latin typeface="Arial"/>
            </a:endParaRPr>
          </a:p>
          <a:p>
            <a:pPr>
              <a:lnSpc>
                <a:spcPct val="100000"/>
              </a:lnSpc>
              <a:spcBef>
                <a:spcPts val="1001"/>
              </a:spcBef>
            </a:pPr>
            <a:r>
              <a:rPr b="0" lang="en-US" sz="1800" spc="-1" strike="noStrike">
                <a:solidFill>
                  <a:srgbClr val="595959"/>
                </a:solidFill>
                <a:latin typeface="Century Gothic"/>
                <a:ea typeface="微軟正黑體"/>
              </a:rPr>
              <a:t>R12222048 </a:t>
            </a:r>
            <a:r>
              <a:rPr b="0" lang="en-US" sz="1800" spc="-1" strike="noStrike">
                <a:solidFill>
                  <a:srgbClr val="595959"/>
                </a:solidFill>
                <a:latin typeface="Century Gothic"/>
                <a:ea typeface="微軟正黑體"/>
              </a:rPr>
              <a:t>郭存淞</a:t>
            </a:r>
            <a:endParaRPr b="0" lang="en-US" sz="1800" spc="-1" strike="noStrike">
              <a:latin typeface="Arial"/>
            </a:endParaRPr>
          </a:p>
          <a:p>
            <a:pPr>
              <a:lnSpc>
                <a:spcPct val="100000"/>
              </a:lnSpc>
              <a:spcBef>
                <a:spcPts val="1001"/>
              </a:spcBef>
            </a:pPr>
            <a:r>
              <a:rPr b="0" lang="en-US" sz="1800" spc="-1" strike="noStrike">
                <a:solidFill>
                  <a:srgbClr val="595959"/>
                </a:solidFill>
                <a:latin typeface="Century Gothic"/>
                <a:ea typeface="微軟正黑體"/>
              </a:rPr>
              <a:t>B10204017 </a:t>
            </a:r>
            <a:r>
              <a:rPr b="0" lang="en-US" sz="1800" spc="-1" strike="noStrike">
                <a:solidFill>
                  <a:srgbClr val="595959"/>
                </a:solidFill>
                <a:latin typeface="Century Gothic"/>
                <a:ea typeface="微軟正黑體"/>
              </a:rPr>
              <a:t>高子禹</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Model parallel with OpenMP</a:t>
            </a:r>
            <a:br/>
            <a:br/>
            <a:endParaRPr b="0" lang="zh-TW" sz="3600" spc="-1" strike="noStrike">
              <a:solidFill>
                <a:srgbClr val="000000"/>
              </a:solidFill>
              <a:latin typeface="Century Gothic"/>
            </a:endParaRPr>
          </a:p>
        </p:txBody>
      </p:sp>
      <p:pic>
        <p:nvPicPr>
          <p:cNvPr id="236" name="內容版面配置區 3" descr=""/>
          <p:cNvPicPr/>
          <p:nvPr/>
        </p:nvPicPr>
        <p:blipFill>
          <a:blip r:embed="rId1"/>
          <a:stretch/>
        </p:blipFill>
        <p:spPr>
          <a:xfrm>
            <a:off x="2282040" y="1808280"/>
            <a:ext cx="3809520" cy="5054040"/>
          </a:xfrm>
          <a:prstGeom prst="rect">
            <a:avLst/>
          </a:prstGeom>
          <a:ln>
            <a:noFill/>
          </a:ln>
        </p:spPr>
      </p:pic>
      <p:pic>
        <p:nvPicPr>
          <p:cNvPr id="237" name="圖片 4" descr=""/>
          <p:cNvPicPr/>
          <p:nvPr/>
        </p:nvPicPr>
        <p:blipFill>
          <a:blip r:embed="rId2"/>
          <a:stretch/>
        </p:blipFill>
        <p:spPr>
          <a:xfrm>
            <a:off x="6094440" y="1811160"/>
            <a:ext cx="5606640" cy="5043600"/>
          </a:xfrm>
          <a:prstGeom prst="rect">
            <a:avLst/>
          </a:prstGeom>
          <a:ln>
            <a:noFill/>
          </a:ln>
        </p:spPr>
      </p:pic>
      <p:pic>
        <p:nvPicPr>
          <p:cNvPr id="238" name="圖片 2" descr=""/>
          <p:cNvPicPr/>
          <p:nvPr/>
        </p:nvPicPr>
        <p:blipFill>
          <a:blip r:embed="rId3"/>
          <a:stretch/>
        </p:blipFill>
        <p:spPr>
          <a:xfrm>
            <a:off x="6092280" y="1256760"/>
            <a:ext cx="4005000" cy="49600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38"/>
                                        </p:tgtEl>
                                        <p:attrNameLst>
                                          <p:attrName>style.visibility</p:attrName>
                                        </p:attrNameLst>
                                      </p:cBhvr>
                                      <p:to>
                                        <p:strVal val="visible"/>
                                      </p:to>
                                    </p:set>
                                    <p:animEffect filter="fade" transition="in">
                                      <p:cBhvr additive="repl">
                                        <p:cTn id="7" dur="500"/>
                                        <p:tgtEl>
                                          <p:spTgt spid="2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Performance and accuracy of paralleling with OpenMP.</a:t>
            </a:r>
            <a:br/>
            <a:endParaRPr b="0" lang="zh-TW" sz="3600" spc="-1" strike="noStrike">
              <a:solidFill>
                <a:srgbClr val="000000"/>
              </a:solidFill>
              <a:latin typeface="Century Gothic"/>
            </a:endParaRPr>
          </a:p>
        </p:txBody>
      </p:sp>
      <p:pic>
        <p:nvPicPr>
          <p:cNvPr id="240" name="內容版面配置區 6" descr=""/>
          <p:cNvPicPr/>
          <p:nvPr/>
        </p:nvPicPr>
        <p:blipFill>
          <a:blip r:embed="rId1"/>
          <a:stretch/>
        </p:blipFill>
        <p:spPr>
          <a:xfrm>
            <a:off x="2592000" y="1902240"/>
            <a:ext cx="5486040" cy="4114440"/>
          </a:xfrm>
          <a:prstGeom prst="rect">
            <a:avLst/>
          </a:prstGeom>
          <a:ln>
            <a:noFill/>
          </a:ln>
        </p:spPr>
      </p:pic>
      <p:pic>
        <p:nvPicPr>
          <p:cNvPr id="241" name="圖片 7" descr=""/>
          <p:cNvPicPr/>
          <p:nvPr/>
        </p:nvPicPr>
        <p:blipFill>
          <a:blip r:embed="rId2"/>
          <a:stretch/>
        </p:blipFill>
        <p:spPr>
          <a:xfrm>
            <a:off x="9187920" y="4607640"/>
            <a:ext cx="3001680" cy="22460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589120" y="2514600"/>
            <a:ext cx="8915040" cy="2262600"/>
          </a:xfrm>
          <a:prstGeom prst="rect">
            <a:avLst/>
          </a:prstGeom>
          <a:noFill/>
          <a:ln>
            <a:noFill/>
          </a:ln>
        </p:spPr>
        <p:txBody>
          <a:bodyPr anchor="b">
            <a:noAutofit/>
          </a:bodyPr>
          <a:p>
            <a:pPr>
              <a:lnSpc>
                <a:spcPct val="100000"/>
              </a:lnSpc>
            </a:pPr>
            <a:r>
              <a:rPr b="0" lang="zh-TW" sz="3200" spc="-1" strike="noStrike">
                <a:solidFill>
                  <a:srgbClr val="262626"/>
                </a:solidFill>
                <a:latin typeface="Century Gothic"/>
              </a:rPr>
              <a:t>Implementation of high-order data reconstruct methods.</a:t>
            </a:r>
            <a:endParaRPr b="0" lang="zh-TW" sz="3200" spc="-1" strike="noStrike">
              <a:solidFill>
                <a:srgbClr val="000000"/>
              </a:solidFill>
              <a:latin typeface="Century Gothic"/>
            </a:endParaRPr>
          </a:p>
        </p:txBody>
      </p:sp>
      <p:sp>
        <p:nvSpPr>
          <p:cNvPr id="243" name="TextShape 2"/>
          <p:cNvSpPr txBox="1"/>
          <p:nvPr/>
        </p:nvSpPr>
        <p:spPr>
          <a:xfrm>
            <a:off x="2589120" y="4777200"/>
            <a:ext cx="8915040" cy="11260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45"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Step1: Find slope</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Step2: Find the value between two points. </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Step3: Find average value between two points</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Step4: Calculate the next step value</a:t>
            </a: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2593080" y="624240"/>
            <a:ext cx="8911440" cy="1280520"/>
          </a:xfrm>
          <a:prstGeom prst="rect">
            <a:avLst/>
          </a:prstGeom>
          <a:noFill/>
          <a:ln>
            <a:noFill/>
          </a:ln>
        </p:spPr>
        <p:txBody>
          <a:bodyPr>
            <a:normAutofit fontScale="57000"/>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47" name="TextShape 2"/>
          <p:cNvSpPr txBox="1"/>
          <p:nvPr/>
        </p:nvSpPr>
        <p:spPr>
          <a:xfrm>
            <a:off x="1422360" y="1794240"/>
            <a:ext cx="10081800" cy="291204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 1: Find slope</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pic>
        <p:nvPicPr>
          <p:cNvPr id="248" name="Picture 3" descr=""/>
          <p:cNvPicPr/>
          <p:nvPr/>
        </p:nvPicPr>
        <p:blipFill>
          <a:blip r:embed="rId1"/>
          <a:stretch/>
        </p:blipFill>
        <p:spPr>
          <a:xfrm>
            <a:off x="4415400" y="2343960"/>
            <a:ext cx="7100640" cy="43027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50" name="TextShape 2"/>
          <p:cNvSpPr txBox="1"/>
          <p:nvPr/>
        </p:nvSpPr>
        <p:spPr>
          <a:xfrm>
            <a:off x="358920" y="1542240"/>
            <a:ext cx="578412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Step2: Find the value between two points</a:t>
            </a:r>
            <a:endParaRPr b="0" lang="zh-TW" sz="1800" spc="-1" strike="noStrike">
              <a:solidFill>
                <a:srgbClr val="404040"/>
              </a:solidFill>
              <a:latin typeface="Century Gothic"/>
            </a:endParaRPr>
          </a:p>
        </p:txBody>
      </p:sp>
      <p:sp>
        <p:nvSpPr>
          <p:cNvPr id="251" name="CustomShape 3"/>
          <p:cNvSpPr/>
          <p:nvPr/>
        </p:nvSpPr>
        <p:spPr>
          <a:xfrm>
            <a:off x="3251880" y="9772200"/>
            <a:ext cx="113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Initial Ye</a:t>
            </a:r>
            <a:endParaRPr b="0" lang="en-US" sz="1800" spc="-1" strike="noStrike">
              <a:latin typeface="Arial"/>
            </a:endParaRPr>
          </a:p>
        </p:txBody>
      </p:sp>
      <p:sp>
        <p:nvSpPr>
          <p:cNvPr id="252" name="CustomShape 4"/>
          <p:cNvSpPr/>
          <p:nvPr/>
        </p:nvSpPr>
        <p:spPr>
          <a:xfrm>
            <a:off x="803160" y="7233120"/>
            <a:ext cx="738360" cy="2208960"/>
          </a:xfrm>
          <a:prstGeom prst="rect">
            <a:avLst/>
          </a:prstGeom>
          <a:noFill/>
          <a:ln>
            <a:noFill/>
          </a:ln>
        </p:spPr>
        <p:style>
          <a:lnRef idx="0"/>
          <a:fillRef idx="0"/>
          <a:effectRef idx="0"/>
          <a:fontRef idx="minor"/>
        </p:style>
        <p:txBody>
          <a:bodyPr lIns="90000" rIns="90000" tIns="45000" bIns="45000" vert="vert" rot="5400000">
            <a:noAutofit/>
          </a:bodyPr>
          <a:p>
            <a:pPr>
              <a:lnSpc>
                <a:spcPct val="100000"/>
              </a:lnSpc>
            </a:pPr>
            <a:r>
              <a:rPr b="0" lang="en-US" sz="1800" spc="-1" strike="noStrike">
                <a:solidFill>
                  <a:srgbClr val="000000"/>
                </a:solidFill>
                <a:latin typeface="Century Gothic"/>
              </a:rPr>
              <a:t>R-process duration</a:t>
            </a:r>
            <a:endParaRPr b="0" lang="en-US" sz="1800" spc="-1" strike="noStrike">
              <a:latin typeface="Arial"/>
            </a:endParaRPr>
          </a:p>
          <a:p>
            <a:pPr>
              <a:lnSpc>
                <a:spcPct val="100000"/>
              </a:lnSpc>
            </a:pPr>
            <a:endParaRPr b="0" lang="en-US" sz="1800" spc="-1" strike="noStrike">
              <a:latin typeface="Arial"/>
            </a:endParaRPr>
          </a:p>
        </p:txBody>
      </p:sp>
      <p:pic>
        <p:nvPicPr>
          <p:cNvPr id="253" name="Picture 3" descr=""/>
          <p:cNvPicPr/>
          <p:nvPr/>
        </p:nvPicPr>
        <p:blipFill>
          <a:blip r:embed="rId1"/>
          <a:stretch/>
        </p:blipFill>
        <p:spPr>
          <a:xfrm>
            <a:off x="518760" y="2062800"/>
            <a:ext cx="11154240" cy="4797000"/>
          </a:xfrm>
          <a:prstGeom prst="rect">
            <a:avLst/>
          </a:prstGeom>
          <a:ln>
            <a:noFill/>
          </a:ln>
        </p:spPr>
      </p:pic>
      <p:sp>
        <p:nvSpPr>
          <p:cNvPr id="254" name="CustomShape 5"/>
          <p:cNvSpPr/>
          <p:nvPr/>
        </p:nvSpPr>
        <p:spPr>
          <a:xfrm>
            <a:off x="6473880" y="3432240"/>
            <a:ext cx="3227040" cy="64044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ff0000"/>
                </a:solidFill>
                <a:latin typeface="Century Gothic"/>
                <a:ea typeface="Century Gothic"/>
              </a:rPr>
              <a:t>Avoid a_j is a local maximum or minimum,</a:t>
            </a:r>
            <a:endParaRPr b="0" lang="en-US" sz="1800" spc="-1" strike="noStrike">
              <a:latin typeface="Arial"/>
            </a:endParaRPr>
          </a:p>
        </p:txBody>
      </p:sp>
      <p:sp>
        <p:nvSpPr>
          <p:cNvPr id="255" name="CustomShape 6"/>
          <p:cNvSpPr/>
          <p:nvPr/>
        </p:nvSpPr>
        <p:spPr>
          <a:xfrm>
            <a:off x="7297560" y="5110560"/>
            <a:ext cx="32270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ff0000"/>
                </a:solidFill>
                <a:latin typeface="Century Gothic"/>
                <a:ea typeface="Century Gothic"/>
              </a:rPr>
              <a:t>Avoid   </a:t>
            </a:r>
            <a:endParaRPr b="0" lang="en-US" sz="1800" spc="-1" strike="noStrike">
              <a:latin typeface="Arial"/>
            </a:endParaRPr>
          </a:p>
        </p:txBody>
      </p:sp>
      <p:pic>
        <p:nvPicPr>
          <p:cNvPr id="256" name="Picture 6" descr=""/>
          <p:cNvPicPr/>
          <p:nvPr/>
        </p:nvPicPr>
        <p:blipFill>
          <a:blip r:embed="rId2"/>
          <a:stretch/>
        </p:blipFill>
        <p:spPr>
          <a:xfrm>
            <a:off x="7299360" y="5686920"/>
            <a:ext cx="3689280" cy="1010880"/>
          </a:xfrm>
          <a:prstGeom prst="rect">
            <a:avLst/>
          </a:prstGeom>
          <a:ln>
            <a:noFill/>
          </a:ln>
        </p:spPr>
      </p:pic>
      <p:pic>
        <p:nvPicPr>
          <p:cNvPr id="257" name="Picture 8" descr=""/>
          <p:cNvPicPr/>
          <p:nvPr/>
        </p:nvPicPr>
        <p:blipFill>
          <a:blip r:embed="rId3"/>
          <a:srcRect l="0" t="16446" r="568" b="-473"/>
          <a:stretch/>
        </p:blipFill>
        <p:spPr>
          <a:xfrm>
            <a:off x="8091000" y="5150880"/>
            <a:ext cx="3466080" cy="320040"/>
          </a:xfrm>
          <a:prstGeom prst="rect">
            <a:avLst/>
          </a:prstGeom>
          <a:ln>
            <a:noFill/>
          </a:ln>
        </p:spPr>
      </p:pic>
      <p:sp>
        <p:nvSpPr>
          <p:cNvPr id="258" name="CustomShape 7"/>
          <p:cNvSpPr/>
          <p:nvPr/>
        </p:nvSpPr>
        <p:spPr>
          <a:xfrm>
            <a:off x="7280640" y="6628320"/>
            <a:ext cx="3727800" cy="456840"/>
          </a:xfrm>
          <a:prstGeom prst="rect">
            <a:avLst/>
          </a:prstGeom>
          <a:solidFill>
            <a:schemeClr val="bg1"/>
          </a:solidFill>
          <a:ln>
            <a:noFill/>
          </a:ln>
        </p:spPr>
        <p:style>
          <a:lnRef idx="0"/>
          <a:fillRef idx="0"/>
          <a:effectRef idx="0"/>
          <a:fontRef idx="minor"/>
        </p:style>
        <p:txBody>
          <a:bodyPr>
            <a:spAutoFit/>
          </a:bodyPr>
          <a:p>
            <a:pPr>
              <a:lnSpc>
                <a:spcPct val="100000"/>
              </a:lnSpc>
            </a:pPr>
            <a:r>
              <a:rPr b="0" lang="en-US" sz="1200" spc="-1" strike="noStrike">
                <a:solidFill>
                  <a:srgbClr val="000000"/>
                </a:solidFill>
                <a:latin typeface="Century Gothic"/>
              </a:rPr>
              <a:t>From: Phillip Colella and </a:t>
            </a:r>
            <a:r>
              <a:rPr b="0" lang="en-US" sz="1200" spc="-1" strike="noStrike">
                <a:solidFill>
                  <a:srgbClr val="000000"/>
                </a:solidFill>
                <a:latin typeface="Century Gothic"/>
                <a:ea typeface="Century Gothic"/>
              </a:rPr>
              <a:t>Paul R. Woodward 1983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60" name="TextShape 2"/>
          <p:cNvSpPr txBox="1"/>
          <p:nvPr/>
        </p:nvSpPr>
        <p:spPr>
          <a:xfrm>
            <a:off x="358920" y="1542240"/>
            <a:ext cx="578412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Step3: Find average value between two points</a:t>
            </a:r>
            <a:endParaRPr b="0" lang="zh-TW" sz="1800" spc="-1" strike="noStrike">
              <a:solidFill>
                <a:srgbClr val="404040"/>
              </a:solidFill>
              <a:latin typeface="Century Gothic"/>
            </a:endParaRPr>
          </a:p>
        </p:txBody>
      </p:sp>
      <p:sp>
        <p:nvSpPr>
          <p:cNvPr id="261" name="CustomShape 3"/>
          <p:cNvSpPr/>
          <p:nvPr/>
        </p:nvSpPr>
        <p:spPr>
          <a:xfrm>
            <a:off x="3251880" y="9772200"/>
            <a:ext cx="113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Initial Ye</a:t>
            </a:r>
            <a:endParaRPr b="0" lang="en-US" sz="1800" spc="-1" strike="noStrike">
              <a:latin typeface="Arial"/>
            </a:endParaRPr>
          </a:p>
        </p:txBody>
      </p:sp>
      <p:sp>
        <p:nvSpPr>
          <p:cNvPr id="262" name="CustomShape 4"/>
          <p:cNvSpPr/>
          <p:nvPr/>
        </p:nvSpPr>
        <p:spPr>
          <a:xfrm>
            <a:off x="803160" y="7233120"/>
            <a:ext cx="738360" cy="2208960"/>
          </a:xfrm>
          <a:prstGeom prst="rect">
            <a:avLst/>
          </a:prstGeom>
          <a:noFill/>
          <a:ln>
            <a:noFill/>
          </a:ln>
        </p:spPr>
        <p:style>
          <a:lnRef idx="0"/>
          <a:fillRef idx="0"/>
          <a:effectRef idx="0"/>
          <a:fontRef idx="minor"/>
        </p:style>
        <p:txBody>
          <a:bodyPr lIns="90000" rIns="90000" tIns="45000" bIns="45000" vert="vert" rot="5400000">
            <a:noAutofit/>
          </a:bodyPr>
          <a:p>
            <a:pPr>
              <a:lnSpc>
                <a:spcPct val="100000"/>
              </a:lnSpc>
            </a:pPr>
            <a:r>
              <a:rPr b="0" lang="en-US" sz="1800" spc="-1" strike="noStrike">
                <a:solidFill>
                  <a:srgbClr val="000000"/>
                </a:solidFill>
                <a:latin typeface="Century Gothic"/>
              </a:rPr>
              <a:t>R-process duration</a:t>
            </a:r>
            <a:endParaRPr b="0" lang="en-US" sz="1800" spc="-1" strike="noStrike">
              <a:latin typeface="Arial"/>
            </a:endParaRPr>
          </a:p>
          <a:p>
            <a:pPr>
              <a:lnSpc>
                <a:spcPct val="100000"/>
              </a:lnSpc>
            </a:pPr>
            <a:endParaRPr b="0" lang="en-US" sz="1800" spc="-1" strike="noStrike">
              <a:latin typeface="Arial"/>
            </a:endParaRPr>
          </a:p>
        </p:txBody>
      </p:sp>
      <p:pic>
        <p:nvPicPr>
          <p:cNvPr id="263" name="Picture 5" descr=""/>
          <p:cNvPicPr/>
          <p:nvPr/>
        </p:nvPicPr>
        <p:blipFill>
          <a:blip r:embed="rId1"/>
          <a:stretch/>
        </p:blipFill>
        <p:spPr>
          <a:xfrm>
            <a:off x="6032880" y="1920960"/>
            <a:ext cx="6158160" cy="4936680"/>
          </a:xfrm>
          <a:prstGeom prst="rect">
            <a:avLst/>
          </a:prstGeom>
          <a:ln>
            <a:noFill/>
          </a:ln>
        </p:spPr>
      </p:pic>
      <p:pic>
        <p:nvPicPr>
          <p:cNvPr id="264" name="Picture 6" descr=""/>
          <p:cNvPicPr/>
          <p:nvPr/>
        </p:nvPicPr>
        <p:blipFill>
          <a:blip r:embed="rId2"/>
          <a:stretch/>
        </p:blipFill>
        <p:spPr>
          <a:xfrm>
            <a:off x="271800" y="1904400"/>
            <a:ext cx="5768640" cy="2778120"/>
          </a:xfrm>
          <a:prstGeom prst="rect">
            <a:avLst/>
          </a:prstGeom>
          <a:ln>
            <a:noFill/>
          </a:ln>
        </p:spPr>
      </p:pic>
      <p:pic>
        <p:nvPicPr>
          <p:cNvPr id="265" name="Picture 7" descr=""/>
          <p:cNvPicPr/>
          <p:nvPr/>
        </p:nvPicPr>
        <p:blipFill>
          <a:blip r:embed="rId3"/>
          <a:stretch/>
        </p:blipFill>
        <p:spPr>
          <a:xfrm>
            <a:off x="1695960" y="4674240"/>
            <a:ext cx="4347720" cy="1863360"/>
          </a:xfrm>
          <a:prstGeom prst="rect">
            <a:avLst/>
          </a:prstGeom>
          <a:ln>
            <a:noFill/>
          </a:ln>
        </p:spPr>
      </p:pic>
      <p:sp>
        <p:nvSpPr>
          <p:cNvPr id="266" name="CustomShape 5"/>
          <p:cNvSpPr/>
          <p:nvPr/>
        </p:nvSpPr>
        <p:spPr>
          <a:xfrm>
            <a:off x="1698120" y="6534360"/>
            <a:ext cx="4031640" cy="274320"/>
          </a:xfrm>
          <a:prstGeom prst="rect">
            <a:avLst/>
          </a:prstGeom>
          <a:solidFill>
            <a:schemeClr val="bg1"/>
          </a:solidFill>
          <a:ln>
            <a:noFill/>
          </a:ln>
        </p:spPr>
        <p:style>
          <a:lnRef idx="0"/>
          <a:fillRef idx="0"/>
          <a:effectRef idx="0"/>
          <a:fontRef idx="minor"/>
        </p:style>
        <p:txBody>
          <a:bodyPr>
            <a:spAutoFit/>
          </a:bodyPr>
          <a:p>
            <a:pPr>
              <a:lnSpc>
                <a:spcPct val="100000"/>
              </a:lnSpc>
            </a:pPr>
            <a:r>
              <a:rPr b="0" lang="en-US" sz="1200" spc="-1" strike="noStrike">
                <a:solidFill>
                  <a:srgbClr val="000000"/>
                </a:solidFill>
                <a:latin typeface="Century Gothic"/>
              </a:rPr>
              <a:t>From: Phillip Colella and </a:t>
            </a:r>
            <a:r>
              <a:rPr b="0" lang="en-US" sz="1200" spc="-1" strike="noStrike">
                <a:solidFill>
                  <a:srgbClr val="000000"/>
                </a:solidFill>
                <a:latin typeface="Century Gothic"/>
                <a:ea typeface="Century Gothic"/>
              </a:rPr>
              <a:t>Paul R. Woodward 1983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68" name="TextShape 2"/>
          <p:cNvSpPr txBox="1"/>
          <p:nvPr/>
        </p:nvSpPr>
        <p:spPr>
          <a:xfrm>
            <a:off x="358920" y="2022480"/>
            <a:ext cx="578412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Step4: Calculate the next step value</a:t>
            </a:r>
            <a:endParaRPr b="0" lang="zh-TW" sz="1800" spc="-1" strike="noStrike">
              <a:solidFill>
                <a:srgbClr val="404040"/>
              </a:solidFill>
              <a:latin typeface="Century Gothic"/>
            </a:endParaRPr>
          </a:p>
        </p:txBody>
      </p:sp>
      <p:sp>
        <p:nvSpPr>
          <p:cNvPr id="269" name="CustomShape 3"/>
          <p:cNvSpPr/>
          <p:nvPr/>
        </p:nvSpPr>
        <p:spPr>
          <a:xfrm>
            <a:off x="3251880" y="9772200"/>
            <a:ext cx="113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Initial Ye</a:t>
            </a:r>
            <a:endParaRPr b="0" lang="en-US" sz="1800" spc="-1" strike="noStrike">
              <a:latin typeface="Arial"/>
            </a:endParaRPr>
          </a:p>
        </p:txBody>
      </p:sp>
      <p:sp>
        <p:nvSpPr>
          <p:cNvPr id="270" name="CustomShape 4"/>
          <p:cNvSpPr/>
          <p:nvPr/>
        </p:nvSpPr>
        <p:spPr>
          <a:xfrm>
            <a:off x="803160" y="7233120"/>
            <a:ext cx="738360" cy="2208960"/>
          </a:xfrm>
          <a:prstGeom prst="rect">
            <a:avLst/>
          </a:prstGeom>
          <a:noFill/>
          <a:ln>
            <a:noFill/>
          </a:ln>
        </p:spPr>
        <p:style>
          <a:lnRef idx="0"/>
          <a:fillRef idx="0"/>
          <a:effectRef idx="0"/>
          <a:fontRef idx="minor"/>
        </p:style>
        <p:txBody>
          <a:bodyPr lIns="90000" rIns="90000" tIns="45000" bIns="45000" vert="vert" rot="5400000">
            <a:noAutofit/>
          </a:bodyPr>
          <a:p>
            <a:pPr>
              <a:lnSpc>
                <a:spcPct val="100000"/>
              </a:lnSpc>
            </a:pPr>
            <a:r>
              <a:rPr b="0" lang="en-US" sz="1800" spc="-1" strike="noStrike">
                <a:solidFill>
                  <a:srgbClr val="000000"/>
                </a:solidFill>
                <a:latin typeface="Century Gothic"/>
              </a:rPr>
              <a:t>R-process duration</a:t>
            </a:r>
            <a:endParaRPr b="0" lang="en-US" sz="1800" spc="-1" strike="noStrike">
              <a:latin typeface="Arial"/>
            </a:endParaRPr>
          </a:p>
          <a:p>
            <a:pPr>
              <a:lnSpc>
                <a:spcPct val="100000"/>
              </a:lnSpc>
            </a:pPr>
            <a:endParaRPr b="0" lang="en-US" sz="1800" spc="-1" strike="noStrike">
              <a:latin typeface="Arial"/>
            </a:endParaRPr>
          </a:p>
        </p:txBody>
      </p:sp>
      <p:pic>
        <p:nvPicPr>
          <p:cNvPr id="271" name="Picture 3" descr=""/>
          <p:cNvPicPr/>
          <p:nvPr/>
        </p:nvPicPr>
        <p:blipFill>
          <a:blip r:embed="rId1"/>
          <a:stretch/>
        </p:blipFill>
        <p:spPr>
          <a:xfrm>
            <a:off x="878040" y="2517120"/>
            <a:ext cx="10430640" cy="27867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73" name="TextShape 2"/>
          <p:cNvSpPr txBox="1"/>
          <p:nvPr/>
        </p:nvSpPr>
        <p:spPr>
          <a:xfrm>
            <a:off x="358920" y="2022480"/>
            <a:ext cx="578412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Euler hydrodynamic</a:t>
            </a:r>
            <a:endParaRPr b="0" lang="zh-TW" sz="1800" spc="-1" strike="noStrike">
              <a:solidFill>
                <a:srgbClr val="404040"/>
              </a:solidFill>
              <a:latin typeface="Century Gothic"/>
            </a:endParaRPr>
          </a:p>
          <a:p>
            <a:pPr>
              <a:lnSpc>
                <a:spcPct val="150000"/>
              </a:lnSpc>
              <a:spcBef>
                <a:spcPts val="1001"/>
              </a:spcBef>
            </a:pPr>
            <a:r>
              <a:rPr b="0" lang="zh-TW" sz="1800" spc="-1" strike="noStrike">
                <a:solidFill>
                  <a:srgbClr val="404040"/>
                </a:solidFill>
                <a:latin typeface="Century Gothic"/>
                <a:ea typeface="微軟正黑體"/>
              </a:rPr>
              <a:t>	</a:t>
            </a:r>
            <a:endParaRPr b="0" lang="zh-TW" sz="1800" spc="-1" strike="noStrike">
              <a:solidFill>
                <a:srgbClr val="404040"/>
              </a:solidFill>
              <a:latin typeface="Century Gothic"/>
            </a:endParaRPr>
          </a:p>
        </p:txBody>
      </p:sp>
      <p:sp>
        <p:nvSpPr>
          <p:cNvPr id="274" name="CustomShape 3"/>
          <p:cNvSpPr/>
          <p:nvPr/>
        </p:nvSpPr>
        <p:spPr>
          <a:xfrm>
            <a:off x="3251880" y="9772200"/>
            <a:ext cx="113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Initial Ye</a:t>
            </a:r>
            <a:endParaRPr b="0" lang="en-US" sz="1800" spc="-1" strike="noStrike">
              <a:latin typeface="Arial"/>
            </a:endParaRPr>
          </a:p>
        </p:txBody>
      </p:sp>
      <p:sp>
        <p:nvSpPr>
          <p:cNvPr id="275" name="CustomShape 4"/>
          <p:cNvSpPr/>
          <p:nvPr/>
        </p:nvSpPr>
        <p:spPr>
          <a:xfrm>
            <a:off x="803160" y="7233120"/>
            <a:ext cx="738360" cy="2208960"/>
          </a:xfrm>
          <a:prstGeom prst="rect">
            <a:avLst/>
          </a:prstGeom>
          <a:noFill/>
          <a:ln>
            <a:noFill/>
          </a:ln>
        </p:spPr>
        <p:style>
          <a:lnRef idx="0"/>
          <a:fillRef idx="0"/>
          <a:effectRef idx="0"/>
          <a:fontRef idx="minor"/>
        </p:style>
        <p:txBody>
          <a:bodyPr lIns="90000" rIns="90000" tIns="45000" bIns="45000" vert="vert" rot="5400000">
            <a:noAutofit/>
          </a:bodyPr>
          <a:p>
            <a:pPr>
              <a:lnSpc>
                <a:spcPct val="100000"/>
              </a:lnSpc>
            </a:pPr>
            <a:r>
              <a:rPr b="0" lang="en-US" sz="1800" spc="-1" strike="noStrike">
                <a:solidFill>
                  <a:srgbClr val="000000"/>
                </a:solidFill>
                <a:latin typeface="Century Gothic"/>
              </a:rPr>
              <a:t>R-process duration</a:t>
            </a:r>
            <a:endParaRPr b="0" lang="en-US" sz="1800" spc="-1" strike="noStrike">
              <a:latin typeface="Arial"/>
            </a:endParaRPr>
          </a:p>
          <a:p>
            <a:pPr>
              <a:lnSpc>
                <a:spcPct val="100000"/>
              </a:lnSpc>
            </a:pPr>
            <a:endParaRPr b="0" lang="en-US" sz="1800" spc="-1" strike="noStrike">
              <a:latin typeface="Arial"/>
            </a:endParaRPr>
          </a:p>
        </p:txBody>
      </p:sp>
      <p:pic>
        <p:nvPicPr>
          <p:cNvPr id="276" name="圖片 4" descr=""/>
          <p:cNvPicPr/>
          <p:nvPr/>
        </p:nvPicPr>
        <p:blipFill>
          <a:blip r:embed="rId1"/>
          <a:stretch/>
        </p:blipFill>
        <p:spPr>
          <a:xfrm>
            <a:off x="2969280" y="2637000"/>
            <a:ext cx="5991840" cy="4029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Utilizing Piecewise Parabolic Method (PPM)</a:t>
            </a:r>
            <a:br/>
            <a:endParaRPr b="0" lang="zh-TW" sz="3600" spc="-1" strike="noStrike">
              <a:solidFill>
                <a:srgbClr val="000000"/>
              </a:solidFill>
              <a:latin typeface="Century Gothic"/>
            </a:endParaRPr>
          </a:p>
        </p:txBody>
      </p:sp>
      <p:sp>
        <p:nvSpPr>
          <p:cNvPr id="278"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Step1: Find slope</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Step2: Find the value between two points. </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Step3: Find average value between two points</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Step4: Calculate the next step value</a:t>
            </a:r>
            <a:endParaRPr b="0" lang="zh-TW" sz="1800" spc="-1" strike="noStrike">
              <a:solidFill>
                <a:srgbClr val="404040"/>
              </a:solidFill>
              <a:latin typeface="Century Gothic"/>
            </a:endParaRPr>
          </a:p>
        </p:txBody>
      </p:sp>
      <p:sp>
        <p:nvSpPr>
          <p:cNvPr id="279" name="CustomShape 3"/>
          <p:cNvSpPr/>
          <p:nvPr/>
        </p:nvSpPr>
        <p:spPr>
          <a:xfrm>
            <a:off x="8448120" y="2363400"/>
            <a:ext cx="20372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Century Gothic"/>
              </a:rPr>
              <a:t>&lt;-OpenMP</a:t>
            </a:r>
            <a:endParaRPr b="0" lang="en-US" sz="1800" spc="-1" strike="noStrike">
              <a:latin typeface="Arial"/>
            </a:endParaRPr>
          </a:p>
        </p:txBody>
      </p:sp>
      <p:sp>
        <p:nvSpPr>
          <p:cNvPr id="280" name="CustomShape 4"/>
          <p:cNvSpPr/>
          <p:nvPr/>
        </p:nvSpPr>
        <p:spPr>
          <a:xfrm>
            <a:off x="8448120" y="3429000"/>
            <a:ext cx="20372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Century Gothic"/>
              </a:rPr>
              <a:t>&lt;-OpenMP</a:t>
            </a:r>
            <a:endParaRPr b="0" lang="en-US" sz="1800" spc="-1" strike="noStrike">
              <a:latin typeface="Arial"/>
            </a:endParaRPr>
          </a:p>
        </p:txBody>
      </p:sp>
      <p:sp>
        <p:nvSpPr>
          <p:cNvPr id="281" name="CustomShape 5"/>
          <p:cNvSpPr/>
          <p:nvPr/>
        </p:nvSpPr>
        <p:spPr>
          <a:xfrm>
            <a:off x="8448120" y="2733120"/>
            <a:ext cx="20372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Century Gothic"/>
              </a:rPr>
              <a:t>&lt;-OpenMP</a:t>
            </a:r>
            <a:endParaRPr b="0" lang="en-US" sz="1800" spc="-1" strike="noStrike">
              <a:latin typeface="Arial"/>
            </a:endParaRPr>
          </a:p>
        </p:txBody>
      </p:sp>
      <p:sp>
        <p:nvSpPr>
          <p:cNvPr id="282" name="CustomShape 6"/>
          <p:cNvSpPr/>
          <p:nvPr/>
        </p:nvSpPr>
        <p:spPr>
          <a:xfrm>
            <a:off x="8448120" y="4025520"/>
            <a:ext cx="20372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Century Gothic"/>
              </a:rPr>
              <a:t>&lt;-OpenMP</a:t>
            </a:r>
            <a:endParaRPr b="0" lang="en-US" sz="1800" spc="-1" strike="noStrike">
              <a:latin typeface="Arial"/>
            </a:endParaRPr>
          </a:p>
        </p:txBody>
      </p:sp>
      <p:sp>
        <p:nvSpPr>
          <p:cNvPr id="283" name="CustomShape 7"/>
          <p:cNvSpPr/>
          <p:nvPr/>
        </p:nvSpPr>
        <p:spPr>
          <a:xfrm>
            <a:off x="1756080" y="3611160"/>
            <a:ext cx="20372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Century Gothic"/>
              </a:rPr>
              <a:t>Error</a:t>
            </a:r>
            <a:endParaRPr b="0" lang="en-US" sz="1800" spc="-1" strike="noStrike">
              <a:latin typeface="Arial"/>
            </a:endParaRPr>
          </a:p>
        </p:txBody>
      </p:sp>
      <p:pic>
        <p:nvPicPr>
          <p:cNvPr id="284" name="Ink 11" descr=""/>
          <p:cNvPicPr/>
          <p:nvPr/>
        </p:nvPicPr>
        <p:blipFill>
          <a:blip r:embed="rId1"/>
          <a:stretch/>
        </p:blipFill>
        <p:spPr>
          <a:xfrm>
            <a:off x="2433600" y="3543120"/>
            <a:ext cx="703800" cy="300960"/>
          </a:xfrm>
          <a:prstGeom prst="rect">
            <a:avLst/>
          </a:prstGeom>
          <a:ln>
            <a:noFill/>
          </a:ln>
        </p:spPr>
      </p:pic>
      <p:pic>
        <p:nvPicPr>
          <p:cNvPr id="285" name="Ink 12" descr=""/>
          <p:cNvPicPr/>
          <p:nvPr/>
        </p:nvPicPr>
        <p:blipFill>
          <a:blip r:embed="rId2"/>
          <a:stretch/>
        </p:blipFill>
        <p:spPr>
          <a:xfrm>
            <a:off x="2494440" y="3791880"/>
            <a:ext cx="673920" cy="245880"/>
          </a:xfrm>
          <a:prstGeom prst="rect">
            <a:avLst/>
          </a:prstGeom>
          <a:ln>
            <a:noFill/>
          </a:ln>
        </p:spPr>
      </p:pic>
      <p:pic>
        <p:nvPicPr>
          <p:cNvPr id="286" name="Ink 13" descr=""/>
          <p:cNvPicPr/>
          <p:nvPr/>
        </p:nvPicPr>
        <p:blipFill>
          <a:blip r:embed="rId3"/>
          <a:stretch/>
        </p:blipFill>
        <p:spPr>
          <a:xfrm>
            <a:off x="2455920" y="3393360"/>
            <a:ext cx="158400" cy="200880"/>
          </a:xfrm>
          <a:prstGeom prst="rect">
            <a:avLst/>
          </a:prstGeom>
          <a:ln>
            <a:noFill/>
          </a:ln>
        </p:spPr>
      </p:pic>
      <p:pic>
        <p:nvPicPr>
          <p:cNvPr id="287" name="Ink 14" descr=""/>
          <p:cNvPicPr/>
          <p:nvPr/>
        </p:nvPicPr>
        <p:blipFill>
          <a:blip r:embed="rId4"/>
          <a:stretch/>
        </p:blipFill>
        <p:spPr>
          <a:xfrm>
            <a:off x="1711800" y="2832840"/>
            <a:ext cx="1656000" cy="1656000"/>
          </a:xfrm>
          <a:prstGeom prst="rect">
            <a:avLst/>
          </a:prstGeom>
          <a:ln>
            <a:noFill/>
          </a:ln>
        </p:spPr>
      </p:pic>
      <p:pic>
        <p:nvPicPr>
          <p:cNvPr id="288" name="Picture 15" descr=""/>
          <p:cNvPicPr/>
          <p:nvPr/>
        </p:nvPicPr>
        <p:blipFill>
          <a:blip r:embed="rId5"/>
          <a:stretch/>
        </p:blipFill>
        <p:spPr>
          <a:xfrm>
            <a:off x="4158720" y="4365360"/>
            <a:ext cx="7087680" cy="2494440"/>
          </a:xfrm>
          <a:prstGeom prst="rect">
            <a:avLst/>
          </a:prstGeom>
          <a:ln>
            <a:noFill/>
          </a:ln>
        </p:spPr>
      </p:pic>
      <p:sp>
        <p:nvSpPr>
          <p:cNvPr id="289" name="CustomShape 8"/>
          <p:cNvSpPr/>
          <p:nvPr/>
        </p:nvSpPr>
        <p:spPr>
          <a:xfrm>
            <a:off x="2264040" y="5427720"/>
            <a:ext cx="177228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Century Gothic"/>
              </a:rPr>
              <a:t>Result: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Outline</a:t>
            </a:r>
            <a:endParaRPr b="0" lang="zh-TW" sz="3600" spc="-1" strike="noStrike">
              <a:solidFill>
                <a:srgbClr val="000000"/>
              </a:solidFill>
              <a:latin typeface="Century Gothic"/>
            </a:endParaRPr>
          </a:p>
        </p:txBody>
      </p:sp>
      <p:sp>
        <p:nvSpPr>
          <p:cNvPr id="217" name="TextShape 2"/>
          <p:cNvSpPr txBox="1"/>
          <p:nvPr/>
        </p:nvSpPr>
        <p:spPr>
          <a:xfrm>
            <a:off x="2593080" y="1853280"/>
            <a:ext cx="8911440" cy="436500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Introduction of Piecewise-linear method (PLM) and our work.</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Model paralleling with OpenMP</a:t>
            </a:r>
            <a:endParaRPr b="0" lang="zh-TW" sz="1800" spc="-1" strike="noStrike">
              <a:solidFill>
                <a:srgbClr val="404040"/>
              </a:solidFill>
              <a:latin typeface="Century Gothic"/>
            </a:endParaRPr>
          </a:p>
          <a:p>
            <a:pPr lvl="1" marL="743040" indent="-285480">
              <a:lnSpc>
                <a:spcPct val="150000"/>
              </a:lnSpc>
              <a:spcBef>
                <a:spcPts val="1001"/>
              </a:spcBef>
              <a:buClr>
                <a:srgbClr val="a53010"/>
              </a:buClr>
              <a:buFont typeface="Wingdings 3" charset="2"/>
              <a:buChar char=""/>
            </a:pPr>
            <a:r>
              <a:rPr b="0" lang="zh-TW" sz="1600" spc="-1" strike="noStrike">
                <a:solidFill>
                  <a:srgbClr val="404040"/>
                </a:solidFill>
                <a:latin typeface="Century Gothic"/>
                <a:ea typeface="微軟正黑體"/>
              </a:rPr>
              <a:t>Performance and accuracy of paralleling with OpenMP.</a:t>
            </a:r>
            <a:endParaRPr b="0" lang="zh-TW" sz="16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Implementation of high-order data reconstruct methods.</a:t>
            </a:r>
            <a:endParaRPr b="0" lang="zh-TW" sz="1800" spc="-1" strike="noStrike">
              <a:solidFill>
                <a:srgbClr val="404040"/>
              </a:solidFill>
              <a:latin typeface="Century Gothic"/>
            </a:endParaRPr>
          </a:p>
          <a:p>
            <a:pPr lvl="1" marL="743040" indent="-285480">
              <a:lnSpc>
                <a:spcPct val="150000"/>
              </a:lnSpc>
              <a:spcBef>
                <a:spcPts val="1001"/>
              </a:spcBef>
              <a:buClr>
                <a:srgbClr val="a53010"/>
              </a:buClr>
              <a:buFont typeface="Wingdings 3" charset="2"/>
              <a:buChar char=""/>
            </a:pPr>
            <a:r>
              <a:rPr b="0" lang="zh-TW" sz="1600" spc="-1" strike="noStrike">
                <a:solidFill>
                  <a:srgbClr val="404040"/>
                </a:solidFill>
                <a:latin typeface="Century Gothic"/>
                <a:ea typeface="微軟正黑體"/>
              </a:rPr>
              <a:t>Attempting utilize Piecewise Parabolic Method (PPM), Weighted Essentially Non-Oscillatory  (Weno) and Gaussian Process (GP)</a:t>
            </a:r>
            <a:endParaRPr b="0" lang="zh-TW" sz="16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Conclusion and outlook</a:t>
            </a: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2593080" y="624240"/>
            <a:ext cx="8911440" cy="1833840"/>
          </a:xfrm>
          <a:prstGeom prst="rect">
            <a:avLst/>
          </a:prstGeom>
          <a:noFill/>
          <a:ln>
            <a:noFill/>
          </a:ln>
        </p:spPr>
        <p:txBody>
          <a:bodyPr>
            <a:normAutofit/>
          </a:bodyPr>
          <a:p>
            <a:pPr>
              <a:lnSpc>
                <a:spcPct val="100000"/>
              </a:lnSpc>
            </a:pPr>
            <a:r>
              <a:rPr b="0" lang="zh-TW" sz="3200" spc="-1" strike="noStrike">
                <a:solidFill>
                  <a:srgbClr val="262626"/>
                </a:solidFill>
                <a:latin typeface="Century Gothic"/>
              </a:rPr>
              <a:t>Attempting utilize Weighted Essentially Non-Oscillatory  (Weno) and Gaussian Process (GP)</a:t>
            </a:r>
            <a:endParaRPr b="0" lang="zh-TW" sz="3200" spc="-1" strike="noStrike">
              <a:solidFill>
                <a:srgbClr val="000000"/>
              </a:solidFill>
              <a:latin typeface="Century Gothic"/>
            </a:endParaRPr>
          </a:p>
        </p:txBody>
      </p:sp>
      <p:sp>
        <p:nvSpPr>
          <p:cNvPr id="291" name="TextShape 2"/>
          <p:cNvSpPr txBox="1"/>
          <p:nvPr/>
        </p:nvSpPr>
        <p:spPr>
          <a:xfrm>
            <a:off x="2589120" y="2457360"/>
            <a:ext cx="8915040" cy="345384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Beside utilizing the Piecewise Parabolic Method, we also trying to implement Weighted Essentially Non-Oscillatory (</a:t>
            </a:r>
            <a:r>
              <a:rPr b="0" lang="zh-TW" sz="1800" spc="-1" strike="noStrike">
                <a:solidFill>
                  <a:srgbClr val="ff0000"/>
                </a:solidFill>
                <a:latin typeface="Century Gothic"/>
                <a:ea typeface="微軟正黑體"/>
              </a:rPr>
              <a:t>Weno</a:t>
            </a:r>
            <a:r>
              <a:rPr b="0" lang="zh-TW" sz="1800" spc="-1" strike="noStrike">
                <a:solidFill>
                  <a:srgbClr val="404040"/>
                </a:solidFill>
                <a:latin typeface="Century Gothic"/>
                <a:ea typeface="微軟正黑體"/>
              </a:rPr>
              <a:t>) method (not shown) and Gaussian Process (</a:t>
            </a:r>
            <a:r>
              <a:rPr b="0" lang="zh-TW" sz="1800" spc="-1" strike="noStrike">
                <a:solidFill>
                  <a:srgbClr val="ff0000"/>
                </a:solidFill>
                <a:latin typeface="Century Gothic"/>
                <a:ea typeface="微軟正黑體"/>
              </a:rPr>
              <a:t>GP</a:t>
            </a:r>
            <a:r>
              <a:rPr b="0" lang="zh-TW" sz="1800" spc="-1" strike="noStrike">
                <a:solidFill>
                  <a:srgbClr val="404040"/>
                </a:solidFill>
                <a:latin typeface="Century Gothic"/>
                <a:ea typeface="微軟正黑體"/>
              </a:rPr>
              <a:t>) method.</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While we unable to embody these methods in our code successfully, we still had grasp some ideas about how they should be implemented.</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2593080" y="624240"/>
            <a:ext cx="8911440" cy="14893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Gaussian Process (GP)</a:t>
            </a:r>
            <a:endParaRPr b="0" lang="zh-TW" sz="3600" spc="-1" strike="noStrike">
              <a:solidFill>
                <a:srgbClr val="000000"/>
              </a:solidFill>
              <a:latin typeface="Century Gothic"/>
            </a:endParaRPr>
          </a:p>
        </p:txBody>
      </p:sp>
      <p:sp>
        <p:nvSpPr>
          <p:cNvPr id="293" name="TextShape 2"/>
          <p:cNvSpPr txBox="1"/>
          <p:nvPr/>
        </p:nvSpPr>
        <p:spPr>
          <a:xfrm>
            <a:off x="2590920" y="2103120"/>
            <a:ext cx="8907480" cy="47563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Gaussian Process (GP) is used to predict uncertain functions or data. It’s a collection of random variables, so it involve amount of data training as we modeling the method.</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It mainly compose by two function:</a:t>
            </a:r>
            <a:endParaRPr b="0" lang="zh-TW" sz="1800" spc="-1" strike="noStrike">
              <a:solidFill>
                <a:srgbClr val="404040"/>
              </a:solidFill>
              <a:latin typeface="Century Gothic"/>
            </a:endParaRPr>
          </a:p>
          <a:p>
            <a:pPr>
              <a:lnSpc>
                <a:spcPct val="150000"/>
              </a:lnSpc>
              <a:spcBef>
                <a:spcPts val="1001"/>
              </a:spcBef>
            </a:pPr>
            <a:r>
              <a:rPr b="0" lang="zh-TW" sz="1800" spc="-1" strike="noStrike">
                <a:solidFill>
                  <a:srgbClr val="404040"/>
                </a:solidFill>
                <a:latin typeface="Century Gothic"/>
                <a:ea typeface="微軟正黑體"/>
              </a:rPr>
              <a:t> </a:t>
            </a:r>
            <a:r>
              <a:rPr b="0" lang="zh-TW" sz="1800" spc="-1" strike="noStrike">
                <a:solidFill>
                  <a:srgbClr val="404040"/>
                </a:solidFill>
                <a:latin typeface="Century Gothic"/>
                <a:ea typeface="微軟正黑體"/>
              </a:rPr>
              <a:t>- Mean Function : </a:t>
            </a:r>
            <a:r>
              <a:rPr b="0" lang="zh-TW" sz="1800" spc="-1" strike="noStrike">
                <a:solidFill>
                  <a:srgbClr val="404040"/>
                </a:solidFill>
                <a:latin typeface="Century Gothic"/>
                <a:ea typeface="Century Gothic"/>
              </a:rPr>
              <a:t>f(x).mean </a:t>
            </a:r>
            <a:endParaRPr b="0" lang="zh-TW" sz="1800" spc="-1" strike="noStrike">
              <a:solidFill>
                <a:srgbClr val="404040"/>
              </a:solidFill>
              <a:latin typeface="Century Gothic"/>
            </a:endParaRPr>
          </a:p>
          <a:p>
            <a:pPr>
              <a:lnSpc>
                <a:spcPct val="150000"/>
              </a:lnSpc>
              <a:spcBef>
                <a:spcPts val="1001"/>
              </a:spcBef>
            </a:pPr>
            <a:r>
              <a:rPr b="0" lang="zh-TW" sz="1800" spc="-1" strike="noStrike">
                <a:solidFill>
                  <a:srgbClr val="404040"/>
                </a:solidFill>
                <a:latin typeface="Century Gothic"/>
                <a:ea typeface="微軟正黑體"/>
              </a:rPr>
              <a:t> </a:t>
            </a:r>
            <a:r>
              <a:rPr b="0" lang="zh-TW" sz="1800" spc="-1" strike="noStrike">
                <a:solidFill>
                  <a:srgbClr val="404040"/>
                </a:solidFill>
                <a:latin typeface="Century Gothic"/>
                <a:ea typeface="微軟正黑體"/>
              </a:rPr>
              <a:t>- Covariance Function with “Squared Exponential” (SE Kernel) : 𝑘(𝑥,𝑥′)</a:t>
            </a:r>
            <a:endParaRPr b="0" lang="zh-TW" sz="1800" spc="-1" strike="noStrike">
              <a:solidFill>
                <a:srgbClr val="404040"/>
              </a:solidFill>
              <a:latin typeface="Century Gothic"/>
            </a:endParaRPr>
          </a:p>
          <a:p>
            <a:pPr>
              <a:lnSpc>
                <a:spcPct val="150000"/>
              </a:lnSpc>
              <a:spcBef>
                <a:spcPts val="1001"/>
              </a:spcBef>
            </a:pPr>
            <a:r>
              <a:rPr b="0" lang="zh-TW" sz="1800" spc="-1" strike="noStrike">
                <a:solidFill>
                  <a:srgbClr val="404040"/>
                </a:solidFill>
                <a:latin typeface="Century Gothic"/>
                <a:ea typeface="微軟正黑體"/>
              </a:rPr>
              <a:t> </a:t>
            </a:r>
            <a:r>
              <a:rPr b="0" lang="zh-TW" sz="1400" spc="-1" strike="noStrike">
                <a:solidFill>
                  <a:srgbClr val="404040"/>
                </a:solidFill>
                <a:latin typeface="Century Gothic"/>
                <a:ea typeface="微軟正黑體"/>
              </a:rPr>
              <a:t>where </a:t>
            </a:r>
            <a:r>
              <a:rPr b="0" lang="zh-TW" sz="1400" spc="-1" strike="noStrike">
                <a:solidFill>
                  <a:srgbClr val="ff0000"/>
                </a:solidFill>
                <a:latin typeface="Century Gothic"/>
                <a:ea typeface="微軟正黑體"/>
              </a:rPr>
              <a:t>variant Σ</a:t>
            </a:r>
            <a:r>
              <a:rPr b="0" lang="zh-TW" sz="1400" spc="-1" strike="noStrike">
                <a:solidFill>
                  <a:srgbClr val="404040"/>
                </a:solidFill>
                <a:latin typeface="Century Gothic"/>
                <a:ea typeface="微軟正黑體"/>
              </a:rPr>
              <a:t> and </a:t>
            </a:r>
            <a:r>
              <a:rPr b="0" lang="zh-TW" sz="1400" spc="-1" strike="noStrike">
                <a:solidFill>
                  <a:srgbClr val="ff0000"/>
                </a:solidFill>
                <a:latin typeface="Century Gothic"/>
                <a:ea typeface="微軟正黑體"/>
              </a:rPr>
              <a:t>lengthscale l </a:t>
            </a:r>
            <a:r>
              <a:rPr b="0" lang="zh-TW" sz="1400" spc="-1" strike="noStrike">
                <a:solidFill>
                  <a:srgbClr val="404040"/>
                </a:solidFill>
                <a:latin typeface="Century Gothic"/>
                <a:ea typeface="微軟正黑體"/>
              </a:rPr>
              <a:t>are </a:t>
            </a:r>
            <a:r>
              <a:rPr b="0" lang="zh-TW" sz="1400" spc="-1" strike="noStrike">
                <a:solidFill>
                  <a:srgbClr val="ff0000"/>
                </a:solidFill>
                <a:latin typeface="Century Gothic"/>
                <a:ea typeface="微軟正黑體"/>
              </a:rPr>
              <a:t>hyperparameters,</a:t>
            </a:r>
            <a:endParaRPr b="0" lang="zh-TW" sz="1400" spc="-1" strike="noStrike">
              <a:solidFill>
                <a:srgbClr val="404040"/>
              </a:solidFill>
              <a:latin typeface="Century Gothic"/>
            </a:endParaRPr>
          </a:p>
          <a:p>
            <a:pPr>
              <a:lnSpc>
                <a:spcPct val="150000"/>
              </a:lnSpc>
              <a:spcBef>
                <a:spcPts val="1001"/>
              </a:spcBef>
            </a:pPr>
            <a:r>
              <a:rPr b="0" lang="zh-TW" sz="1400" spc="-1" strike="noStrike">
                <a:solidFill>
                  <a:srgbClr val="ff0000"/>
                </a:solidFill>
                <a:latin typeface="Century Gothic"/>
                <a:ea typeface="微軟正黑體"/>
              </a:rPr>
              <a:t> </a:t>
            </a:r>
            <a:r>
              <a:rPr b="0" lang="zh-TW" sz="1400" spc="-1" strike="noStrike">
                <a:solidFill>
                  <a:srgbClr val="000000"/>
                </a:solidFill>
                <a:latin typeface="Century Gothic"/>
                <a:ea typeface="微軟正黑體"/>
              </a:rPr>
              <a:t>which we manually set their initial value.</a:t>
            </a:r>
            <a:endParaRPr b="0" lang="zh-TW" sz="1400" spc="-1" strike="noStrike">
              <a:solidFill>
                <a:srgbClr val="404040"/>
              </a:solidFill>
              <a:latin typeface="Century Gothic"/>
            </a:endParaRPr>
          </a:p>
        </p:txBody>
      </p:sp>
      <p:pic>
        <p:nvPicPr>
          <p:cNvPr id="294" name="圖片 3" descr=""/>
          <p:cNvPicPr/>
          <p:nvPr/>
        </p:nvPicPr>
        <p:blipFill>
          <a:blip r:embed="rId1"/>
          <a:stretch/>
        </p:blipFill>
        <p:spPr>
          <a:xfrm>
            <a:off x="7659720" y="5650560"/>
            <a:ext cx="3928680" cy="744480"/>
          </a:xfrm>
          <a:prstGeom prst="rect">
            <a:avLst/>
          </a:prstGeom>
          <a:ln>
            <a:noFill/>
          </a:ln>
        </p:spPr>
      </p:pic>
      <p:sp>
        <p:nvSpPr>
          <p:cNvPr id="295" name="CustomShape 3"/>
          <p:cNvSpPr/>
          <p:nvPr/>
        </p:nvSpPr>
        <p:spPr>
          <a:xfrm>
            <a:off x="7046640" y="6399720"/>
            <a:ext cx="5147640" cy="1157400"/>
          </a:xfrm>
          <a:prstGeom prst="rect">
            <a:avLst/>
          </a:prstGeom>
          <a:noFill/>
          <a:ln>
            <a:noFill/>
          </a:ln>
        </p:spPr>
        <p:style>
          <a:lnRef idx="0"/>
          <a:fillRef idx="0"/>
          <a:effectRef idx="0"/>
          <a:fontRef idx="minor"/>
        </p:style>
        <p:txBody>
          <a:bodyPr>
            <a:spAutoFit/>
          </a:bodyPr>
          <a:p>
            <a:pPr>
              <a:lnSpc>
                <a:spcPct val="100000"/>
              </a:lnSpc>
            </a:pPr>
            <a:r>
              <a:rPr b="0" lang="en-US" sz="1400" spc="-1" strike="noStrike">
                <a:solidFill>
                  <a:srgbClr val="000000"/>
                </a:solidFill>
                <a:latin typeface="Century Gothic"/>
                <a:ea typeface="微軟正黑體"/>
              </a:rPr>
              <a:t>From s10915-017-0625-2</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entury Gothic"/>
                <a:ea typeface="微軟正黑體"/>
              </a:rPr>
              <a:t>A New Class of High-Order Methods for Fluid Dynamics Simulations Using Gaussian Process Modeling: One-Dimensional Case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2593080" y="624240"/>
            <a:ext cx="8911440" cy="14893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Gaussian Process (GP)</a:t>
            </a:r>
            <a:endParaRPr b="0" lang="zh-TW" sz="3600" spc="-1" strike="noStrike">
              <a:solidFill>
                <a:srgbClr val="000000"/>
              </a:solidFill>
              <a:latin typeface="Century Gothic"/>
            </a:endParaRPr>
          </a:p>
        </p:txBody>
      </p:sp>
      <p:sp>
        <p:nvSpPr>
          <p:cNvPr id="297" name="TextShape 2"/>
          <p:cNvSpPr txBox="1"/>
          <p:nvPr/>
        </p:nvSpPr>
        <p:spPr>
          <a:xfrm>
            <a:off x="2590920" y="2103120"/>
            <a:ext cx="8907480" cy="429696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Then through Cholesky decomposition of Kernel, we can eventually got the </a:t>
            </a:r>
            <a:r>
              <a:rPr b="0" lang="zh-TW" sz="1800" spc="-1" strike="noStrike">
                <a:solidFill>
                  <a:srgbClr val="ff0000"/>
                </a:solidFill>
                <a:latin typeface="Century Gothic"/>
                <a:ea typeface="微軟正黑體"/>
              </a:rPr>
              <a:t>updated posterior mean function</a:t>
            </a:r>
            <a:r>
              <a:rPr b="0" lang="zh-TW" sz="1800" spc="-1" strike="noStrike">
                <a:solidFill>
                  <a:srgbClr val="404040"/>
                </a:solidFill>
                <a:latin typeface="Century Gothic"/>
                <a:ea typeface="微軟正黑體"/>
              </a:rPr>
              <a:t>, which is core function of doing </a:t>
            </a:r>
            <a:r>
              <a:rPr b="0" lang="zh-TW" sz="1800" spc="-1" strike="noStrike">
                <a:solidFill>
                  <a:srgbClr val="ff0000"/>
                </a:solidFill>
                <a:latin typeface="Century Gothic"/>
                <a:ea typeface="微軟正黑體"/>
              </a:rPr>
              <a:t>GP interpolation</a:t>
            </a:r>
            <a:r>
              <a:rPr b="0" lang="zh-TW" sz="1800" spc="-1" strike="noStrike">
                <a:solidFill>
                  <a:srgbClr val="404040"/>
                </a:solidFill>
                <a:latin typeface="Century Gothic"/>
                <a:ea typeface="微軟正黑體"/>
              </a:rPr>
              <a:t>.</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
        <p:nvSpPr>
          <p:cNvPr id="298" name="CustomShape 3"/>
          <p:cNvSpPr/>
          <p:nvPr/>
        </p:nvSpPr>
        <p:spPr>
          <a:xfrm>
            <a:off x="6858720" y="4249440"/>
            <a:ext cx="5147640" cy="821880"/>
          </a:xfrm>
          <a:prstGeom prst="rect">
            <a:avLst/>
          </a:prstGeom>
          <a:noFill/>
          <a:ln>
            <a:noFill/>
          </a:ln>
        </p:spPr>
        <p:style>
          <a:lnRef idx="0"/>
          <a:fillRef idx="0"/>
          <a:effectRef idx="0"/>
          <a:fontRef idx="minor"/>
        </p:style>
        <p:txBody>
          <a:bodyPr>
            <a:spAutoFit/>
          </a:bodyPr>
          <a:p>
            <a:pPr>
              <a:lnSpc>
                <a:spcPct val="100000"/>
              </a:lnSpc>
            </a:pPr>
            <a:r>
              <a:rPr b="0" lang="en-US" sz="1200" spc="-1" strike="noStrike">
                <a:solidFill>
                  <a:srgbClr val="000000"/>
                </a:solidFill>
                <a:latin typeface="Century Gothic"/>
                <a:ea typeface="微軟正黑體"/>
              </a:rPr>
              <a:t>From s10915-017-0625-2</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entury Gothic"/>
                <a:ea typeface="微軟正黑體"/>
              </a:rPr>
              <a:t>A New Class of High-Order Methods for Fluid Dynamics Simulations Using Gaussian Process Modeling: One-Dimensional Case</a:t>
            </a:r>
            <a:endParaRPr b="0" lang="en-US" sz="1200" spc="-1" strike="noStrike">
              <a:latin typeface="Arial"/>
            </a:endParaRPr>
          </a:p>
        </p:txBody>
      </p:sp>
      <p:pic>
        <p:nvPicPr>
          <p:cNvPr id="299" name="圖片 4" descr=""/>
          <p:cNvPicPr/>
          <p:nvPr/>
        </p:nvPicPr>
        <p:blipFill>
          <a:blip r:embed="rId1"/>
          <a:stretch/>
        </p:blipFill>
        <p:spPr>
          <a:xfrm>
            <a:off x="5333040" y="3431160"/>
            <a:ext cx="1525320" cy="569520"/>
          </a:xfrm>
          <a:prstGeom prst="rect">
            <a:avLst/>
          </a:prstGeom>
          <a:ln>
            <a:noFill/>
          </a:ln>
        </p:spPr>
      </p:pic>
      <p:sp>
        <p:nvSpPr>
          <p:cNvPr id="300" name="CustomShape 4"/>
          <p:cNvSpPr/>
          <p:nvPr/>
        </p:nvSpPr>
        <p:spPr>
          <a:xfrm>
            <a:off x="7046640" y="3476880"/>
            <a:ext cx="5147640" cy="518040"/>
          </a:xfrm>
          <a:prstGeom prst="rect">
            <a:avLst/>
          </a:prstGeom>
          <a:noFill/>
          <a:ln>
            <a:noFill/>
          </a:ln>
        </p:spPr>
        <p:style>
          <a:lnRef idx="0"/>
          <a:fillRef idx="0"/>
          <a:effectRef idx="0"/>
          <a:fontRef idx="minor"/>
        </p:style>
        <p:txBody>
          <a:bodyPr>
            <a:spAutoFit/>
          </a:bodyPr>
          <a:p>
            <a:pPr>
              <a:lnSpc>
                <a:spcPct val="100000"/>
              </a:lnSpc>
            </a:pPr>
            <a:r>
              <a:rPr b="0" lang="en-US" sz="1400" spc="-1" strike="noStrike">
                <a:solidFill>
                  <a:srgbClr val="000000"/>
                </a:solidFill>
                <a:latin typeface="Century Gothic"/>
                <a:ea typeface="微軟正黑體"/>
              </a:rPr>
              <a:t>Where f_*.mean is prediction from right hand side interpolation.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2593080" y="624240"/>
            <a:ext cx="8911440" cy="14893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Gaussian Process (GP)</a:t>
            </a:r>
            <a:endParaRPr b="0" lang="zh-TW" sz="3600" spc="-1" strike="noStrike">
              <a:solidFill>
                <a:srgbClr val="000000"/>
              </a:solidFill>
              <a:latin typeface="Century Gothic"/>
            </a:endParaRPr>
          </a:p>
        </p:txBody>
      </p:sp>
      <p:pic>
        <p:nvPicPr>
          <p:cNvPr id="302" name="內容版面配置區 3" descr=""/>
          <p:cNvPicPr/>
          <p:nvPr/>
        </p:nvPicPr>
        <p:blipFill>
          <a:blip r:embed="rId1"/>
          <a:stretch/>
        </p:blipFill>
        <p:spPr>
          <a:xfrm>
            <a:off x="1000800" y="1575000"/>
            <a:ext cx="10510920" cy="4841640"/>
          </a:xfrm>
          <a:prstGeom prst="rect">
            <a:avLst/>
          </a:prstGeom>
          <a:ln>
            <a:noFill/>
          </a:ln>
        </p:spPr>
      </p:pic>
      <p:sp>
        <p:nvSpPr>
          <p:cNvPr id="303" name="CustomShape 2"/>
          <p:cNvSpPr/>
          <p:nvPr/>
        </p:nvSpPr>
        <p:spPr>
          <a:xfrm>
            <a:off x="7046640" y="3476880"/>
            <a:ext cx="5147640" cy="518040"/>
          </a:xfrm>
          <a:prstGeom prst="rect">
            <a:avLst/>
          </a:prstGeom>
          <a:noFill/>
          <a:ln>
            <a:noFill/>
          </a:ln>
        </p:spPr>
        <p:style>
          <a:lnRef idx="0"/>
          <a:fillRef idx="0"/>
          <a:effectRef idx="0"/>
          <a:fontRef idx="minor"/>
        </p:style>
        <p:txBody>
          <a:bodyPr>
            <a:spAutoFit/>
          </a:bodyPr>
          <a:p>
            <a:pPr>
              <a:lnSpc>
                <a:spcPct val="100000"/>
              </a:lnSpc>
            </a:pPr>
            <a:r>
              <a:rPr b="0" lang="en-US" sz="1400" spc="-1" strike="noStrike">
                <a:solidFill>
                  <a:srgbClr val="000000"/>
                </a:solidFill>
                <a:latin typeface="Century Gothic"/>
                <a:ea typeface="微軟正黑體"/>
              </a:rPr>
              <a:t>Where f_*.mean is prediction from right hand side interpolation.</a:t>
            </a:r>
            <a:endParaRPr b="0" lang="en-US" sz="1400" spc="-1" strike="noStrike">
              <a:latin typeface="Arial"/>
            </a:endParaRPr>
          </a:p>
        </p:txBody>
      </p:sp>
      <p:pic>
        <p:nvPicPr>
          <p:cNvPr id="304" name="筆跡 7" descr=""/>
          <p:cNvPicPr/>
          <p:nvPr/>
        </p:nvPicPr>
        <p:blipFill>
          <a:blip r:embed="rId2"/>
          <a:stretch/>
        </p:blipFill>
        <p:spPr>
          <a:xfrm>
            <a:off x="1317960" y="1913040"/>
            <a:ext cx="3218040" cy="56160"/>
          </a:xfrm>
          <a:prstGeom prst="rect">
            <a:avLst/>
          </a:prstGeom>
          <a:ln>
            <a:noFill/>
          </a:ln>
        </p:spPr>
      </p:pic>
      <p:pic>
        <p:nvPicPr>
          <p:cNvPr id="305" name="筆跡 8" descr=""/>
          <p:cNvPicPr/>
          <p:nvPr/>
        </p:nvPicPr>
        <p:blipFill>
          <a:blip r:embed="rId3"/>
          <a:stretch/>
        </p:blipFill>
        <p:spPr>
          <a:xfrm>
            <a:off x="1297080" y="5897520"/>
            <a:ext cx="399960" cy="1043280"/>
          </a:xfrm>
          <a:prstGeom prst="rect">
            <a:avLst/>
          </a:prstGeom>
          <a:ln>
            <a:noFill/>
          </a:ln>
        </p:spPr>
      </p:pic>
      <p:sp>
        <p:nvSpPr>
          <p:cNvPr id="306" name="CustomShape 3"/>
          <p:cNvSpPr/>
          <p:nvPr/>
        </p:nvSpPr>
        <p:spPr>
          <a:xfrm>
            <a:off x="7714080" y="1941480"/>
            <a:ext cx="190980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ff0000"/>
                </a:solidFill>
                <a:latin typeface="Century Gothic"/>
                <a:ea typeface="微軟正黑體"/>
              </a:rPr>
              <a:t>Kernel func.</a:t>
            </a:r>
            <a:endParaRPr b="0" lang="en-US" sz="1800" spc="-1" strike="noStrike">
              <a:latin typeface="Arial"/>
            </a:endParaRPr>
          </a:p>
        </p:txBody>
      </p:sp>
      <p:sp>
        <p:nvSpPr>
          <p:cNvPr id="307" name="CustomShape 4"/>
          <p:cNvSpPr/>
          <p:nvPr/>
        </p:nvSpPr>
        <p:spPr>
          <a:xfrm>
            <a:off x="1774440" y="6429960"/>
            <a:ext cx="190980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ff0000"/>
                </a:solidFill>
                <a:latin typeface="Century Gothic"/>
                <a:ea typeface="微軟正黑體"/>
              </a:rPr>
              <a:t>prediction.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2593080" y="624240"/>
            <a:ext cx="8911440" cy="14893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Gaussian Process (GP)</a:t>
            </a:r>
            <a:endParaRPr b="0" lang="zh-TW" sz="3600" spc="-1" strike="noStrike">
              <a:solidFill>
                <a:srgbClr val="000000"/>
              </a:solidFill>
              <a:latin typeface="Century Gothic"/>
            </a:endParaRPr>
          </a:p>
        </p:txBody>
      </p:sp>
      <p:sp>
        <p:nvSpPr>
          <p:cNvPr id="309" name="TextShape 2"/>
          <p:cNvSpPr txBox="1"/>
          <p:nvPr/>
        </p:nvSpPr>
        <p:spPr>
          <a:xfrm>
            <a:off x="2590920" y="2103120"/>
            <a:ext cx="8907480" cy="429696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Hyperparameters will change with the training process, and they can be determined with the "likehood function". </a:t>
            </a:r>
            <a:r>
              <a:rPr b="0" lang="zh-TW" sz="1400" spc="-1" strike="noStrike">
                <a:solidFill>
                  <a:srgbClr val="404040"/>
                </a:solidFill>
                <a:latin typeface="Century Gothic"/>
                <a:ea typeface="微軟正黑體"/>
              </a:rPr>
              <a:t>(</a:t>
            </a:r>
            <a:r>
              <a:rPr b="0" lang="zh-TW" sz="1400" spc="-1" strike="noStrike">
                <a:solidFill>
                  <a:srgbClr val="ff0000"/>
                </a:solidFill>
                <a:latin typeface="Century Gothic"/>
                <a:ea typeface="微軟正黑體"/>
              </a:rPr>
              <a:t>this part I still have trouble to understand.</a:t>
            </a:r>
            <a:r>
              <a:rPr b="0" lang="zh-TW" sz="1400" spc="-1" strike="noStrike">
                <a:solidFill>
                  <a:srgbClr val="404040"/>
                </a:solidFill>
                <a:latin typeface="Century Gothic"/>
                <a:ea typeface="微軟正黑體"/>
              </a:rPr>
              <a:t>)</a:t>
            </a:r>
            <a:endParaRPr b="0" lang="zh-TW" sz="1400" spc="-1" strike="noStrike">
              <a:solidFill>
                <a:srgbClr val="404040"/>
              </a:solidFill>
              <a:latin typeface="Century Gothic"/>
            </a:endParaRPr>
          </a:p>
          <a:p>
            <a:pPr>
              <a:lnSpc>
                <a:spcPct val="150000"/>
              </a:lnSpc>
              <a:spcBef>
                <a:spcPts val="1001"/>
              </a:spcBef>
            </a:pPr>
            <a:endParaRPr b="0" lang="zh-TW" sz="1400" spc="-1" strike="noStrike">
              <a:solidFill>
                <a:srgbClr val="404040"/>
              </a:solidFill>
              <a:latin typeface="Century Gothic"/>
            </a:endParaRPr>
          </a:p>
          <a:p>
            <a:pPr>
              <a:lnSpc>
                <a:spcPct val="150000"/>
              </a:lnSpc>
              <a:spcBef>
                <a:spcPts val="1001"/>
              </a:spcBef>
            </a:pPr>
            <a:endParaRPr b="0" lang="zh-TW" sz="1400" spc="-1" strike="noStrike">
              <a:solidFill>
                <a:srgbClr val="404040"/>
              </a:solidFill>
              <a:latin typeface="Century Gothic"/>
            </a:endParaRPr>
          </a:p>
          <a:p>
            <a:pPr>
              <a:lnSpc>
                <a:spcPct val="150000"/>
              </a:lnSpc>
              <a:spcBef>
                <a:spcPts val="1001"/>
              </a:spcBef>
            </a:pPr>
            <a:endParaRPr b="0" lang="zh-TW" sz="1400" spc="-1" strike="noStrike">
              <a:solidFill>
                <a:srgbClr val="404040"/>
              </a:solidFill>
              <a:latin typeface="Century Gothic"/>
            </a:endParaRPr>
          </a:p>
          <a:p>
            <a:pPr>
              <a:lnSpc>
                <a:spcPct val="150000"/>
              </a:lnSpc>
              <a:spcBef>
                <a:spcPts val="1001"/>
              </a:spcBef>
            </a:pPr>
            <a:endParaRPr b="0" lang="zh-TW" sz="1400" spc="-1" strike="noStrike">
              <a:solidFill>
                <a:srgbClr val="404040"/>
              </a:solidFill>
              <a:latin typeface="Century Gothic"/>
            </a:endParaRPr>
          </a:p>
        </p:txBody>
      </p:sp>
      <p:sp>
        <p:nvSpPr>
          <p:cNvPr id="310" name="CustomShape 3"/>
          <p:cNvSpPr/>
          <p:nvPr/>
        </p:nvSpPr>
        <p:spPr>
          <a:xfrm>
            <a:off x="8403840" y="3560400"/>
            <a:ext cx="5147640" cy="274320"/>
          </a:xfrm>
          <a:prstGeom prst="rect">
            <a:avLst/>
          </a:prstGeom>
          <a:noFill/>
          <a:ln>
            <a:noFill/>
          </a:ln>
        </p:spPr>
        <p:style>
          <a:lnRef idx="0"/>
          <a:fillRef idx="0"/>
          <a:effectRef idx="0"/>
          <a:fontRef idx="minor"/>
        </p:style>
        <p:txBody>
          <a:bodyPr>
            <a:spAutoFit/>
          </a:bodyPr>
          <a:p>
            <a:pPr>
              <a:lnSpc>
                <a:spcPct val="100000"/>
              </a:lnSpc>
            </a:pPr>
            <a:r>
              <a:rPr b="0" lang="en-US" sz="1200" spc="-1" strike="noStrike">
                <a:solidFill>
                  <a:srgbClr val="000000"/>
                </a:solidFill>
                <a:latin typeface="Century Gothic"/>
                <a:ea typeface="微軟正黑體"/>
              </a:rPr>
              <a:t>From s10915-017-0625-2</a:t>
            </a:r>
            <a:endParaRPr b="0" lang="en-US" sz="1200" spc="-1" strike="noStrike">
              <a:latin typeface="Arial"/>
            </a:endParaRPr>
          </a:p>
        </p:txBody>
      </p:sp>
      <p:pic>
        <p:nvPicPr>
          <p:cNvPr id="311" name="圖片 3" descr=""/>
          <p:cNvPicPr/>
          <p:nvPr/>
        </p:nvPicPr>
        <p:blipFill>
          <a:blip r:embed="rId1"/>
          <a:stretch/>
        </p:blipFill>
        <p:spPr>
          <a:xfrm>
            <a:off x="3048120" y="3882240"/>
            <a:ext cx="7087320" cy="2099160"/>
          </a:xfrm>
          <a:prstGeom prst="rect">
            <a:avLst/>
          </a:prstGeom>
          <a:ln>
            <a:noFill/>
          </a:ln>
        </p:spPr>
      </p:pic>
      <p:pic>
        <p:nvPicPr>
          <p:cNvPr id="312" name="圖片 7" descr=""/>
          <p:cNvPicPr/>
          <p:nvPr/>
        </p:nvPicPr>
        <p:blipFill>
          <a:blip r:embed="rId2"/>
          <a:stretch/>
        </p:blipFill>
        <p:spPr>
          <a:xfrm>
            <a:off x="3050640" y="3227400"/>
            <a:ext cx="5351400" cy="655200"/>
          </a:xfrm>
          <a:prstGeom prst="rect">
            <a:avLst/>
          </a:prstGeom>
          <a:ln>
            <a:noFill/>
          </a:ln>
        </p:spPr>
      </p:pic>
      <p:pic>
        <p:nvPicPr>
          <p:cNvPr id="313" name="筆跡 8" descr=""/>
          <p:cNvPicPr/>
          <p:nvPr/>
        </p:nvPicPr>
        <p:blipFill>
          <a:blip r:embed="rId3"/>
          <a:stretch/>
        </p:blipFill>
        <p:spPr>
          <a:xfrm>
            <a:off x="3268440" y="4919400"/>
            <a:ext cx="172440" cy="8092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2589120" y="2514600"/>
            <a:ext cx="8915040" cy="2262600"/>
          </a:xfrm>
          <a:prstGeom prst="rect">
            <a:avLst/>
          </a:prstGeom>
          <a:noFill/>
          <a:ln>
            <a:noFill/>
          </a:ln>
        </p:spPr>
        <p:txBody>
          <a:bodyPr anchor="b">
            <a:noAutofit/>
          </a:bodyPr>
          <a:p>
            <a:pPr>
              <a:lnSpc>
                <a:spcPct val="100000"/>
              </a:lnSpc>
            </a:pPr>
            <a:r>
              <a:rPr b="0" lang="zh-TW" sz="3200" spc="-1" strike="noStrike">
                <a:solidFill>
                  <a:srgbClr val="262626"/>
                </a:solidFill>
                <a:latin typeface="Century Gothic"/>
              </a:rPr>
              <a:t>Conclusion and outlook</a:t>
            </a:r>
            <a:endParaRPr b="0" lang="zh-TW" sz="3200" spc="-1" strike="noStrike">
              <a:solidFill>
                <a:srgbClr val="000000"/>
              </a:solidFill>
              <a:latin typeface="Century Gothic"/>
            </a:endParaRPr>
          </a:p>
        </p:txBody>
      </p:sp>
      <p:sp>
        <p:nvSpPr>
          <p:cNvPr id="315" name="TextShape 2"/>
          <p:cNvSpPr txBox="1"/>
          <p:nvPr/>
        </p:nvSpPr>
        <p:spPr>
          <a:xfrm>
            <a:off x="2589120" y="4777200"/>
            <a:ext cx="8915040" cy="11260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2593080" y="624240"/>
            <a:ext cx="8911440" cy="12805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Conclusion</a:t>
            </a:r>
            <a:endParaRPr b="0" lang="zh-TW" sz="3600" spc="-1" strike="noStrike">
              <a:solidFill>
                <a:srgbClr val="000000"/>
              </a:solidFill>
              <a:latin typeface="Century Gothic"/>
            </a:endParaRPr>
          </a:p>
        </p:txBody>
      </p:sp>
      <p:sp>
        <p:nvSpPr>
          <p:cNvPr id="317"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000000"/>
                </a:solidFill>
                <a:latin typeface="Century Gothic"/>
                <a:ea typeface="微軟正黑體"/>
              </a:rPr>
              <a:t>1. Converting original python code to operational cpp code is a great strive during our PPM implementation.</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000000"/>
                </a:solidFill>
                <a:latin typeface="Century Gothic"/>
                <a:ea typeface="微軟正黑體"/>
              </a:rPr>
              <a:t>2. Although we unable to implement GP and Weno into our code, however we still learned some key idea about how should we transform functions into code formulation.</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2593080" y="624240"/>
            <a:ext cx="8911440" cy="12805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Conclusion</a:t>
            </a:r>
            <a:endParaRPr b="0" lang="zh-TW" sz="3600" spc="-1" strike="noStrike">
              <a:solidFill>
                <a:srgbClr val="000000"/>
              </a:solidFill>
              <a:latin typeface="Century Gothic"/>
            </a:endParaRPr>
          </a:p>
        </p:txBody>
      </p:sp>
      <p:sp>
        <p:nvSpPr>
          <p:cNvPr id="319"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000000"/>
                </a:solidFill>
                <a:latin typeface="Century Gothic"/>
                <a:ea typeface="微軟正黑體"/>
              </a:rPr>
              <a:t>3. The reason why our GP method fail, it might due to we lose some crucial evolving function. When we testing our GP method in Sod shock problem, we observed a smoothing in the oscillation region, which is confirm that GP is good at smoothing as </a:t>
            </a:r>
            <a:r>
              <a:rPr b="0" lang="zh-TW" sz="1800" spc="-1" strike="noStrike">
                <a:solidFill>
                  <a:srgbClr val="ff0000"/>
                </a:solidFill>
                <a:latin typeface="Century Gothic"/>
                <a:ea typeface="微軟正黑體"/>
              </a:rPr>
              <a:t>kernel function inherently produce smooth functions</a:t>
            </a:r>
            <a:r>
              <a:rPr b="0" lang="zh-TW" sz="1800" spc="-1" strike="noStrike">
                <a:solidFill>
                  <a:srgbClr val="000000"/>
                </a:solidFill>
                <a:latin typeface="Century Gothic"/>
                <a:ea typeface="微軟正黑體"/>
              </a:rPr>
              <a:t>, although it also potentially over smooth the predicted value.</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2593080" y="624240"/>
            <a:ext cx="8911440" cy="1280520"/>
          </a:xfrm>
          <a:prstGeom prst="rect">
            <a:avLst/>
          </a:prstGeom>
          <a:noFill/>
          <a:ln>
            <a:noFill/>
          </a:ln>
        </p:spPr>
        <p:txBody>
          <a:bodyPr>
            <a:normAutofit/>
          </a:bodyPr>
          <a:p>
            <a:pPr>
              <a:lnSpc>
                <a:spcPct val="100000"/>
              </a:lnSpc>
            </a:pPr>
            <a:r>
              <a:rPr b="0" lang="zh-TW" sz="3600" spc="-1" strike="noStrike">
                <a:solidFill>
                  <a:srgbClr val="262626"/>
                </a:solidFill>
                <a:latin typeface="Century Gothic"/>
              </a:rPr>
              <a:t>Conclusion</a:t>
            </a:r>
            <a:endParaRPr b="0" lang="zh-TW" sz="3600" spc="-1" strike="noStrike">
              <a:solidFill>
                <a:srgbClr val="000000"/>
              </a:solidFill>
              <a:latin typeface="Century Gothic"/>
            </a:endParaRPr>
          </a:p>
        </p:txBody>
      </p:sp>
      <p:sp>
        <p:nvSpPr>
          <p:cNvPr id="321"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000000"/>
                </a:solidFill>
                <a:latin typeface="Century Gothic"/>
                <a:ea typeface="微軟正黑體"/>
              </a:rPr>
              <a:t>4.  Due to we take a short cut to directly implement the hyperbolic function and the weight function that shown in the paper into python format, we still not fully understand the physics behind this method, maybe the additional time is needed to more properly utilize this method.</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2589120" y="2514600"/>
            <a:ext cx="8915040" cy="2262600"/>
          </a:xfrm>
          <a:prstGeom prst="rect">
            <a:avLst/>
          </a:prstGeom>
          <a:noFill/>
          <a:ln>
            <a:noFill/>
          </a:ln>
        </p:spPr>
        <p:txBody>
          <a:bodyPr anchor="b">
            <a:noAutofit/>
          </a:bodyPr>
          <a:p>
            <a:pPr>
              <a:lnSpc>
                <a:spcPct val="100000"/>
              </a:lnSpc>
            </a:pPr>
            <a:r>
              <a:rPr b="0" lang="zh-TW" sz="3200" spc="-1" strike="noStrike">
                <a:solidFill>
                  <a:srgbClr val="262626"/>
                </a:solidFill>
                <a:latin typeface="Century Gothic"/>
              </a:rPr>
              <a:t>The end</a:t>
            </a:r>
            <a:endParaRPr b="0" lang="zh-TW" sz="3200" spc="-1" strike="noStrike">
              <a:solidFill>
                <a:srgbClr val="000000"/>
              </a:solidFill>
              <a:latin typeface="Century Gothic"/>
            </a:endParaRPr>
          </a:p>
        </p:txBody>
      </p:sp>
      <p:sp>
        <p:nvSpPr>
          <p:cNvPr id="323" name="TextShape 2"/>
          <p:cNvSpPr txBox="1"/>
          <p:nvPr/>
        </p:nvSpPr>
        <p:spPr>
          <a:xfrm>
            <a:off x="2589120" y="4777200"/>
            <a:ext cx="8915040" cy="11260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589120" y="1710720"/>
            <a:ext cx="8915040" cy="3066120"/>
          </a:xfrm>
          <a:prstGeom prst="rect">
            <a:avLst/>
          </a:prstGeom>
          <a:noFill/>
          <a:ln>
            <a:noFill/>
          </a:ln>
        </p:spPr>
        <p:txBody>
          <a:bodyPr anchor="b">
            <a:noAutofit/>
          </a:bodyPr>
          <a:p>
            <a:pPr>
              <a:lnSpc>
                <a:spcPct val="100000"/>
              </a:lnSpc>
            </a:pPr>
            <a:r>
              <a:rPr b="0" lang="zh-TW" sz="3200" spc="-1" strike="noStrike">
                <a:solidFill>
                  <a:srgbClr val="262626"/>
                </a:solidFill>
                <a:latin typeface="Century Gothic"/>
                <a:ea typeface="微軟正黑體"/>
              </a:rPr>
              <a:t> </a:t>
            </a:r>
            <a:br/>
            <a:r>
              <a:rPr b="0" lang="zh-TW" sz="3200" spc="-1" strike="noStrike">
                <a:solidFill>
                  <a:srgbClr val="262626"/>
                </a:solidFill>
                <a:latin typeface="Century Gothic"/>
                <a:ea typeface="微軟正黑體"/>
              </a:rPr>
              <a:t>Introduction of </a:t>
            </a:r>
            <a:br/>
            <a:r>
              <a:rPr b="0" lang="zh-TW" sz="3200" spc="-1" strike="noStrike">
                <a:solidFill>
                  <a:srgbClr val="262626"/>
                </a:solidFill>
                <a:latin typeface="Century Gothic"/>
                <a:ea typeface="微軟正黑體"/>
              </a:rPr>
              <a:t>Piecewise-linear method (PLM) </a:t>
            </a:r>
            <a:br/>
            <a:r>
              <a:rPr b="0" lang="zh-TW" sz="3200" spc="-1" strike="noStrike">
                <a:solidFill>
                  <a:srgbClr val="262626"/>
                </a:solidFill>
                <a:latin typeface="Century Gothic"/>
                <a:ea typeface="微軟正黑體"/>
              </a:rPr>
              <a:t>and our work.</a:t>
            </a:r>
            <a:br/>
            <a:endParaRPr b="0" lang="zh-TW" sz="3200" spc="-1" strike="noStrike">
              <a:solidFill>
                <a:srgbClr val="000000"/>
              </a:solidFill>
              <a:latin typeface="Century Gothic"/>
            </a:endParaRPr>
          </a:p>
        </p:txBody>
      </p:sp>
      <p:sp>
        <p:nvSpPr>
          <p:cNvPr id="219" name="TextShape 2"/>
          <p:cNvSpPr txBox="1"/>
          <p:nvPr/>
        </p:nvSpPr>
        <p:spPr>
          <a:xfrm>
            <a:off x="2589120" y="4777200"/>
            <a:ext cx="8915040" cy="11260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ea typeface="微軟正黑體"/>
              </a:rPr>
              <a:t>工作分配表</a:t>
            </a:r>
            <a:endParaRPr b="0" lang="zh-TW" sz="3600" spc="-1" strike="noStrike">
              <a:solidFill>
                <a:srgbClr val="000000"/>
              </a:solidFill>
              <a:latin typeface="Century Gothic"/>
            </a:endParaRPr>
          </a:p>
        </p:txBody>
      </p:sp>
      <p:sp>
        <p:nvSpPr>
          <p:cNvPr id="325"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陳樂仁：</a:t>
            </a:r>
            <a:r>
              <a:rPr b="0" lang="zh-TW" sz="1800" spc="-1" strike="noStrike">
                <a:solidFill>
                  <a:srgbClr val="404040"/>
                </a:solidFill>
                <a:latin typeface="Century Gothic"/>
                <a:ea typeface="微軟正黑體"/>
              </a:rPr>
              <a:t>PPT</a:t>
            </a:r>
            <a:r>
              <a:rPr b="0" lang="zh-TW" sz="1800" spc="-1" strike="noStrike">
                <a:solidFill>
                  <a:srgbClr val="404040"/>
                </a:solidFill>
                <a:latin typeface="Century Gothic"/>
                <a:ea typeface="微軟正黑體"/>
              </a:rPr>
              <a:t>製作，口頭報告，</a:t>
            </a:r>
            <a:r>
              <a:rPr b="0" lang="zh-TW" sz="1800" spc="-1" strike="noStrike">
                <a:solidFill>
                  <a:srgbClr val="404040"/>
                </a:solidFill>
                <a:latin typeface="Century Gothic"/>
                <a:ea typeface="微軟正黑體"/>
              </a:rPr>
              <a:t>Gauss Process and WENO implementation.</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郭存淞：</a:t>
            </a:r>
            <a:r>
              <a:rPr b="0" lang="zh-TW" sz="1800" spc="-1" strike="noStrike">
                <a:solidFill>
                  <a:srgbClr val="404040"/>
                </a:solidFill>
                <a:latin typeface="Century Gothic"/>
                <a:ea typeface="微軟正黑體"/>
              </a:rPr>
              <a:t>Code translating, parallelizing code,</a:t>
            </a:r>
            <a:r>
              <a:rPr b="0" lang="zh-TW" sz="1800" spc="-1" strike="noStrike">
                <a:solidFill>
                  <a:srgbClr val="404040"/>
                </a:solidFill>
                <a:latin typeface="Century Gothic"/>
                <a:ea typeface="微軟正黑體"/>
              </a:rPr>
              <a:t> Github organized.</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高子禹：</a:t>
            </a:r>
            <a:r>
              <a:rPr b="0" lang="zh-TW" sz="1800" spc="-1" strike="noStrike">
                <a:solidFill>
                  <a:srgbClr val="404040"/>
                </a:solidFill>
                <a:latin typeface="Century Gothic"/>
                <a:ea typeface="微軟正黑體"/>
              </a:rPr>
              <a:t>Piecewise-Parabolic Method (PPM) analytical and numerical implementation.</a:t>
            </a:r>
            <a:endParaRPr b="0" lang="zh-TW" sz="1800" spc="-1" strike="noStrike">
              <a:solidFill>
                <a:srgbClr val="404040"/>
              </a:solidFill>
              <a:latin typeface="Century Gothic"/>
            </a:endParaRPr>
          </a:p>
          <a:p>
            <a:pPr>
              <a:lnSpc>
                <a:spcPct val="10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Smoothing effect of GP method</a:t>
            </a:r>
            <a:endParaRPr b="0" lang="zh-TW" sz="3600" spc="-1" strike="noStrike">
              <a:solidFill>
                <a:srgbClr val="000000"/>
              </a:solidFill>
              <a:latin typeface="Century Gothic"/>
            </a:endParaRPr>
          </a:p>
        </p:txBody>
      </p:sp>
      <p:sp>
        <p:nvSpPr>
          <p:cNvPr id="327"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rPr>
              <a:t>To test our GP method, we firstly implemented both method into Lax-Friedrichs scheme and MUSCL-Hancock scheme. </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rPr>
              <a:t>While during the testing, the simulation code can't evolve toward both sides of figure, there're some  smoothing effect appear at shock surface.</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Smoothing effect of GP method</a:t>
            </a:r>
            <a:br/>
            <a:r>
              <a:rPr b="0" lang="zh-TW" sz="3600" spc="-1" strike="noStrike">
                <a:solidFill>
                  <a:srgbClr val="262626"/>
                </a:solidFill>
                <a:latin typeface="Century Gothic"/>
              </a:rPr>
              <a:t>In L-F scheme</a:t>
            </a:r>
            <a:endParaRPr b="0" lang="zh-TW" sz="3600" spc="-1" strike="noStrike">
              <a:solidFill>
                <a:srgbClr val="000000"/>
              </a:solidFill>
              <a:latin typeface="Century Gothic"/>
            </a:endParaRPr>
          </a:p>
        </p:txBody>
      </p:sp>
      <p:pic>
        <p:nvPicPr>
          <p:cNvPr id="329" name="Content Placeholder 4" descr=""/>
          <p:cNvPicPr/>
          <p:nvPr/>
        </p:nvPicPr>
        <p:blipFill>
          <a:blip r:embed="rId1"/>
          <a:stretch/>
        </p:blipFill>
        <p:spPr>
          <a:xfrm>
            <a:off x="613080" y="1909800"/>
            <a:ext cx="5486040" cy="4114440"/>
          </a:xfrm>
          <a:prstGeom prst="rect">
            <a:avLst/>
          </a:prstGeom>
          <a:ln>
            <a:noFill/>
          </a:ln>
        </p:spPr>
      </p:pic>
      <p:pic>
        <p:nvPicPr>
          <p:cNvPr id="330" name="Picture 6" descr=""/>
          <p:cNvPicPr/>
          <p:nvPr/>
        </p:nvPicPr>
        <p:blipFill>
          <a:blip r:embed="rId2"/>
          <a:stretch/>
        </p:blipFill>
        <p:spPr>
          <a:xfrm>
            <a:off x="6097680" y="1904040"/>
            <a:ext cx="5486040" cy="4114440"/>
          </a:xfrm>
          <a:prstGeom prst="rect">
            <a:avLst/>
          </a:prstGeom>
          <a:ln>
            <a:noFill/>
          </a:ln>
        </p:spPr>
      </p:pic>
      <p:sp>
        <p:nvSpPr>
          <p:cNvPr id="331" name="TextShape 2"/>
          <p:cNvSpPr txBox="1"/>
          <p:nvPr/>
        </p:nvSpPr>
        <p:spPr>
          <a:xfrm>
            <a:off x="4968000" y="6120000"/>
            <a:ext cx="4752000" cy="576000"/>
          </a:xfrm>
          <a:prstGeom prst="rect">
            <a:avLst/>
          </a:prstGeom>
          <a:noFill/>
          <a:ln>
            <a:noFill/>
          </a:ln>
        </p:spPr>
        <p:txBody>
          <a:bodyPr>
            <a:noAutofit/>
          </a:bodyPr>
          <a:p>
            <a:pPr>
              <a:lnSpc>
                <a:spcPct val="100000"/>
              </a:lnSpc>
            </a:pPr>
            <a:r>
              <a:rPr b="0" lang="zh-TW" sz="1600" spc="-1" strike="noStrike">
                <a:solidFill>
                  <a:srgbClr val="262626"/>
                </a:solidFill>
                <a:latin typeface="Century Gothic"/>
              </a:rPr>
              <a:t>From code GPLW.py</a:t>
            </a:r>
            <a:endParaRPr b="0" lang="zh-TW" sz="1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Smoothing effect of GP method</a:t>
            </a:r>
            <a:br/>
            <a:r>
              <a:rPr b="0" lang="zh-TW" sz="3600" spc="-1" strike="noStrike">
                <a:solidFill>
                  <a:srgbClr val="262626"/>
                </a:solidFill>
                <a:latin typeface="Century Gothic"/>
              </a:rPr>
              <a:t>In MUSCL-Hancock scheme</a:t>
            </a:r>
            <a:br/>
            <a:endParaRPr b="0" lang="zh-TW" sz="3600" spc="-1" strike="noStrike">
              <a:solidFill>
                <a:srgbClr val="000000"/>
              </a:solidFill>
              <a:latin typeface="Century Gothic"/>
            </a:endParaRPr>
          </a:p>
        </p:txBody>
      </p:sp>
      <p:pic>
        <p:nvPicPr>
          <p:cNvPr id="333" name="Picture 2" descr=""/>
          <p:cNvPicPr/>
          <p:nvPr/>
        </p:nvPicPr>
        <p:blipFill>
          <a:blip r:embed="rId1"/>
          <a:stretch/>
        </p:blipFill>
        <p:spPr>
          <a:xfrm>
            <a:off x="607680" y="1913400"/>
            <a:ext cx="5486040" cy="4114440"/>
          </a:xfrm>
          <a:prstGeom prst="rect">
            <a:avLst/>
          </a:prstGeom>
          <a:ln>
            <a:noFill/>
          </a:ln>
        </p:spPr>
      </p:pic>
      <p:pic>
        <p:nvPicPr>
          <p:cNvPr id="334" name="Content Placeholder 7" descr=""/>
          <p:cNvPicPr/>
          <p:nvPr/>
        </p:nvPicPr>
        <p:blipFill>
          <a:blip r:embed="rId2"/>
          <a:stretch/>
        </p:blipFill>
        <p:spPr>
          <a:xfrm>
            <a:off x="6094080" y="1909800"/>
            <a:ext cx="5486040" cy="4114440"/>
          </a:xfrm>
          <a:prstGeom prst="rect">
            <a:avLst/>
          </a:prstGeom>
          <a:ln>
            <a:noFill/>
          </a:ln>
        </p:spPr>
      </p:pic>
      <p:sp>
        <p:nvSpPr>
          <p:cNvPr id="335" name="TextShape 2"/>
          <p:cNvSpPr txBox="1"/>
          <p:nvPr/>
        </p:nvSpPr>
        <p:spPr>
          <a:xfrm>
            <a:off x="4968000" y="6120000"/>
            <a:ext cx="4752000" cy="576000"/>
          </a:xfrm>
          <a:prstGeom prst="rect">
            <a:avLst/>
          </a:prstGeom>
          <a:noFill/>
          <a:ln>
            <a:noFill/>
          </a:ln>
        </p:spPr>
        <p:txBody>
          <a:bodyPr>
            <a:noAutofit/>
          </a:bodyPr>
          <a:p>
            <a:pPr>
              <a:lnSpc>
                <a:spcPct val="100000"/>
              </a:lnSpc>
            </a:pPr>
            <a:r>
              <a:rPr b="0" lang="zh-TW" sz="1600" spc="-1" strike="noStrike">
                <a:solidFill>
                  <a:srgbClr val="262626"/>
                </a:solidFill>
                <a:latin typeface="Century Gothic"/>
              </a:rPr>
              <a:t>From code GPHK.py</a:t>
            </a:r>
            <a:endParaRPr b="0" lang="zh-TW" sz="1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Smoothing effect of GP method</a:t>
            </a:r>
            <a:endParaRPr b="0" lang="zh-TW" sz="3600" spc="-1" strike="noStrike">
              <a:solidFill>
                <a:srgbClr val="000000"/>
              </a:solidFill>
              <a:latin typeface="Century Gothic"/>
            </a:endParaRPr>
          </a:p>
        </p:txBody>
      </p:sp>
      <p:sp>
        <p:nvSpPr>
          <p:cNvPr id="337"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rPr>
              <a:t>Our GP method seemly at least inherent its smoothing nature at abrupt changed shock surface. </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rPr>
              <a:t>When we couple GP method with WENO method, the oscillating parts in the figure will be more smooth than pure GP method. </a:t>
            </a: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593080" y="624240"/>
            <a:ext cx="8911440" cy="1280520"/>
          </a:xfrm>
          <a:prstGeom prst="rect">
            <a:avLst/>
          </a:prstGeom>
          <a:noFill/>
          <a:ln>
            <a:noFill/>
          </a:ln>
        </p:spPr>
        <p:txBody>
          <a:bodyPr>
            <a:normAutofit/>
          </a:bodyPr>
          <a:p>
            <a:pPr>
              <a:lnSpc>
                <a:spcPct val="100000"/>
              </a:lnSpc>
            </a:pPr>
            <a:r>
              <a:rPr b="0" lang="zh-TW" sz="3600" spc="-1" strike="noStrike">
                <a:solidFill>
                  <a:srgbClr val="262626"/>
                </a:solidFill>
                <a:latin typeface="Century Gothic"/>
                <a:ea typeface="微軟正黑體"/>
              </a:rPr>
              <a:t>What is PLM?</a:t>
            </a:r>
            <a:endParaRPr b="0" lang="zh-TW" sz="3600" spc="-1" strike="noStrike">
              <a:solidFill>
                <a:srgbClr val="000000"/>
              </a:solidFill>
              <a:latin typeface="Century Gothic"/>
            </a:endParaRPr>
          </a:p>
        </p:txBody>
      </p:sp>
      <p:sp>
        <p:nvSpPr>
          <p:cNvPr id="221" name="TextShape 2"/>
          <p:cNvSpPr txBox="1"/>
          <p:nvPr/>
        </p:nvSpPr>
        <p:spPr>
          <a:xfrm>
            <a:off x="2593080" y="2111040"/>
            <a:ext cx="8685000" cy="392364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Piecewise-Linear Method (PLM) or segmented function, is a real-valued function of a real variable, whose graph is composed of </a:t>
            </a:r>
            <a:r>
              <a:rPr b="0" lang="zh-TW" sz="1800" spc="-1" strike="noStrike">
                <a:solidFill>
                  <a:srgbClr val="ff0000"/>
                </a:solidFill>
                <a:latin typeface="Century Gothic"/>
                <a:ea typeface="微軟正黑體"/>
              </a:rPr>
              <a:t>straight-line segments</a:t>
            </a:r>
            <a:r>
              <a:rPr b="0" lang="zh-TW" sz="1800" spc="-1" strike="noStrike">
                <a:solidFill>
                  <a:srgbClr val="404040"/>
                </a:solidFill>
                <a:latin typeface="Century Gothic"/>
                <a:ea typeface="微軟正黑體"/>
              </a:rPr>
              <a:t>.                       -Wikipedia</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
        <p:nvSpPr>
          <p:cNvPr id="222" name="CustomShape 3"/>
          <p:cNvSpPr/>
          <p:nvPr/>
        </p:nvSpPr>
        <p:spPr>
          <a:xfrm>
            <a:off x="9457920" y="6034320"/>
            <a:ext cx="2736360" cy="792360"/>
          </a:xfrm>
          <a:prstGeom prst="rect">
            <a:avLst/>
          </a:prstGeom>
          <a:noFill/>
          <a:ln>
            <a:noFill/>
          </a:ln>
        </p:spPr>
        <p:style>
          <a:lnRef idx="0"/>
          <a:fillRef idx="0"/>
          <a:effectRef idx="0"/>
          <a:fontRef idx="minor"/>
        </p:style>
        <p:txBody>
          <a:bodyPr>
            <a:spAutoFit/>
          </a:bodyPr>
          <a:p>
            <a:pPr>
              <a:lnSpc>
                <a:spcPct val="100000"/>
              </a:lnSpc>
            </a:pPr>
            <a:r>
              <a:rPr b="0" lang="en-US" sz="1400" spc="-1" strike="noStrike">
                <a:solidFill>
                  <a:srgbClr val="000000"/>
                </a:solidFill>
                <a:latin typeface="Century Gothic"/>
                <a:ea typeface="微軟正黑體"/>
              </a:rPr>
              <a:t>From p.17 in lec03-slides02.pdf</a:t>
            </a:r>
            <a:endParaRPr b="0" lang="en-US" sz="1400" spc="-1" strike="noStrike">
              <a:latin typeface="Arial"/>
            </a:endParaRPr>
          </a:p>
          <a:p>
            <a:pPr>
              <a:lnSpc>
                <a:spcPct val="100000"/>
              </a:lnSpc>
            </a:pPr>
            <a:endParaRPr b="0" lang="en-US" sz="1400" spc="-1" strike="noStrike">
              <a:latin typeface="Arial"/>
            </a:endParaRPr>
          </a:p>
        </p:txBody>
      </p:sp>
      <p:pic>
        <p:nvPicPr>
          <p:cNvPr id="223" name="圖片 3" descr=""/>
          <p:cNvPicPr/>
          <p:nvPr/>
        </p:nvPicPr>
        <p:blipFill>
          <a:blip r:embed="rId1"/>
          <a:stretch/>
        </p:blipFill>
        <p:spPr>
          <a:xfrm>
            <a:off x="2379960" y="3427560"/>
            <a:ext cx="7076880" cy="3269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What is PLM?</a:t>
            </a:r>
            <a:br/>
            <a:endParaRPr b="0" lang="zh-TW" sz="3600" spc="-1" strike="noStrike">
              <a:solidFill>
                <a:srgbClr val="000000"/>
              </a:solidFill>
              <a:latin typeface="Century Gothic"/>
            </a:endParaRPr>
          </a:p>
        </p:txBody>
      </p:sp>
      <p:sp>
        <p:nvSpPr>
          <p:cNvPr id="225" name="TextShape 2"/>
          <p:cNvSpPr txBox="1"/>
          <p:nvPr/>
        </p:nvSpPr>
        <p:spPr>
          <a:xfrm>
            <a:off x="2589120" y="2133720"/>
            <a:ext cx="8915040" cy="472716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It is a </a:t>
            </a:r>
            <a:r>
              <a:rPr b="0" lang="zh-TW" sz="1800" spc="-1" strike="noStrike">
                <a:solidFill>
                  <a:srgbClr val="ff0000"/>
                </a:solidFill>
                <a:latin typeface="Century Gothic"/>
                <a:ea typeface="微軟正黑體"/>
              </a:rPr>
              <a:t>collection of intervals</a:t>
            </a:r>
            <a:r>
              <a:rPr b="0" lang="zh-TW" sz="1800" spc="-1" strike="noStrike">
                <a:solidFill>
                  <a:srgbClr val="404040"/>
                </a:solidFill>
                <a:latin typeface="Century Gothic"/>
                <a:ea typeface="微軟正黑體"/>
              </a:rPr>
              <a:t> on each of which the function is an </a:t>
            </a:r>
            <a:r>
              <a:rPr b="0" lang="zh-TW" sz="1800" spc="-1" strike="noStrike">
                <a:solidFill>
                  <a:srgbClr val="ff0000"/>
                </a:solidFill>
                <a:latin typeface="Century Gothic"/>
                <a:ea typeface="微軟正黑體"/>
              </a:rPr>
              <a:t>affine function</a:t>
            </a:r>
            <a:r>
              <a:rPr b="0" lang="zh-TW" sz="1800" spc="-1" strike="noStrike">
                <a:solidFill>
                  <a:srgbClr val="404040"/>
                </a:solidFill>
                <a:latin typeface="Century Gothic"/>
                <a:ea typeface="微軟正黑體"/>
              </a:rPr>
              <a:t>.</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It is simple and easy to implement , and also easy to understand . </a:t>
            </a: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However, it also highly depend on </a:t>
            </a:r>
            <a:r>
              <a:rPr b="0" lang="zh-TW" sz="1800" spc="-1" strike="noStrike">
                <a:solidFill>
                  <a:srgbClr val="404040"/>
                </a:solidFill>
                <a:latin typeface="Century Gothic"/>
                <a:ea typeface="微軟正黑體"/>
              </a:rPr>
              <a:t>selection of points, and </a:t>
            </a:r>
            <a:r>
              <a:rPr b="0" lang="zh-TW" sz="1800" spc="-1" strike="noStrike">
                <a:solidFill>
                  <a:srgbClr val="ff0000"/>
                </a:solidFill>
                <a:latin typeface="Century Gothic"/>
                <a:ea typeface="微軟正黑體"/>
              </a:rPr>
              <a:t>insufficient for highly non-linear functions</a:t>
            </a:r>
            <a:r>
              <a:rPr b="0" lang="zh-TW" sz="1800" spc="-1" strike="noStrike">
                <a:solidFill>
                  <a:srgbClr val="404040"/>
                </a:solidFill>
                <a:latin typeface="Century Gothic"/>
                <a:ea typeface="微軟正黑體"/>
              </a:rPr>
              <a:t>.</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pic>
        <p:nvPicPr>
          <p:cNvPr id="226" name="圖片 3" descr=""/>
          <p:cNvPicPr/>
          <p:nvPr/>
        </p:nvPicPr>
        <p:blipFill>
          <a:blip r:embed="rId1"/>
          <a:stretch/>
        </p:blipFill>
        <p:spPr>
          <a:xfrm>
            <a:off x="2589120" y="2960640"/>
            <a:ext cx="3913200" cy="1541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ea typeface="微軟正黑體"/>
              </a:rPr>
              <a:t>The goal of this project. </a:t>
            </a:r>
            <a:endParaRPr b="0" lang="zh-TW" sz="3600" spc="-1" strike="noStrike">
              <a:solidFill>
                <a:srgbClr val="000000"/>
              </a:solidFill>
              <a:latin typeface="Century Gothic"/>
            </a:endParaRPr>
          </a:p>
        </p:txBody>
      </p:sp>
      <p:sp>
        <p:nvSpPr>
          <p:cNvPr id="228"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Utilizing following high-order data reconstruct methods to improve the simulation result, as we encounter the highly non-linear functions.</a:t>
            </a:r>
            <a:endParaRPr b="0" lang="zh-TW" sz="1800" spc="-1" strike="noStrike">
              <a:solidFill>
                <a:srgbClr val="404040"/>
              </a:solidFill>
              <a:latin typeface="Century Gothic"/>
            </a:endParaRPr>
          </a:p>
          <a:p>
            <a:pPr>
              <a:lnSpc>
                <a:spcPct val="150000"/>
              </a:lnSpc>
              <a:spcBef>
                <a:spcPts val="1001"/>
              </a:spcBef>
            </a:pPr>
            <a:r>
              <a:rPr b="1" lang="zh-TW" sz="1800" spc="-1" strike="noStrike">
                <a:solidFill>
                  <a:srgbClr val="404040"/>
                </a:solidFill>
                <a:latin typeface="Century Gothic"/>
                <a:ea typeface="微軟正黑體"/>
              </a:rPr>
              <a:t>- </a:t>
            </a:r>
            <a:r>
              <a:rPr b="1" lang="zh-TW" sz="1600" spc="-1" strike="noStrike">
                <a:solidFill>
                  <a:srgbClr val="404040"/>
                </a:solidFill>
                <a:latin typeface="Microsoft JhengHei"/>
                <a:ea typeface="微軟正黑體"/>
              </a:rPr>
              <a:t>Piecewise Parabolic Method (PPM)</a:t>
            </a:r>
            <a:endParaRPr b="0" lang="zh-TW" sz="1600" spc="-1" strike="noStrike">
              <a:solidFill>
                <a:srgbClr val="404040"/>
              </a:solidFill>
              <a:latin typeface="Century Gothic"/>
            </a:endParaRPr>
          </a:p>
          <a:p>
            <a:pPr>
              <a:lnSpc>
                <a:spcPct val="150000"/>
              </a:lnSpc>
              <a:spcBef>
                <a:spcPts val="1001"/>
              </a:spcBef>
            </a:pPr>
            <a:r>
              <a:rPr b="1" lang="zh-TW" sz="1600" spc="-1" strike="noStrike">
                <a:solidFill>
                  <a:srgbClr val="404040"/>
                </a:solidFill>
                <a:latin typeface="Microsoft JhengHei"/>
                <a:ea typeface="微軟正黑體"/>
              </a:rPr>
              <a:t>- Piecewise Cubic Method (PCM)</a:t>
            </a:r>
            <a:endParaRPr b="0" lang="zh-TW" sz="1600" spc="-1" strike="noStrike">
              <a:solidFill>
                <a:srgbClr val="404040"/>
              </a:solidFill>
              <a:latin typeface="Century Gothic"/>
            </a:endParaRPr>
          </a:p>
          <a:p>
            <a:pPr>
              <a:lnSpc>
                <a:spcPct val="150000"/>
              </a:lnSpc>
              <a:spcBef>
                <a:spcPts val="1001"/>
              </a:spcBef>
            </a:pPr>
            <a:r>
              <a:rPr b="1" lang="zh-TW" sz="1600" spc="-1" strike="noStrike">
                <a:solidFill>
                  <a:srgbClr val="404040"/>
                </a:solidFill>
                <a:latin typeface="Microsoft JhengHei"/>
                <a:ea typeface="微軟正黑體"/>
              </a:rPr>
              <a:t>- Weighted Essentially Non-Oscillatory (WENO)</a:t>
            </a:r>
            <a:endParaRPr b="0" lang="zh-TW" sz="1600" spc="-1" strike="noStrike">
              <a:solidFill>
                <a:srgbClr val="404040"/>
              </a:solidFill>
              <a:latin typeface="Century Gothic"/>
            </a:endParaRPr>
          </a:p>
          <a:p>
            <a:pPr>
              <a:lnSpc>
                <a:spcPct val="150000"/>
              </a:lnSpc>
              <a:spcBef>
                <a:spcPts val="1001"/>
              </a:spcBef>
            </a:pPr>
            <a:r>
              <a:rPr b="1" lang="zh-TW" sz="1600" spc="-1" strike="noStrike">
                <a:solidFill>
                  <a:srgbClr val="404040"/>
                </a:solidFill>
                <a:latin typeface="Microsoft JhengHei"/>
                <a:ea typeface="微軟正黑體"/>
              </a:rPr>
              <a:t>- Gaussian Process (GP)</a:t>
            </a:r>
            <a:endParaRPr b="0" lang="zh-TW" sz="1600" spc="-1" strike="noStrike">
              <a:solidFill>
                <a:srgbClr val="404040"/>
              </a:solidFill>
              <a:latin typeface="Century Gothic"/>
            </a:endParaRPr>
          </a:p>
          <a:p>
            <a:pPr>
              <a:lnSpc>
                <a:spcPct val="150000"/>
              </a:lnSpc>
              <a:spcBef>
                <a:spcPts val="1001"/>
              </a:spcBef>
            </a:pPr>
            <a:endParaRPr b="0" lang="zh-TW"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ea typeface="微軟正黑體"/>
              </a:rPr>
              <a:t>The goal of this project. </a:t>
            </a:r>
            <a:endParaRPr b="0" lang="zh-TW" sz="3600" spc="-1" strike="noStrike">
              <a:solidFill>
                <a:srgbClr val="000000"/>
              </a:solidFill>
              <a:latin typeface="Century Gothic"/>
            </a:endParaRPr>
          </a:p>
        </p:txBody>
      </p:sp>
      <p:sp>
        <p:nvSpPr>
          <p:cNvPr id="230" name="TextShape 2"/>
          <p:cNvSpPr txBox="1"/>
          <p:nvPr/>
        </p:nvSpPr>
        <p:spPr>
          <a:xfrm>
            <a:off x="2589120" y="2133720"/>
            <a:ext cx="8915040" cy="377712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Utilizing following high-order data reconstruct methods to improve the simulation result, as we encounter the highly non-linear functions.</a:t>
            </a:r>
            <a:endParaRPr b="0" lang="zh-TW" sz="1800" spc="-1" strike="noStrike">
              <a:solidFill>
                <a:srgbClr val="404040"/>
              </a:solidFill>
              <a:latin typeface="Century Gothic"/>
            </a:endParaRPr>
          </a:p>
          <a:p>
            <a:pPr>
              <a:lnSpc>
                <a:spcPct val="150000"/>
              </a:lnSpc>
              <a:spcBef>
                <a:spcPts val="1001"/>
              </a:spcBef>
            </a:pPr>
            <a:r>
              <a:rPr b="1" lang="zh-TW" sz="1800" spc="-1" strike="noStrike">
                <a:solidFill>
                  <a:srgbClr val="404040"/>
                </a:solidFill>
                <a:latin typeface="Century Gothic"/>
                <a:ea typeface="微軟正黑體"/>
              </a:rPr>
              <a:t>- </a:t>
            </a:r>
            <a:r>
              <a:rPr b="1" lang="zh-TW" sz="1600" spc="-1" strike="noStrike">
                <a:solidFill>
                  <a:srgbClr val="ff0000"/>
                </a:solidFill>
                <a:latin typeface="Microsoft JhengHei"/>
                <a:ea typeface="微軟正黑體"/>
              </a:rPr>
              <a:t>Piecewise Parabolic Method (PPM)</a:t>
            </a:r>
            <a:endParaRPr b="0" lang="zh-TW" sz="1600" spc="-1" strike="noStrike">
              <a:solidFill>
                <a:srgbClr val="404040"/>
              </a:solidFill>
              <a:latin typeface="Century Gothic"/>
            </a:endParaRPr>
          </a:p>
          <a:p>
            <a:pPr>
              <a:lnSpc>
                <a:spcPct val="150000"/>
              </a:lnSpc>
              <a:spcBef>
                <a:spcPts val="1001"/>
              </a:spcBef>
            </a:pPr>
            <a:r>
              <a:rPr b="1" lang="zh-TW" sz="1600" spc="-1" strike="noStrike">
                <a:solidFill>
                  <a:srgbClr val="404040"/>
                </a:solidFill>
                <a:latin typeface="Microsoft JhengHei"/>
                <a:ea typeface="微軟正黑體"/>
              </a:rPr>
              <a:t>- Piecewise Cubic Method (PCM)</a:t>
            </a:r>
            <a:endParaRPr b="0" lang="zh-TW" sz="1600" spc="-1" strike="noStrike">
              <a:solidFill>
                <a:srgbClr val="404040"/>
              </a:solidFill>
              <a:latin typeface="Century Gothic"/>
            </a:endParaRPr>
          </a:p>
          <a:p>
            <a:pPr>
              <a:lnSpc>
                <a:spcPct val="150000"/>
              </a:lnSpc>
              <a:spcBef>
                <a:spcPts val="1001"/>
              </a:spcBef>
            </a:pPr>
            <a:r>
              <a:rPr b="1" lang="zh-TW" sz="1600" spc="-1" strike="noStrike">
                <a:solidFill>
                  <a:srgbClr val="404040"/>
                </a:solidFill>
                <a:latin typeface="Microsoft JhengHei"/>
                <a:ea typeface="微軟正黑體"/>
              </a:rPr>
              <a:t>- </a:t>
            </a:r>
            <a:r>
              <a:rPr b="1" lang="zh-TW" sz="1600" spc="-1" strike="noStrike">
                <a:solidFill>
                  <a:srgbClr val="0070c0"/>
                </a:solidFill>
                <a:latin typeface="Microsoft JhengHei"/>
                <a:ea typeface="微軟正黑體"/>
              </a:rPr>
              <a:t>Weighted Essentially Non-Oscillatory (WENO)</a:t>
            </a:r>
            <a:endParaRPr b="0" lang="zh-TW" sz="1600" spc="-1" strike="noStrike">
              <a:solidFill>
                <a:srgbClr val="404040"/>
              </a:solidFill>
              <a:latin typeface="Century Gothic"/>
            </a:endParaRPr>
          </a:p>
          <a:p>
            <a:pPr>
              <a:lnSpc>
                <a:spcPct val="150000"/>
              </a:lnSpc>
              <a:spcBef>
                <a:spcPts val="1001"/>
              </a:spcBef>
            </a:pPr>
            <a:r>
              <a:rPr b="1" lang="zh-TW" sz="1600" spc="-1" strike="noStrike">
                <a:solidFill>
                  <a:srgbClr val="404040"/>
                </a:solidFill>
                <a:latin typeface="Microsoft JhengHei"/>
                <a:ea typeface="微軟正黑體"/>
              </a:rPr>
              <a:t>- </a:t>
            </a:r>
            <a:r>
              <a:rPr b="1" lang="zh-TW" sz="1600" spc="-1" strike="noStrike">
                <a:solidFill>
                  <a:srgbClr val="0070c0"/>
                </a:solidFill>
                <a:latin typeface="Microsoft JhengHei"/>
                <a:ea typeface="微軟正黑體"/>
              </a:rPr>
              <a:t>Gaussian Process (GP)</a:t>
            </a:r>
            <a:endParaRPr b="0" lang="zh-TW" sz="1600" spc="-1" strike="noStrike">
              <a:solidFill>
                <a:srgbClr val="404040"/>
              </a:solidFill>
              <a:latin typeface="Century Gothic"/>
            </a:endParaRPr>
          </a:p>
          <a:p>
            <a:pPr>
              <a:lnSpc>
                <a:spcPct val="150000"/>
              </a:lnSpc>
              <a:spcBef>
                <a:spcPts val="1001"/>
              </a:spcBef>
            </a:pPr>
            <a:endParaRPr b="0" lang="zh-TW"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589120" y="1710720"/>
            <a:ext cx="8915040" cy="3066120"/>
          </a:xfrm>
          <a:prstGeom prst="rect">
            <a:avLst/>
          </a:prstGeom>
          <a:noFill/>
          <a:ln>
            <a:noFill/>
          </a:ln>
        </p:spPr>
        <p:txBody>
          <a:bodyPr anchor="b">
            <a:noAutofit/>
          </a:bodyPr>
          <a:p>
            <a:pPr>
              <a:lnSpc>
                <a:spcPct val="100000"/>
              </a:lnSpc>
            </a:pPr>
            <a:r>
              <a:rPr b="0" lang="zh-TW" sz="3200" spc="-1" strike="noStrike">
                <a:solidFill>
                  <a:srgbClr val="262626"/>
                </a:solidFill>
                <a:latin typeface="Century Gothic"/>
                <a:ea typeface="微軟正黑體"/>
              </a:rPr>
              <a:t> </a:t>
            </a:r>
            <a:br/>
            <a:r>
              <a:rPr b="0" lang="zh-TW" sz="3200" spc="-1" strike="noStrike">
                <a:solidFill>
                  <a:srgbClr val="262626"/>
                </a:solidFill>
                <a:latin typeface="Century Gothic"/>
                <a:ea typeface="微軟正黑體"/>
              </a:rPr>
              <a:t>Model parallel with OpenMP</a:t>
            </a:r>
            <a:br/>
            <a:br/>
            <a:endParaRPr b="0" lang="zh-TW" sz="3200" spc="-1" strike="noStrike">
              <a:solidFill>
                <a:srgbClr val="000000"/>
              </a:solidFill>
              <a:latin typeface="Century Gothic"/>
            </a:endParaRPr>
          </a:p>
        </p:txBody>
      </p:sp>
      <p:sp>
        <p:nvSpPr>
          <p:cNvPr id="232" name="TextShape 2"/>
          <p:cNvSpPr txBox="1"/>
          <p:nvPr/>
        </p:nvSpPr>
        <p:spPr>
          <a:xfrm>
            <a:off x="2589120" y="4777200"/>
            <a:ext cx="8915040" cy="11260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2593080" y="624240"/>
            <a:ext cx="8911440" cy="1280520"/>
          </a:xfrm>
          <a:prstGeom prst="rect">
            <a:avLst/>
          </a:prstGeom>
          <a:noFill/>
          <a:ln>
            <a:noFill/>
          </a:ln>
        </p:spPr>
        <p:txBody>
          <a:bodyPr>
            <a:noAutofit/>
          </a:bodyPr>
          <a:p>
            <a:pPr>
              <a:lnSpc>
                <a:spcPct val="100000"/>
              </a:lnSpc>
            </a:pPr>
            <a:r>
              <a:rPr b="0" lang="zh-TW" sz="3600" spc="-1" strike="noStrike">
                <a:solidFill>
                  <a:srgbClr val="262626"/>
                </a:solidFill>
                <a:latin typeface="Century Gothic"/>
              </a:rPr>
              <a:t>Model parallel with OpenMP</a:t>
            </a:r>
            <a:br/>
            <a:endParaRPr b="0" lang="zh-TW" sz="3600" spc="-1" strike="noStrike">
              <a:solidFill>
                <a:srgbClr val="000000"/>
              </a:solidFill>
              <a:latin typeface="Century Gothic"/>
            </a:endParaRPr>
          </a:p>
        </p:txBody>
      </p:sp>
      <p:sp>
        <p:nvSpPr>
          <p:cNvPr id="234" name="TextShape 2"/>
          <p:cNvSpPr txBox="1"/>
          <p:nvPr/>
        </p:nvSpPr>
        <p:spPr>
          <a:xfrm>
            <a:off x="2589120" y="2133720"/>
            <a:ext cx="8915040" cy="4618440"/>
          </a:xfrm>
          <a:prstGeom prst="rect">
            <a:avLst/>
          </a:prstGeom>
          <a:noFill/>
          <a:ln>
            <a:noFill/>
          </a:ln>
        </p:spPr>
        <p:txBody>
          <a:bodyPr>
            <a:normAutofit/>
          </a:bodyPr>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Firstly, we parallel our origin PLM code with OpenMP, make it more robust against large segments number.</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marL="343080" indent="-342720">
              <a:lnSpc>
                <a:spcPct val="150000"/>
              </a:lnSpc>
              <a:spcBef>
                <a:spcPts val="1001"/>
              </a:spcBef>
              <a:buClr>
                <a:srgbClr val="a53010"/>
              </a:buClr>
              <a:buFont typeface="Wingdings 3" charset="2"/>
              <a:buChar char=""/>
            </a:pPr>
            <a:r>
              <a:rPr b="0" lang="zh-TW" sz="1800" spc="-1" strike="noStrike">
                <a:solidFill>
                  <a:srgbClr val="404040"/>
                </a:solidFill>
                <a:latin typeface="Century Gothic"/>
                <a:ea typeface="微軟正黑體"/>
              </a:rPr>
              <a:t>In the process, we transform origin PLM python code into cpp code, to ensure the compatibility with OpenMP or even MPI.</a:t>
            </a: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a:p>
            <a:pPr>
              <a:lnSpc>
                <a:spcPct val="150000"/>
              </a:lnSpc>
              <a:spcBef>
                <a:spcPts val="1001"/>
              </a:spcBef>
            </a:pPr>
            <a:endParaRPr b="0" lang="zh-TW"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7</TotalTime>
  <Application>Trio_Office/6.2.8.2$Windows_x86 LibreOffice_project/</Application>
  <Words>1093</Words>
  <Paragraphs>134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2024-05-30T03:54:41Z</dcterms:created>
  <dc:creator/>
  <dc:description/>
  <dc:language>zh-TW</dc:language>
  <cp:lastModifiedBy/>
  <dcterms:modified xsi:type="dcterms:W3CDTF">2024-06-10T19:48:05Z</dcterms:modified>
  <cp:revision>216</cp:revision>
  <dc:subject/>
  <dc:title>PowerPoint 簡報</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寬螢幕</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