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603" r:id="rId1"/>
  </p:sldMasterIdLst>
  <p:notesMasterIdLst>
    <p:notesMasterId r:id="rId36"/>
  </p:notesMasterIdLst>
  <p:handoutMasterIdLst>
    <p:handoutMasterId r:id="rId37"/>
  </p:handoutMasterIdLst>
  <p:sldIdLst>
    <p:sldId id="261" r:id="rId2"/>
    <p:sldId id="258" r:id="rId3"/>
    <p:sldId id="263" r:id="rId4"/>
    <p:sldId id="289" r:id="rId5"/>
    <p:sldId id="290" r:id="rId6"/>
    <p:sldId id="295" r:id="rId7"/>
    <p:sldId id="315" r:id="rId8"/>
    <p:sldId id="316" r:id="rId9"/>
    <p:sldId id="296" r:id="rId10"/>
    <p:sldId id="328" r:id="rId11"/>
    <p:sldId id="297" r:id="rId12"/>
    <p:sldId id="268" r:id="rId13"/>
    <p:sldId id="305" r:id="rId14"/>
    <p:sldId id="306" r:id="rId15"/>
    <p:sldId id="307" r:id="rId16"/>
    <p:sldId id="324" r:id="rId17"/>
    <p:sldId id="325" r:id="rId18"/>
    <p:sldId id="327" r:id="rId19"/>
    <p:sldId id="326" r:id="rId20"/>
    <p:sldId id="272" r:id="rId21"/>
    <p:sldId id="288" r:id="rId22"/>
    <p:sldId id="317" r:id="rId23"/>
    <p:sldId id="318" r:id="rId24"/>
    <p:sldId id="319" r:id="rId25"/>
    <p:sldId id="273" r:id="rId26"/>
    <p:sldId id="262" r:id="rId27"/>
    <p:sldId id="322" r:id="rId28"/>
    <p:sldId id="323" r:id="rId29"/>
    <p:sldId id="287" r:id="rId30"/>
    <p:sldId id="314" r:id="rId31"/>
    <p:sldId id="330" r:id="rId32"/>
    <p:sldId id="329" r:id="rId33"/>
    <p:sldId id="331" r:id="rId34"/>
    <p:sldId id="332" r:id="rId35"/>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B925D6-2BA1-7656-EB80-E799E138A441}" v="521" dt="2024-06-10T09:21:11.836"/>
    <p1510:client id="{66ADFAF3-D5B4-523B-653B-46E38FEB6282}" v="139" dt="2024-06-09T14:31:21.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52" y="2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樂仁 陳" userId="1cc323579d1c94f1" providerId="Windows Live" clId="Web-{66ADFAF3-D5B4-523B-653B-46E38FEB6282}"/>
    <pc:docChg chg="modSld">
      <pc:chgData name="樂仁 陳" userId="1cc323579d1c94f1" providerId="Windows Live" clId="Web-{66ADFAF3-D5B4-523B-653B-46E38FEB6282}" dt="2024-06-09T14:31:21.990" v="133" actId="20577"/>
      <pc:docMkLst>
        <pc:docMk/>
      </pc:docMkLst>
      <pc:sldChg chg="modSp">
        <pc:chgData name="樂仁 陳" userId="1cc323579d1c94f1" providerId="Windows Live" clId="Web-{66ADFAF3-D5B4-523B-653B-46E38FEB6282}" dt="2024-06-09T14:31:21.990" v="133" actId="20577"/>
        <pc:sldMkLst>
          <pc:docMk/>
          <pc:sldMk cId="1621817109" sldId="314"/>
        </pc:sldMkLst>
        <pc:spChg chg="mod">
          <ac:chgData name="樂仁 陳" userId="1cc323579d1c94f1" providerId="Windows Live" clId="Web-{66ADFAF3-D5B4-523B-653B-46E38FEB6282}" dt="2024-06-09T12:45:13.036" v="18" actId="20577"/>
          <ac:spMkLst>
            <pc:docMk/>
            <pc:sldMk cId="1621817109" sldId="314"/>
            <ac:spMk id="2" creationId="{871BE602-A1AC-44B3-A7C5-ACAA97F85F7B}"/>
          </ac:spMkLst>
        </pc:spChg>
        <pc:spChg chg="mod">
          <ac:chgData name="樂仁 陳" userId="1cc323579d1c94f1" providerId="Windows Live" clId="Web-{66ADFAF3-D5B4-523B-653B-46E38FEB6282}" dt="2024-06-09T14:31:21.990" v="133" actId="20577"/>
          <ac:spMkLst>
            <pc:docMk/>
            <pc:sldMk cId="1621817109" sldId="314"/>
            <ac:spMk id="3" creationId="{948807CA-A469-43A7-9C10-9D3A8F7133B4}"/>
          </ac:spMkLst>
        </pc:spChg>
      </pc:sldChg>
    </pc:docChg>
  </pc:docChgLst>
  <pc:docChgLst>
    <pc:chgData name="樂仁 陳" userId="1cc323579d1c94f1" providerId="Windows Live" clId="Web-{34B925D6-2BA1-7656-EB80-E799E138A441}"/>
    <pc:docChg chg="addSld modSld sldOrd">
      <pc:chgData name="樂仁 陳" userId="1cc323579d1c94f1" providerId="Windows Live" clId="Web-{34B925D6-2BA1-7656-EB80-E799E138A441}" dt="2024-06-10T09:21:11.836" v="512" actId="20577"/>
      <pc:docMkLst>
        <pc:docMk/>
      </pc:docMkLst>
      <pc:sldChg chg="modSp">
        <pc:chgData name="樂仁 陳" userId="1cc323579d1c94f1" providerId="Windows Live" clId="Web-{34B925D6-2BA1-7656-EB80-E799E138A441}" dt="2024-06-10T07:05:28.734" v="6" actId="20577"/>
        <pc:sldMkLst>
          <pc:docMk/>
          <pc:sldMk cId="101020161" sldId="261"/>
        </pc:sldMkLst>
        <pc:spChg chg="mod">
          <ac:chgData name="樂仁 陳" userId="1cc323579d1c94f1" providerId="Windows Live" clId="Web-{34B925D6-2BA1-7656-EB80-E799E138A441}" dt="2024-06-10T07:05:28.734" v="6" actId="20577"/>
          <ac:spMkLst>
            <pc:docMk/>
            <pc:sldMk cId="101020161" sldId="261"/>
            <ac:spMk id="2" creationId="{847B1B11-6B91-42C5-AB22-430D36B364B4}"/>
          </ac:spMkLst>
        </pc:spChg>
      </pc:sldChg>
      <pc:sldChg chg="modSp">
        <pc:chgData name="樂仁 陳" userId="1cc323579d1c94f1" providerId="Windows Live" clId="Web-{34B925D6-2BA1-7656-EB80-E799E138A441}" dt="2024-06-10T09:21:11.836" v="512" actId="20577"/>
        <pc:sldMkLst>
          <pc:docMk/>
          <pc:sldMk cId="1621817109" sldId="314"/>
        </pc:sldMkLst>
        <pc:spChg chg="mod">
          <ac:chgData name="樂仁 陳" userId="1cc323579d1c94f1" providerId="Windows Live" clId="Web-{34B925D6-2BA1-7656-EB80-E799E138A441}" dt="2024-06-10T09:21:11.836" v="512" actId="20577"/>
          <ac:spMkLst>
            <pc:docMk/>
            <pc:sldMk cId="1621817109" sldId="314"/>
            <ac:spMk id="3" creationId="{948807CA-A469-43A7-9C10-9D3A8F7133B4}"/>
          </ac:spMkLst>
        </pc:spChg>
      </pc:sldChg>
      <pc:sldChg chg="addSp delSp modSp new">
        <pc:chgData name="樂仁 陳" userId="1cc323579d1c94f1" providerId="Windows Live" clId="Web-{34B925D6-2BA1-7656-EB80-E799E138A441}" dt="2024-06-10T07:10:49.819" v="51" actId="20577"/>
        <pc:sldMkLst>
          <pc:docMk/>
          <pc:sldMk cId="155509410" sldId="329"/>
        </pc:sldMkLst>
        <pc:spChg chg="mod">
          <ac:chgData name="樂仁 陳" userId="1cc323579d1c94f1" providerId="Windows Live" clId="Web-{34B925D6-2BA1-7656-EB80-E799E138A441}" dt="2024-06-10T07:10:49.819" v="51" actId="20577"/>
          <ac:spMkLst>
            <pc:docMk/>
            <pc:sldMk cId="155509410" sldId="329"/>
            <ac:spMk id="2" creationId="{C096E1EB-EAD4-1D4D-F7F9-BD5A77BA13AC}"/>
          </ac:spMkLst>
        </pc:spChg>
        <pc:spChg chg="add del">
          <ac:chgData name="樂仁 陳" userId="1cc323579d1c94f1" providerId="Windows Live" clId="Web-{34B925D6-2BA1-7656-EB80-E799E138A441}" dt="2024-06-10T07:07:05.866" v="24"/>
          <ac:spMkLst>
            <pc:docMk/>
            <pc:sldMk cId="155509410" sldId="329"/>
            <ac:spMk id="3" creationId="{30B2AA31-242B-9B86-D9CD-2B994EAF14DA}"/>
          </ac:spMkLst>
        </pc:spChg>
        <pc:picChg chg="add del mod ord">
          <ac:chgData name="樂仁 陳" userId="1cc323579d1c94f1" providerId="Windows Live" clId="Web-{34B925D6-2BA1-7656-EB80-E799E138A441}" dt="2024-06-10T07:06:58.241" v="23"/>
          <ac:picMkLst>
            <pc:docMk/>
            <pc:sldMk cId="155509410" sldId="329"/>
            <ac:picMk id="4" creationId="{529EC945-E42D-5AE0-2336-3C4F7FDABF91}"/>
          </ac:picMkLst>
        </pc:picChg>
        <pc:picChg chg="add mod ord">
          <ac:chgData name="樂仁 陳" userId="1cc323579d1c94f1" providerId="Windows Live" clId="Web-{34B925D6-2BA1-7656-EB80-E799E138A441}" dt="2024-06-10T07:09:37.455" v="37" actId="1076"/>
          <ac:picMkLst>
            <pc:docMk/>
            <pc:sldMk cId="155509410" sldId="329"/>
            <ac:picMk id="5" creationId="{4567F231-8566-AD0C-FA2A-9466BD562796}"/>
          </ac:picMkLst>
        </pc:picChg>
        <pc:picChg chg="add del mod">
          <ac:chgData name="樂仁 陳" userId="1cc323579d1c94f1" providerId="Windows Live" clId="Web-{34B925D6-2BA1-7656-EB80-E799E138A441}" dt="2024-06-10T07:07:25.461" v="27"/>
          <ac:picMkLst>
            <pc:docMk/>
            <pc:sldMk cId="155509410" sldId="329"/>
            <ac:picMk id="6" creationId="{24690DA4-9FBF-F7EA-4B48-345BA1CB77F4}"/>
          </ac:picMkLst>
        </pc:picChg>
        <pc:picChg chg="add mod">
          <ac:chgData name="樂仁 陳" userId="1cc323579d1c94f1" providerId="Windows Live" clId="Web-{34B925D6-2BA1-7656-EB80-E799E138A441}" dt="2024-06-10T07:07:36.696" v="29" actId="1076"/>
          <ac:picMkLst>
            <pc:docMk/>
            <pc:sldMk cId="155509410" sldId="329"/>
            <ac:picMk id="7" creationId="{D06BC383-4C94-CE26-9F18-81F514DA3111}"/>
          </ac:picMkLst>
        </pc:picChg>
      </pc:sldChg>
      <pc:sldChg chg="addSp delSp modSp add ord replId">
        <pc:chgData name="樂仁 陳" userId="1cc323579d1c94f1" providerId="Windows Live" clId="Web-{34B925D6-2BA1-7656-EB80-E799E138A441}" dt="2024-06-10T08:29:57.494" v="325" actId="20577"/>
        <pc:sldMkLst>
          <pc:docMk/>
          <pc:sldMk cId="2645555251" sldId="330"/>
        </pc:sldMkLst>
        <pc:spChg chg="add mod">
          <ac:chgData name="樂仁 陳" userId="1cc323579d1c94f1" providerId="Windows Live" clId="Web-{34B925D6-2BA1-7656-EB80-E799E138A441}" dt="2024-06-10T08:29:57.494" v="325" actId="20577"/>
          <ac:spMkLst>
            <pc:docMk/>
            <pc:sldMk cId="2645555251" sldId="330"/>
            <ac:spMk id="4" creationId="{41DEDF33-001C-D6BB-8EB0-6BA8E1591EB9}"/>
          </ac:spMkLst>
        </pc:spChg>
        <pc:picChg chg="del">
          <ac:chgData name="樂仁 陳" userId="1cc323579d1c94f1" providerId="Windows Live" clId="Web-{34B925D6-2BA1-7656-EB80-E799E138A441}" dt="2024-06-10T07:09:20.766" v="32"/>
          <ac:picMkLst>
            <pc:docMk/>
            <pc:sldMk cId="2645555251" sldId="330"/>
            <ac:picMk id="5" creationId="{4567F231-8566-AD0C-FA2A-9466BD562796}"/>
          </ac:picMkLst>
        </pc:picChg>
        <pc:picChg chg="del">
          <ac:chgData name="樂仁 陳" userId="1cc323579d1c94f1" providerId="Windows Live" clId="Web-{34B925D6-2BA1-7656-EB80-E799E138A441}" dt="2024-06-10T07:09:21.548" v="33"/>
          <ac:picMkLst>
            <pc:docMk/>
            <pc:sldMk cId="2645555251" sldId="330"/>
            <ac:picMk id="7" creationId="{D06BC383-4C94-CE26-9F18-81F514DA3111}"/>
          </ac:picMkLst>
        </pc:picChg>
      </pc:sldChg>
      <pc:sldChg chg="addSp delSp modSp add replId">
        <pc:chgData name="樂仁 陳" userId="1cc323579d1c94f1" providerId="Windows Live" clId="Web-{34B925D6-2BA1-7656-EB80-E799E138A441}" dt="2024-06-10T07:11:25.150" v="60" actId="1076"/>
        <pc:sldMkLst>
          <pc:docMk/>
          <pc:sldMk cId="648954047" sldId="331"/>
        </pc:sldMkLst>
        <pc:spChg chg="mod">
          <ac:chgData name="樂仁 陳" userId="1cc323579d1c94f1" providerId="Windows Live" clId="Web-{34B925D6-2BA1-7656-EB80-E799E138A441}" dt="2024-06-10T07:10:57.117" v="54" actId="20577"/>
          <ac:spMkLst>
            <pc:docMk/>
            <pc:sldMk cId="648954047" sldId="331"/>
            <ac:spMk id="2" creationId="{C096E1EB-EAD4-1D4D-F7F9-BD5A77BA13AC}"/>
          </ac:spMkLst>
        </pc:spChg>
        <pc:spChg chg="add del mod">
          <ac:chgData name="樂仁 陳" userId="1cc323579d1c94f1" providerId="Windows Live" clId="Web-{34B925D6-2BA1-7656-EB80-E799E138A441}" dt="2024-06-10T07:11:22.447" v="59"/>
          <ac:spMkLst>
            <pc:docMk/>
            <pc:sldMk cId="648954047" sldId="331"/>
            <ac:spMk id="6" creationId="{08FC06E7-8A69-A7B6-4821-3D6CC0D24CA1}"/>
          </ac:spMkLst>
        </pc:spChg>
        <pc:picChg chg="add mod">
          <ac:chgData name="樂仁 陳" userId="1cc323579d1c94f1" providerId="Windows Live" clId="Web-{34B925D6-2BA1-7656-EB80-E799E138A441}" dt="2024-06-10T07:11:11.321" v="57" actId="1076"/>
          <ac:picMkLst>
            <pc:docMk/>
            <pc:sldMk cId="648954047" sldId="331"/>
            <ac:picMk id="3" creationId="{29562426-39F0-FB5B-32EC-557BD9641D8B}"/>
          </ac:picMkLst>
        </pc:picChg>
        <pc:picChg chg="del">
          <ac:chgData name="樂仁 陳" userId="1cc323579d1c94f1" providerId="Windows Live" clId="Web-{34B925D6-2BA1-7656-EB80-E799E138A441}" dt="2024-06-10T07:11:09.493" v="56"/>
          <ac:picMkLst>
            <pc:docMk/>
            <pc:sldMk cId="648954047" sldId="331"/>
            <ac:picMk id="5" creationId="{4567F231-8566-AD0C-FA2A-9466BD562796}"/>
          </ac:picMkLst>
        </pc:picChg>
        <pc:picChg chg="del">
          <ac:chgData name="樂仁 陳" userId="1cc323579d1c94f1" providerId="Windows Live" clId="Web-{34B925D6-2BA1-7656-EB80-E799E138A441}" dt="2024-06-10T07:11:15.931" v="58"/>
          <ac:picMkLst>
            <pc:docMk/>
            <pc:sldMk cId="648954047" sldId="331"/>
            <ac:picMk id="7" creationId="{D06BC383-4C94-CE26-9F18-81F514DA3111}"/>
          </ac:picMkLst>
        </pc:picChg>
        <pc:picChg chg="add mod ord">
          <ac:chgData name="樂仁 陳" userId="1cc323579d1c94f1" providerId="Windows Live" clId="Web-{34B925D6-2BA1-7656-EB80-E799E138A441}" dt="2024-06-10T07:11:25.150" v="60" actId="1076"/>
          <ac:picMkLst>
            <pc:docMk/>
            <pc:sldMk cId="648954047" sldId="331"/>
            <ac:picMk id="8" creationId="{902825A1-CC34-E2C6-BDC3-A6CB1D1A0DCF}"/>
          </ac:picMkLst>
        </pc:picChg>
      </pc:sldChg>
      <pc:sldChg chg="modSp add replId">
        <pc:chgData name="樂仁 陳" userId="1cc323579d1c94f1" providerId="Windows Live" clId="Web-{34B925D6-2BA1-7656-EB80-E799E138A441}" dt="2024-06-10T08:54:15.546" v="496" actId="20577"/>
        <pc:sldMkLst>
          <pc:docMk/>
          <pc:sldMk cId="1588401843" sldId="332"/>
        </pc:sldMkLst>
        <pc:spChg chg="mod">
          <ac:chgData name="樂仁 陳" userId="1cc323579d1c94f1" providerId="Windows Live" clId="Web-{34B925D6-2BA1-7656-EB80-E799E138A441}" dt="2024-06-10T08:54:15.546" v="496" actId="20577"/>
          <ac:spMkLst>
            <pc:docMk/>
            <pc:sldMk cId="1588401843" sldId="332"/>
            <ac:spMk id="4" creationId="{41DEDF33-001C-D6BB-8EB0-6BA8E1591EB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12F89E5C-B565-4652-A458-256C99F39B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EFADAE01-52D2-4890-B1C9-AD0C7FD4F4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DEDF14-133A-4F8A-9C58-6143A2406583}" type="datetime1">
              <a:rPr lang="zh-TW" altLang="en-US" smtClean="0">
                <a:latin typeface="Microsoft JhengHei UI" panose="020B0604030504040204" pitchFamily="34" charset="-120"/>
                <a:ea typeface="Microsoft JhengHei UI" panose="020B0604030504040204" pitchFamily="34" charset="-120"/>
              </a:rPr>
              <a:t>2024/6/10</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6354FD81-1270-49AA-B4D9-0490D29E83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5E686681-838F-4CFC-BFF8-75F367618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A68D1-CA0F-4C80-AED6-0756F0748382}"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33901045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1T00:25:21.076"/>
    </inkml:context>
    <inkml:brush xml:id="br0">
      <inkml:brushProperty name="width" value="0.1" units="cm"/>
      <inkml:brushProperty name="height" value="0.1" units="cm"/>
      <inkml:brushProperty name="color" value="#E71224"/>
    </inkml:brush>
  </inkml:definitions>
  <inkml:trace contextRef="#ctx0" brushRef="#br0">7673 7299 16383 0 0,'16'-3'0'0'0,"36"-14"0"0"0,38-24 0 0 0,48-22 0 0 0,35-7 0 0 0,24-5 0 0 0,12 2 0 0 0,-3 1 0 0 0,-20 12 0 0 0,-33 12 0 0 0,-30 8 0 0 0,-33 11 0 0 0,-25 8 0 0 0,-21 8 0 0 0,-13 0 0 0 0,-7 3 0 0 0,-2 3 0 0 0,-5-3 0 0 0,-2 1 0 0 0,-9 2 0 0 0,-12 1 0 0 0,-9 3 0 0 0,-4 1 0 0 0,-5 1 0 0 0,-4 1 0 0 0,1 1 0 0 0,0-1 0 0 0,-1 1 0 0 0,-1-4 0 0 0,2 0 0 0 0,0 0 0 0 0,0 0 0 0 0,1 1 0 0 0,6-4 0 0 0,1-2 0 0 0,6 2 0 0 0,7 0 0 0 0,11 3 0 0 0,10 0 0 0 0,4 2 0 0 0,5 1 0 0 0,3 0 0 0 0,2 0 0 0 0,-1 0 0 0 0,0 1 0 0 0,0-1 0 0 0,-4 3 0 0 0,-4 0 0 0 0,-5 3 0 0 0,0 0 0 0 0,-3 5 0 0 0,-3 5 0 0 0,-3 3 0 0 0,-6 3 0 0 0,-2 3 0 0 0,-4-3 0 0 0,0-2 0 0 0,0 1 0 0 0,-4-4 0 0 0,0 1 0 0 0,2 2 0 0 0,2-1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1T00:25:21.077"/>
    </inkml:context>
    <inkml:brush xml:id="br0">
      <inkml:brushProperty name="width" value="0.1" units="cm"/>
      <inkml:brushProperty name="height" value="0.1" units="cm"/>
      <inkml:brushProperty name="color" value="#E71224"/>
    </inkml:brush>
  </inkml:definitions>
  <inkml:trace contextRef="#ctx0" brushRef="#br0">7770 6959 16383 0 0,'5'0'0'0'0,"15"0"0"0"0,17 2 0 0 0,18 2 0 0 0,10 4 0 0 0,9 2 0 0 0,4-2 0 0 0,-3 7 0 0 0,-2-1 0 0 0,-4 4 0 0 0,-8-2 0 0 0,-10-3 0 0 0,-10-2 0 0 0,-7-2 0 0 0,-5-3 0 0 0,-1-2 0 0 0,-3-3 0 0 0,-1 0 0 0 0,1-1 0 0 0,-1-1 0 0 0,0 1 0 0 0,2-1 0 0 0,1 1 0 0 0,-1 0 0 0 0,0 0 0 0 0,1 5 0 0 0,-1 2 0 0 0,-1-1 0 0 0,2 0 0 0 0,-2 3 0 0 0,0 0 0 0 0,2-1 0 0 0,0-2 0 0 0,-1-3 0 0 0,0 0 0 0 0,1-2 0 0 0,-1 1 0 0 0,-1 2 0 0 0,2-1 0 0 0,0-1 0 0 0,-1-1 0 0 0,1 0 0 0 0,-6 5 0 0 0,0 1 0 0 0,-1 0 0 0 0,1-2 0 0 0,2-1 0 0 0,0-2 0 0 0,-4 4 0 0 0,0 1 0 0 0,2 0 0 0 0,3-2 0 0 0,-4-4 0 0 0,-6-2 0 0 0,-12-2 0 0 0,-11 1 0 0 0,-7 0 0 0 0,-5 1 0 0 0,-5-6 0 0 0,-1-3 0 0 0,0 0 0 0 0,3-4 0 0 0,2 1 0 0 0,1 2 0 0 0,0-2 0 0 0,-3 1 0 0 0,3 1 0 0 0,1 1 0 0 0,2-3 0 0 0,3 2 0 0 0,3-3 0 0 0,10 0 0 0 0,9 4 0 0 0,10 5 0 0 0,4 4 0 0 0,3 7 0 0 0,4 3 0 0 0,-1 2 0 0 0,-5 5 0 0 0,-1-1 0 0 0,1-3 0 0 0,0-3 0 0 0,-4 2 0 0 0,-1-1 0 0 0,4-2 0 0 0,2 0 0 0 0,0-1 0 0 0,-4 3 0 0 0,1 0 0 0 0,-4 4 0 0 0,-5 4 0 0 0,-6 0 0 0 0,-7-2 0 0 0,-8 3 0 0 0,-8 3 0 0 0,-6 0 0 0 0,-1-3 0 0 0,-2-6 0 0 0,-2 1 0 0 0,2 4 0 0 0,1-3 0 0 0,-2-2 0 0 0,2-2 0 0 0,1-3 0 0 0,-2 4 0 0 0,0 3 0 0 0,1 1 0 0 0,-1-4 0 0 0,6 3 0 0 0,0-3 0 0 0,1 0 0 0 0,-1-1 0 0 0,-2-4 0 0 0,-3-3 0 0 0,1-1 0 0 0,0-2 0 0 0,6-1 0 0 0,9-1 0 0 0,6 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1T00:25:21.078"/>
    </inkml:context>
    <inkml:brush xml:id="br0">
      <inkml:brushProperty name="width" value="0.1" units="cm"/>
      <inkml:brushProperty name="height" value="0.1" units="cm"/>
      <inkml:brushProperty name="color" value="#E71224"/>
    </inkml:brush>
  </inkml:definitions>
  <inkml:trace contextRef="#ctx0" brushRef="#br0">7708 6463 16383 0 0,'0'-5'0'0'0,"5"-7"0"0"0,8-2 0 0 0,0 0 0 0 0,-1-4 0 0 0,0 1 0 0 0,-3-1 0 0 0,4 2 0 0 0,3 4 0 0 0,5 4 0 0 0,2 3 0 0 0,1 3 0 0 0,3 1 0 0 0,-1 2 0 0 0,0-1 0 0 0,1 1 0 0 0,-2 0 0 0 0,-4 2 0 0 0,-7 6 0 0 0,-5 4 0 0 0,-4 5 0 0 0,-3 5 0 0 0,-2 3 0 0 0,-1 1 0 0 0,0 0 0 0 0,0 1 0 0 0,0-2 0 0 0,-5-5 0 0 0,-1-1 0 0 0,-5-4 0 0 0,-3-4 0 0 0,-5-5 0 0 0,3 2 0 0 0,-3-1 0 0 0,3 4 0 0 0,4 2 0 0 0,5 5 0 0 0,3 3 0 0 0,2 1 0 0 0,3 2 0 0 0,0 2 0 0 0,1-4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1T00:25:21.079"/>
    </inkml:context>
    <inkml:brush xml:id="br0">
      <inkml:brushProperty name="width" value="0.1" units="cm"/>
      <inkml:brushProperty name="height" value="0.1" units="cm"/>
      <inkml:brushProperty name="color" value="#E71224"/>
    </inkml:brush>
  </inkml:definitions>
  <inkml:trace contextRef="#ctx0" brushRef="#br0">7814 6720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0T22:34:18.036"/>
    </inkml:context>
    <inkml:brush xml:id="br0">
      <inkml:brushProperty name="width" value="0.1" units="cm"/>
      <inkml:brushProperty name="height" value="0.1" units="cm"/>
      <inkml:brushProperty name="color" value="#E71224"/>
    </inkml:brush>
  </inkml:definitions>
  <inkml:trace contextRef="#ctx0" brushRef="#br0">5530 6406 16383 0 0,'0'-5'0'0'0,"5"-2"0"0"0,6 1 0 0 0,7 1 0 0 0,5 1 0 0 0,3 2 0 0 0,3 1 0 0 0,0 0 0 0 0,7 1 0 0 0,0 1 0 0 0,1-1 0 0 0,-2 0 0 0 0,3 0 0 0 0,0 0 0 0 0,8 1 0 0 0,7-1 0 0 0,8 0 0 0 0,4 0 0 0 0,6 0 0 0 0,1 0 0 0 0,-2 0 0 0 0,-4 0 0 0 0,-2 0 0 0 0,-3 0 0 0 0,-7 0 0 0 0,-2 0 0 0 0,-5 0 0 0 0,-1 0 0 0 0,1 0 0 0 0,3 0 0 0 0,3 0 0 0 0,2 0 0 0 0,2 0 0 0 0,1 0 0 0 0,5 0 0 0 0,2 0 0 0 0,4 0 0 0 0,2 0 0 0 0,2 0 0 0 0,13 0 0 0 0,13 4 0 0 0,-1 3 0 0 0,2-1 0 0 0,-1-1 0 0 0,3-1 0 0 0,8-2 0 0 0,11-1 0 0 0,8 0 0 0 0,-7-1 0 0 0,-4 0 0 0 0,-13-1 0 0 0,-10 1 0 0 0,-15 0 0 0 0,-12 0 0 0 0,-13 0 0 0 0,-10 0 0 0 0,-8 0 0 0 0,-1 0 0 0 0,-1 0 0 0 0,-2 0 0 0 0,3 0 0 0 0,1 0 0 0 0,4 0 0 0 0,0 0 0 0 0,2 0 0 0 0,0 0 0 0 0,6 0 0 0 0,1 0 0 0 0,1 0 0 0 0,-3 0 0 0 0,0 0 0 0 0,2 0 0 0 0,-3 0 0 0 0,1 0 0 0 0,-3 0 0 0 0,5 0 0 0 0,0 0 0 0 0,1 0 0 0 0,-4 0 0 0 0,-4 0 0 0 0,-5 0 0 0 0,-4 0 0 0 0,2 0 0 0 0,1 0 0 0 0,7 0 0 0 0,7 0 0 0 0,10 0 0 0 0,9 0 0 0 0,12 0 0 0 0,17 4 0 0 0,11 3 0 0 0,2-1 0 0 0,2-1 0 0 0,-4-1 0 0 0,-6-2 0 0 0,-1-1 0 0 0,-13 0 0 0 0,-12-1 0 0 0,-9 0 0 0 0,-7-1 0 0 0,-8 1 0 0 0,0 0 0 0 0,-3 0 0 0 0,-1 0 0 0 0,1 0 0 0 0,2 0 0 0 0,2 0 0 0 0,-4 0 0 0 0,-1 0 0 0 0,-3 0 0 0 0,-1 0 0 0 0,3 0 0 0 0,2 0 0 0 0,3 0 0 0 0,1 0 0 0 0,2 0 0 0 0,1 0 0 0 0,5 0 0 0 0,-3 0 0 0 0,-2 0 0 0 0,-5 0 0 0 0,-3 0 0 0 0,-4 0 0 0 0,-1 0 0 0 0,-2 0 0 0 0,-5 0 0 0 0,-2 0 0 0 0,-4 0 0 0 0,-2 0 0 0 0,0 0 0 0 0,-2 0 0 0 0,0 0 0 0 0,1 0 0 0 0,4 0 0 0 0,2 0 0 0 0,0 0 0 0 0,4 0 0 0 0,5 0 0 0 0,0 0 0 0 0,2 0 0 0 0,-1 0 0 0 0,1 0 0 0 0,-2 0 0 0 0,-4 0 0 0 0,-3 0 0 0 0,1 0 0 0 0,0 0 0 0 0,-3 0 0 0 0,-1 0 0 0 0,-2 0 0 0 0,-2 0 0 0 0,5 0 0 0 0,0 0 0 0 0,0 0 0 0 0,-1 0 0 0 0,-2 0 0 0 0,-1 0 0 0 0,4 0 0 0 0,1 0 0 0 0,-1 0 0 0 0,-1 0 0 0 0,-2 0 0 0 0,-1 0 0 0 0,-1 0 0 0 0,-1 0 0 0 0,0 0 0 0 0,0 0 0 0 0,-5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0T22:34:18.037"/>
    </inkml:context>
    <inkml:brush xml:id="br0">
      <inkml:brushProperty name="width" value="0.1" units="cm"/>
      <inkml:brushProperty name="height" value="0.1" units="cm"/>
      <inkml:brushProperty name="color" value="#E71224"/>
    </inkml:brush>
  </inkml:definitions>
  <inkml:trace contextRef="#ctx0" brushRef="#br0">5477 17754 16383 0 0,'5'0'0'0'0,"6"0"0"0"0,7 0 0 0 0,10 0 0 0 0,5 0 0 0 0,2 0 0 0 0,-1 0 0 0 0,5 0 0 0 0,5 0 0 0 0,5 0 0 0 0,4 0 0 0 0,-2 0 0 0 0,-5 0 0 0 0,-5 0 0 0 0,-5 0 0 0 0,-3 0 0 0 0,-3 0 0 0 0,-1 0 0 0 0,-1 0 0 0 0,0 0 0 0 0,0 0 0 0 0,5 0 0 0 0,2 0 0 0 0,0 0 0 0 0,-1 0 0 0 0,-1 0 0 0 0,-2 0 0 0 0,-1 0 0 0 0,0 0 0 0 0,-1 0 0 0 0,-5 0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0T22:34:18.458"/>
    </inkml:context>
    <inkml:brush xml:id="br0">
      <inkml:brushProperty name="width" value="0.1" units="cm"/>
      <inkml:brushProperty name="height" value="0.1" units="cm"/>
      <inkml:brushProperty name="color" value="#E71224"/>
    </inkml:brush>
  </inkml:definitions>
  <inkml:trace contextRef="#ctx0" brushRef="#br0">15115 13996 16383 0 0,'0'5'0'0'0,"0"12"0"0"0,-5 2 0 0 0,-7 4 0 0 0,-1 2 0 0 0,-8 2 0 0 0,-5-4 0 0 0,1 0 0 0 0,0 0 0 0 0,0-3 0 0 0,-2-1 0 0 0,5 2 0 0 0,1-3 0 0 0,-2 1 0 0 0,5 2 0 0 0,-1 7 0 0 0,3 3 0 0 0,4 3 0 0 0,5 4 0 0 0,3 1 0 0 0,2-1 0 0 0,2-3 0 0 0,0 4 0 0 0,6-1 0 0 0,2 3 0 0 0,3 5 0 0 0,6-1 0 0 0,5-2 0 0 0,-2-5 0 0 0,1-3 0 0 0,-3-3 0 0 0,-4-2 0 0 0,-6 4 0 0 0,-3 1 0 0 0,-3 0 0 0 0,-1-2 0 0 0,-2-1 0 0 0,0-1 0 0 0,1-1 0 0 0,-1-1 0 0 0,0 0 0 0 0,1 0 0 0 0,0 0 0 0 0,0-1 0 0 0,-5 1 0 0 0,-7-5 0 0 0,-1-2 0 0 0,2 1 0 0 0,-2-4 0 0 0,-5 0 0 0 0,2 2 0 0 0,-2 1 0 0 0,-2 8 0 0 0,-4 4 0 0 0,3 0 0 0 0,5 0 0 0 0,6-1 0 0 0,3-2 0 0 0,4 0 0 0 0,2-1 0 0 0,1-1 0 0 0,1 0 0 0 0,0 0 0 0 0,0-1 0 0 0,0 1 0 0 0,-1 0 0 0 0,1 0 0 0 0,4 5 0 0 0,11 1 0 0 0,9-4 0 0 0,4-9 0 0 0,2-2 0 0 0,1-5 0 0 0,0-5 0 0 0,-1-4 0 0 0,0 2 0 0 0,-6 4 0 0 0,-7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aseline="0">
                <a:latin typeface="Microsoft JhengHei UI" panose="020B0604030504040204" pitchFamily="34" charset="-120"/>
                <a:ea typeface="Microsoft JhengHei UI" panose="020B0604030504040204" pitchFamily="34" charset="-120"/>
              </a:defRPr>
            </a:lvl1pPr>
          </a:lstStyle>
          <a:p>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aseline="0">
                <a:latin typeface="Microsoft JhengHei UI" panose="020B0604030504040204" pitchFamily="34" charset="-120"/>
                <a:ea typeface="Microsoft JhengHei UI" panose="020B0604030504040204" pitchFamily="34" charset="-120"/>
              </a:defRPr>
            </a:lvl1pPr>
          </a:lstStyle>
          <a:p>
            <a:fld id="{A1429DED-2A88-41BA-B704-A232147EEEF4}" type="datetime1">
              <a:rPr lang="zh-TW" altLang="en-US" smtClean="0"/>
              <a:t>2024/6/10</a:t>
            </a:fld>
            <a:endParaRPr lang="zh-TW" altLang="en-US">
              <a:latin typeface="Microsoft JhengHei UI" panose="020B0604030504040204" pitchFamily="34" charset="-120"/>
              <a:ea typeface="Microsoft JhengHei UI" panose="020B0604030504040204" pitchFamily="34" charset="-120"/>
            </a:endParaRPr>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aseline="0">
                <a:latin typeface="Microsoft JhengHei UI" panose="020B0604030504040204" pitchFamily="34" charset="-120"/>
                <a:ea typeface="Microsoft JhengHei UI" panose="020B0604030504040204" pitchFamily="34" charset="-120"/>
              </a:defRPr>
            </a:lvl1pPr>
          </a:lstStyle>
          <a:p>
            <a:endParaRPr lang="zh-TW" altLang="en-US">
              <a:latin typeface="Microsoft JhengHei UI" panose="020B0604030504040204" pitchFamily="34" charset="-120"/>
              <a:ea typeface="Microsoft JhengHei UI" panose="020B0604030504040204" pitchFamily="34" charset="-120"/>
            </a:endParaRPr>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aseline="0">
                <a:latin typeface="Microsoft JhengHei UI" panose="020B0604030504040204" pitchFamily="34" charset="-120"/>
                <a:ea typeface="Microsoft JhengHei UI" panose="020B0604030504040204" pitchFamily="34" charset="-120"/>
              </a:defRPr>
            </a:lvl1pPr>
          </a:lstStyle>
          <a:p>
            <a:fld id="{F425ED4D-9413-43E6-A05B-866BDEF69B4F}" type="slidenum">
              <a:rPr lang="en-US" altLang="zh-TW" smtClean="0"/>
              <a:p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165448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baseline="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baseline="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baseline="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baseline="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baseline="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E82364C1-3DE9-4258-BD2E-CBBF4ECB3F3D}" type="slidenum">
              <a:rPr lang="zh-TW" altLang="en-US" smtClean="0"/>
              <a:t>5</a:t>
            </a:fld>
            <a:endParaRPr lang="zh-TW" altLang="en-US"/>
          </a:p>
        </p:txBody>
      </p:sp>
    </p:spTree>
    <p:extLst>
      <p:ext uri="{BB962C8B-B14F-4D97-AF65-F5344CB8AC3E}">
        <p14:creationId xmlns:p14="http://schemas.microsoft.com/office/powerpoint/2010/main" val="609202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E82364C1-3DE9-4258-BD2E-CBBF4ECB3F3D}" type="slidenum">
              <a:rPr lang="zh-TW" altLang="en-US" smtClean="0"/>
              <a:t>9</a:t>
            </a:fld>
            <a:endParaRPr lang="zh-TW" altLang="en-US"/>
          </a:p>
        </p:txBody>
      </p:sp>
    </p:spTree>
    <p:extLst>
      <p:ext uri="{BB962C8B-B14F-4D97-AF65-F5344CB8AC3E}">
        <p14:creationId xmlns:p14="http://schemas.microsoft.com/office/powerpoint/2010/main" val="417813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fld id="{DDA51639-B2D6-4652-B8C3-1B4C224A7BAF}"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83435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BC48EC7-AF6A-48D3-8284-14BACBEBDD8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957680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BC48EC7-AF6A-48D3-8284-14BACBEBDD8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498437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CBC48EC7-AF6A-48D3-8284-14BACBEBDD8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9983738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CBC48EC7-AF6A-48D3-8284-14BACBEBDD8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9510661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CBC48EC7-AF6A-48D3-8284-14BACBEBDD8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60202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BC48EC7-AF6A-48D3-8284-14BACBEBDD8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9007521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BC48EC7-AF6A-48D3-8284-14BACBEBDD8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627480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a:p>
        </p:txBody>
      </p:sp>
      <p:sp>
        <p:nvSpPr>
          <p:cNvPr id="3" name="Content Placeholder 2"/>
          <p:cNvSpPr>
            <a:spLocks noGrp="1"/>
          </p:cNvSpPr>
          <p:nvPr>
            <p:ph idx="1"/>
          </p:nvPr>
        </p:nvSpPr>
        <p:spPr>
          <a:xfrm>
            <a:off x="2589212" y="2133600"/>
            <a:ext cx="8915400" cy="377762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BC48EC7-AF6A-48D3-8284-14BACBEBDD8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4673662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44961B7-6B89-48AB-966F-622E2788EECC}"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107179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CBC48EC7-AF6A-48D3-8284-14BACBEBDD8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0379384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CBC48EC7-AF6A-48D3-8284-14BACBEBDD84}"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5254565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10B90D90-AA62-404D-A741-635B4370F9CB}"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30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844917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CBC48EC7-AF6A-48D3-8284-14BACBEBDD8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7854614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AB334A90-EB03-42F3-8859-2C2B2724C058}"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55045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C48EC7-AF6A-48D3-8284-14BACBEBDD84}" type="datetimeFigureOut">
              <a:rPr lang="en-US" smtClean="0"/>
              <a:t>6/10/2024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133739932"/>
      </p:ext>
    </p:extLst>
  </p:cSld>
  <p:clrMap bg1="lt1" tx1="dk1" bg2="lt2" tx2="dk2" accent1="accent1" accent2="accent2" accent3="accent3" accent4="accent4" accent5="accent5" accent6="accent6" hlink="hlink" folHlink="folHlink"/>
  <p:sldLayoutIdLst>
    <p:sldLayoutId id="2147484604" r:id="rId1"/>
    <p:sldLayoutId id="2147484605" r:id="rId2"/>
    <p:sldLayoutId id="2147484606" r:id="rId3"/>
    <p:sldLayoutId id="2147484607" r:id="rId4"/>
    <p:sldLayoutId id="2147484608" r:id="rId5"/>
    <p:sldLayoutId id="2147484609" r:id="rId6"/>
    <p:sldLayoutId id="2147484610" r:id="rId7"/>
    <p:sldLayoutId id="2147484611" r:id="rId8"/>
    <p:sldLayoutId id="2147484612" r:id="rId9"/>
    <p:sldLayoutId id="2147484613" r:id="rId10"/>
    <p:sldLayoutId id="2147484614" r:id="rId11"/>
    <p:sldLayoutId id="2147484615" r:id="rId12"/>
    <p:sldLayoutId id="2147484616" r:id="rId13"/>
    <p:sldLayoutId id="2147484617" r:id="rId14"/>
    <p:sldLayoutId id="2147484618" r:id="rId15"/>
    <p:sldLayoutId id="214748461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10.png"/><Relationship Id="rId7" Type="http://schemas.openxmlformats.org/officeDocument/2006/relationships/image" Target="../media/image13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20.png"/><Relationship Id="rId10" Type="http://schemas.openxmlformats.org/officeDocument/2006/relationships/image" Target="../media/image17.png"/><Relationship Id="rId4" Type="http://schemas.openxmlformats.org/officeDocument/2006/relationships/customXml" Target="../ink/ink2.xml"/><Relationship Id="rId9" Type="http://schemas.openxmlformats.org/officeDocument/2006/relationships/image" Target="../media/image1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customXml" Target="../ink/ink6.xml"/><Relationship Id="rId4" Type="http://schemas.openxmlformats.org/officeDocument/2006/relationships/image" Target="../media/image19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eumetrain.org/data/3/304/media/flash/3_22.mp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a:xfrm>
            <a:off x="2213640" y="731370"/>
            <a:ext cx="7764719" cy="3874497"/>
          </a:xfrm>
        </p:spPr>
        <p:txBody>
          <a:bodyPr>
            <a:normAutofit/>
          </a:bodyPr>
          <a:lstStyle/>
          <a:p>
            <a:pPr>
              <a:lnSpc>
                <a:spcPct val="150000"/>
              </a:lnSpc>
            </a:pPr>
            <a:r>
              <a:rPr lang="en-US" sz="3600" dirty="0">
                <a:ea typeface="+mj-lt"/>
                <a:cs typeface="+mj-lt"/>
              </a:rPr>
              <a:t>Final Report </a:t>
            </a:r>
            <a:r>
              <a:rPr lang="en-US" sz="3600" dirty="0">
                <a:ea typeface="微軟正黑體"/>
                <a:cs typeface="+mj-lt"/>
              </a:rPr>
              <a:t>Project-I</a:t>
            </a:r>
            <a:r>
              <a:rPr lang="en-US" altLang="zh-TW" sz="3600" dirty="0">
                <a:ea typeface="微軟正黑體"/>
              </a:rPr>
              <a:t>:</a:t>
            </a:r>
            <a:br>
              <a:rPr lang="en-US" altLang="zh-TW" sz="3600" dirty="0"/>
            </a:br>
            <a:r>
              <a:rPr lang="en-US" altLang="zh-TW" sz="2400" dirty="0">
                <a:ea typeface="微軟正黑體"/>
              </a:rPr>
              <a:t>High-order Data Reconstruction in Hydro</a:t>
            </a:r>
            <a:br>
              <a:rPr lang="en-US" altLang="zh-TW" sz="2400" dirty="0">
                <a:ea typeface="微軟正黑體"/>
              </a:rPr>
            </a:br>
            <a:endParaRPr lang="zh-TW" altLang="en-US" sz="2400">
              <a:ea typeface="微軟正黑體"/>
            </a:endParaRPr>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a:xfrm>
            <a:off x="3298940" y="5009684"/>
            <a:ext cx="5357600" cy="1765637"/>
          </a:xfrm>
        </p:spPr>
        <p:txBody>
          <a:bodyPr>
            <a:normAutofit/>
          </a:bodyPr>
          <a:lstStyle/>
          <a:p>
            <a:r>
              <a:rPr lang="zh-TW" altLang="en-US">
                <a:ea typeface="微軟正黑體"/>
              </a:rPr>
              <a:t>D12222010 陳樂仁</a:t>
            </a:r>
          </a:p>
          <a:p>
            <a:r>
              <a:rPr lang="en-US" altLang="zh-TW">
                <a:latin typeface="Century Gothic"/>
                <a:ea typeface="微軟正黑體"/>
              </a:rPr>
              <a:t>R12222048 </a:t>
            </a:r>
            <a:r>
              <a:rPr lang="zh-TW">
                <a:latin typeface="Century Gothic"/>
                <a:ea typeface="微軟正黑體"/>
              </a:rPr>
              <a:t>郭存淞</a:t>
            </a:r>
            <a:endParaRPr lang="zh-TW">
              <a:latin typeface="Century Gothic"/>
            </a:endParaRPr>
          </a:p>
          <a:p>
            <a:r>
              <a:rPr lang="zh-TW" altLang="en-US">
                <a:ea typeface="微軟正黑體"/>
              </a:rPr>
              <a:t>B10204017 高子禹</a:t>
            </a:r>
          </a:p>
        </p:txBody>
      </p:sp>
    </p:spTree>
    <p:extLst>
      <p:ext uri="{BB962C8B-B14F-4D97-AF65-F5344CB8AC3E}">
        <p14:creationId xmlns:p14="http://schemas.microsoft.com/office/powerpoint/2010/main" val="10102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2030-7223-4803-B926-F5D7C30BEF23}"/>
              </a:ext>
            </a:extLst>
          </p:cNvPr>
          <p:cNvSpPr>
            <a:spLocks noGrp="1"/>
          </p:cNvSpPr>
          <p:nvPr>
            <p:ph type="title"/>
          </p:nvPr>
        </p:nvSpPr>
        <p:spPr/>
        <p:txBody>
          <a:bodyPr/>
          <a:lstStyle/>
          <a:p>
            <a:r>
              <a:rPr lang="en-US" dirty="0"/>
              <a:t>Model parallel with OpenMP</a:t>
            </a:r>
          </a:p>
          <a:p>
            <a:endParaRPr lang="en-US" dirty="0"/>
          </a:p>
          <a:p>
            <a:endParaRPr lang="en-US" altLang="zh-TW">
              <a:ea typeface="微軟正黑體"/>
            </a:endParaRPr>
          </a:p>
        </p:txBody>
      </p:sp>
      <p:pic>
        <p:nvPicPr>
          <p:cNvPr id="4" name="內容版面配置區 3" descr="一張含有 文字, 螢幕擷取畫面 的圖片&#10;&#10;自動產生的描述">
            <a:extLst>
              <a:ext uri="{FF2B5EF4-FFF2-40B4-BE49-F238E27FC236}">
                <a16:creationId xmlns:a16="http://schemas.microsoft.com/office/drawing/2014/main" id="{60EFC608-79BF-4502-C8F9-E5E32484C0F6}"/>
              </a:ext>
            </a:extLst>
          </p:cNvPr>
          <p:cNvPicPr>
            <a:picLocks noGrp="1" noChangeAspect="1"/>
          </p:cNvPicPr>
          <p:nvPr>
            <p:ph idx="1"/>
          </p:nvPr>
        </p:nvPicPr>
        <p:blipFill>
          <a:blip r:embed="rId2"/>
          <a:stretch>
            <a:fillRect/>
          </a:stretch>
        </p:blipFill>
        <p:spPr>
          <a:xfrm>
            <a:off x="2281917" y="1808436"/>
            <a:ext cx="3809772" cy="5054252"/>
          </a:xfrm>
        </p:spPr>
      </p:pic>
      <p:pic>
        <p:nvPicPr>
          <p:cNvPr id="5" name="圖片 4" descr="一張含有 文字, 螢幕擷取畫面, 陳列, 軟體 的圖片&#10;&#10;自動產生的描述">
            <a:extLst>
              <a:ext uri="{FF2B5EF4-FFF2-40B4-BE49-F238E27FC236}">
                <a16:creationId xmlns:a16="http://schemas.microsoft.com/office/drawing/2014/main" id="{C16D3A34-E040-B139-AD59-5E15E365BB31}"/>
              </a:ext>
            </a:extLst>
          </p:cNvPr>
          <p:cNvPicPr>
            <a:picLocks noChangeAspect="1"/>
          </p:cNvPicPr>
          <p:nvPr/>
        </p:nvPicPr>
        <p:blipFill>
          <a:blip r:embed="rId3"/>
          <a:stretch>
            <a:fillRect/>
          </a:stretch>
        </p:blipFill>
        <p:spPr>
          <a:xfrm>
            <a:off x="6094526" y="1811046"/>
            <a:ext cx="5606984" cy="5043813"/>
          </a:xfrm>
          <a:prstGeom prst="rect">
            <a:avLst/>
          </a:prstGeom>
        </p:spPr>
      </p:pic>
      <p:pic>
        <p:nvPicPr>
          <p:cNvPr id="3" name="圖片 2" descr="一張含有 文字, 螢幕擷取畫面, 軟體 的圖片&#10;&#10;自動產生的描述">
            <a:extLst>
              <a:ext uri="{FF2B5EF4-FFF2-40B4-BE49-F238E27FC236}">
                <a16:creationId xmlns:a16="http://schemas.microsoft.com/office/drawing/2014/main" id="{B502B9EC-427C-6BE1-1589-604B89EC8067}"/>
              </a:ext>
            </a:extLst>
          </p:cNvPr>
          <p:cNvPicPr>
            <a:picLocks noChangeAspect="1"/>
          </p:cNvPicPr>
          <p:nvPr/>
        </p:nvPicPr>
        <p:blipFill>
          <a:blip r:embed="rId4"/>
          <a:stretch>
            <a:fillRect/>
          </a:stretch>
        </p:blipFill>
        <p:spPr>
          <a:xfrm>
            <a:off x="6092205" y="1256779"/>
            <a:ext cx="4005482" cy="4960306"/>
          </a:xfrm>
          <a:prstGeom prst="rect">
            <a:avLst/>
          </a:prstGeom>
        </p:spPr>
      </p:pic>
    </p:spTree>
    <p:extLst>
      <p:ext uri="{BB962C8B-B14F-4D97-AF65-F5344CB8AC3E}">
        <p14:creationId xmlns:p14="http://schemas.microsoft.com/office/powerpoint/2010/main" val="32920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2030-7223-4803-B926-F5D7C30BEF23}"/>
              </a:ext>
            </a:extLst>
          </p:cNvPr>
          <p:cNvSpPr>
            <a:spLocks noGrp="1"/>
          </p:cNvSpPr>
          <p:nvPr>
            <p:ph type="title"/>
          </p:nvPr>
        </p:nvSpPr>
        <p:spPr/>
        <p:txBody>
          <a:bodyPr/>
          <a:lstStyle/>
          <a:p>
            <a:r>
              <a:rPr lang="en-US"/>
              <a:t>Performance and accuracy of paralleling with OpenMP.</a:t>
            </a:r>
          </a:p>
          <a:p>
            <a:endParaRPr lang="en-US" altLang="zh-TW">
              <a:ea typeface="微軟正黑體"/>
            </a:endParaRPr>
          </a:p>
        </p:txBody>
      </p:sp>
      <p:pic>
        <p:nvPicPr>
          <p:cNvPr id="7" name="內容版面配置區 6" descr="一張含有 文字, 螢幕擷取畫面, 圖表, 陳列 的圖片&#10;&#10;自動產生的描述">
            <a:extLst>
              <a:ext uri="{FF2B5EF4-FFF2-40B4-BE49-F238E27FC236}">
                <a16:creationId xmlns:a16="http://schemas.microsoft.com/office/drawing/2014/main" id="{40B055B0-8B19-EF2C-7038-5502F5C120D6}"/>
              </a:ext>
            </a:extLst>
          </p:cNvPr>
          <p:cNvPicPr>
            <a:picLocks noGrp="1" noChangeAspect="1"/>
          </p:cNvPicPr>
          <p:nvPr>
            <p:ph idx="1"/>
          </p:nvPr>
        </p:nvPicPr>
        <p:blipFill>
          <a:blip r:embed="rId2"/>
          <a:stretch>
            <a:fillRect/>
          </a:stretch>
        </p:blipFill>
        <p:spPr>
          <a:xfrm>
            <a:off x="2591822" y="1902381"/>
            <a:ext cx="5486400" cy="4114800"/>
          </a:xfrm>
        </p:spPr>
      </p:pic>
      <p:pic>
        <p:nvPicPr>
          <p:cNvPr id="8" name="圖片 7" descr="一張含有 文字, 圖表, 行, 繪圖 的圖片&#10;&#10;自動產生的描述">
            <a:extLst>
              <a:ext uri="{FF2B5EF4-FFF2-40B4-BE49-F238E27FC236}">
                <a16:creationId xmlns:a16="http://schemas.microsoft.com/office/drawing/2014/main" id="{A166C4EA-CE2C-7836-BF72-C4BBAAB6F2DF}"/>
              </a:ext>
            </a:extLst>
          </p:cNvPr>
          <p:cNvPicPr>
            <a:picLocks noChangeAspect="1"/>
          </p:cNvPicPr>
          <p:nvPr/>
        </p:nvPicPr>
        <p:blipFill>
          <a:blip r:embed="rId3"/>
          <a:stretch>
            <a:fillRect/>
          </a:stretch>
        </p:blipFill>
        <p:spPr>
          <a:xfrm>
            <a:off x="9187840" y="4607490"/>
            <a:ext cx="3002072" cy="2246335"/>
          </a:xfrm>
          <a:prstGeom prst="rect">
            <a:avLst/>
          </a:prstGeom>
        </p:spPr>
      </p:pic>
    </p:spTree>
    <p:extLst>
      <p:ext uri="{BB962C8B-B14F-4D97-AF65-F5344CB8AC3E}">
        <p14:creationId xmlns:p14="http://schemas.microsoft.com/office/powerpoint/2010/main" val="732151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p:txBody>
          <a:bodyPr/>
          <a:lstStyle/>
          <a:p>
            <a:r>
              <a:rPr lang="en-US" sz="3200"/>
              <a:t>Implementation of high-order data reconstruct methods.</a:t>
            </a:r>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62256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78409C-6E7F-4A3F-A5EA-04CAA6B84483}"/>
              </a:ext>
            </a:extLst>
          </p:cNvPr>
          <p:cNvSpPr>
            <a:spLocks noGrp="1"/>
          </p:cNvSpPr>
          <p:nvPr>
            <p:ph type="title"/>
          </p:nvPr>
        </p:nvSpPr>
        <p:spPr/>
        <p:txBody>
          <a:bodyPr/>
          <a:lstStyle/>
          <a:p>
            <a:r>
              <a:rPr lang="en-US"/>
              <a:t>Utilizing Piecewise Parabolic Method (PPM)</a:t>
            </a:r>
          </a:p>
          <a:p>
            <a:endParaRPr lang="en-US" altLang="zh-TW"/>
          </a:p>
        </p:txBody>
      </p:sp>
      <p:sp>
        <p:nvSpPr>
          <p:cNvPr id="3" name="內容版面配置區 2">
            <a:extLst>
              <a:ext uri="{FF2B5EF4-FFF2-40B4-BE49-F238E27FC236}">
                <a16:creationId xmlns:a16="http://schemas.microsoft.com/office/drawing/2014/main" id="{FB19451B-A366-4D79-BADB-1D3A1CC4600B}"/>
              </a:ext>
            </a:extLst>
          </p:cNvPr>
          <p:cNvSpPr>
            <a:spLocks noGrp="1"/>
          </p:cNvSpPr>
          <p:nvPr>
            <p:ph idx="1"/>
          </p:nvPr>
        </p:nvSpPr>
        <p:spPr>
          <a:xfrm>
            <a:off x="2589212" y="2133600"/>
            <a:ext cx="8915400" cy="3777622"/>
          </a:xfrm>
        </p:spPr>
        <p:txBody>
          <a:bodyPr vert="horz" lIns="91440" tIns="45720" rIns="91440" bIns="45720" rtlCol="0" anchor="t">
            <a:normAutofit/>
          </a:bodyPr>
          <a:lstStyle/>
          <a:p>
            <a:pPr>
              <a:lnSpc>
                <a:spcPct val="150000"/>
              </a:lnSpc>
            </a:pPr>
            <a:r>
              <a:rPr lang="en-US" altLang="zh-TW">
                <a:ea typeface="微軟正黑體"/>
              </a:rPr>
              <a:t>Step1: Find slope</a:t>
            </a:r>
          </a:p>
          <a:p>
            <a:pPr>
              <a:lnSpc>
                <a:spcPct val="150000"/>
              </a:lnSpc>
            </a:pPr>
            <a:r>
              <a:rPr lang="en-US" altLang="zh-TW">
                <a:ea typeface="微軟正黑體"/>
              </a:rPr>
              <a:t>Step2: Find the value between two points. </a:t>
            </a:r>
          </a:p>
          <a:p>
            <a:pPr>
              <a:lnSpc>
                <a:spcPct val="150000"/>
              </a:lnSpc>
            </a:pPr>
            <a:r>
              <a:rPr lang="en-US" altLang="zh-TW">
                <a:ea typeface="微軟正黑體"/>
              </a:rPr>
              <a:t>Step3: </a:t>
            </a:r>
            <a:r>
              <a:rPr lang="en-US">
                <a:ea typeface="微軟正黑體"/>
              </a:rPr>
              <a:t>Find average value between two points</a:t>
            </a:r>
          </a:p>
          <a:p>
            <a:pPr>
              <a:lnSpc>
                <a:spcPct val="150000"/>
              </a:lnSpc>
            </a:pPr>
            <a:r>
              <a:rPr lang="en-US" altLang="zh-TW">
                <a:ea typeface="微軟正黑體"/>
              </a:rPr>
              <a:t>Step4: Calculate the next step value</a:t>
            </a:r>
          </a:p>
        </p:txBody>
      </p:sp>
    </p:spTree>
    <p:extLst>
      <p:ext uri="{BB962C8B-B14F-4D97-AF65-F5344CB8AC3E}">
        <p14:creationId xmlns:p14="http://schemas.microsoft.com/office/powerpoint/2010/main" val="258615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F9220B-C171-4048-A21E-43C42C316C9E}"/>
              </a:ext>
            </a:extLst>
          </p:cNvPr>
          <p:cNvSpPr>
            <a:spLocks noGrp="1"/>
          </p:cNvSpPr>
          <p:nvPr>
            <p:ph type="title"/>
          </p:nvPr>
        </p:nvSpPr>
        <p:spPr/>
        <p:txBody>
          <a:bodyPr>
            <a:normAutofit/>
          </a:bodyPr>
          <a:lstStyle/>
          <a:p>
            <a:r>
              <a:rPr lang="en-US"/>
              <a:t>Utilizing Piecewise Parabolic Method (PPM)</a:t>
            </a:r>
          </a:p>
          <a:p>
            <a:endParaRPr lang="en-US" altLang="zh-TW"/>
          </a:p>
        </p:txBody>
      </p:sp>
      <p:sp>
        <p:nvSpPr>
          <p:cNvPr id="3" name="內容版面配置區 2">
            <a:extLst>
              <a:ext uri="{FF2B5EF4-FFF2-40B4-BE49-F238E27FC236}">
                <a16:creationId xmlns:a16="http://schemas.microsoft.com/office/drawing/2014/main" id="{F1EDBC3E-164D-4A90-AFC8-650BF2BC073E}"/>
              </a:ext>
            </a:extLst>
          </p:cNvPr>
          <p:cNvSpPr>
            <a:spLocks noGrp="1"/>
          </p:cNvSpPr>
          <p:nvPr>
            <p:ph idx="1"/>
          </p:nvPr>
        </p:nvSpPr>
        <p:spPr>
          <a:xfrm>
            <a:off x="1422400" y="1794222"/>
            <a:ext cx="10082212" cy="2912533"/>
          </a:xfrm>
        </p:spPr>
        <p:txBody>
          <a:bodyPr vert="horz" lIns="91440" tIns="45720" rIns="91440" bIns="45720" rtlCol="0" anchor="t">
            <a:normAutofit/>
          </a:bodyPr>
          <a:lstStyle/>
          <a:p>
            <a:pPr>
              <a:lnSpc>
                <a:spcPct val="150000"/>
              </a:lnSpc>
            </a:pPr>
            <a:r>
              <a:rPr lang="en-US" altLang="zh-TW">
                <a:ea typeface="微軟正黑體"/>
              </a:rPr>
              <a:t>Step 1:</a:t>
            </a:r>
            <a:r>
              <a:rPr lang="en-US">
                <a:ea typeface="微軟正黑體"/>
              </a:rPr>
              <a:t> Find slope</a:t>
            </a:r>
          </a:p>
          <a:p>
            <a:pPr marL="0" indent="0">
              <a:lnSpc>
                <a:spcPct val="150000"/>
              </a:lnSpc>
              <a:buNone/>
            </a:pPr>
            <a:endParaRPr lang="en-US">
              <a:ea typeface="微軟正黑體"/>
            </a:endParaRPr>
          </a:p>
        </p:txBody>
      </p:sp>
      <p:pic>
        <p:nvPicPr>
          <p:cNvPr id="4" name="Picture 3" descr="A computer screen shot of a program&#10;&#10;Description automatically generated">
            <a:extLst>
              <a:ext uri="{FF2B5EF4-FFF2-40B4-BE49-F238E27FC236}">
                <a16:creationId xmlns:a16="http://schemas.microsoft.com/office/drawing/2014/main" id="{14BEA279-9FDF-F271-A678-E2A017F00F95}"/>
              </a:ext>
            </a:extLst>
          </p:cNvPr>
          <p:cNvPicPr>
            <a:picLocks noChangeAspect="1"/>
          </p:cNvPicPr>
          <p:nvPr/>
        </p:nvPicPr>
        <p:blipFill>
          <a:blip r:embed="rId2"/>
          <a:stretch>
            <a:fillRect/>
          </a:stretch>
        </p:blipFill>
        <p:spPr>
          <a:xfrm>
            <a:off x="4415246" y="2344048"/>
            <a:ext cx="7101072" cy="4303059"/>
          </a:xfrm>
          <a:prstGeom prst="rect">
            <a:avLst/>
          </a:prstGeom>
        </p:spPr>
      </p:pic>
    </p:spTree>
    <p:extLst>
      <p:ext uri="{BB962C8B-B14F-4D97-AF65-F5344CB8AC3E}">
        <p14:creationId xmlns:p14="http://schemas.microsoft.com/office/powerpoint/2010/main" val="4064811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2D5800-D514-4508-93AA-DDDEA3279A71}"/>
              </a:ext>
            </a:extLst>
          </p:cNvPr>
          <p:cNvSpPr>
            <a:spLocks noGrp="1"/>
          </p:cNvSpPr>
          <p:nvPr>
            <p:ph type="title"/>
          </p:nvPr>
        </p:nvSpPr>
        <p:spPr/>
        <p:txBody>
          <a:bodyPr/>
          <a:lstStyle/>
          <a:p>
            <a:r>
              <a:rPr lang="en-US"/>
              <a:t>Utilizing Piecewise Parabolic Method (PPM)</a:t>
            </a:r>
          </a:p>
          <a:p>
            <a:endParaRPr lang="en-US" altLang="zh-TW">
              <a:ea typeface="微軟正黑體"/>
            </a:endParaRPr>
          </a:p>
        </p:txBody>
      </p:sp>
      <p:sp>
        <p:nvSpPr>
          <p:cNvPr id="3" name="內容版面配置區 2">
            <a:extLst>
              <a:ext uri="{FF2B5EF4-FFF2-40B4-BE49-F238E27FC236}">
                <a16:creationId xmlns:a16="http://schemas.microsoft.com/office/drawing/2014/main" id="{57200F4C-93EC-4E6D-9F9A-E7822FAAB4F9}"/>
              </a:ext>
            </a:extLst>
          </p:cNvPr>
          <p:cNvSpPr>
            <a:spLocks noGrp="1"/>
          </p:cNvSpPr>
          <p:nvPr>
            <p:ph sz="half" idx="1"/>
          </p:nvPr>
        </p:nvSpPr>
        <p:spPr>
          <a:xfrm>
            <a:off x="358802" y="1542217"/>
            <a:ext cx="5784595" cy="3777622"/>
          </a:xfrm>
        </p:spPr>
        <p:txBody>
          <a:bodyPr vert="horz" lIns="91440" tIns="45720" rIns="91440" bIns="45720" rtlCol="0" anchor="t">
            <a:normAutofit/>
          </a:bodyPr>
          <a:lstStyle/>
          <a:p>
            <a:pPr>
              <a:lnSpc>
                <a:spcPct val="150000"/>
              </a:lnSpc>
            </a:pPr>
            <a:r>
              <a:rPr lang="en-US">
                <a:ea typeface="微軟正黑體"/>
              </a:rPr>
              <a:t>Step2: Find the value between two points</a:t>
            </a:r>
            <a:endParaRPr lang="en-US" altLang="zh-TW">
              <a:ea typeface="微軟正黑體"/>
            </a:endParaRPr>
          </a:p>
        </p:txBody>
      </p:sp>
      <p:sp>
        <p:nvSpPr>
          <p:cNvPr id="11" name="文字方塊 10">
            <a:extLst>
              <a:ext uri="{FF2B5EF4-FFF2-40B4-BE49-F238E27FC236}">
                <a16:creationId xmlns:a16="http://schemas.microsoft.com/office/drawing/2014/main" id="{2318A18D-8BEA-4390-94C5-19DA3149426A}"/>
              </a:ext>
            </a:extLst>
          </p:cNvPr>
          <p:cNvSpPr txBox="1"/>
          <p:nvPr/>
        </p:nvSpPr>
        <p:spPr>
          <a:xfrm>
            <a:off x="3251988" y="9772095"/>
            <a:ext cx="1133916" cy="369332"/>
          </a:xfrm>
          <a:prstGeom prst="rect">
            <a:avLst/>
          </a:prstGeom>
          <a:noFill/>
        </p:spPr>
        <p:txBody>
          <a:bodyPr wrap="square" rtlCol="0">
            <a:spAutoFit/>
          </a:bodyPr>
          <a:lstStyle/>
          <a:p>
            <a:r>
              <a:rPr lang="en-US" altLang="zh-TW"/>
              <a:t>Initial Ye</a:t>
            </a:r>
            <a:endParaRPr lang="zh-TW" altLang="en-US"/>
          </a:p>
        </p:txBody>
      </p:sp>
      <p:sp>
        <p:nvSpPr>
          <p:cNvPr id="12" name="文字方塊 11">
            <a:extLst>
              <a:ext uri="{FF2B5EF4-FFF2-40B4-BE49-F238E27FC236}">
                <a16:creationId xmlns:a16="http://schemas.microsoft.com/office/drawing/2014/main" id="{9725D456-CC06-4404-8873-124A3FFEDF58}"/>
              </a:ext>
            </a:extLst>
          </p:cNvPr>
          <p:cNvSpPr txBox="1"/>
          <p:nvPr/>
        </p:nvSpPr>
        <p:spPr>
          <a:xfrm>
            <a:off x="803229" y="7233057"/>
            <a:ext cx="738664" cy="2209348"/>
          </a:xfrm>
          <a:prstGeom prst="rect">
            <a:avLst/>
          </a:prstGeom>
          <a:noFill/>
        </p:spPr>
        <p:txBody>
          <a:bodyPr vert="eaVert" wrap="square" rtlCol="0">
            <a:spAutoFit/>
          </a:bodyPr>
          <a:lstStyle/>
          <a:p>
            <a:r>
              <a:rPr lang="en-US" altLang="zh-TW"/>
              <a:t>R-process duration</a:t>
            </a:r>
            <a:endParaRPr lang="zh-TW" altLang="en-US"/>
          </a:p>
          <a:p>
            <a:endParaRPr lang="zh-TW" altLang="en-US"/>
          </a:p>
        </p:txBody>
      </p:sp>
      <p:pic>
        <p:nvPicPr>
          <p:cNvPr id="4" name="Picture 3" descr="A computer screen shot of a code&#10;&#10;Description automatically generated">
            <a:extLst>
              <a:ext uri="{FF2B5EF4-FFF2-40B4-BE49-F238E27FC236}">
                <a16:creationId xmlns:a16="http://schemas.microsoft.com/office/drawing/2014/main" id="{9062670E-043E-CFED-CBDD-1C79378C3720}"/>
              </a:ext>
            </a:extLst>
          </p:cNvPr>
          <p:cNvPicPr>
            <a:picLocks noChangeAspect="1"/>
          </p:cNvPicPr>
          <p:nvPr/>
        </p:nvPicPr>
        <p:blipFill>
          <a:blip r:embed="rId2"/>
          <a:stretch>
            <a:fillRect/>
          </a:stretch>
        </p:blipFill>
        <p:spPr>
          <a:xfrm>
            <a:off x="518672" y="2062967"/>
            <a:ext cx="11154656" cy="4797196"/>
          </a:xfrm>
          <a:prstGeom prst="rect">
            <a:avLst/>
          </a:prstGeom>
        </p:spPr>
      </p:pic>
      <p:sp>
        <p:nvSpPr>
          <p:cNvPr id="5" name="TextBox 4">
            <a:extLst>
              <a:ext uri="{FF2B5EF4-FFF2-40B4-BE49-F238E27FC236}">
                <a16:creationId xmlns:a16="http://schemas.microsoft.com/office/drawing/2014/main" id="{844BB9A4-54DF-96DE-DB04-A9BE8F5E1D5E}"/>
              </a:ext>
            </a:extLst>
          </p:cNvPr>
          <p:cNvSpPr txBox="1"/>
          <p:nvPr/>
        </p:nvSpPr>
        <p:spPr>
          <a:xfrm>
            <a:off x="6473798" y="3432201"/>
            <a:ext cx="32272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Avoid </a:t>
            </a:r>
            <a:r>
              <a:rPr lang="en-US" err="1">
                <a:solidFill>
                  <a:srgbClr val="FF0000"/>
                </a:solidFill>
                <a:ea typeface="+mn-lt"/>
                <a:cs typeface="+mn-lt"/>
              </a:rPr>
              <a:t>a_j</a:t>
            </a:r>
            <a:r>
              <a:rPr lang="en-US">
                <a:solidFill>
                  <a:srgbClr val="FF0000"/>
                </a:solidFill>
                <a:ea typeface="+mn-lt"/>
                <a:cs typeface="+mn-lt"/>
              </a:rPr>
              <a:t> is a local maximum or minimum,</a:t>
            </a:r>
            <a:endParaRPr lang="en-US">
              <a:solidFill>
                <a:srgbClr val="FF0000"/>
              </a:solidFill>
            </a:endParaRPr>
          </a:p>
        </p:txBody>
      </p:sp>
      <p:sp>
        <p:nvSpPr>
          <p:cNvPr id="6" name="TextBox 5">
            <a:extLst>
              <a:ext uri="{FF2B5EF4-FFF2-40B4-BE49-F238E27FC236}">
                <a16:creationId xmlns:a16="http://schemas.microsoft.com/office/drawing/2014/main" id="{742B7C1C-B9E6-9FB5-6FBB-480A15F28229}"/>
              </a:ext>
            </a:extLst>
          </p:cNvPr>
          <p:cNvSpPr txBox="1"/>
          <p:nvPr/>
        </p:nvSpPr>
        <p:spPr>
          <a:xfrm>
            <a:off x="7297510" y="5110577"/>
            <a:ext cx="32272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Avoid   </a:t>
            </a:r>
            <a:endParaRPr lang="en-US">
              <a:solidFill>
                <a:srgbClr val="FF0000"/>
              </a:solidFill>
            </a:endParaRPr>
          </a:p>
        </p:txBody>
      </p:sp>
      <p:pic>
        <p:nvPicPr>
          <p:cNvPr id="7" name="Picture 6" descr="A math symbols on a white background&#10;&#10;Description automatically generated">
            <a:extLst>
              <a:ext uri="{FF2B5EF4-FFF2-40B4-BE49-F238E27FC236}">
                <a16:creationId xmlns:a16="http://schemas.microsoft.com/office/drawing/2014/main" id="{FDF1749B-D1DB-61C4-F79C-5A0490EFCA4F}"/>
              </a:ext>
            </a:extLst>
          </p:cNvPr>
          <p:cNvPicPr>
            <a:picLocks noChangeAspect="1"/>
          </p:cNvPicPr>
          <p:nvPr/>
        </p:nvPicPr>
        <p:blipFill>
          <a:blip r:embed="rId3"/>
          <a:stretch>
            <a:fillRect/>
          </a:stretch>
        </p:blipFill>
        <p:spPr>
          <a:xfrm>
            <a:off x="7299255" y="5687046"/>
            <a:ext cx="3689489" cy="1011169"/>
          </a:xfrm>
          <a:prstGeom prst="rect">
            <a:avLst/>
          </a:prstGeom>
        </p:spPr>
      </p:pic>
      <p:pic>
        <p:nvPicPr>
          <p:cNvPr id="9" name="Picture 8">
            <a:extLst>
              <a:ext uri="{FF2B5EF4-FFF2-40B4-BE49-F238E27FC236}">
                <a16:creationId xmlns:a16="http://schemas.microsoft.com/office/drawing/2014/main" id="{912AD075-970D-C910-45DF-5F727F5EB8B7}"/>
              </a:ext>
            </a:extLst>
          </p:cNvPr>
          <p:cNvPicPr>
            <a:picLocks noChangeAspect="1"/>
          </p:cNvPicPr>
          <p:nvPr/>
        </p:nvPicPr>
        <p:blipFill rotWithShape="1">
          <a:blip r:embed="rId4"/>
          <a:srcRect t="16443" r="567" b="-501"/>
          <a:stretch/>
        </p:blipFill>
        <p:spPr>
          <a:xfrm>
            <a:off x="8091142" y="5150932"/>
            <a:ext cx="3466373" cy="320261"/>
          </a:xfrm>
          <a:prstGeom prst="rect">
            <a:avLst/>
          </a:prstGeom>
        </p:spPr>
      </p:pic>
      <p:sp>
        <p:nvSpPr>
          <p:cNvPr id="13" name="TextBox 12">
            <a:extLst>
              <a:ext uri="{FF2B5EF4-FFF2-40B4-BE49-F238E27FC236}">
                <a16:creationId xmlns:a16="http://schemas.microsoft.com/office/drawing/2014/main" id="{B87188EA-F1EC-71ED-CAA9-7871ADB66FC9}"/>
              </a:ext>
            </a:extLst>
          </p:cNvPr>
          <p:cNvSpPr txBox="1"/>
          <p:nvPr/>
        </p:nvSpPr>
        <p:spPr>
          <a:xfrm>
            <a:off x="7280761" y="6628361"/>
            <a:ext cx="3728147" cy="46166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From: Phillip Colella and </a:t>
            </a:r>
            <a:r>
              <a:rPr lang="en-US" sz="1200">
                <a:ea typeface="+mn-lt"/>
                <a:cs typeface="+mn-lt"/>
              </a:rPr>
              <a:t>Paul R. Woodward 1983</a:t>
            </a:r>
            <a:endParaRPr lang="en-US" sz="1200"/>
          </a:p>
        </p:txBody>
      </p:sp>
    </p:spTree>
    <p:extLst>
      <p:ext uri="{BB962C8B-B14F-4D97-AF65-F5344CB8AC3E}">
        <p14:creationId xmlns:p14="http://schemas.microsoft.com/office/powerpoint/2010/main" val="50338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2D5800-D514-4508-93AA-DDDEA3279A71}"/>
              </a:ext>
            </a:extLst>
          </p:cNvPr>
          <p:cNvSpPr>
            <a:spLocks noGrp="1"/>
          </p:cNvSpPr>
          <p:nvPr>
            <p:ph type="title"/>
          </p:nvPr>
        </p:nvSpPr>
        <p:spPr/>
        <p:txBody>
          <a:bodyPr/>
          <a:lstStyle/>
          <a:p>
            <a:r>
              <a:rPr lang="en-US"/>
              <a:t>Utilizing Piecewise Parabolic Method (PPM)</a:t>
            </a:r>
          </a:p>
          <a:p>
            <a:endParaRPr lang="en-US" altLang="zh-TW">
              <a:ea typeface="微軟正黑體"/>
            </a:endParaRPr>
          </a:p>
        </p:txBody>
      </p:sp>
      <p:sp>
        <p:nvSpPr>
          <p:cNvPr id="3" name="內容版面配置區 2">
            <a:extLst>
              <a:ext uri="{FF2B5EF4-FFF2-40B4-BE49-F238E27FC236}">
                <a16:creationId xmlns:a16="http://schemas.microsoft.com/office/drawing/2014/main" id="{57200F4C-93EC-4E6D-9F9A-E7822FAAB4F9}"/>
              </a:ext>
            </a:extLst>
          </p:cNvPr>
          <p:cNvSpPr>
            <a:spLocks noGrp="1"/>
          </p:cNvSpPr>
          <p:nvPr>
            <p:ph sz="half" idx="1"/>
          </p:nvPr>
        </p:nvSpPr>
        <p:spPr>
          <a:xfrm>
            <a:off x="358802" y="1542217"/>
            <a:ext cx="5784595" cy="3777622"/>
          </a:xfrm>
        </p:spPr>
        <p:txBody>
          <a:bodyPr vert="horz" lIns="91440" tIns="45720" rIns="91440" bIns="45720" rtlCol="0" anchor="t">
            <a:normAutofit/>
          </a:bodyPr>
          <a:lstStyle/>
          <a:p>
            <a:pPr>
              <a:lnSpc>
                <a:spcPct val="150000"/>
              </a:lnSpc>
            </a:pPr>
            <a:r>
              <a:rPr lang="en-US">
                <a:ea typeface="微軟正黑體"/>
              </a:rPr>
              <a:t>Step3: Find average value between two points</a:t>
            </a:r>
            <a:endParaRPr lang="en-US" altLang="zh-TW">
              <a:ea typeface="微軟正黑體"/>
            </a:endParaRPr>
          </a:p>
        </p:txBody>
      </p:sp>
      <p:sp>
        <p:nvSpPr>
          <p:cNvPr id="11" name="文字方塊 10">
            <a:extLst>
              <a:ext uri="{FF2B5EF4-FFF2-40B4-BE49-F238E27FC236}">
                <a16:creationId xmlns:a16="http://schemas.microsoft.com/office/drawing/2014/main" id="{2318A18D-8BEA-4390-94C5-19DA3149426A}"/>
              </a:ext>
            </a:extLst>
          </p:cNvPr>
          <p:cNvSpPr txBox="1"/>
          <p:nvPr/>
        </p:nvSpPr>
        <p:spPr>
          <a:xfrm>
            <a:off x="3251988" y="9772095"/>
            <a:ext cx="1133916" cy="369332"/>
          </a:xfrm>
          <a:prstGeom prst="rect">
            <a:avLst/>
          </a:prstGeom>
          <a:noFill/>
        </p:spPr>
        <p:txBody>
          <a:bodyPr wrap="square" rtlCol="0">
            <a:spAutoFit/>
          </a:bodyPr>
          <a:lstStyle/>
          <a:p>
            <a:r>
              <a:rPr lang="en-US" altLang="zh-TW"/>
              <a:t>Initial Ye</a:t>
            </a:r>
            <a:endParaRPr lang="zh-TW" altLang="en-US"/>
          </a:p>
        </p:txBody>
      </p:sp>
      <p:sp>
        <p:nvSpPr>
          <p:cNvPr id="12" name="文字方塊 11">
            <a:extLst>
              <a:ext uri="{FF2B5EF4-FFF2-40B4-BE49-F238E27FC236}">
                <a16:creationId xmlns:a16="http://schemas.microsoft.com/office/drawing/2014/main" id="{9725D456-CC06-4404-8873-124A3FFEDF58}"/>
              </a:ext>
            </a:extLst>
          </p:cNvPr>
          <p:cNvSpPr txBox="1"/>
          <p:nvPr/>
        </p:nvSpPr>
        <p:spPr>
          <a:xfrm>
            <a:off x="803229" y="7233057"/>
            <a:ext cx="738664" cy="2209348"/>
          </a:xfrm>
          <a:prstGeom prst="rect">
            <a:avLst/>
          </a:prstGeom>
          <a:noFill/>
        </p:spPr>
        <p:txBody>
          <a:bodyPr vert="eaVert" wrap="square" rtlCol="0">
            <a:spAutoFit/>
          </a:bodyPr>
          <a:lstStyle/>
          <a:p>
            <a:r>
              <a:rPr lang="en-US" altLang="zh-TW"/>
              <a:t>R-process duration</a:t>
            </a:r>
            <a:endParaRPr lang="zh-TW" altLang="en-US"/>
          </a:p>
          <a:p>
            <a:endParaRPr lang="zh-TW" altLang="en-US"/>
          </a:p>
        </p:txBody>
      </p:sp>
      <p:pic>
        <p:nvPicPr>
          <p:cNvPr id="6" name="Picture 5" descr="A screenshot of a computer program&#10;&#10;Description automatically generated">
            <a:extLst>
              <a:ext uri="{FF2B5EF4-FFF2-40B4-BE49-F238E27FC236}">
                <a16:creationId xmlns:a16="http://schemas.microsoft.com/office/drawing/2014/main" id="{11EE2409-D9C4-21C7-EAC5-22E9079BE971}"/>
              </a:ext>
            </a:extLst>
          </p:cNvPr>
          <p:cNvPicPr>
            <a:picLocks noChangeAspect="1"/>
          </p:cNvPicPr>
          <p:nvPr/>
        </p:nvPicPr>
        <p:blipFill>
          <a:blip r:embed="rId2"/>
          <a:stretch>
            <a:fillRect/>
          </a:stretch>
        </p:blipFill>
        <p:spPr>
          <a:xfrm>
            <a:off x="6032763" y="1921008"/>
            <a:ext cx="6158440" cy="4936993"/>
          </a:xfrm>
          <a:prstGeom prst="rect">
            <a:avLst/>
          </a:prstGeom>
        </p:spPr>
      </p:pic>
      <p:pic>
        <p:nvPicPr>
          <p:cNvPr id="7" name="Picture 6" descr="A math equations on a white background&#10;&#10;Description automatically generated">
            <a:extLst>
              <a:ext uri="{FF2B5EF4-FFF2-40B4-BE49-F238E27FC236}">
                <a16:creationId xmlns:a16="http://schemas.microsoft.com/office/drawing/2014/main" id="{5FE3229B-9063-0321-58E5-1ECB8CA435AE}"/>
              </a:ext>
            </a:extLst>
          </p:cNvPr>
          <p:cNvPicPr>
            <a:picLocks noChangeAspect="1"/>
          </p:cNvPicPr>
          <p:nvPr/>
        </p:nvPicPr>
        <p:blipFill>
          <a:blip r:embed="rId3"/>
          <a:stretch>
            <a:fillRect/>
          </a:stretch>
        </p:blipFill>
        <p:spPr>
          <a:xfrm>
            <a:off x="271633" y="1904235"/>
            <a:ext cx="5768826" cy="2778412"/>
          </a:xfrm>
          <a:prstGeom prst="rect">
            <a:avLst/>
          </a:prstGeom>
        </p:spPr>
      </p:pic>
      <p:pic>
        <p:nvPicPr>
          <p:cNvPr id="8" name="Picture 7" descr="A math equations and formulas&#10;&#10;Description automatically generated">
            <a:extLst>
              <a:ext uri="{FF2B5EF4-FFF2-40B4-BE49-F238E27FC236}">
                <a16:creationId xmlns:a16="http://schemas.microsoft.com/office/drawing/2014/main" id="{B958BC0D-2CEB-5398-79B4-BD21B45F75CD}"/>
              </a:ext>
            </a:extLst>
          </p:cNvPr>
          <p:cNvPicPr>
            <a:picLocks noChangeAspect="1"/>
          </p:cNvPicPr>
          <p:nvPr/>
        </p:nvPicPr>
        <p:blipFill>
          <a:blip r:embed="rId4"/>
          <a:stretch>
            <a:fillRect/>
          </a:stretch>
        </p:blipFill>
        <p:spPr>
          <a:xfrm>
            <a:off x="1696104" y="4674252"/>
            <a:ext cx="4348111" cy="1863688"/>
          </a:xfrm>
          <a:prstGeom prst="rect">
            <a:avLst/>
          </a:prstGeom>
        </p:spPr>
      </p:pic>
      <p:sp>
        <p:nvSpPr>
          <p:cNvPr id="9" name="TextBox 8">
            <a:extLst>
              <a:ext uri="{FF2B5EF4-FFF2-40B4-BE49-F238E27FC236}">
                <a16:creationId xmlns:a16="http://schemas.microsoft.com/office/drawing/2014/main" id="{1E3C29CB-F668-1E42-F04A-F73F679A0DA2}"/>
              </a:ext>
            </a:extLst>
          </p:cNvPr>
          <p:cNvSpPr txBox="1"/>
          <p:nvPr/>
        </p:nvSpPr>
        <p:spPr>
          <a:xfrm>
            <a:off x="1698283" y="6534492"/>
            <a:ext cx="403184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From: Phillip Colella and </a:t>
            </a:r>
            <a:r>
              <a:rPr lang="en-US" sz="1200">
                <a:ea typeface="+mn-lt"/>
                <a:cs typeface="+mn-lt"/>
              </a:rPr>
              <a:t>Paul R. Woodward 1983</a:t>
            </a:r>
            <a:endParaRPr lang="en-US" sz="1200"/>
          </a:p>
        </p:txBody>
      </p:sp>
    </p:spTree>
    <p:extLst>
      <p:ext uri="{BB962C8B-B14F-4D97-AF65-F5344CB8AC3E}">
        <p14:creationId xmlns:p14="http://schemas.microsoft.com/office/powerpoint/2010/main" val="292261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2D5800-D514-4508-93AA-DDDEA3279A71}"/>
              </a:ext>
            </a:extLst>
          </p:cNvPr>
          <p:cNvSpPr>
            <a:spLocks noGrp="1"/>
          </p:cNvSpPr>
          <p:nvPr>
            <p:ph type="title"/>
          </p:nvPr>
        </p:nvSpPr>
        <p:spPr/>
        <p:txBody>
          <a:bodyPr/>
          <a:lstStyle/>
          <a:p>
            <a:r>
              <a:rPr lang="en-US"/>
              <a:t>Utilizing Piecewise Parabolic Method (PPM)</a:t>
            </a:r>
          </a:p>
          <a:p>
            <a:endParaRPr lang="en-US" altLang="zh-TW">
              <a:ea typeface="微軟正黑體"/>
            </a:endParaRPr>
          </a:p>
        </p:txBody>
      </p:sp>
      <p:sp>
        <p:nvSpPr>
          <p:cNvPr id="3" name="內容版面配置區 2">
            <a:extLst>
              <a:ext uri="{FF2B5EF4-FFF2-40B4-BE49-F238E27FC236}">
                <a16:creationId xmlns:a16="http://schemas.microsoft.com/office/drawing/2014/main" id="{57200F4C-93EC-4E6D-9F9A-E7822FAAB4F9}"/>
              </a:ext>
            </a:extLst>
          </p:cNvPr>
          <p:cNvSpPr>
            <a:spLocks noGrp="1"/>
          </p:cNvSpPr>
          <p:nvPr>
            <p:ph sz="half" idx="1"/>
          </p:nvPr>
        </p:nvSpPr>
        <p:spPr>
          <a:xfrm>
            <a:off x="358802" y="2022608"/>
            <a:ext cx="5784595" cy="3777622"/>
          </a:xfrm>
        </p:spPr>
        <p:txBody>
          <a:bodyPr vert="horz" lIns="91440" tIns="45720" rIns="91440" bIns="45720" rtlCol="0" anchor="t">
            <a:normAutofit/>
          </a:bodyPr>
          <a:lstStyle/>
          <a:p>
            <a:pPr>
              <a:lnSpc>
                <a:spcPct val="150000"/>
              </a:lnSpc>
            </a:pPr>
            <a:r>
              <a:rPr lang="en-US">
                <a:ea typeface="微軟正黑體"/>
              </a:rPr>
              <a:t>Step4: Calculate the next step value</a:t>
            </a:r>
            <a:endParaRPr lang="en-US" altLang="zh-TW">
              <a:ea typeface="微軟正黑體"/>
            </a:endParaRPr>
          </a:p>
        </p:txBody>
      </p:sp>
      <p:sp>
        <p:nvSpPr>
          <p:cNvPr id="11" name="文字方塊 10">
            <a:extLst>
              <a:ext uri="{FF2B5EF4-FFF2-40B4-BE49-F238E27FC236}">
                <a16:creationId xmlns:a16="http://schemas.microsoft.com/office/drawing/2014/main" id="{2318A18D-8BEA-4390-94C5-19DA3149426A}"/>
              </a:ext>
            </a:extLst>
          </p:cNvPr>
          <p:cNvSpPr txBox="1"/>
          <p:nvPr/>
        </p:nvSpPr>
        <p:spPr>
          <a:xfrm>
            <a:off x="3251988" y="9772095"/>
            <a:ext cx="1133916" cy="369332"/>
          </a:xfrm>
          <a:prstGeom prst="rect">
            <a:avLst/>
          </a:prstGeom>
          <a:noFill/>
        </p:spPr>
        <p:txBody>
          <a:bodyPr wrap="square" rtlCol="0">
            <a:spAutoFit/>
          </a:bodyPr>
          <a:lstStyle/>
          <a:p>
            <a:r>
              <a:rPr lang="en-US" altLang="zh-TW"/>
              <a:t>Initial Ye</a:t>
            </a:r>
            <a:endParaRPr lang="zh-TW" altLang="en-US"/>
          </a:p>
        </p:txBody>
      </p:sp>
      <p:sp>
        <p:nvSpPr>
          <p:cNvPr id="12" name="文字方塊 11">
            <a:extLst>
              <a:ext uri="{FF2B5EF4-FFF2-40B4-BE49-F238E27FC236}">
                <a16:creationId xmlns:a16="http://schemas.microsoft.com/office/drawing/2014/main" id="{9725D456-CC06-4404-8873-124A3FFEDF58}"/>
              </a:ext>
            </a:extLst>
          </p:cNvPr>
          <p:cNvSpPr txBox="1"/>
          <p:nvPr/>
        </p:nvSpPr>
        <p:spPr>
          <a:xfrm>
            <a:off x="803229" y="7233057"/>
            <a:ext cx="738664" cy="2209348"/>
          </a:xfrm>
          <a:prstGeom prst="rect">
            <a:avLst/>
          </a:prstGeom>
          <a:noFill/>
        </p:spPr>
        <p:txBody>
          <a:bodyPr vert="eaVert" wrap="square" rtlCol="0">
            <a:spAutoFit/>
          </a:bodyPr>
          <a:lstStyle/>
          <a:p>
            <a:r>
              <a:rPr lang="en-US" altLang="zh-TW"/>
              <a:t>R-process duration</a:t>
            </a:r>
            <a:endParaRPr lang="zh-TW" altLang="en-US"/>
          </a:p>
          <a:p>
            <a:endParaRPr lang="zh-TW" altLang="en-US"/>
          </a:p>
        </p:txBody>
      </p:sp>
      <p:pic>
        <p:nvPicPr>
          <p:cNvPr id="4" name="Picture 3">
            <a:extLst>
              <a:ext uri="{FF2B5EF4-FFF2-40B4-BE49-F238E27FC236}">
                <a16:creationId xmlns:a16="http://schemas.microsoft.com/office/drawing/2014/main" id="{20D8FDC4-E20C-40D2-C422-66FC6E713D3A}"/>
              </a:ext>
            </a:extLst>
          </p:cNvPr>
          <p:cNvPicPr>
            <a:picLocks noChangeAspect="1"/>
          </p:cNvPicPr>
          <p:nvPr/>
        </p:nvPicPr>
        <p:blipFill>
          <a:blip r:embed="rId2"/>
          <a:stretch>
            <a:fillRect/>
          </a:stretch>
        </p:blipFill>
        <p:spPr>
          <a:xfrm>
            <a:off x="878142" y="2517030"/>
            <a:ext cx="10431077" cy="2787042"/>
          </a:xfrm>
          <a:prstGeom prst="rect">
            <a:avLst/>
          </a:prstGeom>
        </p:spPr>
      </p:pic>
    </p:spTree>
    <p:extLst>
      <p:ext uri="{BB962C8B-B14F-4D97-AF65-F5344CB8AC3E}">
        <p14:creationId xmlns:p14="http://schemas.microsoft.com/office/powerpoint/2010/main" val="1012148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2D5800-D514-4508-93AA-DDDEA3279A71}"/>
              </a:ext>
            </a:extLst>
          </p:cNvPr>
          <p:cNvSpPr>
            <a:spLocks noGrp="1"/>
          </p:cNvSpPr>
          <p:nvPr>
            <p:ph type="title"/>
          </p:nvPr>
        </p:nvSpPr>
        <p:spPr/>
        <p:txBody>
          <a:bodyPr/>
          <a:lstStyle/>
          <a:p>
            <a:r>
              <a:rPr lang="en-US" dirty="0"/>
              <a:t>Utilizing Piecewise Parabolic Method (PPM)</a:t>
            </a:r>
          </a:p>
          <a:p>
            <a:endParaRPr lang="en-US" altLang="zh-TW" dirty="0">
              <a:ea typeface="微軟正黑體"/>
            </a:endParaRPr>
          </a:p>
        </p:txBody>
      </p:sp>
      <p:sp>
        <p:nvSpPr>
          <p:cNvPr id="3" name="內容版面配置區 2">
            <a:extLst>
              <a:ext uri="{FF2B5EF4-FFF2-40B4-BE49-F238E27FC236}">
                <a16:creationId xmlns:a16="http://schemas.microsoft.com/office/drawing/2014/main" id="{57200F4C-93EC-4E6D-9F9A-E7822FAAB4F9}"/>
              </a:ext>
            </a:extLst>
          </p:cNvPr>
          <p:cNvSpPr>
            <a:spLocks noGrp="1"/>
          </p:cNvSpPr>
          <p:nvPr>
            <p:ph sz="half" idx="1"/>
          </p:nvPr>
        </p:nvSpPr>
        <p:spPr>
          <a:xfrm>
            <a:off x="358802" y="2022608"/>
            <a:ext cx="5784595" cy="3777622"/>
          </a:xfrm>
        </p:spPr>
        <p:txBody>
          <a:bodyPr vert="horz" lIns="91440" tIns="45720" rIns="91440" bIns="45720" rtlCol="0" anchor="t">
            <a:normAutofit/>
          </a:bodyPr>
          <a:lstStyle/>
          <a:p>
            <a:pPr>
              <a:lnSpc>
                <a:spcPct val="150000"/>
              </a:lnSpc>
            </a:pPr>
            <a:r>
              <a:rPr lang="en-US" dirty="0">
                <a:ea typeface="微軟正黑體"/>
              </a:rPr>
              <a:t>Euler hydrodynamic</a:t>
            </a:r>
          </a:p>
          <a:p>
            <a:pPr marL="0" indent="0">
              <a:lnSpc>
                <a:spcPct val="150000"/>
              </a:lnSpc>
              <a:buNone/>
            </a:pPr>
            <a:r>
              <a:rPr lang="en-US" altLang="zh-TW" dirty="0">
                <a:ea typeface="微軟正黑體"/>
              </a:rPr>
              <a:t>	</a:t>
            </a:r>
          </a:p>
        </p:txBody>
      </p:sp>
      <p:sp>
        <p:nvSpPr>
          <p:cNvPr id="11" name="文字方塊 10">
            <a:extLst>
              <a:ext uri="{FF2B5EF4-FFF2-40B4-BE49-F238E27FC236}">
                <a16:creationId xmlns:a16="http://schemas.microsoft.com/office/drawing/2014/main" id="{2318A18D-8BEA-4390-94C5-19DA3149426A}"/>
              </a:ext>
            </a:extLst>
          </p:cNvPr>
          <p:cNvSpPr txBox="1"/>
          <p:nvPr/>
        </p:nvSpPr>
        <p:spPr>
          <a:xfrm>
            <a:off x="3251988" y="9772095"/>
            <a:ext cx="1133916" cy="369332"/>
          </a:xfrm>
          <a:prstGeom prst="rect">
            <a:avLst/>
          </a:prstGeom>
          <a:noFill/>
        </p:spPr>
        <p:txBody>
          <a:bodyPr wrap="square" rtlCol="0">
            <a:spAutoFit/>
          </a:bodyPr>
          <a:lstStyle/>
          <a:p>
            <a:r>
              <a:rPr lang="en-US" altLang="zh-TW"/>
              <a:t>Initial Ye</a:t>
            </a:r>
            <a:endParaRPr lang="zh-TW" altLang="en-US"/>
          </a:p>
        </p:txBody>
      </p:sp>
      <p:sp>
        <p:nvSpPr>
          <p:cNvPr id="12" name="文字方塊 11">
            <a:extLst>
              <a:ext uri="{FF2B5EF4-FFF2-40B4-BE49-F238E27FC236}">
                <a16:creationId xmlns:a16="http://schemas.microsoft.com/office/drawing/2014/main" id="{9725D456-CC06-4404-8873-124A3FFEDF58}"/>
              </a:ext>
            </a:extLst>
          </p:cNvPr>
          <p:cNvSpPr txBox="1"/>
          <p:nvPr/>
        </p:nvSpPr>
        <p:spPr>
          <a:xfrm>
            <a:off x="803229" y="7233057"/>
            <a:ext cx="738664" cy="2209348"/>
          </a:xfrm>
          <a:prstGeom prst="rect">
            <a:avLst/>
          </a:prstGeom>
          <a:noFill/>
        </p:spPr>
        <p:txBody>
          <a:bodyPr vert="eaVert" wrap="square" rtlCol="0">
            <a:spAutoFit/>
          </a:bodyPr>
          <a:lstStyle/>
          <a:p>
            <a:r>
              <a:rPr lang="en-US" altLang="zh-TW"/>
              <a:t>R-process duration</a:t>
            </a:r>
            <a:endParaRPr lang="zh-TW" altLang="en-US"/>
          </a:p>
          <a:p>
            <a:endParaRPr lang="zh-TW" altLang="en-US"/>
          </a:p>
        </p:txBody>
      </p:sp>
      <p:pic>
        <p:nvPicPr>
          <p:cNvPr id="5" name="圖片 4">
            <a:extLst>
              <a:ext uri="{FF2B5EF4-FFF2-40B4-BE49-F238E27FC236}">
                <a16:creationId xmlns:a16="http://schemas.microsoft.com/office/drawing/2014/main" id="{FA4985E6-6323-9F2D-BD69-887F0DFACF1F}"/>
              </a:ext>
            </a:extLst>
          </p:cNvPr>
          <p:cNvPicPr>
            <a:picLocks noChangeAspect="1"/>
          </p:cNvPicPr>
          <p:nvPr/>
        </p:nvPicPr>
        <p:blipFill>
          <a:blip r:embed="rId2"/>
          <a:stretch>
            <a:fillRect/>
          </a:stretch>
        </p:blipFill>
        <p:spPr>
          <a:xfrm>
            <a:off x="2969341" y="2636864"/>
            <a:ext cx="5992061" cy="4029637"/>
          </a:xfrm>
          <a:prstGeom prst="rect">
            <a:avLst/>
          </a:prstGeom>
        </p:spPr>
      </p:pic>
    </p:spTree>
    <p:extLst>
      <p:ext uri="{BB962C8B-B14F-4D97-AF65-F5344CB8AC3E}">
        <p14:creationId xmlns:p14="http://schemas.microsoft.com/office/powerpoint/2010/main" val="537454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78409C-6E7F-4A3F-A5EA-04CAA6B84483}"/>
              </a:ext>
            </a:extLst>
          </p:cNvPr>
          <p:cNvSpPr>
            <a:spLocks noGrp="1"/>
          </p:cNvSpPr>
          <p:nvPr>
            <p:ph type="title"/>
          </p:nvPr>
        </p:nvSpPr>
        <p:spPr/>
        <p:txBody>
          <a:bodyPr/>
          <a:lstStyle/>
          <a:p>
            <a:r>
              <a:rPr lang="en-US"/>
              <a:t>Utilizing Piecewise Parabolic Method (PPM)</a:t>
            </a:r>
          </a:p>
          <a:p>
            <a:endParaRPr lang="en-US" altLang="zh-TW"/>
          </a:p>
        </p:txBody>
      </p:sp>
      <p:sp>
        <p:nvSpPr>
          <p:cNvPr id="3" name="內容版面配置區 2">
            <a:extLst>
              <a:ext uri="{FF2B5EF4-FFF2-40B4-BE49-F238E27FC236}">
                <a16:creationId xmlns:a16="http://schemas.microsoft.com/office/drawing/2014/main" id="{FB19451B-A366-4D79-BADB-1D3A1CC4600B}"/>
              </a:ext>
            </a:extLst>
          </p:cNvPr>
          <p:cNvSpPr>
            <a:spLocks noGrp="1"/>
          </p:cNvSpPr>
          <p:nvPr>
            <p:ph idx="1"/>
          </p:nvPr>
        </p:nvSpPr>
        <p:spPr>
          <a:xfrm>
            <a:off x="2589212" y="2133600"/>
            <a:ext cx="8915400" cy="3777622"/>
          </a:xfrm>
        </p:spPr>
        <p:txBody>
          <a:bodyPr vert="horz" lIns="91440" tIns="45720" rIns="91440" bIns="45720" rtlCol="0" anchor="t">
            <a:normAutofit/>
          </a:bodyPr>
          <a:lstStyle/>
          <a:p>
            <a:pPr>
              <a:lnSpc>
                <a:spcPct val="150000"/>
              </a:lnSpc>
            </a:pPr>
            <a:r>
              <a:rPr lang="en-US" altLang="zh-TW">
                <a:ea typeface="微軟正黑體"/>
              </a:rPr>
              <a:t>Step1: Find slope</a:t>
            </a:r>
          </a:p>
          <a:p>
            <a:pPr>
              <a:lnSpc>
                <a:spcPct val="150000"/>
              </a:lnSpc>
            </a:pPr>
            <a:r>
              <a:rPr lang="en-US" altLang="zh-TW">
                <a:ea typeface="微軟正黑體"/>
              </a:rPr>
              <a:t>Step2: Find the value between two points. </a:t>
            </a:r>
          </a:p>
          <a:p>
            <a:pPr>
              <a:lnSpc>
                <a:spcPct val="150000"/>
              </a:lnSpc>
            </a:pPr>
            <a:r>
              <a:rPr lang="en-US" altLang="zh-TW">
                <a:ea typeface="微軟正黑體"/>
              </a:rPr>
              <a:t>Step3: </a:t>
            </a:r>
            <a:r>
              <a:rPr lang="en-US">
                <a:ea typeface="微軟正黑體"/>
              </a:rPr>
              <a:t>Find average value between two points</a:t>
            </a:r>
          </a:p>
          <a:p>
            <a:pPr>
              <a:lnSpc>
                <a:spcPct val="150000"/>
              </a:lnSpc>
            </a:pPr>
            <a:r>
              <a:rPr lang="en-US" altLang="zh-TW">
                <a:ea typeface="微軟正黑體"/>
              </a:rPr>
              <a:t>Step4: Calculate the next step value</a:t>
            </a:r>
          </a:p>
        </p:txBody>
      </p:sp>
      <p:sp>
        <p:nvSpPr>
          <p:cNvPr id="4" name="TextBox 3">
            <a:extLst>
              <a:ext uri="{FF2B5EF4-FFF2-40B4-BE49-F238E27FC236}">
                <a16:creationId xmlns:a16="http://schemas.microsoft.com/office/drawing/2014/main" id="{903BEFCE-8174-4F37-CAF2-58EF5039C5DF}"/>
              </a:ext>
            </a:extLst>
          </p:cNvPr>
          <p:cNvSpPr txBox="1"/>
          <p:nvPr/>
        </p:nvSpPr>
        <p:spPr>
          <a:xfrm>
            <a:off x="8448261" y="2363305"/>
            <a:ext cx="2037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&lt;-OpenMP</a:t>
            </a:r>
          </a:p>
        </p:txBody>
      </p:sp>
      <p:sp>
        <p:nvSpPr>
          <p:cNvPr id="5" name="TextBox 4">
            <a:extLst>
              <a:ext uri="{FF2B5EF4-FFF2-40B4-BE49-F238E27FC236}">
                <a16:creationId xmlns:a16="http://schemas.microsoft.com/office/drawing/2014/main" id="{ECC03A91-6E84-D2B6-3A80-BA8383ABE5FC}"/>
              </a:ext>
            </a:extLst>
          </p:cNvPr>
          <p:cNvSpPr txBox="1"/>
          <p:nvPr/>
        </p:nvSpPr>
        <p:spPr>
          <a:xfrm>
            <a:off x="8448261" y="3428999"/>
            <a:ext cx="2037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&lt;-OpenMP</a:t>
            </a:r>
          </a:p>
        </p:txBody>
      </p:sp>
      <p:sp>
        <p:nvSpPr>
          <p:cNvPr id="6" name="TextBox 5">
            <a:extLst>
              <a:ext uri="{FF2B5EF4-FFF2-40B4-BE49-F238E27FC236}">
                <a16:creationId xmlns:a16="http://schemas.microsoft.com/office/drawing/2014/main" id="{9F15C3FF-DAD4-B40D-AF8C-ECEA3D3AFB97}"/>
              </a:ext>
            </a:extLst>
          </p:cNvPr>
          <p:cNvSpPr txBox="1"/>
          <p:nvPr/>
        </p:nvSpPr>
        <p:spPr>
          <a:xfrm>
            <a:off x="8448261" y="2733261"/>
            <a:ext cx="2037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&lt;-OpenMP</a:t>
            </a:r>
          </a:p>
        </p:txBody>
      </p:sp>
      <p:sp>
        <p:nvSpPr>
          <p:cNvPr id="7" name="TextBox 6">
            <a:extLst>
              <a:ext uri="{FF2B5EF4-FFF2-40B4-BE49-F238E27FC236}">
                <a16:creationId xmlns:a16="http://schemas.microsoft.com/office/drawing/2014/main" id="{E232507E-116A-BE70-958A-6564C5FA1032}"/>
              </a:ext>
            </a:extLst>
          </p:cNvPr>
          <p:cNvSpPr txBox="1"/>
          <p:nvPr/>
        </p:nvSpPr>
        <p:spPr>
          <a:xfrm>
            <a:off x="8448261" y="4025348"/>
            <a:ext cx="2037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&lt;-OpenMP</a:t>
            </a:r>
          </a:p>
        </p:txBody>
      </p:sp>
      <p:sp>
        <p:nvSpPr>
          <p:cNvPr id="8" name="TextBox 7">
            <a:extLst>
              <a:ext uri="{FF2B5EF4-FFF2-40B4-BE49-F238E27FC236}">
                <a16:creationId xmlns:a16="http://schemas.microsoft.com/office/drawing/2014/main" id="{2EFF009B-D23E-5219-6364-484685DD6936}"/>
              </a:ext>
            </a:extLst>
          </p:cNvPr>
          <p:cNvSpPr txBox="1"/>
          <p:nvPr/>
        </p:nvSpPr>
        <p:spPr>
          <a:xfrm>
            <a:off x="1755913" y="3611217"/>
            <a:ext cx="2037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Error</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7818ADE9-E237-9F43-6BD5-3261F6B78D9F}"/>
                  </a:ext>
                </a:extLst>
              </p14:cNvPr>
              <p14:cNvContentPartPr/>
              <p14:nvPr/>
            </p14:nvContentPartPr>
            <p14:xfrm>
              <a:off x="2451652" y="3560993"/>
              <a:ext cx="668370" cy="265571"/>
            </p14:xfrm>
          </p:contentPart>
        </mc:Choice>
        <mc:Fallback xmlns="">
          <p:pic>
            <p:nvPicPr>
              <p:cNvPr id="12" name="Ink 11">
                <a:extLst>
                  <a:ext uri="{FF2B5EF4-FFF2-40B4-BE49-F238E27FC236}">
                    <a16:creationId xmlns:a16="http://schemas.microsoft.com/office/drawing/2014/main" id="{7818ADE9-E237-9F43-6BD5-3261F6B78D9F}"/>
                  </a:ext>
                </a:extLst>
              </p:cNvPr>
              <p:cNvPicPr/>
              <p:nvPr/>
            </p:nvPicPr>
            <p:blipFill>
              <a:blip r:embed="rId3"/>
              <a:stretch>
                <a:fillRect/>
              </a:stretch>
            </p:blipFill>
            <p:spPr>
              <a:xfrm>
                <a:off x="2433666" y="3543025"/>
                <a:ext cx="703983" cy="301148"/>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E319F3FC-A75F-2394-06D8-EC0B91ED397C}"/>
                  </a:ext>
                </a:extLst>
              </p14:cNvPr>
              <p14:cNvContentPartPr/>
              <p14:nvPr/>
            </p14:nvContentPartPr>
            <p14:xfrm>
              <a:off x="2512391" y="3809999"/>
              <a:ext cx="638760" cy="210717"/>
            </p14:xfrm>
          </p:contentPart>
        </mc:Choice>
        <mc:Fallback xmlns="">
          <p:pic>
            <p:nvPicPr>
              <p:cNvPr id="13" name="Ink 12">
                <a:extLst>
                  <a:ext uri="{FF2B5EF4-FFF2-40B4-BE49-F238E27FC236}">
                    <a16:creationId xmlns:a16="http://schemas.microsoft.com/office/drawing/2014/main" id="{E319F3FC-A75F-2394-06D8-EC0B91ED397C}"/>
                  </a:ext>
                </a:extLst>
              </p:cNvPr>
              <p:cNvPicPr/>
              <p:nvPr/>
            </p:nvPicPr>
            <p:blipFill>
              <a:blip r:embed="rId5"/>
              <a:stretch>
                <a:fillRect/>
              </a:stretch>
            </p:blipFill>
            <p:spPr>
              <a:xfrm>
                <a:off x="2494398" y="3792020"/>
                <a:ext cx="674387" cy="24631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79A60C50-F0C0-D45C-9C93-3E342C004323}"/>
                  </a:ext>
                </a:extLst>
              </p14:cNvPr>
              <p14:cNvContentPartPr/>
              <p14:nvPr/>
            </p14:nvContentPartPr>
            <p14:xfrm>
              <a:off x="2473740" y="3411154"/>
              <a:ext cx="123342" cy="165667"/>
            </p14:xfrm>
          </p:contentPart>
        </mc:Choice>
        <mc:Fallback xmlns="">
          <p:pic>
            <p:nvPicPr>
              <p:cNvPr id="14" name="Ink 13">
                <a:extLst>
                  <a:ext uri="{FF2B5EF4-FFF2-40B4-BE49-F238E27FC236}">
                    <a16:creationId xmlns:a16="http://schemas.microsoft.com/office/drawing/2014/main" id="{79A60C50-F0C0-D45C-9C93-3E342C004323}"/>
                  </a:ext>
                </a:extLst>
              </p:cNvPr>
              <p:cNvPicPr/>
              <p:nvPr/>
            </p:nvPicPr>
            <p:blipFill>
              <a:blip r:embed="rId7"/>
              <a:stretch>
                <a:fillRect/>
              </a:stretch>
            </p:blipFill>
            <p:spPr>
              <a:xfrm>
                <a:off x="2455812" y="3393225"/>
                <a:ext cx="158839" cy="20116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11057C3B-E8E4-C650-BE00-2E3884B1FE4D}"/>
                  </a:ext>
                </a:extLst>
              </p14:cNvPr>
              <p14:cNvContentPartPr/>
              <p14:nvPr/>
            </p14:nvContentPartPr>
            <p14:xfrm>
              <a:off x="2540000" y="3660912"/>
              <a:ext cx="16565" cy="16565"/>
            </p14:xfrm>
          </p:contentPart>
        </mc:Choice>
        <mc:Fallback xmlns="">
          <p:pic>
            <p:nvPicPr>
              <p:cNvPr id="15" name="Ink 14">
                <a:extLst>
                  <a:ext uri="{FF2B5EF4-FFF2-40B4-BE49-F238E27FC236}">
                    <a16:creationId xmlns:a16="http://schemas.microsoft.com/office/drawing/2014/main" id="{11057C3B-E8E4-C650-BE00-2E3884B1FE4D}"/>
                  </a:ext>
                </a:extLst>
              </p:cNvPr>
              <p:cNvPicPr/>
              <p:nvPr/>
            </p:nvPicPr>
            <p:blipFill>
              <a:blip r:embed="rId9"/>
              <a:stretch>
                <a:fillRect/>
              </a:stretch>
            </p:blipFill>
            <p:spPr>
              <a:xfrm>
                <a:off x="1711750" y="2832662"/>
                <a:ext cx="1656500" cy="1656500"/>
              </a:xfrm>
              <a:prstGeom prst="rect">
                <a:avLst/>
              </a:prstGeom>
            </p:spPr>
          </p:pic>
        </mc:Fallback>
      </mc:AlternateContent>
      <p:pic>
        <p:nvPicPr>
          <p:cNvPr id="16" name="Picture 15" descr="A screen shot of a computer code&#10;&#10;Description automatically generated">
            <a:extLst>
              <a:ext uri="{FF2B5EF4-FFF2-40B4-BE49-F238E27FC236}">
                <a16:creationId xmlns:a16="http://schemas.microsoft.com/office/drawing/2014/main" id="{4992314D-3341-4669-E799-242B6DF2E5E5}"/>
              </a:ext>
            </a:extLst>
          </p:cNvPr>
          <p:cNvPicPr>
            <a:picLocks noChangeAspect="1"/>
          </p:cNvPicPr>
          <p:nvPr/>
        </p:nvPicPr>
        <p:blipFill>
          <a:blip r:embed="rId10"/>
          <a:stretch>
            <a:fillRect/>
          </a:stretch>
        </p:blipFill>
        <p:spPr>
          <a:xfrm>
            <a:off x="4158836" y="4365418"/>
            <a:ext cx="7087982" cy="2494862"/>
          </a:xfrm>
          <a:prstGeom prst="rect">
            <a:avLst/>
          </a:prstGeom>
        </p:spPr>
      </p:pic>
      <p:sp>
        <p:nvSpPr>
          <p:cNvPr id="17" name="TextBox 16">
            <a:extLst>
              <a:ext uri="{FF2B5EF4-FFF2-40B4-BE49-F238E27FC236}">
                <a16:creationId xmlns:a16="http://schemas.microsoft.com/office/drawing/2014/main" id="{CFBB950A-C518-75F9-4A76-5F4EC7A77D4D}"/>
              </a:ext>
            </a:extLst>
          </p:cNvPr>
          <p:cNvSpPr txBox="1"/>
          <p:nvPr/>
        </p:nvSpPr>
        <p:spPr>
          <a:xfrm>
            <a:off x="2263913" y="5427869"/>
            <a:ext cx="17724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Result:</a:t>
            </a:r>
          </a:p>
        </p:txBody>
      </p:sp>
    </p:spTree>
    <p:extLst>
      <p:ext uri="{BB962C8B-B14F-4D97-AF65-F5344CB8AC3E}">
        <p14:creationId xmlns:p14="http://schemas.microsoft.com/office/powerpoint/2010/main" val="611455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84479D-D7F1-433E-AD37-DADC63168776}"/>
              </a:ext>
            </a:extLst>
          </p:cNvPr>
          <p:cNvSpPr>
            <a:spLocks noGrp="1"/>
          </p:cNvSpPr>
          <p:nvPr>
            <p:ph type="title"/>
          </p:nvPr>
        </p:nvSpPr>
        <p:spPr/>
        <p:txBody>
          <a:bodyPr/>
          <a:lstStyle/>
          <a:p>
            <a:r>
              <a:rPr lang="en-US" altLang="zh-TW"/>
              <a:t>Outline</a:t>
            </a:r>
            <a:endParaRPr lang="zh-TW" altLang="en-US"/>
          </a:p>
        </p:txBody>
      </p:sp>
      <p:sp>
        <p:nvSpPr>
          <p:cNvPr id="3" name="內容版面配置區 2">
            <a:extLst>
              <a:ext uri="{FF2B5EF4-FFF2-40B4-BE49-F238E27FC236}">
                <a16:creationId xmlns:a16="http://schemas.microsoft.com/office/drawing/2014/main" id="{8BD1A84C-8009-4617-A63C-A9E5F0644206}"/>
              </a:ext>
            </a:extLst>
          </p:cNvPr>
          <p:cNvSpPr>
            <a:spLocks noGrp="1"/>
          </p:cNvSpPr>
          <p:nvPr>
            <p:ph idx="1"/>
          </p:nvPr>
        </p:nvSpPr>
        <p:spPr>
          <a:xfrm>
            <a:off x="2592924" y="1853206"/>
            <a:ext cx="8911687" cy="4365526"/>
          </a:xfrm>
        </p:spPr>
        <p:txBody>
          <a:bodyPr vert="horz" lIns="91440" tIns="45720" rIns="91440" bIns="45720" rtlCol="0" anchor="t">
            <a:normAutofit/>
          </a:bodyPr>
          <a:lstStyle/>
          <a:p>
            <a:pPr>
              <a:lnSpc>
                <a:spcPct val="150000"/>
              </a:lnSpc>
              <a:buClr>
                <a:srgbClr val="A53010"/>
              </a:buClr>
            </a:pPr>
            <a:r>
              <a:rPr lang="en-US" altLang="zh-TW">
                <a:solidFill>
                  <a:prstClr val="black">
                    <a:lumMod val="75000"/>
                    <a:lumOff val="25000"/>
                  </a:prstClr>
                </a:solidFill>
                <a:ea typeface="微軟正黑體"/>
              </a:rPr>
              <a:t>Introduction of Piecewise-linear method (PLM) and our work.</a:t>
            </a:r>
            <a:endParaRPr lang="en-US" altLang="zh-TW">
              <a:solidFill>
                <a:prstClr val="black">
                  <a:lumMod val="75000"/>
                  <a:lumOff val="25000"/>
                </a:prstClr>
              </a:solidFill>
            </a:endParaRPr>
          </a:p>
          <a:p>
            <a:pPr>
              <a:lnSpc>
                <a:spcPct val="150000"/>
              </a:lnSpc>
              <a:buClr>
                <a:srgbClr val="A53010"/>
              </a:buClr>
            </a:pPr>
            <a:r>
              <a:rPr lang="en-US" altLang="zh-TW">
                <a:solidFill>
                  <a:prstClr val="black">
                    <a:lumMod val="75000"/>
                    <a:lumOff val="25000"/>
                  </a:prstClr>
                </a:solidFill>
                <a:ea typeface="微軟正黑體"/>
              </a:rPr>
              <a:t>Model paralleling with OpenMP</a:t>
            </a:r>
          </a:p>
          <a:p>
            <a:pPr lvl="1">
              <a:lnSpc>
                <a:spcPct val="150000"/>
              </a:lnSpc>
              <a:buClr>
                <a:srgbClr val="A53010"/>
              </a:buClr>
            </a:pPr>
            <a:r>
              <a:rPr lang="en-US" altLang="zh-TW">
                <a:solidFill>
                  <a:prstClr val="black">
                    <a:lumMod val="75000"/>
                    <a:lumOff val="25000"/>
                  </a:prstClr>
                </a:solidFill>
                <a:ea typeface="微軟正黑體"/>
              </a:rPr>
              <a:t>Performance and accuracy of paralleling with OpenMP.</a:t>
            </a:r>
          </a:p>
          <a:p>
            <a:pPr>
              <a:lnSpc>
                <a:spcPct val="150000"/>
              </a:lnSpc>
              <a:buClr>
                <a:srgbClr val="A53010"/>
              </a:buClr>
            </a:pPr>
            <a:r>
              <a:rPr lang="en-US" altLang="zh-TW">
                <a:solidFill>
                  <a:prstClr val="black">
                    <a:lumMod val="75000"/>
                    <a:lumOff val="25000"/>
                  </a:prstClr>
                </a:solidFill>
                <a:ea typeface="微軟正黑體"/>
              </a:rPr>
              <a:t>Implementation of high-order data reconstruct methods.</a:t>
            </a:r>
          </a:p>
          <a:p>
            <a:pPr lvl="1">
              <a:lnSpc>
                <a:spcPct val="150000"/>
              </a:lnSpc>
              <a:buClr>
                <a:srgbClr val="A53010"/>
              </a:buClr>
            </a:pPr>
            <a:r>
              <a:rPr lang="en-US" altLang="zh-TW">
                <a:solidFill>
                  <a:prstClr val="black">
                    <a:lumMod val="75000"/>
                    <a:lumOff val="25000"/>
                  </a:prstClr>
                </a:solidFill>
                <a:ea typeface="微軟正黑體"/>
              </a:rPr>
              <a:t>Attempting utilize Piecewise Parabolic Method (PPM), Weighted Essentially Non-Oscillatory  (Weno) and Gaussian Process (GP)</a:t>
            </a:r>
            <a:endParaRPr lang="en-US">
              <a:solidFill>
                <a:prstClr val="black">
                  <a:lumMod val="75000"/>
                  <a:lumOff val="25000"/>
                </a:prstClr>
              </a:solidFill>
            </a:endParaRPr>
          </a:p>
          <a:p>
            <a:pPr>
              <a:lnSpc>
                <a:spcPct val="150000"/>
              </a:lnSpc>
              <a:buClr>
                <a:srgbClr val="A53010"/>
              </a:buClr>
            </a:pPr>
            <a:r>
              <a:rPr lang="en-US" altLang="zh-TW">
                <a:solidFill>
                  <a:prstClr val="black">
                    <a:lumMod val="75000"/>
                    <a:lumOff val="25000"/>
                  </a:prstClr>
                </a:solidFill>
                <a:ea typeface="微軟正黑體"/>
              </a:rPr>
              <a:t>Conclusion and outlook</a:t>
            </a:r>
            <a:endParaRPr lang="zh-TW" altLang="en-US">
              <a:solidFill>
                <a:prstClr val="black">
                  <a:lumMod val="75000"/>
                  <a:lumOff val="25000"/>
                </a:prstClr>
              </a:solidFill>
              <a:ea typeface="微軟正黑體"/>
            </a:endParaRPr>
          </a:p>
        </p:txBody>
      </p:sp>
    </p:spTree>
    <p:extLst>
      <p:ext uri="{BB962C8B-B14F-4D97-AF65-F5344CB8AC3E}">
        <p14:creationId xmlns:p14="http://schemas.microsoft.com/office/powerpoint/2010/main" val="596072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2AD56E-672D-49ED-BBB0-4329CB632354}"/>
              </a:ext>
            </a:extLst>
          </p:cNvPr>
          <p:cNvSpPr>
            <a:spLocks noGrp="1"/>
          </p:cNvSpPr>
          <p:nvPr>
            <p:ph type="title"/>
          </p:nvPr>
        </p:nvSpPr>
        <p:spPr>
          <a:xfrm>
            <a:off x="2592925" y="624110"/>
            <a:ext cx="8911687" cy="1834123"/>
          </a:xfrm>
        </p:spPr>
        <p:txBody>
          <a:bodyPr>
            <a:normAutofit/>
          </a:bodyPr>
          <a:lstStyle/>
          <a:p>
            <a:r>
              <a:rPr lang="en-US" sz="3200">
                <a:solidFill>
                  <a:prstClr val="black">
                    <a:lumMod val="85000"/>
                    <a:lumOff val="15000"/>
                  </a:prstClr>
                </a:solidFill>
              </a:rPr>
              <a:t>Attempting utilize Weighted Essentially Non-Oscillatory  (Weno) and Gaussian Process (GP)</a:t>
            </a:r>
          </a:p>
        </p:txBody>
      </p:sp>
      <p:sp>
        <p:nvSpPr>
          <p:cNvPr id="3" name="內容版面配置區 2">
            <a:extLst>
              <a:ext uri="{FF2B5EF4-FFF2-40B4-BE49-F238E27FC236}">
                <a16:creationId xmlns:a16="http://schemas.microsoft.com/office/drawing/2014/main" id="{ADA926F7-4699-4E3C-BFA7-558AAB05B7F6}"/>
              </a:ext>
            </a:extLst>
          </p:cNvPr>
          <p:cNvSpPr>
            <a:spLocks noGrp="1"/>
          </p:cNvSpPr>
          <p:nvPr>
            <p:ph idx="1"/>
          </p:nvPr>
        </p:nvSpPr>
        <p:spPr>
          <a:xfrm>
            <a:off x="2589212" y="2457189"/>
            <a:ext cx="8915400" cy="3454033"/>
          </a:xfrm>
        </p:spPr>
        <p:txBody>
          <a:bodyPr vert="horz" lIns="91440" tIns="45720" rIns="91440" bIns="45720" rtlCol="0" anchor="t">
            <a:normAutofit/>
          </a:bodyPr>
          <a:lstStyle/>
          <a:p>
            <a:pPr>
              <a:lnSpc>
                <a:spcPct val="150000"/>
              </a:lnSpc>
            </a:pPr>
            <a:r>
              <a:rPr lang="en-US" altLang="zh-TW">
                <a:ea typeface="微軟正黑體"/>
              </a:rPr>
              <a:t>Beside utilizing the Piecewise Parabolic Method, we also trying to implement Weighted Essentially Non-Oscillatory (</a:t>
            </a:r>
            <a:r>
              <a:rPr lang="en-US" altLang="zh-TW">
                <a:solidFill>
                  <a:srgbClr val="FF0000"/>
                </a:solidFill>
                <a:ea typeface="微軟正黑體"/>
              </a:rPr>
              <a:t>Weno</a:t>
            </a:r>
            <a:r>
              <a:rPr lang="en-US" altLang="zh-TW">
                <a:ea typeface="微軟正黑體"/>
              </a:rPr>
              <a:t>) method (not shown) and Gaussian Process (</a:t>
            </a:r>
            <a:r>
              <a:rPr lang="en-US" altLang="zh-TW">
                <a:solidFill>
                  <a:srgbClr val="FF0000"/>
                </a:solidFill>
                <a:ea typeface="微軟正黑體"/>
              </a:rPr>
              <a:t>GP</a:t>
            </a:r>
            <a:r>
              <a:rPr lang="en-US" altLang="zh-TW">
                <a:ea typeface="微軟正黑體"/>
              </a:rPr>
              <a:t>) method.</a:t>
            </a:r>
          </a:p>
          <a:p>
            <a:pPr>
              <a:lnSpc>
                <a:spcPct val="150000"/>
              </a:lnSpc>
            </a:pPr>
            <a:endParaRPr lang="en-US" altLang="zh-TW">
              <a:ea typeface="微軟正黑體"/>
            </a:endParaRPr>
          </a:p>
          <a:p>
            <a:pPr>
              <a:lnSpc>
                <a:spcPct val="150000"/>
              </a:lnSpc>
            </a:pPr>
            <a:r>
              <a:rPr lang="en-US" altLang="zh-TW">
                <a:ea typeface="微軟正黑體"/>
              </a:rPr>
              <a:t>While we unable to embody these methods in our code successfully, we still had grasp some ideas about how they should be implemented.</a:t>
            </a:r>
            <a:endParaRPr lang="en-US"/>
          </a:p>
          <a:p>
            <a:pPr marL="0" indent="0">
              <a:lnSpc>
                <a:spcPct val="150000"/>
              </a:lnSpc>
              <a:buNone/>
            </a:pPr>
            <a:endParaRPr lang="en-US" altLang="zh-TW"/>
          </a:p>
          <a:p>
            <a:pPr>
              <a:lnSpc>
                <a:spcPct val="150000"/>
              </a:lnSpc>
            </a:pPr>
            <a:endParaRPr lang="en-US" altLang="zh-TW"/>
          </a:p>
          <a:p>
            <a:pPr>
              <a:lnSpc>
                <a:spcPct val="150000"/>
              </a:lnSpc>
            </a:pPr>
            <a:endParaRPr lang="zh-TW" altLang="en-US"/>
          </a:p>
        </p:txBody>
      </p:sp>
    </p:spTree>
    <p:extLst>
      <p:ext uri="{BB962C8B-B14F-4D97-AF65-F5344CB8AC3E}">
        <p14:creationId xmlns:p14="http://schemas.microsoft.com/office/powerpoint/2010/main" val="3978114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E4A3AB-971D-4EA1-BD29-2CA91AD8D76C}"/>
              </a:ext>
            </a:extLst>
          </p:cNvPr>
          <p:cNvSpPr>
            <a:spLocks noGrp="1"/>
          </p:cNvSpPr>
          <p:nvPr>
            <p:ph type="title"/>
          </p:nvPr>
        </p:nvSpPr>
        <p:spPr>
          <a:xfrm>
            <a:off x="2592925" y="624110"/>
            <a:ext cx="8911687" cy="1489657"/>
          </a:xfrm>
        </p:spPr>
        <p:txBody>
          <a:bodyPr>
            <a:normAutofit/>
          </a:bodyPr>
          <a:lstStyle/>
          <a:p>
            <a:r>
              <a:rPr lang="en-US"/>
              <a:t>Gaussian </a:t>
            </a:r>
            <a:r>
              <a:rPr lang="en-US">
                <a:solidFill>
                  <a:prstClr val="black">
                    <a:lumMod val="85000"/>
                    <a:lumOff val="15000"/>
                  </a:prstClr>
                </a:solidFill>
              </a:rPr>
              <a:t>Process (GP)</a:t>
            </a:r>
          </a:p>
        </p:txBody>
      </p:sp>
      <p:sp>
        <p:nvSpPr>
          <p:cNvPr id="3" name="內容版面配置區 2">
            <a:extLst>
              <a:ext uri="{FF2B5EF4-FFF2-40B4-BE49-F238E27FC236}">
                <a16:creationId xmlns:a16="http://schemas.microsoft.com/office/drawing/2014/main" id="{278EF84D-730E-4DC5-838E-0E168B6635CA}"/>
              </a:ext>
            </a:extLst>
          </p:cNvPr>
          <p:cNvSpPr>
            <a:spLocks noGrp="1"/>
          </p:cNvSpPr>
          <p:nvPr>
            <p:ph idx="1"/>
          </p:nvPr>
        </p:nvSpPr>
        <p:spPr>
          <a:xfrm>
            <a:off x="2590800" y="2103120"/>
            <a:ext cx="8907862" cy="4756549"/>
          </a:xfrm>
        </p:spPr>
        <p:txBody>
          <a:bodyPr vert="horz" lIns="91440" tIns="45720" rIns="91440" bIns="45720" rtlCol="0" anchor="t">
            <a:normAutofit/>
          </a:bodyPr>
          <a:lstStyle/>
          <a:p>
            <a:pPr>
              <a:lnSpc>
                <a:spcPct val="150000"/>
              </a:lnSpc>
            </a:pPr>
            <a:r>
              <a:rPr lang="en-US" altLang="zh-TW">
                <a:ea typeface="微軟正黑體"/>
              </a:rPr>
              <a:t>Gaussian Process (GP) is used to predict uncertain functions or data. It’s a collection of random variables, so it involve amount of data training as we modeling the method.</a:t>
            </a:r>
            <a:endParaRPr lang="zh-TW" altLang="en-US">
              <a:ea typeface="微軟正黑體" panose="020B0604030504040204" pitchFamily="34" charset="-120"/>
            </a:endParaRPr>
          </a:p>
          <a:p>
            <a:pPr>
              <a:lnSpc>
                <a:spcPct val="150000"/>
              </a:lnSpc>
            </a:pPr>
            <a:endParaRPr lang="en-US" altLang="zh-TW">
              <a:ea typeface="微軟正黑體"/>
            </a:endParaRPr>
          </a:p>
          <a:p>
            <a:pPr>
              <a:lnSpc>
                <a:spcPct val="150000"/>
              </a:lnSpc>
            </a:pPr>
            <a:r>
              <a:rPr lang="en-US" altLang="zh-TW">
                <a:ea typeface="微軟正黑體"/>
              </a:rPr>
              <a:t>It mainly compose by two function:</a:t>
            </a:r>
          </a:p>
          <a:p>
            <a:pPr marL="0" indent="0">
              <a:lnSpc>
                <a:spcPct val="150000"/>
              </a:lnSpc>
              <a:buNone/>
            </a:pPr>
            <a:r>
              <a:rPr lang="en-US" altLang="zh-TW">
                <a:ea typeface="微軟正黑體"/>
              </a:rPr>
              <a:t> - Mean Function : </a:t>
            </a:r>
            <a:r>
              <a:rPr lang="en-US">
                <a:ea typeface="+mn-lt"/>
                <a:cs typeface="+mn-lt"/>
              </a:rPr>
              <a:t>f(x).mean </a:t>
            </a:r>
            <a:endParaRPr lang="en-US">
              <a:ea typeface="微軟正黑體"/>
            </a:endParaRPr>
          </a:p>
          <a:p>
            <a:pPr marL="0" indent="0">
              <a:lnSpc>
                <a:spcPct val="150000"/>
              </a:lnSpc>
              <a:buNone/>
            </a:pPr>
            <a:r>
              <a:rPr lang="en-US" altLang="zh-TW">
                <a:ea typeface="微軟正黑體"/>
              </a:rPr>
              <a:t> - Covariance Function with “Squared Exponential” (SE Kernel) : 𝑘(𝑥,𝑥′)</a:t>
            </a:r>
          </a:p>
          <a:p>
            <a:pPr marL="0" indent="0">
              <a:lnSpc>
                <a:spcPct val="150000"/>
              </a:lnSpc>
              <a:buNone/>
            </a:pPr>
            <a:r>
              <a:rPr lang="en-US" altLang="zh-TW">
                <a:ea typeface="微軟正黑體"/>
              </a:rPr>
              <a:t> </a:t>
            </a:r>
            <a:r>
              <a:rPr lang="en-US" altLang="zh-TW" sz="1400">
                <a:ea typeface="微軟正黑體"/>
              </a:rPr>
              <a:t>where </a:t>
            </a:r>
            <a:r>
              <a:rPr lang="en-US" altLang="zh-TW" sz="1400">
                <a:solidFill>
                  <a:srgbClr val="FF0000"/>
                </a:solidFill>
                <a:ea typeface="微軟正黑體"/>
              </a:rPr>
              <a:t>variant Σ</a:t>
            </a:r>
            <a:r>
              <a:rPr lang="en-US" altLang="zh-TW" sz="1400">
                <a:ea typeface="微軟正黑體"/>
              </a:rPr>
              <a:t> and </a:t>
            </a:r>
            <a:r>
              <a:rPr lang="en-US" altLang="zh-TW" sz="1400" err="1">
                <a:solidFill>
                  <a:srgbClr val="FF0000"/>
                </a:solidFill>
                <a:ea typeface="微軟正黑體"/>
              </a:rPr>
              <a:t>lengthscale</a:t>
            </a:r>
            <a:r>
              <a:rPr lang="en-US" altLang="zh-TW" sz="1400">
                <a:solidFill>
                  <a:srgbClr val="FF0000"/>
                </a:solidFill>
                <a:ea typeface="微軟正黑體"/>
              </a:rPr>
              <a:t> l </a:t>
            </a:r>
            <a:r>
              <a:rPr lang="en-US" altLang="zh-TW" sz="1400">
                <a:ea typeface="微軟正黑體"/>
              </a:rPr>
              <a:t>are </a:t>
            </a:r>
            <a:r>
              <a:rPr lang="en-US" altLang="zh-TW" sz="1400">
                <a:solidFill>
                  <a:srgbClr val="FF0000"/>
                </a:solidFill>
                <a:ea typeface="微軟正黑體"/>
              </a:rPr>
              <a:t>hyperparameters,</a:t>
            </a:r>
          </a:p>
          <a:p>
            <a:pPr marL="0" indent="0">
              <a:lnSpc>
                <a:spcPct val="150000"/>
              </a:lnSpc>
              <a:buNone/>
            </a:pPr>
            <a:r>
              <a:rPr lang="en-US" altLang="zh-TW" sz="1400">
                <a:solidFill>
                  <a:srgbClr val="FF0000"/>
                </a:solidFill>
                <a:ea typeface="微軟正黑體"/>
              </a:rPr>
              <a:t> </a:t>
            </a:r>
            <a:r>
              <a:rPr lang="en-US" altLang="zh-TW" sz="1400">
                <a:solidFill>
                  <a:schemeClr val="tx1"/>
                </a:solidFill>
                <a:ea typeface="微軟正黑體"/>
              </a:rPr>
              <a:t>which we manually set their initial value.</a:t>
            </a:r>
          </a:p>
        </p:txBody>
      </p:sp>
      <p:pic>
        <p:nvPicPr>
          <p:cNvPr id="4" name="圖片 3" descr="一張含有 字型, 白色, 文字, 行 的圖片&#10;&#10;自動產生的描述">
            <a:extLst>
              <a:ext uri="{FF2B5EF4-FFF2-40B4-BE49-F238E27FC236}">
                <a16:creationId xmlns:a16="http://schemas.microsoft.com/office/drawing/2014/main" id="{3AA12439-CF1A-34F6-C572-5E70D28D6828}"/>
              </a:ext>
            </a:extLst>
          </p:cNvPr>
          <p:cNvPicPr>
            <a:picLocks noChangeAspect="1"/>
          </p:cNvPicPr>
          <p:nvPr/>
        </p:nvPicPr>
        <p:blipFill>
          <a:blip r:embed="rId2"/>
          <a:stretch>
            <a:fillRect/>
          </a:stretch>
        </p:blipFill>
        <p:spPr>
          <a:xfrm>
            <a:off x="7659601" y="5650478"/>
            <a:ext cx="3929127" cy="744907"/>
          </a:xfrm>
          <a:prstGeom prst="rect">
            <a:avLst/>
          </a:prstGeom>
        </p:spPr>
      </p:pic>
      <p:sp>
        <p:nvSpPr>
          <p:cNvPr id="6" name="文字方塊 5">
            <a:extLst>
              <a:ext uri="{FF2B5EF4-FFF2-40B4-BE49-F238E27FC236}">
                <a16:creationId xmlns:a16="http://schemas.microsoft.com/office/drawing/2014/main" id="{A48B97B1-FC8A-6AC3-EF4B-E8FC72AFBD12}"/>
              </a:ext>
            </a:extLst>
          </p:cNvPr>
          <p:cNvSpPr txBox="1"/>
          <p:nvPr/>
        </p:nvSpPr>
        <p:spPr>
          <a:xfrm>
            <a:off x="7046768" y="6399646"/>
            <a:ext cx="5148110" cy="1169551"/>
          </a:xfrm>
          <a:prstGeom prst="rect">
            <a:avLst/>
          </a:prstGeom>
          <a:noFill/>
        </p:spPr>
        <p:txBody>
          <a:bodyPr wrap="square" lIns="91440" tIns="45720" rIns="91440" bIns="45720" rtlCol="0" anchor="t">
            <a:spAutoFit/>
          </a:bodyPr>
          <a:lstStyle/>
          <a:p>
            <a:r>
              <a:rPr lang="en-US" altLang="zh-TW" sz="1400">
                <a:ea typeface="微軟正黑體"/>
              </a:rPr>
              <a:t>From s10915-017-0625-2</a:t>
            </a:r>
          </a:p>
          <a:p>
            <a:endParaRPr lang="en-US" altLang="zh-TW" sz="1400">
              <a:ea typeface="微軟正黑體"/>
            </a:endParaRPr>
          </a:p>
          <a:p>
            <a:r>
              <a:rPr lang="en-US" altLang="zh-TW" sz="1400">
                <a:ea typeface="微軟正黑體"/>
              </a:rPr>
              <a:t>A New Class of High-Order Methods for Fluid Dynamics Simulations Using Gaussian Process Modeling: One-Dimensional Case</a:t>
            </a:r>
          </a:p>
        </p:txBody>
      </p:sp>
    </p:spTree>
    <p:extLst>
      <p:ext uri="{BB962C8B-B14F-4D97-AF65-F5344CB8AC3E}">
        <p14:creationId xmlns:p14="http://schemas.microsoft.com/office/powerpoint/2010/main" val="3258269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E4A3AB-971D-4EA1-BD29-2CA91AD8D76C}"/>
              </a:ext>
            </a:extLst>
          </p:cNvPr>
          <p:cNvSpPr>
            <a:spLocks noGrp="1"/>
          </p:cNvSpPr>
          <p:nvPr>
            <p:ph type="title"/>
          </p:nvPr>
        </p:nvSpPr>
        <p:spPr>
          <a:xfrm>
            <a:off x="2592925" y="624110"/>
            <a:ext cx="8911687" cy="1489657"/>
          </a:xfrm>
        </p:spPr>
        <p:txBody>
          <a:bodyPr>
            <a:normAutofit/>
          </a:bodyPr>
          <a:lstStyle/>
          <a:p>
            <a:r>
              <a:rPr lang="en-US"/>
              <a:t>Gaussian </a:t>
            </a:r>
            <a:r>
              <a:rPr lang="en-US">
                <a:solidFill>
                  <a:prstClr val="black">
                    <a:lumMod val="85000"/>
                    <a:lumOff val="15000"/>
                  </a:prstClr>
                </a:solidFill>
              </a:rPr>
              <a:t>Process (GP)</a:t>
            </a:r>
          </a:p>
        </p:txBody>
      </p:sp>
      <p:sp>
        <p:nvSpPr>
          <p:cNvPr id="3" name="內容版面配置區 2">
            <a:extLst>
              <a:ext uri="{FF2B5EF4-FFF2-40B4-BE49-F238E27FC236}">
                <a16:creationId xmlns:a16="http://schemas.microsoft.com/office/drawing/2014/main" id="{278EF84D-730E-4DC5-838E-0E168B6635CA}"/>
              </a:ext>
            </a:extLst>
          </p:cNvPr>
          <p:cNvSpPr>
            <a:spLocks noGrp="1"/>
          </p:cNvSpPr>
          <p:nvPr>
            <p:ph idx="1"/>
          </p:nvPr>
        </p:nvSpPr>
        <p:spPr>
          <a:xfrm>
            <a:off x="2590800" y="2103120"/>
            <a:ext cx="8907862" cy="4297262"/>
          </a:xfrm>
        </p:spPr>
        <p:txBody>
          <a:bodyPr vert="horz" lIns="91440" tIns="45720" rIns="91440" bIns="45720" rtlCol="0" anchor="t">
            <a:normAutofit/>
          </a:bodyPr>
          <a:lstStyle/>
          <a:p>
            <a:pPr>
              <a:lnSpc>
                <a:spcPct val="150000"/>
              </a:lnSpc>
            </a:pPr>
            <a:r>
              <a:rPr lang="en-US" altLang="zh-TW">
                <a:ea typeface="微軟正黑體"/>
              </a:rPr>
              <a:t>Then through Cholesky decomposition of Kernel, we can eventually got the </a:t>
            </a:r>
            <a:r>
              <a:rPr lang="en-US" altLang="zh-TW">
                <a:solidFill>
                  <a:srgbClr val="FF0000"/>
                </a:solidFill>
                <a:ea typeface="微軟正黑體"/>
              </a:rPr>
              <a:t>updated posterior mean function</a:t>
            </a:r>
            <a:r>
              <a:rPr lang="en-US" altLang="zh-TW">
                <a:ea typeface="微軟正黑體"/>
              </a:rPr>
              <a:t>, which is core function of doing </a:t>
            </a:r>
            <a:r>
              <a:rPr lang="en-US" altLang="zh-TW">
                <a:solidFill>
                  <a:srgbClr val="FF0000"/>
                </a:solidFill>
                <a:ea typeface="微軟正黑體"/>
              </a:rPr>
              <a:t>GP interpolation</a:t>
            </a:r>
            <a:r>
              <a:rPr lang="en-US" altLang="zh-TW">
                <a:ea typeface="微軟正黑體"/>
              </a:rPr>
              <a:t>.</a:t>
            </a:r>
            <a:endParaRPr lang="zh-TW" altLang="en-US">
              <a:ea typeface="微軟正黑體" panose="020B0604030504040204" pitchFamily="34" charset="-120"/>
            </a:endParaRPr>
          </a:p>
          <a:p>
            <a:pPr>
              <a:lnSpc>
                <a:spcPct val="150000"/>
              </a:lnSpc>
            </a:pPr>
            <a:endParaRPr lang="en-US" altLang="zh-TW">
              <a:ea typeface="微軟正黑體"/>
            </a:endParaRPr>
          </a:p>
          <a:p>
            <a:pPr>
              <a:lnSpc>
                <a:spcPct val="150000"/>
              </a:lnSpc>
            </a:pPr>
            <a:endParaRPr lang="en-US" altLang="zh-TW">
              <a:ea typeface="微軟正黑體" panose="020B0604030504040204" pitchFamily="34" charset="-120"/>
            </a:endParaRPr>
          </a:p>
          <a:p>
            <a:pPr marL="0" indent="0">
              <a:lnSpc>
                <a:spcPct val="150000"/>
              </a:lnSpc>
              <a:buNone/>
            </a:pPr>
            <a:endParaRPr lang="en-US" altLang="zh-TW">
              <a:ea typeface="微軟正黑體" panose="020B0604030504040204" pitchFamily="34" charset="-120"/>
            </a:endParaRPr>
          </a:p>
          <a:p>
            <a:pPr>
              <a:lnSpc>
                <a:spcPct val="150000"/>
              </a:lnSpc>
            </a:pPr>
            <a:endParaRPr lang="en-US"/>
          </a:p>
        </p:txBody>
      </p:sp>
      <p:sp>
        <p:nvSpPr>
          <p:cNvPr id="6" name="文字方塊 5">
            <a:extLst>
              <a:ext uri="{FF2B5EF4-FFF2-40B4-BE49-F238E27FC236}">
                <a16:creationId xmlns:a16="http://schemas.microsoft.com/office/drawing/2014/main" id="{A48B97B1-FC8A-6AC3-EF4B-E8FC72AFBD12}"/>
              </a:ext>
            </a:extLst>
          </p:cNvPr>
          <p:cNvSpPr txBox="1"/>
          <p:nvPr/>
        </p:nvSpPr>
        <p:spPr>
          <a:xfrm>
            <a:off x="6858878" y="4249345"/>
            <a:ext cx="5148110" cy="830997"/>
          </a:xfrm>
          <a:prstGeom prst="rect">
            <a:avLst/>
          </a:prstGeom>
          <a:noFill/>
        </p:spPr>
        <p:txBody>
          <a:bodyPr wrap="square" lIns="91440" tIns="45720" rIns="91440" bIns="45720" rtlCol="0" anchor="t">
            <a:spAutoFit/>
          </a:bodyPr>
          <a:lstStyle/>
          <a:p>
            <a:r>
              <a:rPr lang="en-US" altLang="zh-TW" sz="1200">
                <a:ea typeface="微軟正黑體"/>
              </a:rPr>
              <a:t>From s10915-017-0625-2</a:t>
            </a:r>
          </a:p>
          <a:p>
            <a:endParaRPr lang="en-US" altLang="zh-TW" sz="1200">
              <a:ea typeface="微軟正黑體"/>
            </a:endParaRPr>
          </a:p>
          <a:p>
            <a:r>
              <a:rPr lang="en-US" altLang="zh-TW" sz="1200">
                <a:ea typeface="微軟正黑體"/>
              </a:rPr>
              <a:t>A New Class of High-Order Methods for Fluid Dynamics Simulations Using Gaussian Process Modeling: One-Dimensional Case</a:t>
            </a:r>
          </a:p>
        </p:txBody>
      </p:sp>
      <p:pic>
        <p:nvPicPr>
          <p:cNvPr id="5" name="圖片 4">
            <a:extLst>
              <a:ext uri="{FF2B5EF4-FFF2-40B4-BE49-F238E27FC236}">
                <a16:creationId xmlns:a16="http://schemas.microsoft.com/office/drawing/2014/main" id="{D516CE71-90BF-4C4F-4B6F-96BA10DA1C8C}"/>
              </a:ext>
            </a:extLst>
          </p:cNvPr>
          <p:cNvPicPr>
            <a:picLocks noChangeAspect="1"/>
          </p:cNvPicPr>
          <p:nvPr/>
        </p:nvPicPr>
        <p:blipFill>
          <a:blip r:embed="rId2"/>
          <a:stretch>
            <a:fillRect/>
          </a:stretch>
        </p:blipFill>
        <p:spPr>
          <a:xfrm>
            <a:off x="5333152" y="3431152"/>
            <a:ext cx="1525695" cy="569804"/>
          </a:xfrm>
          <a:prstGeom prst="rect">
            <a:avLst/>
          </a:prstGeom>
        </p:spPr>
      </p:pic>
      <p:sp>
        <p:nvSpPr>
          <p:cNvPr id="7" name="文字方塊 6">
            <a:extLst>
              <a:ext uri="{FF2B5EF4-FFF2-40B4-BE49-F238E27FC236}">
                <a16:creationId xmlns:a16="http://schemas.microsoft.com/office/drawing/2014/main" id="{5BDA2527-A0E9-E264-A4A2-1DAAFB07CC9C}"/>
              </a:ext>
            </a:extLst>
          </p:cNvPr>
          <p:cNvSpPr txBox="1"/>
          <p:nvPr/>
        </p:nvSpPr>
        <p:spPr>
          <a:xfrm>
            <a:off x="7046767" y="3476906"/>
            <a:ext cx="5148110" cy="523220"/>
          </a:xfrm>
          <a:prstGeom prst="rect">
            <a:avLst/>
          </a:prstGeom>
          <a:noFill/>
        </p:spPr>
        <p:txBody>
          <a:bodyPr wrap="square" lIns="91440" tIns="45720" rIns="91440" bIns="45720" rtlCol="0" anchor="t">
            <a:spAutoFit/>
          </a:bodyPr>
          <a:lstStyle/>
          <a:p>
            <a:r>
              <a:rPr lang="en-US" altLang="zh-TW" sz="1400">
                <a:ea typeface="微軟正黑體"/>
              </a:rPr>
              <a:t>Where f_*.mean is prediction from right hand side interpolation.</a:t>
            </a:r>
          </a:p>
        </p:txBody>
      </p:sp>
    </p:spTree>
    <p:extLst>
      <p:ext uri="{BB962C8B-B14F-4D97-AF65-F5344CB8AC3E}">
        <p14:creationId xmlns:p14="http://schemas.microsoft.com/office/powerpoint/2010/main" val="517036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E4A3AB-971D-4EA1-BD29-2CA91AD8D76C}"/>
              </a:ext>
            </a:extLst>
          </p:cNvPr>
          <p:cNvSpPr>
            <a:spLocks noGrp="1"/>
          </p:cNvSpPr>
          <p:nvPr>
            <p:ph type="title"/>
          </p:nvPr>
        </p:nvSpPr>
        <p:spPr>
          <a:xfrm>
            <a:off x="2592925" y="624110"/>
            <a:ext cx="8911687" cy="1489657"/>
          </a:xfrm>
        </p:spPr>
        <p:txBody>
          <a:bodyPr>
            <a:normAutofit/>
          </a:bodyPr>
          <a:lstStyle/>
          <a:p>
            <a:r>
              <a:rPr lang="en-US"/>
              <a:t>Gaussian </a:t>
            </a:r>
            <a:r>
              <a:rPr lang="en-US">
                <a:solidFill>
                  <a:prstClr val="black">
                    <a:lumMod val="85000"/>
                    <a:lumOff val="15000"/>
                  </a:prstClr>
                </a:solidFill>
              </a:rPr>
              <a:t>Process (GP)</a:t>
            </a:r>
          </a:p>
        </p:txBody>
      </p:sp>
      <p:pic>
        <p:nvPicPr>
          <p:cNvPr id="4" name="內容版面配置區 3" descr="一張含有 文字, 螢幕擷取畫面, 軟體, 作業系統 的圖片&#10;&#10;自動產生的描述">
            <a:extLst>
              <a:ext uri="{FF2B5EF4-FFF2-40B4-BE49-F238E27FC236}">
                <a16:creationId xmlns:a16="http://schemas.microsoft.com/office/drawing/2014/main" id="{F629C915-6F80-F206-4294-3D2084E97E91}"/>
              </a:ext>
            </a:extLst>
          </p:cNvPr>
          <p:cNvPicPr>
            <a:picLocks noGrp="1" noChangeAspect="1"/>
          </p:cNvPicPr>
          <p:nvPr>
            <p:ph idx="1"/>
          </p:nvPr>
        </p:nvPicPr>
        <p:blipFill>
          <a:blip r:embed="rId2"/>
          <a:stretch>
            <a:fillRect/>
          </a:stretch>
        </p:blipFill>
        <p:spPr>
          <a:xfrm>
            <a:off x="1000923" y="1574998"/>
            <a:ext cx="10511425" cy="4842025"/>
          </a:xfrm>
        </p:spPr>
      </p:pic>
      <p:sp>
        <p:nvSpPr>
          <p:cNvPr id="7" name="文字方塊 6">
            <a:extLst>
              <a:ext uri="{FF2B5EF4-FFF2-40B4-BE49-F238E27FC236}">
                <a16:creationId xmlns:a16="http://schemas.microsoft.com/office/drawing/2014/main" id="{5BDA2527-A0E9-E264-A4A2-1DAAFB07CC9C}"/>
              </a:ext>
            </a:extLst>
          </p:cNvPr>
          <p:cNvSpPr txBox="1"/>
          <p:nvPr/>
        </p:nvSpPr>
        <p:spPr>
          <a:xfrm>
            <a:off x="7046767" y="3476906"/>
            <a:ext cx="5148110" cy="523220"/>
          </a:xfrm>
          <a:prstGeom prst="rect">
            <a:avLst/>
          </a:prstGeom>
          <a:noFill/>
        </p:spPr>
        <p:txBody>
          <a:bodyPr wrap="square" lIns="91440" tIns="45720" rIns="91440" bIns="45720" rtlCol="0" anchor="t">
            <a:spAutoFit/>
          </a:bodyPr>
          <a:lstStyle/>
          <a:p>
            <a:r>
              <a:rPr lang="en-US" altLang="zh-TW" sz="1400">
                <a:ea typeface="微軟正黑體"/>
              </a:rPr>
              <a:t>Where f_*.mean is prediction from right hand side interpolation.</a:t>
            </a:r>
          </a:p>
        </p:txBody>
      </p:sp>
      <mc:AlternateContent xmlns:mc="http://schemas.openxmlformats.org/markup-compatibility/2006" xmlns:p14="http://schemas.microsoft.com/office/powerpoint/2010/main">
        <mc:Choice Requires="p14">
          <p:contentPart p14:bwMode="auto" r:id="rId3">
            <p14:nvContentPartPr>
              <p14:cNvPr id="8" name="筆跡 7">
                <a:extLst>
                  <a:ext uri="{FF2B5EF4-FFF2-40B4-BE49-F238E27FC236}">
                    <a16:creationId xmlns:a16="http://schemas.microsoft.com/office/drawing/2014/main" id="{A48C00AF-5047-C31D-3E2A-21E262048A00}"/>
                  </a:ext>
                </a:extLst>
              </p14:cNvPr>
              <p14:cNvContentPartPr/>
              <p14:nvPr/>
            </p14:nvContentPartPr>
            <p14:xfrm>
              <a:off x="1336109" y="1930641"/>
              <a:ext cx="3182797" cy="21786"/>
            </p14:xfrm>
          </p:contentPart>
        </mc:Choice>
        <mc:Fallback xmlns="">
          <p:pic>
            <p:nvPicPr>
              <p:cNvPr id="8" name="筆跡 7">
                <a:extLst>
                  <a:ext uri="{FF2B5EF4-FFF2-40B4-BE49-F238E27FC236}">
                    <a16:creationId xmlns:a16="http://schemas.microsoft.com/office/drawing/2014/main" id="{A48C00AF-5047-C31D-3E2A-21E262048A00}"/>
                  </a:ext>
                </a:extLst>
              </p:cNvPr>
              <p:cNvPicPr/>
              <p:nvPr/>
            </p:nvPicPr>
            <p:blipFill>
              <a:blip r:embed="rId4"/>
              <a:stretch>
                <a:fillRect/>
              </a:stretch>
            </p:blipFill>
            <p:spPr>
              <a:xfrm>
                <a:off x="1318111" y="1913072"/>
                <a:ext cx="3218433" cy="5657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筆跡 8">
                <a:extLst>
                  <a:ext uri="{FF2B5EF4-FFF2-40B4-BE49-F238E27FC236}">
                    <a16:creationId xmlns:a16="http://schemas.microsoft.com/office/drawing/2014/main" id="{8777349D-823A-E1A4-8F44-3656CF5B20DB}"/>
                  </a:ext>
                </a:extLst>
              </p14:cNvPr>
              <p14:cNvContentPartPr/>
              <p14:nvPr/>
            </p14:nvContentPartPr>
            <p14:xfrm>
              <a:off x="1315233" y="6419589"/>
              <a:ext cx="364548" cy="10438"/>
            </p14:xfrm>
          </p:contentPart>
        </mc:Choice>
        <mc:Fallback xmlns="">
          <p:pic>
            <p:nvPicPr>
              <p:cNvPr id="9" name="筆跡 8">
                <a:extLst>
                  <a:ext uri="{FF2B5EF4-FFF2-40B4-BE49-F238E27FC236}">
                    <a16:creationId xmlns:a16="http://schemas.microsoft.com/office/drawing/2014/main" id="{8777349D-823A-E1A4-8F44-3656CF5B20DB}"/>
                  </a:ext>
                </a:extLst>
              </p:cNvPr>
              <p:cNvPicPr/>
              <p:nvPr/>
            </p:nvPicPr>
            <p:blipFill>
              <a:blip r:embed="rId6"/>
              <a:stretch>
                <a:fillRect/>
              </a:stretch>
            </p:blipFill>
            <p:spPr>
              <a:xfrm>
                <a:off x="1297257" y="5897689"/>
                <a:ext cx="400140" cy="1043800"/>
              </a:xfrm>
              <a:prstGeom prst="rect">
                <a:avLst/>
              </a:prstGeom>
            </p:spPr>
          </p:pic>
        </mc:Fallback>
      </mc:AlternateContent>
      <p:sp>
        <p:nvSpPr>
          <p:cNvPr id="13" name="文字方塊 12">
            <a:extLst>
              <a:ext uri="{FF2B5EF4-FFF2-40B4-BE49-F238E27FC236}">
                <a16:creationId xmlns:a16="http://schemas.microsoft.com/office/drawing/2014/main" id="{0D2A032C-9FC4-3EA8-155B-5FC013BEBE16}"/>
              </a:ext>
            </a:extLst>
          </p:cNvPr>
          <p:cNvSpPr txBox="1"/>
          <p:nvPr/>
        </p:nvSpPr>
        <p:spPr>
          <a:xfrm>
            <a:off x="7713944" y="1941534"/>
            <a:ext cx="1910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a:solidFill>
                  <a:srgbClr val="FF0000"/>
                </a:solidFill>
                <a:ea typeface="微軟正黑體"/>
              </a:rPr>
              <a:t>Kernel func.</a:t>
            </a:r>
            <a:endParaRPr lang="zh-TW" altLang="en-US">
              <a:solidFill>
                <a:srgbClr val="FF0000"/>
              </a:solidFill>
            </a:endParaRPr>
          </a:p>
        </p:txBody>
      </p:sp>
      <p:sp>
        <p:nvSpPr>
          <p:cNvPr id="18" name="文字方塊 17">
            <a:extLst>
              <a:ext uri="{FF2B5EF4-FFF2-40B4-BE49-F238E27FC236}">
                <a16:creationId xmlns:a16="http://schemas.microsoft.com/office/drawing/2014/main" id="{B1DFF94B-3C5C-AADC-AEE4-2C718B477638}"/>
              </a:ext>
            </a:extLst>
          </p:cNvPr>
          <p:cNvSpPr txBox="1"/>
          <p:nvPr/>
        </p:nvSpPr>
        <p:spPr>
          <a:xfrm>
            <a:off x="1774518" y="6430027"/>
            <a:ext cx="1910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a:solidFill>
                  <a:srgbClr val="FF0000"/>
                </a:solidFill>
                <a:ea typeface="微軟正黑體"/>
              </a:rPr>
              <a:t>prediction.</a:t>
            </a:r>
            <a:endParaRPr lang="zh-TW" altLang="en-US">
              <a:solidFill>
                <a:srgbClr val="FF0000"/>
              </a:solidFill>
            </a:endParaRPr>
          </a:p>
        </p:txBody>
      </p:sp>
    </p:spTree>
    <p:extLst>
      <p:ext uri="{BB962C8B-B14F-4D97-AF65-F5344CB8AC3E}">
        <p14:creationId xmlns:p14="http://schemas.microsoft.com/office/powerpoint/2010/main" val="2861851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E4A3AB-971D-4EA1-BD29-2CA91AD8D76C}"/>
              </a:ext>
            </a:extLst>
          </p:cNvPr>
          <p:cNvSpPr>
            <a:spLocks noGrp="1"/>
          </p:cNvSpPr>
          <p:nvPr>
            <p:ph type="title"/>
          </p:nvPr>
        </p:nvSpPr>
        <p:spPr>
          <a:xfrm>
            <a:off x="2592925" y="624110"/>
            <a:ext cx="8911687" cy="1489657"/>
          </a:xfrm>
        </p:spPr>
        <p:txBody>
          <a:bodyPr>
            <a:normAutofit/>
          </a:bodyPr>
          <a:lstStyle/>
          <a:p>
            <a:r>
              <a:rPr lang="en-US"/>
              <a:t>Gaussian </a:t>
            </a:r>
            <a:r>
              <a:rPr lang="en-US">
                <a:solidFill>
                  <a:prstClr val="black">
                    <a:lumMod val="85000"/>
                    <a:lumOff val="15000"/>
                  </a:prstClr>
                </a:solidFill>
              </a:rPr>
              <a:t>Process (GP)</a:t>
            </a:r>
          </a:p>
        </p:txBody>
      </p:sp>
      <p:sp>
        <p:nvSpPr>
          <p:cNvPr id="3" name="內容版面配置區 2">
            <a:extLst>
              <a:ext uri="{FF2B5EF4-FFF2-40B4-BE49-F238E27FC236}">
                <a16:creationId xmlns:a16="http://schemas.microsoft.com/office/drawing/2014/main" id="{278EF84D-730E-4DC5-838E-0E168B6635CA}"/>
              </a:ext>
            </a:extLst>
          </p:cNvPr>
          <p:cNvSpPr>
            <a:spLocks noGrp="1"/>
          </p:cNvSpPr>
          <p:nvPr>
            <p:ph idx="1"/>
          </p:nvPr>
        </p:nvSpPr>
        <p:spPr>
          <a:xfrm>
            <a:off x="2590800" y="2103120"/>
            <a:ext cx="8907862" cy="4297262"/>
          </a:xfrm>
        </p:spPr>
        <p:txBody>
          <a:bodyPr vert="horz" lIns="91440" tIns="45720" rIns="91440" bIns="45720" rtlCol="0" anchor="t">
            <a:normAutofit/>
          </a:bodyPr>
          <a:lstStyle/>
          <a:p>
            <a:pPr>
              <a:lnSpc>
                <a:spcPct val="150000"/>
              </a:lnSpc>
            </a:pPr>
            <a:r>
              <a:rPr lang="en-US" altLang="zh-TW">
                <a:ea typeface="微軟正黑體"/>
              </a:rPr>
              <a:t>Hyperparameters will change with the training process, and they can be determined with the "</a:t>
            </a:r>
            <a:r>
              <a:rPr lang="en-US" altLang="zh-TW" err="1">
                <a:ea typeface="微軟正黑體"/>
              </a:rPr>
              <a:t>likehood</a:t>
            </a:r>
            <a:r>
              <a:rPr lang="en-US" altLang="zh-TW">
                <a:ea typeface="微軟正黑體"/>
              </a:rPr>
              <a:t> function". </a:t>
            </a:r>
            <a:r>
              <a:rPr lang="en-US" altLang="zh-TW" sz="1400">
                <a:ea typeface="微軟正黑體"/>
              </a:rPr>
              <a:t>(</a:t>
            </a:r>
            <a:r>
              <a:rPr lang="en-US" altLang="zh-TW" sz="1400">
                <a:solidFill>
                  <a:srgbClr val="FF0000"/>
                </a:solidFill>
                <a:ea typeface="微軟正黑體"/>
              </a:rPr>
              <a:t>this part I still have trouble to understand.</a:t>
            </a:r>
            <a:r>
              <a:rPr lang="en-US" altLang="zh-TW" sz="1400">
                <a:ea typeface="微軟正黑體"/>
              </a:rPr>
              <a:t>)</a:t>
            </a:r>
            <a:endParaRPr lang="zh-TW" altLang="en-US" sz="1400">
              <a:ea typeface="微軟正黑體" panose="020B0604030504040204" pitchFamily="34" charset="-120"/>
            </a:endParaRPr>
          </a:p>
          <a:p>
            <a:pPr>
              <a:lnSpc>
                <a:spcPct val="150000"/>
              </a:lnSpc>
            </a:pPr>
            <a:endParaRPr lang="en-US" altLang="zh-TW">
              <a:ea typeface="微軟正黑體"/>
            </a:endParaRPr>
          </a:p>
          <a:p>
            <a:pPr>
              <a:lnSpc>
                <a:spcPct val="150000"/>
              </a:lnSpc>
            </a:pPr>
            <a:endParaRPr lang="en-US" altLang="zh-TW">
              <a:ea typeface="微軟正黑體" panose="020B0604030504040204" pitchFamily="34" charset="-120"/>
            </a:endParaRPr>
          </a:p>
          <a:p>
            <a:pPr marL="0" indent="0">
              <a:lnSpc>
                <a:spcPct val="150000"/>
              </a:lnSpc>
              <a:buNone/>
            </a:pPr>
            <a:endParaRPr lang="en-US" altLang="zh-TW">
              <a:ea typeface="微軟正黑體" panose="020B0604030504040204" pitchFamily="34" charset="-120"/>
            </a:endParaRPr>
          </a:p>
          <a:p>
            <a:pPr>
              <a:lnSpc>
                <a:spcPct val="150000"/>
              </a:lnSpc>
            </a:pPr>
            <a:endParaRPr lang="en-US"/>
          </a:p>
        </p:txBody>
      </p:sp>
      <p:sp>
        <p:nvSpPr>
          <p:cNvPr id="6" name="文字方塊 5">
            <a:extLst>
              <a:ext uri="{FF2B5EF4-FFF2-40B4-BE49-F238E27FC236}">
                <a16:creationId xmlns:a16="http://schemas.microsoft.com/office/drawing/2014/main" id="{A48B97B1-FC8A-6AC3-EF4B-E8FC72AFBD12}"/>
              </a:ext>
            </a:extLst>
          </p:cNvPr>
          <p:cNvSpPr txBox="1"/>
          <p:nvPr/>
        </p:nvSpPr>
        <p:spPr>
          <a:xfrm>
            <a:off x="8403754" y="3560414"/>
            <a:ext cx="5148110" cy="276999"/>
          </a:xfrm>
          <a:prstGeom prst="rect">
            <a:avLst/>
          </a:prstGeom>
          <a:noFill/>
        </p:spPr>
        <p:txBody>
          <a:bodyPr wrap="square" lIns="91440" tIns="45720" rIns="91440" bIns="45720" rtlCol="0" anchor="t">
            <a:spAutoFit/>
          </a:bodyPr>
          <a:lstStyle/>
          <a:p>
            <a:r>
              <a:rPr lang="en-US" altLang="zh-TW" sz="1200">
                <a:ea typeface="微軟正黑體"/>
              </a:rPr>
              <a:t>From s10915-017-0625-2</a:t>
            </a:r>
          </a:p>
        </p:txBody>
      </p:sp>
      <p:pic>
        <p:nvPicPr>
          <p:cNvPr id="4" name="圖片 3" descr="一張含有 文字, 螢幕擷取畫面, 字型 的圖片&#10;&#10;自動產生的描述">
            <a:extLst>
              <a:ext uri="{FF2B5EF4-FFF2-40B4-BE49-F238E27FC236}">
                <a16:creationId xmlns:a16="http://schemas.microsoft.com/office/drawing/2014/main" id="{132CBD62-411E-2048-5135-381395B4C2BA}"/>
              </a:ext>
            </a:extLst>
          </p:cNvPr>
          <p:cNvPicPr>
            <a:picLocks noChangeAspect="1"/>
          </p:cNvPicPr>
          <p:nvPr/>
        </p:nvPicPr>
        <p:blipFill>
          <a:blip r:embed="rId2"/>
          <a:stretch>
            <a:fillRect/>
          </a:stretch>
        </p:blipFill>
        <p:spPr>
          <a:xfrm>
            <a:off x="3048000" y="3882355"/>
            <a:ext cx="7087643" cy="2099536"/>
          </a:xfrm>
          <a:prstGeom prst="rect">
            <a:avLst/>
          </a:prstGeom>
        </p:spPr>
      </p:pic>
      <p:pic>
        <p:nvPicPr>
          <p:cNvPr id="8" name="圖片 7">
            <a:extLst>
              <a:ext uri="{FF2B5EF4-FFF2-40B4-BE49-F238E27FC236}">
                <a16:creationId xmlns:a16="http://schemas.microsoft.com/office/drawing/2014/main" id="{BE3017DE-4AB0-CAC8-B2BA-CEC775EA34AD}"/>
              </a:ext>
            </a:extLst>
          </p:cNvPr>
          <p:cNvPicPr>
            <a:picLocks noChangeAspect="1"/>
          </p:cNvPicPr>
          <p:nvPr/>
        </p:nvPicPr>
        <p:blipFill>
          <a:blip r:embed="rId3"/>
          <a:stretch>
            <a:fillRect/>
          </a:stretch>
        </p:blipFill>
        <p:spPr>
          <a:xfrm>
            <a:off x="3050610" y="3227349"/>
            <a:ext cx="5351745" cy="655528"/>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筆跡 8">
                <a:extLst>
                  <a:ext uri="{FF2B5EF4-FFF2-40B4-BE49-F238E27FC236}">
                    <a16:creationId xmlns:a16="http://schemas.microsoft.com/office/drawing/2014/main" id="{64E654C3-F200-6D8A-75CE-DBC08ABDBCD3}"/>
                  </a:ext>
                </a:extLst>
              </p14:cNvPr>
              <p14:cNvContentPartPr/>
              <p14:nvPr/>
            </p14:nvContentPartPr>
            <p14:xfrm>
              <a:off x="3286440" y="4937342"/>
              <a:ext cx="137340" cy="773985"/>
            </p14:xfrm>
          </p:contentPart>
        </mc:Choice>
        <mc:Fallback xmlns="">
          <p:pic>
            <p:nvPicPr>
              <p:cNvPr id="9" name="筆跡 8">
                <a:extLst>
                  <a:ext uri="{FF2B5EF4-FFF2-40B4-BE49-F238E27FC236}">
                    <a16:creationId xmlns:a16="http://schemas.microsoft.com/office/drawing/2014/main" id="{64E654C3-F200-6D8A-75CE-DBC08ABDBCD3}"/>
                  </a:ext>
                </a:extLst>
              </p:cNvPr>
              <p:cNvPicPr/>
              <p:nvPr/>
            </p:nvPicPr>
            <p:blipFill>
              <a:blip r:embed="rId5"/>
              <a:stretch>
                <a:fillRect/>
              </a:stretch>
            </p:blipFill>
            <p:spPr>
              <a:xfrm>
                <a:off x="3268510" y="4919351"/>
                <a:ext cx="172840" cy="809608"/>
              </a:xfrm>
              <a:prstGeom prst="rect">
                <a:avLst/>
              </a:prstGeom>
            </p:spPr>
          </p:pic>
        </mc:Fallback>
      </mc:AlternateContent>
    </p:spTree>
    <p:extLst>
      <p:ext uri="{BB962C8B-B14F-4D97-AF65-F5344CB8AC3E}">
        <p14:creationId xmlns:p14="http://schemas.microsoft.com/office/powerpoint/2010/main" val="2588886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p:txBody>
          <a:bodyPr/>
          <a:lstStyle/>
          <a:p>
            <a:r>
              <a:rPr lang="en-US" sz="3200"/>
              <a:t>Conclusion and outlook</a:t>
            </a:r>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152043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EF6E95-D08F-4359-921C-0171582492C4}"/>
              </a:ext>
            </a:extLst>
          </p:cNvPr>
          <p:cNvSpPr>
            <a:spLocks noGrp="1"/>
          </p:cNvSpPr>
          <p:nvPr>
            <p:ph type="title"/>
          </p:nvPr>
        </p:nvSpPr>
        <p:spPr/>
        <p:txBody>
          <a:bodyPr>
            <a:normAutofit/>
          </a:bodyPr>
          <a:lstStyle/>
          <a:p>
            <a:r>
              <a:rPr lang="en-US" altLang="zh-TW"/>
              <a:t>Conclusion</a:t>
            </a:r>
            <a:endParaRPr lang="zh-TW" altLang="en-US"/>
          </a:p>
        </p:txBody>
      </p:sp>
      <p:sp>
        <p:nvSpPr>
          <p:cNvPr id="3" name="內容版面配置區 2">
            <a:extLst>
              <a:ext uri="{FF2B5EF4-FFF2-40B4-BE49-F238E27FC236}">
                <a16:creationId xmlns:a16="http://schemas.microsoft.com/office/drawing/2014/main" id="{FF9D7FB5-16EC-4BE9-B624-0D9263E4CC8A}"/>
              </a:ext>
            </a:extLst>
          </p:cNvPr>
          <p:cNvSpPr>
            <a:spLocks noGrp="1"/>
          </p:cNvSpPr>
          <p:nvPr>
            <p:ph idx="1"/>
          </p:nvPr>
        </p:nvSpPr>
        <p:spPr/>
        <p:txBody>
          <a:bodyPr vert="horz" lIns="91440" tIns="45720" rIns="91440" bIns="45720" rtlCol="0" anchor="t">
            <a:normAutofit/>
          </a:bodyPr>
          <a:lstStyle/>
          <a:p>
            <a:pPr>
              <a:lnSpc>
                <a:spcPct val="150000"/>
              </a:lnSpc>
            </a:pPr>
            <a:r>
              <a:rPr lang="en-US" altLang="zh-TW" dirty="0">
                <a:solidFill>
                  <a:schemeClr val="tx1"/>
                </a:solidFill>
                <a:ea typeface="微軟正黑體"/>
              </a:rPr>
              <a:t>1.</a:t>
            </a:r>
            <a:r>
              <a:rPr lang="zh-TW" altLang="en-US" dirty="0">
                <a:solidFill>
                  <a:schemeClr val="tx1"/>
                </a:solidFill>
                <a:ea typeface="微軟正黑體"/>
              </a:rPr>
              <a:t> </a:t>
            </a:r>
            <a:r>
              <a:rPr lang="en-US" altLang="zh-TW" dirty="0">
                <a:solidFill>
                  <a:schemeClr val="tx1"/>
                </a:solidFill>
                <a:ea typeface="微軟正黑體"/>
              </a:rPr>
              <a:t>Converting</a:t>
            </a:r>
            <a:r>
              <a:rPr lang="zh-TW" altLang="en-US" dirty="0">
                <a:solidFill>
                  <a:schemeClr val="tx1"/>
                </a:solidFill>
                <a:ea typeface="微軟正黑體"/>
              </a:rPr>
              <a:t> </a:t>
            </a:r>
            <a:r>
              <a:rPr lang="en-US" altLang="zh-TW" dirty="0">
                <a:solidFill>
                  <a:schemeClr val="tx1"/>
                </a:solidFill>
                <a:ea typeface="微軟正黑體"/>
              </a:rPr>
              <a:t>original python</a:t>
            </a:r>
            <a:r>
              <a:rPr lang="zh-TW" altLang="en-US" dirty="0">
                <a:solidFill>
                  <a:schemeClr val="tx1"/>
                </a:solidFill>
                <a:ea typeface="微軟正黑體"/>
              </a:rPr>
              <a:t> </a:t>
            </a:r>
            <a:r>
              <a:rPr lang="en-US" altLang="zh-TW" dirty="0">
                <a:solidFill>
                  <a:schemeClr val="tx1"/>
                </a:solidFill>
                <a:ea typeface="微軟正黑體"/>
              </a:rPr>
              <a:t>code to operational </a:t>
            </a:r>
            <a:r>
              <a:rPr lang="en-US" altLang="zh-TW" dirty="0" err="1">
                <a:solidFill>
                  <a:schemeClr val="tx1"/>
                </a:solidFill>
                <a:ea typeface="微軟正黑體"/>
              </a:rPr>
              <a:t>cpp</a:t>
            </a:r>
            <a:r>
              <a:rPr lang="en-US" altLang="zh-TW" dirty="0">
                <a:solidFill>
                  <a:schemeClr val="tx1"/>
                </a:solidFill>
                <a:ea typeface="微軟正黑體"/>
              </a:rPr>
              <a:t> code is a great strive during our PPM implementation.</a:t>
            </a:r>
          </a:p>
          <a:p>
            <a:pPr>
              <a:lnSpc>
                <a:spcPct val="150000"/>
              </a:lnSpc>
            </a:pPr>
            <a:endParaRPr lang="en-US" altLang="zh-TW" dirty="0">
              <a:solidFill>
                <a:schemeClr val="tx1"/>
              </a:solidFill>
              <a:ea typeface="微軟正黑體"/>
            </a:endParaRPr>
          </a:p>
          <a:p>
            <a:pPr>
              <a:lnSpc>
                <a:spcPct val="150000"/>
              </a:lnSpc>
            </a:pPr>
            <a:endParaRPr lang="en-US" altLang="zh-TW" dirty="0">
              <a:solidFill>
                <a:schemeClr val="tx1"/>
              </a:solidFill>
              <a:ea typeface="微軟正黑體"/>
            </a:endParaRPr>
          </a:p>
          <a:p>
            <a:pPr>
              <a:lnSpc>
                <a:spcPct val="150000"/>
              </a:lnSpc>
            </a:pPr>
            <a:r>
              <a:rPr lang="en-US" altLang="zh-TW" dirty="0">
                <a:solidFill>
                  <a:schemeClr val="tx1"/>
                </a:solidFill>
                <a:ea typeface="微軟正黑體"/>
              </a:rPr>
              <a:t>2. Although we unable to implement GP and Weno into our code, however we still learned some key idea about how should we transform functions into code formulation.</a:t>
            </a:r>
          </a:p>
          <a:p>
            <a:pPr>
              <a:lnSpc>
                <a:spcPct val="150000"/>
              </a:lnSpc>
            </a:pPr>
            <a:endParaRPr lang="en-US" altLang="zh-TW" dirty="0">
              <a:solidFill>
                <a:schemeClr val="tx1"/>
              </a:solidFill>
              <a:ea typeface="微軟正黑體"/>
            </a:endParaRPr>
          </a:p>
        </p:txBody>
      </p:sp>
    </p:spTree>
    <p:extLst>
      <p:ext uri="{BB962C8B-B14F-4D97-AF65-F5344CB8AC3E}">
        <p14:creationId xmlns:p14="http://schemas.microsoft.com/office/powerpoint/2010/main" val="313651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EF6E95-D08F-4359-921C-0171582492C4}"/>
              </a:ext>
            </a:extLst>
          </p:cNvPr>
          <p:cNvSpPr>
            <a:spLocks noGrp="1"/>
          </p:cNvSpPr>
          <p:nvPr>
            <p:ph type="title"/>
          </p:nvPr>
        </p:nvSpPr>
        <p:spPr/>
        <p:txBody>
          <a:bodyPr>
            <a:normAutofit/>
          </a:bodyPr>
          <a:lstStyle/>
          <a:p>
            <a:r>
              <a:rPr lang="en-US" altLang="zh-TW"/>
              <a:t>Conclusion</a:t>
            </a:r>
            <a:endParaRPr lang="zh-TW" altLang="en-US"/>
          </a:p>
        </p:txBody>
      </p:sp>
      <p:sp>
        <p:nvSpPr>
          <p:cNvPr id="3" name="內容版面配置區 2">
            <a:extLst>
              <a:ext uri="{FF2B5EF4-FFF2-40B4-BE49-F238E27FC236}">
                <a16:creationId xmlns:a16="http://schemas.microsoft.com/office/drawing/2014/main" id="{FF9D7FB5-16EC-4BE9-B624-0D9263E4CC8A}"/>
              </a:ext>
            </a:extLst>
          </p:cNvPr>
          <p:cNvSpPr>
            <a:spLocks noGrp="1"/>
          </p:cNvSpPr>
          <p:nvPr>
            <p:ph idx="1"/>
          </p:nvPr>
        </p:nvSpPr>
        <p:spPr/>
        <p:txBody>
          <a:bodyPr vert="horz" lIns="91440" tIns="45720" rIns="91440" bIns="45720" rtlCol="0" anchor="t">
            <a:normAutofit/>
          </a:bodyPr>
          <a:lstStyle/>
          <a:p>
            <a:pPr>
              <a:lnSpc>
                <a:spcPct val="150000"/>
              </a:lnSpc>
            </a:pPr>
            <a:r>
              <a:rPr lang="en-US" altLang="zh-TW">
                <a:solidFill>
                  <a:schemeClr val="tx1"/>
                </a:solidFill>
                <a:ea typeface="微軟正黑體"/>
              </a:rPr>
              <a:t>3. The reason why our GP method fail, it might due to we lose some crucial evolving function. When we testing our GP method in Sod shock problem, we observed a smoothing in the oscillation region, which is confirm that GP is good at smoothing as </a:t>
            </a:r>
            <a:r>
              <a:rPr lang="en-US" altLang="zh-TW">
                <a:solidFill>
                  <a:srgbClr val="FF0000"/>
                </a:solidFill>
                <a:ea typeface="微軟正黑體"/>
              </a:rPr>
              <a:t>kernel function inherently produce smooth functions</a:t>
            </a:r>
            <a:r>
              <a:rPr lang="en-US" altLang="zh-TW">
                <a:solidFill>
                  <a:schemeClr val="tx1"/>
                </a:solidFill>
                <a:ea typeface="微軟正黑體"/>
              </a:rPr>
              <a:t>, although it also potentially over smooth the predicted value.</a:t>
            </a:r>
          </a:p>
          <a:p>
            <a:pPr>
              <a:lnSpc>
                <a:spcPct val="150000"/>
              </a:lnSpc>
            </a:pPr>
            <a:endParaRPr lang="en-US" altLang="zh-TW">
              <a:solidFill>
                <a:schemeClr val="tx1"/>
              </a:solidFill>
              <a:ea typeface="微軟正黑體"/>
            </a:endParaRPr>
          </a:p>
          <a:p>
            <a:pPr>
              <a:lnSpc>
                <a:spcPct val="150000"/>
              </a:lnSpc>
            </a:pPr>
            <a:endParaRPr lang="en-US" altLang="zh-TW">
              <a:solidFill>
                <a:schemeClr val="tx1"/>
              </a:solidFill>
              <a:ea typeface="微軟正黑體"/>
            </a:endParaRPr>
          </a:p>
          <a:p>
            <a:pPr>
              <a:lnSpc>
                <a:spcPct val="150000"/>
              </a:lnSpc>
            </a:pPr>
            <a:endParaRPr lang="en-US" altLang="zh-TW">
              <a:solidFill>
                <a:schemeClr val="tx1"/>
              </a:solidFill>
              <a:ea typeface="微軟正黑體"/>
            </a:endParaRPr>
          </a:p>
        </p:txBody>
      </p:sp>
    </p:spTree>
    <p:extLst>
      <p:ext uri="{BB962C8B-B14F-4D97-AF65-F5344CB8AC3E}">
        <p14:creationId xmlns:p14="http://schemas.microsoft.com/office/powerpoint/2010/main" val="2881281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EF6E95-D08F-4359-921C-0171582492C4}"/>
              </a:ext>
            </a:extLst>
          </p:cNvPr>
          <p:cNvSpPr>
            <a:spLocks noGrp="1"/>
          </p:cNvSpPr>
          <p:nvPr>
            <p:ph type="title"/>
          </p:nvPr>
        </p:nvSpPr>
        <p:spPr/>
        <p:txBody>
          <a:bodyPr>
            <a:normAutofit/>
          </a:bodyPr>
          <a:lstStyle/>
          <a:p>
            <a:r>
              <a:rPr lang="en-US" altLang="zh-TW"/>
              <a:t>Conclusion</a:t>
            </a:r>
            <a:endParaRPr lang="zh-TW" altLang="en-US"/>
          </a:p>
        </p:txBody>
      </p:sp>
      <p:sp>
        <p:nvSpPr>
          <p:cNvPr id="3" name="內容版面配置區 2">
            <a:extLst>
              <a:ext uri="{FF2B5EF4-FFF2-40B4-BE49-F238E27FC236}">
                <a16:creationId xmlns:a16="http://schemas.microsoft.com/office/drawing/2014/main" id="{FF9D7FB5-16EC-4BE9-B624-0D9263E4CC8A}"/>
              </a:ext>
            </a:extLst>
          </p:cNvPr>
          <p:cNvSpPr>
            <a:spLocks noGrp="1"/>
          </p:cNvSpPr>
          <p:nvPr>
            <p:ph idx="1"/>
          </p:nvPr>
        </p:nvSpPr>
        <p:spPr/>
        <p:txBody>
          <a:bodyPr vert="horz" lIns="91440" tIns="45720" rIns="91440" bIns="45720" rtlCol="0" anchor="t">
            <a:normAutofit/>
          </a:bodyPr>
          <a:lstStyle/>
          <a:p>
            <a:pPr>
              <a:lnSpc>
                <a:spcPct val="150000"/>
              </a:lnSpc>
            </a:pPr>
            <a:r>
              <a:rPr lang="en-US" altLang="zh-TW">
                <a:solidFill>
                  <a:schemeClr val="tx1"/>
                </a:solidFill>
                <a:ea typeface="微軟正黑體"/>
              </a:rPr>
              <a:t>4.  Due to we take a short cut to directly implement the hyperbolic function and the weight function that shown in the paper into python format, we still not fully understand the physics behind this method, maybe the additional time is needed to more properly utilize this method.</a:t>
            </a:r>
            <a:endParaRPr lang="zh-TW" altLang="en-US">
              <a:solidFill>
                <a:schemeClr val="tx1"/>
              </a:solidFill>
            </a:endParaRPr>
          </a:p>
          <a:p>
            <a:pPr>
              <a:lnSpc>
                <a:spcPct val="150000"/>
              </a:lnSpc>
            </a:pPr>
            <a:endParaRPr lang="en-US" altLang="zh-TW">
              <a:solidFill>
                <a:schemeClr val="tx1"/>
              </a:solidFill>
              <a:ea typeface="微軟正黑體"/>
            </a:endParaRPr>
          </a:p>
          <a:p>
            <a:pPr>
              <a:lnSpc>
                <a:spcPct val="150000"/>
              </a:lnSpc>
            </a:pPr>
            <a:endParaRPr lang="en-US" altLang="zh-TW">
              <a:solidFill>
                <a:schemeClr val="tx1"/>
              </a:solidFill>
              <a:ea typeface="微軟正黑體"/>
            </a:endParaRPr>
          </a:p>
        </p:txBody>
      </p:sp>
    </p:spTree>
    <p:extLst>
      <p:ext uri="{BB962C8B-B14F-4D97-AF65-F5344CB8AC3E}">
        <p14:creationId xmlns:p14="http://schemas.microsoft.com/office/powerpoint/2010/main" val="3639023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p:txBody>
          <a:bodyPr/>
          <a:lstStyle/>
          <a:p>
            <a:r>
              <a:rPr lang="en-US" altLang="zh-TW" sz="3200"/>
              <a:t>The end</a:t>
            </a:r>
            <a:endParaRPr lang="zh-TW" altLang="en-US" sz="3200"/>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00490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a:xfrm>
            <a:off x="2589213" y="1710847"/>
            <a:ext cx="8915399" cy="3066534"/>
          </a:xfrm>
        </p:spPr>
        <p:txBody>
          <a:bodyPr/>
          <a:lstStyle/>
          <a:p>
            <a:r>
              <a:rPr lang="en-US" altLang="zh-TW" sz="3200">
                <a:ea typeface="微軟正黑體"/>
              </a:rPr>
              <a:t> </a:t>
            </a:r>
            <a:br>
              <a:rPr lang="en-US" altLang="zh-TW" sz="3200"/>
            </a:br>
            <a:r>
              <a:rPr lang="en-US" altLang="zh-TW" sz="3200">
                <a:ea typeface="微軟正黑體"/>
              </a:rPr>
              <a:t>Introduction of </a:t>
            </a:r>
            <a:br>
              <a:rPr lang="en-US" altLang="zh-TW" sz="3200">
                <a:ea typeface="微軟正黑體"/>
              </a:rPr>
            </a:br>
            <a:r>
              <a:rPr lang="en-US" altLang="zh-TW" sz="3200">
                <a:ea typeface="微軟正黑體"/>
              </a:rPr>
              <a:t>Piecewise-linear method (PLM) </a:t>
            </a:r>
            <a:br>
              <a:rPr lang="en-US" altLang="zh-TW" sz="3200">
                <a:ea typeface="微軟正黑體"/>
              </a:rPr>
            </a:br>
            <a:r>
              <a:rPr lang="en-US" altLang="zh-TW" sz="3200">
                <a:ea typeface="微軟正黑體"/>
              </a:rPr>
              <a:t>and our work.</a:t>
            </a:r>
          </a:p>
          <a:p>
            <a:endParaRPr lang="en-US" altLang="zh-TW" sz="3200"/>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553616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1BE602-A1AC-44B3-A7C5-ACAA97F85F7B}"/>
              </a:ext>
            </a:extLst>
          </p:cNvPr>
          <p:cNvSpPr>
            <a:spLocks noGrp="1"/>
          </p:cNvSpPr>
          <p:nvPr>
            <p:ph type="title"/>
          </p:nvPr>
        </p:nvSpPr>
        <p:spPr/>
        <p:txBody>
          <a:bodyPr/>
          <a:lstStyle/>
          <a:p>
            <a:r>
              <a:rPr lang="en-US" altLang="zh-TW" dirty="0" err="1">
                <a:solidFill>
                  <a:prstClr val="black">
                    <a:lumMod val="85000"/>
                    <a:lumOff val="15000"/>
                  </a:prstClr>
                </a:solidFill>
                <a:ea typeface="微軟正黑體"/>
              </a:rPr>
              <a:t>工作分配表</a:t>
            </a:r>
          </a:p>
        </p:txBody>
      </p:sp>
      <p:sp>
        <p:nvSpPr>
          <p:cNvPr id="3" name="內容版面配置區 2">
            <a:extLst>
              <a:ext uri="{FF2B5EF4-FFF2-40B4-BE49-F238E27FC236}">
                <a16:creationId xmlns:a16="http://schemas.microsoft.com/office/drawing/2014/main" id="{948807CA-A469-43A7-9C10-9D3A8F7133B4}"/>
              </a:ext>
            </a:extLst>
          </p:cNvPr>
          <p:cNvSpPr>
            <a:spLocks noGrp="1"/>
          </p:cNvSpPr>
          <p:nvPr>
            <p:ph idx="1"/>
          </p:nvPr>
        </p:nvSpPr>
        <p:spPr/>
        <p:txBody>
          <a:bodyPr vert="horz" lIns="91440" tIns="45720" rIns="91440" bIns="45720" rtlCol="0" anchor="t">
            <a:normAutofit/>
          </a:bodyPr>
          <a:lstStyle/>
          <a:p>
            <a:pPr>
              <a:lnSpc>
                <a:spcPct val="150000"/>
              </a:lnSpc>
              <a:buClr>
                <a:srgbClr val="A53010"/>
              </a:buClr>
            </a:pPr>
            <a:r>
              <a:rPr lang="en-US" altLang="zh-TW" dirty="0">
                <a:solidFill>
                  <a:prstClr val="black">
                    <a:lumMod val="75000"/>
                    <a:lumOff val="25000"/>
                  </a:prstClr>
                </a:solidFill>
                <a:ea typeface="微軟正黑體"/>
              </a:rPr>
              <a:t>陳樂仁：PPT製作，口頭報告，Gauss Process and WENO implementation.</a:t>
            </a:r>
          </a:p>
          <a:p>
            <a:pPr>
              <a:lnSpc>
                <a:spcPct val="150000"/>
              </a:lnSpc>
              <a:buClr>
                <a:srgbClr val="A53010"/>
              </a:buClr>
            </a:pPr>
            <a:r>
              <a:rPr lang="en-US" altLang="zh-TW" dirty="0">
                <a:solidFill>
                  <a:prstClr val="black">
                    <a:lumMod val="75000"/>
                    <a:lumOff val="25000"/>
                  </a:prstClr>
                </a:solidFill>
                <a:ea typeface="微軟正黑體"/>
              </a:rPr>
              <a:t>郭存淞：Code translating, parallelizing code,</a:t>
            </a:r>
            <a:r>
              <a:rPr lang="en-US" altLang="zh-TW" dirty="0">
                <a:solidFill>
                  <a:prstClr val="black">
                    <a:lumMod val="75000"/>
                    <a:lumOff val="25000"/>
                  </a:prstClr>
                </a:solidFill>
                <a:ea typeface="微軟正黑體"/>
                <a:cs typeface="+mn-lt"/>
              </a:rPr>
              <a:t> </a:t>
            </a:r>
            <a:r>
              <a:rPr lang="en-US" altLang="zh-TW" dirty="0" err="1">
                <a:solidFill>
                  <a:prstClr val="black">
                    <a:lumMod val="75000"/>
                    <a:lumOff val="25000"/>
                  </a:prstClr>
                </a:solidFill>
                <a:ea typeface="微軟正黑體"/>
                <a:cs typeface="+mn-lt"/>
              </a:rPr>
              <a:t>Github</a:t>
            </a:r>
            <a:r>
              <a:rPr lang="en-US" altLang="zh-TW" dirty="0">
                <a:solidFill>
                  <a:prstClr val="black">
                    <a:lumMod val="75000"/>
                    <a:lumOff val="25000"/>
                  </a:prstClr>
                </a:solidFill>
                <a:ea typeface="微軟正黑體"/>
                <a:cs typeface="+mn-lt"/>
              </a:rPr>
              <a:t> organized.</a:t>
            </a:r>
            <a:endParaRPr lang="en-US" altLang="zh-TW" dirty="0">
              <a:solidFill>
                <a:prstClr val="black">
                  <a:lumMod val="75000"/>
                  <a:lumOff val="25000"/>
                </a:prstClr>
              </a:solidFill>
              <a:ea typeface="微軟正黑體"/>
            </a:endParaRPr>
          </a:p>
          <a:p>
            <a:pPr>
              <a:lnSpc>
                <a:spcPct val="150000"/>
              </a:lnSpc>
              <a:buClr>
                <a:srgbClr val="A53010"/>
              </a:buClr>
            </a:pPr>
            <a:r>
              <a:rPr lang="en-US" altLang="zh-TW" dirty="0" err="1">
                <a:solidFill>
                  <a:prstClr val="black">
                    <a:lumMod val="75000"/>
                    <a:lumOff val="25000"/>
                  </a:prstClr>
                </a:solidFill>
                <a:ea typeface="微軟正黑體"/>
              </a:rPr>
              <a:t>高子禹：Piecewise-Parabolic</a:t>
            </a:r>
            <a:r>
              <a:rPr lang="en-US" altLang="zh-TW" dirty="0">
                <a:solidFill>
                  <a:prstClr val="black">
                    <a:lumMod val="75000"/>
                    <a:lumOff val="25000"/>
                  </a:prstClr>
                </a:solidFill>
                <a:ea typeface="微軟正黑體"/>
              </a:rPr>
              <a:t> Method (PPM) </a:t>
            </a:r>
            <a:r>
              <a:rPr lang="en-US" altLang="zh-TW" dirty="0">
                <a:solidFill>
                  <a:prstClr val="black">
                    <a:lumMod val="75000"/>
                    <a:lumOff val="25000"/>
                  </a:prstClr>
                </a:solidFill>
                <a:ea typeface="微軟正黑體"/>
                <a:cs typeface="+mn-lt"/>
              </a:rPr>
              <a:t>analytical and numerical </a:t>
            </a:r>
            <a:r>
              <a:rPr lang="en-US" dirty="0">
                <a:solidFill>
                  <a:prstClr val="black">
                    <a:lumMod val="75000"/>
                    <a:lumOff val="25000"/>
                  </a:prstClr>
                </a:solidFill>
                <a:ea typeface="微軟正黑體"/>
              </a:rPr>
              <a:t>implementation.</a:t>
            </a:r>
          </a:p>
          <a:p>
            <a:endParaRPr lang="zh-TW" altLang="en-US"/>
          </a:p>
        </p:txBody>
      </p:sp>
    </p:spTree>
    <p:extLst>
      <p:ext uri="{BB962C8B-B14F-4D97-AF65-F5344CB8AC3E}">
        <p14:creationId xmlns:p14="http://schemas.microsoft.com/office/powerpoint/2010/main" val="1621817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E1EB-EAD4-1D4D-F7F9-BD5A77BA13AC}"/>
              </a:ext>
            </a:extLst>
          </p:cNvPr>
          <p:cNvSpPr>
            <a:spLocks noGrp="1"/>
          </p:cNvSpPr>
          <p:nvPr>
            <p:ph type="title"/>
          </p:nvPr>
        </p:nvSpPr>
        <p:spPr/>
        <p:txBody>
          <a:bodyPr/>
          <a:lstStyle/>
          <a:p>
            <a:r>
              <a:rPr lang="en-US" dirty="0"/>
              <a:t>Smoothing effect of GP method</a:t>
            </a:r>
          </a:p>
        </p:txBody>
      </p:sp>
      <p:sp>
        <p:nvSpPr>
          <p:cNvPr id="4" name="Content Placeholder 3">
            <a:extLst>
              <a:ext uri="{FF2B5EF4-FFF2-40B4-BE49-F238E27FC236}">
                <a16:creationId xmlns:a16="http://schemas.microsoft.com/office/drawing/2014/main" id="{41DEDF33-001C-D6BB-8EB0-6BA8E1591EB9}"/>
              </a:ext>
            </a:extLst>
          </p:cNvPr>
          <p:cNvSpPr>
            <a:spLocks noGrp="1"/>
          </p:cNvSpPr>
          <p:nvPr>
            <p:ph idx="1"/>
          </p:nvPr>
        </p:nvSpPr>
        <p:spPr/>
        <p:txBody>
          <a:bodyPr vert="horz" lIns="91440" tIns="45720" rIns="91440" bIns="45720" rtlCol="0" anchor="t">
            <a:normAutofit/>
          </a:bodyPr>
          <a:lstStyle/>
          <a:p>
            <a:pPr>
              <a:lnSpc>
                <a:spcPct val="150000"/>
              </a:lnSpc>
            </a:pPr>
            <a:r>
              <a:rPr lang="en-US" dirty="0"/>
              <a:t>To test our GP method, we firstly implemented both method into Lax-Friedrichs scheme and MUSCL-Hancock scheme. </a:t>
            </a:r>
            <a:endParaRPr lang="zh-TW" altLang="en-US">
              <a:ea typeface="微軟正黑體" panose="020B0604030504040204" pitchFamily="34" charset="-120"/>
            </a:endParaRPr>
          </a:p>
          <a:p>
            <a:pPr>
              <a:lnSpc>
                <a:spcPct val="150000"/>
              </a:lnSpc>
            </a:pPr>
            <a:endParaRPr lang="en-US" dirty="0"/>
          </a:p>
          <a:p>
            <a:pPr>
              <a:lnSpc>
                <a:spcPct val="150000"/>
              </a:lnSpc>
            </a:pPr>
            <a:r>
              <a:rPr lang="en-US" dirty="0"/>
              <a:t>While during the testing, the simulation code can't evolve toward both sides of figure, there're some  smoothing effect appear at shock surface.</a:t>
            </a:r>
            <a:endParaRPr lang="zh-TW" altLang="en-US">
              <a:ea typeface="微軟正黑體" panose="020B0604030504040204" pitchFamily="34" charset="-120"/>
            </a:endParaRPr>
          </a:p>
          <a:p>
            <a:pPr>
              <a:lnSpc>
                <a:spcPct val="150000"/>
              </a:lnSpc>
            </a:pPr>
            <a:endParaRPr lang="zh-TW" altLang="en-US" dirty="0">
              <a:ea typeface="微軟正黑體"/>
            </a:endParaRPr>
          </a:p>
          <a:p>
            <a:pPr>
              <a:lnSpc>
                <a:spcPct val="150000"/>
              </a:lnSpc>
            </a:pPr>
            <a:endParaRPr lang="en-US"/>
          </a:p>
        </p:txBody>
      </p:sp>
    </p:spTree>
    <p:extLst>
      <p:ext uri="{BB962C8B-B14F-4D97-AF65-F5344CB8AC3E}">
        <p14:creationId xmlns:p14="http://schemas.microsoft.com/office/powerpoint/2010/main" val="2645555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E1EB-EAD4-1D4D-F7F9-BD5A77BA13AC}"/>
              </a:ext>
            </a:extLst>
          </p:cNvPr>
          <p:cNvSpPr>
            <a:spLocks noGrp="1"/>
          </p:cNvSpPr>
          <p:nvPr>
            <p:ph type="title"/>
          </p:nvPr>
        </p:nvSpPr>
        <p:spPr/>
        <p:txBody>
          <a:bodyPr/>
          <a:lstStyle/>
          <a:p>
            <a:r>
              <a:rPr lang="en-US" dirty="0"/>
              <a:t>Smoothing effect of GP method</a:t>
            </a:r>
            <a:br>
              <a:rPr lang="en-US" dirty="0"/>
            </a:br>
            <a:r>
              <a:rPr lang="en-US" dirty="0"/>
              <a:t>In L-F scheme</a:t>
            </a:r>
          </a:p>
        </p:txBody>
      </p:sp>
      <p:pic>
        <p:nvPicPr>
          <p:cNvPr id="5" name="Content Placeholder 4">
            <a:extLst>
              <a:ext uri="{FF2B5EF4-FFF2-40B4-BE49-F238E27FC236}">
                <a16:creationId xmlns:a16="http://schemas.microsoft.com/office/drawing/2014/main" id="{4567F231-8566-AD0C-FA2A-9466BD562796}"/>
              </a:ext>
            </a:extLst>
          </p:cNvPr>
          <p:cNvPicPr>
            <a:picLocks noGrp="1" noChangeAspect="1"/>
          </p:cNvPicPr>
          <p:nvPr>
            <p:ph idx="1"/>
          </p:nvPr>
        </p:nvPicPr>
        <p:blipFill>
          <a:blip r:embed="rId2"/>
          <a:stretch>
            <a:fillRect/>
          </a:stretch>
        </p:blipFill>
        <p:spPr>
          <a:xfrm>
            <a:off x="613061" y="1909927"/>
            <a:ext cx="5486400" cy="4114800"/>
          </a:xfrm>
        </p:spPr>
      </p:pic>
      <p:pic>
        <p:nvPicPr>
          <p:cNvPr id="7" name="Picture 6">
            <a:extLst>
              <a:ext uri="{FF2B5EF4-FFF2-40B4-BE49-F238E27FC236}">
                <a16:creationId xmlns:a16="http://schemas.microsoft.com/office/drawing/2014/main" id="{D06BC383-4C94-CE26-9F18-81F514DA3111}"/>
              </a:ext>
            </a:extLst>
          </p:cNvPr>
          <p:cNvPicPr>
            <a:picLocks noChangeAspect="1"/>
          </p:cNvPicPr>
          <p:nvPr/>
        </p:nvPicPr>
        <p:blipFill>
          <a:blip r:embed="rId3"/>
          <a:stretch>
            <a:fillRect/>
          </a:stretch>
        </p:blipFill>
        <p:spPr>
          <a:xfrm>
            <a:off x="6097836" y="1904082"/>
            <a:ext cx="5486400" cy="4114800"/>
          </a:xfrm>
          <a:prstGeom prst="rect">
            <a:avLst/>
          </a:prstGeom>
        </p:spPr>
      </p:pic>
    </p:spTree>
    <p:extLst>
      <p:ext uri="{BB962C8B-B14F-4D97-AF65-F5344CB8AC3E}">
        <p14:creationId xmlns:p14="http://schemas.microsoft.com/office/powerpoint/2010/main" val="155509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E1EB-EAD4-1D4D-F7F9-BD5A77BA13AC}"/>
              </a:ext>
            </a:extLst>
          </p:cNvPr>
          <p:cNvSpPr>
            <a:spLocks noGrp="1"/>
          </p:cNvSpPr>
          <p:nvPr>
            <p:ph type="title"/>
          </p:nvPr>
        </p:nvSpPr>
        <p:spPr/>
        <p:txBody>
          <a:bodyPr/>
          <a:lstStyle/>
          <a:p>
            <a:r>
              <a:rPr lang="en-US" dirty="0"/>
              <a:t>Smoothing effect of GP method</a:t>
            </a:r>
            <a:br>
              <a:rPr lang="en-US" dirty="0"/>
            </a:br>
            <a:r>
              <a:rPr lang="en-US" dirty="0"/>
              <a:t>In </a:t>
            </a:r>
            <a:r>
              <a:rPr lang="en-US" dirty="0">
                <a:solidFill>
                  <a:srgbClr val="262626"/>
                </a:solidFill>
                <a:latin typeface="Century Gothic"/>
              </a:rPr>
              <a:t>MUSCL-Hancock scheme</a:t>
            </a:r>
          </a:p>
          <a:p>
            <a:endParaRPr lang="en-US" dirty="0"/>
          </a:p>
        </p:txBody>
      </p:sp>
      <p:pic>
        <p:nvPicPr>
          <p:cNvPr id="3" name="Picture 2">
            <a:extLst>
              <a:ext uri="{FF2B5EF4-FFF2-40B4-BE49-F238E27FC236}">
                <a16:creationId xmlns:a16="http://schemas.microsoft.com/office/drawing/2014/main" id="{29562426-39F0-FB5B-32EC-557BD9641D8B}"/>
              </a:ext>
            </a:extLst>
          </p:cNvPr>
          <p:cNvPicPr>
            <a:picLocks noChangeAspect="1"/>
          </p:cNvPicPr>
          <p:nvPr/>
        </p:nvPicPr>
        <p:blipFill>
          <a:blip r:embed="rId2"/>
          <a:stretch>
            <a:fillRect/>
          </a:stretch>
        </p:blipFill>
        <p:spPr>
          <a:xfrm>
            <a:off x="607764" y="1913263"/>
            <a:ext cx="5486400" cy="4114800"/>
          </a:xfrm>
          <a:prstGeom prst="rect">
            <a:avLst/>
          </a:prstGeom>
        </p:spPr>
      </p:pic>
      <p:pic>
        <p:nvPicPr>
          <p:cNvPr id="8" name="Content Placeholder 7">
            <a:extLst>
              <a:ext uri="{FF2B5EF4-FFF2-40B4-BE49-F238E27FC236}">
                <a16:creationId xmlns:a16="http://schemas.microsoft.com/office/drawing/2014/main" id="{902825A1-CC34-E2C6-BDC3-A6CB1D1A0DCF}"/>
              </a:ext>
            </a:extLst>
          </p:cNvPr>
          <p:cNvPicPr>
            <a:picLocks noGrp="1" noChangeAspect="1"/>
          </p:cNvPicPr>
          <p:nvPr>
            <p:ph idx="1"/>
          </p:nvPr>
        </p:nvPicPr>
        <p:blipFill>
          <a:blip r:embed="rId3"/>
          <a:stretch>
            <a:fillRect/>
          </a:stretch>
        </p:blipFill>
        <p:spPr>
          <a:xfrm>
            <a:off x="6093953" y="1909927"/>
            <a:ext cx="5486400" cy="4114800"/>
          </a:xfrm>
        </p:spPr>
      </p:pic>
    </p:spTree>
    <p:extLst>
      <p:ext uri="{BB962C8B-B14F-4D97-AF65-F5344CB8AC3E}">
        <p14:creationId xmlns:p14="http://schemas.microsoft.com/office/powerpoint/2010/main" val="648954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E1EB-EAD4-1D4D-F7F9-BD5A77BA13AC}"/>
              </a:ext>
            </a:extLst>
          </p:cNvPr>
          <p:cNvSpPr>
            <a:spLocks noGrp="1"/>
          </p:cNvSpPr>
          <p:nvPr>
            <p:ph type="title"/>
          </p:nvPr>
        </p:nvSpPr>
        <p:spPr/>
        <p:txBody>
          <a:bodyPr/>
          <a:lstStyle/>
          <a:p>
            <a:r>
              <a:rPr lang="en-US" dirty="0"/>
              <a:t>Smoothing effect of GP method</a:t>
            </a:r>
          </a:p>
        </p:txBody>
      </p:sp>
      <p:sp>
        <p:nvSpPr>
          <p:cNvPr id="4" name="Content Placeholder 3">
            <a:extLst>
              <a:ext uri="{FF2B5EF4-FFF2-40B4-BE49-F238E27FC236}">
                <a16:creationId xmlns:a16="http://schemas.microsoft.com/office/drawing/2014/main" id="{41DEDF33-001C-D6BB-8EB0-6BA8E1591EB9}"/>
              </a:ext>
            </a:extLst>
          </p:cNvPr>
          <p:cNvSpPr>
            <a:spLocks noGrp="1"/>
          </p:cNvSpPr>
          <p:nvPr>
            <p:ph idx="1"/>
          </p:nvPr>
        </p:nvSpPr>
        <p:spPr/>
        <p:txBody>
          <a:bodyPr vert="horz" lIns="91440" tIns="45720" rIns="91440" bIns="45720" rtlCol="0" anchor="t">
            <a:normAutofit/>
          </a:bodyPr>
          <a:lstStyle/>
          <a:p>
            <a:pPr>
              <a:lnSpc>
                <a:spcPct val="150000"/>
              </a:lnSpc>
            </a:pPr>
            <a:r>
              <a:rPr lang="en-US" dirty="0"/>
              <a:t>Our GP method seemly at least inherent its smoothing nature at abrupt changed shock surface. </a:t>
            </a:r>
            <a:endParaRPr lang="en-US"/>
          </a:p>
          <a:p>
            <a:pPr>
              <a:lnSpc>
                <a:spcPct val="150000"/>
              </a:lnSpc>
            </a:pPr>
            <a:endParaRPr lang="en-US" dirty="0"/>
          </a:p>
          <a:p>
            <a:pPr>
              <a:lnSpc>
                <a:spcPct val="150000"/>
              </a:lnSpc>
            </a:pPr>
            <a:r>
              <a:rPr lang="en-US" dirty="0"/>
              <a:t>When we couple GP method with WENO method, the oscillating parts in the figure will be more smooth than pure GP method. </a:t>
            </a:r>
          </a:p>
        </p:txBody>
      </p:sp>
    </p:spTree>
    <p:extLst>
      <p:ext uri="{BB962C8B-B14F-4D97-AF65-F5344CB8AC3E}">
        <p14:creationId xmlns:p14="http://schemas.microsoft.com/office/powerpoint/2010/main" val="158840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A25F5E-2598-4659-8A07-028683318847}"/>
              </a:ext>
            </a:extLst>
          </p:cNvPr>
          <p:cNvSpPr>
            <a:spLocks noGrp="1"/>
          </p:cNvSpPr>
          <p:nvPr>
            <p:ph type="title"/>
          </p:nvPr>
        </p:nvSpPr>
        <p:spPr/>
        <p:txBody>
          <a:bodyPr>
            <a:normAutofit/>
          </a:bodyPr>
          <a:lstStyle/>
          <a:p>
            <a:r>
              <a:rPr lang="en-US" altLang="zh-TW">
                <a:ea typeface="微軟正黑體"/>
              </a:rPr>
              <a:t>What is PLM?</a:t>
            </a:r>
            <a:endParaRPr lang="zh-TW" altLang="en-US"/>
          </a:p>
        </p:txBody>
      </p:sp>
      <p:sp>
        <p:nvSpPr>
          <p:cNvPr id="3" name="內容版面配置區 2">
            <a:extLst>
              <a:ext uri="{FF2B5EF4-FFF2-40B4-BE49-F238E27FC236}">
                <a16:creationId xmlns:a16="http://schemas.microsoft.com/office/drawing/2014/main" id="{84A558A8-5D21-4822-B143-D9E335583079}"/>
              </a:ext>
            </a:extLst>
          </p:cNvPr>
          <p:cNvSpPr>
            <a:spLocks noGrp="1"/>
          </p:cNvSpPr>
          <p:nvPr>
            <p:ph idx="1"/>
          </p:nvPr>
        </p:nvSpPr>
        <p:spPr>
          <a:xfrm>
            <a:off x="2592925" y="2111022"/>
            <a:ext cx="8685299" cy="3924017"/>
          </a:xfrm>
        </p:spPr>
        <p:txBody>
          <a:bodyPr vert="horz" lIns="91440" tIns="45720" rIns="91440" bIns="45720" rtlCol="0" anchor="t">
            <a:normAutofit/>
          </a:bodyPr>
          <a:lstStyle/>
          <a:p>
            <a:pPr>
              <a:lnSpc>
                <a:spcPct val="150000"/>
              </a:lnSpc>
            </a:pPr>
            <a:r>
              <a:rPr lang="en-US" altLang="zh-TW">
                <a:ea typeface="微軟正黑體"/>
                <a:cs typeface="Times New Roman"/>
              </a:rPr>
              <a:t>Piecewise-Linear Method (PLM) or segmented function, is a real-valued function of a real variable, whose graph is composed of </a:t>
            </a:r>
            <a:r>
              <a:rPr lang="en-US" altLang="zh-TW">
                <a:solidFill>
                  <a:srgbClr val="FF0000"/>
                </a:solidFill>
                <a:ea typeface="微軟正黑體"/>
                <a:cs typeface="Times New Roman"/>
              </a:rPr>
              <a:t>straight-line segments</a:t>
            </a:r>
            <a:r>
              <a:rPr lang="en-US" altLang="zh-TW">
                <a:ea typeface="微軟正黑體"/>
                <a:cs typeface="Times New Roman"/>
              </a:rPr>
              <a:t>.                       -Wikipedia</a:t>
            </a:r>
          </a:p>
          <a:p>
            <a:pPr>
              <a:lnSpc>
                <a:spcPct val="150000"/>
              </a:lnSpc>
            </a:pPr>
            <a:endParaRPr lang="en-US" altLang="zh-TW">
              <a:ea typeface="微軟正黑體"/>
              <a:cs typeface="Times New Roman" panose="02020603050405020304" pitchFamily="18" charset="0"/>
            </a:endParaRPr>
          </a:p>
        </p:txBody>
      </p:sp>
      <p:sp>
        <p:nvSpPr>
          <p:cNvPr id="6" name="文字方塊 5">
            <a:extLst>
              <a:ext uri="{FF2B5EF4-FFF2-40B4-BE49-F238E27FC236}">
                <a16:creationId xmlns:a16="http://schemas.microsoft.com/office/drawing/2014/main" id="{08FE255B-1712-4ADA-B585-2A22C84B6569}"/>
              </a:ext>
            </a:extLst>
          </p:cNvPr>
          <p:cNvSpPr txBox="1"/>
          <p:nvPr/>
        </p:nvSpPr>
        <p:spPr>
          <a:xfrm>
            <a:off x="9458028" y="6034304"/>
            <a:ext cx="2736850" cy="800219"/>
          </a:xfrm>
          <a:prstGeom prst="rect">
            <a:avLst/>
          </a:prstGeom>
          <a:noFill/>
        </p:spPr>
        <p:txBody>
          <a:bodyPr wrap="square" lIns="91440" tIns="45720" rIns="91440" bIns="45720" rtlCol="0" anchor="t">
            <a:spAutoFit/>
          </a:bodyPr>
          <a:lstStyle/>
          <a:p>
            <a:r>
              <a:rPr lang="en-US" altLang="zh-TW" sz="1400">
                <a:ea typeface="微軟正黑體"/>
              </a:rPr>
              <a:t>From p.17 in lec03-slides02.pdf</a:t>
            </a:r>
          </a:p>
          <a:p>
            <a:endParaRPr lang="en-US" altLang="zh-TW">
              <a:ea typeface="微軟正黑體"/>
            </a:endParaRPr>
          </a:p>
        </p:txBody>
      </p:sp>
      <p:pic>
        <p:nvPicPr>
          <p:cNvPr id="4" name="圖片 3" descr="一張含有 文字, 螢幕擷取畫面, 行, 字型 的圖片&#10;&#10;自動產生的描述">
            <a:extLst>
              <a:ext uri="{FF2B5EF4-FFF2-40B4-BE49-F238E27FC236}">
                <a16:creationId xmlns:a16="http://schemas.microsoft.com/office/drawing/2014/main" id="{D6B1C949-A3BD-374B-6266-32D4C794C0A6}"/>
              </a:ext>
            </a:extLst>
          </p:cNvPr>
          <p:cNvPicPr>
            <a:picLocks noChangeAspect="1"/>
          </p:cNvPicPr>
          <p:nvPr/>
        </p:nvPicPr>
        <p:blipFill>
          <a:blip r:embed="rId2"/>
          <a:stretch>
            <a:fillRect/>
          </a:stretch>
        </p:blipFill>
        <p:spPr>
          <a:xfrm>
            <a:off x="2379945" y="3427730"/>
            <a:ext cx="7077204" cy="3269744"/>
          </a:xfrm>
          <a:prstGeom prst="rect">
            <a:avLst/>
          </a:prstGeom>
        </p:spPr>
      </p:pic>
    </p:spTree>
    <p:extLst>
      <p:ext uri="{BB962C8B-B14F-4D97-AF65-F5344CB8AC3E}">
        <p14:creationId xmlns:p14="http://schemas.microsoft.com/office/powerpoint/2010/main" val="147328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A48A4-8F05-43C3-9BF5-D1805070D35E}"/>
              </a:ext>
            </a:extLst>
          </p:cNvPr>
          <p:cNvSpPr>
            <a:spLocks noGrp="1"/>
          </p:cNvSpPr>
          <p:nvPr>
            <p:ph type="title"/>
          </p:nvPr>
        </p:nvSpPr>
        <p:spPr/>
        <p:txBody>
          <a:bodyPr/>
          <a:lstStyle/>
          <a:p>
            <a:r>
              <a:rPr lang="en-US"/>
              <a:t>What is PLM?</a:t>
            </a:r>
          </a:p>
          <a:p>
            <a:endParaRPr lang="en-US" altLang="zh-TW">
              <a:ea typeface="微軟正黑體"/>
            </a:endParaRPr>
          </a:p>
        </p:txBody>
      </p:sp>
      <p:sp>
        <p:nvSpPr>
          <p:cNvPr id="3" name="內容版面配置區 2">
            <a:extLst>
              <a:ext uri="{FF2B5EF4-FFF2-40B4-BE49-F238E27FC236}">
                <a16:creationId xmlns:a16="http://schemas.microsoft.com/office/drawing/2014/main" id="{3006301F-BC07-480C-96CE-07A6A4D7D225}"/>
              </a:ext>
            </a:extLst>
          </p:cNvPr>
          <p:cNvSpPr>
            <a:spLocks noGrp="1"/>
          </p:cNvSpPr>
          <p:nvPr>
            <p:ph idx="1"/>
          </p:nvPr>
        </p:nvSpPr>
        <p:spPr>
          <a:xfrm>
            <a:off x="2589212" y="2133600"/>
            <a:ext cx="8915400" cy="4727512"/>
          </a:xfrm>
        </p:spPr>
        <p:txBody>
          <a:bodyPr vert="horz" lIns="91440" tIns="45720" rIns="91440" bIns="45720" rtlCol="0" anchor="t">
            <a:normAutofit/>
          </a:bodyPr>
          <a:lstStyle/>
          <a:p>
            <a:pPr>
              <a:lnSpc>
                <a:spcPct val="150000"/>
              </a:lnSpc>
            </a:pPr>
            <a:r>
              <a:rPr lang="en-US" altLang="zh-TW">
                <a:ea typeface="微軟正黑體"/>
              </a:rPr>
              <a:t>It is a </a:t>
            </a:r>
            <a:r>
              <a:rPr lang="en-US" altLang="zh-TW">
                <a:solidFill>
                  <a:srgbClr val="FF0000"/>
                </a:solidFill>
                <a:ea typeface="微軟正黑體"/>
              </a:rPr>
              <a:t>collection of intervals</a:t>
            </a:r>
            <a:r>
              <a:rPr lang="en-US" altLang="zh-TW">
                <a:ea typeface="微軟正黑體"/>
              </a:rPr>
              <a:t> on each of which the function is an </a:t>
            </a:r>
            <a:r>
              <a:rPr lang="en-US" altLang="zh-TW">
                <a:solidFill>
                  <a:srgbClr val="FF0000"/>
                </a:solidFill>
                <a:ea typeface="微軟正黑體"/>
              </a:rPr>
              <a:t>affine function</a:t>
            </a:r>
            <a:r>
              <a:rPr lang="en-US" altLang="zh-TW">
                <a:ea typeface="微軟正黑體"/>
              </a:rPr>
              <a:t>.</a:t>
            </a:r>
          </a:p>
          <a:p>
            <a:pPr>
              <a:lnSpc>
                <a:spcPct val="150000"/>
              </a:lnSpc>
            </a:pPr>
            <a:endParaRPr lang="en-US" altLang="zh-TW">
              <a:ea typeface="微軟正黑體"/>
            </a:endParaRPr>
          </a:p>
          <a:p>
            <a:pPr>
              <a:lnSpc>
                <a:spcPct val="150000"/>
              </a:lnSpc>
            </a:pPr>
            <a:endParaRPr lang="en-US" altLang="zh-TW">
              <a:ea typeface="微軟正黑體"/>
            </a:endParaRPr>
          </a:p>
          <a:p>
            <a:pPr>
              <a:lnSpc>
                <a:spcPct val="150000"/>
              </a:lnSpc>
            </a:pPr>
            <a:endParaRPr lang="en-US" altLang="zh-TW">
              <a:ea typeface="微軟正黑體"/>
            </a:endParaRPr>
          </a:p>
          <a:p>
            <a:pPr>
              <a:lnSpc>
                <a:spcPct val="150000"/>
              </a:lnSpc>
            </a:pPr>
            <a:r>
              <a:rPr lang="en-US" altLang="zh-TW">
                <a:ea typeface="微軟正黑體"/>
              </a:rPr>
              <a:t>It is simple and easy to implement , and also easy to understand . </a:t>
            </a:r>
          </a:p>
          <a:p>
            <a:pPr>
              <a:lnSpc>
                <a:spcPct val="150000"/>
              </a:lnSpc>
            </a:pPr>
            <a:r>
              <a:rPr lang="en-US" altLang="zh-TW">
                <a:ea typeface="微軟正黑體"/>
              </a:rPr>
              <a:t>However, it also highly depend on </a:t>
            </a:r>
            <a:r>
              <a:rPr lang="en-US" altLang="zh-TW">
                <a:solidFill>
                  <a:srgbClr val="404040"/>
                </a:solidFill>
                <a:ea typeface="微軟正黑體"/>
                <a:cs typeface="+mn-lt"/>
              </a:rPr>
              <a:t>selection of points, and </a:t>
            </a:r>
            <a:r>
              <a:rPr lang="en-US" altLang="zh-TW">
                <a:solidFill>
                  <a:srgbClr val="FF0000"/>
                </a:solidFill>
                <a:ea typeface="微軟正黑體"/>
                <a:cs typeface="+mn-lt"/>
              </a:rPr>
              <a:t>insufficient for highly non-linear functions</a:t>
            </a:r>
            <a:r>
              <a:rPr lang="en-US" altLang="zh-TW">
                <a:solidFill>
                  <a:srgbClr val="404040"/>
                </a:solidFill>
                <a:ea typeface="微軟正黑體"/>
                <a:cs typeface="+mn-lt"/>
              </a:rPr>
              <a:t>.</a:t>
            </a:r>
            <a:endParaRPr lang="en-US" altLang="zh-TW">
              <a:ea typeface="微軟正黑體"/>
            </a:endParaRPr>
          </a:p>
          <a:p>
            <a:pPr>
              <a:lnSpc>
                <a:spcPct val="150000"/>
              </a:lnSpc>
            </a:pPr>
            <a:endParaRPr lang="en-US" altLang="zh-TW">
              <a:ea typeface="微軟正黑體"/>
            </a:endParaRPr>
          </a:p>
          <a:p>
            <a:pPr>
              <a:lnSpc>
                <a:spcPct val="150000"/>
              </a:lnSpc>
            </a:pPr>
            <a:endParaRPr lang="en-US" altLang="zh-TW">
              <a:ea typeface="微軟正黑體"/>
            </a:endParaRPr>
          </a:p>
        </p:txBody>
      </p:sp>
      <p:pic>
        <p:nvPicPr>
          <p:cNvPr id="4" name="圖片 3" descr="一張含有 文字, 字型, 筆跡, 行 的圖片&#10;&#10;自動產生的描述">
            <a:extLst>
              <a:ext uri="{FF2B5EF4-FFF2-40B4-BE49-F238E27FC236}">
                <a16:creationId xmlns:a16="http://schemas.microsoft.com/office/drawing/2014/main" id="{81AD3F74-1639-41AE-CF39-4DB7C1A4113B}"/>
              </a:ext>
            </a:extLst>
          </p:cNvPr>
          <p:cNvPicPr>
            <a:picLocks noChangeAspect="1"/>
          </p:cNvPicPr>
          <p:nvPr/>
        </p:nvPicPr>
        <p:blipFill>
          <a:blip r:embed="rId3"/>
          <a:stretch>
            <a:fillRect/>
          </a:stretch>
        </p:blipFill>
        <p:spPr>
          <a:xfrm>
            <a:off x="2589038" y="2960579"/>
            <a:ext cx="3913731" cy="1542267"/>
          </a:xfrm>
          <a:prstGeom prst="rect">
            <a:avLst/>
          </a:prstGeom>
        </p:spPr>
      </p:pic>
    </p:spTree>
    <p:extLst>
      <p:ext uri="{BB962C8B-B14F-4D97-AF65-F5344CB8AC3E}">
        <p14:creationId xmlns:p14="http://schemas.microsoft.com/office/powerpoint/2010/main" val="18427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68E946-30ED-432C-9FDD-0555B2290A59}"/>
              </a:ext>
            </a:extLst>
          </p:cNvPr>
          <p:cNvSpPr>
            <a:spLocks noGrp="1"/>
          </p:cNvSpPr>
          <p:nvPr>
            <p:ph type="title"/>
          </p:nvPr>
        </p:nvSpPr>
        <p:spPr/>
        <p:txBody>
          <a:bodyPr/>
          <a:lstStyle/>
          <a:p>
            <a:r>
              <a:rPr lang="en-US" altLang="zh-TW">
                <a:ea typeface="微軟正黑體"/>
              </a:rPr>
              <a:t>The goal of this project. </a:t>
            </a:r>
            <a:endParaRPr lang="zh-TW" altLang="en-US"/>
          </a:p>
        </p:txBody>
      </p:sp>
      <p:sp>
        <p:nvSpPr>
          <p:cNvPr id="3" name="內容版面配置區 2">
            <a:extLst>
              <a:ext uri="{FF2B5EF4-FFF2-40B4-BE49-F238E27FC236}">
                <a16:creationId xmlns:a16="http://schemas.microsoft.com/office/drawing/2014/main" id="{7F3621D8-E714-4748-8091-F53DEDEF1F3A}"/>
              </a:ext>
            </a:extLst>
          </p:cNvPr>
          <p:cNvSpPr>
            <a:spLocks noGrp="1"/>
          </p:cNvSpPr>
          <p:nvPr>
            <p:ph idx="1"/>
          </p:nvPr>
        </p:nvSpPr>
        <p:spPr/>
        <p:txBody>
          <a:bodyPr vert="horz" lIns="91440" tIns="45720" rIns="91440" bIns="45720" rtlCol="0" anchor="t">
            <a:normAutofit/>
          </a:bodyPr>
          <a:lstStyle/>
          <a:p>
            <a:pPr>
              <a:lnSpc>
                <a:spcPct val="150000"/>
              </a:lnSpc>
            </a:pPr>
            <a:r>
              <a:rPr lang="en-US" altLang="zh-TW">
                <a:ea typeface="微軟正黑體"/>
              </a:rPr>
              <a:t>Utilizing following high-order data reconstruct methods to improve the simulation result, as we encounter the highly non-linear functions.</a:t>
            </a:r>
            <a:endParaRPr lang="zh-TW" altLang="en-US"/>
          </a:p>
          <a:p>
            <a:pPr marL="0" indent="0">
              <a:lnSpc>
                <a:spcPct val="150000"/>
              </a:lnSpc>
              <a:buNone/>
            </a:pPr>
            <a:r>
              <a:rPr lang="en-US" altLang="zh-TW" b="1">
                <a:ea typeface="微軟正黑體"/>
              </a:rPr>
              <a:t>- </a:t>
            </a:r>
            <a:r>
              <a:rPr lang="en-US" altLang="zh-TW" sz="1600" b="1">
                <a:latin typeface="Microsoft JhengHei"/>
                <a:ea typeface="微軟正黑體"/>
              </a:rPr>
              <a:t>Piecewise Parabolic Method (PPM)</a:t>
            </a:r>
          </a:p>
          <a:p>
            <a:pPr marL="0" indent="0">
              <a:lnSpc>
                <a:spcPct val="150000"/>
              </a:lnSpc>
              <a:buNone/>
            </a:pPr>
            <a:r>
              <a:rPr lang="en-US" altLang="zh-TW" sz="1600" b="1">
                <a:latin typeface="Microsoft JhengHei"/>
                <a:ea typeface="微軟正黑體"/>
              </a:rPr>
              <a:t>- Piecewise Cubic Method (PCM)</a:t>
            </a:r>
          </a:p>
          <a:p>
            <a:pPr marL="0" indent="0">
              <a:lnSpc>
                <a:spcPct val="150000"/>
              </a:lnSpc>
              <a:buNone/>
            </a:pPr>
            <a:r>
              <a:rPr lang="en-US" altLang="zh-TW" sz="1600" b="1">
                <a:latin typeface="Microsoft JhengHei"/>
                <a:ea typeface="微軟正黑體"/>
              </a:rPr>
              <a:t>- Weighted Essentially Non-Oscillatory (WENO)</a:t>
            </a:r>
          </a:p>
          <a:p>
            <a:pPr marL="0" indent="0">
              <a:lnSpc>
                <a:spcPct val="150000"/>
              </a:lnSpc>
              <a:buNone/>
            </a:pPr>
            <a:r>
              <a:rPr lang="en-US" altLang="zh-TW" sz="1600" b="1">
                <a:latin typeface="Microsoft JhengHei"/>
                <a:ea typeface="微軟正黑體"/>
              </a:rPr>
              <a:t>- Gaussian Process (GP)</a:t>
            </a:r>
          </a:p>
          <a:p>
            <a:pPr>
              <a:lnSpc>
                <a:spcPct val="150000"/>
              </a:lnSpc>
            </a:pPr>
            <a:endParaRPr lang="zh-TW" altLang="en-US"/>
          </a:p>
        </p:txBody>
      </p:sp>
    </p:spTree>
    <p:extLst>
      <p:ext uri="{BB962C8B-B14F-4D97-AF65-F5344CB8AC3E}">
        <p14:creationId xmlns:p14="http://schemas.microsoft.com/office/powerpoint/2010/main" val="2083543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68E946-30ED-432C-9FDD-0555B2290A59}"/>
              </a:ext>
            </a:extLst>
          </p:cNvPr>
          <p:cNvSpPr>
            <a:spLocks noGrp="1"/>
          </p:cNvSpPr>
          <p:nvPr>
            <p:ph type="title"/>
          </p:nvPr>
        </p:nvSpPr>
        <p:spPr/>
        <p:txBody>
          <a:bodyPr/>
          <a:lstStyle/>
          <a:p>
            <a:r>
              <a:rPr lang="en-US" altLang="zh-TW">
                <a:ea typeface="微軟正黑體"/>
              </a:rPr>
              <a:t>The goal of this project. </a:t>
            </a:r>
            <a:endParaRPr lang="zh-TW" altLang="en-US"/>
          </a:p>
        </p:txBody>
      </p:sp>
      <p:sp>
        <p:nvSpPr>
          <p:cNvPr id="3" name="內容版面配置區 2">
            <a:extLst>
              <a:ext uri="{FF2B5EF4-FFF2-40B4-BE49-F238E27FC236}">
                <a16:creationId xmlns:a16="http://schemas.microsoft.com/office/drawing/2014/main" id="{7F3621D8-E714-4748-8091-F53DEDEF1F3A}"/>
              </a:ext>
            </a:extLst>
          </p:cNvPr>
          <p:cNvSpPr>
            <a:spLocks noGrp="1"/>
          </p:cNvSpPr>
          <p:nvPr>
            <p:ph idx="1"/>
          </p:nvPr>
        </p:nvSpPr>
        <p:spPr/>
        <p:txBody>
          <a:bodyPr vert="horz" lIns="91440" tIns="45720" rIns="91440" bIns="45720" rtlCol="0" anchor="t">
            <a:normAutofit/>
          </a:bodyPr>
          <a:lstStyle/>
          <a:p>
            <a:pPr>
              <a:lnSpc>
                <a:spcPct val="150000"/>
              </a:lnSpc>
            </a:pPr>
            <a:r>
              <a:rPr lang="en-US" altLang="zh-TW">
                <a:ea typeface="微軟正黑體"/>
              </a:rPr>
              <a:t>Utilizing following high-order data reconstruct methods to improve the simulation result, as we encounter the highly non-linear functions.</a:t>
            </a:r>
            <a:endParaRPr lang="zh-TW" altLang="en-US"/>
          </a:p>
          <a:p>
            <a:pPr marL="0" indent="0">
              <a:lnSpc>
                <a:spcPct val="150000"/>
              </a:lnSpc>
              <a:buNone/>
            </a:pPr>
            <a:r>
              <a:rPr lang="en-US" altLang="zh-TW" b="1">
                <a:ea typeface="微軟正黑體"/>
              </a:rPr>
              <a:t>- </a:t>
            </a:r>
            <a:r>
              <a:rPr lang="en-US" altLang="zh-TW" sz="1600" b="1">
                <a:solidFill>
                  <a:srgbClr val="FF0000"/>
                </a:solidFill>
                <a:latin typeface="Microsoft JhengHei"/>
                <a:ea typeface="微軟正黑體"/>
              </a:rPr>
              <a:t>Piecewise Parabolic Method (PPM)</a:t>
            </a:r>
          </a:p>
          <a:p>
            <a:pPr marL="0" indent="0">
              <a:lnSpc>
                <a:spcPct val="150000"/>
              </a:lnSpc>
              <a:buNone/>
            </a:pPr>
            <a:r>
              <a:rPr lang="en-US" altLang="zh-TW" sz="1600" b="1">
                <a:latin typeface="Microsoft JhengHei"/>
                <a:ea typeface="微軟正黑體"/>
              </a:rPr>
              <a:t>- Piecewise Cubic Method (PCM)</a:t>
            </a:r>
          </a:p>
          <a:p>
            <a:pPr marL="0" indent="0">
              <a:lnSpc>
                <a:spcPct val="150000"/>
              </a:lnSpc>
              <a:buNone/>
            </a:pPr>
            <a:r>
              <a:rPr lang="en-US" altLang="zh-TW" sz="1600" b="1">
                <a:latin typeface="Microsoft JhengHei"/>
                <a:ea typeface="微軟正黑體"/>
              </a:rPr>
              <a:t>- </a:t>
            </a:r>
            <a:r>
              <a:rPr lang="en-US" altLang="zh-TW" sz="1600" b="1">
                <a:solidFill>
                  <a:srgbClr val="0070C0"/>
                </a:solidFill>
                <a:latin typeface="Microsoft JhengHei"/>
                <a:ea typeface="微軟正黑體"/>
              </a:rPr>
              <a:t>Weighted Essentially Non-Oscillatory (WENO)</a:t>
            </a:r>
          </a:p>
          <a:p>
            <a:pPr marL="0" indent="0">
              <a:lnSpc>
                <a:spcPct val="150000"/>
              </a:lnSpc>
              <a:buNone/>
            </a:pPr>
            <a:r>
              <a:rPr lang="en-US" altLang="zh-TW" sz="1600" b="1">
                <a:latin typeface="Microsoft JhengHei"/>
                <a:ea typeface="微軟正黑體"/>
              </a:rPr>
              <a:t>- </a:t>
            </a:r>
            <a:r>
              <a:rPr lang="en-US" altLang="zh-TW" sz="1600" b="1">
                <a:solidFill>
                  <a:srgbClr val="0070C0"/>
                </a:solidFill>
                <a:latin typeface="Microsoft JhengHei"/>
                <a:ea typeface="微軟正黑體"/>
              </a:rPr>
              <a:t>Gaussian Process (GP)</a:t>
            </a:r>
          </a:p>
          <a:p>
            <a:pPr>
              <a:lnSpc>
                <a:spcPct val="150000"/>
              </a:lnSpc>
            </a:pPr>
            <a:endParaRPr lang="zh-TW" altLang="en-US"/>
          </a:p>
        </p:txBody>
      </p:sp>
    </p:spTree>
    <p:extLst>
      <p:ext uri="{BB962C8B-B14F-4D97-AF65-F5344CB8AC3E}">
        <p14:creationId xmlns:p14="http://schemas.microsoft.com/office/powerpoint/2010/main" val="2806902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a:xfrm>
            <a:off x="2589213" y="1710847"/>
            <a:ext cx="8915399" cy="3066534"/>
          </a:xfrm>
        </p:spPr>
        <p:txBody>
          <a:bodyPr/>
          <a:lstStyle/>
          <a:p>
            <a:r>
              <a:rPr lang="en-US" altLang="zh-TW" sz="3200">
                <a:ea typeface="微軟正黑體"/>
              </a:rPr>
              <a:t> </a:t>
            </a:r>
            <a:br>
              <a:rPr lang="en-US" altLang="zh-TW" sz="3200"/>
            </a:br>
            <a:r>
              <a:rPr lang="en-US" altLang="zh-TW" sz="3200"/>
              <a:t>Model parallel with OpenMP</a:t>
            </a:r>
          </a:p>
          <a:p>
            <a:endParaRPr lang="en-US" altLang="zh-TW" sz="3200"/>
          </a:p>
          <a:p>
            <a:endParaRPr lang="en-US" altLang="zh-TW" sz="3200"/>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55589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CC9D15-9BC6-4A9D-AE68-8EEB37F95AB0}"/>
              </a:ext>
            </a:extLst>
          </p:cNvPr>
          <p:cNvSpPr>
            <a:spLocks noGrp="1"/>
          </p:cNvSpPr>
          <p:nvPr>
            <p:ph type="title"/>
          </p:nvPr>
        </p:nvSpPr>
        <p:spPr/>
        <p:txBody>
          <a:bodyPr/>
          <a:lstStyle/>
          <a:p>
            <a:r>
              <a:rPr lang="en-US"/>
              <a:t>Model parallel with OpenMP</a:t>
            </a:r>
          </a:p>
          <a:p>
            <a:endParaRPr lang="en-US" altLang="zh-TW">
              <a:ea typeface="微軟正黑體"/>
            </a:endParaRPr>
          </a:p>
        </p:txBody>
      </p:sp>
      <p:sp>
        <p:nvSpPr>
          <p:cNvPr id="3" name="內容版面配置區 2">
            <a:extLst>
              <a:ext uri="{FF2B5EF4-FFF2-40B4-BE49-F238E27FC236}">
                <a16:creationId xmlns:a16="http://schemas.microsoft.com/office/drawing/2014/main" id="{FB7D2E6E-EEBA-4284-9640-B69034BB4350}"/>
              </a:ext>
            </a:extLst>
          </p:cNvPr>
          <p:cNvSpPr>
            <a:spLocks noGrp="1"/>
          </p:cNvSpPr>
          <p:nvPr>
            <p:ph idx="1"/>
          </p:nvPr>
        </p:nvSpPr>
        <p:spPr>
          <a:xfrm>
            <a:off x="2589212" y="2133600"/>
            <a:ext cx="8915400" cy="4618892"/>
          </a:xfrm>
        </p:spPr>
        <p:txBody>
          <a:bodyPr vert="horz" lIns="91440" tIns="45720" rIns="91440" bIns="45720" rtlCol="0" anchor="t">
            <a:normAutofit/>
          </a:bodyPr>
          <a:lstStyle/>
          <a:p>
            <a:pPr>
              <a:lnSpc>
                <a:spcPct val="150000"/>
              </a:lnSpc>
            </a:pPr>
            <a:r>
              <a:rPr lang="en-US" altLang="zh-TW">
                <a:ea typeface="微軟正黑體"/>
              </a:rPr>
              <a:t>Firstly, we parallel our origin PLM code with OpenMP, make it more robust against large segments number.</a:t>
            </a:r>
            <a:endParaRPr lang="en-US" altLang="zh-TW" err="1">
              <a:ea typeface="微軟正黑體"/>
            </a:endParaRPr>
          </a:p>
          <a:p>
            <a:pPr>
              <a:lnSpc>
                <a:spcPct val="150000"/>
              </a:lnSpc>
            </a:pPr>
            <a:endParaRPr lang="en-US" altLang="zh-TW">
              <a:ea typeface="微軟正黑體"/>
            </a:endParaRPr>
          </a:p>
          <a:p>
            <a:pPr>
              <a:lnSpc>
                <a:spcPct val="150000"/>
              </a:lnSpc>
            </a:pPr>
            <a:r>
              <a:rPr lang="en-US" altLang="zh-TW">
                <a:ea typeface="微軟正黑體"/>
              </a:rPr>
              <a:t>In the process, we transform origin PLM python code into </a:t>
            </a:r>
            <a:r>
              <a:rPr lang="en-US" altLang="zh-TW" err="1">
                <a:ea typeface="微軟正黑體"/>
              </a:rPr>
              <a:t>cpp</a:t>
            </a:r>
            <a:r>
              <a:rPr lang="en-US" altLang="zh-TW">
                <a:ea typeface="微軟正黑體"/>
              </a:rPr>
              <a:t> code, to ensure the compatibility with OpenMP or even MPI.</a:t>
            </a:r>
            <a:endParaRPr lang="en-US"/>
          </a:p>
          <a:p>
            <a:pPr marL="0" indent="0">
              <a:lnSpc>
                <a:spcPct val="150000"/>
              </a:lnSpc>
              <a:buNone/>
            </a:pPr>
            <a:endParaRPr lang="en-US" altLang="zh-TW" sz="1200">
              <a:hlinkClick r:id="rId3"/>
            </a:endParaRPr>
          </a:p>
          <a:p>
            <a:pPr marL="0" indent="0">
              <a:lnSpc>
                <a:spcPct val="150000"/>
              </a:lnSpc>
              <a:buNone/>
            </a:pPr>
            <a:endParaRPr lang="en-US" altLang="zh-TW" sz="1200">
              <a:hlinkClick r:id="rId3"/>
            </a:endParaRPr>
          </a:p>
          <a:p>
            <a:pPr marL="0" indent="0">
              <a:lnSpc>
                <a:spcPct val="150000"/>
              </a:lnSpc>
              <a:buNone/>
            </a:pPr>
            <a:endParaRPr lang="en-US" altLang="zh-TW" sz="1200">
              <a:hlinkClick r:id="rId3"/>
            </a:endParaRPr>
          </a:p>
          <a:p>
            <a:pPr marL="0" indent="0">
              <a:lnSpc>
                <a:spcPct val="150000"/>
              </a:lnSpc>
              <a:buNone/>
            </a:pPr>
            <a:endParaRPr lang="en-US" altLang="zh-TW" sz="1200">
              <a:hlinkClick r:id="rId3"/>
            </a:endParaRPr>
          </a:p>
          <a:p>
            <a:pPr marL="0" indent="0">
              <a:lnSpc>
                <a:spcPct val="150000"/>
              </a:lnSpc>
              <a:buNone/>
            </a:pPr>
            <a:endParaRPr lang="en-US" altLang="zh-TW" sz="1200">
              <a:ea typeface="微軟正黑體"/>
            </a:endParaRPr>
          </a:p>
        </p:txBody>
      </p:sp>
    </p:spTree>
    <p:extLst>
      <p:ext uri="{BB962C8B-B14F-4D97-AF65-F5344CB8AC3E}">
        <p14:creationId xmlns:p14="http://schemas.microsoft.com/office/powerpoint/2010/main" val="2662592300"/>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TotalTime>
  <Words>1093</Words>
  <Application>Microsoft Office PowerPoint</Application>
  <PresentationFormat>寬螢幕</PresentationFormat>
  <Paragraphs>134</Paragraphs>
  <Slides>34</Slides>
  <Notes>2</Notes>
  <HiddenSlides>0</HiddenSlides>
  <MMClips>0</MMClips>
  <ScaleCrop>false</ScaleCrop>
  <HeadingPairs>
    <vt:vector size="4" baseType="variant">
      <vt:variant>
        <vt:lpstr>佈景主題</vt:lpstr>
      </vt:variant>
      <vt:variant>
        <vt:i4>1</vt:i4>
      </vt:variant>
      <vt:variant>
        <vt:lpstr>投影片標題</vt:lpstr>
      </vt:variant>
      <vt:variant>
        <vt:i4>34</vt:i4>
      </vt:variant>
    </vt:vector>
  </HeadingPairs>
  <TitlesOfParts>
    <vt:vector size="35" baseType="lpstr">
      <vt:lpstr>絲縷</vt:lpstr>
      <vt:lpstr>Final Report Project-I: High-order Data Reconstruction in Hydro </vt:lpstr>
      <vt:lpstr>Outline</vt:lpstr>
      <vt:lpstr>  Introduction of  Piecewise-linear method (PLM)  and our work. </vt:lpstr>
      <vt:lpstr>What is PLM?</vt:lpstr>
      <vt:lpstr>What is PLM? </vt:lpstr>
      <vt:lpstr>The goal of this project. </vt:lpstr>
      <vt:lpstr>The goal of this project. </vt:lpstr>
      <vt:lpstr>  Model parallel with OpenMP  </vt:lpstr>
      <vt:lpstr>Model parallel with OpenMP </vt:lpstr>
      <vt:lpstr>Model parallel with OpenMP  </vt:lpstr>
      <vt:lpstr>Performance and accuracy of paralleling with OpenMP. </vt:lpstr>
      <vt:lpstr>Implementation of high-order data reconstruct methods.</vt:lpstr>
      <vt:lpstr>Utilizing Piecewise Parabolic Method (PPM) </vt:lpstr>
      <vt:lpstr>Utilizing Piecewise Parabolic Method (PPM) </vt:lpstr>
      <vt:lpstr>Utilizing Piecewise Parabolic Method (PPM) </vt:lpstr>
      <vt:lpstr>Utilizing Piecewise Parabolic Method (PPM) </vt:lpstr>
      <vt:lpstr>Utilizing Piecewise Parabolic Method (PPM) </vt:lpstr>
      <vt:lpstr>Utilizing Piecewise Parabolic Method (PPM) </vt:lpstr>
      <vt:lpstr>Utilizing Piecewise Parabolic Method (PPM) </vt:lpstr>
      <vt:lpstr>Attempting utilize Weighted Essentially Non-Oscillatory  (Weno) and Gaussian Process (GP)</vt:lpstr>
      <vt:lpstr>Gaussian Process (GP)</vt:lpstr>
      <vt:lpstr>Gaussian Process (GP)</vt:lpstr>
      <vt:lpstr>Gaussian Process (GP)</vt:lpstr>
      <vt:lpstr>Gaussian Process (GP)</vt:lpstr>
      <vt:lpstr>Conclusion and outlook</vt:lpstr>
      <vt:lpstr>Conclusion</vt:lpstr>
      <vt:lpstr>Conclusion</vt:lpstr>
      <vt:lpstr>Conclusion</vt:lpstr>
      <vt:lpstr>The end</vt:lpstr>
      <vt:lpstr>工作分配表</vt:lpstr>
      <vt:lpstr>Smoothing effect of GP method</vt:lpstr>
      <vt:lpstr>Smoothing effect of GP method In L-F scheme</vt:lpstr>
      <vt:lpstr>Smoothing effect of GP method In MUSCL-Hancock scheme </vt:lpstr>
      <vt:lpstr>Smoothing effect of GP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lastModifiedBy>USER</cp:lastModifiedBy>
  <cp:revision>214</cp:revision>
  <dcterms:created xsi:type="dcterms:W3CDTF">2024-05-30T03:54:41Z</dcterms:created>
  <dcterms:modified xsi:type="dcterms:W3CDTF">2024-06-10T09:21:20Z</dcterms:modified>
</cp:coreProperties>
</file>