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9" r:id="rId3"/>
    <p:sldId id="263" r:id="rId4"/>
    <p:sldId id="262" r:id="rId5"/>
    <p:sldId id="257" r:id="rId7"/>
    <p:sldId id="265" r:id="rId8"/>
    <p:sldId id="270" r:id="rId9"/>
    <p:sldId id="266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7.png"/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345" y="180340"/>
            <a:ext cx="4598670" cy="273875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680" y="3265805"/>
            <a:ext cx="4567555" cy="27412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45" y="3265805"/>
            <a:ext cx="4616450" cy="2779395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8" idx="3"/>
            <a:endCxn id="24" idx="1"/>
          </p:cNvCxnSpPr>
          <p:nvPr/>
        </p:nvCxnSpPr>
        <p:spPr>
          <a:xfrm>
            <a:off x="5454015" y="1550035"/>
            <a:ext cx="989965" cy="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9" idx="2"/>
            <a:endCxn id="20" idx="2"/>
          </p:cNvCxnSpPr>
          <p:nvPr/>
        </p:nvCxnSpPr>
        <p:spPr>
          <a:xfrm rot="5400000">
            <a:off x="5932805" y="3237230"/>
            <a:ext cx="38100" cy="5577205"/>
          </a:xfrm>
          <a:prstGeom prst="bentConnector3">
            <a:avLst>
              <a:gd name="adj1" fmla="val 724167"/>
            </a:avLst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C:\Users\Giang\Desktop\Picture1.pngPicture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443980" y="180658"/>
            <a:ext cx="4598035" cy="2737485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stCxn id="24" idx="2"/>
            <a:endCxn id="19" idx="0"/>
          </p:cNvCxnSpPr>
          <p:nvPr/>
        </p:nvCxnSpPr>
        <p:spPr>
          <a:xfrm flipH="1">
            <a:off x="8740775" y="2918460"/>
            <a:ext cx="2540" cy="347345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855345" y="2550160"/>
            <a:ext cx="1160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START</a:t>
            </a:r>
            <a:endParaRPr 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855345" y="5638800"/>
            <a:ext cx="1160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END</a:t>
            </a:r>
            <a:endParaRPr 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13970" y="6536055"/>
            <a:ext cx="1216469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500">
                <a:solidFill>
                  <a:schemeClr val="accent2">
                    <a:lumMod val="75000"/>
                  </a:schemeClr>
                </a:solidFill>
              </a:rPr>
              <a:t>Example Application: Does not related to any application by any means, do not re-distribute.</a:t>
            </a:r>
            <a:endParaRPr lang="en-US"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9"/>
          <p:cNvSpPr txBox="1"/>
          <p:nvPr/>
        </p:nvSpPr>
        <p:spPr>
          <a:xfrm>
            <a:off x="27305" y="5818505"/>
            <a:ext cx="12164695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500">
                <a:solidFill>
                  <a:schemeClr val="accent2">
                    <a:lumMod val="75000"/>
                  </a:schemeClr>
                </a:solidFill>
              </a:rPr>
              <a:t>What does this mean?</a:t>
            </a:r>
            <a:endParaRPr lang="en-US" sz="15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500"/>
              <a:t>On main state 1, user logged in with </a:t>
            </a:r>
            <a:r>
              <a:rPr lang="en-US" sz="1500" b="1"/>
              <a:t>Full Control</a:t>
            </a:r>
            <a:r>
              <a:rPr lang="en-US" sz="1500"/>
              <a:t> account, when get get to </a:t>
            </a:r>
            <a:r>
              <a:rPr lang="en-US" sz="1500" b="1"/>
              <a:t>Menu A</a:t>
            </a:r>
            <a:r>
              <a:rPr lang="en-US" sz="1500"/>
              <a:t>, only </a:t>
            </a:r>
            <a:r>
              <a:rPr lang="en-US" sz="1500" b="1"/>
              <a:t>Capability</a:t>
            </a:r>
            <a:r>
              <a:rPr lang="en-US" sz="1500"/>
              <a:t> </a:t>
            </a:r>
            <a:r>
              <a:rPr lang="en-US" sz="1500" b="1"/>
              <a:t>5</a:t>
            </a:r>
            <a:r>
              <a:rPr lang="en-US" sz="1500"/>
              <a:t> is inaccessible for him/her.</a:t>
            </a:r>
            <a:endParaRPr lang="en-US" sz="1500"/>
          </a:p>
          <a:p>
            <a:pPr algn="ctr"/>
            <a:r>
              <a:rPr lang="en-US" sz="1500"/>
              <a:t>On main state 2, user logged in with </a:t>
            </a:r>
            <a:r>
              <a:rPr lang="en-US" sz="1500" b="1"/>
              <a:t>Standard </a:t>
            </a:r>
            <a:r>
              <a:rPr lang="en-US" sz="1500"/>
              <a:t>account, when he get to </a:t>
            </a:r>
            <a:r>
              <a:rPr lang="en-US" sz="1500" b="1"/>
              <a:t>Menu A</a:t>
            </a:r>
            <a:r>
              <a:rPr lang="en-US" sz="1500"/>
              <a:t>, </a:t>
            </a:r>
            <a:r>
              <a:rPr lang="en-US" sz="1500" b="1"/>
              <a:t>Capabilities 1 and 5</a:t>
            </a:r>
            <a:r>
              <a:rPr lang="en-US" sz="1500"/>
              <a:t> is inaccessible for him/her.</a:t>
            </a:r>
            <a:endParaRPr lang="en-US" sz="1500"/>
          </a:p>
          <a:p>
            <a:pPr algn="ctr"/>
            <a:r>
              <a:rPr lang="en-US" sz="1500">
                <a:solidFill>
                  <a:schemeClr val="accent2">
                    <a:lumMod val="75000"/>
                  </a:schemeClr>
                </a:solidFill>
                <a:sym typeface="+mn-ea"/>
              </a:rPr>
              <a:t>How to ensure that our test script cover all Capability?</a:t>
            </a:r>
            <a:endParaRPr lang="en-US" sz="1500"/>
          </a:p>
          <a:p>
            <a:pPr algn="ctr"/>
            <a:endParaRPr lang="en-US" sz="15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37465"/>
            <a:ext cx="12192000" cy="58705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9"/>
          <p:cNvSpPr txBox="1"/>
          <p:nvPr/>
        </p:nvSpPr>
        <p:spPr>
          <a:xfrm>
            <a:off x="13335" y="5666105"/>
            <a:ext cx="1216469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500">
                <a:solidFill>
                  <a:schemeClr val="accent2">
                    <a:lumMod val="75000"/>
                  </a:schemeClr>
                </a:solidFill>
                <a:sym typeface="+mn-ea"/>
              </a:rPr>
              <a:t>How to ensure that our test script cover all Capability?</a:t>
            </a:r>
            <a:endParaRPr lang="en-US" sz="1500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pPr algn="ctr"/>
            <a:r>
              <a:rPr lang="en-US" sz="1500"/>
              <a:t>Simply make Tasks class to cover all </a:t>
            </a:r>
            <a:r>
              <a:rPr lang="en-US" sz="1500" b="1"/>
              <a:t>Capabilities</a:t>
            </a:r>
            <a:r>
              <a:rPr lang="en-US" sz="1500"/>
              <a:t>, in the following example above, a class to cover 1 task</a:t>
            </a:r>
            <a:r>
              <a:rPr lang="en-US" sz="1500" b="1"/>
              <a:t>.</a:t>
            </a:r>
            <a:endParaRPr lang="en-US" sz="1500" b="1"/>
          </a:p>
          <a:p>
            <a:pPr algn="ctr"/>
            <a:r>
              <a:rPr lang="en-US" sz="1500" b="1">
                <a:solidFill>
                  <a:srgbClr val="00B0F0"/>
                </a:solidFill>
                <a:sym typeface="+mn-ea"/>
              </a:rPr>
              <a:t>Blue group</a:t>
            </a:r>
            <a:r>
              <a:rPr lang="en-US" sz="1500">
                <a:solidFill>
                  <a:srgbClr val="00B0F0"/>
                </a:solidFill>
                <a:sym typeface="+mn-ea"/>
              </a:rPr>
              <a:t> is our Capability Class that we named Navigate, </a:t>
            </a:r>
            <a:endParaRPr lang="en-US" sz="1500">
              <a:solidFill>
                <a:srgbClr val="00B0F0"/>
              </a:solidFill>
              <a:sym typeface="+mn-ea"/>
            </a:endParaRPr>
          </a:p>
          <a:p>
            <a:pPr algn="ctr"/>
            <a:r>
              <a:rPr lang="en-US" sz="15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Green Group</a:t>
            </a:r>
            <a:r>
              <a:rPr lang="en-US" sz="1500">
                <a:solidFill>
                  <a:schemeClr val="accent6">
                    <a:lumMod val="75000"/>
                  </a:schemeClr>
                </a:solidFill>
                <a:sym typeface="+mn-ea"/>
              </a:rPr>
              <a:t> is a function that will perform actions using values from Red group</a:t>
            </a:r>
            <a:r>
              <a:rPr lang="en-US" sz="1500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  <a:sym typeface="+mn-ea"/>
              </a:rPr>
              <a:t>, </a:t>
            </a:r>
            <a:endParaRPr lang="en-US" sz="1500"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scaled="0"/>
              </a:gradFill>
              <a:sym typeface="+mn-ea"/>
            </a:endParaRPr>
          </a:p>
          <a:p>
            <a:pPr algn="ctr"/>
            <a:r>
              <a:rPr lang="en-US" sz="1500" b="1">
                <a:solidFill>
                  <a:srgbClr val="FF0000"/>
                </a:solidFill>
                <a:sym typeface="+mn-ea"/>
              </a:rPr>
              <a:t>Red group</a:t>
            </a:r>
            <a:r>
              <a:rPr lang="en-US" sz="1500">
                <a:solidFill>
                  <a:srgbClr val="FF0000"/>
                </a:solidFill>
                <a:sym typeface="+mn-ea"/>
              </a:rPr>
              <a:t> is a constructor to get value from various sources, in this case an </a:t>
            </a:r>
            <a:r>
              <a:rPr lang="en-US" sz="1500" b="1">
                <a:solidFill>
                  <a:srgbClr val="FF0000"/>
                </a:solidFill>
                <a:sym typeface="+mn-ea"/>
              </a:rPr>
              <a:t>enum </a:t>
            </a:r>
            <a:r>
              <a:rPr lang="en-US" sz="1500">
                <a:solidFill>
                  <a:srgbClr val="FF0000"/>
                </a:solidFill>
                <a:sym typeface="+mn-ea"/>
              </a:rPr>
              <a:t>file</a:t>
            </a:r>
            <a:r>
              <a:rPr lang="en-US" sz="1500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  <a:sym typeface="+mn-ea"/>
              </a:rPr>
              <a:t>. </a:t>
            </a:r>
            <a:endParaRPr lang="en-US" sz="1500">
              <a:solidFill>
                <a:srgbClr val="00B0F0"/>
              </a:solidFill>
              <a:sym typeface="+mn-ea"/>
            </a:endParaRPr>
          </a:p>
          <a:p>
            <a:pPr algn="ctr"/>
            <a:endParaRPr lang="en-US" sz="1500"/>
          </a:p>
          <a:p>
            <a:pPr algn="ctr"/>
            <a:endParaRPr lang="en-US" sz="15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172720"/>
            <a:ext cx="5293995" cy="55511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150" y="172720"/>
            <a:ext cx="5074920" cy="285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075" y="1111250"/>
            <a:ext cx="6038850" cy="1247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360" y="2874010"/>
            <a:ext cx="6044565" cy="284988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8944610" y="458470"/>
            <a:ext cx="8890" cy="65278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 flipH="1">
            <a:off x="8950960" y="2359025"/>
            <a:ext cx="2540" cy="514985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s 9"/>
          <p:cNvSpPr/>
          <p:nvPr/>
        </p:nvSpPr>
        <p:spPr>
          <a:xfrm>
            <a:off x="6856095" y="1741805"/>
            <a:ext cx="722630" cy="19939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6713220" y="2874010"/>
            <a:ext cx="541655" cy="21844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10251440" y="5222875"/>
            <a:ext cx="875030" cy="236855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7825740" y="1751330"/>
            <a:ext cx="807720" cy="19939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6161405" y="3196590"/>
            <a:ext cx="1863090" cy="20891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7578725" y="1741805"/>
            <a:ext cx="246380" cy="199390"/>
          </a:xfrm>
          <a:prstGeom prst="rect">
            <a:avLst/>
          </a:prstGeom>
          <a:noFill/>
          <a:ln w="254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Rectangles 32"/>
          <p:cNvSpPr/>
          <p:nvPr/>
        </p:nvSpPr>
        <p:spPr>
          <a:xfrm>
            <a:off x="7718425" y="5231765"/>
            <a:ext cx="246380" cy="199390"/>
          </a:xfrm>
          <a:prstGeom prst="rect">
            <a:avLst/>
          </a:prstGeom>
          <a:noFill/>
          <a:ln w="254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ectangles 33"/>
          <p:cNvSpPr/>
          <p:nvPr/>
        </p:nvSpPr>
        <p:spPr>
          <a:xfrm>
            <a:off x="6161405" y="3501390"/>
            <a:ext cx="3670300" cy="24638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Rectangles 34"/>
          <p:cNvSpPr/>
          <p:nvPr/>
        </p:nvSpPr>
        <p:spPr>
          <a:xfrm>
            <a:off x="6152515" y="3828415"/>
            <a:ext cx="3689985" cy="1274445"/>
          </a:xfrm>
          <a:prstGeom prst="rect">
            <a:avLst/>
          </a:prstGeom>
          <a:noFill/>
          <a:ln w="254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7902575" y="2874010"/>
            <a:ext cx="334010" cy="218440"/>
          </a:xfrm>
          <a:prstGeom prst="rect">
            <a:avLst/>
          </a:prstGeom>
          <a:noFill/>
          <a:ln w="254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Rectangles 36"/>
          <p:cNvSpPr/>
          <p:nvPr/>
        </p:nvSpPr>
        <p:spPr>
          <a:xfrm>
            <a:off x="3152775" y="619125"/>
            <a:ext cx="2012315" cy="75692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37" idx="3"/>
            <a:endCxn id="10" idx="1"/>
          </p:cNvCxnSpPr>
          <p:nvPr/>
        </p:nvCxnSpPr>
        <p:spPr>
          <a:xfrm>
            <a:off x="5165090" y="997585"/>
            <a:ext cx="1691005" cy="843915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cript Flow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540004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3223260" y="5151120"/>
            <a:ext cx="606742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500">
                <a:solidFill>
                  <a:schemeClr val="accent2">
                    <a:lumMod val="75000"/>
                  </a:schemeClr>
                </a:solidFill>
              </a:rPr>
              <a:t>Let scale this up abit by adding sub Capabilities</a:t>
            </a:r>
            <a:endParaRPr lang="en-US" sz="15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500"/>
              <a:t>How will our script handles these sub topic?</a:t>
            </a:r>
            <a:endParaRPr lang="en-US" sz="1500"/>
          </a:p>
          <a:p>
            <a:r>
              <a:rPr lang="en-US" sz="1500"/>
              <a:t>Simply Separate our </a:t>
            </a:r>
            <a:r>
              <a:rPr lang="en-US" sz="1500" b="1"/>
              <a:t>Builders </a:t>
            </a:r>
            <a:r>
              <a:rPr lang="en-US" sz="1500"/>
              <a:t>class by </a:t>
            </a:r>
            <a:r>
              <a:rPr lang="en-US" sz="1500" b="1"/>
              <a:t>Factory </a:t>
            </a:r>
            <a:r>
              <a:rPr lang="en-US" sz="1500"/>
              <a:t>them.</a:t>
            </a:r>
            <a:endParaRPr lang="en-US"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4640" y="1091565"/>
            <a:ext cx="4067175" cy="49688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5" y="1091565"/>
            <a:ext cx="4802505" cy="43694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770" y="85725"/>
            <a:ext cx="6981825" cy="276225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4963795" y="72390"/>
            <a:ext cx="903605" cy="29464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1980565" y="1249680"/>
            <a:ext cx="1170940" cy="17335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6114415" y="67310"/>
            <a:ext cx="1112520" cy="29464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1980565" y="1461770"/>
            <a:ext cx="1492885" cy="18034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8796020" y="102870"/>
            <a:ext cx="447040" cy="22860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1998345" y="1772285"/>
            <a:ext cx="1170305" cy="22860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310" y="4561205"/>
            <a:ext cx="4164330" cy="2296795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cxnSp>
        <p:nvCxnSpPr>
          <p:cNvPr id="25" name="Elbow Connector 24"/>
          <p:cNvCxnSpPr>
            <a:stCxn id="3" idx="2"/>
            <a:endCxn id="2" idx="0"/>
          </p:cNvCxnSpPr>
          <p:nvPr/>
        </p:nvCxnSpPr>
        <p:spPr>
          <a:xfrm rot="5400000">
            <a:off x="3997960" y="-1007110"/>
            <a:ext cx="729615" cy="3466465"/>
          </a:xfrm>
          <a:prstGeom prst="bentConnector3">
            <a:avLst>
              <a:gd name="adj1" fmla="val 50044"/>
            </a:avLst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s 25"/>
          <p:cNvSpPr/>
          <p:nvPr/>
        </p:nvSpPr>
        <p:spPr>
          <a:xfrm>
            <a:off x="1587500" y="2425700"/>
            <a:ext cx="1216660" cy="25273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7" name="Elbow Connector 26"/>
          <p:cNvCxnSpPr>
            <a:stCxn id="26" idx="3"/>
            <a:endCxn id="28" idx="0"/>
          </p:cNvCxnSpPr>
          <p:nvPr/>
        </p:nvCxnSpPr>
        <p:spPr>
          <a:xfrm>
            <a:off x="2804160" y="2552065"/>
            <a:ext cx="4279900" cy="2165350"/>
          </a:xfrm>
          <a:prstGeom prst="bentConnector2">
            <a:avLst/>
          </a:prstGeom>
          <a:ln w="254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s 27"/>
          <p:cNvSpPr/>
          <p:nvPr/>
        </p:nvSpPr>
        <p:spPr>
          <a:xfrm>
            <a:off x="6551930" y="4717415"/>
            <a:ext cx="1064260" cy="196215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s 28"/>
          <p:cNvSpPr/>
          <p:nvPr/>
        </p:nvSpPr>
        <p:spPr>
          <a:xfrm>
            <a:off x="5021580" y="4899025"/>
            <a:ext cx="1701165" cy="22479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1" name="Elbow Connector 30"/>
          <p:cNvCxnSpPr>
            <a:stCxn id="29" idx="2"/>
          </p:cNvCxnSpPr>
          <p:nvPr/>
        </p:nvCxnSpPr>
        <p:spPr>
          <a:xfrm rot="5400000" flipH="1" flipV="1">
            <a:off x="5061585" y="2149475"/>
            <a:ext cx="3785235" cy="2162810"/>
          </a:xfrm>
          <a:prstGeom prst="bentConnector3">
            <a:avLst>
              <a:gd name="adj1" fmla="val -6283"/>
            </a:avLst>
          </a:prstGeom>
          <a:ln w="254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s 31"/>
          <p:cNvSpPr/>
          <p:nvPr/>
        </p:nvSpPr>
        <p:spPr>
          <a:xfrm>
            <a:off x="7914640" y="1142365"/>
            <a:ext cx="2766695" cy="196215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Rectangles 36"/>
          <p:cNvSpPr/>
          <p:nvPr/>
        </p:nvSpPr>
        <p:spPr>
          <a:xfrm>
            <a:off x="10264140" y="2159635"/>
            <a:ext cx="416560" cy="20955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Rectangles 37"/>
          <p:cNvSpPr/>
          <p:nvPr/>
        </p:nvSpPr>
        <p:spPr>
          <a:xfrm>
            <a:off x="10264775" y="3034665"/>
            <a:ext cx="350520" cy="2190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Rectangles 38"/>
          <p:cNvSpPr/>
          <p:nvPr/>
        </p:nvSpPr>
        <p:spPr>
          <a:xfrm>
            <a:off x="10264140" y="3909695"/>
            <a:ext cx="416560" cy="20955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ectangles 39"/>
          <p:cNvSpPr/>
          <p:nvPr/>
        </p:nvSpPr>
        <p:spPr>
          <a:xfrm>
            <a:off x="9446260" y="4794250"/>
            <a:ext cx="501650" cy="24765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1" name="Elbow Connector 40"/>
          <p:cNvCxnSpPr>
            <a:stCxn id="37" idx="1"/>
            <a:endCxn id="42" idx="3"/>
          </p:cNvCxnSpPr>
          <p:nvPr/>
        </p:nvCxnSpPr>
        <p:spPr>
          <a:xfrm rot="10800000" flipV="1">
            <a:off x="3078480" y="2264410"/>
            <a:ext cx="7185025" cy="751840"/>
          </a:xfrm>
          <a:prstGeom prst="bentConnector3">
            <a:avLst>
              <a:gd name="adj1" fmla="val 49996"/>
            </a:avLst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s 41"/>
          <p:cNvSpPr/>
          <p:nvPr/>
        </p:nvSpPr>
        <p:spPr>
          <a:xfrm>
            <a:off x="1587500" y="2694940"/>
            <a:ext cx="1491615" cy="64198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Text Box 42"/>
          <p:cNvSpPr txBox="1"/>
          <p:nvPr/>
        </p:nvSpPr>
        <p:spPr>
          <a:xfrm>
            <a:off x="46990" y="5521960"/>
            <a:ext cx="360426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500">
                <a:solidFill>
                  <a:schemeClr val="accent2">
                    <a:lumMod val="75000"/>
                  </a:schemeClr>
                </a:solidFill>
              </a:rPr>
              <a:t>Let see how these work ^</a:t>
            </a:r>
            <a:endParaRPr lang="en-US" sz="15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500"/>
              <a:t>class FindTickets return multiples Builder that serve their specific role.</a:t>
            </a:r>
            <a:endParaRPr lang="en-US" sz="1500"/>
          </a:p>
          <a:p>
            <a:r>
              <a:rPr lang="en-US" sz="1500"/>
              <a:t>In this case forAOneWayTrip() will return FindOneWayTicketsBuilder() </a:t>
            </a:r>
            <a:r>
              <a:rPr lang="en-US" sz="1500" b="1">
                <a:solidFill>
                  <a:schemeClr val="accent2"/>
                </a:solidFill>
              </a:rPr>
              <a:t>on the right &gt;</a:t>
            </a:r>
            <a:endParaRPr lang="en-US" sz="1500" b="1">
              <a:solidFill>
                <a:schemeClr val="accent2"/>
              </a:solidFill>
            </a:endParaRPr>
          </a:p>
        </p:txBody>
      </p:sp>
      <p:sp>
        <p:nvSpPr>
          <p:cNvPr id="44" name="Rectangles 43"/>
          <p:cNvSpPr/>
          <p:nvPr/>
        </p:nvSpPr>
        <p:spPr>
          <a:xfrm>
            <a:off x="1586865" y="3477260"/>
            <a:ext cx="2860675" cy="943610"/>
          </a:xfrm>
          <a:prstGeom prst="rect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Rectangles 44"/>
          <p:cNvSpPr/>
          <p:nvPr/>
        </p:nvSpPr>
        <p:spPr>
          <a:xfrm>
            <a:off x="1556385" y="4517390"/>
            <a:ext cx="1621790" cy="607060"/>
          </a:xfrm>
          <a:prstGeom prst="rect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Text Box 45"/>
          <p:cNvSpPr txBox="1"/>
          <p:nvPr/>
        </p:nvSpPr>
        <p:spPr>
          <a:xfrm>
            <a:off x="8035925" y="6060440"/>
            <a:ext cx="360426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500">
                <a:solidFill>
                  <a:schemeClr val="accent2">
                    <a:lumMod val="75000"/>
                  </a:schemeClr>
                </a:solidFill>
              </a:rPr>
              <a:t>Let see how these work ^</a:t>
            </a:r>
            <a:endParaRPr lang="en-US" sz="15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500"/>
              <a:t>When you get to this point, it's just the same as Page 3.</a:t>
            </a:r>
            <a:endParaRPr lang="en-US"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4215" y="2879725"/>
            <a:ext cx="6188710" cy="25044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730" y="1111250"/>
            <a:ext cx="6259195" cy="1513840"/>
          </a:xfrm>
          <a:prstGeom prst="rect">
            <a:avLst/>
          </a:prstGeom>
        </p:spPr>
      </p:pic>
      <p:sp>
        <p:nvSpPr>
          <p:cNvPr id="30" name="Text Box 29"/>
          <p:cNvSpPr txBox="1"/>
          <p:nvPr/>
        </p:nvSpPr>
        <p:spPr>
          <a:xfrm>
            <a:off x="13335" y="5656580"/>
            <a:ext cx="121646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500">
                <a:solidFill>
                  <a:schemeClr val="accent2">
                    <a:lumMod val="75000"/>
                  </a:schemeClr>
                </a:solidFill>
                <a:sym typeface="+mn-ea"/>
              </a:rPr>
              <a:t>How to prove that the Capibility work like how we expect it to? </a:t>
            </a:r>
            <a:r>
              <a:rPr lang="en-US" sz="15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Use Question Class</a:t>
            </a:r>
            <a:endParaRPr lang="en-US" sz="1500" b="1"/>
          </a:p>
          <a:p>
            <a:pPr algn="ctr"/>
            <a:r>
              <a:rPr lang="en-US" sz="1500" b="1">
                <a:solidFill>
                  <a:srgbClr val="00B0F0"/>
                </a:solidFill>
                <a:sym typeface="+mn-ea"/>
              </a:rPr>
              <a:t>Blue group</a:t>
            </a:r>
            <a:r>
              <a:rPr lang="en-US" sz="1500">
                <a:solidFill>
                  <a:srgbClr val="00B0F0"/>
                </a:solidFill>
                <a:sym typeface="+mn-ea"/>
              </a:rPr>
              <a:t> is our Question Class that that share the same ancestry, </a:t>
            </a:r>
            <a:endParaRPr lang="en-US" sz="1500">
              <a:solidFill>
                <a:srgbClr val="00B0F0"/>
              </a:solidFill>
              <a:sym typeface="+mn-ea"/>
            </a:endParaRPr>
          </a:p>
          <a:p>
            <a:pPr algn="ctr"/>
            <a:r>
              <a:rPr lang="en-US" sz="15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Green Group</a:t>
            </a:r>
            <a:r>
              <a:rPr lang="en-US" sz="1500">
                <a:solidFill>
                  <a:schemeClr val="accent6">
                    <a:lumMod val="75000"/>
                  </a:schemeClr>
                </a:solidFill>
                <a:sym typeface="+mn-ea"/>
              </a:rPr>
              <a:t> is a function that will return a value from the web driver to compare with red group ie String, Int, Boolean, List</a:t>
            </a:r>
            <a:r>
              <a:rPr lang="en-US" sz="1500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  <a:sym typeface="+mn-ea"/>
              </a:rPr>
              <a:t>, ect</a:t>
            </a:r>
            <a:endParaRPr lang="en-US" sz="1500"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scaled="0"/>
              </a:gradFill>
              <a:sym typeface="+mn-ea"/>
            </a:endParaRPr>
          </a:p>
          <a:p>
            <a:pPr algn="ctr"/>
            <a:r>
              <a:rPr lang="en-US" sz="1500" b="1">
                <a:solidFill>
                  <a:srgbClr val="FF0000"/>
                </a:solidFill>
                <a:sym typeface="+mn-ea"/>
              </a:rPr>
              <a:t>Red group</a:t>
            </a:r>
            <a:r>
              <a:rPr lang="en-US" sz="1500">
                <a:solidFill>
                  <a:srgbClr val="FF0000"/>
                </a:solidFill>
                <a:sym typeface="+mn-ea"/>
              </a:rPr>
              <a:t> is how we parse values to compare with value we can read from the web driver</a:t>
            </a:r>
            <a:r>
              <a:rPr lang="en-US" sz="1500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  <a:sym typeface="+mn-ea"/>
              </a:rPr>
              <a:t>. </a:t>
            </a:r>
            <a:endParaRPr lang="en-US" sz="1500">
              <a:solidFill>
                <a:srgbClr val="00B0F0"/>
              </a:solidFill>
              <a:sym typeface="+mn-ea"/>
            </a:endParaRPr>
          </a:p>
          <a:p>
            <a:pPr algn="ctr"/>
            <a:endParaRPr lang="en-US" sz="1500"/>
          </a:p>
          <a:p>
            <a:pPr algn="ctr"/>
            <a:endParaRPr lang="en-US" sz="15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172720"/>
            <a:ext cx="5293995" cy="555117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8944610" y="458470"/>
            <a:ext cx="8890" cy="65278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 flipH="1">
            <a:off x="8950960" y="2359025"/>
            <a:ext cx="2540" cy="514985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s 9"/>
          <p:cNvSpPr/>
          <p:nvPr/>
        </p:nvSpPr>
        <p:spPr>
          <a:xfrm>
            <a:off x="8014970" y="1768475"/>
            <a:ext cx="1045845" cy="189865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6513195" y="2898775"/>
            <a:ext cx="1205865" cy="146685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8688070" y="1262380"/>
            <a:ext cx="1402080" cy="40068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9131300" y="1768475"/>
            <a:ext cx="629920" cy="189865"/>
          </a:xfrm>
          <a:prstGeom prst="rect">
            <a:avLst/>
          </a:prstGeom>
          <a:noFill/>
          <a:ln w="254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Rectangles 34"/>
          <p:cNvSpPr/>
          <p:nvPr/>
        </p:nvSpPr>
        <p:spPr>
          <a:xfrm>
            <a:off x="7718425" y="3209290"/>
            <a:ext cx="861060" cy="160020"/>
          </a:xfrm>
          <a:prstGeom prst="rect">
            <a:avLst/>
          </a:prstGeom>
          <a:noFill/>
          <a:ln w="254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Rectangles 36"/>
          <p:cNvSpPr/>
          <p:nvPr/>
        </p:nvSpPr>
        <p:spPr>
          <a:xfrm>
            <a:off x="3152775" y="619125"/>
            <a:ext cx="2012315" cy="75692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>
          <a:xfrm>
            <a:off x="5165090" y="997585"/>
            <a:ext cx="2808605" cy="857885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930" y="191770"/>
            <a:ext cx="7267575" cy="266700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7825105" y="218440"/>
            <a:ext cx="625475" cy="24003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9842500" y="218440"/>
            <a:ext cx="892810" cy="24003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10983595" y="218440"/>
            <a:ext cx="1122045" cy="24003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9"/>
          <p:cNvSpPr txBox="1"/>
          <p:nvPr/>
        </p:nvSpPr>
        <p:spPr>
          <a:xfrm>
            <a:off x="17780" y="5818505"/>
            <a:ext cx="12164695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500">
                <a:solidFill>
                  <a:schemeClr val="accent2">
                    <a:lumMod val="75000"/>
                  </a:schemeClr>
                </a:solidFill>
              </a:rPr>
              <a:t>Sum-up</a:t>
            </a:r>
            <a:endParaRPr lang="en-US" sz="15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500"/>
              <a:t>Tasks created based on the </a:t>
            </a:r>
            <a:r>
              <a:rPr lang="en-US" sz="1500" b="1"/>
              <a:t>Capability</a:t>
            </a:r>
            <a:r>
              <a:rPr lang="en-US" sz="1500"/>
              <a:t>, its name will varies from the type, name it as first letter of each word in upper case for example: </a:t>
            </a:r>
            <a:r>
              <a:rPr lang="en-US" sz="1500" b="1"/>
              <a:t>F</a:t>
            </a:r>
            <a:r>
              <a:rPr lang="en-US" sz="1500"/>
              <a:t>ind</a:t>
            </a:r>
            <a:r>
              <a:rPr lang="en-US" sz="1500" b="1"/>
              <a:t>T</a:t>
            </a:r>
            <a:r>
              <a:rPr lang="en-US" sz="1500"/>
              <a:t>ickets.</a:t>
            </a:r>
            <a:endParaRPr lang="en-US" sz="1500"/>
          </a:p>
          <a:p>
            <a:pPr algn="ctr"/>
            <a:r>
              <a:rPr lang="en-US" sz="1500"/>
              <a:t>Questions created based on the </a:t>
            </a:r>
            <a:r>
              <a:rPr lang="en-US" sz="1500" b="1"/>
              <a:t>Capability</a:t>
            </a:r>
            <a:r>
              <a:rPr lang="en-US" sz="1500"/>
              <a:t>, its name will varies from the type, </a:t>
            </a:r>
            <a:r>
              <a:rPr lang="en-US" sz="1500">
                <a:sym typeface="+mn-ea"/>
              </a:rPr>
              <a:t>name it as first letter of each word in upper case for example: </a:t>
            </a:r>
            <a:r>
              <a:rPr lang="en-US" sz="1500" b="1">
                <a:sym typeface="+mn-ea"/>
              </a:rPr>
              <a:t>T</a:t>
            </a:r>
            <a:r>
              <a:rPr lang="en-US" sz="1500">
                <a:sym typeface="+mn-ea"/>
              </a:rPr>
              <a:t>he</a:t>
            </a:r>
            <a:r>
              <a:rPr lang="en-US" sz="1500" b="1">
                <a:sym typeface="+mn-ea"/>
              </a:rPr>
              <a:t>A</a:t>
            </a:r>
            <a:r>
              <a:rPr lang="en-US" sz="1500">
                <a:sym typeface="+mn-ea"/>
              </a:rPr>
              <a:t>vailable</a:t>
            </a:r>
            <a:r>
              <a:rPr lang="en-US" sz="1500" b="1">
                <a:sym typeface="+mn-ea"/>
              </a:rPr>
              <a:t>X</a:t>
            </a:r>
            <a:r>
              <a:rPr lang="en-US" sz="1500"/>
              <a:t> .</a:t>
            </a:r>
            <a:endParaRPr lang="en-US" sz="1500"/>
          </a:p>
          <a:p>
            <a:pPr algn="ctr"/>
            <a:r>
              <a:rPr lang="en-US" sz="1500">
                <a:solidFill>
                  <a:schemeClr val="accent2">
                    <a:lumMod val="75000"/>
                  </a:schemeClr>
                </a:solidFill>
                <a:sym typeface="+mn-ea"/>
              </a:rPr>
              <a:t>How will we save the locator in our current project?</a:t>
            </a:r>
            <a:endParaRPr lang="en-US" sz="1500"/>
          </a:p>
          <a:p>
            <a:pPr algn="ctr"/>
            <a:endParaRPr lang="en-US" sz="15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" y="0"/>
            <a:ext cx="6981825" cy="57175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805" y="0"/>
            <a:ext cx="3665855" cy="33356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805" y="4203700"/>
            <a:ext cx="6259195" cy="1513840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3780155" y="483870"/>
            <a:ext cx="2362200" cy="99060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3761105" y="1560195"/>
            <a:ext cx="2733040" cy="99060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6142355" y="969645"/>
            <a:ext cx="1866900" cy="952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8" idx="2"/>
            <a:endCxn id="6" idx="1"/>
          </p:cNvCxnSpPr>
          <p:nvPr/>
        </p:nvCxnSpPr>
        <p:spPr>
          <a:xfrm rot="5400000" flipV="1">
            <a:off x="4325620" y="3352800"/>
            <a:ext cx="2409825" cy="805180"/>
          </a:xfrm>
          <a:prstGeom prst="bentConnector2">
            <a:avLst/>
          </a:prstGeom>
          <a:ln w="25400">
            <a:solidFill>
              <a:schemeClr val="accent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345" y="180340"/>
            <a:ext cx="4598670" cy="273875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680" y="3265805"/>
            <a:ext cx="4567555" cy="27412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45" y="3265805"/>
            <a:ext cx="4616450" cy="2779395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8" idx="3"/>
            <a:endCxn id="24" idx="1"/>
          </p:cNvCxnSpPr>
          <p:nvPr/>
        </p:nvCxnSpPr>
        <p:spPr>
          <a:xfrm>
            <a:off x="5454015" y="1550035"/>
            <a:ext cx="989965" cy="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9" idx="2"/>
            <a:endCxn id="20" idx="2"/>
          </p:cNvCxnSpPr>
          <p:nvPr/>
        </p:nvCxnSpPr>
        <p:spPr>
          <a:xfrm rot="5400000">
            <a:off x="5932805" y="3237230"/>
            <a:ext cx="38100" cy="5577205"/>
          </a:xfrm>
          <a:prstGeom prst="bentConnector3">
            <a:avLst>
              <a:gd name="adj1" fmla="val 724167"/>
            </a:avLst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C:\Users\Giang\Desktop\Picture1.pngPicture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443980" y="180658"/>
            <a:ext cx="4598035" cy="2737485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stCxn id="24" idx="2"/>
            <a:endCxn id="19" idx="0"/>
          </p:cNvCxnSpPr>
          <p:nvPr/>
        </p:nvCxnSpPr>
        <p:spPr>
          <a:xfrm flipH="1">
            <a:off x="8740775" y="2918460"/>
            <a:ext cx="2540" cy="347345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855345" y="2550160"/>
            <a:ext cx="1160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START</a:t>
            </a:r>
            <a:endParaRPr 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855345" y="5638800"/>
            <a:ext cx="1160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END</a:t>
            </a:r>
            <a:endParaRPr 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13970" y="6536055"/>
            <a:ext cx="1216469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500">
                <a:solidFill>
                  <a:schemeClr val="accent2">
                    <a:lumMod val="75000"/>
                  </a:schemeClr>
                </a:solidFill>
              </a:rPr>
              <a:t>Example Application: Does not related to any application by any means, do not re-distribute.</a:t>
            </a:r>
            <a:endParaRPr lang="en-US" sz="1500"/>
          </a:p>
        </p:txBody>
      </p:sp>
      <p:sp>
        <p:nvSpPr>
          <p:cNvPr id="2" name="Rectangles 1"/>
          <p:cNvSpPr/>
          <p:nvPr/>
        </p:nvSpPr>
        <p:spPr>
          <a:xfrm>
            <a:off x="708660" y="64135"/>
            <a:ext cx="10581640" cy="305752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699135" y="3227705"/>
            <a:ext cx="10581640" cy="330835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104765" y="3863975"/>
            <a:ext cx="1955800" cy="64516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SPECIFIC PAGE OBJECT</a:t>
            </a:r>
            <a:endParaRPr 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032375" y="361315"/>
            <a:ext cx="2128520" cy="64516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COMMON PAGE OBJECT</a:t>
            </a:r>
            <a:endParaRPr 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2104</Words>
  <Application>WPS Presentation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Giang</cp:lastModifiedBy>
  <cp:revision>2</cp:revision>
  <dcterms:created xsi:type="dcterms:W3CDTF">2020-10-25T17:06:02Z</dcterms:created>
  <dcterms:modified xsi:type="dcterms:W3CDTF">2020-10-25T17:06:19Z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