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BDD Screenplay Maven POM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585845"/>
            <a:ext cx="5662930" cy="296926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489710"/>
            <a:ext cx="5668010" cy="199771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6591935" y="6082665"/>
            <a:ext cx="5193665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Screenplay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Screenplay -Web Drive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Serenity Fluent Wait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90" y="3585845"/>
            <a:ext cx="4984115" cy="184658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922020" y="3618230"/>
            <a:ext cx="5525135" cy="1464945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58215" y="5134610"/>
            <a:ext cx="5489575" cy="132207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7106285" y="3812540"/>
            <a:ext cx="4679315" cy="132207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11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Assertions to check the length of the string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Ensure.that("red").hasSize(3)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Ensure.that("red").hasSizeGreaterThan(2)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Ensure.that("red").hasSizeGreaterThanOrEqualTo(3)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Ensure.that("red").hasSizeLessThan(4)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Ensure.that("red").hasSizeLessThanOrEqualTo(3)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Ensure.that("red").hasSizeBetween(1,5)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Ensure.that(colors).hasLineCount(1)</a:t>
                      </a:r>
                      <a:endParaRPr 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Assertions using Lambda expressions, return true/false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 actualColor = "green";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Ensure.that(actualColor).matches("is an RGB color",     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color -&gt; color.equals("red")  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         || color.equals("blue")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         || color.equals("green"))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Negative assertions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Ensure.that(colors).not().contains("Cyan")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Working with dates and times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LocalTime tenInTheMorning = LocalTime.of(10,0);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LocalTime twoInTheAfternoon = LocalTime.of(14,0);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Ensure.that(tenInTheMorning).isBefore(twoInTheAfternoon)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----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LocalDate firstOfJanuary = LocalDate.of(2000,1,1);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Ensure.that(firstOfJanuary).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isDayOfWeek</a:t>
                      </a:r>
                      <a:r>
                        <a:rPr lang="en-US"/>
                        <a:t>(DayOfWeek.SATURDAY)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isDayOfWeek</a:t>
                      </a:r>
                      <a:r>
                        <a:rPr lang="en-US"/>
                        <a:t>(SATURDAY),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isDayOfMonth</a:t>
                      </a:r>
                      <a:r>
                        <a:rPr lang="en-US"/>
                        <a:t>(1),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isInTheMonthOf</a:t>
                      </a:r>
                      <a:r>
                        <a:rPr lang="en-US"/>
                        <a:t>(JANUARY),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isTheYear</a:t>
                      </a:r>
                      <a:r>
                        <a:rPr lang="en-US"/>
                        <a:t>(2000)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Ensure: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 https://en.wikipedia.org/wiki/Lexicographic_order 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11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Assertions about </a:t>
                      </a:r>
                      <a:r>
                        <a:rPr lang="en-US" sz="1800" b="1">
                          <a:sym typeface="+mn-ea"/>
                        </a:rPr>
                        <a:t>list </a:t>
                      </a:r>
                      <a:r>
                        <a:rPr lang="en-US" sz="1800">
                          <a:sym typeface="+mn-ea"/>
                        </a:rPr>
                        <a:t>equality and size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Ensure.that(list1).isEqualTo(</a:t>
                      </a:r>
                      <a:r>
                        <a:rPr lang="en-US" sz="1800">
                          <a:sym typeface="+mn-ea"/>
                        </a:rPr>
                        <a:t>list2</a:t>
                      </a:r>
                      <a:r>
                        <a:rPr lang="en-US"/>
                        <a:t>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Ensure.that(list1).isEmpty()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Ensure.that(list1).isNotEmpty()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Ensure.that(list1).hasSize(3)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Ensure.that(list1).hasSizeGreaterThan(2)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Ensure.that(list1).hasSizeLessThan(4)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Ensure.that(list1).hasSizeBetween(2,4)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Ensure.that(list1).hasSameSize(list2)</a:t>
                      </a:r>
                      <a:endParaRPr 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Assertions about </a:t>
                      </a:r>
                      <a:r>
                        <a:rPr lang="en-US" sz="1800" b="1">
                          <a:sym typeface="+mn-ea"/>
                        </a:rPr>
                        <a:t>list </a:t>
                      </a:r>
                      <a:r>
                        <a:rPr lang="en-US" sz="1800">
                          <a:sym typeface="+mn-ea"/>
                        </a:rPr>
                        <a:t>contents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Ensure.that(colors).contains("red","blue")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Ensure.that(colors).anyOf("red","pink")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Ensure.that(colors).containsOnly("blue","green","red")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Ensure.that(colors).containsExactly("red","blue","green")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Ensure.that(colors).containsExactly("red","blue","green")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Ensure.that(colors).doesNotContain("pink")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Ensure.that(allColors).containsElementsFrom(colors)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Ensure.that(colors).containsAnyElementsOf(redAndPink)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Ensure.that(colors).containsExactlyElementsOf(sameColors)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Ensure.that(colors).isASubsetOf(allColors)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Ensure.that(colors).doesNotHaveDuplicates()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Ensure.that(colors).startsWith("red", "green")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Ensure.that(allColors).startsWithElementsFrom(colors)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Ensure.that(colors).endsWith("green","blue")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Ensure.that(allColors).endWithElementsFrom(lastColors)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527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28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Matching list elements with Java 8 Lambdas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List&lt;String&gt; colors = ImmutableList.of("blue", "cyan", "pink");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aster.attemptsTo(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Ensure.that(colors).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allMatch</a:t>
                      </a:r>
                      <a:r>
                        <a:rPr lang="en-US"/>
                        <a:t>("4 characters long",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   it -&gt; it.length() == 4)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);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allMatch, anyMatch, noneMatch, atLeast</a:t>
                      </a:r>
                      <a:endParaRPr 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2627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Using Named Expectations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aster.attemptsTo(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Ensure.that(colors).anyMatch(IS_A_PRIMARY_COLOR)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);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private static final  NamedExpectation&lt;String&gt; IS_A_PRIMARY_COLOR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= new NamedExpectation&lt;&gt;("is a primary color",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 color -&gt; (color.equals("red"))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          || (color.equals("green"))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          || (color.equals("blue")));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530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Web element assertions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Ensure.that(PageObject.Locator).isDisplayed()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).isDisabled()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).isEnabled()</a:t>
                      </a:r>
                      <a:endParaRPr lang="en-US"/>
                    </a:p>
                  </a:txBody>
                  <a:tcPr/>
                </a:tc>
              </a:tr>
              <a:tr h="1736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Checking text content and field values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).value().isEqualTo("Joe")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).text().isNotEmpty()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).textContent().isNotEmpty()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).attribute("title").isEqualTo("First name")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).selectedValue().isEqualTo("green")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).selectedVisibleText().isEqualTo("Green")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).hasCssClass("color-list")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*</a:t>
                      </a:r>
                      <a:r>
                        <a:rPr lang="en-US"/>
                        <a:t>).containsElements(".result-details")</a:t>
                      </a:r>
                      <a:endParaRPr lang="en-US"/>
                    </a:p>
                  </a:txBody>
                  <a:tcPr/>
                </a:tc>
              </a:tr>
              <a:tr h="1736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Converting values to different types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Ensure.that(ITEM_COUNT).value().asAnInteger().isEqualTo(2)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Ensure.that(TOTAL_COST).value().asADouble().isEqualTo(99.99d)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Ensure.that(TOTAL_COST).value().asAFloat().isCloseTo(99.99f,0.01f)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Ensure.that(TOTAL_COST).value().asABigDecimal().isEqualTo(new BigDecimal("99.99"))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Ensure.that(CURRENT_DATE).value().asADate().isEqualTo(expectedLocalDate)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Ensure.that(CURRENT_TIME).value().asATime().isEqualTo(expectedLocalTime)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Ensure.that(SOME_FLAG).value().asABoolean().isTrue()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Ensure Web Elements: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Making assertions about collections of web elements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Ensure.thatTheSetOf(RESULTS).allMatch(isDisplayed())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Ensure.thatTheSetOf(RESULTS).noneMatch(isNotDisplayed())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Ensure.thatTheSetOf(INPUT_FIELDS).atLeast(1, isDisabled())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Ensure.thatTheSetOf(INPUT_FIELDS).atLeast(1, isNotDisabled())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Ensure.thatTheSetOf(INPUT_FIELDS).atLeast(1, isEnabled())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Ensure.thatTheSetOf(INPUT_FIELDS).atLeast(1, isNotEnabled())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Ensure.thatTheSetOf(RESULTS).noMoreThan(1, hasCssClass("selected"))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Ensure.thatTheSetOf(RESULTS).anyMatch(hasValue("red"))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Ensure.thatTheSetOf(RESULTS).anyMatch(containsText("Red"))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Ensure.thatTheSetOf(RESULTS).anyMatch(containsOnlyText("Red Car"))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Ensure.thatTheSetOf(RESULTS).anyMatch(containsElementsLocatedBy(".model"))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Waiting for elements and defining timeouts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 SLOW_FIELD = Target.the("Slow field")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.locatedBy("#slow")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.waitingForNoMoreThan(Duration.ofSeconds(5))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aster.attemptsTo(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Ensure.that(SLOW_FIELD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waitingForNoMoreThan(Duration.ofSeconds(10))</a:t>
                      </a:r>
                      <a:r>
                        <a:rPr lang="en-US"/>
                        <a:t>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.value()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.isEqualTo("Marseille")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);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Ensure Web Elements: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*Custom 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Implicit and explicit wait.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Making assertions about the current page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Ensure.thatTheCurrentPage().title().isEqualTo("Some Title")</a:t>
                      </a:r>
                      <a:endParaRPr 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Reporting and </a:t>
                      </a:r>
                      <a:r>
                        <a:rPr lang="en-US" sz="1800" b="1">
                          <a:sym typeface="+mn-ea"/>
                        </a:rPr>
                        <a:t>hiding Ensure steps</a:t>
                      </a:r>
                      <a:endParaRPr lang="en-US" sz="18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aster.attemptsTo(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Ensure.that(ElementLocated.by(PageObject.Locator))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</a:t>
                      </a:r>
                      <a:r>
                        <a:rPr lang="en-US" b="0">
                          <a:solidFill>
                            <a:srgbClr val="FF0000"/>
                          </a:solidFill>
                        </a:rPr>
                        <a:t>.silently()</a:t>
                      </a:r>
                      <a:endParaRPr lang="en-US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/>
                        <a:t>          .isDisplayed()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);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Ensure Web Elements: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BDD Screenplay Lib Content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9455" y="2601595"/>
            <a:ext cx="4924425" cy="35242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3181985" y="2954020"/>
            <a:ext cx="3810" cy="380365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719455" y="6082665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Note: Incase that these Lib are missing, Right click on POM.xml, selects Maven, select Reload Project.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585" y="3334385"/>
            <a:ext cx="4876800" cy="1571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601595"/>
            <a:ext cx="4914900" cy="22860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5620385" y="4120515"/>
            <a:ext cx="807720" cy="1905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890" y="1795780"/>
            <a:ext cx="6818630" cy="385254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BDD Screenplay Pattern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 descr="journey-command-patter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95" y="2553970"/>
            <a:ext cx="4285615" cy="20542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719455" y="6082665"/>
            <a:ext cx="10515600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Note: Testcase is a scenario where we prove that user can/can't able to do things.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Screenplay pattern is a way to prove that.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BDD Screenplay Pattern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03300" y="1474470"/>
            <a:ext cx="2472690" cy="159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Given: User is on the alert menu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66640" y="1474470"/>
            <a:ext cx="2472690" cy="159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When: S?he select Button A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957945" y="1474470"/>
            <a:ext cx="2472690" cy="159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Then: Popup B should show up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95925" y="3947160"/>
            <a:ext cx="1199515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95925" y="4935855"/>
            <a:ext cx="1199515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Actions</a:t>
            </a:r>
            <a:endParaRPr lang="en-US"/>
          </a:p>
        </p:txBody>
      </p:sp>
      <p:cxnSp>
        <p:nvCxnSpPr>
          <p:cNvPr id="15" name="Elbow Connector 14"/>
          <p:cNvCxnSpPr>
            <a:stCxn id="3" idx="2"/>
            <a:endCxn id="10" idx="0"/>
          </p:cNvCxnSpPr>
          <p:nvPr/>
        </p:nvCxnSpPr>
        <p:spPr>
          <a:xfrm rot="5400000" flipV="1">
            <a:off x="3730308" y="1581468"/>
            <a:ext cx="875030" cy="3856355"/>
          </a:xfrm>
          <a:prstGeom prst="bentConnector3">
            <a:avLst>
              <a:gd name="adj1" fmla="val 49964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10" idx="0"/>
          </p:cNvCxnSpPr>
          <p:nvPr/>
        </p:nvCxnSpPr>
        <p:spPr>
          <a:xfrm rot="5400000">
            <a:off x="5661978" y="3506153"/>
            <a:ext cx="875030" cy="6985"/>
          </a:xfrm>
          <a:prstGeom prst="bentConnector3">
            <a:avLst>
              <a:gd name="adj1" fmla="val 49964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21" idx="0"/>
          </p:cNvCxnSpPr>
          <p:nvPr/>
        </p:nvCxnSpPr>
        <p:spPr>
          <a:xfrm rot="5400000">
            <a:off x="9756140" y="3510280"/>
            <a:ext cx="876300" cy="3175"/>
          </a:xfrm>
          <a:prstGeom prst="bentConnector2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11" idx="0"/>
          </p:cNvCxnSpPr>
          <p:nvPr/>
        </p:nvCxnSpPr>
        <p:spPr>
          <a:xfrm rot="5400000">
            <a:off x="5931535" y="4770755"/>
            <a:ext cx="329565" cy="3175"/>
          </a:xfrm>
          <a:prstGeom prst="bentConnector2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594850" y="3932555"/>
            <a:ext cx="1199515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Questions</a:t>
            </a:r>
            <a:endParaRPr lang="en-US"/>
          </a:p>
        </p:txBody>
      </p:sp>
      <p:cxnSp>
        <p:nvCxnSpPr>
          <p:cNvPr id="23" name="Elbow Connector 22"/>
          <p:cNvCxnSpPr>
            <a:stCxn id="3" idx="3"/>
          </p:cNvCxnSpPr>
          <p:nvPr/>
        </p:nvCxnSpPr>
        <p:spPr>
          <a:xfrm flipV="1">
            <a:off x="3475990" y="2268220"/>
            <a:ext cx="1383030" cy="5080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6" idx="1"/>
          </p:cNvCxnSpPr>
          <p:nvPr/>
        </p:nvCxnSpPr>
        <p:spPr>
          <a:xfrm>
            <a:off x="7339330" y="2273300"/>
            <a:ext cx="1618615" cy="3175"/>
          </a:xfrm>
          <a:prstGeom prst="bentConnector2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749040" y="4937125"/>
            <a:ext cx="1199515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Tasks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749040" y="5925820"/>
            <a:ext cx="1199515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Actions</a:t>
            </a:r>
            <a:endParaRPr lang="en-US"/>
          </a:p>
        </p:txBody>
      </p:sp>
      <p:cxnSp>
        <p:nvCxnSpPr>
          <p:cNvPr id="27" name="Elbow Connector 26"/>
          <p:cNvCxnSpPr>
            <a:stCxn id="11" idx="1"/>
            <a:endCxn id="25" idx="3"/>
          </p:cNvCxnSpPr>
          <p:nvPr/>
        </p:nvCxnSpPr>
        <p:spPr>
          <a:xfrm rot="10800000" flipV="1">
            <a:off x="4948555" y="5265420"/>
            <a:ext cx="547370" cy="317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5" idx="2"/>
            <a:endCxn id="26" idx="0"/>
          </p:cNvCxnSpPr>
          <p:nvPr/>
        </p:nvCxnSpPr>
        <p:spPr>
          <a:xfrm rot="5400000">
            <a:off x="4184650" y="5760720"/>
            <a:ext cx="329565" cy="3175"/>
          </a:xfrm>
          <a:prstGeom prst="bentConnector2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339330" y="5927090"/>
            <a:ext cx="1199515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Actions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503545" y="5927090"/>
            <a:ext cx="1199515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Tasks</a:t>
            </a:r>
            <a:endParaRPr lang="en-US"/>
          </a:p>
        </p:txBody>
      </p:sp>
      <p:cxnSp>
        <p:nvCxnSpPr>
          <p:cNvPr id="31" name="Elbow Connector 30"/>
          <p:cNvCxnSpPr/>
          <p:nvPr/>
        </p:nvCxnSpPr>
        <p:spPr>
          <a:xfrm>
            <a:off x="4940935" y="6253480"/>
            <a:ext cx="554990" cy="317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0" idx="3"/>
            <a:endCxn id="29" idx="1"/>
          </p:cNvCxnSpPr>
          <p:nvPr/>
        </p:nvCxnSpPr>
        <p:spPr>
          <a:xfrm>
            <a:off x="6703060" y="6256655"/>
            <a:ext cx="636270" cy="3175"/>
          </a:xfrm>
          <a:prstGeom prst="bentConnector2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616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Open a web page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Open.url("https://google.com")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Clicking on an element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Click.on(PageObject.Locator)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Typing value into fields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Enter.theValue("abcde").into(PageObject.Locator)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Hitting a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Hit.the(Keys.ENTER).into(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Working with dropdowns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SelectFromOptions.byVisibleText("Hanoi").from(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Moving the mouse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MoveMouse.to(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Javascript Clicks*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JavaScriptClick.on(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Scrolling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Scroll.to(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Switching Frames/Window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Switch.toFrame(2), </a:t>
                      </a:r>
                      <a:r>
                        <a:rPr lang="en-US" sz="1800">
                          <a:sym typeface="+mn-ea"/>
                        </a:rPr>
                        <a:t>Switch.toWindow(windowTitle)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Writing custom interaction class**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Screenplay Web Driver Interactions: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 Incase a normal webdriver click does not work, use this.  ** Basically a combination of interactions 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/>
          <p:nvPr>
            <p:ph idx="1"/>
          </p:nvPr>
        </p:nvGraphicFramePr>
        <p:xfrm>
          <a:off x="14605" y="4107180"/>
          <a:ext cx="12158345" cy="409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125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Chain interactions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Open.url("https://google.com").andThen( actions -&gt; actions.doubleClick()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635" y="-635"/>
          <a:ext cx="12192000" cy="644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285"/>
                <a:gridCol w="87687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Reading Text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Text.of(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).viewedBy(actor).as&lt;Type&gt;()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Reading Values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Value.of(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).viewedBy(actor).as</a:t>
                      </a:r>
                      <a:r>
                        <a:rPr lang="en-US" sz="1800">
                          <a:sym typeface="+mn-ea"/>
                        </a:rPr>
                        <a:t>&lt;Type&gt;</a:t>
                      </a:r>
                      <a:r>
                        <a:rPr lang="en-US"/>
                        <a:t>()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Reading from drop down 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SelectedValue.of(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).viewedBy(actor).as&lt;Type&gt;()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SelectedVisibleTextValue.of(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).viewedBy(actor).as&lt;Type&gt;()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Reading Atributes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Attribute.of(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).named("abc").viewedBy(actor).as(&lt;Type&gt;)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CSSValue.of(</a:t>
                      </a:r>
                      <a:r>
                        <a:rPr lang="en-US" sz="1800">
                          <a:sym typeface="+mn-ea"/>
                        </a:rPr>
                        <a:t>PageObject.Locator</a:t>
                      </a:r>
                      <a:r>
                        <a:rPr lang="en-US"/>
                        <a:t>).named("abc").viewedBy(actor).as&lt;Type&gt;()</a:t>
                      </a:r>
                      <a:endParaRPr 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Checking UI State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isVisible(), isNotVisible(), isCurrentlyVisible(), isNotCurrentlyVisible(),isEnabled(),isNotEnabled(), isCurrentlyEnabled(), isNotCurrentlyEnabled(), isPresent(), isNotPresent(), isSelected(), isNotSelected(), containsText(), containsOnlyText(), containsSelectOption(), hasValue()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WebElementQuestion.the(TITLE),WebElementStateMatchers.isVisible()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the(TITLE), isVisible()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**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import static net.serenitybdd.screenplay.matchers.WebElementStateMatchers.*;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import static net.serenitybdd.screenplay.questions.WebElementQuestion.the;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Screenplay Web Driver Questions: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Pick one out of them .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**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static import to make the code more readable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2" name="Table 21"/>
          <p:cNvGraphicFramePr/>
          <p:nvPr/>
        </p:nvGraphicFramePr>
        <p:xfrm>
          <a:off x="34290" y="5020310"/>
          <a:ext cx="12158345" cy="409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125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Performing Wait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WaitUntil.the(TITLE, isVisible())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WaitUntil.the(TITLE, isVisible()).forNoMoreThan(10).seconds()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616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Integer, long, float numbers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Ensure.that(age).isEqualTo(18)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Ensure.that(age).isNotEqualTo(65)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Ensure.that(age).isGreaterThan(18)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Ensure.that(age).isGreaterThanOrEqualTo(20)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Ensure.that(age).isLessThan(100)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Ensure.that(age).isBetween(18,25)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Ensure.that(age).isStrictlyBetween(20,25)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Double and float numbers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Ensure.that(creditScore).isCloseTo(9.81F, 0.01F)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Ensure.that(name).isEqualTo("Bill")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Ensure.that(name).isNotEqualTo("Joe")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Ensure.that(name).isGreaterThan("Alfred") *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Ensure.that(name).isGreaterThanOrEqualTo("Al") *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Ensure.that(name).isLessThan("Carrie") *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Ensure.that(name).isBetween("Bill","Carrie")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Ensure.that(name).isStrictlyBetween("Al",25)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Ensure: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 https://en.wikipedia.org/wiki/Lexicographic_order 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616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11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Assertions to check the String Contents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Ensure.that(colors).containsIgnoringCase("RED")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Ensure.that("123").containsOnlyDigits()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Ensure.that("abc123").containsOnlyLettersOrDigits()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Ensure.that("abc").containsOnlyLetters()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 Green").containsWhitespaces()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 ").containsOnlyWhitespaces()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Ensure.that(colors).startsWith("Red")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Ensure.that(colors).endsWith("Blue")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Ensure.that(colors).matches("Red (.*) Blue")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Ensure.that(colors).doesNotContain("cyan")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 ").isBlank()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Ensure.that(colors).isNotBlank()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Ensure.that("").isEmpty()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Ensure.that(colors).isNotEmpty()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Ensure.that("red").isInLowerCase()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Ensure.that("RED").isInUpperCase()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Ensure.that("Green").isSubstringOf(colors)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Ensure: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 https://en.wikipedia.org/wiki/Lexicographic_order 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605" y="-10795"/>
          <a:ext cx="121589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8745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11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Assertions to check the length of the string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Ensure.that("red").hasSize(3)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Ensure.that("red").hasSizeGreaterThan(2)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Ensure.that("red").hasSizeGreaterThanOrEqualTo(3)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Ensure.that("red").hasSizeLessThan(4)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Ensure.that("red").hasSizeLessThanOrEqualTo(3)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Ensure.that("red").hasSizeBetween(1,5)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Ensure.that(colors).hasLineCount(1)</a:t>
                      </a:r>
                      <a:endParaRPr 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Assertions using Lambda expressions, return true/false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 actualColor = "green";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Ensure.that(actualColor).matches("is an RGB color",     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color -&gt; color.equals("red")  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         || color.equals("blue")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                    || color.equals("green"))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Negative assertions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Ensure.that(colors).not().contains("Cyan")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Working with dates and times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LocalTime tenInTheMorning = LocalTime.of(10,0);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LocalTime twoInTheAfternoon = LocalTime.of(14,0);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Ensure.that(tenInTheMorning).isBefore(twoInTheAfternoon)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----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LocalDate firstOfJanuary = LocalDate.of(2000,1,1);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Ensure.that(firstOfJanuary).isDayOfWeek(DayOfWeek.SATURDAY)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/>
        </p:nvSpPr>
        <p:spPr>
          <a:xfrm>
            <a:off x="719455" y="64230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Serenity Ensure: 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 https://en.wikipedia.org/wiki/Lexicographic_order 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10814</Words>
  <Application>WPS Presentation</Application>
  <PresentationFormat>Widescreen</PresentationFormat>
  <Paragraphs>417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Serenity BDD Screenplay Maven POM</vt:lpstr>
      <vt:lpstr>Serenity BDD Screenplay Lib Content</vt:lpstr>
      <vt:lpstr>Serenity BDD Screenplay Pattern</vt:lpstr>
      <vt:lpstr>Serenity BDD Screenplay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Serenity BDD Screenplay Maven POM</dc:title>
  <dc:creator/>
  <cp:lastModifiedBy>Giang</cp:lastModifiedBy>
  <cp:revision>11</cp:revision>
  <dcterms:created xsi:type="dcterms:W3CDTF">2020-10-20T19:50:25Z</dcterms:created>
  <dcterms:modified xsi:type="dcterms:W3CDTF">2020-10-20T20:49:25Z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