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96" r:id="rId4"/>
    <p:sldId id="278" r:id="rId5"/>
    <p:sldId id="258" r:id="rId6"/>
    <p:sldId id="279" r:id="rId7"/>
    <p:sldId id="259" r:id="rId8"/>
    <p:sldId id="281" r:id="rId9"/>
    <p:sldId id="267" r:id="rId10"/>
    <p:sldId id="268" r:id="rId11"/>
    <p:sldId id="269" r:id="rId12"/>
    <p:sldId id="292" r:id="rId13"/>
    <p:sldId id="266" r:id="rId14"/>
    <p:sldId id="275" r:id="rId15"/>
    <p:sldId id="280" r:id="rId16"/>
    <p:sldId id="276" r:id="rId17"/>
    <p:sldId id="260" r:id="rId18"/>
    <p:sldId id="261" r:id="rId19"/>
    <p:sldId id="262" r:id="rId20"/>
    <p:sldId id="263" r:id="rId21"/>
    <p:sldId id="283" r:id="rId22"/>
    <p:sldId id="284" r:id="rId23"/>
    <p:sldId id="285" r:id="rId24"/>
    <p:sldId id="286" r:id="rId25"/>
    <p:sldId id="287" r:id="rId26"/>
    <p:sldId id="288" r:id="rId27"/>
    <p:sldId id="291" r:id="rId28"/>
    <p:sldId id="264" r:id="rId29"/>
    <p:sldId id="290" r:id="rId30"/>
    <p:sldId id="295" r:id="rId31"/>
    <p:sldId id="271" r:id="rId32"/>
    <p:sldId id="273" r:id="rId33"/>
    <p:sldId id="272" r:id="rId34"/>
    <p:sldId id="274" r:id="rId35"/>
    <p:sldId id="26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03" autoAdjust="0"/>
  </p:normalViewPr>
  <p:slideViewPr>
    <p:cSldViewPr snapToGrid="0">
      <p:cViewPr varScale="1">
        <p:scale>
          <a:sx n="55" d="100"/>
          <a:sy n="55" d="100"/>
        </p:scale>
        <p:origin x="13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D4B6-767F-4B97-9893-34CF7A51D0A4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BFED3-C05A-4316-A16E-F16065C216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95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「影像正規化（</a:t>
            </a:r>
            <a:r>
              <a:rPr lang="en-US" altLang="zh-TW" dirty="0"/>
              <a:t>Normalization</a:t>
            </a:r>
            <a:r>
              <a:rPr lang="zh-TW" altLang="en-US" dirty="0"/>
              <a:t>）」處理，目的是讓資料分布較為平均、避免梯度爆炸或消失問題。</a:t>
            </a:r>
            <a:endParaRPr lang="en-US" altLang="zh-TW" dirty="0"/>
          </a:p>
          <a:p>
            <a:r>
              <a:rPr lang="zh-TW" altLang="en-US" b="1" dirty="0"/>
              <a:t>這樣處理的好處：</a:t>
            </a:r>
          </a:p>
          <a:p>
            <a:r>
              <a:rPr lang="zh-TW" altLang="en-US" dirty="0"/>
              <a:t>📉 </a:t>
            </a:r>
            <a:r>
              <a:rPr lang="zh-TW" altLang="en-US" b="1" dirty="0"/>
              <a:t>避免過大數值影響訓練穩定性</a:t>
            </a:r>
            <a:endParaRPr lang="zh-TW" altLang="en-US" dirty="0"/>
          </a:p>
          <a:p>
            <a:r>
              <a:rPr lang="zh-TW" altLang="en-US" dirty="0"/>
              <a:t>🚀 </a:t>
            </a:r>
            <a:r>
              <a:rPr lang="zh-TW" altLang="en-US" b="1" dirty="0"/>
              <a:t>加速收斂</a:t>
            </a:r>
            <a:endParaRPr lang="zh-TW" altLang="en-US" dirty="0"/>
          </a:p>
          <a:p>
            <a:r>
              <a:rPr lang="zh-TW" altLang="en-US" dirty="0"/>
              <a:t>🤖 適用於大多數使用 </a:t>
            </a:r>
            <a:r>
              <a:rPr lang="en-US" altLang="zh-TW" dirty="0"/>
              <a:t>ReLU </a:t>
            </a:r>
            <a:r>
              <a:rPr lang="zh-TW" altLang="en-US" dirty="0"/>
              <a:t>或 </a:t>
            </a:r>
            <a:r>
              <a:rPr lang="en-US" altLang="zh-TW" dirty="0"/>
              <a:t>Sigmoid/</a:t>
            </a:r>
            <a:r>
              <a:rPr lang="en-US" altLang="zh-TW" dirty="0" err="1"/>
              <a:t>Softmax</a:t>
            </a:r>
            <a:r>
              <a:rPr lang="en-US" altLang="zh-TW" dirty="0"/>
              <a:t> </a:t>
            </a:r>
            <a:r>
              <a:rPr lang="zh-TW" altLang="en-US" dirty="0"/>
              <a:t>的神經網路架構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BFED3-C05A-4316-A16E-F16065C2163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75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542D-1DC9-4A19-8E4A-97776E5839ED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E693-7902-47F4-9381-061E5812B74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3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542D-1DC9-4A19-8E4A-97776E5839ED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E693-7902-47F4-9381-061E5812B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2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542D-1DC9-4A19-8E4A-97776E5839ED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E693-7902-47F4-9381-061E5812B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08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542D-1DC9-4A19-8E4A-97776E5839ED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E693-7902-47F4-9381-061E5812B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2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542D-1DC9-4A19-8E4A-97776E5839ED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E693-7902-47F4-9381-061E5812B74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10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542D-1DC9-4A19-8E4A-97776E5839ED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E693-7902-47F4-9381-061E5812B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29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542D-1DC9-4A19-8E4A-97776E5839ED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E693-7902-47F4-9381-061E5812B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48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542D-1DC9-4A19-8E4A-97776E5839ED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E693-7902-47F4-9381-061E5812B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81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542D-1DC9-4A19-8E4A-97776E5839ED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E693-7902-47F4-9381-061E5812B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55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DE542D-1DC9-4A19-8E4A-97776E5839ED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A4E693-7902-47F4-9381-061E5812B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37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542D-1DC9-4A19-8E4A-97776E5839ED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E693-7902-47F4-9381-061E5812B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3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DE542D-1DC9-4A19-8E4A-97776E5839ED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A4E693-7902-47F4-9381-061E5812B74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0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cs.toronto.edu/~kriz/cifar-10-python.tar.gz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TsungTangLee/ElectronicsAndAIApplications/tree/mai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kriz/cifar.html" TargetMode="External"/><Relationship Id="rId7" Type="http://schemas.openxmlformats.org/officeDocument/2006/relationships/hyperlink" Target="https://wenwu53.com/convolutional-neural-network-part1/" TargetMode="External"/><Relationship Id="rId2" Type="http://schemas.openxmlformats.org/officeDocument/2006/relationships/hyperlink" Target="https://zh.wikipedia.org/zh-tw/CIFAR-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danqing/a-practical-guide-to-relu-b83ca804f1f7" TargetMode="External"/><Relationship Id="rId5" Type="http://schemas.openxmlformats.org/officeDocument/2006/relationships/hyperlink" Target="https://www.datacamp.com/tutorial/introduction-to-deep-neural-networks" TargetMode="External"/><Relationship Id="rId4" Type="http://schemas.openxmlformats.org/officeDocument/2006/relationships/hyperlink" Target="https://www.cs.toronto.edu/~kriz/cifar-10-python.tar.gz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09957C8-1BD7-6D90-1F43-CF5F77EBA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專題簡報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捲積神經網路簡介與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CIFAR-10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圖像分類任務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B98A87C7-7A29-7F06-6787-02FFB6D4B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2025/7/21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李宗唐</a:t>
            </a:r>
          </a:p>
        </p:txBody>
      </p:sp>
    </p:spTree>
    <p:extLst>
      <p:ext uri="{BB962C8B-B14F-4D97-AF65-F5344CB8AC3E}">
        <p14:creationId xmlns:p14="http://schemas.microsoft.com/office/powerpoint/2010/main" val="190754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1F0D81-5880-0F8A-34B1-61FD9E3E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 Layer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A9EE5C-2DE4-C4C9-1C4C-276FB5F1B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降維操作：就是做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subsampling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，降低特徵圖的尺寸，減少後續計算量與記憶體用量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提取主要特徵，在一區塊內保留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最強反應值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方式：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設定一個區塊大小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只取該區塊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最大值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來保留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：設定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2x2 Matrix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區塊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針對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Convolution Layer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例子說明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19DA6C16-C655-E9C8-6379-2932745AE991}"/>
              </a:ext>
            </a:extLst>
          </p:cNvPr>
          <p:cNvGrpSpPr/>
          <p:nvPr/>
        </p:nvGrpSpPr>
        <p:grpSpPr>
          <a:xfrm>
            <a:off x="4021665" y="3511958"/>
            <a:ext cx="7977292" cy="3217365"/>
            <a:chOff x="4021665" y="3511958"/>
            <a:chExt cx="7977292" cy="3217365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9BE33899-4F35-07D8-B21F-FE37EE8258E8}"/>
                </a:ext>
              </a:extLst>
            </p:cNvPr>
            <p:cNvGrpSpPr/>
            <p:nvPr/>
          </p:nvGrpSpPr>
          <p:grpSpPr>
            <a:xfrm>
              <a:off x="8531022" y="3511958"/>
              <a:ext cx="3467935" cy="3217365"/>
              <a:chOff x="8615689" y="3637281"/>
              <a:chExt cx="3467935" cy="3217365"/>
            </a:xfrm>
          </p:grpSpPr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817A14F4-0566-1DE3-E474-951978318FF6}"/>
                  </a:ext>
                </a:extLst>
              </p:cNvPr>
              <p:cNvGrpSpPr/>
              <p:nvPr/>
            </p:nvGrpSpPr>
            <p:grpSpPr>
              <a:xfrm>
                <a:off x="8615689" y="3637281"/>
                <a:ext cx="3467935" cy="3027694"/>
                <a:chOff x="8615689" y="3637281"/>
                <a:chExt cx="3467935" cy="3027694"/>
              </a:xfrm>
            </p:grpSpPr>
            <p:grpSp>
              <p:nvGrpSpPr>
                <p:cNvPr id="27" name="群組 26">
                  <a:extLst>
                    <a:ext uri="{FF2B5EF4-FFF2-40B4-BE49-F238E27FC236}">
                      <a16:creationId xmlns:a16="http://schemas.microsoft.com/office/drawing/2014/main" id="{9EFC89F1-012C-E323-0E48-DD73B3AFB2A7}"/>
                    </a:ext>
                  </a:extLst>
                </p:cNvPr>
                <p:cNvGrpSpPr/>
                <p:nvPr/>
              </p:nvGrpSpPr>
              <p:grpSpPr>
                <a:xfrm>
                  <a:off x="8737595" y="3828634"/>
                  <a:ext cx="3207175" cy="2836341"/>
                  <a:chOff x="2116662" y="4152055"/>
                  <a:chExt cx="3207175" cy="2836341"/>
                </a:xfrm>
              </p:grpSpPr>
              <p:sp>
                <p:nvSpPr>
                  <p:cNvPr id="5" name="橢圓 4">
                    <a:extLst>
                      <a:ext uri="{FF2B5EF4-FFF2-40B4-BE49-F238E27FC236}">
                        <a16:creationId xmlns:a16="http://schemas.microsoft.com/office/drawing/2014/main" id="{F91E855D-6653-1638-4E63-B3A051268032}"/>
                      </a:ext>
                    </a:extLst>
                  </p:cNvPr>
                  <p:cNvSpPr/>
                  <p:nvPr/>
                </p:nvSpPr>
                <p:spPr>
                  <a:xfrm>
                    <a:off x="2116664" y="4152056"/>
                    <a:ext cx="643469" cy="59266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rPr>
                      <a:t>3</a:t>
                    </a:r>
                    <a:endParaRPr lang="zh-TW" altLang="en-US" sz="2000" b="1" dirty="0">
                      <a:solidFill>
                        <a:srgbClr val="FF0000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  <p:sp>
                <p:nvSpPr>
                  <p:cNvPr id="12" name="橢圓 11">
                    <a:extLst>
                      <a:ext uri="{FF2B5EF4-FFF2-40B4-BE49-F238E27FC236}">
                        <a16:creationId xmlns:a16="http://schemas.microsoft.com/office/drawing/2014/main" id="{5F623CED-2C57-B601-257B-3D4D4CA4BE52}"/>
                      </a:ext>
                    </a:extLst>
                  </p:cNvPr>
                  <p:cNvSpPr/>
                  <p:nvPr/>
                </p:nvSpPr>
                <p:spPr>
                  <a:xfrm>
                    <a:off x="2929464" y="4152055"/>
                    <a:ext cx="643469" cy="59266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dirty="0"/>
                      <a:t>-1</a:t>
                    </a:r>
                    <a:endParaRPr lang="zh-TW" altLang="en-US" sz="2000" dirty="0"/>
                  </a:p>
                </p:txBody>
              </p:sp>
              <p:sp>
                <p:nvSpPr>
                  <p:cNvPr id="13" name="橢圓 12">
                    <a:extLst>
                      <a:ext uri="{FF2B5EF4-FFF2-40B4-BE49-F238E27FC236}">
                        <a16:creationId xmlns:a16="http://schemas.microsoft.com/office/drawing/2014/main" id="{0987646E-B89C-C506-A703-BA192A9EF031}"/>
                      </a:ext>
                    </a:extLst>
                  </p:cNvPr>
                  <p:cNvSpPr/>
                  <p:nvPr/>
                </p:nvSpPr>
                <p:spPr>
                  <a:xfrm>
                    <a:off x="2116663" y="4881885"/>
                    <a:ext cx="643469" cy="59266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dirty="0"/>
                      <a:t>-3</a:t>
                    </a:r>
                    <a:endParaRPr lang="zh-TW" altLang="en-US" sz="2000" dirty="0"/>
                  </a:p>
                </p:txBody>
              </p:sp>
              <p:sp>
                <p:nvSpPr>
                  <p:cNvPr id="14" name="橢圓 13">
                    <a:extLst>
                      <a:ext uri="{FF2B5EF4-FFF2-40B4-BE49-F238E27FC236}">
                        <a16:creationId xmlns:a16="http://schemas.microsoft.com/office/drawing/2014/main" id="{132B883E-CC7D-25F6-9590-7EAA0D6EB3E8}"/>
                      </a:ext>
                    </a:extLst>
                  </p:cNvPr>
                  <p:cNvSpPr/>
                  <p:nvPr/>
                </p:nvSpPr>
                <p:spPr>
                  <a:xfrm>
                    <a:off x="2929463" y="4881885"/>
                    <a:ext cx="643469" cy="59266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dirty="0"/>
                      <a:t>1</a:t>
                    </a:r>
                    <a:endParaRPr lang="zh-TW" altLang="en-US" sz="2000" dirty="0"/>
                  </a:p>
                </p:txBody>
              </p:sp>
              <p:sp>
                <p:nvSpPr>
                  <p:cNvPr id="15" name="橢圓 14">
                    <a:extLst>
                      <a:ext uri="{FF2B5EF4-FFF2-40B4-BE49-F238E27FC236}">
                        <a16:creationId xmlns:a16="http://schemas.microsoft.com/office/drawing/2014/main" id="{9DA66005-1A03-DCA9-5FEF-4528CCF0B883}"/>
                      </a:ext>
                    </a:extLst>
                  </p:cNvPr>
                  <p:cNvSpPr/>
                  <p:nvPr/>
                </p:nvSpPr>
                <p:spPr>
                  <a:xfrm>
                    <a:off x="3779517" y="4152055"/>
                    <a:ext cx="643469" cy="59266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dirty="0"/>
                      <a:t>-3</a:t>
                    </a:r>
                    <a:endParaRPr lang="zh-TW" altLang="en-US" sz="2000" dirty="0"/>
                  </a:p>
                </p:txBody>
              </p:sp>
              <p:sp>
                <p:nvSpPr>
                  <p:cNvPr id="16" name="橢圓 15">
                    <a:extLst>
                      <a:ext uri="{FF2B5EF4-FFF2-40B4-BE49-F238E27FC236}">
                        <a16:creationId xmlns:a16="http://schemas.microsoft.com/office/drawing/2014/main" id="{9484B215-1B54-45F7-2FD6-3E82B6A002D9}"/>
                      </a:ext>
                    </a:extLst>
                  </p:cNvPr>
                  <p:cNvSpPr/>
                  <p:nvPr/>
                </p:nvSpPr>
                <p:spPr>
                  <a:xfrm>
                    <a:off x="4629570" y="4152055"/>
                    <a:ext cx="643469" cy="59266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dirty="0"/>
                      <a:t>-1</a:t>
                    </a:r>
                    <a:endParaRPr lang="zh-TW" altLang="en-US" sz="2000" dirty="0"/>
                  </a:p>
                </p:txBody>
              </p:sp>
              <p:sp>
                <p:nvSpPr>
                  <p:cNvPr id="17" name="橢圓 16">
                    <a:extLst>
                      <a:ext uri="{FF2B5EF4-FFF2-40B4-BE49-F238E27FC236}">
                        <a16:creationId xmlns:a16="http://schemas.microsoft.com/office/drawing/2014/main" id="{8F172953-B708-B2A0-AAC9-72FB198CD55A}"/>
                      </a:ext>
                    </a:extLst>
                  </p:cNvPr>
                  <p:cNvSpPr/>
                  <p:nvPr/>
                </p:nvSpPr>
                <p:spPr>
                  <a:xfrm>
                    <a:off x="3779517" y="4853096"/>
                    <a:ext cx="643469" cy="59266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rPr>
                      <a:t>0</a:t>
                    </a:r>
                    <a:endParaRPr lang="zh-TW" altLang="en-US" sz="2000" b="1" dirty="0">
                      <a:solidFill>
                        <a:srgbClr val="FF0000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  <p:sp>
                <p:nvSpPr>
                  <p:cNvPr id="18" name="橢圓 17">
                    <a:extLst>
                      <a:ext uri="{FF2B5EF4-FFF2-40B4-BE49-F238E27FC236}">
                        <a16:creationId xmlns:a16="http://schemas.microsoft.com/office/drawing/2014/main" id="{904299EE-A8CE-A902-A214-435F9FB97D2F}"/>
                      </a:ext>
                    </a:extLst>
                  </p:cNvPr>
                  <p:cNvSpPr/>
                  <p:nvPr/>
                </p:nvSpPr>
                <p:spPr>
                  <a:xfrm>
                    <a:off x="4629570" y="4853096"/>
                    <a:ext cx="643469" cy="59266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dirty="0"/>
                      <a:t>-3</a:t>
                    </a:r>
                    <a:endParaRPr lang="zh-TW" altLang="en-US" sz="2000" dirty="0"/>
                  </a:p>
                </p:txBody>
              </p:sp>
              <p:sp>
                <p:nvSpPr>
                  <p:cNvPr id="19" name="橢圓 18">
                    <a:extLst>
                      <a:ext uri="{FF2B5EF4-FFF2-40B4-BE49-F238E27FC236}">
                        <a16:creationId xmlns:a16="http://schemas.microsoft.com/office/drawing/2014/main" id="{5FB7B0CE-BDD0-E970-9D25-CE7DBE07D4A2}"/>
                      </a:ext>
                    </a:extLst>
                  </p:cNvPr>
                  <p:cNvSpPr/>
                  <p:nvPr/>
                </p:nvSpPr>
                <p:spPr>
                  <a:xfrm>
                    <a:off x="2116663" y="5611714"/>
                    <a:ext cx="643469" cy="59266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dirty="0"/>
                      <a:t>-3</a:t>
                    </a:r>
                    <a:endParaRPr lang="zh-TW" altLang="en-US" sz="2000" dirty="0"/>
                  </a:p>
                </p:txBody>
              </p:sp>
              <p:sp>
                <p:nvSpPr>
                  <p:cNvPr id="20" name="橢圓 19">
                    <a:extLst>
                      <a:ext uri="{FF2B5EF4-FFF2-40B4-BE49-F238E27FC236}">
                        <a16:creationId xmlns:a16="http://schemas.microsoft.com/office/drawing/2014/main" id="{D831AA3C-A00B-31D3-D329-1B8DD9609325}"/>
                      </a:ext>
                    </a:extLst>
                  </p:cNvPr>
                  <p:cNvSpPr/>
                  <p:nvPr/>
                </p:nvSpPr>
                <p:spPr>
                  <a:xfrm>
                    <a:off x="2929462" y="5610028"/>
                    <a:ext cx="643469" cy="59266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dirty="0"/>
                      <a:t>-3</a:t>
                    </a:r>
                    <a:endParaRPr lang="zh-TW" altLang="en-US" sz="2000" dirty="0"/>
                  </a:p>
                </p:txBody>
              </p:sp>
              <p:sp>
                <p:nvSpPr>
                  <p:cNvPr id="21" name="橢圓 20">
                    <a:extLst>
                      <a:ext uri="{FF2B5EF4-FFF2-40B4-BE49-F238E27FC236}">
                        <a16:creationId xmlns:a16="http://schemas.microsoft.com/office/drawing/2014/main" id="{80BF58B7-E071-E144-3B7D-07997282E2B3}"/>
                      </a:ext>
                    </a:extLst>
                  </p:cNvPr>
                  <p:cNvSpPr/>
                  <p:nvPr/>
                </p:nvSpPr>
                <p:spPr>
                  <a:xfrm>
                    <a:off x="2116662" y="6380503"/>
                    <a:ext cx="643469" cy="59266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rPr>
                      <a:t>3</a:t>
                    </a:r>
                    <a:endParaRPr lang="zh-TW" altLang="en-US" sz="2000" b="1" dirty="0">
                      <a:solidFill>
                        <a:srgbClr val="FF0000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  <p:sp>
                <p:nvSpPr>
                  <p:cNvPr id="22" name="橢圓 21">
                    <a:extLst>
                      <a:ext uri="{FF2B5EF4-FFF2-40B4-BE49-F238E27FC236}">
                        <a16:creationId xmlns:a16="http://schemas.microsoft.com/office/drawing/2014/main" id="{BF7CFECE-9E08-0B1C-22B9-E28A793464BC}"/>
                      </a:ext>
                    </a:extLst>
                  </p:cNvPr>
                  <p:cNvSpPr/>
                  <p:nvPr/>
                </p:nvSpPr>
                <p:spPr>
                  <a:xfrm>
                    <a:off x="2929462" y="6395728"/>
                    <a:ext cx="643469" cy="59266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dirty="0"/>
                      <a:t>-2</a:t>
                    </a:r>
                    <a:endParaRPr lang="zh-TW" altLang="en-US" sz="2000" dirty="0"/>
                  </a:p>
                </p:txBody>
              </p:sp>
              <p:sp>
                <p:nvSpPr>
                  <p:cNvPr id="23" name="橢圓 22">
                    <a:extLst>
                      <a:ext uri="{FF2B5EF4-FFF2-40B4-BE49-F238E27FC236}">
                        <a16:creationId xmlns:a16="http://schemas.microsoft.com/office/drawing/2014/main" id="{3A26B7BD-0A6E-BC06-85B4-E5F1DDDF9766}"/>
                      </a:ext>
                    </a:extLst>
                  </p:cNvPr>
                  <p:cNvSpPr/>
                  <p:nvPr/>
                </p:nvSpPr>
                <p:spPr>
                  <a:xfrm>
                    <a:off x="3779515" y="5626948"/>
                    <a:ext cx="643469" cy="59266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dirty="0"/>
                      <a:t>0</a:t>
                    </a:r>
                    <a:endParaRPr lang="zh-TW" altLang="en-US" sz="2000" dirty="0"/>
                  </a:p>
                </p:txBody>
              </p:sp>
              <p:sp>
                <p:nvSpPr>
                  <p:cNvPr id="24" name="橢圓 23">
                    <a:extLst>
                      <a:ext uri="{FF2B5EF4-FFF2-40B4-BE49-F238E27FC236}">
                        <a16:creationId xmlns:a16="http://schemas.microsoft.com/office/drawing/2014/main" id="{12BC0B46-E0A8-D6DA-3636-5E8E00713BBC}"/>
                      </a:ext>
                    </a:extLst>
                  </p:cNvPr>
                  <p:cNvSpPr/>
                  <p:nvPr/>
                </p:nvSpPr>
                <p:spPr>
                  <a:xfrm>
                    <a:off x="4680368" y="5610027"/>
                    <a:ext cx="643469" cy="59266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rPr>
                      <a:t>1</a:t>
                    </a:r>
                    <a:endParaRPr lang="zh-TW" altLang="en-US" sz="2000" b="1" dirty="0">
                      <a:solidFill>
                        <a:srgbClr val="FF0000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  <p:sp>
                <p:nvSpPr>
                  <p:cNvPr id="25" name="橢圓 24">
                    <a:extLst>
                      <a:ext uri="{FF2B5EF4-FFF2-40B4-BE49-F238E27FC236}">
                        <a16:creationId xmlns:a16="http://schemas.microsoft.com/office/drawing/2014/main" id="{FE2887DC-2C7A-88B6-E5E5-BB15E1936C54}"/>
                      </a:ext>
                    </a:extLst>
                  </p:cNvPr>
                  <p:cNvSpPr/>
                  <p:nvPr/>
                </p:nvSpPr>
                <p:spPr>
                  <a:xfrm>
                    <a:off x="3779515" y="6395729"/>
                    <a:ext cx="643469" cy="59266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dirty="0"/>
                      <a:t>-2</a:t>
                    </a:r>
                    <a:endParaRPr lang="zh-TW" altLang="en-US" sz="2000" dirty="0"/>
                  </a:p>
                </p:txBody>
              </p:sp>
              <p:sp>
                <p:nvSpPr>
                  <p:cNvPr id="26" name="橢圓 25">
                    <a:extLst>
                      <a:ext uri="{FF2B5EF4-FFF2-40B4-BE49-F238E27FC236}">
                        <a16:creationId xmlns:a16="http://schemas.microsoft.com/office/drawing/2014/main" id="{5AB3251C-21A7-E2B7-FED2-B69D7CF16D44}"/>
                      </a:ext>
                    </a:extLst>
                  </p:cNvPr>
                  <p:cNvSpPr/>
                  <p:nvPr/>
                </p:nvSpPr>
                <p:spPr>
                  <a:xfrm>
                    <a:off x="4670207" y="6380504"/>
                    <a:ext cx="643469" cy="59266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dirty="0"/>
                      <a:t>-1</a:t>
                    </a:r>
                    <a:endParaRPr lang="zh-TW" altLang="en-US" sz="2000" dirty="0"/>
                  </a:p>
                </p:txBody>
              </p:sp>
            </p:grp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689ADF94-5004-DE7C-C6C4-7EBA228430EE}"/>
                    </a:ext>
                  </a:extLst>
                </p:cNvPr>
                <p:cNvSpPr/>
                <p:nvPr/>
              </p:nvSpPr>
              <p:spPr>
                <a:xfrm>
                  <a:off x="8615689" y="3637281"/>
                  <a:ext cx="1686556" cy="1568040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1DDC38F6-63DD-7D30-CE5B-8E8FB84F7908}"/>
                    </a:ext>
                  </a:extLst>
                </p:cNvPr>
                <p:cNvSpPr/>
                <p:nvPr/>
              </p:nvSpPr>
              <p:spPr>
                <a:xfrm>
                  <a:off x="10397068" y="3637281"/>
                  <a:ext cx="1686556" cy="1535850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25DDF2E-A1DA-ECF3-0F04-82548610C96F}"/>
                  </a:ext>
                </a:extLst>
              </p:cNvPr>
              <p:cNvSpPr/>
              <p:nvPr/>
            </p:nvSpPr>
            <p:spPr>
              <a:xfrm>
                <a:off x="8632614" y="5286606"/>
                <a:ext cx="1686556" cy="156804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F898BB2-AA59-BF23-8ABD-F4CCD397D614}"/>
                  </a:ext>
                </a:extLst>
              </p:cNvPr>
              <p:cNvSpPr/>
              <p:nvPr/>
            </p:nvSpPr>
            <p:spPr>
              <a:xfrm>
                <a:off x="10375055" y="5286606"/>
                <a:ext cx="1686556" cy="156804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71B79705-6F94-5CE1-6906-5F45C6C8E39C}"/>
                </a:ext>
              </a:extLst>
            </p:cNvPr>
            <p:cNvGrpSpPr/>
            <p:nvPr/>
          </p:nvGrpSpPr>
          <p:grpSpPr>
            <a:xfrm>
              <a:off x="4021665" y="4404350"/>
              <a:ext cx="1661169" cy="1464744"/>
              <a:chOff x="4021665" y="4404350"/>
              <a:chExt cx="1661169" cy="1464744"/>
            </a:xfrm>
          </p:grpSpPr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B4C8485B-1199-D479-1ABE-04D36AABB3C9}"/>
                  </a:ext>
                </a:extLst>
              </p:cNvPr>
              <p:cNvSpPr/>
              <p:nvPr/>
            </p:nvSpPr>
            <p:spPr>
              <a:xfrm>
                <a:off x="4021666" y="4416198"/>
                <a:ext cx="643469" cy="59266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/>
                  <a:t>3</a:t>
                </a:r>
                <a:endParaRPr lang="zh-TW" altLang="en-US" sz="2000" dirty="0"/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F0E0D99D-AD7C-8B0B-FDAA-5668B98A7850}"/>
                  </a:ext>
                </a:extLst>
              </p:cNvPr>
              <p:cNvSpPr/>
              <p:nvPr/>
            </p:nvSpPr>
            <p:spPr>
              <a:xfrm>
                <a:off x="5034281" y="4404350"/>
                <a:ext cx="643469" cy="59266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/>
                  <a:t>0</a:t>
                </a:r>
                <a:endParaRPr lang="zh-TW" altLang="en-US" sz="2000" dirty="0"/>
              </a:p>
            </p:txBody>
          </p:sp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ADDBE7B0-E410-561A-1B89-EFFEC75309FE}"/>
                  </a:ext>
                </a:extLst>
              </p:cNvPr>
              <p:cNvSpPr/>
              <p:nvPr/>
            </p:nvSpPr>
            <p:spPr>
              <a:xfrm>
                <a:off x="4021665" y="5276427"/>
                <a:ext cx="643469" cy="59266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/>
                  <a:t>3</a:t>
                </a:r>
                <a:endParaRPr lang="zh-TW" altLang="en-US" sz="2000" dirty="0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35A9DA37-962C-1575-74AF-042143D8F464}"/>
                  </a:ext>
                </a:extLst>
              </p:cNvPr>
              <p:cNvSpPr/>
              <p:nvPr/>
            </p:nvSpPr>
            <p:spPr>
              <a:xfrm>
                <a:off x="5039365" y="5276427"/>
                <a:ext cx="643469" cy="59266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/>
                  <a:t>1</a:t>
                </a:r>
                <a:endParaRPr lang="zh-TW" altLang="en-US" sz="2000" dirty="0"/>
              </a:p>
            </p:txBody>
          </p:sp>
        </p:grpSp>
        <p:sp>
          <p:nvSpPr>
            <p:cNvPr id="39" name="箭號: 向左 38">
              <a:extLst>
                <a:ext uri="{FF2B5EF4-FFF2-40B4-BE49-F238E27FC236}">
                  <a16:creationId xmlns:a16="http://schemas.microsoft.com/office/drawing/2014/main" id="{51E84C48-9A9D-4869-857A-FAEA8A957905}"/>
                </a:ext>
              </a:extLst>
            </p:cNvPr>
            <p:cNvSpPr/>
            <p:nvPr/>
          </p:nvSpPr>
          <p:spPr>
            <a:xfrm>
              <a:off x="6656497" y="4817508"/>
              <a:ext cx="1048173" cy="65702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F1DF829-FF66-B09A-4770-57CF08265763}"/>
              </a:ext>
            </a:extLst>
          </p:cNvPr>
          <p:cNvSpPr txBox="1"/>
          <p:nvPr/>
        </p:nvSpPr>
        <p:spPr>
          <a:xfrm>
            <a:off x="6656497" y="4404350"/>
            <a:ext cx="1383712" cy="369332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28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D02E98-F2A0-6D71-F945-A7BEFBFF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Flatten &amp; 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Fully Connected Network Layer &amp;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3B207-669C-937F-8B2C-92EA9E336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889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Flatten Layer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因為全連接層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(Fully Connected Layer, FC)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只能處理一維向量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(1D vector)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前面的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Convolution Layer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 Pooling Layer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是多維特徵圖，所以需要先藉由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Flatten Layer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來把此多維的特徵圖轉換成一維向量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Fully Connected Network Layer(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全連接層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就是深度神經網路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(Deep neural network)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今天時間有限，先知道這一個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是為了進行分類或回歸等任務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如果要分類，所以記得最後輸出的數量要設定成類型數量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一種將多個實數值轉換為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機率分布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的函數，通常應用於神經網路最後一層的分類任務</a:t>
            </a:r>
          </a:p>
        </p:txBody>
      </p:sp>
    </p:spTree>
    <p:extLst>
      <p:ext uri="{BB962C8B-B14F-4D97-AF65-F5344CB8AC3E}">
        <p14:creationId xmlns:p14="http://schemas.microsoft.com/office/powerpoint/2010/main" val="398987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A75C55F-5749-A7AD-3473-1F143915D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CIFAR-10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圖像分類任務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DB6662E0-7F25-E761-BB81-7518CAAE3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34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02BBF-7C9E-CAF7-37D0-1826203B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(1/3)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E6084-AC4A-5AEB-0549-49DF1067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CIFAR-10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加拿大高等研究院資料集（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Canadian Institute for Advanced Research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常用於訓練機器學習和電腦視覺演算法的圖像集合，它是最廣泛使用的機器學習研究資料集之一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CIFAR-10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資料集包含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60,000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32×32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像素的彩色圖像，分為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個不同的類別。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飛機、汽車、鳥類、貓、鹿、狗、青蛙、馬、船和卡車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每個類別有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6,000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張圖片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圖片可下載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AF7B627-5F01-3E4A-1EF3-7772A692B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946" y="3473874"/>
            <a:ext cx="4188515" cy="329353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B9C67BE5-5517-1AEF-F4A4-E61BD7289D40}"/>
              </a:ext>
            </a:extLst>
          </p:cNvPr>
          <p:cNvGrpSpPr/>
          <p:nvPr/>
        </p:nvGrpSpPr>
        <p:grpSpPr>
          <a:xfrm>
            <a:off x="14639" y="4665866"/>
            <a:ext cx="7628367" cy="1430136"/>
            <a:chOff x="14639" y="4665866"/>
            <a:chExt cx="7628367" cy="1430136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24B6705-36C3-1189-E8CF-4A81D8ABF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539" y="4665866"/>
              <a:ext cx="7501467" cy="143013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E34381C-AEA3-F1A4-6393-940EEC172A5A}"/>
                </a:ext>
              </a:extLst>
            </p:cNvPr>
            <p:cNvSpPr txBox="1"/>
            <p:nvPr/>
          </p:nvSpPr>
          <p:spPr>
            <a:xfrm>
              <a:off x="14639" y="5225628"/>
              <a:ext cx="7628367" cy="36237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28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01AF85-BAAD-722F-4929-C12F039F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(2/3)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EF23B8-F076-7AA4-AD29-A0FD78B6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可下載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cifar-10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https://www.cs.toronto.edu/~kriz/cifar-10-python.tar.gz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該檔案經過解壓、讀取，可還原為真的圖片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下圖為我取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出來還原為圖片檔的結果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詳細過程可參考附錄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F505AD-B047-0532-E97A-B2BF102C3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124" y="3511974"/>
            <a:ext cx="10624343" cy="321733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09784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EE3E1D-95D1-487E-FB01-5D8FD688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(3/3)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6307C5-2137-885F-F39E-AD7C9F06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Colab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cifar-10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檔案與顯示圖檔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77571C6-58D5-2602-F246-29D85D231EE1}"/>
              </a:ext>
            </a:extLst>
          </p:cNvPr>
          <p:cNvGrpSpPr/>
          <p:nvPr/>
        </p:nvGrpSpPr>
        <p:grpSpPr>
          <a:xfrm>
            <a:off x="1341120" y="2285789"/>
            <a:ext cx="9814560" cy="4023360"/>
            <a:chOff x="1341120" y="2285789"/>
            <a:chExt cx="9814560" cy="4023360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050B552A-17CC-F051-5411-57882C2D6D56}"/>
                </a:ext>
              </a:extLst>
            </p:cNvPr>
            <p:cNvGrpSpPr/>
            <p:nvPr/>
          </p:nvGrpSpPr>
          <p:grpSpPr>
            <a:xfrm>
              <a:off x="1341120" y="2285789"/>
              <a:ext cx="9814560" cy="4023360"/>
              <a:chOff x="1341120" y="2285789"/>
              <a:chExt cx="9814560" cy="4023360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3002F63-385B-08DD-EA09-1D2AA5CF2C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41120" y="2285789"/>
                <a:ext cx="9814560" cy="4023360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A573825-A36E-CC6B-C7CD-E81088E6B11A}"/>
                  </a:ext>
                </a:extLst>
              </p:cNvPr>
              <p:cNvSpPr/>
              <p:nvPr/>
            </p:nvSpPr>
            <p:spPr>
              <a:xfrm>
                <a:off x="2133599" y="4690533"/>
                <a:ext cx="3674533" cy="147320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013A5DA-C9C4-1D74-B58C-618463AA9673}"/>
                </a:ext>
              </a:extLst>
            </p:cNvPr>
            <p:cNvSpPr txBox="1"/>
            <p:nvPr/>
          </p:nvSpPr>
          <p:spPr>
            <a:xfrm>
              <a:off x="4419600" y="5757136"/>
              <a:ext cx="1107996" cy="36933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顯示圖檔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729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5A5D6-34A2-8BA5-5526-D3281EB8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環境建置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0D73F7-B37B-3180-A5A5-E4A9DF87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實作環境使用免費方案：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Colab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跑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Notebook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硬體加速器可以選，這次實驗我使用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GPU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，速度比用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跑快很多，設定步驟請參考以下圖示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9BF4CCC-CB4D-1808-C10E-0280AA995306}"/>
              </a:ext>
            </a:extLst>
          </p:cNvPr>
          <p:cNvGrpSpPr/>
          <p:nvPr/>
        </p:nvGrpSpPr>
        <p:grpSpPr>
          <a:xfrm>
            <a:off x="179917" y="3218965"/>
            <a:ext cx="11832166" cy="3615329"/>
            <a:chOff x="179917" y="3114145"/>
            <a:chExt cx="11832166" cy="361532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5B1BF72-61DD-32FD-1084-060386E8F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917" y="3114145"/>
              <a:ext cx="5295900" cy="3609975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6E8B00D-B063-4809-666E-9A4FC1B09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6553" y="3114145"/>
              <a:ext cx="4875530" cy="3615329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</p:pic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A81949C1-F60D-CBF7-A4AA-40FFB8EC3CB9}"/>
                </a:ext>
              </a:extLst>
            </p:cNvPr>
            <p:cNvSpPr/>
            <p:nvPr/>
          </p:nvSpPr>
          <p:spPr>
            <a:xfrm>
              <a:off x="5896185" y="4402667"/>
              <a:ext cx="908052" cy="108373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185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3FB19-0D5B-DD75-27B2-ED558643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環境確認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(1/2)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D7DDA-554B-2972-C0EF-DB0C3CE1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Colab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確認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版本：之後會用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確認硬體設備有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GPU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：因為用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GPU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去跑程式會訓練比較快，要用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GPU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去跑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神經網路訓練時需要處理大量矩陣運算，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GPU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擁有上千個小核心，可以同時執行大量簡單運算，所以用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GPU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會非常快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E58439-2CEE-6402-18FD-21960092B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530" y="3691784"/>
            <a:ext cx="7296150" cy="128587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E059267B-AE01-09A5-280C-244A6A27935B}"/>
              </a:ext>
            </a:extLst>
          </p:cNvPr>
          <p:cNvSpPr/>
          <p:nvPr/>
        </p:nvSpPr>
        <p:spPr>
          <a:xfrm>
            <a:off x="1097280" y="2201333"/>
            <a:ext cx="291253" cy="12276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5C6D5D8-8237-48EE-65C9-21032A0AB3D4}"/>
              </a:ext>
            </a:extLst>
          </p:cNvPr>
          <p:cNvGrpSpPr/>
          <p:nvPr/>
        </p:nvGrpSpPr>
        <p:grpSpPr>
          <a:xfrm>
            <a:off x="643467" y="2815166"/>
            <a:ext cx="3066887" cy="1519555"/>
            <a:chOff x="643467" y="2815166"/>
            <a:chExt cx="3066887" cy="1519555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F453D120-F7FB-D3CF-CECD-19DC4C46197B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43467" y="2815167"/>
              <a:ext cx="4538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943BA4C2-DEEC-4563-CF0A-722DCBC7D5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467" y="2815166"/>
              <a:ext cx="0" cy="1519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F801591C-699A-5B55-9E0E-945B654DB482}"/>
                </a:ext>
              </a:extLst>
            </p:cNvPr>
            <p:cNvCxnSpPr>
              <a:cxnSpLocks/>
            </p:cNvCxnSpPr>
            <p:nvPr/>
          </p:nvCxnSpPr>
          <p:spPr>
            <a:xfrm>
              <a:off x="643467" y="4334721"/>
              <a:ext cx="3066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750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5D8BA-05AF-26D3-AE0E-89209D26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環境確認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F060C9-DA69-8753-E2E5-7B5461644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Colab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pt-BR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NVIDIA </a:t>
            </a:r>
            <a:r>
              <a:rPr lang="zh-TW" altLang="pt-BR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提供的指令工具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nvidia-smi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去看顯示目前系統中的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NVIDIA GPU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使用狀況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4AEED2-1259-7F64-3357-679611D93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10" y="2682241"/>
            <a:ext cx="10815580" cy="402336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04379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34655-7D41-426A-A1F1-7C09D914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變數設置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6DF62-D0BB-093D-A99F-F409936FC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1E06BF-A81B-7256-DBF7-FB168D321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845734"/>
            <a:ext cx="86677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29CA30-A3EE-CCCF-4E9C-51E806E5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Outline(1/2)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B466DB-E960-C748-F63B-2BD852CE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專題研究動機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研究動機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捲積神經網路簡介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架構說明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Convolution Layer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Activation Function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 Layer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Flatten &amp; Fully Connected Network Layer &amp;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3475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7EFD0-6E07-E4DF-6303-E7F7EB9A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CNN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943EDD-1E28-A35E-E7DD-14BE3E6F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089BECA-F9FF-3804-03C1-14D4DA0B8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1845734"/>
            <a:ext cx="7915275" cy="466725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4652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FE641-570C-D771-821A-9257ADC4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Optimizer, Compile Model,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0FB531-6318-D8BB-65F2-9218615F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C85968C-2E71-A737-E5CB-530C59542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" y="1717431"/>
            <a:ext cx="112299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3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6C557-6254-3E34-46A1-81A7F515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Training,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評估模型表現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7A15F8-68F8-FD21-AC46-C2184FC53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136B69-3CD9-3221-0BC5-E9D0CDC8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8" y="1862668"/>
            <a:ext cx="11971064" cy="472566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21132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37D00-9DB8-0E2C-B9AA-59043B22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Early Stopping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：測試集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A81AE-7F86-3DD9-DDB9-0D20E1C0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5F1F0B-0903-549E-E07B-67500983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48" y="1845734"/>
            <a:ext cx="6368704" cy="48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48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F5024-E450-8182-6D54-84B8D0B4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Early Stopping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：測試集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87983-FB62-68DE-9D2B-8DA6CC821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BFD037-7823-DAAA-55C5-6EB27F6C1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21" y="1845734"/>
            <a:ext cx="6187917" cy="489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10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EAA8EB-4A82-60D4-D750-B92C9C86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 Early Stopping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：測試集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205C54-A001-F720-D7B0-2E57043A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FDA8DC-B724-47A2-4D10-D88F50FBC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910" y="1845734"/>
            <a:ext cx="6012180" cy="476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12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8329F-3EF1-DD5B-DF8E-168CA939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 Early Stopping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：測試集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0A9946-E9BA-3E1B-2BC4-5A71EE27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B94E46-7261-475A-8445-A0A2B460F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004" y="1845734"/>
            <a:ext cx="6086952" cy="475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73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39EAD-4299-38C0-346E-F8A158A2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&amp; No Early Stopping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F88F37-6572-8FB7-6D1D-5722AB3A9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雖然是為了避免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Overfitting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，所以使用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Early Stopping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的設定，但好奇如果多訓練是否會有更好的結果，所以後面跑了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 Early Stopping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的版本，總共跑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這次運氣很好，結果發現竟然沒有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Overfitting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下降、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未來有空再觀察看看訓練非常多的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，是否會造成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Overfitting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，讓測試集的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大幅下降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經過訓練後，模型在測試資料上達到約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78%~83%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的準確率，顯示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在圖像分類上的優越性能。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(Early Stopping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0.7856, No Early Stopping : 0.8319)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158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96C8F-029D-6E57-A0E8-EF6A3A44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515D4-DCDC-691B-1F3E-AB7833B0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提交程式碼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(python notebook)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好的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https://github.com/TsungTangLee/ElectronicsAndAIApplications/tree/main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撰寫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Readme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版權說明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程式步驟總結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1EB14F-1688-E5AF-BB38-21124D295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709" y="3244524"/>
            <a:ext cx="7143891" cy="344743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8459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2D68D-D243-2167-4E75-2111FDF8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7A46B5-FF69-C0C6-B14C-8F0ACBC5E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本次專題探討了捲積神經網路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(CNN)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的理論基礎與實作應用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透過實際的程式實作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我更加了解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如何透過卷積與池化的機制擷取影像中的特徵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並實際應用於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CIFAR-10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圖像分類任務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能有效擷取影像特徵並完成高準確率的分類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(78%~83%)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的核心優勢在於參數共享與區域感知能力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能有效處理高維圖像資料並降低模型參數量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本專題不僅增進我對捲積神經網路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(CNN)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的理解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也激發我對人工智慧技術更深一層的學習興趣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未來將持續在相關領域探索與實作</a:t>
            </a:r>
          </a:p>
        </p:txBody>
      </p:sp>
    </p:spTree>
    <p:extLst>
      <p:ext uri="{BB962C8B-B14F-4D97-AF65-F5344CB8AC3E}">
        <p14:creationId xmlns:p14="http://schemas.microsoft.com/office/powerpoint/2010/main" val="280955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B6716B-352C-687B-8D1B-A1640C04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E96132-B5C8-D413-293C-49EB645E0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應用於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CIFAR-10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圖像分類任務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教學用資料集：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CIFAR-10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資料集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環境建置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程式說明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心得與回饋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附錄：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CIFAR-10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還原圖檔簡易程式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Thonny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776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6A1FBB-1CD0-CDE8-EA0D-0F183C49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附錄：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CIFAR-10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還原圖檔簡易程式 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Thonny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73C7AE-6FAF-A834-2019-A573104B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解壓縮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CIFAR-10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壓縮檔會看到很多檔案如下：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還原圖檔簡易程式將針對其中的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data_batch_1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做解壓縮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也可改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Load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做操作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FF6F14-FE2C-08F6-1638-2120421B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24" y="2296624"/>
            <a:ext cx="65436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70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23339-B6E1-8FF1-F44E-496BEC0C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附錄：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CIFAR-10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還原圖檔簡易程式 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Thonny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(2/4)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19FC20-93AC-FDF6-7B56-C01C829C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39F337-1E3C-5A4A-8C38-E2F7C444E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6303723" cy="327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98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E6D21-7981-3B6B-802B-52B95637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附錄：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CIFAR-10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還原圖檔簡易程式 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Thonny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(3/4)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5577BD-C50A-B699-96FA-67692A708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解壓縮後會發現很多檔案，這裡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Load “data_batch_1”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為例，並且最多只解壓縮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0231344-C200-56D8-A10B-3ACD5A0D7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067" y="2209800"/>
            <a:ext cx="96488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78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8CA47-03CF-E4F4-2C90-0C9CEBD6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附錄：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CIFAR-10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還原圖檔簡易程式 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Thonny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(4/4)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75F582-702C-CB7B-C3A6-026DD066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下圖為我取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出來還原為圖片檔的結果</a:t>
            </a:r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D5CA2FD-1D33-39C1-D151-4B207C497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24" y="2404533"/>
            <a:ext cx="10624343" cy="321733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3043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F4360-088E-3E5D-4480-E5F68865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3C822F-07E9-38E2-F504-C7B2BE54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https://zh.wikipedia.org/zh-tw/CIFAR-10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https://www.cs.toronto.edu/~kriz/cifar.html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https://www.cs.toronto.edu/~kriz/cifar-10-python.tar.gz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https://www.datacamp.com/tutorial/introduction-to-deep-neural-networks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https://medium.com/@danqing/a-practical-guide-to-relu-b83ca804f1f7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https://wenwu53.com/convolutional-neural-network-part1/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8237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5849828-4BB1-B196-6B39-8BD5C8130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E9866C65-D2C7-8119-4F13-08E7E76D4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00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09304B1-4535-92A0-5F83-0AADDF997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專題研究動機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88922CA-16C8-BC6D-B050-2A1B79F67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77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04F624-6ABD-A91C-BA12-9BE5B4B9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C3D3C8-1AE8-5FF9-9AEB-6EBF33083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98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時代拐點</a:t>
            </a: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目前我們正處在時代拐點，如同上次經歷工業革命的人們，現在則是正在經歷人工智慧準備開始進入蓬勃發展的階段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跟上時代演進，善用新時代人工智慧工具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(ChatGPT)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與思考更多有助社會的應用，可增進生產力、降低錯誤率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例如：影像辨識、語音辨識、醫療影像診斷、自動駕駛等多數仰賴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捲積神經網路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(CNN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捲積神經網路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(CNN)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一種特別適合處理圖像與空間資料的神經網路架構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能自動擷取影像中的局部特徵，並藉由層層堆疊，學會越來越抽象的特徵表示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常見表現優異的應用：圖像辨識、物件偵測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興趣</a:t>
            </a: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我對影像處理與人工智慧的應用非常感興趣，因此選擇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作為本次專題研究的主題並實作之</a:t>
            </a:r>
          </a:p>
        </p:txBody>
      </p:sp>
    </p:spTree>
    <p:extLst>
      <p:ext uri="{BB962C8B-B14F-4D97-AF65-F5344CB8AC3E}">
        <p14:creationId xmlns:p14="http://schemas.microsoft.com/office/powerpoint/2010/main" val="397563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6BA6A28-B85C-2B35-BD4B-DA6243F57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捲積神經網路簡介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C837648F-9433-0016-808C-3060A70D4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34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596B3-7897-2F78-CCDF-35DDCFFC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捲積神經網路架構說明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98D55E-9EF4-D1C7-79DF-6764F805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架構圖說明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21AABE8C-8287-98FD-14CF-790B1A237898}"/>
              </a:ext>
            </a:extLst>
          </p:cNvPr>
          <p:cNvGrpSpPr/>
          <p:nvPr/>
        </p:nvGrpSpPr>
        <p:grpSpPr>
          <a:xfrm>
            <a:off x="2459955" y="1845734"/>
            <a:ext cx="7889933" cy="4879942"/>
            <a:chOff x="2443022" y="1845734"/>
            <a:chExt cx="7889933" cy="4879942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FDB15AB2-5D6C-7E47-A65D-B46AB8F5E912}"/>
                </a:ext>
              </a:extLst>
            </p:cNvPr>
            <p:cNvGrpSpPr/>
            <p:nvPr/>
          </p:nvGrpSpPr>
          <p:grpSpPr>
            <a:xfrm>
              <a:off x="2443022" y="1845734"/>
              <a:ext cx="7889933" cy="4879942"/>
              <a:chOff x="2443022" y="1845734"/>
              <a:chExt cx="7889933" cy="4879942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1CDF1C20-40EA-3E9B-AC05-86819D53009F}"/>
                  </a:ext>
                </a:extLst>
              </p:cNvPr>
              <p:cNvGrpSpPr/>
              <p:nvPr/>
            </p:nvGrpSpPr>
            <p:grpSpPr>
              <a:xfrm>
                <a:off x="2443022" y="1845734"/>
                <a:ext cx="7889933" cy="4879942"/>
                <a:chOff x="2358356" y="1978058"/>
                <a:chExt cx="7889933" cy="4879942"/>
              </a:xfrm>
            </p:grpSpPr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F9E981DD-61B4-C6F3-ACF4-2579156E1264}"/>
                    </a:ext>
                  </a:extLst>
                </p:cNvPr>
                <p:cNvGrpSpPr/>
                <p:nvPr/>
              </p:nvGrpSpPr>
              <p:grpSpPr>
                <a:xfrm>
                  <a:off x="2358356" y="1978058"/>
                  <a:ext cx="7889933" cy="4879942"/>
                  <a:chOff x="3025612" y="1544333"/>
                  <a:chExt cx="7889933" cy="4879942"/>
                </a:xfrm>
              </p:grpSpPr>
              <p:grpSp>
                <p:nvGrpSpPr>
                  <p:cNvPr id="39" name="群組 38">
                    <a:extLst>
                      <a:ext uri="{FF2B5EF4-FFF2-40B4-BE49-F238E27FC236}">
                        <a16:creationId xmlns:a16="http://schemas.microsoft.com/office/drawing/2014/main" id="{2E93892A-62D1-21D1-9C0F-45365CE2EBFD}"/>
                      </a:ext>
                    </a:extLst>
                  </p:cNvPr>
                  <p:cNvGrpSpPr/>
                  <p:nvPr/>
                </p:nvGrpSpPr>
                <p:grpSpPr>
                  <a:xfrm>
                    <a:off x="4577795" y="1544333"/>
                    <a:ext cx="6337750" cy="4879942"/>
                    <a:chOff x="6096000" y="1604619"/>
                    <a:chExt cx="6337750" cy="4879942"/>
                  </a:xfrm>
                </p:grpSpPr>
                <p:grpSp>
                  <p:nvGrpSpPr>
                    <p:cNvPr id="30" name="群組 29">
                      <a:extLst>
                        <a:ext uri="{FF2B5EF4-FFF2-40B4-BE49-F238E27FC236}">
                          <a16:creationId xmlns:a16="http://schemas.microsoft.com/office/drawing/2014/main" id="{C61F34C7-341D-FA70-4EFE-ACC459FAC0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1604619"/>
                      <a:ext cx="6337750" cy="4879942"/>
                      <a:chOff x="6096000" y="1604619"/>
                      <a:chExt cx="6337750" cy="4879942"/>
                    </a:xfrm>
                  </p:grpSpPr>
                  <p:grpSp>
                    <p:nvGrpSpPr>
                      <p:cNvPr id="26" name="群組 25">
                        <a:extLst>
                          <a:ext uri="{FF2B5EF4-FFF2-40B4-BE49-F238E27FC236}">
                            <a16:creationId xmlns:a16="http://schemas.microsoft.com/office/drawing/2014/main" id="{4AE66B0A-3815-3988-09DA-A698CE8359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026399" y="1604619"/>
                        <a:ext cx="4407351" cy="4879942"/>
                        <a:chOff x="8026399" y="1604619"/>
                        <a:chExt cx="4407351" cy="4879942"/>
                      </a:xfrm>
                    </p:grpSpPr>
                    <p:grpSp>
                      <p:nvGrpSpPr>
                        <p:cNvPr id="18" name="群組 17">
                          <a:extLst>
                            <a:ext uri="{FF2B5EF4-FFF2-40B4-BE49-F238E27FC236}">
                              <a16:creationId xmlns:a16="http://schemas.microsoft.com/office/drawing/2014/main" id="{2B61DE8E-9093-60B4-7FFD-446E3E9EE9E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287099" y="1604619"/>
                          <a:ext cx="2714826" cy="4879942"/>
                          <a:chOff x="8717700" y="1655418"/>
                          <a:chExt cx="2714826" cy="4879942"/>
                        </a:xfrm>
                      </p:grpSpPr>
                      <p:grpSp>
                        <p:nvGrpSpPr>
                          <p:cNvPr id="14" name="群組 13">
                            <a:extLst>
                              <a:ext uri="{FF2B5EF4-FFF2-40B4-BE49-F238E27FC236}">
                                <a16:creationId xmlns:a16="http://schemas.microsoft.com/office/drawing/2014/main" id="{232D9B73-9852-AD7D-26A0-25635D69CF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717700" y="1655418"/>
                            <a:ext cx="2070328" cy="4729779"/>
                            <a:chOff x="728472" y="1841685"/>
                            <a:chExt cx="2070328" cy="4729779"/>
                          </a:xfrm>
                        </p:grpSpPr>
                        <p:grpSp>
                          <p:nvGrpSpPr>
                            <p:cNvPr id="7" name="群組 6">
                              <a:extLst>
                                <a:ext uri="{FF2B5EF4-FFF2-40B4-BE49-F238E27FC236}">
                                  <a16:creationId xmlns:a16="http://schemas.microsoft.com/office/drawing/2014/main" id="{422BF42A-8A2A-6145-D0F7-98CBA6EA68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4556" y="1841685"/>
                              <a:ext cx="2044939" cy="1402073"/>
                              <a:chOff x="744556" y="1841685"/>
                              <a:chExt cx="2044939" cy="1402073"/>
                            </a:xfrm>
                          </p:grpSpPr>
                          <p:sp>
                            <p:nvSpPr>
                              <p:cNvPr id="4" name="文字方塊 3">
                                <a:extLst>
                                  <a:ext uri="{FF2B5EF4-FFF2-40B4-BE49-F238E27FC236}">
                                    <a16:creationId xmlns:a16="http://schemas.microsoft.com/office/drawing/2014/main" id="{B5D00F5A-6B2C-2E93-5A6A-E20D7C9938C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356891" y="1841685"/>
                                <a:ext cx="769763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altLang="zh-TW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inputs</a:t>
                                </a:r>
                                <a:endParaRPr lang="zh-TW" altLang="en-US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5" name="文字方塊 4">
                                <a:extLst>
                                  <a:ext uri="{FF2B5EF4-FFF2-40B4-BE49-F238E27FC236}">
                                    <a16:creationId xmlns:a16="http://schemas.microsoft.com/office/drawing/2014/main" id="{951147CD-E3D7-FE25-F241-51C802075E1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44556" y="2874426"/>
                                <a:ext cx="2044939" cy="369332"/>
                              </a:xfrm>
                              <a:prstGeom prst="rect">
                                <a:avLst/>
                              </a:prstGeom>
                              <a:gradFill>
                                <a:gsLst>
                                  <a:gs pos="0">
                                    <a:schemeClr val="accent1">
                                      <a:lumMod val="5000"/>
                                      <a:lumOff val="95000"/>
                                    </a:schemeClr>
                                  </a:gs>
                                  <a:gs pos="74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83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100000">
                                    <a:schemeClr val="accent1">
                                      <a:lumMod val="30000"/>
                                      <a:lumOff val="7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n w="25400">
                                <a:solidFill>
                                  <a:srgbClr val="FF0000"/>
                                </a:solidFill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altLang="zh-TW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Convolution</a:t>
                                </a:r>
                                <a:r>
                                  <a:rPr lang="zh-TW" altLang="en-US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 </a:t>
                                </a:r>
                                <a:r>
                                  <a:rPr lang="en-US" altLang="zh-TW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Layer</a:t>
                                </a:r>
                              </a:p>
                            </p:txBody>
                          </p:sp>
                          <p:sp>
                            <p:nvSpPr>
                              <p:cNvPr id="6" name="箭號: 向下 5">
                                <a:extLst>
                                  <a:ext uri="{FF2B5EF4-FFF2-40B4-BE49-F238E27FC236}">
                                    <a16:creationId xmlns:a16="http://schemas.microsoft.com/office/drawing/2014/main" id="{6A0F6933-49AD-EEB8-B6EC-527A602990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461449" y="2319391"/>
                                <a:ext cx="515762" cy="369332"/>
                              </a:xfrm>
                              <a:prstGeom prst="downArrow">
                                <a:avLst/>
                              </a:prstGeom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TW" altLang="en-US"/>
                              </a:p>
                            </p:txBody>
                          </p:sp>
                        </p:grpSp>
                        <p:sp>
                          <p:nvSpPr>
                            <p:cNvPr id="8" name="文字方塊 7">
                              <a:extLst>
                                <a:ext uri="{FF2B5EF4-FFF2-40B4-BE49-F238E27FC236}">
                                  <a16:creationId xmlns:a16="http://schemas.microsoft.com/office/drawing/2014/main" id="{C7F0C662-FB54-1FED-2776-D1880A7E036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44556" y="3952700"/>
                              <a:ext cx="2037736" cy="369332"/>
                            </a:xfrm>
                            <a:prstGeom prst="rect">
                              <a:avLst/>
                            </a:prstGeom>
                            <a:gradFill>
                              <a:gsLst>
                                <a:gs pos="0">
                                  <a:schemeClr val="accent1">
                                    <a:lumMod val="6000"/>
                                    <a:lumOff val="94000"/>
                                  </a:schemeClr>
                                </a:gs>
                                <a:gs pos="74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83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100000">
                                  <a:schemeClr val="accent1">
                                    <a:lumMod val="30000"/>
                                    <a:lumOff val="70000"/>
                                  </a:schemeClr>
                                </a:gs>
                              </a:gsLst>
                              <a:lin ang="5400000" scaled="1"/>
                            </a:gradFill>
                            <a:ln w="25400">
                              <a:solidFill>
                                <a:srgbClr val="FF0000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TW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Max Pooling</a:t>
                              </a:r>
                              <a:r>
                                <a:rPr lang="zh-TW" altLang="en-US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 </a:t>
                              </a:r>
                              <a:r>
                                <a:rPr lang="en-US" altLang="zh-TW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Layer</a:t>
                              </a:r>
                              <a:endParaRPr lang="zh-TW" altLang="en-US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0" name="箭號: 向下 9">
                              <a:extLst>
                                <a:ext uri="{FF2B5EF4-FFF2-40B4-BE49-F238E27FC236}">
                                  <a16:creationId xmlns:a16="http://schemas.microsoft.com/office/drawing/2014/main" id="{67D8F01D-3053-1F76-F23A-17D479EAE66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461449" y="4639911"/>
                              <a:ext cx="515762" cy="369332"/>
                            </a:xfrm>
                            <a:prstGeom prst="downArrow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11" name="文字方塊 10">
                              <a:extLst>
                                <a:ext uri="{FF2B5EF4-FFF2-40B4-BE49-F238E27FC236}">
                                  <a16:creationId xmlns:a16="http://schemas.microsoft.com/office/drawing/2014/main" id="{3C27851F-FD3B-2876-B55D-BB07BF4564F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51759" y="5132380"/>
                              <a:ext cx="2037736" cy="369332"/>
                            </a:xfrm>
                            <a:prstGeom prst="rect">
                              <a:avLst/>
                            </a:prstGeom>
                            <a:gradFill>
                              <a:gsLst>
                                <a:gs pos="0">
                                  <a:schemeClr val="accent1">
                                    <a:lumMod val="5000"/>
                                    <a:lumOff val="95000"/>
                                  </a:schemeClr>
                                </a:gs>
                                <a:gs pos="74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83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100000">
                                  <a:schemeClr val="accent1">
                                    <a:lumMod val="30000"/>
                                    <a:lumOff val="70000"/>
                                  </a:schemeClr>
                                </a:gs>
                              </a:gsLst>
                              <a:lin ang="5400000" scaled="1"/>
                            </a:gradFill>
                            <a:ln w="25400">
                              <a:solidFill>
                                <a:srgbClr val="FF0000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TW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Convolution</a:t>
                              </a:r>
                              <a:r>
                                <a:rPr lang="zh-TW" altLang="en-US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 </a:t>
                              </a:r>
                              <a:r>
                                <a:rPr lang="en-US" altLang="zh-TW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Layer</a:t>
                              </a:r>
                              <a:endParaRPr lang="zh-TW" altLang="en-US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" name="文字方塊 12">
                              <a:extLst>
                                <a:ext uri="{FF2B5EF4-FFF2-40B4-BE49-F238E27FC236}">
                                  <a16:creationId xmlns:a16="http://schemas.microsoft.com/office/drawing/2014/main" id="{9810ED0D-8C02-6D98-6BCB-5BBD0ADEBBF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28472" y="6202132"/>
                              <a:ext cx="2070328" cy="369332"/>
                            </a:xfrm>
                            <a:prstGeom prst="rect">
                              <a:avLst/>
                            </a:prstGeom>
                            <a:gradFill>
                              <a:gsLst>
                                <a:gs pos="0">
                                  <a:schemeClr val="accent1">
                                    <a:lumMod val="5000"/>
                                    <a:lumOff val="95000"/>
                                  </a:schemeClr>
                                </a:gs>
                                <a:gs pos="74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83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100000">
                                  <a:schemeClr val="accent1">
                                    <a:lumMod val="30000"/>
                                    <a:lumOff val="70000"/>
                                  </a:schemeClr>
                                </a:gs>
                              </a:gsLst>
                              <a:lin ang="5400000" scaled="1"/>
                            </a:gradFill>
                            <a:ln w="25400">
                              <a:solidFill>
                                <a:srgbClr val="FF0000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TW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Max Pooling</a:t>
                              </a:r>
                              <a:r>
                                <a:rPr lang="zh-TW" altLang="en-US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 </a:t>
                              </a:r>
                              <a:r>
                                <a:rPr lang="en-US" altLang="zh-TW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Layer</a:t>
                              </a:r>
                              <a:endParaRPr lang="zh-TW" altLang="en-US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7" name="右大括弧 16">
                            <a:extLst>
                              <a:ext uri="{FF2B5EF4-FFF2-40B4-BE49-F238E27FC236}">
                                <a16:creationId xmlns:a16="http://schemas.microsoft.com/office/drawing/2014/main" id="{4F14A33E-19DA-5E91-3E11-7ADD2834803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916764" y="3020337"/>
                            <a:ext cx="515762" cy="3515023"/>
                          </a:xfrm>
                          <a:prstGeom prst="rightBrace">
                            <a:avLst/>
                          </a:prstGeom>
                          <a:ln w="25400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</p:grpSp>
                    <p:grpSp>
                      <p:nvGrpSpPr>
                        <p:cNvPr id="24" name="群組 23">
                          <a:extLst>
                            <a:ext uri="{FF2B5EF4-FFF2-40B4-BE49-F238E27FC236}">
                              <a16:creationId xmlns:a16="http://schemas.microsoft.com/office/drawing/2014/main" id="{93E3EE29-C26F-CC9C-C7F4-8770D07BFC6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026399" y="2109563"/>
                          <a:ext cx="4407351" cy="2114612"/>
                          <a:chOff x="8043333" y="2061964"/>
                          <a:chExt cx="4407351" cy="2114612"/>
                        </a:xfrm>
                      </p:grpSpPr>
                      <p:sp>
                        <p:nvSpPr>
                          <p:cNvPr id="19" name="文字方塊 18">
                            <a:extLst>
                              <a:ext uri="{FF2B5EF4-FFF2-40B4-BE49-F238E27FC236}">
                                <a16:creationId xmlns:a16="http://schemas.microsoft.com/office/drawing/2014/main" id="{3C582714-E443-4452-E7A6-16DF6AAA21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1098342" y="2061964"/>
                            <a:ext cx="1352342" cy="646331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74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83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100000">
                                <a:schemeClr val="accent1">
                                  <a:lumMod val="30000"/>
                                  <a:lumOff val="70000"/>
                                </a:schemeClr>
                              </a:gs>
                            </a:gsLst>
                            <a:lin ang="5400000" scaled="1"/>
                          </a:gradFill>
                          <a:ln>
                            <a:solidFill>
                              <a:schemeClr val="accent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TW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Can Repeat</a:t>
                            </a:r>
                          </a:p>
                          <a:p>
                            <a:r>
                              <a:rPr lang="en-US" altLang="zh-TW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Many Times</a:t>
                            </a:r>
                            <a:endParaRPr lang="zh-TW" alt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" name="矩形 19">
                            <a:extLst>
                              <a:ext uri="{FF2B5EF4-FFF2-40B4-BE49-F238E27FC236}">
                                <a16:creationId xmlns:a16="http://schemas.microsoft.com/office/drawing/2014/main" id="{9F8DAEE4-6688-9FB4-F855-91E34D214E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43333" y="2467939"/>
                            <a:ext cx="2556934" cy="170863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  <p:cxnSp>
                        <p:nvCxnSpPr>
                          <p:cNvPr id="23" name="直線接點 22">
                            <a:extLst>
                              <a:ext uri="{FF2B5EF4-FFF2-40B4-BE49-F238E27FC236}">
                                <a16:creationId xmlns:a16="http://schemas.microsoft.com/office/drawing/2014/main" id="{366C35CB-8E07-948B-E293-5B5A6B0CD17C}"/>
                              </a:ext>
                            </a:extLst>
                          </p:cNvPr>
                          <p:cNvCxnSpPr>
                            <a:cxnSpLocks/>
                            <a:endCxn id="19" idx="1"/>
                          </p:cNvCxnSpPr>
                          <p:nvPr/>
                        </p:nvCxnSpPr>
                        <p:spPr>
                          <a:xfrm flipV="1">
                            <a:off x="10603888" y="2385130"/>
                            <a:ext cx="494454" cy="276998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bg1">
                                <a:lumMod val="50000"/>
                              </a:schemeClr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5" name="文字方塊 24">
                          <a:extLst>
                            <a:ext uri="{FF2B5EF4-FFF2-40B4-BE49-F238E27FC236}">
                              <a16:creationId xmlns:a16="http://schemas.microsoft.com/office/drawing/2014/main" id="{28F01CDD-BB53-F808-910E-8D90F6FD22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013702" y="4497248"/>
                          <a:ext cx="1005403" cy="369332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lin ang="5400000" scaled="1"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Example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8" name="文字方塊 27">
                        <a:extLst>
                          <a:ext uri="{FF2B5EF4-FFF2-40B4-BE49-F238E27FC236}">
                            <a16:creationId xmlns:a16="http://schemas.microsoft.com/office/drawing/2014/main" id="{729F2BA5-1E1F-C06C-1C6B-EC17CF5C48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96000" y="6018362"/>
                        <a:ext cx="829733" cy="369332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Flatten</a:t>
                        </a:r>
                        <a:endPara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9" name="箭號: 向左 28">
                        <a:extLst>
                          <a:ext uri="{FF2B5EF4-FFF2-40B4-BE49-F238E27FC236}">
                            <a16:creationId xmlns:a16="http://schemas.microsoft.com/office/drawing/2014/main" id="{EDABA691-D4ED-6DC9-382B-6EE944FFDD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48535" y="5921495"/>
                        <a:ext cx="515762" cy="563066"/>
                      </a:xfrm>
                      <a:prstGeom prst="leftArrow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</p:grpSp>
                <p:sp>
                  <p:nvSpPr>
                    <p:cNvPr id="38" name="箭號: 向左 37">
                      <a:extLst>
                        <a:ext uri="{FF2B5EF4-FFF2-40B4-BE49-F238E27FC236}">
                          <a16:creationId xmlns:a16="http://schemas.microsoft.com/office/drawing/2014/main" id="{F787CB6D-4B33-89B8-F4A5-0F8BB598BB4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252985" y="5312320"/>
                      <a:ext cx="515762" cy="563066"/>
                    </a:xfrm>
                    <a:prstGeom prst="leftArrow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44" name="群組 43">
                    <a:extLst>
                      <a:ext uri="{FF2B5EF4-FFF2-40B4-BE49-F238E27FC236}">
                        <a16:creationId xmlns:a16="http://schemas.microsoft.com/office/drawing/2014/main" id="{6F430C41-EDA2-3503-CAAA-D5F62C400BEF}"/>
                      </a:ext>
                    </a:extLst>
                  </p:cNvPr>
                  <p:cNvGrpSpPr/>
                  <p:nvPr/>
                </p:nvGrpSpPr>
                <p:grpSpPr>
                  <a:xfrm>
                    <a:off x="3025612" y="1925160"/>
                    <a:ext cx="2611937" cy="3138326"/>
                    <a:chOff x="3025612" y="1925160"/>
                    <a:chExt cx="2611937" cy="3138326"/>
                  </a:xfrm>
                </p:grpSpPr>
                <p:grpSp>
                  <p:nvGrpSpPr>
                    <p:cNvPr id="40" name="群組 39">
                      <a:extLst>
                        <a:ext uri="{FF2B5EF4-FFF2-40B4-BE49-F238E27FC236}">
                          <a16:creationId xmlns:a16="http://schemas.microsoft.com/office/drawing/2014/main" id="{CCBD8513-6CAB-35D6-EA7C-5EC1F28144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5612" y="2637961"/>
                      <a:ext cx="2611937" cy="2425525"/>
                      <a:chOff x="3977854" y="2644405"/>
                      <a:chExt cx="3199130" cy="3502066"/>
                    </a:xfrm>
                  </p:grpSpPr>
                  <p:pic>
                    <p:nvPicPr>
                      <p:cNvPr id="35" name="圖片 34">
                        <a:extLst>
                          <a:ext uri="{FF2B5EF4-FFF2-40B4-BE49-F238E27FC236}">
                            <a16:creationId xmlns:a16="http://schemas.microsoft.com/office/drawing/2014/main" id="{F8651F56-81EE-CF79-DAB4-DF039EEFED4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 rot="16200000">
                        <a:off x="4533489" y="3502976"/>
                        <a:ext cx="3502066" cy="178492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1" name="文字方塊 30">
                        <a:extLst>
                          <a:ext uri="{FF2B5EF4-FFF2-40B4-BE49-F238E27FC236}">
                            <a16:creationId xmlns:a16="http://schemas.microsoft.com/office/drawing/2014/main" id="{E6B55A1E-E8A7-46F8-B1DD-B55385C5ED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77854" y="4120906"/>
                        <a:ext cx="2724103" cy="933197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Fully Connected</a:t>
                        </a:r>
                      </a:p>
                      <a:p>
                        <a:r>
                          <a:rPr lang="en-US" altLang="zh-TW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Feedforward Network</a:t>
                        </a:r>
                        <a:endPara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41" name="文字方塊 40">
                      <a:extLst>
                        <a:ext uri="{FF2B5EF4-FFF2-40B4-BE49-F238E27FC236}">
                          <a16:creationId xmlns:a16="http://schemas.microsoft.com/office/drawing/2014/main" id="{D2B35CAA-4B17-F510-4C55-6C01F9207C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5048" y="2236407"/>
                      <a:ext cx="995225" cy="37870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Softmax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pic>
                  <p:nvPicPr>
                    <p:cNvPr id="43" name="圖片 42">
                      <a:extLst>
                        <a:ext uri="{FF2B5EF4-FFF2-40B4-BE49-F238E27FC236}">
                          <a16:creationId xmlns:a16="http://schemas.microsoft.com/office/drawing/2014/main" id="{58A51208-8643-16BB-D571-614AF1B138F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 rot="16200000">
                      <a:off x="4881930" y="1641792"/>
                      <a:ext cx="285749" cy="852486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8E21FA0B-AEEF-53B7-4696-4DCE372F7EC4}"/>
                    </a:ext>
                  </a:extLst>
                </p:cNvPr>
                <p:cNvSpPr txBox="1"/>
                <p:nvPr/>
              </p:nvSpPr>
              <p:spPr>
                <a:xfrm>
                  <a:off x="3910539" y="1987002"/>
                  <a:ext cx="864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outputs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3BBB251C-E898-4D72-3C9D-F4DF86D14E15}"/>
                  </a:ext>
                </a:extLst>
              </p:cNvPr>
              <p:cNvSpPr txBox="1"/>
              <p:nvPr/>
            </p:nvSpPr>
            <p:spPr>
              <a:xfrm>
                <a:off x="6218895" y="3429000"/>
                <a:ext cx="2037737" cy="36933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Activation Function</a:t>
                </a:r>
              </a:p>
            </p:txBody>
          </p:sp>
        </p:grp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6AE36863-F3E7-ACC9-5CEA-C6BD105D0CD5}"/>
                </a:ext>
              </a:extLst>
            </p:cNvPr>
            <p:cNvSpPr txBox="1"/>
            <p:nvPr/>
          </p:nvSpPr>
          <p:spPr>
            <a:xfrm>
              <a:off x="6202387" y="5658179"/>
              <a:ext cx="2037737" cy="36933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Activation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42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B91FB9-9021-89E0-0FD8-4F970689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Convolution 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C01E0-A2F3-6747-2CB7-9B05CAB11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Convolution Layer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就是用多個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filter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掃過整張圖片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在圖片上滑動一個小的卷積核（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filter/kernel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），用來從資料中提取區域性特徵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每個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filter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都學習不同的特徵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例如：邊緣、鳥嘴等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每個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filter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只觀察小區塊（局部特徵），不需全圖處理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得到的特徵圖就像是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這個特徵在這張圖哪裡出現過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Convolution Layer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如何藉由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Filter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提取區域性特徵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這個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fliter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的工作就是找出有沒有連續的從左上角到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84048" lvl="2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右下角的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1,1,1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出現在這個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裡面</a:t>
            </a:r>
          </a:p>
          <a:p>
            <a:pPr lvl="1">
              <a:buFont typeface="Wingdings" panose="05000000000000000000" pitchFamily="2" charset="2"/>
              <a:buChar char="u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91A80E-4708-3C73-C21A-B8A8AB7C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665" y="3592936"/>
            <a:ext cx="3822814" cy="305540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7525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909F4-D6F1-AF6B-DB69-A8E9DB5C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Activation Function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69DFAC-3FA0-AE4A-3775-FF67CDE08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Activation Function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如果神經網路每一層都只做線性變換（加權加總），整個網路即使有很多層，本質上還是一個線性模型，無法解決非線性問題。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引入非線性函數，讓模型能擬合複雜的資料關係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常用：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ReLU(Rectified Linear Unit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，修正線性單元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ReLU(x) = max(0, x)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1B5CF8-6926-E640-33FD-D899B5E6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048" y="3907224"/>
            <a:ext cx="4330170" cy="207024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E474F92-D57A-C08F-5918-C4D431460E43}"/>
              </a:ext>
            </a:extLst>
          </p:cNvPr>
          <p:cNvSpPr txBox="1"/>
          <p:nvPr/>
        </p:nvSpPr>
        <p:spPr>
          <a:xfrm>
            <a:off x="6402723" y="4346252"/>
            <a:ext cx="4030270" cy="1631216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整理提供參考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時間有限不講緣由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的理由：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運算簡單、快速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近似無窮多個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sigmoid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疊加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解決消失梯度問題</a:t>
            </a:r>
          </a:p>
        </p:txBody>
      </p:sp>
    </p:spTree>
    <p:extLst>
      <p:ext uri="{BB962C8B-B14F-4D97-AF65-F5344CB8AC3E}">
        <p14:creationId xmlns:p14="http://schemas.microsoft.com/office/powerpoint/2010/main" val="1720817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1890</TotalTime>
  <Words>1699</Words>
  <Application>Microsoft Office PowerPoint</Application>
  <PresentationFormat>寬螢幕</PresentationFormat>
  <Paragraphs>200</Paragraphs>
  <Slides>35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2" baseType="lpstr">
      <vt:lpstr>標楷體</vt:lpstr>
      <vt:lpstr>Aptos</vt:lpstr>
      <vt:lpstr>Calibri</vt:lpstr>
      <vt:lpstr>Calibri Light</vt:lpstr>
      <vt:lpstr>Times New Roman</vt:lpstr>
      <vt:lpstr>Wingdings</vt:lpstr>
      <vt:lpstr>回顧</vt:lpstr>
      <vt:lpstr>專題簡報 捲積神經網路簡介與 實作CNN應用於CIFAR-10 圖像分類任務</vt:lpstr>
      <vt:lpstr>Outline(1/2)</vt:lpstr>
      <vt:lpstr>Outline(2/2)</vt:lpstr>
      <vt:lpstr>專題研究動機</vt:lpstr>
      <vt:lpstr>研究動機</vt:lpstr>
      <vt:lpstr>捲積神經網路簡介</vt:lpstr>
      <vt:lpstr>捲積神經網路架構說明</vt:lpstr>
      <vt:lpstr>Convolution Layer</vt:lpstr>
      <vt:lpstr>Activation Function</vt:lpstr>
      <vt:lpstr>Max Pooling Layer</vt:lpstr>
      <vt:lpstr>Flatten &amp;  Fully Connected Network Layer &amp; Softmax</vt:lpstr>
      <vt:lpstr>實作CNN應用於CIFAR-10 圖像分類任務</vt:lpstr>
      <vt:lpstr>CIFAR-10 (1/3)</vt:lpstr>
      <vt:lpstr>CIFAR-10 (2/3)</vt:lpstr>
      <vt:lpstr>CIFAR-10 (3/3)</vt:lpstr>
      <vt:lpstr>環境建置</vt:lpstr>
      <vt:lpstr>環境確認(1/2)</vt:lpstr>
      <vt:lpstr>環境確認(2/2)</vt:lpstr>
      <vt:lpstr>變數設置</vt:lpstr>
      <vt:lpstr>Build CNN Model</vt:lpstr>
      <vt:lpstr>Optimizer, Compile Model, Data Augmentation</vt:lpstr>
      <vt:lpstr>Training, 評估模型表現</vt:lpstr>
      <vt:lpstr>Early Stopping：測試集Loss</vt:lpstr>
      <vt:lpstr>Early Stopping：測試集Accuracy</vt:lpstr>
      <vt:lpstr>No Early Stopping：測試集Loss</vt:lpstr>
      <vt:lpstr>No Early Stopping：測試集Accuracy</vt:lpstr>
      <vt:lpstr>Early Stopping &amp; No Early Stopping</vt:lpstr>
      <vt:lpstr>Github Link</vt:lpstr>
      <vt:lpstr>總結</vt:lpstr>
      <vt:lpstr>附錄： CIFAR-10還原圖檔簡易程式  – 於Thonny操作(1/4)</vt:lpstr>
      <vt:lpstr>附錄： CIFAR-10還原圖檔簡易程式  – 於Thonny操作(2/4)</vt:lpstr>
      <vt:lpstr>附錄： CIFAR-10還原圖檔簡易程式  – 於Thonny操作(3/4)</vt:lpstr>
      <vt:lpstr>附錄： CIFAR-10還原圖檔簡易程式  – 於Thonny操作(4/4)</vt:lpstr>
      <vt:lpstr>Reference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宗唐 李</dc:creator>
  <cp:lastModifiedBy>宗唐 李</cp:lastModifiedBy>
  <cp:revision>599</cp:revision>
  <dcterms:created xsi:type="dcterms:W3CDTF">2025-07-20T07:51:35Z</dcterms:created>
  <dcterms:modified xsi:type="dcterms:W3CDTF">2025-08-15T10:50:54Z</dcterms:modified>
</cp:coreProperties>
</file>