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DB762-FA89-45CF-EE16-ADDF42F2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B34F49-C0C1-546B-27F2-FBB44F20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5ADDC-05C1-1059-4353-94C3EB74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F591C-1459-08CE-914C-ADB38EF2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F987EA-B584-9BC6-F5F0-6A5369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9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95FE4-5973-E922-AF87-2EEE1C9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0A107E-C037-BA24-6C0C-0B894648D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563526-C45F-39AD-FAC0-35AE882A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18EA1-00E5-CF18-DDCB-4F3C9D5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9676D-FFB5-267B-67CF-8E7E5636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51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A16101-0F55-A98A-323F-E7E67B924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8A5848-1494-8005-8056-F9478053F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C4456-5CF6-89F6-8BD2-EA6346C1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ADA006-1DDF-DB09-6114-10563432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09F66-C877-03CD-1CD7-3392BAEB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91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80F0-B9FF-3825-B784-F60B460C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0DFDB-048A-D924-3906-B3883984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2AF03-B0A2-B036-3635-1CD87C73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51204D-6942-DC10-8B1C-7C72035F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88C615-4CC7-2DE2-F5A5-AF34CD4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5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7F1D-0270-0B90-FC78-39CACCD5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7D6C5-7F45-3CB0-6C82-52F8C7B1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613E7C-8496-4601-3852-1B20D5A8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DABF-AC85-EC2B-B75C-F4AB84C7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98E58B-8B79-BADB-9AFE-E265785E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52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DDC4B-D538-6F0C-9FEB-C7767B60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BDD4E-8D55-F941-D7CB-CBD59861E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5B6425-828D-4AE3-A6CF-C02511C29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329499-75B5-634B-218D-AD5A737C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AAAAB3-7B23-2AA1-8F22-9B17BF92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838DFC-8462-FF4B-8903-45582415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37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E4A3A-5188-AD8A-CB08-ECDDEDF8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2E0EED-749C-85C8-826B-80414E1D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E5D5D6-035E-C5D0-CB25-F4EC33248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6FB594-94F4-F730-99CB-4D7AD3E6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ECA430-50BD-9899-4108-912AECE3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D3BEFD-D8E7-2EAE-9FCE-3F43C2B1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B3CAF6-41F8-E461-2341-629838CF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69053C-B7FD-14C1-A1D6-D219F0C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60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D733D-F1CE-FB16-929F-75252B4D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F38D09-4814-C2B6-DF37-F755AB78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FD4F10-98DD-2F16-5FB8-DAD374A1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1045EC-511E-07DA-2C55-BCA31A4C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38790A-1F68-7E94-E40F-66DFEF95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C06B06-678E-7720-9D3A-4909FB0B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373F52-B246-F352-6142-4A554F2D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75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16724-6CB8-F98F-62CF-6F9A1E8E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49733-F6F6-88B5-976F-7A103056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28257B-C96C-B4C7-0B58-8A02B88B9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2DFAB1-044A-53EA-5FEC-68CB740D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1C4BD9-A04A-4E8B-BBBC-BD4C5BF2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D65D23-076B-AA3F-7B72-3E3623E3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7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968B6-8606-2849-F6D0-68D5AA3C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32D0DF-185A-C27E-3702-30592392E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33FD0D-8A93-155C-781E-9912BAD81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9BD32E-A004-FF65-C7B1-B0275A19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961E04-CC4C-C5E7-AEEF-15933F12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F4144C-E5B5-FE6A-3A3E-831BFA7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39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BE68EB-C0C1-C7FE-A897-6466977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8BFA8C-CC72-845F-8A46-F1BB7E01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2C7B2E-0D7C-0055-9E39-25EE4E190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164E-E452-498F-B98F-AED6BBD2C39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63DAE7-BD93-7D82-CF12-6B317833E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BA98CD-5CF2-BBD3-82FA-EF7912BFF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809C-C95C-4DE0-B286-511508540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7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79B2421-9EDF-6931-CDC8-ED4E010A17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5D92C2C-A4DD-BEEC-C56D-02D61652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55" y="201007"/>
            <a:ext cx="5048265" cy="333753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grpSp>
        <p:nvGrpSpPr>
          <p:cNvPr id="59" name="群組 58">
            <a:extLst>
              <a:ext uri="{FF2B5EF4-FFF2-40B4-BE49-F238E27FC236}">
                <a16:creationId xmlns:a16="http://schemas.microsoft.com/office/drawing/2014/main" id="{9EB63F24-DA56-2655-5A4D-CC2FA21F1A0E}"/>
              </a:ext>
            </a:extLst>
          </p:cNvPr>
          <p:cNvGrpSpPr/>
          <p:nvPr/>
        </p:nvGrpSpPr>
        <p:grpSpPr>
          <a:xfrm>
            <a:off x="333917" y="2403150"/>
            <a:ext cx="6883315" cy="3965057"/>
            <a:chOff x="261257" y="548978"/>
            <a:chExt cx="8267285" cy="5403953"/>
          </a:xfrm>
        </p:grpSpPr>
        <p:sp>
          <p:nvSpPr>
            <p:cNvPr id="40" name="Shape 3">
              <a:extLst>
                <a:ext uri="{FF2B5EF4-FFF2-40B4-BE49-F238E27FC236}">
                  <a16:creationId xmlns:a16="http://schemas.microsoft.com/office/drawing/2014/main" id="{D80DFDC2-53C7-CB28-C3E8-C911ADD1DA2A}"/>
                </a:ext>
              </a:extLst>
            </p:cNvPr>
            <p:cNvSpPr/>
            <p:nvPr/>
          </p:nvSpPr>
          <p:spPr>
            <a:xfrm>
              <a:off x="489082" y="548978"/>
              <a:ext cx="45719" cy="3094838"/>
            </a:xfrm>
            <a:prstGeom prst="rect">
              <a:avLst/>
            </a:prstGeom>
            <a:solidFill>
              <a:srgbClr val="D2CCC5"/>
            </a:solidFill>
            <a:ln/>
          </p:spPr>
        </p:sp>
        <p:sp>
          <p:nvSpPr>
            <p:cNvPr id="41" name="Shape 4">
              <a:extLst>
                <a:ext uri="{FF2B5EF4-FFF2-40B4-BE49-F238E27FC236}">
                  <a16:creationId xmlns:a16="http://schemas.microsoft.com/office/drawing/2014/main" id="{437B1882-E65B-CEE2-A3C7-056DE9769705}"/>
                </a:ext>
              </a:extLst>
            </p:cNvPr>
            <p:cNvSpPr/>
            <p:nvPr/>
          </p:nvSpPr>
          <p:spPr>
            <a:xfrm>
              <a:off x="761200" y="950277"/>
              <a:ext cx="777597" cy="44410"/>
            </a:xfrm>
            <a:prstGeom prst="rect">
              <a:avLst/>
            </a:prstGeom>
            <a:solidFill>
              <a:srgbClr val="D2CCC5"/>
            </a:solidFill>
            <a:ln/>
          </p:spPr>
        </p:sp>
        <p:sp>
          <p:nvSpPr>
            <p:cNvPr id="42" name="Shape 5">
              <a:extLst>
                <a:ext uri="{FF2B5EF4-FFF2-40B4-BE49-F238E27FC236}">
                  <a16:creationId xmlns:a16="http://schemas.microsoft.com/office/drawing/2014/main" id="{B2C794D5-F480-6C01-D2C3-99154753397F}"/>
                </a:ext>
              </a:extLst>
            </p:cNvPr>
            <p:cNvSpPr/>
            <p:nvPr/>
          </p:nvSpPr>
          <p:spPr>
            <a:xfrm>
              <a:off x="261257" y="722570"/>
              <a:ext cx="499943" cy="499943"/>
            </a:xfrm>
            <a:prstGeom prst="roundRect">
              <a:avLst>
                <a:gd name="adj" fmla="val 26667"/>
              </a:avLst>
            </a:prstGeom>
            <a:solidFill>
              <a:srgbClr val="EFE7D6"/>
            </a:solidFill>
            <a:ln/>
          </p:spPr>
        </p:sp>
        <p:sp>
          <p:nvSpPr>
            <p:cNvPr id="43" name="Text 6">
              <a:extLst>
                <a:ext uri="{FF2B5EF4-FFF2-40B4-BE49-F238E27FC236}">
                  <a16:creationId xmlns:a16="http://schemas.microsoft.com/office/drawing/2014/main" id="{2C4637AC-44F6-54F2-0427-0F088BA1DD62}"/>
                </a:ext>
              </a:extLst>
            </p:cNvPr>
            <p:cNvSpPr/>
            <p:nvPr/>
          </p:nvSpPr>
          <p:spPr>
            <a:xfrm>
              <a:off x="432588" y="764242"/>
              <a:ext cx="157282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484237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1</a:t>
              </a:r>
              <a:endParaRPr lang="en-US" sz="2624" dirty="0"/>
            </a:p>
          </p:txBody>
        </p:sp>
        <p:sp>
          <p:nvSpPr>
            <p:cNvPr id="44" name="Text 7">
              <a:extLst>
                <a:ext uri="{FF2B5EF4-FFF2-40B4-BE49-F238E27FC236}">
                  <a16:creationId xmlns:a16="http://schemas.microsoft.com/office/drawing/2014/main" id="{DEFA0B0A-5023-EFC7-8C98-627BD826DC34}"/>
                </a:ext>
              </a:extLst>
            </p:cNvPr>
            <p:cNvSpPr/>
            <p:nvPr/>
          </p:nvSpPr>
          <p:spPr>
            <a:xfrm>
              <a:off x="1738112" y="621241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zh-TW" altLang="en-US" b="1" dirty="0">
                  <a:solidFill>
                    <a:srgbClr val="484237"/>
                  </a:solidFill>
                  <a:latin typeface="Gelasio" pitchFamily="34" charset="0"/>
                  <a:ea typeface="Gelasio" pitchFamily="34" charset="-122"/>
                </a:rPr>
                <a:t>社團參與</a:t>
              </a:r>
              <a:endParaRPr lang="en-US" dirty="0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08F58E1B-6F52-5E11-A185-48C38B08E46A}"/>
                </a:ext>
              </a:extLst>
            </p:cNvPr>
            <p:cNvSpPr/>
            <p:nvPr/>
          </p:nvSpPr>
          <p:spPr>
            <a:xfrm>
              <a:off x="1756720" y="1069357"/>
              <a:ext cx="5372108" cy="102191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285750" indent="-285750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向日葵志工社活動長</a:t>
              </a:r>
              <a:endParaRPr lang="en-US" altLang="zh-TW" sz="140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蘭友會行政長</a:t>
              </a:r>
              <a:endParaRPr lang="en-US" altLang="zh-TW" sz="140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</p:txBody>
        </p:sp>
        <p:sp>
          <p:nvSpPr>
            <p:cNvPr id="46" name="Shape 9">
              <a:extLst>
                <a:ext uri="{FF2B5EF4-FFF2-40B4-BE49-F238E27FC236}">
                  <a16:creationId xmlns:a16="http://schemas.microsoft.com/office/drawing/2014/main" id="{9FD6C4F6-EAE5-C253-F27F-08F00600768A}"/>
                </a:ext>
              </a:extLst>
            </p:cNvPr>
            <p:cNvSpPr/>
            <p:nvPr/>
          </p:nvSpPr>
          <p:spPr>
            <a:xfrm>
              <a:off x="761199" y="2495419"/>
              <a:ext cx="777597" cy="44410"/>
            </a:xfrm>
            <a:prstGeom prst="rect">
              <a:avLst/>
            </a:prstGeom>
            <a:solidFill>
              <a:srgbClr val="D2CCC5"/>
            </a:solidFill>
            <a:ln/>
          </p:spPr>
        </p:sp>
        <p:sp>
          <p:nvSpPr>
            <p:cNvPr id="47" name="Shape 10">
              <a:extLst>
                <a:ext uri="{FF2B5EF4-FFF2-40B4-BE49-F238E27FC236}">
                  <a16:creationId xmlns:a16="http://schemas.microsoft.com/office/drawing/2014/main" id="{BE593839-E0AB-873E-DC06-859EDFF4EAF8}"/>
                </a:ext>
              </a:extLst>
            </p:cNvPr>
            <p:cNvSpPr/>
            <p:nvPr/>
          </p:nvSpPr>
          <p:spPr>
            <a:xfrm>
              <a:off x="261257" y="2267653"/>
              <a:ext cx="499943" cy="499943"/>
            </a:xfrm>
            <a:prstGeom prst="roundRect">
              <a:avLst>
                <a:gd name="adj" fmla="val 26667"/>
              </a:avLst>
            </a:prstGeom>
            <a:solidFill>
              <a:srgbClr val="EFE7D6"/>
            </a:solidFill>
            <a:ln/>
          </p:spPr>
        </p:sp>
        <p:sp>
          <p:nvSpPr>
            <p:cNvPr id="48" name="Text 11">
              <a:extLst>
                <a:ext uri="{FF2B5EF4-FFF2-40B4-BE49-F238E27FC236}">
                  <a16:creationId xmlns:a16="http://schemas.microsoft.com/office/drawing/2014/main" id="{545896C7-C4BA-97E2-36F4-15781D4BD04F}"/>
                </a:ext>
              </a:extLst>
            </p:cNvPr>
            <p:cNvSpPr/>
            <p:nvPr/>
          </p:nvSpPr>
          <p:spPr>
            <a:xfrm>
              <a:off x="410203" y="2302569"/>
              <a:ext cx="202049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484237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2</a:t>
              </a:r>
              <a:endParaRPr lang="en-US" sz="2624" dirty="0"/>
            </a:p>
          </p:txBody>
        </p:sp>
        <p:sp>
          <p:nvSpPr>
            <p:cNvPr id="49" name="Text 12">
              <a:extLst>
                <a:ext uri="{FF2B5EF4-FFF2-40B4-BE49-F238E27FC236}">
                  <a16:creationId xmlns:a16="http://schemas.microsoft.com/office/drawing/2014/main" id="{D87B94C1-2FC6-9003-F7A7-7105721052BA}"/>
                </a:ext>
              </a:extLst>
            </p:cNvPr>
            <p:cNvSpPr/>
            <p:nvPr/>
          </p:nvSpPr>
          <p:spPr>
            <a:xfrm>
              <a:off x="1699443" y="3616002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zh-TW" altLang="en-US" b="1" dirty="0">
                  <a:solidFill>
                    <a:srgbClr val="484237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活動參與</a:t>
              </a:r>
              <a:endParaRPr lang="en-US" dirty="0"/>
            </a:p>
          </p:txBody>
        </p:sp>
        <p:sp>
          <p:nvSpPr>
            <p:cNvPr id="50" name="Text 13">
              <a:extLst>
                <a:ext uri="{FF2B5EF4-FFF2-40B4-BE49-F238E27FC236}">
                  <a16:creationId xmlns:a16="http://schemas.microsoft.com/office/drawing/2014/main" id="{6203D4CE-EFD4-5F39-8050-E3F76DDDD8BA}"/>
                </a:ext>
              </a:extLst>
            </p:cNvPr>
            <p:cNvSpPr/>
            <p:nvPr/>
          </p:nvSpPr>
          <p:spPr>
            <a:xfrm>
              <a:off x="1738112" y="2571261"/>
              <a:ext cx="5487294" cy="35540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2021</a:t>
              </a: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全國大專院校</a:t>
              </a:r>
              <a:r>
                <a:rPr lang="en-US" altLang="zh-TW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OTOP</a:t>
              </a: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地方特色產業故事化行銷競賽</a:t>
              </a:r>
              <a:endParaRPr lang="en-US" altLang="zh-TW" sz="140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財團法人台灣經濟研究院</a:t>
              </a:r>
              <a:r>
                <a:rPr lang="en-US" altLang="zh-TW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(</a:t>
              </a: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研究一所</a:t>
              </a:r>
              <a:r>
                <a:rPr lang="en-US" altLang="zh-TW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)</a:t>
              </a:r>
              <a:endParaRPr lang="zh-TW" altLang="en-US" sz="140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</p:txBody>
        </p:sp>
        <p:sp>
          <p:nvSpPr>
            <p:cNvPr id="51" name="Text 16">
              <a:extLst>
                <a:ext uri="{FF2B5EF4-FFF2-40B4-BE49-F238E27FC236}">
                  <a16:creationId xmlns:a16="http://schemas.microsoft.com/office/drawing/2014/main" id="{8ED7EA67-A68D-AFAF-B3A2-8FB26E994CFF}"/>
                </a:ext>
              </a:extLst>
            </p:cNvPr>
            <p:cNvSpPr/>
            <p:nvPr/>
          </p:nvSpPr>
          <p:spPr>
            <a:xfrm>
              <a:off x="516515" y="1423556"/>
              <a:ext cx="200858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endParaRPr lang="en-US" sz="2624" dirty="0"/>
            </a:p>
          </p:txBody>
        </p:sp>
        <p:sp>
          <p:nvSpPr>
            <p:cNvPr id="56" name="Shape 3">
              <a:extLst>
                <a:ext uri="{FF2B5EF4-FFF2-40B4-BE49-F238E27FC236}">
                  <a16:creationId xmlns:a16="http://schemas.microsoft.com/office/drawing/2014/main" id="{09239493-0E41-E689-CD41-07DA9FF9DB59}"/>
                </a:ext>
              </a:extLst>
            </p:cNvPr>
            <p:cNvSpPr/>
            <p:nvPr/>
          </p:nvSpPr>
          <p:spPr>
            <a:xfrm>
              <a:off x="488367" y="3717839"/>
              <a:ext cx="45719" cy="2235092"/>
            </a:xfrm>
            <a:prstGeom prst="rect">
              <a:avLst/>
            </a:prstGeom>
            <a:solidFill>
              <a:srgbClr val="D2CCC5"/>
            </a:solidFill>
            <a:ln/>
          </p:spPr>
        </p:sp>
        <p:sp>
          <p:nvSpPr>
            <p:cNvPr id="54" name="Shape 9">
              <a:extLst>
                <a:ext uri="{FF2B5EF4-FFF2-40B4-BE49-F238E27FC236}">
                  <a16:creationId xmlns:a16="http://schemas.microsoft.com/office/drawing/2014/main" id="{9D5A3DB3-451F-BF82-EA05-13F0D235A887}"/>
                </a:ext>
              </a:extLst>
            </p:cNvPr>
            <p:cNvSpPr/>
            <p:nvPr/>
          </p:nvSpPr>
          <p:spPr>
            <a:xfrm>
              <a:off x="717373" y="3789595"/>
              <a:ext cx="777597" cy="44410"/>
            </a:xfrm>
            <a:prstGeom prst="rect">
              <a:avLst/>
            </a:prstGeom>
            <a:solidFill>
              <a:srgbClr val="D2CCC5"/>
            </a:solidFill>
            <a:ln/>
          </p:spPr>
        </p:sp>
        <p:sp>
          <p:nvSpPr>
            <p:cNvPr id="55" name="Text 12">
              <a:extLst>
                <a:ext uri="{FF2B5EF4-FFF2-40B4-BE49-F238E27FC236}">
                  <a16:creationId xmlns:a16="http://schemas.microsoft.com/office/drawing/2014/main" id="{5CFC2DDC-35E1-B031-FD3B-DD9A8AAC5FA8}"/>
                </a:ext>
              </a:extLst>
            </p:cNvPr>
            <p:cNvSpPr/>
            <p:nvPr/>
          </p:nvSpPr>
          <p:spPr>
            <a:xfrm>
              <a:off x="1733286" y="2145840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zh-TW" altLang="en-US" b="1" dirty="0">
                  <a:solidFill>
                    <a:srgbClr val="484237"/>
                  </a:solidFill>
                  <a:latin typeface="Gelasio" pitchFamily="34" charset="0"/>
                  <a:ea typeface="Gelasio" pitchFamily="34" charset="-122"/>
                </a:rPr>
                <a:t>比賽與實習經歷</a:t>
              </a:r>
              <a:endParaRPr lang="en-US" dirty="0"/>
            </a:p>
          </p:txBody>
        </p:sp>
        <p:sp>
          <p:nvSpPr>
            <p:cNvPr id="52" name="Shape 10">
              <a:extLst>
                <a:ext uri="{FF2B5EF4-FFF2-40B4-BE49-F238E27FC236}">
                  <a16:creationId xmlns:a16="http://schemas.microsoft.com/office/drawing/2014/main" id="{76A0809D-7DD2-682B-C60A-0BB23BA3A14D}"/>
                </a:ext>
              </a:extLst>
            </p:cNvPr>
            <p:cNvSpPr/>
            <p:nvPr/>
          </p:nvSpPr>
          <p:spPr>
            <a:xfrm>
              <a:off x="263213" y="3547440"/>
              <a:ext cx="499943" cy="499943"/>
            </a:xfrm>
            <a:prstGeom prst="roundRect">
              <a:avLst>
                <a:gd name="adj" fmla="val 26667"/>
              </a:avLst>
            </a:prstGeom>
            <a:solidFill>
              <a:srgbClr val="EFE7D6"/>
            </a:solidFill>
            <a:ln/>
          </p:spPr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2560BD3D-DF2D-0640-C87B-3180B0A198D6}"/>
                </a:ext>
              </a:extLst>
            </p:cNvPr>
            <p:cNvSpPr/>
            <p:nvPr/>
          </p:nvSpPr>
          <p:spPr>
            <a:xfrm>
              <a:off x="412159" y="3563103"/>
              <a:ext cx="202049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altLang="zh-TW" sz="2624" b="1" dirty="0">
                  <a:solidFill>
                    <a:srgbClr val="484237"/>
                  </a:solidFill>
                  <a:latin typeface="Gelasio" pitchFamily="34" charset="0"/>
                  <a:ea typeface="Gelasio" pitchFamily="34" charset="-122"/>
                </a:rPr>
                <a:t>3</a:t>
              </a:r>
              <a:endParaRPr lang="en-US" sz="2624" dirty="0"/>
            </a:p>
          </p:txBody>
        </p:sp>
        <p:sp>
          <p:nvSpPr>
            <p:cNvPr id="58" name="Text 13">
              <a:extLst>
                <a:ext uri="{FF2B5EF4-FFF2-40B4-BE49-F238E27FC236}">
                  <a16:creationId xmlns:a16="http://schemas.microsoft.com/office/drawing/2014/main" id="{8B559E77-9800-D1D4-C0D4-22526C6A93E5}"/>
                </a:ext>
              </a:extLst>
            </p:cNvPr>
            <p:cNvSpPr/>
            <p:nvPr/>
          </p:nvSpPr>
          <p:spPr>
            <a:xfrm>
              <a:off x="1733286" y="4023600"/>
              <a:ext cx="6795256" cy="499942"/>
            </a:xfrm>
            <a:prstGeom prst="rect">
              <a:avLst/>
            </a:prstGeom>
            <a:noFill/>
            <a:ln/>
          </p:spPr>
          <p:txBody>
            <a:bodyPr wrap="none" numCol="3" rtlCol="0" anchor="t"/>
            <a:lstStyle/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2021</a:t>
              </a: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冬華緣</a:t>
              </a:r>
              <a:r>
                <a:rPr lang="en-US" altLang="zh-TW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·</a:t>
              </a: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東勢小小領袖成長營</a:t>
              </a: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清大蘭友下鄉營隊</a:t>
              </a:r>
              <a:endParaRPr lang="en-US" altLang="zh-TW" sz="140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北大蘭友下鄉營隊</a:t>
              </a:r>
              <a:endParaRPr lang="en-US" altLang="zh-TW" sz="140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蘭陽週</a:t>
              </a:r>
              <a:endParaRPr lang="en-US" altLang="zh-TW" sz="140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挖仔尾聯合淨灘</a:t>
              </a:r>
              <a:endParaRPr lang="en-US" altLang="zh-TW" sz="140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三峽國中</a:t>
              </a:r>
              <a:r>
                <a:rPr lang="en-US" altLang="zh-TW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4Q</a:t>
              </a: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成長營</a:t>
              </a:r>
              <a:endParaRPr lang="en-US" altLang="zh-TW" sz="140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74655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Gelasio" pitchFamily="34" charset="-120"/>
                </a:rPr>
                <a:t>陽明養護中心出隊</a:t>
              </a: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endParaRPr lang="zh-TW" altLang="en-US" sz="175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endParaRPr lang="zh-TW" altLang="en-US" sz="175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endParaRPr lang="zh-TW" altLang="en-US" sz="175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endParaRPr lang="zh-TW" altLang="en-US" sz="175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endParaRPr lang="en-US" altLang="zh-TW" sz="175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  <a:p>
              <a:pPr marL="285750" indent="-285750" algn="l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endParaRPr lang="zh-TW" altLang="en-US" sz="1750" dirty="0">
                <a:solidFill>
                  <a:srgbClr val="746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elasio" pitchFamily="34" charset="-120"/>
              </a:endParaRPr>
            </a:p>
          </p:txBody>
        </p:sp>
      </p:grp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CD93CB1-675B-C14A-E7E0-8CF1B21FA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88298"/>
              </p:ext>
            </p:extLst>
          </p:nvPr>
        </p:nvGraphicFramePr>
        <p:xfrm>
          <a:off x="6743803" y="3610475"/>
          <a:ext cx="5134066" cy="295384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352921">
                  <a:extLst>
                    <a:ext uri="{9D8B030D-6E8A-4147-A177-3AD203B41FA5}">
                      <a16:colId xmlns:a16="http://schemas.microsoft.com/office/drawing/2014/main" val="2985345612"/>
                    </a:ext>
                  </a:extLst>
                </a:gridCol>
                <a:gridCol w="1314707">
                  <a:extLst>
                    <a:ext uri="{9D8B030D-6E8A-4147-A177-3AD203B41FA5}">
                      <a16:colId xmlns:a16="http://schemas.microsoft.com/office/drawing/2014/main" val="2613188765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4181546643"/>
                    </a:ext>
                  </a:extLst>
                </a:gridCol>
                <a:gridCol w="580258">
                  <a:extLst>
                    <a:ext uri="{9D8B030D-6E8A-4147-A177-3AD203B41FA5}">
                      <a16:colId xmlns:a16="http://schemas.microsoft.com/office/drawing/2014/main" val="474772168"/>
                    </a:ext>
                  </a:extLst>
                </a:gridCol>
                <a:gridCol w="878049">
                  <a:extLst>
                    <a:ext uri="{9D8B030D-6E8A-4147-A177-3AD203B41FA5}">
                      <a16:colId xmlns:a16="http://schemas.microsoft.com/office/drawing/2014/main" val="4005185460"/>
                    </a:ext>
                  </a:extLst>
                </a:gridCol>
                <a:gridCol w="810792">
                  <a:extLst>
                    <a:ext uri="{9D8B030D-6E8A-4147-A177-3AD203B41FA5}">
                      <a16:colId xmlns:a16="http://schemas.microsoft.com/office/drawing/2014/main" val="1713071303"/>
                    </a:ext>
                  </a:extLst>
                </a:gridCol>
                <a:gridCol w="494522">
                  <a:extLst>
                    <a:ext uri="{9D8B030D-6E8A-4147-A177-3AD203B41FA5}">
                      <a16:colId xmlns:a16="http://schemas.microsoft.com/office/drawing/2014/main" val="3076213105"/>
                    </a:ext>
                  </a:extLst>
                </a:gridCol>
              </a:tblGrid>
              <a:tr h="171659">
                <a:tc rowSpan="8"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優秀科目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專業課程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其餘選修通識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9108"/>
                  </a:ext>
                </a:extLst>
              </a:tr>
              <a:tr h="3433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科目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成績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排名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科目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成績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排名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30219"/>
                  </a:ext>
                </a:extLst>
              </a:tr>
              <a:tr h="3673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經濟學原理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賽局理論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97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5817044"/>
                  </a:ext>
                </a:extLst>
              </a:tr>
              <a:tr h="3194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微積分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投資學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96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8940230"/>
                  </a:ext>
                </a:extLst>
              </a:tr>
              <a:tr h="3673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個體經濟學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資料處理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99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328767"/>
                  </a:ext>
                </a:extLst>
              </a:tr>
              <a:tr h="3673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總體經濟學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46075" algn="l"/>
                        </a:tabLs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商用英文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1606633"/>
                  </a:ext>
                </a:extLst>
              </a:tr>
              <a:tr h="6389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公共經濟學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日本政治經濟發展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1696927"/>
                  </a:ext>
                </a:extLst>
              </a:tr>
              <a:tr h="3673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國際經濟學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95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社會學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92</a:t>
                      </a:r>
                      <a:endParaRPr lang="zh-TW" sz="1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sz="1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9437521"/>
                  </a:ext>
                </a:extLst>
              </a:tr>
            </a:tbl>
          </a:graphicData>
        </a:graphic>
      </p:graphicFrame>
      <p:sp>
        <p:nvSpPr>
          <p:cNvPr id="63" name="Text 7">
            <a:extLst>
              <a:ext uri="{FF2B5EF4-FFF2-40B4-BE49-F238E27FC236}">
                <a16:creationId xmlns:a16="http://schemas.microsoft.com/office/drawing/2014/main" id="{481ADD01-40F2-31A6-D0A1-65E9E91EAECF}"/>
              </a:ext>
            </a:extLst>
          </p:cNvPr>
          <p:cNvSpPr/>
          <p:nvPr/>
        </p:nvSpPr>
        <p:spPr>
          <a:xfrm>
            <a:off x="282595" y="291641"/>
            <a:ext cx="2312529" cy="254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zh-TW" altLang="en-US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基本訊息</a:t>
            </a:r>
            <a:endParaRPr lang="en-US" dirty="0"/>
          </a:p>
        </p:txBody>
      </p:sp>
      <p:graphicFrame>
        <p:nvGraphicFramePr>
          <p:cNvPr id="1024" name="表格 1026">
            <a:extLst>
              <a:ext uri="{FF2B5EF4-FFF2-40B4-BE49-F238E27FC236}">
                <a16:creationId xmlns:a16="http://schemas.microsoft.com/office/drawing/2014/main" id="{73E8F31F-229C-E497-1300-059B38932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44841"/>
              </p:ext>
            </p:extLst>
          </p:nvPr>
        </p:nvGraphicFramePr>
        <p:xfrm>
          <a:off x="343026" y="831023"/>
          <a:ext cx="3617615" cy="119672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42914">
                  <a:extLst>
                    <a:ext uri="{9D8B030D-6E8A-4147-A177-3AD203B41FA5}">
                      <a16:colId xmlns:a16="http://schemas.microsoft.com/office/drawing/2014/main" val="4243523606"/>
                    </a:ext>
                  </a:extLst>
                </a:gridCol>
                <a:gridCol w="2974701">
                  <a:extLst>
                    <a:ext uri="{9D8B030D-6E8A-4147-A177-3AD203B41FA5}">
                      <a16:colId xmlns:a16="http://schemas.microsoft.com/office/drawing/2014/main" val="2371324943"/>
                    </a:ext>
                  </a:extLst>
                </a:gridCol>
              </a:tblGrid>
              <a:tr h="33116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99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zh-TW" sz="1400" kern="1200" dirty="0">
                          <a:solidFill>
                            <a:srgbClr val="746558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姓名</a:t>
                      </a:r>
                      <a:endParaRPr lang="zh-TW" altLang="en-US" sz="1400" kern="1200" dirty="0">
                        <a:solidFill>
                          <a:srgbClr val="746558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99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zh-TW" sz="1400" kern="1200" dirty="0">
                          <a:solidFill>
                            <a:srgbClr val="746558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何宗祐</a:t>
                      </a:r>
                      <a:endParaRPr lang="zh-TW" altLang="en-US" sz="1400" kern="1200" dirty="0">
                        <a:solidFill>
                          <a:srgbClr val="746558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62428"/>
                  </a:ext>
                </a:extLst>
              </a:tr>
              <a:tr h="33116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99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zh-TW" sz="1400" kern="1200" dirty="0">
                          <a:solidFill>
                            <a:srgbClr val="746558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性別</a:t>
                      </a:r>
                      <a:endParaRPr lang="zh-TW" altLang="en-US" sz="1400" kern="1200" dirty="0">
                        <a:solidFill>
                          <a:srgbClr val="746558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99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zh-TW" sz="1400" kern="1200" dirty="0">
                          <a:solidFill>
                            <a:srgbClr val="746558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lang="zh-TW" altLang="en-US" sz="1400" kern="1200" dirty="0">
                        <a:solidFill>
                          <a:srgbClr val="746558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24634"/>
                  </a:ext>
                </a:extLst>
              </a:tr>
              <a:tr h="33116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99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zh-TW" sz="1400" kern="1200" dirty="0">
                          <a:solidFill>
                            <a:srgbClr val="746558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學歷</a:t>
                      </a:r>
                      <a:endParaRPr lang="zh-TW" altLang="en-US" sz="1400" kern="1200" dirty="0">
                        <a:solidFill>
                          <a:srgbClr val="746558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99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TW" altLang="zh-TW" sz="1400" kern="1200" dirty="0">
                          <a:solidFill>
                            <a:srgbClr val="746558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臺北大學經濟學系四年級</a:t>
                      </a:r>
                      <a:endParaRPr lang="zh-TW" altLang="en-US" sz="1400" kern="1200" dirty="0">
                        <a:solidFill>
                          <a:srgbClr val="746558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23645"/>
                  </a:ext>
                </a:extLst>
              </a:tr>
            </a:tbl>
          </a:graphicData>
        </a:graphic>
      </p:graphicFrame>
      <p:pic>
        <p:nvPicPr>
          <p:cNvPr id="1025" name="圖片 1">
            <a:extLst>
              <a:ext uri="{FF2B5EF4-FFF2-40B4-BE49-F238E27FC236}">
                <a16:creationId xmlns:a16="http://schemas.microsoft.com/office/drawing/2014/main" id="{BA1AC67A-4D26-09DC-9A53-B10B30AC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49" y="899778"/>
            <a:ext cx="930275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0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159</Words>
  <Application>Microsoft Office PowerPoint</Application>
  <PresentationFormat>寬螢幕</PresentationFormat>
  <Paragraphs>73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Gelasio</vt:lpstr>
      <vt:lpstr>微軟正黑體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2024-04-22T14:30:54Z</dcterms:created>
  <dcterms:modified xsi:type="dcterms:W3CDTF">2024-04-23T05:11:36Z</dcterms:modified>
</cp:coreProperties>
</file>