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y="5143500" cx="9144000"/>
  <p:notesSz cx="6858000" cy="9144000"/>
  <p:embeddedFontLst>
    <p:embeddedFont>
      <p:font typeface="Economica"/>
      <p:regular r:id="rId47"/>
      <p:bold r:id="rId48"/>
      <p:italic r:id="rId49"/>
      <p:boldItalic r:id="rId50"/>
    </p:embeddedFont>
    <p:embeddedFont>
      <p:font typeface="Open Sans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Economica-bold.fntdata"/><Relationship Id="rId47" Type="http://schemas.openxmlformats.org/officeDocument/2006/relationships/font" Target="fonts/Economica-regular.fntdata"/><Relationship Id="rId49" Type="http://schemas.openxmlformats.org/officeDocument/2006/relationships/font" Target="fonts/Economic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OpenSans-regular.fntdata"/><Relationship Id="rId50" Type="http://schemas.openxmlformats.org/officeDocument/2006/relationships/font" Target="fonts/Economica-boldItalic.fntdata"/><Relationship Id="rId53" Type="http://schemas.openxmlformats.org/officeDocument/2006/relationships/font" Target="fonts/OpenSans-italic.fntdata"/><Relationship Id="rId52" Type="http://schemas.openxmlformats.org/officeDocument/2006/relationships/font" Target="fonts/OpenSans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b875426ab_5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b875426ab_5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b53b9035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b53b9035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be4b7df57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be4b7df57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To reproduce:</a:t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curl ftp://ftp.ensembl.org/pub/release-87/gtf/homo_sapiens/Homo_sapiens.GRCh38.87.gtf.gz &gt; human.genes.gtf.gz</a:t>
            </a:r>
            <a:b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gzip -d human.genes.gtf.gz; mv human.genes.gtf genes.gtf </a:t>
            </a:r>
            <a:endParaRPr sz="3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ae9b7b7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ae9b7b7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be4b7df57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be4b7df57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be4b7df57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be4b7df57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be4b7df57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be4b7df57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be4b7df57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be4b7df57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be4b7df57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be4b7df57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be4b7df57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be4b7df57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be4b7df57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be4b7df57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be4b7df57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be4b7df57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be4b7df57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be4b7df57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be4b7df57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be4b7df57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be4b7df57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be4b7df57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be4b7df57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be4b7df57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b875426ab_16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b875426ab_16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be4b7df57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be4b7df57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be4b7df57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be4b7df57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be4b7df57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be4b7df57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Jump to 1:09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be4b7df57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be4b7df57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Jump to 1:09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faaef4c6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faaef4c6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be4b7df57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be4b7df57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be4b7df57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be4b7df57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be4b7df57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be4b7df57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Jump to 1:09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ae9b7b7e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ae9b7b7e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be4b7df57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be4b7df57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be4b7df57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be4b7df57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be4b7df57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be4b7df57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be4b7df57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be4b7df57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be4b7df57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be4b7df57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be4b7df57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be4b7df57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02721814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02721814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be4b7df57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be4b7df57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b8729e52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b8729e52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b0272181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b0272181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02721814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02721814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be4b7df5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be4b7df5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be4b7df57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be4b7df57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875426ab_58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b875426ab_58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be4b7df5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be4b7df5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" name="Google Shape;16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472450" y="4814047"/>
            <a:ext cx="609600" cy="21327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home.chpc.utah.edu/~u1007787/genes.gtf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www.youtube.com/watch?v=1_hbEhyrNAM" TargetMode="External"/><Relationship Id="rId4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home.chpc.utah.edu/~u1007787/dna.fast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ader-bg.jpg"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3225"/>
            <a:ext cx="9144000" cy="48139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type="ctrTitle"/>
          </p:nvPr>
        </p:nvSpPr>
        <p:spPr>
          <a:xfrm>
            <a:off x="1874400" y="500575"/>
            <a:ext cx="5395200" cy="20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</a:rPr>
              <a:t>Introduction to Unix</a:t>
            </a:r>
            <a:endParaRPr b="1" sz="6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</a:rPr>
              <a:t>(part 2)</a:t>
            </a:r>
            <a:endParaRPr b="1" sz="6000">
              <a:solidFill>
                <a:srgbClr val="FFFFFF"/>
              </a:solidFill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485150" y="2419200"/>
            <a:ext cx="60201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Applied Computational Genomics, Lecture 02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https://github.com/quinlan-lab/applied-computational-genomics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Aaron Quinlan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/>
              <a:t>Departments of Human Genetics and Biomedical Informatics</a:t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/>
              <a:t>USTAR Center for Genetic Discovery</a:t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/>
              <a:t>University of Utah</a:t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/>
              <a:t>quinlanlab.org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lazy. You should be too. Shortcuts!!!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25257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Go back to past commands with the arrow keys. 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The </a:t>
            </a:r>
            <a:r>
              <a:rPr lang="en" sz="3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history</a:t>
            </a:r>
            <a:r>
              <a:rPr lang="en" sz="3000"/>
              <a:t> command will report the commands you have used in the past.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Type the "</a:t>
            </a:r>
            <a:r>
              <a:rPr lang="en" sz="3000">
                <a:solidFill>
                  <a:srgbClr val="38761D"/>
                </a:solidFill>
              </a:rPr>
              <a:t>Ctrl</a:t>
            </a:r>
            <a:r>
              <a:rPr lang="en" sz="3000"/>
              <a:t>" "</a:t>
            </a:r>
            <a:r>
              <a:rPr lang="en" sz="3000">
                <a:solidFill>
                  <a:srgbClr val="38761D"/>
                </a:solidFill>
              </a:rPr>
              <a:t>r</a:t>
            </a:r>
            <a:r>
              <a:rPr lang="en" sz="3000"/>
              <a:t>" keys at the same time to bring up a search for commands that contain search terms. Use the arrow keys to cycle through all commands that match the search term.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Use the "</a:t>
            </a:r>
            <a:r>
              <a:rPr lang="en" sz="3000">
                <a:solidFill>
                  <a:srgbClr val="38761D"/>
                </a:solidFill>
              </a:rPr>
              <a:t>Tab</a:t>
            </a:r>
            <a:r>
              <a:rPr lang="en" sz="3000"/>
              <a:t>" key for autocomplete - just like your smartphone!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Type the "</a:t>
            </a:r>
            <a:r>
              <a:rPr lang="en" sz="3000">
                <a:solidFill>
                  <a:srgbClr val="38761D"/>
                </a:solidFill>
              </a:rPr>
              <a:t>Ctrl</a:t>
            </a:r>
            <a:r>
              <a:rPr lang="en" sz="3000"/>
              <a:t>" "</a:t>
            </a:r>
            <a:r>
              <a:rPr lang="en" sz="3000">
                <a:solidFill>
                  <a:srgbClr val="38761D"/>
                </a:solidFill>
              </a:rPr>
              <a:t>c</a:t>
            </a:r>
            <a:r>
              <a:rPr lang="en" sz="3000"/>
              <a:t>" keys at the same time to </a:t>
            </a:r>
            <a:r>
              <a:rPr lang="en" sz="3000" u="sng"/>
              <a:t>kill a command.</a:t>
            </a:r>
            <a:endParaRPr sz="3000" u="sng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490250" y="450150"/>
            <a:ext cx="7409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But what about doing 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something </a:t>
            </a:r>
            <a:r>
              <a:rPr lang="en" sz="6000" u="sng"/>
              <a:t>useful</a:t>
            </a:r>
            <a:r>
              <a:rPr lang="en" sz="6000"/>
              <a:t>?</a:t>
            </a:r>
            <a:endParaRPr sz="6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490250" y="1212150"/>
            <a:ext cx="8304000" cy="30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Let’s imagine you are a first year graduate student studying gene regulation in human muscle development.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You will need a list of genes and transcripts in the human genome.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Let's create a directory called “muscledev” within your “home” directory.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mkdir muscledev </a:t>
            </a:r>
            <a:endParaRPr b="1" sz="1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cd muscledev</a:t>
            </a:r>
            <a:endParaRPr b="1" sz="1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curl </a:t>
            </a:r>
            <a:r>
              <a:rPr b="1" lang="en" sz="1400" u="sng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https://home.chpc.utah.edu/~u1007787/genes.gtf</a:t>
            </a:r>
            <a:r>
              <a:rPr b="1" lang="en" sz="1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&gt; genes.gtf</a:t>
            </a:r>
            <a:endParaRPr b="1" sz="1400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more genes.gtf</a:t>
            </a:r>
            <a:endParaRPr b="1" sz="14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0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more</a:t>
            </a:r>
            <a:r>
              <a:rPr lang="en"/>
              <a:t> command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(scroll through the contents of files page by page)</a:t>
            </a:r>
            <a:endParaRPr sz="1800"/>
          </a:p>
        </p:txBody>
      </p:sp>
      <p:sp>
        <p:nvSpPr>
          <p:cNvPr id="144" name="Google Shape;144;p25"/>
          <p:cNvSpPr txBox="1"/>
          <p:nvPr/>
        </p:nvSpPr>
        <p:spPr>
          <a:xfrm>
            <a:off x="2882625" y="1233550"/>
            <a:ext cx="6109500" cy="35757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#!genome-build GRCh38.p7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#!genome-version GRCh38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#!genome-date 2013-12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#!genome-build-accession NCBI:GCA_000001405.22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#!genebuild-last-updated 2016-06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gene    11869   14409   .       +       .       gene_id "ENSG00000223972"; gene_version "5"; gene_name "DDX11L1"; gene_source "havana"; gene_biotype "transcribed_unprocessed_pseudogene"; havana_gene "OTTHUMG00000000961"; havana_gene_version "2";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transcript      11869   14409   .       +       .       gene_id "ENSG00000223972"; gene_version "5"; transcript_id "ENST00000456328"; transcript_version "2"; gene_name "DDX11L1"; gene_source "havana"; gene_biotype "transcribed_unprocessed_pseudogene"; havana_gene "OTTHUMG00000000961"; havana_gene_version "2"; transcript_name "DDX11L1-002"; transcript_source "havana"; transcript_biotype "processed_transcript"; havana_transcript "OTTHUMT00000362751"; havana_transcript_version "1"; tag "basic"; transcript_support_level "1";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11869   12227   .       +       .       gene_id "ENSG00000223972"; gene_version "5"; transcript_id "ENST00000456328"; transcript_version "2"; exon_number "1"; gene_name "DDX11L1"; gene_source "havana"; gene_biotype "transcribed_unprocessed_pseudogene"; havana_gene "OTTHUMG00000000961"; havana_gene_version "2"; transcript_name "DDX11L1-002"; transcript_source "havana"; transcript_biotype "processed_transcript"; havana_transcript "OTTHUMT00000362751"; havana_transcript_version "1"; exon_id "ENSE00002234944"; exon_version "1"; tag "basic"; transcript_support_level "1";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12613   12721   .       +       .       gene_id "ENSG00000223972"; gene_version "5"; transcript_id "ENST00000456328"; transcript_version "2"; exon_number "2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 rot="-747">
            <a:off x="70299" y="2451215"/>
            <a:ext cx="27600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Tips:</a:t>
            </a:r>
            <a:r>
              <a:rPr b="1" lang="en" sz="180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 b="1" sz="180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Economica"/>
              <a:buAutoNum type="arabicParenBoth"/>
            </a:pPr>
            <a:r>
              <a:rPr b="1" lang="en" sz="180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Hit the space key to move to the next page.</a:t>
            </a:r>
            <a:endParaRPr b="1" sz="180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Economica"/>
              <a:buAutoNum type="arabicParenBoth"/>
            </a:pPr>
            <a:r>
              <a:rPr b="1" lang="en" sz="180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Hit “q” to quit and return to the prompt</a:t>
            </a:r>
            <a:endParaRPr b="1" sz="180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less</a:t>
            </a:r>
            <a:r>
              <a:rPr lang="en"/>
              <a:t> command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(scroll through the contents of files page by page. </a:t>
            </a:r>
            <a:r>
              <a:rPr b="1" lang="en" sz="1800" u="sng"/>
              <a:t>less is “more”</a:t>
            </a:r>
            <a:r>
              <a:rPr lang="en" sz="1800"/>
              <a:t> </a:t>
            </a:r>
            <a:r>
              <a:rPr b="1" lang="en" sz="1800" u="sng"/>
              <a:t>, because you can go forwards and backwards</a:t>
            </a:r>
            <a:r>
              <a:rPr lang="en" sz="1800"/>
              <a:t>)</a:t>
            </a:r>
            <a:endParaRPr sz="1800"/>
          </a:p>
        </p:txBody>
      </p:sp>
      <p:sp>
        <p:nvSpPr>
          <p:cNvPr id="151" name="Google Shape;151;p26"/>
          <p:cNvSpPr txBox="1"/>
          <p:nvPr/>
        </p:nvSpPr>
        <p:spPr>
          <a:xfrm>
            <a:off x="2882625" y="1233550"/>
            <a:ext cx="6109500" cy="35757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#!genome-build GRCh38.p7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#!genome-version GRCh38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#!genome-date 2013-12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#!genome-build-accession NCBI:GCA_000001405.22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#!genebuild-last-updated 2016-06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gene    11869   14409   .       +       .       gene_id "ENSG00000223972"; gene_version "5"; gene_name "DDX11L1"; gene_source "havana"; gene_biotype "transcribed_unprocessed_pseudogene"; havana_gene "OTTHUMG00000000961"; havana_gene_version "2";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transcript      11869   14409   .       +       .       gene_id "ENSG00000223972"; gene_version "5"; transcript_id "ENST00000456328"; transcript_version "2"; gene_name "DDX11L1"; gene_source "havana"; gene_biotype "transcribed_unprocessed_pseudogene"; havana_gene "OTTHUMG00000000961"; havana_gene_version "2"; transcript_name "DDX11L1-002"; transcript_source "havana"; transcript_biotype "processed_transcript"; havana_transcript "OTTHUMT00000362751"; havana_transcript_version "1"; tag "basic"; transcript_support_level "1";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11869   12227   .       +       .       gene_id "ENSG00000223972"; gene_version "5"; transcript_id "ENST00000456328"; transcript_version "2"; exon_number "1"; gene_name "DDX11L1"; gene_source "havana"; gene_biotype "transcribed_unprocessed_pseudogene"; havana_gene "OTTHUMG00000000961"; havana_gene_version "2"; transcript_name "DDX11L1-002"; transcript_source "havana"; transcript_biotype "processed_transcript"; havana_transcript "OTTHUMT00000362751"; havana_transcript_version "1"; exon_id "ENSE00002234944"; exon_version "1"; tag "basic"; transcript_support_level "1";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12613   12721   .       +       .       gene_id "ENSG00000223972"; gene_version "5"; transcript_id "ENST00000456328"; transcript_version "2"; exon_number "2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427150" y="1041175"/>
            <a:ext cx="30000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less genes.gtf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Google Shape;153;p26"/>
          <p:cNvSpPr txBox="1"/>
          <p:nvPr/>
        </p:nvSpPr>
        <p:spPr>
          <a:xfrm rot="-747">
            <a:off x="98574" y="3045890"/>
            <a:ext cx="27600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Tips:</a:t>
            </a:r>
            <a:r>
              <a:rPr b="1" lang="en" sz="180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 b="1" sz="180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Economica"/>
              <a:buAutoNum type="arabicParenBoth"/>
            </a:pPr>
            <a:r>
              <a:rPr b="1" lang="en" sz="180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Hit the space key to move to the next page, or enter to move to the next line.</a:t>
            </a:r>
            <a:endParaRPr b="1" sz="180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Economica"/>
              <a:buAutoNum type="arabicParenBoth"/>
            </a:pPr>
            <a:r>
              <a:rPr b="1" lang="en" sz="180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Hit “q” to quit and return to the prompt</a:t>
            </a:r>
            <a:endParaRPr b="1" sz="180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Economica"/>
              <a:buAutoNum type="arabicParenBoth"/>
            </a:pPr>
            <a:r>
              <a:rPr b="1" lang="en" sz="180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Hit the up and down arrows to move backwards and forwards in the file, respectively</a:t>
            </a:r>
            <a:endParaRPr b="1" sz="180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less</a:t>
            </a:r>
            <a:r>
              <a:rPr lang="en"/>
              <a:t> command (searching)</a:t>
            </a:r>
            <a:endParaRPr sz="1800"/>
          </a:p>
        </p:txBody>
      </p:sp>
      <p:sp>
        <p:nvSpPr>
          <p:cNvPr id="159" name="Google Shape;159;p27"/>
          <p:cNvSpPr txBox="1"/>
          <p:nvPr/>
        </p:nvSpPr>
        <p:spPr>
          <a:xfrm>
            <a:off x="2882625" y="1233550"/>
            <a:ext cx="6109500" cy="35757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#!genome-build GRCh38.p7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#!genome-version GRCh38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#!genome-date 2013-12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#!genome-build-accession NCBI:GCA_000001405.22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#!genebuild-last-updated 2016-06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gene    11869   14409   .       +       .       gene_id "ENSG00000223972"; gene_version "5"; gene_name "DDX11L1"; gene_source "havana"; gene_biotype "transcribed_unprocessed_pseudogene"; havana_gene "OTTHUMG00000000961"; havana_gene_version "2";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transcript      11869   14409   .       +       .       gene_id "ENSG00000223972"; gene_version "5"; transcript_id "ENST00000456328"; transcript_version "2"; gene_name "DDX11L1"; gene_source "havana"; gene_biotype "transcribed_unprocessed_pseudogene"; havana_gene "OTTHUMG00000000961"; havana_gene_version "2"; transcript_name "DDX11L1-002"; transcript_source "havana"; transcript_biotype "processed_transcript"; havana_transcript "OTTHUMT00000362751"; havana_transcript_version "1"; tag "basic"; transcript_support_level "1";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</a:t>
            </a:r>
            <a:r>
              <a:rPr b="1" lang="en" sz="900" u="sng">
                <a:solidFill>
                  <a:srgbClr val="3876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exon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11869   12227   .       +       .       gene_id "ENSG00000223972"; gene_version "5"; transcript_id "ENST00000456328"; transcript_version "2"; exon_number "1"; gene_name "DDX11L1"; gene_source "havana"; gene_biotype "transcribed_unprocessed_pseudogene"; havana_gene "OTTHUMG00000000961"; havana_gene_version "2"; transcript_name "DDX11L1-002"; transcript_source "havana"; transcript_biotype "processed_transcript"; havana_transcript "OTTHUMT00000362751"; havana_transcript_version "1"; exon_id "ENSE00002234944"; exon_version "1"; tag "basic"; transcript_support_level "1";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12613   12721   .       +       .       gene_id "ENSG00000223972"; gene_version "5"; transcript_id "ENST00000456328"; transcript_version "2"; exon_number "2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427150" y="1041175"/>
            <a:ext cx="30000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less genes.gtf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27"/>
          <p:cNvSpPr txBox="1"/>
          <p:nvPr/>
        </p:nvSpPr>
        <p:spPr>
          <a:xfrm rot="-747">
            <a:off x="98574" y="3045890"/>
            <a:ext cx="27600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Searching the file</a:t>
            </a:r>
            <a:r>
              <a:rPr b="1" lang="en" sz="160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:</a:t>
            </a:r>
            <a:endParaRPr b="1" sz="160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If you type “/” (i.e., forward slash) after you have opened the file with </a:t>
            </a:r>
            <a:r>
              <a:rPr b="1" lang="en" sz="16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less</a:t>
            </a:r>
            <a:r>
              <a:rPr b="1" lang="en" sz="160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, this tells </a:t>
            </a:r>
            <a:r>
              <a:rPr b="1" lang="en" sz="16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less</a:t>
            </a:r>
            <a:r>
              <a:rPr b="1" lang="en" sz="160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 that you want to search for a specific “pattern”.  After typing “/”, then type the pattern you want to search for (e.g., “exon”) and then type Enter. Less will jump to the first occurrence of that pattern.</a:t>
            </a:r>
            <a:endParaRPr b="1" sz="160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Typing “n” will take you to the </a:t>
            </a:r>
            <a:r>
              <a:rPr b="1" lang="en" sz="1600" u="sng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next</a:t>
            </a:r>
            <a:r>
              <a:rPr b="1" lang="en" sz="160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 occurrence of the pattern. </a:t>
            </a:r>
            <a:endParaRPr b="1" sz="160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Repeat ad infinitum</a:t>
            </a:r>
            <a:endParaRPr b="1" sz="160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162" name="Google Shape;162;p27"/>
          <p:cNvCxnSpPr/>
          <p:nvPr/>
        </p:nvCxnSpPr>
        <p:spPr>
          <a:xfrm>
            <a:off x="2706174" y="3292340"/>
            <a:ext cx="1279500" cy="2094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490250" y="450150"/>
            <a:ext cx="74973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put an end to this dreadful line “wrapping” behavior? (less -S)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1635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man</a:t>
            </a:r>
            <a:r>
              <a:rPr lang="en"/>
              <a:t> command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man is the </a:t>
            </a:r>
            <a:r>
              <a:rPr lang="en" sz="1600" u="sng"/>
              <a:t>manual</a:t>
            </a:r>
            <a:r>
              <a:rPr lang="en" sz="1600"/>
              <a:t> viewer; it can be used to display manual pages for options, scroll up and down, search for occurrences of specific text, and other useful functions.</a:t>
            </a:r>
            <a:endParaRPr sz="1600"/>
          </a:p>
        </p:txBody>
      </p:sp>
      <p:sp>
        <p:nvSpPr>
          <p:cNvPr id="173" name="Google Shape;173;p29"/>
          <p:cNvSpPr txBox="1"/>
          <p:nvPr/>
        </p:nvSpPr>
        <p:spPr>
          <a:xfrm>
            <a:off x="2882625" y="1233550"/>
            <a:ext cx="6109500" cy="35757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LESS(1)                                                                   LESS(1)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less - opposite of more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SYNOPSIS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less -?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less --help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less -V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less --version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less [-[+]aABcCdeEfFgGiIJKLmMnNqQrRsSuUVwWX~]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[-b space] [-h lines] [-j line] [-k keyfile]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[-{oO} logfile] [-p pattern] [-P prompt] [-t tag]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[-T tagsfile] [-x tab,...] [-y lines] [-[z] lines]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[-# shift] [+[+]cmd] [--] [filename]...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(See  the  OPTIONS  section  for  alternate option syntax with long option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names.)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DESCRIPTION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Less is a program similar to more (1), but which allows backward  movement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in the file as well as forward movement.  Also, less does not have to read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29"/>
          <p:cNvSpPr txBox="1"/>
          <p:nvPr/>
        </p:nvSpPr>
        <p:spPr>
          <a:xfrm>
            <a:off x="427150" y="1041175"/>
            <a:ext cx="30000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man less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29"/>
          <p:cNvSpPr txBox="1"/>
          <p:nvPr/>
        </p:nvSpPr>
        <p:spPr>
          <a:xfrm rot="-747">
            <a:off x="98574" y="2055290"/>
            <a:ext cx="27600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Tips:</a:t>
            </a:r>
            <a:r>
              <a:rPr b="1" lang="en" sz="180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 b="1" sz="180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Economica"/>
              <a:buAutoNum type="arabicParenBoth"/>
            </a:pPr>
            <a:r>
              <a:rPr b="1" lang="en" sz="180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One navigates the man page using the same keys (i.e., space, up, down, as “less”)</a:t>
            </a:r>
            <a:endParaRPr b="1" sz="180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76" name="Google Shape;176;p29"/>
          <p:cNvSpPr txBox="1"/>
          <p:nvPr/>
        </p:nvSpPr>
        <p:spPr>
          <a:xfrm rot="-747">
            <a:off x="98574" y="3884090"/>
            <a:ext cx="27600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So, how do we find any documentation about OPTIONS (</a:t>
            </a:r>
            <a:r>
              <a:rPr b="1" i="1" lang="en" sz="1600" u="sng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hint</a:t>
            </a:r>
            <a:r>
              <a:rPr b="1" i="1" lang="en" sz="160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) to deal with wrapped (</a:t>
            </a:r>
            <a:r>
              <a:rPr b="1" i="1" lang="en" sz="1600" u="sng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hint</a:t>
            </a:r>
            <a:r>
              <a:rPr b="1" i="1" lang="en" sz="160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) lines in the less command?</a:t>
            </a:r>
            <a:endParaRPr b="1" i="1" sz="160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(That is, besides google)</a:t>
            </a:r>
            <a:endParaRPr b="1" i="1" sz="160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less</a:t>
            </a:r>
            <a:r>
              <a:rPr lang="en"/>
              <a:t> command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-S</a:t>
            </a:r>
            <a:r>
              <a:rPr lang="en"/>
              <a:t> option</a:t>
            </a:r>
            <a:endParaRPr sz="1800"/>
          </a:p>
        </p:txBody>
      </p:sp>
      <p:sp>
        <p:nvSpPr>
          <p:cNvPr id="182" name="Google Shape;182;p30"/>
          <p:cNvSpPr txBox="1"/>
          <p:nvPr/>
        </p:nvSpPr>
        <p:spPr>
          <a:xfrm>
            <a:off x="2882625" y="1233550"/>
            <a:ext cx="6109500" cy="35757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#!genome-build GRCh38.p7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#!genome-version GRCh38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#!genome-date 2013-12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#!genome-build-accession NCBI:GCA_000001405.22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#!genebuild-last-updated 2016-06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gene    11869   14409   .       +       .       gene_id "ENSG00000223972";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transcript      11869   14409   .       +       .       gene_id "ENSG00000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11869   12227   .       +       .       gene_id "ENSG00000223972";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12613   12721   .       +       .       gene_id "ENSG00000223972";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13221   14409   .       +       .       gene_id "ENSG00000223972";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transcript      12010   13670   .       +       .       gene_id "ENSG00000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12010   12057   .       +       .       gene_id "ENSG00000223972";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12179   12227   .       +       .       gene_id "ENSG00000223972";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12613   12697   .       +       .       gene_id "ENSG00000223972";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12975   13052   .       +       .       gene_id "ENSG00000223972";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13221   13374   .       +       .       gene_id "ENSG00000223972";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13453   13670   .       +       .       gene_id "ENSG00000223972";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gene    14404   29570   .       -       .       gene_id "ENSG00000227232";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transcript      14404   29570   .       -       .       gene_id "ENSG00000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29534   29570   .       -       .       gene_id "ENSG00000227232";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24738   24891   .       -       .       gene_id "ENSG00000227232";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18268   18366   .       -       .       gene_id "ENSG00000227232";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17915   18061   .       -       .       gene_id "ENSG00000227232";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17606   17742   .       -       .       gene_id "ENSG00000227232";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30"/>
          <p:cNvSpPr txBox="1"/>
          <p:nvPr/>
        </p:nvSpPr>
        <p:spPr>
          <a:xfrm>
            <a:off x="122350" y="1041175"/>
            <a:ext cx="30000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less </a:t>
            </a:r>
            <a:r>
              <a:rPr b="1" lang="en">
                <a:solidFill>
                  <a:srgbClr val="3876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-S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genes.gtf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30"/>
          <p:cNvSpPr txBox="1"/>
          <p:nvPr/>
        </p:nvSpPr>
        <p:spPr>
          <a:xfrm rot="-747">
            <a:off x="98574" y="3045890"/>
            <a:ext cx="27600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Tips:</a:t>
            </a:r>
            <a:r>
              <a:rPr b="1" lang="en" sz="180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 b="1" sz="180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Economica"/>
              <a:buAutoNum type="arabicParenBoth"/>
            </a:pPr>
            <a:r>
              <a:rPr b="1" lang="en" sz="180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Use the right and left arrows to move towards the end and beginning of a line, respectively.</a:t>
            </a:r>
            <a:endParaRPr b="1" sz="180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6585325" y="1286075"/>
            <a:ext cx="23043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So nice and tidy!!!</a:t>
            </a:r>
            <a:endParaRPr sz="2400" u="sng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GFF</a:t>
            </a:r>
            <a:r>
              <a:rPr lang="en"/>
              <a:t> format</a:t>
            </a:r>
            <a:endParaRPr sz="1800"/>
          </a:p>
        </p:txBody>
      </p:sp>
      <p:pic>
        <p:nvPicPr>
          <p:cNvPr descr="Untitled.png"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994825"/>
            <a:ext cx="7854773" cy="363080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1"/>
          <p:cNvSpPr txBox="1"/>
          <p:nvPr/>
        </p:nvSpPr>
        <p:spPr>
          <a:xfrm>
            <a:off x="0" y="4806300"/>
            <a:ext cx="58731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Economica"/>
                <a:ea typeface="Economica"/>
                <a:cs typeface="Economica"/>
                <a:sym typeface="Economica"/>
              </a:rPr>
              <a:t>http://uswest.ensembl.org/info/website/upload/gff.html</a:t>
            </a:r>
            <a:endParaRPr sz="12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90250" y="450150"/>
            <a:ext cx="7409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What do you think the </a:t>
            </a:r>
            <a:r>
              <a:rPr lang="en" sz="6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tail</a:t>
            </a:r>
            <a:r>
              <a:rPr lang="en" sz="6000"/>
              <a:t> command does?</a:t>
            </a:r>
            <a:endParaRPr sz="6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grep</a:t>
            </a:r>
            <a:r>
              <a:rPr lang="en"/>
              <a:t> command (this is </a:t>
            </a:r>
            <a:r>
              <a:rPr b="1" lang="en" u="sng">
                <a:solidFill>
                  <a:srgbClr val="A61C00"/>
                </a:solidFill>
              </a:rPr>
              <a:t>VERY</a:t>
            </a:r>
            <a:r>
              <a:rPr lang="en"/>
              <a:t> useful)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(find lines in an input file or stream that match a specific pattern you are looking for)</a:t>
            </a:r>
            <a:endParaRPr sz="1800"/>
          </a:p>
        </p:txBody>
      </p:sp>
      <p:sp>
        <p:nvSpPr>
          <p:cNvPr id="198" name="Google Shape;198;p32"/>
          <p:cNvSpPr txBox="1"/>
          <p:nvPr/>
        </p:nvSpPr>
        <p:spPr>
          <a:xfrm>
            <a:off x="2882625" y="1107125"/>
            <a:ext cx="6109500" cy="38706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	havana	</a:t>
            </a:r>
            <a:r>
              <a:rPr lang="en" sz="1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exon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11869	12227	.	+	.	gene_id "ENSG00000223972"; gene_version "5"; transcript_id "ENST00000456328"; transcript_version "2"; exon_number "1"; gene_name "DDX11L1"; gene_source "havana"; gene_biotype "transcribed_unprocessed_pseudogene"; havana_gene "OTTHUMG00000000961"; havana_gene_version "2"; transcript_name "DDX11L1-002"; transcript_source "havana"; transcript_biotype "processed_transcript"; havana_transcript "OTTHUMT00000362751"; havana_transcript_version "1"; exon_id "ENSE00002234944"; exon_version "1"; tag "basic"; transcript_support_level "1";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	havana	</a:t>
            </a:r>
            <a:r>
              <a:rPr lang="en" sz="1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exon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12613	12721	.	+	.	gene_id "ENSG00000223972"; gene_version "5"; transcript_id "ENST00000456328"; transcript_version "2"; exon_number "2"; gene_name "DDX11L1"; gene_source "havana"; gene_biotype "transcribed_unprocessed_pseudogene"; havana_gene "OTTHUMG00000000961"; havana_gene_version "2"; transcript_name "DDX11L1-002"; transcript_source "havana"; transcript_biotype "processed_transcript"; havana_transcript "OTTHUMT00000362751"; havana_transcript_version "1"; exon_id "ENSE00003582793"; exon_version "1"; tag "basic"; transcript_support_level "1";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	havana	</a:t>
            </a:r>
            <a:r>
              <a:rPr lang="en" sz="1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exon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13221	14409	.	+	.	gene_id "ENSG00000223972"; gene_version "5"; transcript_id "ENST00000456328"; transcript_version "2"; exon_number "3"; gene_name "DDX11L1"; gene_source "havana"; gene_biotype "transcribed_unprocessed_pseudogene"; havana_gene "OTTHUMG00000000961"; havana_gene_version "2"; transcript_name "DDX11L1-002"; transcript_source "havana"; transcript_biotype "processed_transcript"; havana_transcript "OTTHUMT00000362751"; havana_transcript_version "1"; exon_id "ENSE00002312635"; exon_version "1"; tag "basic"; transcript_support_level "1";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32"/>
          <p:cNvSpPr txBox="1"/>
          <p:nvPr/>
        </p:nvSpPr>
        <p:spPr>
          <a:xfrm>
            <a:off x="122350" y="888775"/>
            <a:ext cx="30000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grep "exon" genes.gtf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32"/>
          <p:cNvSpPr txBox="1"/>
          <p:nvPr/>
        </p:nvSpPr>
        <p:spPr>
          <a:xfrm rot="-747">
            <a:off x="98574" y="3045890"/>
            <a:ext cx="27600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Result</a:t>
            </a:r>
            <a:r>
              <a:rPr b="1" lang="en" sz="1800" u="sng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:</a:t>
            </a:r>
            <a:r>
              <a:rPr b="1" lang="en" sz="180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 b="1" sz="180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Only lines that contain the text "exon" </a:t>
            </a:r>
            <a:r>
              <a:rPr b="1" lang="en" sz="1800" u="sng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anywhere in the line</a:t>
            </a:r>
            <a:r>
              <a:rPr b="1" lang="en" sz="180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 will be returned.</a:t>
            </a:r>
            <a:endParaRPr b="1" sz="180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grep</a:t>
            </a:r>
            <a:r>
              <a:rPr lang="en"/>
              <a:t> matches with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--color</a:t>
            </a:r>
            <a:endParaRPr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6" name="Google Shape;206;p33"/>
          <p:cNvSpPr txBox="1"/>
          <p:nvPr/>
        </p:nvSpPr>
        <p:spPr>
          <a:xfrm>
            <a:off x="2882625" y="1541575"/>
            <a:ext cx="6109500" cy="34362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	havana	</a:t>
            </a: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exon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11869	12227	.	+	.	gene_id "ENSG00000223972"; gene_version "5"; transcript_id "ENST00000456328"; transcript_version "2"; exon_number "1"; gene_name "DDX11L1"; gene_source "havana"; gene_biotype "transcribed_unprocessed_pseudogene"; havana_gene "OTTHUMG00000000961"; havana_gene_version "2"; transcript_name "DDX11L1-002"; transcript_source "havana"; transcript_biotype "processed_transcript"; havana_transcript "OTTHUMT00000362751"; havana_transcript_version "1"; exon_id "ENSE00002234944"; exon_version "1"; tag "basic"; transcript_support_level "1";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	havana	</a:t>
            </a: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exon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12613	12721	.	+	.	gene_id "ENSG00000223972"; gene_version "5"; transcript_id "ENST00000456328"; transcript_version "2"; exon_number "2"; gene_name "DDX11L1"; gene_source "havana"; gene_biotype "transcribed_unprocessed_pseudogene"; havana_gene "OTTHUMG00000000961"; havana_gene_version "2"; transcript_name "DDX11L1-002"; transcript_source "havana"; transcript_biotype "processed_transcript"; havana_transcript "OTTHUMT00000362751"; havana_transcript_version "1"; exon_id "ENSE00003582793"; exon_version "1"; tag "basic"; transcript_support_level "1";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	havana	</a:t>
            </a: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exon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13221	14409	.	+	.	gene_id "ENSG00000223972"; gene_version "5"; transcript_id "ENST00000456328"; transcript_version "2"; exon_number "3"; gene_name "DDX11L1"; gene_source "havana"; gene_biotype "transcribed_unprocessed_pseudogene"; havana_gene "OTTHUMG00000000961"; havana_gene_version "2"; transcript_name "DDX11L1-002"; transcript_source "havana"; transcript_biotype "processed_transcript"; havana_transcript "OTTHUMT00000362751"; havana_transcript_version "1"; exon_id "ENSE00002312635"; exon_version "1"; tag "basic"; transcript_support_level "1";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122350" y="888775"/>
            <a:ext cx="37404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grep --color "exon" genes.gtf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33"/>
          <p:cNvSpPr txBox="1"/>
          <p:nvPr/>
        </p:nvSpPr>
        <p:spPr>
          <a:xfrm rot="-747">
            <a:off x="98574" y="3045890"/>
            <a:ext cx="27600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Tips:</a:t>
            </a:r>
            <a:r>
              <a:rPr b="1" lang="en" sz="180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 b="1" sz="180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Economica"/>
              <a:buAutoNum type="arabicParenBoth"/>
            </a:pPr>
            <a:r>
              <a:rPr b="1" lang="en" sz="180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Use the right and left arrows to move towards the end and beginning of a line, respectively.</a:t>
            </a:r>
            <a:endParaRPr b="1" sz="180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grep</a:t>
            </a:r>
            <a:r>
              <a:rPr lang="en"/>
              <a:t> matches with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--color</a:t>
            </a:r>
            <a:endParaRPr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4" name="Google Shape;214;p34"/>
          <p:cNvSpPr txBox="1"/>
          <p:nvPr/>
        </p:nvSpPr>
        <p:spPr>
          <a:xfrm>
            <a:off x="2882625" y="1377750"/>
            <a:ext cx="6109500" cy="36000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</a:t>
            </a: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build-last-updated 2016-06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	havana	</a:t>
            </a:r>
            <a:r>
              <a:rPr b="1" lang="en" sz="9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11869	14409	.	+	.	</a:t>
            </a:r>
            <a:r>
              <a:rPr b="1" lang="en" sz="9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_id "ENSG00000223972"; </a:t>
            </a:r>
            <a:r>
              <a:rPr b="1" lang="en" sz="9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_version "5"; </a:t>
            </a:r>
            <a:r>
              <a:rPr b="1" lang="en" sz="9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_name "DDX11L1"; </a:t>
            </a:r>
            <a:r>
              <a:rPr b="1" lang="en" sz="9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_source "havana"; </a:t>
            </a:r>
            <a:r>
              <a:rPr b="1" lang="en" sz="9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_biotype "transcribed_unprocessed_pseudo</a:t>
            </a:r>
            <a:r>
              <a:rPr b="1" lang="en" sz="9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"; havana_</a:t>
            </a:r>
            <a:r>
              <a:rPr b="1" lang="en" sz="9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"OTTHUMG00000000961"; havana_</a:t>
            </a:r>
            <a:r>
              <a:rPr b="1" lang="en" sz="9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_version "2";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	havana	transcript	11869	14409	.	+	.	gene_id "ENSG00000223972"; gene_version "5"; transcript_id "ENST00000456328"; transcript_version "2"; gene_name "DDX11L1"; gene_source "havana"; gene_biotype "transcribed_unprocessed_pseudogene"; havana_gene "OTTHUMG00000000961"; havana_gene_version "2"; transcript_name "DDX11L1-002"; transcript_source "havana"; transcript_biotype "processed_transcript"; havana_transcript "OTTHUMT00000362751"; havana_transcript_version "1"; tag "basic"; transcript_support_level "1";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	havana	exon	11869	12227	.	+	.	gene_id "ENSG00000223972"; gene_version "5"; transcript_id "ENST00000456328"; transcript_version "2"; exon_number "1"; gene_name "DDX11L1"; gene_source "havana"; gene_biotype "transcribed_unprocessed_pseudogene"; havana_gene "OTTHUMG00000000961"; havana_gene_version "2"; transcript_name "DDX11L1-002"; transcript_source "havana"; transcript_biotype "processed_transcript"; havana_transcript "OTTHUMT00000362751"; havana_transcript_version "1"; exon_id "ENSE00002234944"; exon_version "1"; tag "basic"; transcript_support_level "1";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	havana	exon	12613	12721	.	+	.	gene_id "ENSG00000223972"; gene_version "5"; transcript_id "ENST00000456328"; transcript_version "2"; exon_number "2"; gene_name "DDX11L1"; gene_source "havana"; gene_biotype "transcribed_unprocessed_pseudogene"; havana_gene "OTTHUMG00000000961"; havana_gene_version "2"; transcript_name "DDX11L1-002"; transcript_source "havana"; transcript_biotype "processed_transcript"; havana_transcript "OTTHUMT00000362751"; havana_transcript_version "1"; exon_id "ENSE00003582793"; exon_version "1"; tag "basic"; transcript_support_level "1";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34"/>
          <p:cNvSpPr txBox="1"/>
          <p:nvPr/>
        </p:nvSpPr>
        <p:spPr>
          <a:xfrm>
            <a:off x="122350" y="888775"/>
            <a:ext cx="37404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grep --color "gene" genes.gtf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34"/>
          <p:cNvSpPr txBox="1"/>
          <p:nvPr/>
        </p:nvSpPr>
        <p:spPr>
          <a:xfrm rot="-747">
            <a:off x="98574" y="3045890"/>
            <a:ext cx="27600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By default, grep reports a pattern match anywhere it find it on the line.</a:t>
            </a:r>
            <a:endParaRPr b="1" sz="180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What if we want to match "gene" but not things like "gene_name"?</a:t>
            </a:r>
            <a:endParaRPr b="1" sz="180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Matches flanked by "whitespace" with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-w</a:t>
            </a:r>
            <a:endParaRPr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2" name="Google Shape;222;p35"/>
          <p:cNvSpPr txBox="1"/>
          <p:nvPr/>
        </p:nvSpPr>
        <p:spPr>
          <a:xfrm>
            <a:off x="2882625" y="1377750"/>
            <a:ext cx="6109500" cy="36000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</a:t>
            </a: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11869   14409   .       +       .       gene_id "ENSG00000223972"; gene_version "5"; gene_name "DDX11L1"; gene_source "havana"; gene_biotype "transcribed_unprocessed_pseudogene"; havana_gene "OTTHUMG00000000961"; havana_gene_version "2";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</a:t>
            </a:r>
            <a:r>
              <a:rPr b="1" lang="en" sz="9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14404   29570   .       -       .       gene_id "ENSG00000227232"; gene_version "5"; gene_name "WASH7P"; gene_source "havana"; gene_biotype "unprocessed_pseudogene"; havana_gene "OTTHUMG00000000958"; havana_gene_version "1";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mirbase </a:t>
            </a:r>
            <a:r>
              <a:rPr b="1" lang="en" sz="9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17369   17436   .       -       .       gene_id "ENSG00000278267"; gene_version "1"; gene_name "MIR6859-1"; gene_source "mirbase"; gene_biotype "miRNA";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ensembl_havana  </a:t>
            </a:r>
            <a:r>
              <a:rPr b="1" lang="en" sz="9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29554   31109   .       +       .       gene_id "ENSG00000243485"; gene_version "4"; gene_name "MIR1302-2"; gene_source "ensembl_havana"; gene_biotype "lincRNA"; havana_gene "OTTHUMG00000000959"; havana_gene_version "2";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</a:t>
            </a:r>
            <a:r>
              <a:rPr b="1" lang="en" sz="9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34554   36081   .       -       .       gene_id "ENSG00000237613"; gene_version "2"; gene_name "FAM138A"; gene_source "havana"; gene_biotype "lincRNA"; havana_gene "OTTHUMG00000000960"; havana_gene_version "1";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</a:t>
            </a:r>
            <a:r>
              <a:rPr b="1" lang="en" sz="9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52473   53312   .       +       .       gene_id "ENSG00000268020"; gene_version "3"; gene_name "OR4G4P"; gene_source "havana"; gene_biotype "unprocessed_pseudogene"; havana_gene "OTTHUMG00000185779"; havana_gene_version "1";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</a:t>
            </a:r>
            <a:r>
              <a:rPr b="1" lang="en" sz="9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62948   63887   .       +       .       gene_id "ENSG00000240361"; gene_version "1"; gene_name "OR4G11P"; gene_source "havana"; gene_biotype "unprocessed_pseudogene"; havana_gene "OTTHUMG00000001095"; havana_gene_version "2";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ensembl_havana  </a:t>
            </a:r>
            <a:r>
              <a:rPr b="1" lang="en" sz="9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gene</a:t>
            </a: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69091   70008   .       +       .       gene_id "ENSG00000186092"; gene_version "4"; gene_name "OR4F5"; gene_source "ensembl_havana"; gene_biotype "protein_coding"; havana_gene "OTTHUMG00000001094"; havana_gene_version "2";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3" name="Google Shape;223;p35"/>
          <p:cNvSpPr txBox="1"/>
          <p:nvPr/>
        </p:nvSpPr>
        <p:spPr>
          <a:xfrm>
            <a:off x="122350" y="888775"/>
            <a:ext cx="43554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grep --color "gene" </a:t>
            </a:r>
            <a:r>
              <a:rPr b="1" lang="en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-w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genes.gtf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35"/>
          <p:cNvSpPr txBox="1"/>
          <p:nvPr/>
        </p:nvSpPr>
        <p:spPr>
          <a:xfrm rot="-747">
            <a:off x="98574" y="3045890"/>
            <a:ext cx="27600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By default, grep reports a pattern match anywhere it find it on the line.</a:t>
            </a:r>
            <a:endParaRPr b="1" sz="180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What if we want to match "gene" but not things like "gene_name"?</a:t>
            </a:r>
            <a:endParaRPr b="1" sz="180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lines that </a:t>
            </a:r>
            <a:r>
              <a:rPr lang="en" u="sng"/>
              <a:t>lack</a:t>
            </a:r>
            <a:r>
              <a:rPr lang="en"/>
              <a:t> a pattern with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-v</a:t>
            </a:r>
            <a:endParaRPr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0" name="Google Shape;230;p36"/>
          <p:cNvSpPr txBox="1"/>
          <p:nvPr/>
        </p:nvSpPr>
        <p:spPr>
          <a:xfrm>
            <a:off x="3263625" y="1149150"/>
            <a:ext cx="5543100" cy="33918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#!genome-build GRCh38.p7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#!genome-version GRCh38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#!genome-date 2013-12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#!genome-build-accession NCBI:GCA_000001405.22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Google Shape;231;p36"/>
          <p:cNvSpPr txBox="1"/>
          <p:nvPr/>
        </p:nvSpPr>
        <p:spPr>
          <a:xfrm>
            <a:off x="122350" y="888775"/>
            <a:ext cx="43554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grep "gene" </a:t>
            </a:r>
            <a:r>
              <a:rPr b="1" lang="en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-v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genes.gtf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2" name="Google Shape;232;p36"/>
          <p:cNvSpPr txBox="1"/>
          <p:nvPr/>
        </p:nvSpPr>
        <p:spPr>
          <a:xfrm rot="-747">
            <a:off x="98574" y="3045890"/>
            <a:ext cx="27600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Why are these the only lines that are reported?</a:t>
            </a:r>
            <a:endParaRPr b="1" sz="180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Report lines that </a:t>
            </a:r>
            <a:r>
              <a:rPr lang="en" sz="3600" u="sng"/>
              <a:t>lack</a:t>
            </a:r>
            <a:r>
              <a:rPr lang="en" sz="3600"/>
              <a:t> a pattern with </a:t>
            </a:r>
            <a:r>
              <a:rPr lang="en" sz="36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-v</a:t>
            </a:r>
            <a:r>
              <a:rPr lang="en" sz="3600">
                <a:solidFill>
                  <a:srgbClr val="000000"/>
                </a:solidFill>
              </a:rPr>
              <a:t> and</a:t>
            </a:r>
            <a:r>
              <a:rPr lang="en" sz="36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-w</a:t>
            </a:r>
            <a:endParaRPr sz="3600"/>
          </a:p>
        </p:txBody>
      </p:sp>
      <p:sp>
        <p:nvSpPr>
          <p:cNvPr id="238" name="Google Shape;238;p37"/>
          <p:cNvSpPr txBox="1"/>
          <p:nvPr/>
        </p:nvSpPr>
        <p:spPr>
          <a:xfrm>
            <a:off x="3492225" y="1149150"/>
            <a:ext cx="5543100" cy="33918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#!genome-build GRCh38.p7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#!genome-version GRCh38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#!genome-date 2013-12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#!genome-build-accession NCBI:GCA_000001405.22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#!genebuild-last-updated 2016-06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	havana	transcript	11869	14409	.	+	.	gene_id "ENSG00000223972"; gene_version "5"; transcript_id "ENST00000456328"; transcript_version "2"; gene_name "DDX11L1"; gene_source "havana"; gene_biotype "transcribed_unprocessed_pseudogene"; havana_gene "OTTHUMG00000000961"; havana_gene_version "2"; transcript_name "DDX11L1-002"; transcript_source "havana"; transcript_biotype "processed_transcript"; havana_transcript "OTTHUMT00000362751"; havana_transcript_version "1"; tag "basic"; transcript_support_level "1";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	havana	exon	11869	12227	.	+	.	gene_id "ENSG00000223972"; gene_version "5"; transcript_id "ENST00000456328"; transcript_version "2"; exon_number "1"; gene_name "DDX11L1"; gene_source "havana"; gene_biotype "transcribed_unprocessed_pseudogene"; havana_gene "OTTHUMG00000000961"; havana_gene_version "2"; transcript_name "DDX11L1-002"; transcript_source "havana"; transcript_biotype "processed_transcript"; havana_transcript "OTTHUMT00000362751"; havana_transcript_version "1"; exon_id "ENSE00002234944"; exon_version "1"; tag "basic"; transcript_support_level "1";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" name="Google Shape;239;p37"/>
          <p:cNvSpPr txBox="1"/>
          <p:nvPr/>
        </p:nvSpPr>
        <p:spPr>
          <a:xfrm>
            <a:off x="122350" y="888775"/>
            <a:ext cx="43554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grep "gene" </a:t>
            </a:r>
            <a:r>
              <a:rPr b="1" lang="en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-v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-w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genes.gtf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Matching patterns that include quotes</a:t>
            </a:r>
            <a:endParaRPr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5" name="Google Shape;245;p38"/>
          <p:cNvSpPr txBox="1"/>
          <p:nvPr/>
        </p:nvSpPr>
        <p:spPr>
          <a:xfrm>
            <a:off x="2882625" y="1377750"/>
            <a:ext cx="6109500" cy="36000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	ensembl_havana	gene	113813811	113871759	.	-	.	gene_id "ENSG00000134242"; gene_version "15"; gene_name "</a:t>
            </a:r>
            <a:r>
              <a:rPr b="1" lang="en" sz="9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PTPN22</a:t>
            </a:r>
            <a:r>
              <a:rPr lang="en" sz="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"; gene_source "ensembl_havana"; gene_biotype "protein_coding"; havana_gene "OTTHUMG00000011936"; havana_gene_version "2";</a:t>
            </a:r>
            <a:endParaRPr sz="9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	havana	transcript	113813811	113871712	.	-	.	gene_id "ENSG00000134242"; gene_version "15"; transcript_id "ENST00000460620"; transcript_version "5"; gene_name "</a:t>
            </a:r>
            <a:r>
              <a:rPr b="1" lang="en" sz="9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PTPN22</a:t>
            </a:r>
            <a:r>
              <a:rPr lang="en" sz="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"; gene_source "ensembl_havana"; gene_biotype "protein_coding"; havana_gene "OTTHUMG00000011936"; havana_gene_version "2"; transcript_name "</a:t>
            </a:r>
            <a:r>
              <a:rPr b="1" lang="en" sz="9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PTPN22</a:t>
            </a:r>
            <a:r>
              <a:rPr lang="en" sz="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-002"; transcript_source "havana"; transcript_biotype "protein_coding"; havana_transcript "OTTHUMT00000033016"; havana_transcript_version "2"; tag "basic"; transcript_support_level "1";</a:t>
            </a:r>
            <a:endParaRPr sz="9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	havana	exon	113871537	113871712	.	-	.	gene_id "ENSG00000134242"; gene_version "15"; transcript_id "ENST00000460620"; transcript_version "5"; exon_number "1"; gene_name "</a:t>
            </a:r>
            <a:r>
              <a:rPr b="1" lang="en" sz="9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PTPN22</a:t>
            </a:r>
            <a:r>
              <a:rPr lang="en" sz="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"; gene_source "ensembl_havana"; gene_biotype "protein_coding"; havana_gene "OTTHUMG00000011936"; havana_gene_version "2"; transcript_name "PTPN22-002"; transcript_source "havana"; transcript_biotype "protein_coding"; havana_transcript "OTTHUMT00000033016"; havana_transcript_version "2"; exon_id "ENSE00001835701"; exon_version "1"; tag "basic"; transcript_support_level "1";</a:t>
            </a:r>
            <a:endParaRPr sz="9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	havana	CDS	113871537	113871623	.	-	0	gene_id "ENSG00000134242"; gene_version "15"; transcript_id "ENST00000460620"; transcript_version "5"; exon_number "1"; gene_name "</a:t>
            </a:r>
            <a:r>
              <a:rPr b="1" lang="en" sz="9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PTPN22</a:t>
            </a:r>
            <a:r>
              <a:rPr lang="en" sz="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"; gene_source "ensembl_havana"; gene_biotype "protein_coding"; havana_gene "OTTHUMG00000011936"; havana_gene_version "2"; transcript_name "PTPN22-002"; transcript_source "havana"; transcript_biotype "protein_coding"; havana_transcript "OTTHUMT00000033016"; havana_transcript_version "2"; protein_id "ENSP00000433141"; protein_version "1"; tag "basic"; transcript_support_level "1";</a:t>
            </a:r>
            <a:endParaRPr sz="9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6" name="Google Shape;246;p38"/>
          <p:cNvSpPr txBox="1"/>
          <p:nvPr/>
        </p:nvSpPr>
        <p:spPr>
          <a:xfrm>
            <a:off x="122350" y="736375"/>
            <a:ext cx="44949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grep --color "PTPN22" genes.gtf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p38"/>
          <p:cNvSpPr txBox="1"/>
          <p:nvPr/>
        </p:nvSpPr>
        <p:spPr>
          <a:xfrm>
            <a:off x="0" y="14679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What if we want to find lines with a specific gene name (note that the GFF has gene names in quotes). We need to tell grep to </a:t>
            </a:r>
            <a:r>
              <a:rPr b="1" lang="en" sz="1800" u="sng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treat quote characters literally</a:t>
            </a:r>
            <a:r>
              <a:rPr b="1" lang="en" sz="180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!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Matching patterns that include quotes</a:t>
            </a:r>
            <a:endParaRPr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3" name="Google Shape;253;p39"/>
          <p:cNvSpPr txBox="1"/>
          <p:nvPr/>
        </p:nvSpPr>
        <p:spPr>
          <a:xfrm>
            <a:off x="122350" y="736375"/>
            <a:ext cx="44949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grep --color </a:t>
            </a:r>
            <a:r>
              <a:rPr b="1" lang="en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PTPN22</a:t>
            </a:r>
            <a:r>
              <a:rPr b="1" lang="en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genes.gtf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Google Shape;254;p39"/>
          <p:cNvSpPr txBox="1"/>
          <p:nvPr/>
        </p:nvSpPr>
        <p:spPr>
          <a:xfrm>
            <a:off x="0" y="14679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What if we want to find lines with a specific gene name (note that the GFF has gene names in quotes). We need to tell grep to </a:t>
            </a:r>
            <a:r>
              <a:rPr b="1" lang="en" sz="1800" u="sng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treat quote characters literally</a:t>
            </a:r>
            <a:r>
              <a:rPr b="1" lang="en" sz="180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! </a:t>
            </a:r>
            <a:endParaRPr b="1" sz="180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To do so, we must "</a:t>
            </a:r>
            <a:r>
              <a:rPr b="1" lang="en" sz="1800" u="sng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escape</a:t>
            </a:r>
            <a:r>
              <a:rPr b="1" lang="en" sz="180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" them.</a:t>
            </a:r>
            <a:endParaRPr b="1" sz="180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Note this match from our last attempt disappeared. Why?</a:t>
            </a:r>
            <a:endParaRPr b="1" sz="180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55" name="Google Shape;255;p39"/>
          <p:cNvSpPr txBox="1"/>
          <p:nvPr/>
        </p:nvSpPr>
        <p:spPr>
          <a:xfrm>
            <a:off x="2882625" y="1377750"/>
            <a:ext cx="6109500" cy="36000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	ensembl_havana	gene	113813811	113871759	.	-	.	gene_id "ENSG00000134242"; gene_version "15"; gene_name </a:t>
            </a:r>
            <a:r>
              <a:rPr lang="en" sz="9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9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PTPN22</a:t>
            </a:r>
            <a:r>
              <a:rPr lang="en" sz="9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gene_source "ensembl_havana"; gene_biotype "protein_coding"; havana_gene "OTTHUMG00000011936"; havana_gene_version "2";</a:t>
            </a:r>
            <a:endParaRPr sz="9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	havana	transcript	113813811	113871712	.	-	.	gene_id "ENSG00000134242"; gene_version "15"; transcript_id "ENST00000460620"; transcript_version "5"; gene_name </a:t>
            </a:r>
            <a:r>
              <a:rPr lang="en" sz="9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9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PTPN22</a:t>
            </a:r>
            <a:r>
              <a:rPr lang="en" sz="9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gene_source "ensembl_havana"; gene_biotype "protein_coding"; havana_gene "OTTHUMG00000011936"; havana_gene_version "2"; transcript_name "</a:t>
            </a:r>
            <a:r>
              <a:rPr b="1" lang="en" sz="900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PTPN22</a:t>
            </a:r>
            <a:r>
              <a:rPr b="1" lang="en" sz="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-002</a:t>
            </a:r>
            <a:r>
              <a:rPr lang="en" sz="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"; transcript_source "havana"; transcript_biotype "protein_coding"; havana_transcript "OTTHUMT00000033016"; havana_transcript_version "2"; tag "basic"; transcript_support_level "1";</a:t>
            </a:r>
            <a:endParaRPr sz="9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	havana	exon	113871537	113871712	.	-	.	gene_id "ENSG00000134242"; gene_version "15"; transcript_id "ENST00000460620"; transcript_version "5"; exon_number "1"; gene_name </a:t>
            </a:r>
            <a:r>
              <a:rPr lang="en" sz="9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9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PTPN22</a:t>
            </a:r>
            <a:r>
              <a:rPr lang="en" sz="9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gene_source "ensembl_havana"; gene_biotype "protein_coding"; havana_gene "OTTHUMG00000011936"; havana_gene_version "2"; transcript_name "PTPN22-002"; transcript_source "havana"; transcript_biotype "protein_coding"; havana_transcript "OTTHUMT00000033016"; havana_transcript_version "2"; exon_id "ENSE00001835701"; exon_version "1"; tag "basic"; transcript_support_level "1";</a:t>
            </a:r>
            <a:endParaRPr sz="9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	havana	CDS	113871537	113871623	.	-	0	gene_id "ENSG00000134242"; gene_version "15"; transcript_id "ENST00000460620"; transcript_version "5"; exon_number "1"; gene_name </a:t>
            </a:r>
            <a:r>
              <a:rPr lang="en" sz="9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" sz="9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PTPN22</a:t>
            </a:r>
            <a:r>
              <a:rPr lang="en" sz="900">
                <a:solidFill>
                  <a:srgbClr val="FF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 gene_source "ensembl_havana"; gene_biotype "protein_coding"; havana_gene "OTTHUMG00000011936"; havana_gene_version "2"; transcript_name "PTPN22-002"; transcript_source "havana"; transcript_biotype "protein_coding"; havana_transcript "OTTHUMT00000033016"; havana_transcript_version "2"; protein_id "ENSP00000433141"; protein_version "1"; tag "basic"; transcript_support_level "1";</a:t>
            </a:r>
            <a:endParaRPr sz="9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56" name="Google Shape;256;p39"/>
          <p:cNvCxnSpPr/>
          <p:nvPr/>
        </p:nvCxnSpPr>
        <p:spPr>
          <a:xfrm flipH="1" rot="10800000">
            <a:off x="2410949" y="2525815"/>
            <a:ext cx="4576200" cy="14472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311700" y="7731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Piping Unix commands together with "|"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sum is greater than its parts.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descr="His inexhaustible reservoir of elaborate contraptions that mutated simple tasks into madcap feats of ingenuity made Rube Goldberg rich and famous. But he was also an all-around cartoon man and artist.&#10;&#10;Read the story here: http://nyti.ms/J8eZnD&#10;&#10;Subscribe to the Times Video newsletter for free and get a handpicked selection of the best videos from The New York Times every week: http://bit.ly/timesvideonewsletter&#10;&#10;Subscribe on YouTube: http://bit.ly/U8Ys7n&#10;&#10;Watch more videos at: http://nytimes.com/video&#10;&#10;---------------------------------------------------------------&#10;&#10;Want more from The New York Times?&#10;&#10;Twitter: https://twitter.com/nytvideo&#10;&#10;Instagram: http://instagram.com/nytvideo&#10;&#10;Facebook: https://www.facebook.com/nytimes&#10;&#10;Google+: https://plus.google.com/+nytimes&#10;&#10;Whether it's reporting on conflicts abroad and political divisions at home, or covering the latest style trends and scientific developments, New York Times video journalists provide a revealing and unforgettable view of the world. It's all the news that's fit to watch. On YouTube.&#10;&#10;Inside the Book: Rube Goldberg&#10;http://www.youtube.com/user/TheNewYorkTimes" id="262" name="Google Shape;262;p40" title="Inside the Book: Rube Goldberg | The New York Time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1450" y="1528225"/>
            <a:ext cx="4312367" cy="323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0"/>
          <p:cNvSpPr txBox="1"/>
          <p:nvPr/>
        </p:nvSpPr>
        <p:spPr>
          <a:xfrm>
            <a:off x="122350" y="2869975"/>
            <a:ext cx="43554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find the first 10 "gene" matches</a:t>
            </a:r>
            <a:endParaRPr b="1">
              <a:solidFill>
                <a:srgbClr val="38761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grep "gene" genes.gtf | head 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how many total "gene" matches?</a:t>
            </a:r>
            <a:endParaRPr b="1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grep "gene" genes.gtf | wc -l</a:t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alphabetically sort the "gene" match lines and report the first 10 in alphabetical order</a:t>
            </a:r>
            <a:endParaRPr b="1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grep "gene" genes.gtf | sort | head 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311700" y="7731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Piping Unix commands together with "|"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sum is greater than its parts.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9" name="Google Shape;269;p41"/>
          <p:cNvSpPr txBox="1"/>
          <p:nvPr/>
        </p:nvSpPr>
        <p:spPr>
          <a:xfrm>
            <a:off x="350950" y="1650775"/>
            <a:ext cx="87099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alphabetically sort the "gene" match lines and report the first 10 in alphabetical order</a:t>
            </a:r>
            <a:endParaRPr b="1" sz="2400">
              <a:solidFill>
                <a:srgbClr val="38761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b="1" lang="en" sz="2400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grep "gene" genes.gtf | sort | head </a:t>
            </a:r>
            <a:endParaRPr b="1" sz="240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0" name="Google Shape;270;p41"/>
          <p:cNvCxnSpPr/>
          <p:nvPr/>
        </p:nvCxnSpPr>
        <p:spPr>
          <a:xfrm>
            <a:off x="825500" y="3354925"/>
            <a:ext cx="3820500" cy="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41"/>
          <p:cNvCxnSpPr/>
          <p:nvPr/>
        </p:nvCxnSpPr>
        <p:spPr>
          <a:xfrm>
            <a:off x="5094900" y="3354925"/>
            <a:ext cx="842400" cy="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41"/>
          <p:cNvCxnSpPr/>
          <p:nvPr/>
        </p:nvCxnSpPr>
        <p:spPr>
          <a:xfrm>
            <a:off x="6466500" y="3354925"/>
            <a:ext cx="842400" cy="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41"/>
          <p:cNvCxnSpPr/>
          <p:nvPr/>
        </p:nvCxnSpPr>
        <p:spPr>
          <a:xfrm>
            <a:off x="4667250" y="3583525"/>
            <a:ext cx="455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41"/>
          <p:cNvCxnSpPr/>
          <p:nvPr/>
        </p:nvCxnSpPr>
        <p:spPr>
          <a:xfrm>
            <a:off x="6038850" y="3583525"/>
            <a:ext cx="455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41"/>
          <p:cNvSpPr txBox="1"/>
          <p:nvPr/>
        </p:nvSpPr>
        <p:spPr>
          <a:xfrm>
            <a:off x="4978400" y="3589875"/>
            <a:ext cx="11937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155C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command 2</a:t>
            </a:r>
            <a:endParaRPr sz="1600">
              <a:solidFill>
                <a:srgbClr val="1155CC"/>
              </a:solidFill>
            </a:endParaRPr>
          </a:p>
        </p:txBody>
      </p:sp>
      <p:sp>
        <p:nvSpPr>
          <p:cNvPr id="276" name="Google Shape;276;p41"/>
          <p:cNvSpPr txBox="1"/>
          <p:nvPr/>
        </p:nvSpPr>
        <p:spPr>
          <a:xfrm>
            <a:off x="2082800" y="3589875"/>
            <a:ext cx="11937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155C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command 1</a:t>
            </a:r>
            <a:endParaRPr sz="1600">
              <a:solidFill>
                <a:srgbClr val="1155CC"/>
              </a:solidFill>
            </a:endParaRPr>
          </a:p>
        </p:txBody>
      </p:sp>
      <p:sp>
        <p:nvSpPr>
          <p:cNvPr id="277" name="Google Shape;277;p41"/>
          <p:cNvSpPr txBox="1"/>
          <p:nvPr/>
        </p:nvSpPr>
        <p:spPr>
          <a:xfrm>
            <a:off x="6350000" y="3589875"/>
            <a:ext cx="11937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155C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command 3</a:t>
            </a:r>
            <a:endParaRPr sz="1600">
              <a:solidFill>
                <a:srgbClr val="1155CC"/>
              </a:solidFill>
            </a:endParaRPr>
          </a:p>
        </p:txBody>
      </p:sp>
      <p:cxnSp>
        <p:nvCxnSpPr>
          <p:cNvPr id="278" name="Google Shape;278;p41"/>
          <p:cNvCxnSpPr/>
          <p:nvPr/>
        </p:nvCxnSpPr>
        <p:spPr>
          <a:xfrm>
            <a:off x="7639050" y="3583525"/>
            <a:ext cx="455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79" name="Google Shape;2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574" y="2737325"/>
            <a:ext cx="1045576" cy="6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1"/>
          <p:cNvSpPr txBox="1"/>
          <p:nvPr/>
        </p:nvSpPr>
        <p:spPr>
          <a:xfrm>
            <a:off x="7874000" y="3589875"/>
            <a:ext cx="11937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155CC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"stdout"</a:t>
            </a:r>
            <a:endParaRPr sz="16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8417" r="5508" t="9974"/>
          <a:stretch/>
        </p:blipFill>
        <p:spPr>
          <a:xfrm>
            <a:off x="0" y="0"/>
            <a:ext cx="912343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3527950" y="4305875"/>
            <a:ext cx="55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We spend hours searching for patterns indicative of biological signal in genomics. 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lines contain PTPN22?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6" name="Google Shape;286;p42"/>
          <p:cNvSpPr txBox="1"/>
          <p:nvPr/>
        </p:nvSpPr>
        <p:spPr>
          <a:xfrm>
            <a:off x="1874950" y="2184175"/>
            <a:ext cx="59145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grep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--color </a:t>
            </a:r>
            <a:r>
              <a:rPr b="1" lang="en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PTPN22</a:t>
            </a:r>
            <a:r>
              <a:rPr b="1" lang="en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genes.gtf | wc -l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87" name="Google Shape;287;p42"/>
          <p:cNvGrpSpPr/>
          <p:nvPr/>
        </p:nvGrpSpPr>
        <p:grpSpPr>
          <a:xfrm>
            <a:off x="457200" y="2836975"/>
            <a:ext cx="8371500" cy="2012050"/>
            <a:chOff x="457200" y="2836975"/>
            <a:chExt cx="8371500" cy="2012050"/>
          </a:xfrm>
        </p:grpSpPr>
        <p:sp>
          <p:nvSpPr>
            <p:cNvPr id="288" name="Google Shape;288;p42"/>
            <p:cNvSpPr txBox="1"/>
            <p:nvPr/>
          </p:nvSpPr>
          <p:spPr>
            <a:xfrm>
              <a:off x="1874950" y="2836975"/>
              <a:ext cx="5914500" cy="65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333333"/>
                  </a:solidFill>
                  <a:highlight>
                    <a:srgbClr val="FFFFFF"/>
                  </a:highlight>
                  <a:latin typeface="Consolas"/>
                  <a:ea typeface="Consolas"/>
                  <a:cs typeface="Consolas"/>
                  <a:sym typeface="Consolas"/>
                </a:rPr>
                <a:t>316</a:t>
              </a:r>
              <a:endParaRPr b="1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9" name="Google Shape;289;p42"/>
            <p:cNvSpPr txBox="1"/>
            <p:nvPr/>
          </p:nvSpPr>
          <p:spPr>
            <a:xfrm>
              <a:off x="457200" y="3139025"/>
              <a:ext cx="8371500" cy="17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38761D"/>
                  </a:solidFill>
                  <a:highlight>
                    <a:schemeClr val="lt1"/>
                  </a:highlight>
                  <a:latin typeface="Economica"/>
                  <a:ea typeface="Economica"/>
                  <a:cs typeface="Economica"/>
                  <a:sym typeface="Economica"/>
                </a:rPr>
                <a:t>Why does this command take so long (20-30 seconds) to complete?</a:t>
              </a:r>
              <a:endParaRPr b="1" sz="240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title"/>
          </p:nvPr>
        </p:nvSpPr>
        <p:spPr>
          <a:xfrm>
            <a:off x="311700" y="4683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exon records are there for PTPN22?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5" name="Google Shape;295;p43"/>
          <p:cNvSpPr txBox="1"/>
          <p:nvPr/>
        </p:nvSpPr>
        <p:spPr>
          <a:xfrm>
            <a:off x="825500" y="2184175"/>
            <a:ext cx="69639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grep </a:t>
            </a:r>
            <a:r>
              <a:rPr b="1" lang="en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PTPN22</a:t>
            </a:r>
            <a:r>
              <a:rPr b="1" lang="en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genes.gtf | grep -w exon | wc -l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6" name="Google Shape;296;p43"/>
          <p:cNvSpPr txBox="1"/>
          <p:nvPr/>
        </p:nvSpPr>
        <p:spPr>
          <a:xfrm>
            <a:off x="825500" y="3105400"/>
            <a:ext cx="69639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148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>
            <p:ph type="title"/>
          </p:nvPr>
        </p:nvSpPr>
        <p:spPr>
          <a:xfrm>
            <a:off x="311700" y="7731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2" name="Google Shape;302;p44"/>
          <p:cNvSpPr txBox="1"/>
          <p:nvPr/>
        </p:nvSpPr>
        <p:spPr>
          <a:xfrm>
            <a:off x="152400" y="990600"/>
            <a:ext cx="8822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The ability to pipe together many simple tools to create something quite complex is one of UNIX's key strengths.</a:t>
            </a:r>
            <a:endParaRPr sz="4800">
              <a:solidFill>
                <a:srgbClr val="38761D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cut</a:t>
            </a:r>
            <a:r>
              <a:rPr lang="en"/>
              <a:t> command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(cut out specific columns/fields from a file or input stream)</a:t>
            </a:r>
            <a:endParaRPr sz="1800"/>
          </a:p>
        </p:txBody>
      </p:sp>
      <p:sp>
        <p:nvSpPr>
          <p:cNvPr id="308" name="Google Shape;308;p45"/>
          <p:cNvSpPr txBox="1"/>
          <p:nvPr/>
        </p:nvSpPr>
        <p:spPr>
          <a:xfrm>
            <a:off x="465675" y="2279650"/>
            <a:ext cx="82551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So far, we have been working with </a:t>
            </a:r>
            <a:r>
              <a:rPr lang="en" sz="3200" u="sng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entire lines</a:t>
            </a:r>
            <a:r>
              <a:rPr lang="en" sz="32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 of files. Many times we want to just explore specific subsets of information in a file. The grep command helps to isolate specific </a:t>
            </a:r>
            <a:r>
              <a:rPr lang="en" sz="3200" u="sng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lines.</a:t>
            </a:r>
            <a:r>
              <a:rPr lang="en" sz="32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 The cut command helps us to extract specific </a:t>
            </a:r>
            <a:r>
              <a:rPr lang="en" sz="3200" u="sng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columns</a:t>
            </a:r>
            <a:r>
              <a:rPr lang="en" sz="32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 from lines.</a:t>
            </a:r>
            <a:endParaRPr sz="3200">
              <a:solidFill>
                <a:srgbClr val="38761D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38761D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The cut command assumes that your file or input stream (in the case of a pipe) is </a:t>
            </a:r>
            <a:r>
              <a:rPr b="1" lang="en" sz="32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tab-delimited.</a:t>
            </a:r>
            <a:r>
              <a:rPr lang="en" sz="32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endParaRPr sz="3200">
              <a:solidFill>
                <a:srgbClr val="38761D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cut</a:t>
            </a:r>
            <a:r>
              <a:rPr lang="en"/>
              <a:t> command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(cut out specific columns/fields from a file or input stream)</a:t>
            </a:r>
            <a:endParaRPr sz="1800"/>
          </a:p>
        </p:txBody>
      </p:sp>
      <p:sp>
        <p:nvSpPr>
          <p:cNvPr id="314" name="Google Shape;314;p46"/>
          <p:cNvSpPr txBox="1"/>
          <p:nvPr/>
        </p:nvSpPr>
        <p:spPr>
          <a:xfrm>
            <a:off x="222250" y="1377750"/>
            <a:ext cx="9048600" cy="31203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#!genome-build GRCh38.p7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#!genome-version GRCh38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#!genome-date 2013-12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#!genome-build-accession NCBI:GCA_000001405.22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#!genebuild-last-updated 2016-06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gene    11869   14409   .       +       .       gene_id "ENSG00000223972"; gene_version "5"; gene_name "DDX11L1"; gene_source "havana";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transcript      11869   14409   .       +       .       gene_id "ENSG00000223972"; gene_version "5"; transcript_id "ENST00000456328"; tr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11869   12227   .       +       .       gene_id "ENSG00000223972"; gene_version "5"; transcript_id "ENST00000456328"; transcript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12613   12721   .       +       .       gene_id "ENSG00000223972"; gene_version "5"; transcript_id "ENST00000456328"; transcript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13221   14409   .       +       .       gene_id "ENSG00000223972"; gene_version "5"; transcript_id "ENST00000456328"; transcript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transcript      12010   13670   .       +       .       gene_id "ENSG00000223972"; gene_version "5"; transcript_id "ENST00000450305"; tr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12010   12057   .       +       .       gene_id "ENSG00000223972"; gene_version "5"; transcript_id "ENST00000450305"; transcript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12179   12227   .       +       .       gene_id "ENSG00000223972"; gene_version "5"; transcript_id "ENST00000450305"; transcript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12613   12697   .       +       .       gene_id "ENSG00000223972"; gene_version "5"; transcript_id "ENST00000450305"; transcript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12975   13052   .       +       .       gene_id "ENSG00000223972"; gene_version "5"; transcript_id "ENST00000450305"; transcript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13221   13374   .       +       .       gene_id "ENSG00000223972"; gene_version "5"; transcript_id "ENST00000450305"; transcript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13453   13670   .       +       .       gene_id "ENSG00000223972"; gene_version "5"; transcript_id "ENST00000450305"; transcript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gene    14404   29570   .       -       .       gene_id "ENSG00000227232"; gene_version "5"; gene_name "WASH7P"; gene_source "havana"; g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transcript      14404   29570   .       -       .       gene_id "ENSG00000227232"; gene_version "5"; transcript_id "ENST00000488147"; tr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29534   29570   .       -       .       gene_id "ENSG00000227232"; gene_version "5"; transcript_id "ENST00000488147"; transcript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24738   24891   .       -       .       gene_id "ENSG00000227232"; gene_version "5"; transcript_id "ENST00000488147"; transcript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18268   18366   .       -       .       gene_id "ENSG00000227232"; gene_version "5"; transcript_id "ENST00000488147"; transcript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17915   18061   .       -       .       gene_id "ENSG00000227232"; gene_version "5"; transcript_id "ENST00000488147"; transcript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17606   17742   .       -       .       gene_id "ENSG00000227232"; gene_version "5"; transcript_id "ENST00000488147"; transcript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5" name="Google Shape;315;p46"/>
          <p:cNvSpPr txBox="1"/>
          <p:nvPr/>
        </p:nvSpPr>
        <p:spPr>
          <a:xfrm>
            <a:off x="198550" y="888775"/>
            <a:ext cx="44949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less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-S genes.gtf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6" name="Google Shape;316;p46"/>
          <p:cNvSpPr txBox="1"/>
          <p:nvPr/>
        </p:nvSpPr>
        <p:spPr>
          <a:xfrm>
            <a:off x="228600" y="4134975"/>
            <a:ext cx="28998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155CC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Invisible tab (\t) characters </a:t>
            </a:r>
            <a:endParaRPr b="1" sz="1800">
              <a:solidFill>
                <a:srgbClr val="1155CC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317" name="Google Shape;317;p46"/>
          <p:cNvCxnSpPr/>
          <p:nvPr/>
        </p:nvCxnSpPr>
        <p:spPr>
          <a:xfrm flipH="1" rot="10800000">
            <a:off x="505949" y="4360315"/>
            <a:ext cx="10500" cy="2223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8" name="Google Shape;318;p46"/>
          <p:cNvSpPr/>
          <p:nvPr/>
        </p:nvSpPr>
        <p:spPr>
          <a:xfrm>
            <a:off x="476250" y="2053175"/>
            <a:ext cx="105900" cy="22755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9" name="Google Shape;319;p46"/>
          <p:cNvCxnSpPr/>
          <p:nvPr/>
        </p:nvCxnSpPr>
        <p:spPr>
          <a:xfrm flipH="1" rot="10800000">
            <a:off x="1115549" y="4360315"/>
            <a:ext cx="10500" cy="2223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0" name="Google Shape;320;p46"/>
          <p:cNvSpPr/>
          <p:nvPr/>
        </p:nvSpPr>
        <p:spPr>
          <a:xfrm>
            <a:off x="1085850" y="2053175"/>
            <a:ext cx="105900" cy="22755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1" name="Google Shape;321;p46"/>
          <p:cNvCxnSpPr/>
          <p:nvPr/>
        </p:nvCxnSpPr>
        <p:spPr>
          <a:xfrm flipH="1" rot="10800000">
            <a:off x="1496549" y="4360315"/>
            <a:ext cx="10500" cy="2223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46"/>
          <p:cNvSpPr/>
          <p:nvPr/>
        </p:nvSpPr>
        <p:spPr>
          <a:xfrm>
            <a:off x="1466850" y="2053175"/>
            <a:ext cx="105900" cy="22755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3" name="Google Shape;323;p46"/>
          <p:cNvCxnSpPr/>
          <p:nvPr/>
        </p:nvCxnSpPr>
        <p:spPr>
          <a:xfrm flipH="1" rot="10800000">
            <a:off x="1996074" y="4360315"/>
            <a:ext cx="10500" cy="2223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46"/>
          <p:cNvSpPr/>
          <p:nvPr/>
        </p:nvSpPr>
        <p:spPr>
          <a:xfrm>
            <a:off x="1966375" y="2053175"/>
            <a:ext cx="105900" cy="22755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5" name="Google Shape;325;p46"/>
          <p:cNvCxnSpPr/>
          <p:nvPr/>
        </p:nvCxnSpPr>
        <p:spPr>
          <a:xfrm flipH="1" rot="10800000">
            <a:off x="2453274" y="4360315"/>
            <a:ext cx="10500" cy="2223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46"/>
          <p:cNvSpPr/>
          <p:nvPr/>
        </p:nvSpPr>
        <p:spPr>
          <a:xfrm>
            <a:off x="2423575" y="2053175"/>
            <a:ext cx="105900" cy="22755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7" name="Google Shape;327;p46"/>
          <p:cNvCxnSpPr/>
          <p:nvPr/>
        </p:nvCxnSpPr>
        <p:spPr>
          <a:xfrm flipH="1" rot="10800000">
            <a:off x="2834274" y="4360315"/>
            <a:ext cx="10500" cy="2223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8" name="Google Shape;328;p46"/>
          <p:cNvSpPr/>
          <p:nvPr/>
        </p:nvSpPr>
        <p:spPr>
          <a:xfrm>
            <a:off x="2804575" y="2053175"/>
            <a:ext cx="105900" cy="22755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9" name="Google Shape;329;p46"/>
          <p:cNvCxnSpPr/>
          <p:nvPr/>
        </p:nvCxnSpPr>
        <p:spPr>
          <a:xfrm flipH="1" rot="10800000">
            <a:off x="3215274" y="4360315"/>
            <a:ext cx="10500" cy="2223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" name="Google Shape;330;p46"/>
          <p:cNvSpPr/>
          <p:nvPr/>
        </p:nvSpPr>
        <p:spPr>
          <a:xfrm>
            <a:off x="3185575" y="2053175"/>
            <a:ext cx="105900" cy="22755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1" name="Google Shape;331;p46"/>
          <p:cNvCxnSpPr/>
          <p:nvPr/>
        </p:nvCxnSpPr>
        <p:spPr>
          <a:xfrm flipH="1" rot="10800000">
            <a:off x="3672474" y="4360315"/>
            <a:ext cx="10500" cy="2223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p46"/>
          <p:cNvSpPr/>
          <p:nvPr/>
        </p:nvSpPr>
        <p:spPr>
          <a:xfrm>
            <a:off x="3642775" y="2053175"/>
            <a:ext cx="105900" cy="22755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7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The </a:t>
            </a:r>
            <a:r>
              <a:rPr lang="en" sz="4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cut</a:t>
            </a:r>
            <a:r>
              <a:rPr lang="en" sz="4000"/>
              <a:t> command identifies columns by number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8" name="Google Shape;338;p47"/>
          <p:cNvSpPr txBox="1"/>
          <p:nvPr/>
        </p:nvSpPr>
        <p:spPr>
          <a:xfrm>
            <a:off x="222250" y="1377750"/>
            <a:ext cx="9048600" cy="31203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#!genome-build GRCh38.p7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#!genome-version GRCh38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#!genome-date 2013-12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#!genome-build-accession NCBI:GCA_000001405.22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#!genebuild-last-updated 2016-06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gene    11869   14409   .       +       .       gene_id "ENSG00000223972"; gene_version "5"; gene_name "DDX11L1"; gene_source "havana";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transcript      11869   14409   .       +       .       gene_id "ENSG00000223972"; gene_version "5"; transcript_id "ENST00000456328"; tr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11869   12227   .       +       .       gene_id "ENSG00000223972"; gene_version "5"; transcript_id "ENST00000456328"; transcript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12613   12721   .       +       .       gene_id "ENSG00000223972"; gene_version "5"; transcript_id "ENST00000456328"; transcript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13221   14409   .       +       .       gene_id "ENSG00000223972"; gene_version "5"; transcript_id "ENST00000456328"; transcript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transcript      12010   13670   .       +       .       gene_id "ENSG00000223972"; gene_version "5"; transcript_id "ENST00000450305"; tr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12010   12057   .       +       .       gene_id "ENSG00000223972"; gene_version "5"; transcript_id "ENST00000450305"; transcript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12179   12227   .       +       .       gene_id "ENSG00000223972"; gene_version "5"; transcript_id "ENST00000450305"; transcript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12613   12697   .       +       .       gene_id "ENSG00000223972"; gene_version "5"; transcript_id "ENST00000450305"; transcript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12975   13052   .       +       .       gene_id "ENSG00000223972"; gene_version "5"; transcript_id "ENST00000450305"; transcript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13221   13374   .       +       .       gene_id "ENSG00000223972"; gene_version "5"; transcript_id "ENST00000450305"; transcript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13453   13670   .       +       .       gene_id "ENSG00000223972"; gene_version "5"; transcript_id "ENST00000450305"; transcript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gene    14404   29570   .       -       .       gene_id "ENSG00000227232"; gene_version "5"; gene_name "WASH7P"; gene_source "havana"; g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transcript      14404   29570   .       -       .       gene_id "ENSG00000227232"; gene_version "5"; transcript_id "ENST00000488147"; tr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29534   29570   .       -       .       gene_id "ENSG00000227232"; gene_version "5"; transcript_id "ENST00000488147"; transcript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24738   24891   .       -       .       gene_id "ENSG00000227232"; gene_version "5"; transcript_id "ENST00000488147"; transcript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18268   18366   .       -       .       gene_id "ENSG00000227232"; gene_version "5"; transcript_id "ENST00000488147"; transcript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17915   18061   .       -       .       gene_id "ENSG00000227232"; gene_version "5"; transcript_id "ENST00000488147"; transcript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       havana  exon    17606   17742   .       -       .       gene_id "ENSG00000227232"; gene_version "5"; transcript_id "ENST00000488147"; transcript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9" name="Google Shape;339;p47"/>
          <p:cNvSpPr txBox="1"/>
          <p:nvPr/>
        </p:nvSpPr>
        <p:spPr>
          <a:xfrm>
            <a:off x="198550" y="888775"/>
            <a:ext cx="44949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less -S genes.gtf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Google Shape;340;p47"/>
          <p:cNvSpPr txBox="1"/>
          <p:nvPr/>
        </p:nvSpPr>
        <p:spPr>
          <a:xfrm>
            <a:off x="215850" y="4614275"/>
            <a:ext cx="285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1</a:t>
            </a:r>
            <a:endParaRPr sz="1800">
              <a:solidFill>
                <a:srgbClr val="980000"/>
              </a:solidFill>
            </a:endParaRPr>
          </a:p>
        </p:txBody>
      </p:sp>
      <p:sp>
        <p:nvSpPr>
          <p:cNvPr id="341" name="Google Shape;341;p47"/>
          <p:cNvSpPr txBox="1"/>
          <p:nvPr/>
        </p:nvSpPr>
        <p:spPr>
          <a:xfrm>
            <a:off x="749250" y="4614275"/>
            <a:ext cx="285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2</a:t>
            </a:r>
            <a:endParaRPr sz="1800">
              <a:solidFill>
                <a:srgbClr val="980000"/>
              </a:solidFill>
            </a:endParaRPr>
          </a:p>
        </p:txBody>
      </p:sp>
      <p:sp>
        <p:nvSpPr>
          <p:cNvPr id="342" name="Google Shape;342;p47"/>
          <p:cNvSpPr txBox="1"/>
          <p:nvPr/>
        </p:nvSpPr>
        <p:spPr>
          <a:xfrm>
            <a:off x="1130250" y="4614275"/>
            <a:ext cx="285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3</a:t>
            </a:r>
            <a:endParaRPr sz="1800">
              <a:solidFill>
                <a:srgbClr val="980000"/>
              </a:solidFill>
            </a:endParaRPr>
          </a:p>
        </p:txBody>
      </p:sp>
      <p:sp>
        <p:nvSpPr>
          <p:cNvPr id="343" name="Google Shape;343;p47"/>
          <p:cNvSpPr txBox="1"/>
          <p:nvPr/>
        </p:nvSpPr>
        <p:spPr>
          <a:xfrm>
            <a:off x="1587450" y="4614275"/>
            <a:ext cx="285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4</a:t>
            </a:r>
            <a:endParaRPr sz="1800">
              <a:solidFill>
                <a:srgbClr val="980000"/>
              </a:solidFill>
            </a:endParaRPr>
          </a:p>
        </p:txBody>
      </p:sp>
      <p:sp>
        <p:nvSpPr>
          <p:cNvPr id="344" name="Google Shape;344;p47"/>
          <p:cNvSpPr txBox="1"/>
          <p:nvPr/>
        </p:nvSpPr>
        <p:spPr>
          <a:xfrm>
            <a:off x="2120850" y="4614275"/>
            <a:ext cx="285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5</a:t>
            </a:r>
            <a:endParaRPr sz="1800">
              <a:solidFill>
                <a:srgbClr val="980000"/>
              </a:solidFill>
            </a:endParaRPr>
          </a:p>
        </p:txBody>
      </p:sp>
      <p:sp>
        <p:nvSpPr>
          <p:cNvPr id="345" name="Google Shape;345;p47"/>
          <p:cNvSpPr txBox="1"/>
          <p:nvPr/>
        </p:nvSpPr>
        <p:spPr>
          <a:xfrm>
            <a:off x="2425650" y="4614275"/>
            <a:ext cx="285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6</a:t>
            </a:r>
            <a:endParaRPr sz="1800">
              <a:solidFill>
                <a:srgbClr val="980000"/>
              </a:solidFill>
            </a:endParaRPr>
          </a:p>
        </p:txBody>
      </p:sp>
      <p:sp>
        <p:nvSpPr>
          <p:cNvPr id="346" name="Google Shape;346;p47"/>
          <p:cNvSpPr txBox="1"/>
          <p:nvPr/>
        </p:nvSpPr>
        <p:spPr>
          <a:xfrm>
            <a:off x="2882850" y="4614275"/>
            <a:ext cx="285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7</a:t>
            </a:r>
            <a:endParaRPr sz="1800">
              <a:solidFill>
                <a:srgbClr val="980000"/>
              </a:solidFill>
            </a:endParaRPr>
          </a:p>
        </p:txBody>
      </p:sp>
      <p:sp>
        <p:nvSpPr>
          <p:cNvPr id="347" name="Google Shape;347;p47"/>
          <p:cNvSpPr txBox="1"/>
          <p:nvPr/>
        </p:nvSpPr>
        <p:spPr>
          <a:xfrm>
            <a:off x="3340050" y="4614275"/>
            <a:ext cx="285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8</a:t>
            </a:r>
            <a:endParaRPr sz="1800">
              <a:solidFill>
                <a:srgbClr val="980000"/>
              </a:solidFill>
            </a:endParaRPr>
          </a:p>
        </p:txBody>
      </p:sp>
      <p:sp>
        <p:nvSpPr>
          <p:cNvPr id="348" name="Google Shape;348;p47"/>
          <p:cNvSpPr txBox="1"/>
          <p:nvPr/>
        </p:nvSpPr>
        <p:spPr>
          <a:xfrm>
            <a:off x="6007050" y="4614275"/>
            <a:ext cx="285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0000"/>
                </a:solidFill>
              </a:rPr>
              <a:t>9</a:t>
            </a:r>
            <a:endParaRPr sz="1800">
              <a:solidFill>
                <a:srgbClr val="980000"/>
              </a:solidFill>
            </a:endParaRPr>
          </a:p>
        </p:txBody>
      </p:sp>
      <p:cxnSp>
        <p:nvCxnSpPr>
          <p:cNvPr id="349" name="Google Shape;349;p47"/>
          <p:cNvCxnSpPr/>
          <p:nvPr/>
        </p:nvCxnSpPr>
        <p:spPr>
          <a:xfrm>
            <a:off x="3915825" y="4667800"/>
            <a:ext cx="4898700" cy="0"/>
          </a:xfrm>
          <a:prstGeom prst="straightConnector1">
            <a:avLst/>
          </a:prstGeom>
          <a:noFill/>
          <a:ln cap="flat" cmpd="sng" w="9525">
            <a:solidFill>
              <a:srgbClr val="85200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0" name="Google Shape;350;p47"/>
          <p:cNvSpPr txBox="1"/>
          <p:nvPr/>
        </p:nvSpPr>
        <p:spPr>
          <a:xfrm>
            <a:off x="3977225" y="842425"/>
            <a:ext cx="46122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The long strings of text at the end of each line are treated as a single column. Why?</a:t>
            </a:r>
            <a:endParaRPr b="1" sz="180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Because the text within is separated by </a:t>
            </a:r>
            <a:r>
              <a:rPr b="1" lang="en" sz="1800" u="sng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spaces</a:t>
            </a:r>
            <a:r>
              <a:rPr b="1" lang="en" sz="180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, not </a:t>
            </a:r>
            <a:r>
              <a:rPr b="1" lang="en" sz="1800" u="sng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tabs</a:t>
            </a:r>
            <a:r>
              <a:rPr b="1" lang="en" sz="180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.</a:t>
            </a:r>
            <a:endParaRPr b="1" sz="180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8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Use </a:t>
            </a:r>
            <a:r>
              <a:rPr lang="en" sz="4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cut</a:t>
            </a:r>
            <a:r>
              <a:rPr lang="en" sz="4000"/>
              <a:t> to extract solely the second column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6" name="Google Shape;356;p48"/>
          <p:cNvSpPr txBox="1"/>
          <p:nvPr/>
        </p:nvSpPr>
        <p:spPr>
          <a:xfrm>
            <a:off x="293025" y="1421500"/>
            <a:ext cx="8444400" cy="28665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#!genome-build GRCh38.p7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#!genome-version GRCh38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#!genome-date 2013-12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#!genome-build-accession NCBI:GCA_000001405.22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#!genebuild-last-updated 2016-06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7" name="Google Shape;357;p48"/>
          <p:cNvSpPr txBox="1"/>
          <p:nvPr/>
        </p:nvSpPr>
        <p:spPr>
          <a:xfrm>
            <a:off x="198550" y="888775"/>
            <a:ext cx="44949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cut </a:t>
            </a:r>
            <a:r>
              <a:rPr b="1" lang="en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-f 2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genes.gtf | head -n 20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8" name="Google Shape;358;p48"/>
          <p:cNvSpPr txBox="1"/>
          <p:nvPr/>
        </p:nvSpPr>
        <p:spPr>
          <a:xfrm>
            <a:off x="4516650" y="2074825"/>
            <a:ext cx="4182300" cy="18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Why were the first 5 lines reported?</a:t>
            </a:r>
            <a:endParaRPr b="1" sz="240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How could we prevent that?</a:t>
            </a:r>
            <a:endParaRPr b="1" sz="2400">
              <a:solidFill>
                <a:srgbClr val="38761D"/>
              </a:solidFill>
              <a:highlight>
                <a:schemeClr val="lt1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9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Let's omit the header lines first.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4" name="Google Shape;364;p49"/>
          <p:cNvSpPr txBox="1"/>
          <p:nvPr/>
        </p:nvSpPr>
        <p:spPr>
          <a:xfrm>
            <a:off x="293025" y="1421500"/>
            <a:ext cx="8444400" cy="28665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5" name="Google Shape;365;p49"/>
          <p:cNvSpPr txBox="1"/>
          <p:nvPr/>
        </p:nvSpPr>
        <p:spPr>
          <a:xfrm>
            <a:off x="198550" y="888775"/>
            <a:ext cx="63108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grep -v "#" genes.gtf | cut -f 2 | head -n 20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0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results to files with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1" name="Google Shape;371;p50"/>
          <p:cNvSpPr txBox="1"/>
          <p:nvPr/>
        </p:nvSpPr>
        <p:spPr>
          <a:xfrm>
            <a:off x="389475" y="2051050"/>
            <a:ext cx="84582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So far, every command we have run reports the output to the screen (i.e., standard output or "stdout").</a:t>
            </a:r>
            <a:endParaRPr sz="2800">
              <a:solidFill>
                <a:srgbClr val="38761D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8761D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Obviously, once an analysis is working the way we want, we typically wish to </a:t>
            </a:r>
            <a:r>
              <a:rPr lang="en" sz="2800" u="sng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save the results to a file.  </a:t>
            </a:r>
            <a:endParaRPr sz="2800" u="sng">
              <a:solidFill>
                <a:srgbClr val="38761D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We do this with the "redirect to a file operator":</a:t>
            </a:r>
            <a:r>
              <a:rPr lang="en" sz="28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    </a:t>
            </a:r>
            <a:r>
              <a:rPr b="1" lang="en" sz="4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1" sz="4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1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results to files with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/>
          </a:p>
        </p:txBody>
      </p:sp>
      <p:sp>
        <p:nvSpPr>
          <p:cNvPr id="377" name="Google Shape;377;p51"/>
          <p:cNvSpPr txBox="1"/>
          <p:nvPr/>
        </p:nvSpPr>
        <p:spPr>
          <a:xfrm>
            <a:off x="293025" y="1954900"/>
            <a:ext cx="8444400" cy="28665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8" name="Google Shape;378;p51"/>
          <p:cNvSpPr txBox="1"/>
          <p:nvPr/>
        </p:nvSpPr>
        <p:spPr>
          <a:xfrm>
            <a:off x="198550" y="1117375"/>
            <a:ext cx="85206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grep -v "#" genes.gtf | cut -f 2 | head -n 20 &gt; column2.first20.txt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333333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cat column2.first20.txt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8417" r="5508" t="9974"/>
          <a:stretch/>
        </p:blipFill>
        <p:spPr>
          <a:xfrm>
            <a:off x="0" y="0"/>
            <a:ext cx="912343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2558950" y="4610675"/>
            <a:ext cx="648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Often, we do this in genome files stored in FASTA format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2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results are just a plain old file!</a:t>
            </a:r>
            <a:endParaRPr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4" name="Google Shape;384;p52"/>
          <p:cNvSpPr txBox="1"/>
          <p:nvPr/>
        </p:nvSpPr>
        <p:spPr>
          <a:xfrm>
            <a:off x="293025" y="1345300"/>
            <a:ext cx="8444400" cy="4653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havana</a:t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5" name="Google Shape;385;p52"/>
          <p:cNvSpPr txBox="1"/>
          <p:nvPr/>
        </p:nvSpPr>
        <p:spPr>
          <a:xfrm>
            <a:off x="198550" y="888775"/>
            <a:ext cx="85206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head -n 2</a:t>
            </a:r>
            <a:r>
              <a:rPr b="1" lang="en">
                <a:solidFill>
                  <a:srgbClr val="33333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column2.first20.txt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3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#01</a:t>
            </a:r>
            <a:endParaRPr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1" name="Google Shape;391;p53"/>
          <p:cNvSpPr txBox="1"/>
          <p:nvPr/>
        </p:nvSpPr>
        <p:spPr>
          <a:xfrm>
            <a:off x="465675" y="2279650"/>
            <a:ext cx="82551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800"/>
              <a:buFont typeface="Economica"/>
              <a:buChar char="●"/>
            </a:pPr>
            <a:r>
              <a:rPr lang="en" sz="28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Assignment</a:t>
            </a:r>
            <a:endParaRPr sz="2800">
              <a:solidFill>
                <a:srgbClr val="38761D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800"/>
              <a:buFont typeface="Economica"/>
              <a:buChar char="○"/>
            </a:pPr>
            <a:r>
              <a:rPr lang="en" sz="28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https://gist.github.com/arq5x/c0eb84bce2086fbfbe9184668ef87b31#file-hw1-md</a:t>
            </a:r>
            <a:endParaRPr sz="2800">
              <a:solidFill>
                <a:srgbClr val="38761D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800"/>
              <a:buFont typeface="Economica"/>
              <a:buChar char="●"/>
            </a:pPr>
            <a:r>
              <a:rPr lang="en" sz="28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Due at 11:59PM on January 25th.</a:t>
            </a:r>
            <a:endParaRPr sz="2800">
              <a:solidFill>
                <a:srgbClr val="38761D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800"/>
              <a:buFont typeface="Economica"/>
              <a:buChar char="●"/>
            </a:pPr>
            <a:r>
              <a:rPr lang="en" sz="28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Post it to a link that will be on the course github site by Sunday.</a:t>
            </a:r>
            <a:endParaRPr sz="2800">
              <a:solidFill>
                <a:srgbClr val="38761D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800"/>
              <a:buFont typeface="Economica"/>
              <a:buChar char="●"/>
            </a:pPr>
            <a:r>
              <a:rPr lang="en" sz="28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Name your file UNID.HW1.txt</a:t>
            </a:r>
            <a:endParaRPr sz="2800">
              <a:solidFill>
                <a:srgbClr val="38761D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8761D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4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before next class</a:t>
            </a:r>
            <a:endParaRPr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7" name="Google Shape;397;p54"/>
          <p:cNvSpPr txBox="1"/>
          <p:nvPr/>
        </p:nvSpPr>
        <p:spPr>
          <a:xfrm>
            <a:off x="465675" y="2279650"/>
            <a:ext cx="82551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800"/>
              <a:buFont typeface="Economica"/>
              <a:buChar char="●"/>
            </a:pPr>
            <a:r>
              <a:rPr lang="en" sz="28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Pages 25-28 of the following textbook from Jonathan Pritchard, starting with the section entitled "Major data resources for human genetics."</a:t>
            </a:r>
            <a:endParaRPr sz="2800">
              <a:solidFill>
                <a:srgbClr val="38761D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800"/>
              <a:buFont typeface="Economica"/>
              <a:buChar char="●"/>
            </a:pPr>
            <a:r>
              <a:rPr lang="en" sz="28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Note that many of these concepts apply to model organism genomes</a:t>
            </a:r>
            <a:endParaRPr sz="2800">
              <a:solidFill>
                <a:srgbClr val="38761D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800"/>
              <a:buFont typeface="Economica"/>
              <a:buChar char="●"/>
            </a:pPr>
            <a:r>
              <a:rPr lang="en" sz="28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https://web.stanford.edu/group/pritchardlab/HGbook/Release-2023-09/HGBook-2023-09-chapters/HGBook-2023-09-23-ch1.2.pdf</a:t>
            </a:r>
            <a:endParaRPr sz="2800">
              <a:solidFill>
                <a:srgbClr val="38761D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8761D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490250" y="450150"/>
            <a:ext cx="8361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curl</a:t>
            </a:r>
            <a:r>
              <a:rPr b="1" lang="en" sz="18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https://home.chpc.utah.edu/~u1007787/dna.fasta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&gt; dna.fasta</a:t>
            </a:r>
            <a:endParaRPr b="1" sz="18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a FASTA file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cat</a:t>
            </a:r>
            <a:r>
              <a:rPr lang="en"/>
              <a:t> command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(report every line in an input file or stream)</a:t>
            </a:r>
            <a:endParaRPr sz="1800"/>
          </a:p>
        </p:txBody>
      </p:sp>
      <p:sp>
        <p:nvSpPr>
          <p:cNvPr id="92" name="Google Shape;92;p18"/>
          <p:cNvSpPr txBox="1"/>
          <p:nvPr/>
        </p:nvSpPr>
        <p:spPr>
          <a:xfrm>
            <a:off x="2143450" y="2062350"/>
            <a:ext cx="4809600" cy="23667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&gt;NC_012920.1 Homo sapiens mitochondrion, complete genome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GATCACAGGTCTATCACCCTATTAACCACTCACGGGAGCTCTCCATGCATTTGGTATTTTCGTCTGGGGG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GTATGCACGCGATAGCATTGCGAGACGCTGGAGCCGGAGCACCCTATGTCGCAGTATCTGTCTTTGATTC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CTGCCTCATCCTATTATTTATCGCACCTACGTTCAATATTACAGGCGAACATACTTACTAAAGTGTGTTA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ATTAATTAATGCTTGTAGGACATAATAATAACAATTGAATGTCTGCACAGCCACTTTCCACACAGACATC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ATAACAAAAAATTTCCACCAAACCCCCCCTCCCCCGCTTCTGGCCACAGCACTTAAACACATCTCTGCCA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AACCCCAAAAACAAAGAACCCTAACACCAGCCTAACCAGATTTCAAATTTTATCTTTTGGCGGTATGCAC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TTTTAACAGTCACCCCCCAACTAACACATTATTTTCCCCTCCCACTCCCATACTACTAATCTCATCAATA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CAACCCCCGCCCATCCTACCCAGCACACACACACCGCTGCTAACCCCATACCCCGAACCAACCAAACCCC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AAAGACACCCCCCACAGTTTATGTAGCTTACCTCCTCAAAGCAATACACTGAAAATGTTTAGACGGGCTC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ACATCACCCCATAAACAAATAGGTTTGGTCCTAGCCTTTCTATTAGCTCTTAGTAAGATTACACATGCAA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GCATCCCCGTTCCAGTGAGTTCACCCTCTAAATCACCACGATCAAAAGGAACAAGCATCAAGCACGCAGC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AATGCAGCTCAAAACGCTTAGCCTAGCCACACCCCCACGGGAAACAGCAGTGATTAACCTTTAGCAATAA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ACGAAAGTTTAACTAAGCTATACTAACCCCAGGGTTGGTCAATTTCGTGCCAGCCACCGCGGTCACACGA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TTAACCCAAGTCAATAGAAGCCGGCGTAAAGAGTGTTTTAGATCACCCCCTCCCCAATAAAGCTAAAACT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2133600" y="1498375"/>
            <a:ext cx="30000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cat dna.fasta</a:t>
            </a:r>
            <a:endParaRPr b="1" sz="16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The </a:t>
            </a:r>
            <a:r>
              <a:rPr lang="en" sz="4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cat</a:t>
            </a:r>
            <a:r>
              <a:rPr lang="en" sz="4400"/>
              <a:t> command: add line numbers with </a:t>
            </a:r>
            <a:r>
              <a:rPr lang="en" sz="4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-n</a:t>
            </a:r>
            <a:endParaRPr sz="44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(report every line in an input file or stream)</a:t>
            </a:r>
            <a:endParaRPr sz="1800"/>
          </a:p>
        </p:txBody>
      </p:sp>
      <p:sp>
        <p:nvSpPr>
          <p:cNvPr id="99" name="Google Shape;99;p19"/>
          <p:cNvSpPr txBox="1"/>
          <p:nvPr/>
        </p:nvSpPr>
        <p:spPr>
          <a:xfrm>
            <a:off x="2143450" y="2062350"/>
            <a:ext cx="5785200" cy="21222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1	&gt;NC_012920.1 Homo sapiens mitochondrion, complete genome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2	GATCACAGGTCTATCACCCTATTAACCACTCACGGGAGCTCTCCATGCATTTGGTATTTTCGTCTGGGGG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3	GTATGCACGCGATAGCATTGCGAGACGCTGGAGCCGGAGCACCCTATGTCGCAGTATCTGTCTTTGATTC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4	CTGCCTCATCCTATTATTTATCGCACCTACGTTCAATATTACAGGCGAACATACTTACTAAAGTGTGTTA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5	ATTAATTAATGCTTGTAGGACATAATAATAACAATTGAATGTCTGCACAGCCACTTTCCACACAGACATC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6	ATAACAAAAAATTTCCACCAAACCCCCCCTCCCCCGCTTCTGGCCACAGCACTTAAACACATCTCTGCCA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7	AACCCCAAAAACAAAGAACCCTAACACCAGCCTAACCAGATTTCAAATTTTATCTTTTGGCGGTATGCAC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8	TTTTAACAGTCACCCCCCAACTAACACATTATTTTCCCCTCCCACTCCCATACTACTAATCTCATCAATA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9	CAACCCCCGCCCATCCTACCCAGCACACACACACCGCTGCTAACCCCATACCCCGAACCAACCAAACCCC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10	AAAGACACCCCCCACAGTTTATGTAGCTTACCTCCTCAAAGCAATACACTGAAAATGTTTAGACGGGCTC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11	ACATCACCCCATAAACAAATAGGTTTGGTCCTAGCCTTTCTATTAGCTCTTAGTAAGATTACACATGCAA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12	GCATCCCCGTTCCAGTGAGTTCACCCTCTAAATCACCACGATCAAAAGGAACAAGCATCAAGCACGCAGC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13	AATGCAGCTCAAAACGCTTAGCCTAGCCACACCCCCACGGGAAACAGCAGTGATTAACCTTTAGCAATAA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14	ACGAAAGTTTAACTAAGCTATACTAACCCCAGGGTTGGTCAATTTCGTGCCAGCCACCGCGGTCACACGA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15	TTAACCCAAGTCAATAGAAGCCGGCGTAAAGAGTGTTTTAGATCACCCCCTCCCCAATAAAGCTAAAACT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2133600" y="1498375"/>
            <a:ext cx="30000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cat </a:t>
            </a:r>
            <a:r>
              <a:rPr b="1" lang="en" sz="1600">
                <a:solidFill>
                  <a:srgbClr val="3876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-n</a:t>
            </a:r>
            <a:r>
              <a:rPr b="1" lang="en" sz="1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dna.fasta</a:t>
            </a:r>
            <a:endParaRPr b="1" sz="16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The </a:t>
            </a:r>
            <a:r>
              <a:rPr lang="en" sz="4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cat</a:t>
            </a:r>
            <a:r>
              <a:rPr lang="en" sz="4400"/>
              <a:t> command: check for newlines </a:t>
            </a:r>
            <a:r>
              <a:rPr lang="en" sz="4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-E</a:t>
            </a:r>
            <a:endParaRPr sz="44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(report every line in an input file or stream)</a:t>
            </a:r>
            <a:endParaRPr sz="1800"/>
          </a:p>
        </p:txBody>
      </p:sp>
      <p:sp>
        <p:nvSpPr>
          <p:cNvPr id="106" name="Google Shape;106;p20"/>
          <p:cNvSpPr txBox="1"/>
          <p:nvPr/>
        </p:nvSpPr>
        <p:spPr>
          <a:xfrm>
            <a:off x="2143450" y="2062350"/>
            <a:ext cx="5785200" cy="21222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&gt;NC_012920.1 Homo sapiens mitochondrion, complete genome</a:t>
            </a:r>
            <a:r>
              <a:rPr b="1" lang="en" sz="9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GATCACAGGTCTATCACCCTATTAACCACTCACGGGAGCTCTCCATGCATTTGGTATTTTCGTCTGGGGG</a:t>
            </a:r>
            <a:r>
              <a:rPr b="1" lang="en" sz="9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GTATGCACGCGATAGCATTGCGAGACGCTGGAGCCGGAGCACCCTATGTCGCAGTATCTGTCTTTGATTC</a:t>
            </a:r>
            <a:r>
              <a:rPr b="1" lang="en" sz="9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CTGCCTCATCCTATTATTTATCGCACCTACGTTCAATATTACAGGCGAACATACTTACTAAAGTGTGTTA</a:t>
            </a:r>
            <a:r>
              <a:rPr b="1" lang="en" sz="9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ATTAATTAATGCTTGTAGGACATAATAATAACAATTGAATGTCTGCACAGCCACTTTCCACACAGACATC</a:t>
            </a:r>
            <a:r>
              <a:rPr b="1" lang="en" sz="9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ATAACAAAAAATTTCCACCAAACCCCCCCTCCCCCGCTTCTGGCCACAGCACTTAAACACATCTCTGCCA</a:t>
            </a:r>
            <a:r>
              <a:rPr b="1" lang="en" sz="9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AACCCCAAAAACAAAGAACCCTAACACCAGCCTAACCAGATTTCAAATTTTATCTTTTGGCGGTATGCAC</a:t>
            </a:r>
            <a:r>
              <a:rPr b="1" lang="en" sz="9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TTTTAACAGTCACCCCCCAACTAACACATTATTTTCCCCTCCCACTCCCATACTACTAATCTCATCAATA</a:t>
            </a:r>
            <a:r>
              <a:rPr b="1" lang="en" sz="9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CAACCCCCGCCCATCCTACCCAGCACACACACACCGCTGCTAACCCCATACCCCGAACCAACCAAACCCC</a:t>
            </a:r>
            <a:r>
              <a:rPr b="1" lang="en" sz="9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AAAGACACCCCCCACAGTTTATGTAGCTTACCTCCTCAAAGCAATACACTGAAAATGTTTAGACGGGCTC</a:t>
            </a:r>
            <a:r>
              <a:rPr b="1" lang="en" sz="9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ACATCACCCCATAAACAAATAGGTTTGGTCCTAGCCTTTCTATTAGCTCTTAGTAAGATTACACATGCAA</a:t>
            </a:r>
            <a:r>
              <a:rPr b="1" lang="en" sz="9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GCATCCCCGTTCCAGTGAGTTCACCCTCTAAATCACCACGATCAAAAGGAACAAGCATCAAGCACGCAGC</a:t>
            </a:r>
            <a:r>
              <a:rPr b="1" lang="en" sz="9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AATGCAGCTCAAAACGCTTAGCCTAGCCACACCCCCACGGGAAACAGCAGTGATTAACCTTTAGCAATAA</a:t>
            </a:r>
            <a:r>
              <a:rPr b="1" lang="en" sz="9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ACGAAAGTTTAACTAAGCTATACTAACCCCAGGGTTGGTCAATTTCGTGCCAGCCACCGCGGTCACACGA</a:t>
            </a:r>
            <a:r>
              <a:rPr b="1" lang="en" sz="9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TTAACCCAAGTCAATAGAAGCCGGCGTAAAGAGTGTTTTAGATCACCCCCTCCCCAATAAAGCTAAAACT</a:t>
            </a:r>
            <a:r>
              <a:rPr b="1" lang="en" sz="900">
                <a:solidFill>
                  <a:srgbClr val="3876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endParaRPr b="1" sz="900">
              <a:solidFill>
                <a:srgbClr val="38761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2133600" y="1498375"/>
            <a:ext cx="30000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cat </a:t>
            </a:r>
            <a:r>
              <a:rPr b="1" lang="en" sz="1600">
                <a:solidFill>
                  <a:srgbClr val="3876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-E</a:t>
            </a:r>
            <a:r>
              <a:rPr b="1" lang="en" sz="1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dna.fasta</a:t>
            </a:r>
            <a:endParaRPr b="1" sz="16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wc</a:t>
            </a:r>
            <a:r>
              <a:rPr lang="en"/>
              <a:t> command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(count the lines, words, and bytes in a file or stream)</a:t>
            </a:r>
            <a:endParaRPr sz="1800"/>
          </a:p>
        </p:txBody>
      </p:sp>
      <p:sp>
        <p:nvSpPr>
          <p:cNvPr id="113" name="Google Shape;113;p21"/>
          <p:cNvSpPr txBox="1"/>
          <p:nvPr/>
        </p:nvSpPr>
        <p:spPr>
          <a:xfrm>
            <a:off x="5257800" y="1936975"/>
            <a:ext cx="30000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wc dna.fasta</a:t>
            </a:r>
            <a:endParaRPr b="1"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15   20 1051 dna.fasta</a:t>
            </a:r>
            <a:endParaRPr b="1" sz="1000">
              <a:solidFill>
                <a:srgbClr val="38761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 rot="-591">
            <a:off x="7185179" y="1826837"/>
            <a:ext cx="17445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How many lines words and bytes (characters) in dna.fasta?</a:t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5257800" y="2851375"/>
            <a:ext cx="30000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wc -l </a:t>
            </a:r>
            <a:r>
              <a:rPr b="1" lang="en" sz="10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dna.fasta</a:t>
            </a:r>
            <a:endParaRPr b="1"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16 </a:t>
            </a:r>
            <a:r>
              <a:rPr b="1" lang="en" sz="10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dna.fasta</a:t>
            </a:r>
            <a:endParaRPr b="1" sz="1000">
              <a:solidFill>
                <a:srgbClr val="38761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 rot="-591">
            <a:off x="7185179" y="2741237"/>
            <a:ext cx="17445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How many lines (</a:t>
            </a:r>
            <a:r>
              <a:rPr b="1" lang="en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-l</a:t>
            </a:r>
            <a:r>
              <a:rPr lang="en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) in dna.fasta?</a:t>
            </a: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238450" y="2062350"/>
            <a:ext cx="4809600" cy="23667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&gt;NC_012920.1 Homo sapiens mitochondrion, complete genome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GATCACAGGTCTATCACCCTATTAACCACTCACGGGAGCTCTCCATGCATTTGGTATTTTCGTCTGGGGG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GTATGCACGCGATAGCATTGCGAGACGCTGGAGCCGGAGCACCCTATGTCGCAGTATCTGTCTTTGATTC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CTGCCTCATCCTATTATTTATCGCACCTACGTTCAATATTACAGGCGAACATACTTACTAAAGTGTGTTA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ATTAATTAATGCTTGTAGGACATAATAATAACAATTGAATGTCTGCACAGCCACTTTCCACACAGACATC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ATAACAAAAAATTTCCACCAAACCCCCCCTCCCCCGCTTCTGGCCACAGCACTTAAACACATCTCTGCCA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AACCCCAAAAACAAAGAACCCTAACACCAGCCTAACCAGATTTCAAATTTTATCTTTTGGCGGTATGCAC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TTTTAACAGTCACCCCCCAACTAACACATTATTTTCCCCTCCCACTCCCATACTACTAATCTCATCAATA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CAACCCCCGCCCATCCTACCCAGCACACACACACCGCTGCTAACCCCATACCCCGAACCAACCAAACCCC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AAAGACACCCCCCACAGTTTATGTAGCTTACCTCCTCAAAGCAATACACTGAAAATGTTTAGACGGGCTC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ACATCACCCCATAAACAAATAGGTTTGGTCCTAGCCTTTCTATTAGCTCTTAGTAAGATTACACATGCAA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GCATCCCCGTTCCAGTGAGTTCACCCTCTAAATCACCACGATCAAAAGGAACAAGCATCAAGCACGCAGC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AATGCAGCTCAAAACGCTTAGCCTAGCCACACCCCCACGGGAAACAGCAGTGATTAACCTTTAGCAATAA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ACGAAAGTTTAACTAAGCTATACTAACCCCAGGGTTGGTCAATTTCGTGCCAGCCACCGCGGTCACACGA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TTAACCCAAGTCAATAGAAGCCGGCGTAAAGAGTGTTTTAGATCACCCCCTCCCCAATAAAGCTAAAACT</a:t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228600" y="1498375"/>
            <a:ext cx="30000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cat dna.fasta</a:t>
            </a:r>
            <a:endParaRPr b="1"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5257800" y="3613375"/>
            <a:ext cx="30000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wc -c </a:t>
            </a:r>
            <a:r>
              <a:rPr b="1" lang="en" sz="1000">
                <a:solidFill>
                  <a:srgbClr val="333333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dna.fasta</a:t>
            </a:r>
            <a:endParaRPr b="1" sz="10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8761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1051 </a:t>
            </a:r>
            <a:r>
              <a:rPr b="1" lang="en" sz="1000">
                <a:solidFill>
                  <a:srgbClr val="38761D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dna.fasta</a:t>
            </a:r>
            <a:endParaRPr b="1" sz="1000">
              <a:solidFill>
                <a:srgbClr val="38761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 rot="-591">
            <a:off x="7185179" y="3503237"/>
            <a:ext cx="17445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How many characters (</a:t>
            </a:r>
            <a:r>
              <a:rPr b="1" lang="en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-c</a:t>
            </a:r>
            <a:r>
              <a:rPr lang="en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) in dna.fasta?</a:t>
            </a:r>
            <a:endParaRPr/>
          </a:p>
        </p:txBody>
      </p:sp>
      <p:sp>
        <p:nvSpPr>
          <p:cNvPr id="121" name="Google Shape;121;p21"/>
          <p:cNvSpPr txBox="1"/>
          <p:nvPr/>
        </p:nvSpPr>
        <p:spPr>
          <a:xfrm rot="-580">
            <a:off x="5280170" y="4265087"/>
            <a:ext cx="35592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Think</a:t>
            </a:r>
            <a:r>
              <a:rPr b="1" lang="en" sz="1800">
                <a:solidFill>
                  <a:srgbClr val="38761D"/>
                </a:solidFill>
                <a:highlight>
                  <a:schemeClr val="lt1"/>
                </a:highlight>
                <a:latin typeface="Economica"/>
                <a:ea typeface="Economica"/>
                <a:cs typeface="Economica"/>
                <a:sym typeface="Economica"/>
              </a:rPr>
              <a:t>: Is this the same as the number of nucleotides in the sequence?</a:t>
            </a:r>
            <a:endParaRPr b="1" sz="1800"/>
          </a:p>
        </p:txBody>
      </p:sp>
      <p:cxnSp>
        <p:nvCxnSpPr>
          <p:cNvPr id="122" name="Google Shape;122;p21"/>
          <p:cNvCxnSpPr>
            <a:stCxn id="121" idx="0"/>
          </p:cNvCxnSpPr>
          <p:nvPr/>
        </p:nvCxnSpPr>
        <p:spPr>
          <a:xfrm rot="10800000">
            <a:off x="6528170" y="3912287"/>
            <a:ext cx="531600" cy="35280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