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Economica"/>
      <p:regular r:id="rId53"/>
      <p:bold r:id="rId54"/>
      <p:italic r:id="rId55"/>
      <p:boldItalic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Economica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Economica-italic.fntdata"/><Relationship Id="rId10" Type="http://schemas.openxmlformats.org/officeDocument/2006/relationships/slide" Target="slides/slide6.xml"/><Relationship Id="rId54" Type="http://schemas.openxmlformats.org/officeDocument/2006/relationships/font" Target="fonts/Economica-bold.fntdata"/><Relationship Id="rId13" Type="http://schemas.openxmlformats.org/officeDocument/2006/relationships/slide" Target="slides/slide9.xml"/><Relationship Id="rId57" Type="http://schemas.openxmlformats.org/officeDocument/2006/relationships/font" Target="fonts/OpenSans-regular.fntdata"/><Relationship Id="rId12" Type="http://schemas.openxmlformats.org/officeDocument/2006/relationships/slide" Target="slides/slide8.xml"/><Relationship Id="rId56" Type="http://schemas.openxmlformats.org/officeDocument/2006/relationships/font" Target="fonts/Economica-boldItalic.fntdata"/><Relationship Id="rId15" Type="http://schemas.openxmlformats.org/officeDocument/2006/relationships/slide" Target="slides/slide11.xml"/><Relationship Id="rId59" Type="http://schemas.openxmlformats.org/officeDocument/2006/relationships/font" Target="fonts/OpenSans-italic.fntdata"/><Relationship Id="rId14" Type="http://schemas.openxmlformats.org/officeDocument/2006/relationships/slide" Target="slides/slide10.xml"/><Relationship Id="rId58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7571101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7571101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7571101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7571101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7571101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7571101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7571101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a7571101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7571101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7571101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7571101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7571101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7571101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7571101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75711018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75711018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c0c7ef5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c0c7ef5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7571101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7571101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de37e5a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de37e5a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7571101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a7571101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a7571101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a7571101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a7571101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a7571101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c0c7ef57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c0c7ef57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7571101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a7571101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a7571101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a7571101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7571101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7571101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a7571101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a7571101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7571101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a7571101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7571101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7571101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875426ab_1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875426ab_1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a7571101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a7571101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a7571101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a7571101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a75711018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a7571101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a75711018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a7571101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677bf17d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677bf17d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a75711018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a75711018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c2c5773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c2c5773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a7571101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a7571101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a75711018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a7571101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a75711018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a75711018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757110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757110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a75711018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a75711018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a75711018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a75711018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a7571101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a7571101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a7571101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a7571101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a75711018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a75711018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a75711018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a75711018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a75711018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a75711018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a75711018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a75711018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c11a1ccbf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c11a1ccbf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7571101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7571101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7571101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7571101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7571101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7571101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7571101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7571101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7571101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7571101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4814047"/>
            <a:ext cx="609600" cy="2132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st.githubusercontent.com/arq5x/484539baae07797f162a3c8eca601117/raw/700615864064177ebbd54dcf25594e6034c468bc/cowsa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hgdownload.cse.ucsc.edu/goldenPath/hg38/chromosomes/chr22.fa.g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home.chpc.utah.edu/~u1007787/dna.txt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der-bg.jpg"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225"/>
            <a:ext cx="9144000" cy="48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ctrTitle"/>
          </p:nvPr>
        </p:nvSpPr>
        <p:spPr>
          <a:xfrm>
            <a:off x="1874400" y="500575"/>
            <a:ext cx="5395200" cy="20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Finding patterns</a:t>
            </a:r>
            <a:r>
              <a:rPr b="1" lang="en" sz="6000">
                <a:solidFill>
                  <a:srgbClr val="FFFFFF"/>
                </a:solidFill>
              </a:rPr>
              <a:t> in genomes 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485150" y="2419200"/>
            <a:ext cx="60201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Applied Computational Genomics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https://github.com/quinlan-lab/applied-computational-genomics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Aaron Quinlan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Departments of Human Genetics and Biomedical Informatics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USTAR Center for Genetic Discovery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University of Utah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quinlanlab.org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Unix searches your PATH automagically</a:t>
            </a:r>
            <a:endParaRPr sz="5200"/>
          </a:p>
        </p:txBody>
      </p:sp>
      <p:sp>
        <p:nvSpPr>
          <p:cNvPr id="160" name="Google Shape;160;p22"/>
          <p:cNvSpPr txBox="1"/>
          <p:nvPr/>
        </p:nvSpPr>
        <p:spPr>
          <a:xfrm>
            <a:off x="647475" y="10850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echo $PATH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/usr/local/bin:/usr/bin:/usr/lo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cal/bowtie2:/usr/local/sbin:/usr/sbin:/home/u1007787/.local/bin: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/home/u1007787/bin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cowsay 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"Make Amoorica Great Again"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295675" y="4737325"/>
            <a:ext cx="3000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https://kb.iu.edu/d/acar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2201350" y="307250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No dice. Keep looking.</a:t>
            </a:r>
            <a:endParaRPr sz="48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Unix searches your PATH automagically</a:t>
            </a:r>
            <a:endParaRPr sz="5200"/>
          </a:p>
        </p:txBody>
      </p:sp>
      <p:sp>
        <p:nvSpPr>
          <p:cNvPr id="168" name="Google Shape;168;p23"/>
          <p:cNvSpPr txBox="1"/>
          <p:nvPr/>
        </p:nvSpPr>
        <p:spPr>
          <a:xfrm>
            <a:off x="647475" y="12374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echo $PATH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/usr/local/bin:/usr/bin:/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usr/local/bowtie2:/usr/local/sbin:/usr/sbin:/home/u1007787/.local/bin</a:t>
            </a:r>
            <a:r>
              <a:rPr b="1" lang="en" sz="18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:/home/u1007787/bin</a:t>
            </a:r>
            <a:endParaRPr b="1" sz="180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cowsay 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"Make Amoorica Great Again"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bash: cowsay: command not found...</a:t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5295675" y="4737325"/>
            <a:ext cx="3000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https://kb.iu.edu/d/acar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90250" y="-464250"/>
            <a:ext cx="817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So what is wrong?</a:t>
            </a:r>
            <a:endParaRPr i="1" sz="5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490250" y="2615325"/>
            <a:ext cx="79269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 problem is that cowsay is a custom piece of software (much like any specialized bioinformatics software we will use in the future) that one must install on one's system. </a:t>
            </a: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It is not installed on Unix by default.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So let's fix that by installing it ourselves!</a:t>
            </a:r>
            <a:endParaRPr sz="5200"/>
          </a:p>
        </p:txBody>
      </p:sp>
      <p:sp>
        <p:nvSpPr>
          <p:cNvPr id="181" name="Google Shape;181;p25"/>
          <p:cNvSpPr txBox="1"/>
          <p:nvPr/>
        </p:nvSpPr>
        <p:spPr>
          <a:xfrm>
            <a:off x="647475" y="17708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cd ~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mkdir bin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cd bin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curl </a:t>
            </a:r>
            <a:r>
              <a:rPr b="1" lang="en" sz="1800" u="sng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https://gist.githubusercontent.com/arq5x/484539baae07797f162a3c8eca601117/raw/700615864064177ebbd54dcf25594e6034c468bc/cowsay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 cowsay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chmod a+x cowsay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cd .. 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2" name="Google Shape;182;p25"/>
          <p:cNvCxnSpPr/>
          <p:nvPr/>
        </p:nvCxnSpPr>
        <p:spPr>
          <a:xfrm rot="10800000">
            <a:off x="3147425" y="4284450"/>
            <a:ext cx="438900" cy="51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5"/>
          <p:cNvSpPr txBox="1"/>
          <p:nvPr/>
        </p:nvSpPr>
        <p:spPr>
          <a:xfrm rot="-595">
            <a:off x="3730776" y="4040111"/>
            <a:ext cx="3465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Make cowsay e</a:t>
            </a:r>
            <a:r>
              <a:rPr b="1" lang="en" sz="2400" u="sng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x</a:t>
            </a: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ecutable for </a:t>
            </a:r>
            <a:r>
              <a:rPr b="1" lang="en" sz="2400" u="sng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</a:t>
            </a: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ll </a:t>
            </a:r>
            <a:endParaRPr sz="2400"/>
          </a:p>
        </p:txBody>
      </p:sp>
      <p:cxnSp>
        <p:nvCxnSpPr>
          <p:cNvPr id="184" name="Google Shape;184;p25"/>
          <p:cNvCxnSpPr/>
          <p:nvPr/>
        </p:nvCxnSpPr>
        <p:spPr>
          <a:xfrm flipH="1">
            <a:off x="1621925" y="2522700"/>
            <a:ext cx="3092700" cy="31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5"/>
          <p:cNvSpPr txBox="1"/>
          <p:nvPr/>
        </p:nvSpPr>
        <p:spPr>
          <a:xfrm rot="-595">
            <a:off x="4859076" y="2273261"/>
            <a:ext cx="3465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Copy / paste ALL of this at once</a:t>
            </a:r>
            <a:endParaRPr sz="2400"/>
          </a:p>
        </p:txBody>
      </p:sp>
      <p:cxnSp>
        <p:nvCxnSpPr>
          <p:cNvPr id="186" name="Google Shape;186;p25"/>
          <p:cNvCxnSpPr/>
          <p:nvPr/>
        </p:nvCxnSpPr>
        <p:spPr>
          <a:xfrm flipH="1">
            <a:off x="2370700" y="2540000"/>
            <a:ext cx="2343900" cy="1176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/home/uNID/bin</a:t>
            </a:r>
            <a:r>
              <a:rPr lang="en" sz="4400"/>
              <a:t> is already in our PATH</a:t>
            </a:r>
            <a:endParaRPr sz="4400"/>
          </a:p>
        </p:txBody>
      </p:sp>
      <p:sp>
        <p:nvSpPr>
          <p:cNvPr id="192" name="Google Shape;192;p26"/>
          <p:cNvSpPr txBox="1"/>
          <p:nvPr/>
        </p:nvSpPr>
        <p:spPr>
          <a:xfrm>
            <a:off x="647475" y="12374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echo $PATH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/usr/local/bin:/usr/bin:/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usr/local/bowtie2:/usr/local/sbin:/usr/sbin:/home/u1007787/.local/bin</a:t>
            </a:r>
            <a:r>
              <a:rPr b="1" lang="en" sz="18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/home/u1007787/bin</a:t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295675" y="4737325"/>
            <a:ext cx="3000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https://kb.iu.edu/d/acar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Now you can run </a:t>
            </a:r>
            <a:r>
              <a:rPr lang="en" sz="5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cowsay</a:t>
            </a:r>
            <a:endParaRPr sz="5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647475" y="18470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cowsay "Make Amoorica Great Again"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___________________________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 Make Amoorica Great Again &gt;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---------------------------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\   ^__^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\  (oo)\_______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(__)\       )\/\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||----w |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||     ||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Adding _new_ directories to PATH</a:t>
            </a:r>
            <a:endParaRPr sz="5200"/>
          </a:p>
        </p:txBody>
      </p:sp>
      <p:sp>
        <p:nvSpPr>
          <p:cNvPr id="205" name="Google Shape;205;p28"/>
          <p:cNvSpPr txBox="1"/>
          <p:nvPr/>
        </p:nvSpPr>
        <p:spPr>
          <a:xfrm>
            <a:off x="495075" y="16184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PATH=$PATH:/home/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u1007787/tools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echo $PATH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/usr/local/bin:/usr/bin:/usr/local/bowtie2:/usr/local/sbin:/usr/sbin:/home/u1007787/.local/bin:/home/u1007787/bin: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/home/u1007787/tools</a:t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6" name="Google Shape;206;p28"/>
          <p:cNvCxnSpPr/>
          <p:nvPr/>
        </p:nvCxnSpPr>
        <p:spPr>
          <a:xfrm flipH="1">
            <a:off x="2688725" y="1297825"/>
            <a:ext cx="3441600" cy="6219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8"/>
          <p:cNvSpPr txBox="1"/>
          <p:nvPr/>
        </p:nvSpPr>
        <p:spPr>
          <a:xfrm rot="-595">
            <a:off x="6078276" y="1358861"/>
            <a:ext cx="3465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 colon says append the directory following it to the variable ($PATH) preceding it.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Again - be lazy! Create your own environment variables.</a:t>
            </a:r>
            <a:endParaRPr sz="5200"/>
          </a:p>
        </p:txBody>
      </p:sp>
      <p:sp>
        <p:nvSpPr>
          <p:cNvPr id="213" name="Google Shape;213;p29"/>
          <p:cNvSpPr txBox="1"/>
          <p:nvPr/>
        </p:nvSpPr>
        <p:spPr>
          <a:xfrm>
            <a:off x="303025" y="1618475"/>
            <a:ext cx="86271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MYFILE=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/home/u1007787/proj1/2017-Jan-28/version1/debugging/whatisthewhat/data.2.clean.final.txt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ACTTC $MYFILE</a:t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295675" y="4737325"/>
            <a:ext cx="3000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https://kb.iu.edu/d/acar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Google Shape;220;p30"/>
          <p:cNvSpPr txBox="1"/>
          <p:nvPr>
            <p:ph type="title"/>
          </p:nvPr>
        </p:nvSpPr>
        <p:spPr>
          <a:xfrm>
            <a:off x="490250" y="19050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Thought experiment: you are designing primers to PCR-amplify a particular exon you are interested in. You are concerned about off target effects. 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FFFFFF"/>
                </a:solidFill>
              </a:rPr>
              <a:t>How can you find other loci that might be amplified?</a:t>
            </a:r>
            <a:endParaRPr i="1"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559475" y="484750"/>
            <a:ext cx="8359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and counting patterns in genomes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grep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Let's create</a:t>
            </a:r>
            <a:r>
              <a:rPr lang="en" sz="3600"/>
              <a:t> a file called </a:t>
            </a:r>
            <a:r>
              <a:rPr lang="en" sz="3600">
                <a:solidFill>
                  <a:srgbClr val="38761D"/>
                </a:solidFill>
              </a:rPr>
              <a:t>patterns/hg.b38.chr22.fa</a:t>
            </a:r>
            <a:r>
              <a:rPr lang="en" sz="3600"/>
              <a:t> in your home directory.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cd ~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mkdir patterns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cd patterns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curl </a:t>
            </a:r>
            <a:r>
              <a:rPr lang="en" sz="1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http://hgdownload.cse.ucsc.edu/goldenPath/hg38/chromosomes/chr22.fa.gz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&gt; chr22.fa.gz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gzip -d chr22.fa.gz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mv chr22.fa </a:t>
            </a:r>
            <a:r>
              <a:rPr lang="en" sz="13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hg.b38.chr22.fa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 a bit more Unix to whet our appetite.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0000"/>
                </a:solidFill>
              </a:rPr>
              <a:t>Don't run this command!</a:t>
            </a:r>
            <a:endParaRPr sz="5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Think. What will this command do?</a:t>
            </a:r>
            <a:endParaRPr sz="5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495075" y="22280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&gt; 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hg.b38.chr22.fa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495075" y="22280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"&gt;" hg.b38.chr22.fa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3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Avoid overwriting FASTA files.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Wrap your search pattern in quotes</a:t>
            </a:r>
            <a:endParaRPr sz="5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/>
        </p:nvSpPr>
        <p:spPr>
          <a:xfrm>
            <a:off x="495075" y="18470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wc -c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51834838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34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How could we determine how many nucleotides are in chr22?</a:t>
            </a:r>
            <a:endParaRPr sz="5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95075" y="3901050"/>
            <a:ext cx="8326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Wait - this is wrong, as newlines are being counted (they are characters too). How do we fix this?</a:t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495075" y="18470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wc -l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1016370</a:t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wc -c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51834838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51834838 - 1016370 = 50818468</a:t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35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How could we determine how many nucleotides are in chr22?</a:t>
            </a:r>
            <a:endParaRPr sz="5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/>
        </p:nvSpPr>
        <p:spPr>
          <a:xfrm>
            <a:off x="490250" y="175367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grep </a:t>
            </a: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-c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"A"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410249</a:t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6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adenosines are there on chr22?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sanity check our work. </a:t>
            </a:r>
            <a:endParaRPr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229950" y="2412550"/>
            <a:ext cx="64614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We learned in the last lecture that ~42% of the human genome is GC.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Therefore the AT content is ~</a:t>
            </a: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58</a:t>
            </a: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%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Thus we expect the A content to be ~58% / 2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But we see </a:t>
            </a:r>
            <a:r>
              <a:rPr b="1" lang="en" sz="3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410249 / </a:t>
            </a:r>
            <a:r>
              <a:rPr b="1" lang="en" sz="3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50818468</a:t>
            </a:r>
            <a:r>
              <a:rPr b="1" lang="en" sz="3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0.8%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Fishy! What is going on here?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Untitled 3.png" id="263" name="Google Shape;263;p37"/>
          <p:cNvPicPr preferRelativeResize="0"/>
          <p:nvPr/>
        </p:nvPicPr>
        <p:blipFill rotWithShape="1">
          <a:blip r:embed="rId3">
            <a:alphaModFix/>
          </a:blip>
          <a:srcRect b="0" l="0" r="4979" t="0"/>
          <a:stretch/>
        </p:blipFill>
        <p:spPr>
          <a:xfrm>
            <a:off x="6555325" y="2066575"/>
            <a:ext cx="2391476" cy="218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/>
        </p:nvSpPr>
        <p:spPr>
          <a:xfrm>
            <a:off x="490250" y="152507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-c, --count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Suppress normal output; instead print a count of </a:t>
            </a: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matching lines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for each input file.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38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 page entry for </a:t>
            </a:r>
            <a:r>
              <a:rPr b="1" lang="en">
                <a:solidFill>
                  <a:srgbClr val="38761D"/>
                </a:solidFill>
              </a:rPr>
              <a:t>grep -c</a:t>
            </a:r>
            <a:endParaRPr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/>
        </p:nvSpPr>
        <p:spPr>
          <a:xfrm>
            <a:off x="490250" y="152507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-o, --only-matching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Print only the matched (non-empty) parts of a matching line, with each such part on a separate output line.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39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/>
        </p:nvSpPr>
        <p:spPr>
          <a:xfrm>
            <a:off x="490250" y="152507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-n, --line-number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Prefix each line of output with the 1-based line number within its input file.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40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/>
        </p:nvSpPr>
        <p:spPr>
          <a:xfrm>
            <a:off x="490250" y="221087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grep 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 -n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"A" | head -n 16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210202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1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adenosines are there on chr22?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 txBox="1"/>
          <p:nvPr/>
        </p:nvSpPr>
        <p:spPr>
          <a:xfrm rot="-773">
            <a:off x="1901948" y="2603734"/>
            <a:ext cx="2670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5200C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Line number</a:t>
            </a: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:match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90250" y="-464250"/>
            <a:ext cx="817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When you type </a:t>
            </a:r>
            <a:r>
              <a:rPr lang="en" sz="5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en" sz="5200"/>
              <a:t> Unix just "knows" what to do. </a:t>
            </a:r>
            <a:r>
              <a:rPr i="1" lang="en" sz="5200"/>
              <a:t>Or does it?</a:t>
            </a:r>
            <a:endParaRPr i="1" sz="5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15650" y="3070300"/>
            <a:ext cx="43968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ls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Sanity check: let's look at line 210201 and the next 10 after it. How?</a:t>
            </a:r>
            <a:endParaRPr b="1" sz="4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229950" y="2412550"/>
            <a:ext cx="64614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490250" y="228707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-v "&gt;" hg.b37.chr22.fa | head -n 210210 | tail -n 10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GAATTCTTGTGTTTATATAATAAGATGTCCTATAATTTCTGTTTGGAATA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TAAAATCAGCAACTAATATGTATTTTCAAAGCATTATAAATACAGAGTGC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TAAGTTACTTCACTGTGAAATGTAGTCATATAAAGAACATAATAATTATA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CTGGATTATTTTTAAATGGGCTGTCTAACATTATATTAAAAGGTTTCATC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AGTAATTCATTATATCAAAATGCTCCAggccaggcgtggtggcttatgcc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tgtaatcccagcactttgggaggtcgaagtgggcggatcacttgaggtca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ggagttggagactagcctggccaacatgatgaaaccccgtctctaataat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aataataaaaaaaaattagctgggtgtggtggtgggcaactgtaatctca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gctaatcaggaggctgaggcagaagaattgcttgaacgtggaagacagag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tttacagtgtgccaagatcacaccaccctactccaacttgggtgacagag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Sanity check: let's look at line 210201 and the next 10 after it. Or, less error prone</a:t>
            </a:r>
            <a:endParaRPr b="1" sz="4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229950" y="2412550"/>
            <a:ext cx="64614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490250" y="251567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-v "&gt;" hg.b38.chr22.fa | cat 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-n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| grep 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-A 10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endParaRPr b="1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	GAATTCTTGTGTTTATATAATAAGATGTCCTATAATTTCTGTTTGGAATA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210202	TAAAATCAGCAACTAATATGTATTTTCAAAGCATTATAAATACAGAGTGC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210203	TAAGTTACTTCACTGTGAAATGTAGTCATATAAAGAACATAATAATTATA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210204	CTGGATTATTTTTAAATGGGCTGTCTAACATTATATTAAAAGGTTTCATC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210205	AGTAATTCATTATATCAAAATGCTCCAggccaggcgtggtggcttatgcc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210206	tgtaatcccagcactttgggaggtcgaagtgggcggatcacttgaggtca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210207	ggagttggagactagcctggccaacatgatgaaaccccgtctctaataat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210208	aataataaaaaaaaattagctgggtgtggtggtgggcaactgtaatctca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210209	gctaatcaggaggctgaggcagaagaattgcttgaacgtggaagacagag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210210	tttacagtgtgccaagatcacaccaccctactccaacttgggtgacagag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210211	caagactcagtctcaaggaaaaaaaaaaGCTCGAAAAATGTTTGCTTATT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3"/>
          <p:cNvSpPr txBox="1"/>
          <p:nvPr/>
        </p:nvSpPr>
        <p:spPr>
          <a:xfrm rot="-911">
            <a:off x="6097326" y="2642838"/>
            <a:ext cx="33957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Add line number.</a:t>
            </a:r>
            <a:endParaRPr b="1" sz="18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Report the 10 lines "</a:t>
            </a:r>
            <a:r>
              <a:rPr b="1" lang="en" sz="1800" u="sng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</a:t>
            </a:r>
            <a:r>
              <a:rPr b="1"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fter the match</a:t>
            </a:r>
            <a:endParaRPr b="1" sz="18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304" name="Google Shape;304;p43"/>
          <p:cNvCxnSpPr>
            <a:stCxn id="303" idx="1"/>
          </p:cNvCxnSpPr>
          <p:nvPr/>
        </p:nvCxnSpPr>
        <p:spPr>
          <a:xfrm rot="10800000">
            <a:off x="4153026" y="1996338"/>
            <a:ext cx="1944300" cy="8937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43"/>
          <p:cNvCxnSpPr>
            <a:stCxn id="303" idx="1"/>
          </p:cNvCxnSpPr>
          <p:nvPr/>
        </p:nvCxnSpPr>
        <p:spPr>
          <a:xfrm rot="10800000">
            <a:off x="5311626" y="2023038"/>
            <a:ext cx="785700" cy="8670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3"/>
          <p:cNvSpPr txBox="1"/>
          <p:nvPr/>
        </p:nvSpPr>
        <p:spPr>
          <a:xfrm>
            <a:off x="2281550" y="704075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1198650" y="4290000"/>
            <a:ext cx="67467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90000"/>
                </a:solidFill>
                <a:latin typeface="Economica"/>
                <a:ea typeface="Economica"/>
                <a:cs typeface="Economica"/>
                <a:sym typeface="Economica"/>
              </a:rPr>
              <a:t>We have a major flaw in our experiment. What is it?</a:t>
            </a:r>
            <a:endParaRPr b="1" sz="300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311700" y="-141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Repeat Masking</a:t>
            </a:r>
            <a:endParaRPr sz="3600"/>
          </a:p>
        </p:txBody>
      </p:sp>
      <p:sp>
        <p:nvSpPr>
          <p:cNvPr id="313" name="Google Shape;313;p44"/>
          <p:cNvSpPr txBox="1"/>
          <p:nvPr/>
        </p:nvSpPr>
        <p:spPr>
          <a:xfrm>
            <a:off x="0" y="4746675"/>
            <a:ext cx="5556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http://www.nature.com/nrg/journal/v10/n10/pdf/nrg2640.pdf</a:t>
            </a:r>
            <a:endParaRPr sz="1000"/>
          </a:p>
        </p:txBody>
      </p:sp>
      <p:pic>
        <p:nvPicPr>
          <p:cNvPr id="314" name="Google Shape;314;p44"/>
          <p:cNvPicPr preferRelativeResize="0"/>
          <p:nvPr/>
        </p:nvPicPr>
        <p:blipFill rotWithShape="1">
          <a:blip r:embed="rId3">
            <a:alphaModFix/>
          </a:blip>
          <a:srcRect b="50305" l="0" r="0" t="0"/>
          <a:stretch/>
        </p:blipFill>
        <p:spPr>
          <a:xfrm>
            <a:off x="832200" y="766225"/>
            <a:ext cx="3332075" cy="2558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44"/>
          <p:cNvGrpSpPr/>
          <p:nvPr/>
        </p:nvGrpSpPr>
        <p:grpSpPr>
          <a:xfrm>
            <a:off x="756000" y="3500089"/>
            <a:ext cx="4110900" cy="971361"/>
            <a:chOff x="756000" y="3500089"/>
            <a:chExt cx="4110900" cy="971361"/>
          </a:xfrm>
        </p:grpSpPr>
        <p:pic>
          <p:nvPicPr>
            <p:cNvPr id="316" name="Google Shape;316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6000" y="3500089"/>
              <a:ext cx="2301975" cy="971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44"/>
            <p:cNvSpPr txBox="1"/>
            <p:nvPr/>
          </p:nvSpPr>
          <p:spPr>
            <a:xfrm>
              <a:off x="3124200" y="3743250"/>
              <a:ext cx="17427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8761D"/>
                  </a:solidFill>
                  <a:latin typeface="Economica"/>
                  <a:ea typeface="Economica"/>
                  <a:cs typeface="Economica"/>
                  <a:sym typeface="Economica"/>
                </a:rPr>
                <a:t>McClintock's "jumping</a:t>
              </a:r>
              <a:endParaRPr sz="20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8761D"/>
                  </a:solidFill>
                  <a:latin typeface="Economica"/>
                  <a:ea typeface="Economica"/>
                  <a:cs typeface="Economica"/>
                  <a:sym typeface="Economica"/>
                </a:rPr>
                <a:t>genes" in maize</a:t>
              </a:r>
              <a:endParaRPr sz="20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endParaRPr>
            </a:p>
          </p:txBody>
        </p:sp>
      </p:grpSp>
      <p:sp>
        <p:nvSpPr>
          <p:cNvPr id="318" name="Google Shape;318;p44"/>
          <p:cNvSpPr txBox="1"/>
          <p:nvPr/>
        </p:nvSpPr>
        <p:spPr>
          <a:xfrm>
            <a:off x="4655100" y="1747250"/>
            <a:ext cx="440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-v "&gt;" hg.b37.chr22.fa | cat </a:t>
            </a:r>
            <a:r>
              <a:rPr b="1" lang="en" sz="1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-n</a:t>
            </a:r>
            <a:r>
              <a:rPr b="1" lang="en" sz="1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| grep </a:t>
            </a:r>
            <a:r>
              <a:rPr b="1" lang="en" sz="1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-A 10</a:t>
            </a:r>
            <a:r>
              <a:rPr b="1" lang="en" sz="1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	GAATTCTTGTGTTTATATAATAAGATGTCCTATAATTTCTGTTTGGAATA</a:t>
            </a:r>
            <a:endParaRPr b="1" sz="1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210202	TAAAATCAGCAACTAATATGTATTTTCAAAGCATTATAAATACAGAGTGC</a:t>
            </a:r>
            <a:endParaRPr b="1" sz="1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210203	TAAGTTACTTCACTGTGAAATGTAGTCATATAAAGAACATAATAATTATA</a:t>
            </a:r>
            <a:endParaRPr b="1" sz="1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210204	CTGGATTATTTTTAAATGGGCTGTCTAACATTATATTAAAAGGTTTCATC</a:t>
            </a:r>
            <a:endParaRPr b="1" sz="1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210205	AGTAATTCATTATATCAAAATGCTCCA</a:t>
            </a:r>
            <a:r>
              <a:rPr b="1" lang="en" sz="1000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ggccaggcgtggtggcttatgcc</a:t>
            </a:r>
            <a:endParaRPr b="1" sz="1000">
              <a:solidFill>
                <a:srgbClr val="99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210206	tgtaatcccagcactttgggaggtcgaagtgggcggatcacttgaggtca</a:t>
            </a:r>
            <a:endParaRPr b="1" sz="1000">
              <a:solidFill>
                <a:srgbClr val="99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210207	ggagttggagactagcctggccaacatgatgaaaccccgtctctaataat</a:t>
            </a:r>
            <a:endParaRPr b="1" sz="1000">
              <a:solidFill>
                <a:srgbClr val="99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210208	aataataaaaaaaaattagctgggtgtggtggtgggcaactgtaatctca</a:t>
            </a:r>
            <a:endParaRPr b="1" sz="1000">
              <a:solidFill>
                <a:srgbClr val="99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210209	gctaatcaggaggctgaggcagaagaattgcttgaacgtggaagacagag</a:t>
            </a:r>
            <a:endParaRPr b="1" sz="1000">
              <a:solidFill>
                <a:srgbClr val="99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210210	tttacagtgtgccaagatcacaccaccctactccaacttgggtgacagag</a:t>
            </a:r>
            <a:endParaRPr b="1" sz="1000">
              <a:solidFill>
                <a:srgbClr val="99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210211	caagactcagtctcaaggaaaaaaaaaa</a:t>
            </a:r>
            <a:r>
              <a:rPr b="1" lang="en" sz="1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GCTCGAAAAATGTTTGCTTATT</a:t>
            </a:r>
            <a:endParaRPr b="1" sz="1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490250" y="685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We need to search for "A" or "a"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The name "grep" stands for "global </a:t>
            </a:r>
            <a:r>
              <a:rPr lang="en" sz="4400">
                <a:solidFill>
                  <a:srgbClr val="38761D"/>
                </a:solidFill>
              </a:rPr>
              <a:t>regular expression</a:t>
            </a:r>
            <a:r>
              <a:rPr lang="en" sz="4400"/>
              <a:t> print".</a:t>
            </a:r>
            <a:endParaRPr sz="4400"/>
          </a:p>
        </p:txBody>
      </p:sp>
      <p:sp>
        <p:nvSpPr>
          <p:cNvPr id="324" name="Google Shape;324;p45"/>
          <p:cNvSpPr txBox="1"/>
          <p:nvPr/>
        </p:nvSpPr>
        <p:spPr>
          <a:xfrm>
            <a:off x="490250" y="2365500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grep 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 -n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"[A|a]" | less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45"/>
          <p:cNvSpPr txBox="1"/>
          <p:nvPr/>
        </p:nvSpPr>
        <p:spPr>
          <a:xfrm rot="-667">
            <a:off x="3298225" y="4024393"/>
            <a:ext cx="30918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Our first regular expression.</a:t>
            </a:r>
            <a:endParaRPr sz="2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Match "A" or (|) "a"</a:t>
            </a:r>
            <a:endParaRPr sz="2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326" name="Google Shape;326;p45"/>
          <p:cNvCxnSpPr/>
          <p:nvPr/>
        </p:nvCxnSpPr>
        <p:spPr>
          <a:xfrm flipH="1" rot="10800000">
            <a:off x="4821550" y="3395625"/>
            <a:ext cx="1604100" cy="543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OFF HERE!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Other example regular expressions.</a:t>
            </a:r>
            <a:endParaRPr sz="4400"/>
          </a:p>
        </p:txBody>
      </p:sp>
      <p:sp>
        <p:nvSpPr>
          <p:cNvPr id="337" name="Google Shape;337;p47"/>
          <p:cNvSpPr txBox="1"/>
          <p:nvPr/>
        </p:nvSpPr>
        <p:spPr>
          <a:xfrm>
            <a:off x="490250" y="1679700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match AATTCCAA or AATTCGAA</a:t>
            </a:r>
            <a:endParaRPr b="1" sz="20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grep "</a:t>
            </a: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AATTC[CG]AA</a:t>
            </a: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 | less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Restriction enzymes are pattern matchers!</a:t>
            </a:r>
            <a:endParaRPr sz="4400"/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300" y="1336800"/>
            <a:ext cx="4647021" cy="3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Find EcoR1 cut sites</a:t>
            </a:r>
            <a:endParaRPr sz="4400"/>
          </a:p>
        </p:txBody>
      </p:sp>
      <p:sp>
        <p:nvSpPr>
          <p:cNvPr id="349" name="Google Shape;349;p49"/>
          <p:cNvSpPr txBox="1"/>
          <p:nvPr/>
        </p:nvSpPr>
        <p:spPr>
          <a:xfrm>
            <a:off x="490250" y="1679700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match GAATTC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grep "GAATTC" | less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490250" y="204975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Match on a specific pattern, followed by "anything"</a:t>
            </a:r>
            <a:endParaRPr sz="4400"/>
          </a:p>
        </p:txBody>
      </p:sp>
      <p:sp>
        <p:nvSpPr>
          <p:cNvPr id="355" name="Google Shape;355;p50"/>
          <p:cNvSpPr txBox="1"/>
          <p:nvPr/>
        </p:nvSpPr>
        <p:spPr>
          <a:xfrm>
            <a:off x="490250" y="1652950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match gene_id followed by any non-whitespace surrounded by quotes.</a:t>
            </a:r>
            <a:endParaRPr b="1" sz="16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This uses Perl regular expression syntax.</a:t>
            </a:r>
            <a:endParaRPr b="1" sz="16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 -P "gene_id 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\"\S+\"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 gene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s.gtf 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/>
        </p:nvSpPr>
        <p:spPr>
          <a:xfrm>
            <a:off x="490250" y="2419000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hg.b37.chr22.fa | grep </a:t>
            </a:r>
            <a:r>
              <a:rPr b="1" lang="en" sz="2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 -n</a:t>
            </a: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"[A|a]" | wc -l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10382214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adenosines are there on chr22?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0250" y="0"/>
            <a:ext cx="81744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Actually, the </a:t>
            </a:r>
            <a:r>
              <a:rPr lang="en" sz="3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en" sz="3600"/>
              <a:t> command (and nearly all standard Unix commands) live in specific directories:</a:t>
            </a:r>
            <a:endParaRPr sz="3600"/>
          </a:p>
        </p:txBody>
      </p:sp>
      <p:grpSp>
        <p:nvGrpSpPr>
          <p:cNvPr id="80" name="Google Shape;80;p16"/>
          <p:cNvGrpSpPr/>
          <p:nvPr/>
        </p:nvGrpSpPr>
        <p:grpSpPr>
          <a:xfrm>
            <a:off x="3566150" y="1658325"/>
            <a:ext cx="675775" cy="545000"/>
            <a:chOff x="2118350" y="2420325"/>
            <a:chExt cx="675775" cy="545000"/>
          </a:xfrm>
        </p:grpSpPr>
        <p:pic>
          <p:nvPicPr>
            <p:cNvPr id="81" name="Google Shape;8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8350" y="2420325"/>
              <a:ext cx="545000" cy="54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6"/>
            <p:cNvSpPr txBox="1"/>
            <p:nvPr/>
          </p:nvSpPr>
          <p:spPr>
            <a:xfrm>
              <a:off x="2136525" y="2517351"/>
              <a:ext cx="65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 /</a:t>
              </a:r>
              <a:endParaRPr sz="1200"/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2270750" y="2420325"/>
            <a:ext cx="675775" cy="545000"/>
            <a:chOff x="2118350" y="2420325"/>
            <a:chExt cx="675775" cy="545000"/>
          </a:xfrm>
        </p:grpSpPr>
        <p:pic>
          <p:nvPicPr>
            <p:cNvPr id="84" name="Google Shape;8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8350" y="2420325"/>
              <a:ext cx="545000" cy="54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6"/>
            <p:cNvSpPr txBox="1"/>
            <p:nvPr/>
          </p:nvSpPr>
          <p:spPr>
            <a:xfrm>
              <a:off x="2136525" y="2517351"/>
              <a:ext cx="65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home</a:t>
              </a:r>
              <a:endParaRPr sz="1200"/>
            </a:p>
          </p:txBody>
        </p:sp>
      </p:grpSp>
      <p:grpSp>
        <p:nvGrpSpPr>
          <p:cNvPr id="86" name="Google Shape;86;p16"/>
          <p:cNvGrpSpPr/>
          <p:nvPr/>
        </p:nvGrpSpPr>
        <p:grpSpPr>
          <a:xfrm>
            <a:off x="3566150" y="2420325"/>
            <a:ext cx="675775" cy="545000"/>
            <a:chOff x="2118350" y="2420325"/>
            <a:chExt cx="675775" cy="545000"/>
          </a:xfrm>
        </p:grpSpPr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8350" y="2420325"/>
              <a:ext cx="545000" cy="54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6"/>
            <p:cNvSpPr txBox="1"/>
            <p:nvPr/>
          </p:nvSpPr>
          <p:spPr>
            <a:xfrm>
              <a:off x="2136525" y="2517351"/>
              <a:ext cx="65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bin</a:t>
              </a:r>
              <a:endParaRPr sz="1200"/>
            </a:p>
          </p:txBody>
        </p:sp>
      </p:grpSp>
      <p:cxnSp>
        <p:nvCxnSpPr>
          <p:cNvPr id="89" name="Google Shape;89;p16"/>
          <p:cNvCxnSpPr>
            <a:stCxn id="84" idx="0"/>
            <a:endCxn id="81" idx="2"/>
          </p:cNvCxnSpPr>
          <p:nvPr/>
        </p:nvCxnSpPr>
        <p:spPr>
          <a:xfrm flipH="1" rot="10800000">
            <a:off x="2543250" y="2203425"/>
            <a:ext cx="1295400" cy="21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3838650" y="2203425"/>
            <a:ext cx="0" cy="21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>
            <a:off x="3838650" y="2203325"/>
            <a:ext cx="1260900" cy="194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 flipH="1">
            <a:off x="3361650" y="2999625"/>
            <a:ext cx="415200" cy="182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3780675" y="3005925"/>
            <a:ext cx="294000" cy="202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3151725" y="3182325"/>
            <a:ext cx="476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456525" y="3182325"/>
            <a:ext cx="476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/>
          </a:p>
        </p:txBody>
      </p:sp>
      <p:cxnSp>
        <p:nvCxnSpPr>
          <p:cNvPr id="96" name="Google Shape;96;p16"/>
          <p:cNvCxnSpPr>
            <a:endCxn id="95" idx="0"/>
          </p:cNvCxnSpPr>
          <p:nvPr/>
        </p:nvCxnSpPr>
        <p:spPr>
          <a:xfrm flipH="1">
            <a:off x="3694575" y="2999625"/>
            <a:ext cx="82200" cy="182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endCxn id="82" idx="3"/>
          </p:cNvCxnSpPr>
          <p:nvPr/>
        </p:nvCxnSpPr>
        <p:spPr>
          <a:xfrm rot="10800000">
            <a:off x="4241925" y="1955451"/>
            <a:ext cx="438900" cy="51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 rot="-591">
            <a:off x="4825179" y="1711412"/>
            <a:ext cx="1744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"root"</a:t>
            </a:r>
            <a:endParaRPr/>
          </a:p>
        </p:txBody>
      </p:sp>
      <p:grpSp>
        <p:nvGrpSpPr>
          <p:cNvPr id="99" name="Google Shape;99;p16"/>
          <p:cNvGrpSpPr/>
          <p:nvPr/>
        </p:nvGrpSpPr>
        <p:grpSpPr>
          <a:xfrm>
            <a:off x="4861550" y="2420325"/>
            <a:ext cx="675775" cy="545000"/>
            <a:chOff x="2118350" y="2420325"/>
            <a:chExt cx="675775" cy="545000"/>
          </a:xfrm>
        </p:grpSpPr>
        <p:pic>
          <p:nvPicPr>
            <p:cNvPr id="100" name="Google Shape;10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8350" y="2420325"/>
              <a:ext cx="545000" cy="54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6"/>
            <p:cNvSpPr txBox="1"/>
            <p:nvPr/>
          </p:nvSpPr>
          <p:spPr>
            <a:xfrm>
              <a:off x="2136525" y="2517351"/>
              <a:ext cx="65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usr</a:t>
              </a:r>
              <a:endParaRPr sz="1200"/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4861550" y="3182325"/>
            <a:ext cx="675775" cy="545000"/>
            <a:chOff x="2118350" y="2420325"/>
            <a:chExt cx="675775" cy="545000"/>
          </a:xfrm>
        </p:grpSpPr>
        <p:pic>
          <p:nvPicPr>
            <p:cNvPr id="103" name="Google Shape;10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8350" y="2420325"/>
              <a:ext cx="545000" cy="54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6"/>
            <p:cNvSpPr txBox="1"/>
            <p:nvPr/>
          </p:nvSpPr>
          <p:spPr>
            <a:xfrm>
              <a:off x="2136525" y="2517351"/>
              <a:ext cx="65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bin</a:t>
              </a:r>
              <a:endParaRPr sz="1200"/>
            </a:p>
          </p:txBody>
        </p:sp>
      </p:grpSp>
      <p:cxnSp>
        <p:nvCxnSpPr>
          <p:cNvPr id="105" name="Google Shape;105;p16"/>
          <p:cNvCxnSpPr/>
          <p:nvPr/>
        </p:nvCxnSpPr>
        <p:spPr>
          <a:xfrm>
            <a:off x="5134050" y="2965425"/>
            <a:ext cx="0" cy="21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/>
        </p:nvSpPr>
        <p:spPr>
          <a:xfrm>
            <a:off x="3913725" y="3182325"/>
            <a:ext cx="476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grep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294725" y="3182325"/>
            <a:ext cx="476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>
            <a:off x="3775725" y="2988225"/>
            <a:ext cx="762300" cy="2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/>
          <p:nvPr/>
        </p:nvCxnSpPr>
        <p:spPr>
          <a:xfrm flipH="1">
            <a:off x="4665600" y="3698700"/>
            <a:ext cx="415200" cy="182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5084625" y="3705000"/>
            <a:ext cx="294000" cy="202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 txBox="1"/>
          <p:nvPr/>
        </p:nvSpPr>
        <p:spPr>
          <a:xfrm>
            <a:off x="4455675" y="3881400"/>
            <a:ext cx="476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760475" y="3881400"/>
            <a:ext cx="476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/>
          </a:p>
        </p:txBody>
      </p:sp>
      <p:cxnSp>
        <p:nvCxnSpPr>
          <p:cNvPr id="113" name="Google Shape;113;p16"/>
          <p:cNvCxnSpPr>
            <a:endCxn id="112" idx="0"/>
          </p:cNvCxnSpPr>
          <p:nvPr/>
        </p:nvCxnSpPr>
        <p:spPr>
          <a:xfrm flipH="1">
            <a:off x="4998525" y="3698700"/>
            <a:ext cx="82200" cy="182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5217675" y="3881400"/>
            <a:ext cx="476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grep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598675" y="3881400"/>
            <a:ext cx="476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5079675" y="3687300"/>
            <a:ext cx="762300" cy="2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 txBox="1"/>
          <p:nvPr/>
        </p:nvSpPr>
        <p:spPr>
          <a:xfrm>
            <a:off x="490250" y="4430175"/>
            <a:ext cx="6399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Typically either </a:t>
            </a:r>
            <a:r>
              <a:rPr lang="en" sz="3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/usr/bin</a:t>
            </a: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or </a:t>
            </a:r>
            <a:r>
              <a:rPr lang="en" sz="3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/bin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sanity check our work. </a:t>
            </a:r>
            <a:endParaRPr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52"/>
          <p:cNvSpPr txBox="1"/>
          <p:nvPr/>
        </p:nvSpPr>
        <p:spPr>
          <a:xfrm>
            <a:off x="229950" y="2412550"/>
            <a:ext cx="64614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We learned in the last lecture that ~42% of the human genome is GC.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Therefore the AT content is ~58%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Thus we expect the A content to be ~58% / 2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But we see </a:t>
            </a:r>
            <a:r>
              <a:rPr b="1" lang="en" sz="3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10382214</a:t>
            </a:r>
            <a:r>
              <a:rPr b="1" lang="en" sz="3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b="1" lang="en" sz="3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50818468</a:t>
            </a:r>
            <a:r>
              <a:rPr b="1" lang="en" sz="3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20.4%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Better, but still not what we expect. </a:t>
            </a:r>
            <a:r>
              <a:rPr lang="en" sz="3000" u="sng">
                <a:solidFill>
                  <a:srgbClr val="99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Why?</a:t>
            </a: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 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68" name="Google Shape;368;p52"/>
          <p:cNvSpPr txBox="1"/>
          <p:nvPr/>
        </p:nvSpPr>
        <p:spPr>
          <a:xfrm>
            <a:off x="6538500" y="2671000"/>
            <a:ext cx="2798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9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Need to remove gaps (Ns)! How?</a:t>
            </a:r>
            <a:endParaRPr sz="480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490250" y="304800"/>
            <a:ext cx="84042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So, how do we count the matches per line?</a:t>
            </a:r>
            <a:endParaRPr sz="4400"/>
          </a:p>
        </p:txBody>
      </p:sp>
      <p:sp>
        <p:nvSpPr>
          <p:cNvPr id="374" name="Google Shape;374;p53"/>
          <p:cNvSpPr txBox="1"/>
          <p:nvPr/>
        </p:nvSpPr>
        <p:spPr>
          <a:xfrm>
            <a:off x="566450" y="245552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hg.b37.chr22.fa | grep 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 -n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"[A|a]" | head -n 17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210202:A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210202:A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/>
        </p:nvSpPr>
        <p:spPr>
          <a:xfrm>
            <a:off x="566450" y="260792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210202:A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210202:A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0" name="Google Shape;380;p54"/>
          <p:cNvCxnSpPr/>
          <p:nvPr/>
        </p:nvCxnSpPr>
        <p:spPr>
          <a:xfrm>
            <a:off x="329750" y="4526100"/>
            <a:ext cx="4170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54"/>
          <p:cNvCxnSpPr/>
          <p:nvPr/>
        </p:nvCxnSpPr>
        <p:spPr>
          <a:xfrm>
            <a:off x="1711150" y="1487025"/>
            <a:ext cx="1657800" cy="1292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54"/>
          <p:cNvCxnSpPr/>
          <p:nvPr/>
        </p:nvCxnSpPr>
        <p:spPr>
          <a:xfrm flipH="1" rot="10800000">
            <a:off x="1577475" y="2788050"/>
            <a:ext cx="1791300" cy="1631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54"/>
          <p:cNvSpPr txBox="1"/>
          <p:nvPr/>
        </p:nvSpPr>
        <p:spPr>
          <a:xfrm>
            <a:off x="3485600" y="2449550"/>
            <a:ext cx="3000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/>
          </a:p>
        </p:txBody>
      </p:sp>
      <p:cxnSp>
        <p:nvCxnSpPr>
          <p:cNvPr id="384" name="Google Shape;384;p54"/>
          <p:cNvCxnSpPr>
            <a:endCxn id="385" idx="1"/>
          </p:cNvCxnSpPr>
          <p:nvPr/>
        </p:nvCxnSpPr>
        <p:spPr>
          <a:xfrm>
            <a:off x="1586300" y="4632950"/>
            <a:ext cx="1899300" cy="1263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54"/>
          <p:cNvCxnSpPr>
            <a:endCxn id="385" idx="1"/>
          </p:cNvCxnSpPr>
          <p:nvPr/>
        </p:nvCxnSpPr>
        <p:spPr>
          <a:xfrm flipH="1" rot="10800000">
            <a:off x="1577600" y="4759250"/>
            <a:ext cx="1908000" cy="193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54"/>
          <p:cNvSpPr txBox="1"/>
          <p:nvPr/>
        </p:nvSpPr>
        <p:spPr>
          <a:xfrm>
            <a:off x="3485600" y="4430750"/>
            <a:ext cx="3000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210202:A</a:t>
            </a:r>
            <a:endParaRPr/>
          </a:p>
        </p:txBody>
      </p:sp>
      <p:sp>
        <p:nvSpPr>
          <p:cNvPr id="387" name="Google Shape;387;p54"/>
          <p:cNvSpPr txBox="1"/>
          <p:nvPr>
            <p:ph type="title"/>
          </p:nvPr>
        </p:nvSpPr>
        <p:spPr>
          <a:xfrm>
            <a:off x="490250" y="304800"/>
            <a:ext cx="84042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The </a:t>
            </a:r>
            <a:r>
              <a:rPr b="1" lang="en" sz="4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uniq</a:t>
            </a:r>
            <a:r>
              <a:rPr lang="en" sz="4400"/>
              <a:t> command will convert sorted data into unique (distinct) occurrences.</a:t>
            </a:r>
            <a:endParaRPr b="1" sz="4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490250" y="304800"/>
            <a:ext cx="84042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The </a:t>
            </a:r>
            <a:r>
              <a:rPr b="1" lang="en" sz="4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uniq</a:t>
            </a:r>
            <a:r>
              <a:rPr lang="en" sz="4400"/>
              <a:t> command will convert sorted data into unique (distinct) occurrences.</a:t>
            </a:r>
            <a:endParaRPr b="1" sz="4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55"/>
          <p:cNvSpPr txBox="1"/>
          <p:nvPr/>
        </p:nvSpPr>
        <p:spPr>
          <a:xfrm>
            <a:off x="566450" y="245552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hg.b37.chr22.fa | grep 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 -n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"[A|a]" | uniq | head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210202:A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210203:A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210204:A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210205:A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210205:a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210206:a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210207:a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210208:a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210209:a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490250" y="304800"/>
            <a:ext cx="84042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It will also </a:t>
            </a:r>
            <a:r>
              <a:rPr b="1" lang="en" sz="4400">
                <a:solidFill>
                  <a:srgbClr val="38761D"/>
                </a:solidFill>
              </a:rPr>
              <a:t>-c</a:t>
            </a:r>
            <a:r>
              <a:rPr lang="en" sz="4400"/>
              <a:t>ount the number of occurrences of each unique item it "sees".</a:t>
            </a:r>
            <a:endParaRPr b="1" sz="4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56"/>
          <p:cNvSpPr txBox="1"/>
          <p:nvPr/>
        </p:nvSpPr>
        <p:spPr>
          <a:xfrm>
            <a:off x="566450" y="245552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grep 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 -n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"[A|a]" | uniq 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-c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| head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15 210201:A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22 210202:A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22 210203:A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15 210204:A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11 210205:A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2 210205:a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11 210206:a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15 210207:a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19 210208:a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17 210209:a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0" name="Google Shape;400;p56"/>
          <p:cNvCxnSpPr/>
          <p:nvPr/>
        </p:nvCxnSpPr>
        <p:spPr>
          <a:xfrm flipH="1">
            <a:off x="2308650" y="2485950"/>
            <a:ext cx="3421500" cy="454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56"/>
          <p:cNvSpPr txBox="1"/>
          <p:nvPr/>
        </p:nvSpPr>
        <p:spPr>
          <a:xfrm rot="-595">
            <a:off x="5678101" y="2246211"/>
            <a:ext cx="3465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How could we fix this?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490250" y="304800"/>
            <a:ext cx="84042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Learning the </a:t>
            </a:r>
            <a:r>
              <a:rPr b="1" lang="en" sz="4400">
                <a:solidFill>
                  <a:srgbClr val="38761D"/>
                </a:solidFill>
              </a:rPr>
              <a:t>sort | uniq</a:t>
            </a:r>
            <a:r>
              <a:rPr lang="en" sz="4400"/>
              <a:t> dynamic duo</a:t>
            </a:r>
            <a:endParaRPr b="1" sz="4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57"/>
          <p:cNvSpPr txBox="1"/>
          <p:nvPr/>
        </p:nvSpPr>
        <p:spPr>
          <a:xfrm>
            <a:off x="566450" y="306512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curl </a:t>
            </a:r>
            <a:r>
              <a:rPr b="1" lang="en" sz="1200" u="sng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https://home.chpc.utah.edu/~u1007787/dna.txt</a:t>
            </a: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&gt; dna.txt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 dna.txt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>
            <p:ph type="title"/>
          </p:nvPr>
        </p:nvSpPr>
        <p:spPr>
          <a:xfrm>
            <a:off x="490250" y="304800"/>
            <a:ext cx="84042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BUT - the data must be sorted for </a:t>
            </a:r>
            <a:r>
              <a:rPr b="1" lang="en" sz="4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uniq</a:t>
            </a:r>
            <a:r>
              <a:rPr lang="en" sz="4400"/>
              <a:t> to work properly.</a:t>
            </a:r>
            <a:endParaRPr b="1" sz="4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58"/>
          <p:cNvSpPr txBox="1"/>
          <p:nvPr/>
        </p:nvSpPr>
        <p:spPr>
          <a:xfrm>
            <a:off x="566450" y="306512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cat dna.txt | uniq -c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A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T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C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T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A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G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C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A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G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C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T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A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C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T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1 G</a:t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 txBox="1"/>
          <p:nvPr>
            <p:ph type="title"/>
          </p:nvPr>
        </p:nvSpPr>
        <p:spPr>
          <a:xfrm>
            <a:off x="490250" y="304800"/>
            <a:ext cx="84042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Always </a:t>
            </a:r>
            <a:r>
              <a:rPr lang="en" sz="4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sort | uniq</a:t>
            </a:r>
            <a:r>
              <a:rPr lang="en" sz="4400"/>
              <a:t> unless you are certain the data are already sorted.</a:t>
            </a:r>
            <a:endParaRPr b="1" sz="4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59"/>
          <p:cNvSpPr txBox="1"/>
          <p:nvPr/>
        </p:nvSpPr>
        <p:spPr>
          <a:xfrm>
            <a:off x="557525" y="2111500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cat dna.txt | sort | uniq -c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4 A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4 C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3 G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4 T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"/>
          <p:cNvSpPr txBox="1"/>
          <p:nvPr>
            <p:ph type="title"/>
          </p:nvPr>
        </p:nvSpPr>
        <p:spPr>
          <a:xfrm>
            <a:off x="490250" y="304800"/>
            <a:ext cx="84042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Check out the -n and -r options for sort!</a:t>
            </a:r>
            <a:endParaRPr b="1" sz="4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Let's check with the </a:t>
            </a:r>
            <a:r>
              <a:rPr lang="en" sz="5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which</a:t>
            </a:r>
            <a:r>
              <a:rPr lang="en" sz="5200"/>
              <a:t> command</a:t>
            </a:r>
            <a:endParaRPr sz="5200"/>
          </a:p>
        </p:txBody>
      </p:sp>
      <p:sp>
        <p:nvSpPr>
          <p:cNvPr id="123" name="Google Shape;123;p17"/>
          <p:cNvSpPr txBox="1"/>
          <p:nvPr/>
        </p:nvSpPr>
        <p:spPr>
          <a:xfrm>
            <a:off x="647475" y="2228075"/>
            <a:ext cx="35949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man which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which ls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/usr/bin/ls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which cat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/usr/bin/cat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which head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/usr/bin/head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which grep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/usr/bin/grep</a:t>
            </a:r>
            <a:endParaRPr sz="2400">
              <a:solidFill>
                <a:schemeClr val="dk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The PATH environment variable</a:t>
            </a:r>
            <a:endParaRPr sz="5200"/>
          </a:p>
        </p:txBody>
      </p:sp>
      <p:sp>
        <p:nvSpPr>
          <p:cNvPr id="129" name="Google Shape;129;p18"/>
          <p:cNvSpPr txBox="1"/>
          <p:nvPr/>
        </p:nvSpPr>
        <p:spPr>
          <a:xfrm>
            <a:off x="647475" y="10850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echo $PATH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/usr/local/bin:/usr/bin:/usr/local/bowtie2:/usr/local/sbin:/usr/sbin:/home/u1007787/.local/bin:/home/u1007787/bin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34750" y="2717350"/>
            <a:ext cx="80211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Economica"/>
              <a:buAutoNum type="arabicPeriod"/>
            </a:pP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PATH environment variable</a:t>
            </a: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is a colon-delimited list of directories that your shell will </a:t>
            </a: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automagically search through to find the executables</a:t>
            </a: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when you enter a command. Executables may be kept in many different places on the Unix system. You gotta throw UNIX a bone so it doesn't file for worker's comp.</a:t>
            </a:r>
            <a:endParaRPr sz="24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Economica"/>
              <a:buAutoNum type="arabicPeriod"/>
            </a:pP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command is the same as </a:t>
            </a: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, but whereas </a:t>
            </a: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is for files, </a:t>
            </a: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is for "environment variables"</a:t>
            </a:r>
            <a:endParaRPr sz="24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295675" y="4737325"/>
            <a:ext cx="3000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https://kb.iu.edu/d/acar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Unix searches your PATH automagically</a:t>
            </a:r>
            <a:endParaRPr sz="5200"/>
          </a:p>
        </p:txBody>
      </p:sp>
      <p:sp>
        <p:nvSpPr>
          <p:cNvPr id="137" name="Google Shape;137;p19"/>
          <p:cNvSpPr txBox="1"/>
          <p:nvPr/>
        </p:nvSpPr>
        <p:spPr>
          <a:xfrm>
            <a:off x="647475" y="10850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echo $PATH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/usr/local/bin:/usr/bin:/usr/local/bowtie2:/usr/local/sbin:/usr/sbin:/home/u1007787/.local/bin:/home/u1007787/bin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cowsay "Make Amoorica Great Again"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295675" y="4737325"/>
            <a:ext cx="3000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https://kb.iu.edu/d/acar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Unix searches your PATH automagically</a:t>
            </a:r>
            <a:endParaRPr sz="5200"/>
          </a:p>
        </p:txBody>
      </p:sp>
      <p:sp>
        <p:nvSpPr>
          <p:cNvPr id="144" name="Google Shape;144;p20"/>
          <p:cNvSpPr txBox="1"/>
          <p:nvPr/>
        </p:nvSpPr>
        <p:spPr>
          <a:xfrm>
            <a:off x="647475" y="10850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echo $PATH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/usr/local/bin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:/usr/bin:/usr/local/bowtie2:/usr/local/sbin:/usr/sbin:/home/u1007787/.local/bin:/home/u1007787/bin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cowsay "Make Amoorica Great Again"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295675" y="4737325"/>
            <a:ext cx="3000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https://kb.iu.edu/d/acar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2201350" y="307250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No dice. Keep looking.</a:t>
            </a:r>
            <a:endParaRPr sz="48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90250" y="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Unix searches your PATH automagically</a:t>
            </a:r>
            <a:endParaRPr sz="5200"/>
          </a:p>
        </p:txBody>
      </p:sp>
      <p:sp>
        <p:nvSpPr>
          <p:cNvPr id="152" name="Google Shape;152;p21"/>
          <p:cNvSpPr txBox="1"/>
          <p:nvPr/>
        </p:nvSpPr>
        <p:spPr>
          <a:xfrm>
            <a:off x="647475" y="1085075"/>
            <a:ext cx="79530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echo $PATH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/usr/local/bin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/usr/bin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:/usr/local/bowtie2:/usr/local/sbin:/usr/sbin:/home/u1007787/.local/bin:/home/u1007787/bin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cowsay "Make Amoorica Great Again"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295675" y="4737325"/>
            <a:ext cx="3000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https://kb.iu.edu/d/acar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2201350" y="307250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No dice. Keep looking.</a:t>
            </a:r>
            <a:endParaRPr sz="48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