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Economica"/>
      <p:regular r:id="rId42"/>
      <p:bold r:id="rId43"/>
      <p:italic r:id="rId44"/>
      <p:boldItalic r:id="rId45"/>
    </p:embeddedFont>
    <p:embeddedFont>
      <p:font typeface="Helvetica Neue"/>
      <p:regular r:id="rId46"/>
      <p:bold r:id="rId47"/>
      <p:italic r:id="rId48"/>
      <p:boldItalic r:id="rId49"/>
    </p:embeddedFont>
    <p:embeddedFont>
      <p:font typeface="Gill Sans"/>
      <p:regular r:id="rId50"/>
      <p:bold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Economica-regular.fntdata"/><Relationship Id="rId41" Type="http://schemas.openxmlformats.org/officeDocument/2006/relationships/slide" Target="slides/slide37.xml"/><Relationship Id="rId44" Type="http://schemas.openxmlformats.org/officeDocument/2006/relationships/font" Target="fonts/Economica-italic.fntdata"/><Relationship Id="rId43" Type="http://schemas.openxmlformats.org/officeDocument/2006/relationships/font" Target="fonts/Economica-bold.fntdata"/><Relationship Id="rId46" Type="http://schemas.openxmlformats.org/officeDocument/2006/relationships/font" Target="fonts/HelveticaNeue-regular.fntdata"/><Relationship Id="rId45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italic.fntdata"/><Relationship Id="rId47" Type="http://schemas.openxmlformats.org/officeDocument/2006/relationships/font" Target="fonts/HelveticaNeue-bold.fntdata"/><Relationship Id="rId49" Type="http://schemas.openxmlformats.org/officeDocument/2006/relationships/font" Target="fonts/HelveticaNe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GillSans-bold.fntdata"/><Relationship Id="rId50" Type="http://schemas.openxmlformats.org/officeDocument/2006/relationships/font" Target="fonts/GillSans-regular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7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54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bc271fa93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bc271fa93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bc271fa9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bc271fa9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bc271fa93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bc271fa93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bc271fa9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bc271fa9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d4563aed7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d4563aed7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bc271fa93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bc271fa93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98b22b8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b98b22b8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b98b22b84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b98b22b84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2b98b22b84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2b98b22b84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bc271fa93_0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bc271fa93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bc187894_2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bc187894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c70f107f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1c70f107f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bc271fa93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bc271fa93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bc271fa93_0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bc271fa93_0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bc271fa93_0_8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bc271fa93_0_8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bc271fa93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bc271fa93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c70f107f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1c70f107f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c70f107f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c70f107f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c70f107f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c70f107f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c70f107f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c70f107f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c70f107f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c70f107f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d4563aed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7d4563aed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c70f107f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c70f107f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c70f107f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c70f107f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c70f107f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c70f107f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c70f107f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c70f107f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c70f107f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c70f107f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c70f107f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c70f107f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bc271fa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bc271f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c70f107f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1c70f107f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bc271fa9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bc271fa9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c271fa9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bc271fa9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bc271fa93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bc271fa93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c271fa93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bc271fa93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bc271fa93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bc271fa93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c271fa93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bc271fa93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" name="Google Shape;16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472450" y="4814047"/>
            <a:ext cx="609600" cy="2132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Discrete_probability_distribution" TargetMode="External"/><Relationship Id="rId4" Type="http://schemas.openxmlformats.org/officeDocument/2006/relationships/hyperlink" Target="https://en.wikipedia.org/wiki/Statistical_independence" TargetMode="External"/><Relationship Id="rId5" Type="http://schemas.openxmlformats.org/officeDocument/2006/relationships/hyperlink" Target="https://en.wikipedia.org/wiki/Probability" TargetMode="External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i8sA1KMeYc9UhWTnCg0tLFjCy8x5LlsBITcXrz5La94/edit?usp=sharing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spreadsheets/d/1i8sA1KMeYc9UhWTnCg0tLFjCy8x5LlsBITcXrz5La94/edit?usp=shar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i8sA1KMeYc9UhWTnCg0tLFjCy8x5LlsBITcXrz5La94/edit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eader-bg.jpg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3225"/>
            <a:ext cx="9144000" cy="48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ctrTitle"/>
          </p:nvPr>
        </p:nvSpPr>
        <p:spPr>
          <a:xfrm>
            <a:off x="858300" y="957775"/>
            <a:ext cx="75039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FFFFF"/>
                </a:solidFill>
              </a:rPr>
              <a:t>SNP and INDEL discovery </a:t>
            </a:r>
            <a:endParaRPr b="1" sz="6000">
              <a:solidFill>
                <a:srgbClr val="FFFFFF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485150" y="2419200"/>
            <a:ext cx="60201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Applied Computational Genomics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https://github.com/quinlan-lab/applied-computational-genomics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Aaron Quinlan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Departments of Human Genetics and Biomedical Informatics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USTAR Center for Genetic Discovery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University of Utah</a:t>
            </a:r>
            <a:endParaRPr b="1"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/>
              <a:t>quinlanlab.org</a:t>
            </a:r>
            <a:endParaRPr b="1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22"/>
          <p:cNvGrpSpPr/>
          <p:nvPr/>
        </p:nvGrpSpPr>
        <p:grpSpPr>
          <a:xfrm>
            <a:off x="977000" y="2829525"/>
            <a:ext cx="1087200" cy="1118100"/>
            <a:chOff x="3720200" y="1610325"/>
            <a:chExt cx="1087200" cy="1118100"/>
          </a:xfrm>
        </p:grpSpPr>
        <p:sp>
          <p:nvSpPr>
            <p:cNvPr id="368" name="Google Shape;368;p22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370" name="Google Shape;370;p22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" name="Google Shape;372;p22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373" name="Google Shape;373;p22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2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5" name="Google Shape;375;p22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77" name="Google Shape;377;p22"/>
          <p:cNvGrpSpPr/>
          <p:nvPr/>
        </p:nvGrpSpPr>
        <p:grpSpPr>
          <a:xfrm>
            <a:off x="1815200" y="1762725"/>
            <a:ext cx="1087200" cy="1118100"/>
            <a:chOff x="3720200" y="1610325"/>
            <a:chExt cx="1087200" cy="1118100"/>
          </a:xfrm>
        </p:grpSpPr>
        <p:sp>
          <p:nvSpPr>
            <p:cNvPr id="378" name="Google Shape;378;p22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9" name="Google Shape;379;p22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380" name="Google Shape;380;p22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2" name="Google Shape;382;p22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383" name="Google Shape;383;p22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2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5" name="Google Shape;385;p22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6" name="Google Shape;386;p22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87" name="Google Shape;387;p22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2: An individual is homozygous for an "alternate" allele.</a:t>
            </a:r>
            <a:endParaRPr sz="4000"/>
          </a:p>
        </p:txBody>
      </p:sp>
      <p:sp>
        <p:nvSpPr>
          <p:cNvPr id="388" name="Google Shape;388;p22"/>
          <p:cNvSpPr/>
          <p:nvPr/>
        </p:nvSpPr>
        <p:spPr>
          <a:xfrm>
            <a:off x="4567325" y="17394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9" name="Google Shape;389;p22"/>
          <p:cNvSpPr/>
          <p:nvPr/>
        </p:nvSpPr>
        <p:spPr>
          <a:xfrm>
            <a:off x="3689375" y="16635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  <p:sp>
        <p:nvSpPr>
          <p:cNvPr id="390" name="Google Shape;390;p22"/>
          <p:cNvSpPr/>
          <p:nvPr/>
        </p:nvSpPr>
        <p:spPr>
          <a:xfrm>
            <a:off x="4338725" y="20442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ACCATCCAAT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4191000" y="22864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92" name="Google Shape;392;p22"/>
          <p:cNvSpPr/>
          <p:nvPr/>
        </p:nvSpPr>
        <p:spPr>
          <a:xfrm>
            <a:off x="4186325" y="2653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4267200" y="28960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4343400" y="32008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4419600" y="35056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 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4010325" y="38730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lang="en" sz="23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97" name="Google Shape;397;p22"/>
          <p:cNvCxnSpPr/>
          <p:nvPr/>
        </p:nvCxnSpPr>
        <p:spPr>
          <a:xfrm flipH="1" rot="10800000">
            <a:off x="2242900" y="2610850"/>
            <a:ext cx="2395200" cy="5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22"/>
          <p:cNvCxnSpPr/>
          <p:nvPr/>
        </p:nvCxnSpPr>
        <p:spPr>
          <a:xfrm flipH="1" rot="10800000">
            <a:off x="2471500" y="2253250"/>
            <a:ext cx="2645100" cy="3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22"/>
          <p:cNvCxnSpPr/>
          <p:nvPr/>
        </p:nvCxnSpPr>
        <p:spPr>
          <a:xfrm>
            <a:off x="1364600" y="3691450"/>
            <a:ext cx="3710100" cy="5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0" name="Google Shape;400;p22"/>
          <p:cNvCxnSpPr/>
          <p:nvPr/>
        </p:nvCxnSpPr>
        <p:spPr>
          <a:xfrm>
            <a:off x="1669400" y="3386650"/>
            <a:ext cx="3305400" cy="6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2"/>
          <p:cNvCxnSpPr/>
          <p:nvPr/>
        </p:nvCxnSpPr>
        <p:spPr>
          <a:xfrm flipH="1">
            <a:off x="5754850" y="1314150"/>
            <a:ext cx="11400" cy="42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3: An individual is heterozygous for an "alternate" allele.</a:t>
            </a:r>
            <a:endParaRPr sz="4000"/>
          </a:p>
        </p:txBody>
      </p:sp>
      <p:sp>
        <p:nvSpPr>
          <p:cNvPr id="407" name="Google Shape;407;p23"/>
          <p:cNvSpPr/>
          <p:nvPr/>
        </p:nvSpPr>
        <p:spPr>
          <a:xfrm>
            <a:off x="2730053" y="3727128"/>
            <a:ext cx="4223700" cy="174300"/>
          </a:xfrm>
          <a:prstGeom prst="rect">
            <a:avLst/>
          </a:prstGeom>
          <a:solidFill>
            <a:srgbClr val="D4E3FE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2730053" y="3506136"/>
            <a:ext cx="4223700" cy="174300"/>
          </a:xfrm>
          <a:prstGeom prst="rect">
            <a:avLst/>
          </a:prstGeom>
          <a:solidFill>
            <a:srgbClr val="D4E3FE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09" name="Google Shape;409;p23"/>
          <p:cNvPicPr preferRelativeResize="0"/>
          <p:nvPr/>
        </p:nvPicPr>
        <p:blipFill rotWithShape="1">
          <a:blip r:embed="rId3">
            <a:alphaModFix/>
          </a:blip>
          <a:srcRect b="249" l="5434" r="7608" t="0"/>
          <a:stretch/>
        </p:blipFill>
        <p:spPr>
          <a:xfrm rot="5400000">
            <a:off x="4688625" y="-538578"/>
            <a:ext cx="267900" cy="5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23"/>
          <p:cNvPicPr preferRelativeResize="0"/>
          <p:nvPr/>
        </p:nvPicPr>
        <p:blipFill rotWithShape="1">
          <a:blip r:embed="rId3">
            <a:alphaModFix/>
          </a:blip>
          <a:srcRect b="249" l="5434" r="7608" t="0"/>
          <a:stretch/>
        </p:blipFill>
        <p:spPr>
          <a:xfrm rot="5400000">
            <a:off x="4688625" y="-89899"/>
            <a:ext cx="267900" cy="53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23"/>
          <p:cNvSpPr/>
          <p:nvPr/>
        </p:nvSpPr>
        <p:spPr>
          <a:xfrm>
            <a:off x="4158752" y="1935658"/>
            <a:ext cx="160800" cy="830400"/>
          </a:xfrm>
          <a:prstGeom prst="rect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1327175" y="18921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♂</a:t>
            </a:r>
            <a:endParaRPr sz="900"/>
          </a:p>
        </p:txBody>
      </p:sp>
      <p:sp>
        <p:nvSpPr>
          <p:cNvPr id="413" name="Google Shape;413;p23"/>
          <p:cNvSpPr/>
          <p:nvPr/>
        </p:nvSpPr>
        <p:spPr>
          <a:xfrm>
            <a:off x="1328141" y="234080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♀</a:t>
            </a:r>
            <a:endParaRPr sz="900"/>
          </a:p>
        </p:txBody>
      </p:sp>
      <p:cxnSp>
        <p:nvCxnSpPr>
          <p:cNvPr id="414" name="Google Shape;414;p23"/>
          <p:cNvCxnSpPr/>
          <p:nvPr/>
        </p:nvCxnSpPr>
        <p:spPr>
          <a:xfrm flipH="1" rot="10800000">
            <a:off x="2773374" y="2777182"/>
            <a:ext cx="1391100" cy="736200"/>
          </a:xfrm>
          <a:prstGeom prst="straightConnector1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415" name="Google Shape;415;p23"/>
          <p:cNvCxnSpPr/>
          <p:nvPr/>
        </p:nvCxnSpPr>
        <p:spPr>
          <a:xfrm>
            <a:off x="4357375" y="2768775"/>
            <a:ext cx="2496600" cy="738000"/>
          </a:xfrm>
          <a:prstGeom prst="straightConnector1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416" name="Google Shape;416;p23"/>
          <p:cNvSpPr/>
          <p:nvPr/>
        </p:nvSpPr>
        <p:spPr>
          <a:xfrm>
            <a:off x="2814725" y="3415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2814725" y="36444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2165375" y="31875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♂</a:t>
            </a:r>
            <a:endParaRPr sz="900"/>
          </a:p>
        </p:txBody>
      </p:sp>
      <p:sp>
        <p:nvSpPr>
          <p:cNvPr id="419" name="Google Shape;419;p23"/>
          <p:cNvSpPr/>
          <p:nvPr/>
        </p:nvSpPr>
        <p:spPr>
          <a:xfrm>
            <a:off x="2166341" y="363620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♀</a:t>
            </a:r>
            <a:endParaRPr sz="900"/>
          </a:p>
        </p:txBody>
      </p:sp>
      <p:sp>
        <p:nvSpPr>
          <p:cNvPr id="420" name="Google Shape;420;p23"/>
          <p:cNvSpPr/>
          <p:nvPr/>
        </p:nvSpPr>
        <p:spPr>
          <a:xfrm>
            <a:off x="2814725" y="29586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1" name="Google Shape;421;p23"/>
          <p:cNvSpPr/>
          <p:nvPr/>
        </p:nvSpPr>
        <p:spPr>
          <a:xfrm>
            <a:off x="2165375" y="28827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3: An individual is heterozygous for an "alternate" allele.</a:t>
            </a:r>
            <a:endParaRPr sz="4000"/>
          </a:p>
        </p:txBody>
      </p:sp>
      <p:pic>
        <p:nvPicPr>
          <p:cNvPr id="427" name="Google Shape;427;p24"/>
          <p:cNvPicPr preferRelativeResize="0"/>
          <p:nvPr/>
        </p:nvPicPr>
        <p:blipFill rotWithShape="1">
          <a:blip r:embed="rId3">
            <a:alphaModFix/>
          </a:blip>
          <a:srcRect b="51057" l="32968" r="33228" t="0"/>
          <a:stretch/>
        </p:blipFill>
        <p:spPr>
          <a:xfrm>
            <a:off x="2551479" y="1374175"/>
            <a:ext cx="1747920" cy="33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4"/>
          <p:cNvPicPr preferRelativeResize="0"/>
          <p:nvPr/>
        </p:nvPicPr>
        <p:blipFill rotWithShape="1">
          <a:blip r:embed="rId3">
            <a:alphaModFix/>
          </a:blip>
          <a:srcRect b="0" l="66945" r="0" t="49075"/>
          <a:stretch/>
        </p:blipFill>
        <p:spPr>
          <a:xfrm>
            <a:off x="4735225" y="1374163"/>
            <a:ext cx="1642724" cy="332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9" name="Google Shape;429;p24"/>
          <p:cNvGrpSpPr/>
          <p:nvPr/>
        </p:nvGrpSpPr>
        <p:grpSpPr>
          <a:xfrm>
            <a:off x="62600" y="2829525"/>
            <a:ext cx="1087200" cy="1118100"/>
            <a:chOff x="3720200" y="1610325"/>
            <a:chExt cx="1087200" cy="1118100"/>
          </a:xfrm>
        </p:grpSpPr>
        <p:sp>
          <p:nvSpPr>
            <p:cNvPr id="430" name="Google Shape;430;p24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1" name="Google Shape;431;p24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432" name="Google Shape;432;p24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24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435" name="Google Shape;435;p24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7" name="Google Shape;437;p24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39" name="Google Shape;439;p24"/>
          <p:cNvGrpSpPr/>
          <p:nvPr/>
        </p:nvGrpSpPr>
        <p:grpSpPr>
          <a:xfrm>
            <a:off x="900800" y="1762725"/>
            <a:ext cx="1087200" cy="1118100"/>
            <a:chOff x="3720200" y="1610325"/>
            <a:chExt cx="1087200" cy="1118100"/>
          </a:xfrm>
        </p:grpSpPr>
        <p:sp>
          <p:nvSpPr>
            <p:cNvPr id="440" name="Google Shape;440;p24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24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442" name="Google Shape;442;p24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" name="Google Shape;447;p24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8" name="Google Shape;448;p24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449" name="Google Shape;449;p24"/>
          <p:cNvCxnSpPr/>
          <p:nvPr/>
        </p:nvCxnSpPr>
        <p:spPr>
          <a:xfrm>
            <a:off x="1328500" y="2669650"/>
            <a:ext cx="1537800" cy="102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24"/>
          <p:cNvCxnSpPr/>
          <p:nvPr/>
        </p:nvCxnSpPr>
        <p:spPr>
          <a:xfrm>
            <a:off x="1557100" y="2593450"/>
            <a:ext cx="1569000" cy="8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450200" y="3691450"/>
            <a:ext cx="238260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2" name="Google Shape;452;p24"/>
          <p:cNvSpPr txBox="1"/>
          <p:nvPr/>
        </p:nvSpPr>
        <p:spPr>
          <a:xfrm>
            <a:off x="6745775" y="2723825"/>
            <a:ext cx="3219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24"/>
          <p:cNvSpPr txBox="1"/>
          <p:nvPr/>
        </p:nvSpPr>
        <p:spPr>
          <a:xfrm rot="1639515">
            <a:off x="1885047" y="29454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454" name="Google Shape;454;p24"/>
          <p:cNvSpPr txBox="1"/>
          <p:nvPr/>
        </p:nvSpPr>
        <p:spPr>
          <a:xfrm rot="1639515">
            <a:off x="2037447" y="27168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455" name="Google Shape;455;p24"/>
          <p:cNvSpPr txBox="1"/>
          <p:nvPr/>
        </p:nvSpPr>
        <p:spPr>
          <a:xfrm rot="467338">
            <a:off x="1199186" y="3555017"/>
            <a:ext cx="748203" cy="31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456" name="Google Shape;456;p24"/>
          <p:cNvSpPr txBox="1"/>
          <p:nvPr/>
        </p:nvSpPr>
        <p:spPr>
          <a:xfrm rot="296692">
            <a:off x="1351688" y="3250250"/>
            <a:ext cx="748285" cy="31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457" name="Google Shape;457;p24"/>
          <p:cNvCxnSpPr/>
          <p:nvPr/>
        </p:nvCxnSpPr>
        <p:spPr>
          <a:xfrm>
            <a:off x="755000" y="3386650"/>
            <a:ext cx="2395500" cy="4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24"/>
          <p:cNvCxnSpPr/>
          <p:nvPr/>
        </p:nvCxnSpPr>
        <p:spPr>
          <a:xfrm rot="10800000">
            <a:off x="42925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459" name="Google Shape;459;p24"/>
          <p:cNvCxnSpPr/>
          <p:nvPr/>
        </p:nvCxnSpPr>
        <p:spPr>
          <a:xfrm rot="10800000">
            <a:off x="63499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25"/>
          <p:cNvGrpSpPr/>
          <p:nvPr/>
        </p:nvGrpSpPr>
        <p:grpSpPr>
          <a:xfrm>
            <a:off x="977000" y="2829525"/>
            <a:ext cx="1087200" cy="1118100"/>
            <a:chOff x="3720200" y="1610325"/>
            <a:chExt cx="1087200" cy="1118100"/>
          </a:xfrm>
        </p:grpSpPr>
        <p:sp>
          <p:nvSpPr>
            <p:cNvPr id="465" name="Google Shape;465;p2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6" name="Google Shape;466;p2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467" name="Google Shape;467;p2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9" name="Google Shape;469;p2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470" name="Google Shape;470;p2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2" name="Google Shape;472;p2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3" name="Google Shape;473;p2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474" name="Google Shape;474;p25"/>
          <p:cNvGrpSpPr/>
          <p:nvPr/>
        </p:nvGrpSpPr>
        <p:grpSpPr>
          <a:xfrm>
            <a:off x="1815200" y="1762725"/>
            <a:ext cx="1087200" cy="1118100"/>
            <a:chOff x="3720200" y="1610325"/>
            <a:chExt cx="1087200" cy="1118100"/>
          </a:xfrm>
        </p:grpSpPr>
        <p:sp>
          <p:nvSpPr>
            <p:cNvPr id="475" name="Google Shape;475;p2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6" name="Google Shape;476;p2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477" name="Google Shape;477;p2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2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480" name="Google Shape;480;p2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2" name="Google Shape;482;p2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3" name="Google Shape;483;p2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84" name="Google Shape;484;p25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3: An individual is heterozygous for an "alternate" allele.</a:t>
            </a:r>
            <a:endParaRPr sz="4000"/>
          </a:p>
        </p:txBody>
      </p:sp>
      <p:sp>
        <p:nvSpPr>
          <p:cNvPr id="485" name="Google Shape;485;p25"/>
          <p:cNvSpPr/>
          <p:nvPr/>
        </p:nvSpPr>
        <p:spPr>
          <a:xfrm>
            <a:off x="4567325" y="17394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3689375" y="16635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  <p:sp>
        <p:nvSpPr>
          <p:cNvPr id="487" name="Google Shape;487;p25"/>
          <p:cNvSpPr/>
          <p:nvPr/>
        </p:nvSpPr>
        <p:spPr>
          <a:xfrm>
            <a:off x="4338725" y="20442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ACCATCCAAT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4191000" y="22864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89" name="Google Shape;489;p25"/>
          <p:cNvSpPr/>
          <p:nvPr/>
        </p:nvSpPr>
        <p:spPr>
          <a:xfrm>
            <a:off x="4186325" y="2653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4267200" y="28960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4343400" y="32008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4419600" y="35056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 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493" name="Google Shape;493;p25"/>
          <p:cNvSpPr/>
          <p:nvPr/>
        </p:nvSpPr>
        <p:spPr>
          <a:xfrm>
            <a:off x="4010325" y="38730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lang="en" sz="23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94" name="Google Shape;494;p25"/>
          <p:cNvCxnSpPr/>
          <p:nvPr/>
        </p:nvCxnSpPr>
        <p:spPr>
          <a:xfrm flipH="1" rot="10800000">
            <a:off x="2242900" y="2610850"/>
            <a:ext cx="2395200" cy="5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25"/>
          <p:cNvCxnSpPr/>
          <p:nvPr/>
        </p:nvCxnSpPr>
        <p:spPr>
          <a:xfrm flipH="1" rot="10800000">
            <a:off x="2471500" y="2253250"/>
            <a:ext cx="2645100" cy="3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25"/>
          <p:cNvCxnSpPr/>
          <p:nvPr/>
        </p:nvCxnSpPr>
        <p:spPr>
          <a:xfrm>
            <a:off x="1364600" y="3691450"/>
            <a:ext cx="3710100" cy="5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7" name="Google Shape;497;p25"/>
          <p:cNvCxnSpPr/>
          <p:nvPr/>
        </p:nvCxnSpPr>
        <p:spPr>
          <a:xfrm>
            <a:off x="1669400" y="3386650"/>
            <a:ext cx="3305400" cy="6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8" name="Google Shape;498;p25"/>
          <p:cNvCxnSpPr/>
          <p:nvPr/>
        </p:nvCxnSpPr>
        <p:spPr>
          <a:xfrm flipH="1">
            <a:off x="5754850" y="1314150"/>
            <a:ext cx="11400" cy="42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6"/>
          <p:cNvSpPr txBox="1"/>
          <p:nvPr>
            <p:ph type="title"/>
          </p:nvPr>
        </p:nvSpPr>
        <p:spPr>
          <a:xfrm>
            <a:off x="311700" y="1916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Why might finding heterozygous variants be harder?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The binomial distribution: adventures in coin flipping</a:t>
            </a:r>
            <a:endParaRPr sz="4000"/>
          </a:p>
        </p:txBody>
      </p:sp>
      <p:pic>
        <p:nvPicPr>
          <p:cNvPr id="509" name="Google Shape;5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223425"/>
            <a:ext cx="6281450" cy="31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27"/>
          <p:cNvSpPr txBox="1"/>
          <p:nvPr/>
        </p:nvSpPr>
        <p:spPr>
          <a:xfrm>
            <a:off x="2221650" y="4388125"/>
            <a:ext cx="1704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P(heads) = 0.5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11" name="Google Shape;511;p27"/>
          <p:cNvSpPr txBox="1"/>
          <p:nvPr/>
        </p:nvSpPr>
        <p:spPr>
          <a:xfrm>
            <a:off x="5422050" y="4388125"/>
            <a:ext cx="1704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P(tails) = 0.5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At heterozygous sites, "heads" is one allele, "tails" is the other!</a:t>
            </a:r>
            <a:endParaRPr sz="3300"/>
          </a:p>
        </p:txBody>
      </p:sp>
      <p:pic>
        <p:nvPicPr>
          <p:cNvPr id="517" name="Google Shape;5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7238"/>
            <a:ext cx="3898050" cy="194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8"/>
          <p:cNvSpPr txBox="1"/>
          <p:nvPr/>
        </p:nvSpPr>
        <p:spPr>
          <a:xfrm>
            <a:off x="447900" y="3654425"/>
            <a:ext cx="1704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P(heads) = 0.5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19" name="Google Shape;519;p28"/>
          <p:cNvSpPr txBox="1"/>
          <p:nvPr/>
        </p:nvSpPr>
        <p:spPr>
          <a:xfrm>
            <a:off x="2302675" y="3669450"/>
            <a:ext cx="1704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P(tails) = 0.5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520" name="Google Shape;520;p28"/>
          <p:cNvGrpSpPr/>
          <p:nvPr/>
        </p:nvGrpSpPr>
        <p:grpSpPr>
          <a:xfrm>
            <a:off x="5286315" y="1525731"/>
            <a:ext cx="2137544" cy="2198296"/>
            <a:chOff x="3720200" y="1610325"/>
            <a:chExt cx="1087200" cy="1118100"/>
          </a:xfrm>
        </p:grpSpPr>
        <p:sp>
          <p:nvSpPr>
            <p:cNvPr id="521" name="Google Shape;521;p28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2" name="Google Shape;522;p28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523" name="Google Shape;523;p28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8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5" name="Google Shape;525;p28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8" name="Google Shape;528;p28"/>
            <p:cNvSpPr txBox="1"/>
            <p:nvPr/>
          </p:nvSpPr>
          <p:spPr>
            <a:xfrm>
              <a:off x="4070322" y="2155358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529" name="Google Shape;529;p28"/>
            <p:cNvSpPr txBox="1"/>
            <p:nvPr/>
          </p:nvSpPr>
          <p:spPr>
            <a:xfrm>
              <a:off x="4298922" y="2147798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 sz="2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530" name="Google Shape;530;p28"/>
          <p:cNvSpPr txBox="1"/>
          <p:nvPr/>
        </p:nvSpPr>
        <p:spPr>
          <a:xfrm>
            <a:off x="4874125" y="3814475"/>
            <a:ext cx="1704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P("ref") = 0.5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31" name="Google Shape;531;p28"/>
          <p:cNvSpPr txBox="1"/>
          <p:nvPr/>
        </p:nvSpPr>
        <p:spPr>
          <a:xfrm>
            <a:off x="6530125" y="3814475"/>
            <a:ext cx="17040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P("alt") = 0.5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 txBox="1"/>
          <p:nvPr>
            <p:ph type="title"/>
          </p:nvPr>
        </p:nvSpPr>
        <p:spPr>
          <a:xfrm>
            <a:off x="311700" y="2139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 challenge in detecting heterozygotes: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Having enough sequencing "depth" to be fairly </a:t>
            </a:r>
            <a:r>
              <a:rPr lang="en" sz="4000"/>
              <a:t>certain</a:t>
            </a:r>
            <a:r>
              <a:rPr lang="en" sz="4000"/>
              <a:t> we have sampled both alleles if two </a:t>
            </a:r>
            <a:r>
              <a:rPr lang="en" sz="4000"/>
              <a:t>alleles are present in the individuals genome</a:t>
            </a:r>
            <a:endParaRPr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0"/>
          <p:cNvSpPr txBox="1"/>
          <p:nvPr>
            <p:ph type="title"/>
          </p:nvPr>
        </p:nvSpPr>
        <p:spPr>
          <a:xfrm>
            <a:off x="311700" y="21396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How many heterozygous sites in a typical genome?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/>
          <p:nvPr>
            <p:ph type="title"/>
          </p:nvPr>
        </p:nvSpPr>
        <p:spPr>
          <a:xfrm>
            <a:off x="311700" y="11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Thinking about allele sampling with the binomial distribution</a:t>
            </a:r>
            <a:endParaRPr sz="3200"/>
          </a:p>
        </p:txBody>
      </p:sp>
      <p:sp>
        <p:nvSpPr>
          <p:cNvPr id="547" name="Google Shape;547;p31"/>
          <p:cNvSpPr txBox="1"/>
          <p:nvPr/>
        </p:nvSpPr>
        <p:spPr>
          <a:xfrm>
            <a:off x="304800" y="1066800"/>
            <a:ext cx="85206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he </a:t>
            </a: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binomial distribution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with parameters </a:t>
            </a:r>
            <a:r>
              <a:rPr i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and </a:t>
            </a:r>
            <a:r>
              <a:rPr i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is the 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uFill>
                  <a:noFill/>
                </a:uFill>
                <a:latin typeface="Economica"/>
                <a:ea typeface="Economica"/>
                <a:cs typeface="Economica"/>
                <a:sym typeface="Economic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discrete probability distribution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of the number of successes in a sequence of </a:t>
            </a:r>
            <a:r>
              <a:rPr i="1"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n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independent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yes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(e.g., "heads" or "reference allele") or 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no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(e.g., "tails", or "alternate allele") experiments,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each of which yields success with 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probability</a:t>
            </a:r>
            <a:r>
              <a:rPr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i="1" lang="en" sz="1800" u="sng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p</a:t>
            </a: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. </a:t>
            </a:r>
            <a:endParaRPr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The probability of getting exactly k successes in n trials is given by the probability mass function:</a:t>
            </a:r>
            <a:endParaRPr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Untitled.png" id="548" name="Google Shape;54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5925" y="2322200"/>
            <a:ext cx="3437674" cy="78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31"/>
          <p:cNvSpPr txBox="1"/>
          <p:nvPr/>
        </p:nvSpPr>
        <p:spPr>
          <a:xfrm>
            <a:off x="291175" y="3783275"/>
            <a:ext cx="84858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What is the probability of seeing k=1 tails in n=3 flips of a fair coin with the probability of a tail (p) = 0.5?</a:t>
            </a:r>
            <a:endParaRPr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1"/>
          <p:cNvSpPr txBox="1"/>
          <p:nvPr/>
        </p:nvSpPr>
        <p:spPr>
          <a:xfrm>
            <a:off x="315125" y="3785600"/>
            <a:ext cx="80190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3 choose 1 = 3; 0.5</a:t>
            </a:r>
            <a:r>
              <a:rPr baseline="30000"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= 0.5; (1-0.5)</a:t>
            </a:r>
            <a:r>
              <a:rPr baseline="30000"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(3-1)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= 0.25.  So…. 3*0.5*0.25 = </a:t>
            </a: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0.375</a:t>
            </a:r>
            <a:endParaRPr b="1" sz="1800">
              <a:solidFill>
                <a:srgbClr val="38761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51" name="Google Shape;551;p31"/>
          <p:cNvSpPr txBox="1"/>
          <p:nvPr/>
        </p:nvSpPr>
        <p:spPr>
          <a:xfrm>
            <a:off x="304800" y="4164925"/>
            <a:ext cx="85536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In R, the function would be: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dbinom(1, size=3, prob=0.5)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Goal: find all inherited variants in an individual's diploid genome.</a:t>
            </a:r>
            <a:endParaRPr sz="3200"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375" y="1385413"/>
            <a:ext cx="2539250" cy="270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the distribution of </a:t>
            </a:r>
            <a:r>
              <a:rPr lang="en" sz="4000"/>
              <a:t>tails (alternate alleles) do we expect to see after </a:t>
            </a:r>
            <a:r>
              <a:rPr lang="en" sz="4000">
                <a:solidFill>
                  <a:srgbClr val="38761D"/>
                </a:solidFill>
              </a:rPr>
              <a:t>5</a:t>
            </a:r>
            <a:r>
              <a:rPr lang="en" sz="4000"/>
              <a:t> tosses (sequence reads)?</a:t>
            </a:r>
            <a:endParaRPr sz="4000"/>
          </a:p>
        </p:txBody>
      </p:sp>
      <p:sp>
        <p:nvSpPr>
          <p:cNvPr id="557" name="Google Shape;557;p32"/>
          <p:cNvSpPr txBox="1"/>
          <p:nvPr/>
        </p:nvSpPr>
        <p:spPr>
          <a:xfrm>
            <a:off x="304800" y="4207275"/>
            <a:ext cx="914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Record your result in the following spreadsheet:</a:t>
            </a:r>
            <a:endParaRPr b="1" sz="24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https://docs.google.com/spreadsheets/d/1i8sA1KMeYc9UhWTnCg0tLFjCy8x5LlsBITcXrz5La94/edit?usp=sharing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3"/>
          <p:cNvSpPr txBox="1"/>
          <p:nvPr/>
        </p:nvSpPr>
        <p:spPr>
          <a:xfrm>
            <a:off x="5105400" y="2378200"/>
            <a:ext cx="3595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barplot(table(rbinom(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5085575" y="20636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R code: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4" name="Google Shape;564;p33"/>
          <p:cNvSpPr txBox="1"/>
          <p:nvPr/>
        </p:nvSpPr>
        <p:spPr>
          <a:xfrm>
            <a:off x="5120875" y="2936625"/>
            <a:ext cx="3309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30 experiments (students tossing coins)</a:t>
            </a:r>
            <a:endParaRPr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5 tosses each</a:t>
            </a:r>
            <a:endParaRPr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Economica"/>
                <a:ea typeface="Economica"/>
                <a:cs typeface="Economica"/>
                <a:sym typeface="Economica"/>
              </a:rPr>
              <a:t>Probability of Tails</a:t>
            </a:r>
            <a:endParaRPr>
              <a:solidFill>
                <a:srgbClr val="741B4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5" name="Google Shape;565;p33"/>
          <p:cNvSpPr txBox="1"/>
          <p:nvPr/>
        </p:nvSpPr>
        <p:spPr>
          <a:xfrm>
            <a:off x="1580375" y="45020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Number of "tails"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66" name="Google Shape;566;p33"/>
          <p:cNvSpPr txBox="1"/>
          <p:nvPr/>
        </p:nvSpPr>
        <p:spPr>
          <a:xfrm rot="-5400000">
            <a:off x="-781825" y="26732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Number of experiments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5tosses.png" id="567" name="Google Shape;56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75" y="1375825"/>
            <a:ext cx="3202377" cy="3202377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33"/>
          <p:cNvSpPr txBox="1"/>
          <p:nvPr>
            <p:ph type="title"/>
          </p:nvPr>
        </p:nvSpPr>
        <p:spPr>
          <a:xfrm>
            <a:off x="464100" y="696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the distribution of tails (alternate alleles) do we expect to see after </a:t>
            </a:r>
            <a:r>
              <a:rPr lang="en" sz="4000">
                <a:solidFill>
                  <a:srgbClr val="38761D"/>
                </a:solidFill>
              </a:rPr>
              <a:t>5</a:t>
            </a:r>
            <a:r>
              <a:rPr lang="en" sz="4000"/>
              <a:t> tosses (sequence reads)?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4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the distribution of tails (alternate alleles) do we expect to see after </a:t>
            </a:r>
            <a:r>
              <a:rPr lang="en" sz="4000">
                <a:solidFill>
                  <a:srgbClr val="38761D"/>
                </a:solidFill>
              </a:rPr>
              <a:t>15</a:t>
            </a:r>
            <a:r>
              <a:rPr lang="en" sz="4000"/>
              <a:t> tosses (sequence reads)?</a:t>
            </a:r>
            <a:endParaRPr sz="4000"/>
          </a:p>
        </p:txBody>
      </p:sp>
      <p:sp>
        <p:nvSpPr>
          <p:cNvPr id="574" name="Google Shape;574;p34"/>
          <p:cNvSpPr txBox="1"/>
          <p:nvPr/>
        </p:nvSpPr>
        <p:spPr>
          <a:xfrm>
            <a:off x="304800" y="4207275"/>
            <a:ext cx="914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Record your result in the following spreadsheet:</a:t>
            </a:r>
            <a:endParaRPr b="1" sz="24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https://docs.google.com/spreadsheets/d/1i8sA1KMeYc9UhWTnCg0tLFjCy8x5LlsBITcXrz5La94/edit?usp=sharing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5"/>
          <p:cNvSpPr txBox="1"/>
          <p:nvPr/>
        </p:nvSpPr>
        <p:spPr>
          <a:xfrm>
            <a:off x="5105400" y="2378200"/>
            <a:ext cx="3726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barplot(table(rbinom(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0" name="Google Shape;580;p35"/>
          <p:cNvSpPr txBox="1"/>
          <p:nvPr/>
        </p:nvSpPr>
        <p:spPr>
          <a:xfrm>
            <a:off x="5085575" y="20636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R code: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1" name="Google Shape;581;p35"/>
          <p:cNvSpPr txBox="1"/>
          <p:nvPr/>
        </p:nvSpPr>
        <p:spPr>
          <a:xfrm>
            <a:off x="5120875" y="2936625"/>
            <a:ext cx="3309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30 experiments (students tossing coins)</a:t>
            </a:r>
            <a:endParaRPr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1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5 tosses each</a:t>
            </a:r>
            <a:endParaRPr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Economica"/>
                <a:ea typeface="Economica"/>
                <a:cs typeface="Economica"/>
                <a:sym typeface="Economica"/>
              </a:rPr>
              <a:t>Probability of Tails</a:t>
            </a:r>
            <a:endParaRPr>
              <a:solidFill>
                <a:srgbClr val="741B4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2" name="Google Shape;582;p35"/>
          <p:cNvSpPr txBox="1"/>
          <p:nvPr/>
        </p:nvSpPr>
        <p:spPr>
          <a:xfrm>
            <a:off x="1580375" y="45020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Number of "tails"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83" name="Google Shape;583;p35"/>
          <p:cNvSpPr txBox="1"/>
          <p:nvPr/>
        </p:nvSpPr>
        <p:spPr>
          <a:xfrm rot="-5400000">
            <a:off x="-781825" y="26732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Number of experiments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15tosses.png" id="584" name="Google Shape;5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75" y="1452025"/>
            <a:ext cx="3207949" cy="32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5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the distribution of tails (alternate alleles) do we expect to see after </a:t>
            </a:r>
            <a:r>
              <a:rPr lang="en" sz="4000">
                <a:solidFill>
                  <a:srgbClr val="38761D"/>
                </a:solidFill>
              </a:rPr>
              <a:t>15</a:t>
            </a:r>
            <a:r>
              <a:rPr lang="en" sz="4000"/>
              <a:t> tosses (sequence reads)?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/>
          <p:nvPr/>
        </p:nvSpPr>
        <p:spPr>
          <a:xfrm>
            <a:off x="304800" y="4207275"/>
            <a:ext cx="91440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Record your result in the following spreadsheet:</a:t>
            </a:r>
            <a:endParaRPr b="1" sz="2400"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Economica"/>
                <a:ea typeface="Economica"/>
                <a:cs typeface="Economica"/>
                <a:sym typeface="Economica"/>
                <a:hlinkClick r:id="rId3"/>
              </a:rPr>
              <a:t>https://docs.google.com/spreadsheets/d/1i8sA1KMeYc9UhWTnCg0tLFjCy8x5LlsBITcXrz5La94/edit?usp=sharing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91" name="Google Shape;591;p36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the distribution of tails (alternate alleles) do we expect to see after </a:t>
            </a:r>
            <a:r>
              <a:rPr lang="en" sz="4000">
                <a:solidFill>
                  <a:srgbClr val="38761D"/>
                </a:solidFill>
              </a:rPr>
              <a:t>30</a:t>
            </a:r>
            <a:r>
              <a:rPr lang="en" sz="4000"/>
              <a:t> tosses (sequence reads)?</a:t>
            </a:r>
            <a:endParaRPr sz="4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7"/>
          <p:cNvSpPr txBox="1"/>
          <p:nvPr/>
        </p:nvSpPr>
        <p:spPr>
          <a:xfrm>
            <a:off x="5105400" y="2378200"/>
            <a:ext cx="37269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barplot(table(rbinom(</a:t>
            </a: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741B47"/>
                </a:solidFill>
                <a:latin typeface="Consolas"/>
                <a:ea typeface="Consolas"/>
                <a:cs typeface="Consolas"/>
                <a:sym typeface="Consolas"/>
              </a:rPr>
              <a:t>0.5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)))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7" name="Google Shape;597;p37"/>
          <p:cNvSpPr txBox="1"/>
          <p:nvPr/>
        </p:nvSpPr>
        <p:spPr>
          <a:xfrm>
            <a:off x="5085575" y="20636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R code: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98" name="Google Shape;598;p37"/>
          <p:cNvSpPr txBox="1"/>
          <p:nvPr/>
        </p:nvSpPr>
        <p:spPr>
          <a:xfrm>
            <a:off x="5120875" y="2936625"/>
            <a:ext cx="3309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Economica"/>
                <a:ea typeface="Economica"/>
                <a:cs typeface="Economica"/>
                <a:sym typeface="Economica"/>
              </a:rPr>
              <a:t>30 experiments (students tossing coins)</a:t>
            </a:r>
            <a:endParaRPr>
              <a:solidFill>
                <a:srgbClr val="38761D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30</a:t>
            </a:r>
            <a:r>
              <a:rPr lang="en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 tosses each</a:t>
            </a:r>
            <a:endParaRPr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Economica"/>
                <a:ea typeface="Economica"/>
                <a:cs typeface="Economica"/>
                <a:sym typeface="Economica"/>
              </a:rPr>
              <a:t>Probability of Tails</a:t>
            </a:r>
            <a:endParaRPr>
              <a:solidFill>
                <a:srgbClr val="741B47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1580375" y="45020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Number of "tails"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00" name="Google Shape;600;p37"/>
          <p:cNvSpPr txBox="1"/>
          <p:nvPr/>
        </p:nvSpPr>
        <p:spPr>
          <a:xfrm rot="-5400000">
            <a:off x="-781825" y="26732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Economica"/>
                <a:ea typeface="Economica"/>
                <a:cs typeface="Economica"/>
                <a:sym typeface="Economica"/>
              </a:rPr>
              <a:t>Number of experiments</a:t>
            </a:r>
            <a:endParaRPr sz="28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01" name="Google Shape;601;p37"/>
          <p:cNvSpPr txBox="1"/>
          <p:nvPr>
            <p:ph type="title"/>
          </p:nvPr>
        </p:nvSpPr>
        <p:spPr>
          <a:xfrm>
            <a:off x="311700" y="544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What is the distribution of tails (alternate alleles) do we expect to see after </a:t>
            </a:r>
            <a:r>
              <a:rPr lang="en" sz="4000">
                <a:solidFill>
                  <a:srgbClr val="38761D"/>
                </a:solidFill>
              </a:rPr>
              <a:t>30</a:t>
            </a:r>
            <a:r>
              <a:rPr lang="en" sz="4000"/>
              <a:t> tosses (sequence reads)?</a:t>
            </a:r>
            <a:endParaRPr sz="4000"/>
          </a:p>
        </p:txBody>
      </p:sp>
      <p:pic>
        <p:nvPicPr>
          <p:cNvPr descr="30tosses.png" id="602" name="Google Shape;6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975" y="1299625"/>
            <a:ext cx="3392424" cy="339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8"/>
          <p:cNvSpPr txBox="1"/>
          <p:nvPr/>
        </p:nvSpPr>
        <p:spPr>
          <a:xfrm>
            <a:off x="818375" y="4502000"/>
            <a:ext cx="3692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Number of "alternate alleles"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08" name="Google Shape;608;p38"/>
          <p:cNvSpPr txBox="1"/>
          <p:nvPr/>
        </p:nvSpPr>
        <p:spPr>
          <a:xfrm rot="-5400000">
            <a:off x="-934225" y="2825600"/>
            <a:ext cx="30294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Number of experiments</a:t>
            </a:r>
            <a:endParaRPr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09" name="Google Shape;609;p38"/>
          <p:cNvSpPr txBox="1"/>
          <p:nvPr>
            <p:ph type="title"/>
          </p:nvPr>
        </p:nvSpPr>
        <p:spPr>
          <a:xfrm>
            <a:off x="311700" y="10017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So, with 30 tosses (reads), we are much more likely to see an even mix of alternate and reference alleles at a heterozygous locus in a genome</a:t>
            </a:r>
            <a:endParaRPr sz="3200"/>
          </a:p>
        </p:txBody>
      </p:sp>
      <p:pic>
        <p:nvPicPr>
          <p:cNvPr descr="30tosses.png" id="610" name="Google Shape;6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675" y="1797325"/>
            <a:ext cx="2818526" cy="2818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38"/>
          <p:cNvSpPr txBox="1"/>
          <p:nvPr>
            <p:ph type="title"/>
          </p:nvPr>
        </p:nvSpPr>
        <p:spPr>
          <a:xfrm>
            <a:off x="4107375" y="3391200"/>
            <a:ext cx="4977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</a:rPr>
              <a:t>This is why </a:t>
            </a:r>
            <a:r>
              <a:rPr lang="en" sz="3000" u="sng">
                <a:solidFill>
                  <a:srgbClr val="38761D"/>
                </a:solidFill>
              </a:rPr>
              <a:t>at least</a:t>
            </a:r>
            <a:r>
              <a:rPr lang="en" sz="3000">
                <a:solidFill>
                  <a:srgbClr val="38761D"/>
                </a:solidFill>
              </a:rPr>
              <a:t> a "30X" (30 fold sequence coverage) genome is recommended: it confers sufficient power to find the majority of heterozygous alleles</a:t>
            </a:r>
            <a:endParaRPr sz="30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9"/>
          <p:cNvSpPr txBox="1"/>
          <p:nvPr>
            <p:ph type="title"/>
          </p:nvPr>
        </p:nvSpPr>
        <p:spPr>
          <a:xfrm>
            <a:off x="311700" y="849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Depth tackles the allele sampling issue </a:t>
            </a:r>
            <a:r>
              <a:rPr lang="en" sz="4000" u="sng"/>
              <a:t>and</a:t>
            </a:r>
            <a:r>
              <a:rPr lang="en" sz="4000"/>
              <a:t> lower quality scores</a:t>
            </a:r>
            <a:endParaRPr sz="4000"/>
          </a:p>
        </p:txBody>
      </p:sp>
      <p:sp>
        <p:nvSpPr>
          <p:cNvPr id="617" name="Google Shape;617;p39"/>
          <p:cNvSpPr/>
          <p:nvPr/>
        </p:nvSpPr>
        <p:spPr>
          <a:xfrm>
            <a:off x="3652925" y="20442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8" name="Google Shape;618;p39"/>
          <p:cNvSpPr/>
          <p:nvPr/>
        </p:nvSpPr>
        <p:spPr>
          <a:xfrm>
            <a:off x="2774975" y="19683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  <p:sp>
        <p:nvSpPr>
          <p:cNvPr id="619" name="Google Shape;619;p39"/>
          <p:cNvSpPr/>
          <p:nvPr/>
        </p:nvSpPr>
        <p:spPr>
          <a:xfrm>
            <a:off x="3424325" y="23490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ACCATCCAAT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39"/>
          <p:cNvSpPr txBox="1"/>
          <p:nvPr/>
        </p:nvSpPr>
        <p:spPr>
          <a:xfrm>
            <a:off x="3276600" y="25912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21" name="Google Shape;621;p39"/>
          <p:cNvSpPr/>
          <p:nvPr/>
        </p:nvSpPr>
        <p:spPr>
          <a:xfrm>
            <a:off x="3271925" y="29586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39"/>
          <p:cNvSpPr txBox="1"/>
          <p:nvPr/>
        </p:nvSpPr>
        <p:spPr>
          <a:xfrm>
            <a:off x="3352800" y="32008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TCGGG</a:t>
            </a:r>
            <a:r>
              <a:rPr lang="en" sz="23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23" name="Google Shape;623;p39"/>
          <p:cNvSpPr txBox="1"/>
          <p:nvPr/>
        </p:nvSpPr>
        <p:spPr>
          <a:xfrm>
            <a:off x="3429000" y="35056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CGGG</a:t>
            </a:r>
            <a:r>
              <a:rPr lang="en" sz="23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24" name="Google Shape;624;p39"/>
          <p:cNvSpPr txBox="1"/>
          <p:nvPr/>
        </p:nvSpPr>
        <p:spPr>
          <a:xfrm>
            <a:off x="3505200" y="38104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 GGG</a:t>
            </a:r>
            <a:r>
              <a:rPr lang="en" sz="2300">
                <a:solidFill>
                  <a:srgbClr val="A4C2F4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625" name="Google Shape;625;p39"/>
          <p:cNvSpPr/>
          <p:nvPr/>
        </p:nvSpPr>
        <p:spPr>
          <a:xfrm>
            <a:off x="3095925" y="4177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lang="en" sz="23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26" name="Google Shape;626;p39"/>
          <p:cNvCxnSpPr/>
          <p:nvPr/>
        </p:nvCxnSpPr>
        <p:spPr>
          <a:xfrm flipH="1" rot="10800000">
            <a:off x="2914425" y="2957175"/>
            <a:ext cx="1890600" cy="35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7" name="Google Shape;627;p39"/>
          <p:cNvSpPr txBox="1"/>
          <p:nvPr>
            <p:ph type="title"/>
          </p:nvPr>
        </p:nvSpPr>
        <p:spPr>
          <a:xfrm>
            <a:off x="749825" y="3022125"/>
            <a:ext cx="23019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8761D"/>
                </a:solidFill>
              </a:rPr>
              <a:t>Phred Quality Score of 30</a:t>
            </a:r>
            <a:endParaRPr sz="2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8761D"/>
                </a:solidFill>
              </a:rPr>
              <a:t>Phred Quality Score of 10</a:t>
            </a:r>
            <a:endParaRPr sz="2000">
              <a:solidFill>
                <a:srgbClr val="38761D"/>
              </a:solidFill>
            </a:endParaRPr>
          </a:p>
        </p:txBody>
      </p:sp>
      <p:cxnSp>
        <p:nvCxnSpPr>
          <p:cNvPr id="628" name="Google Shape;628;p39"/>
          <p:cNvCxnSpPr/>
          <p:nvPr/>
        </p:nvCxnSpPr>
        <p:spPr>
          <a:xfrm flipH="1" rot="10800000">
            <a:off x="2914425" y="3463625"/>
            <a:ext cx="1877700" cy="1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39"/>
          <p:cNvCxnSpPr/>
          <p:nvPr/>
        </p:nvCxnSpPr>
        <p:spPr>
          <a:xfrm>
            <a:off x="2934725" y="3613075"/>
            <a:ext cx="1831200" cy="136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39"/>
          <p:cNvCxnSpPr/>
          <p:nvPr/>
        </p:nvCxnSpPr>
        <p:spPr>
          <a:xfrm>
            <a:off x="2921750" y="3613075"/>
            <a:ext cx="1865100" cy="41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0"/>
          <p:cNvSpPr txBox="1"/>
          <p:nvPr>
            <p:ph type="title"/>
          </p:nvPr>
        </p:nvSpPr>
        <p:spPr>
          <a:xfrm>
            <a:off x="311700" y="222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Some real examples of SNPs in IGV</a:t>
            </a:r>
            <a:endParaRPr sz="4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1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Homozygous for the "C" allele</a:t>
            </a:r>
            <a:endParaRPr sz="4000"/>
          </a:p>
        </p:txBody>
      </p:sp>
      <p:pic>
        <p:nvPicPr>
          <p:cNvPr id="641" name="Google Shape;64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842425"/>
            <a:ext cx="8491827" cy="392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Find inherited genetic variation by sequencing DNA 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from millions of cells</a:t>
            </a:r>
            <a:endParaRPr sz="32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56825" y="1501050"/>
            <a:ext cx="2539250" cy="2703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11386" l="0" r="42119" t="0"/>
          <a:stretch/>
        </p:blipFill>
        <p:spPr>
          <a:xfrm>
            <a:off x="2506075" y="2213546"/>
            <a:ext cx="276825" cy="11478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 rot="10800000">
            <a:off x="1777950" y="2669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78" name="Google Shape;78;p15"/>
          <p:cNvCxnSpPr/>
          <p:nvPr/>
        </p:nvCxnSpPr>
        <p:spPr>
          <a:xfrm rot="10800000">
            <a:off x="3073350" y="2669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  <p:grpSp>
        <p:nvGrpSpPr>
          <p:cNvPr id="79" name="Google Shape;79;p15"/>
          <p:cNvGrpSpPr/>
          <p:nvPr/>
        </p:nvGrpSpPr>
        <p:grpSpPr>
          <a:xfrm>
            <a:off x="3720200" y="1610325"/>
            <a:ext cx="1087200" cy="1118100"/>
            <a:chOff x="3720200" y="1610325"/>
            <a:chExt cx="1087200" cy="1118100"/>
          </a:xfrm>
        </p:grpSpPr>
        <p:sp>
          <p:nvSpPr>
            <p:cNvPr id="80" name="Google Shape;80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" name="Google Shape;81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82" name="Google Shape;82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" name="Google Shape;87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8" name="Google Shape;88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3822525" y="4104825"/>
            <a:ext cx="3000000" cy="5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x  millions</a:t>
            </a:r>
            <a:endParaRPr/>
          </a:p>
        </p:txBody>
      </p:sp>
      <p:grpSp>
        <p:nvGrpSpPr>
          <p:cNvPr id="90" name="Google Shape;90;p15"/>
          <p:cNvGrpSpPr/>
          <p:nvPr/>
        </p:nvGrpSpPr>
        <p:grpSpPr>
          <a:xfrm>
            <a:off x="4101200" y="2829525"/>
            <a:ext cx="1087200" cy="1118100"/>
            <a:chOff x="3720200" y="1610325"/>
            <a:chExt cx="1087200" cy="1118100"/>
          </a:xfrm>
        </p:grpSpPr>
        <p:sp>
          <p:nvSpPr>
            <p:cNvPr id="91" name="Google Shape;9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93" name="Google Shape;9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96" name="Google Shape;9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" name="Google Shape;9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4939400" y="1762725"/>
            <a:ext cx="1087200" cy="1118100"/>
            <a:chOff x="3720200" y="1610325"/>
            <a:chExt cx="1087200" cy="1118100"/>
          </a:xfrm>
        </p:grpSpPr>
        <p:sp>
          <p:nvSpPr>
            <p:cNvPr id="101" name="Google Shape;10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" name="Google Shape;10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03" name="Google Shape;10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06" name="Google Shape;10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" name="Google Shape;10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6082400" y="1153125"/>
            <a:ext cx="1087200" cy="1118100"/>
            <a:chOff x="3720200" y="1610325"/>
            <a:chExt cx="1087200" cy="1118100"/>
          </a:xfrm>
        </p:grpSpPr>
        <p:sp>
          <p:nvSpPr>
            <p:cNvPr id="111" name="Google Shape;11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13" name="Google Shape;11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" name="Google Shape;11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9" name="Google Shape;11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20" name="Google Shape;120;p15"/>
          <p:cNvGrpSpPr/>
          <p:nvPr/>
        </p:nvGrpSpPr>
        <p:grpSpPr>
          <a:xfrm>
            <a:off x="6158600" y="2296125"/>
            <a:ext cx="1087200" cy="1118100"/>
            <a:chOff x="3720200" y="1610325"/>
            <a:chExt cx="1087200" cy="1118100"/>
          </a:xfrm>
        </p:grpSpPr>
        <p:sp>
          <p:nvSpPr>
            <p:cNvPr id="121" name="Google Shape;12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" name="Google Shape;12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23" name="Google Shape;12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26" name="Google Shape;12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9" name="Google Shape;12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5244200" y="3286725"/>
            <a:ext cx="1087200" cy="1118100"/>
            <a:chOff x="3720200" y="1610325"/>
            <a:chExt cx="1087200" cy="1118100"/>
          </a:xfrm>
        </p:grpSpPr>
        <p:sp>
          <p:nvSpPr>
            <p:cNvPr id="131" name="Google Shape;13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" name="Google Shape;13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33" name="Google Shape;13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36" name="Google Shape;13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" name="Google Shape;13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9" name="Google Shape;13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40" name="Google Shape;140;p15"/>
          <p:cNvGrpSpPr/>
          <p:nvPr/>
        </p:nvGrpSpPr>
        <p:grpSpPr>
          <a:xfrm>
            <a:off x="7225400" y="1534125"/>
            <a:ext cx="1087200" cy="1118100"/>
            <a:chOff x="3720200" y="1610325"/>
            <a:chExt cx="1087200" cy="1118100"/>
          </a:xfrm>
        </p:grpSpPr>
        <p:sp>
          <p:nvSpPr>
            <p:cNvPr id="141" name="Google Shape;14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" name="Google Shape;14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43" name="Google Shape;14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9" name="Google Shape;14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6615800" y="3439125"/>
            <a:ext cx="1087200" cy="1118100"/>
            <a:chOff x="3720200" y="1610325"/>
            <a:chExt cx="1087200" cy="1118100"/>
          </a:xfrm>
        </p:grpSpPr>
        <p:sp>
          <p:nvSpPr>
            <p:cNvPr id="151" name="Google Shape;15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2" name="Google Shape;15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53" name="Google Shape;15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" name="Google Shape;15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56" name="Google Shape;15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9" name="Google Shape;15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60" name="Google Shape;160;p15"/>
          <p:cNvGrpSpPr/>
          <p:nvPr/>
        </p:nvGrpSpPr>
        <p:grpSpPr>
          <a:xfrm>
            <a:off x="7606400" y="2753325"/>
            <a:ext cx="1087200" cy="1118100"/>
            <a:chOff x="3720200" y="1610325"/>
            <a:chExt cx="1087200" cy="1118100"/>
          </a:xfrm>
        </p:grpSpPr>
        <p:sp>
          <p:nvSpPr>
            <p:cNvPr id="161" name="Google Shape;161;p15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15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63" name="Google Shape;163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5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66" name="Google Shape;166;p15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15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2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Heterozygous for the alternate allele</a:t>
            </a:r>
            <a:endParaRPr sz="4000"/>
          </a:p>
        </p:txBody>
      </p:sp>
      <p:pic>
        <p:nvPicPr>
          <p:cNvPr id="647" name="Google Shape;647;p42"/>
          <p:cNvPicPr preferRelativeResize="0"/>
          <p:nvPr/>
        </p:nvPicPr>
        <p:blipFill rotWithShape="1">
          <a:blip r:embed="rId3">
            <a:alphaModFix/>
          </a:blip>
          <a:srcRect b="11386" l="0" r="0" t="0"/>
          <a:stretch/>
        </p:blipFill>
        <p:spPr>
          <a:xfrm>
            <a:off x="2209800" y="918625"/>
            <a:ext cx="5043050" cy="347382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42"/>
          <p:cNvSpPr txBox="1"/>
          <p:nvPr>
            <p:ph type="title"/>
          </p:nvPr>
        </p:nvSpPr>
        <p:spPr>
          <a:xfrm>
            <a:off x="639400" y="2073925"/>
            <a:ext cx="13473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Individual 1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649" name="Google Shape;649;p42"/>
          <p:cNvSpPr txBox="1"/>
          <p:nvPr>
            <p:ph type="title"/>
          </p:nvPr>
        </p:nvSpPr>
        <p:spPr>
          <a:xfrm>
            <a:off x="676625" y="3603550"/>
            <a:ext cx="13473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Individual 2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650" name="Google Shape;650;p42"/>
          <p:cNvSpPr txBox="1"/>
          <p:nvPr>
            <p:ph type="title"/>
          </p:nvPr>
        </p:nvSpPr>
        <p:spPr>
          <a:xfrm>
            <a:off x="1140125" y="4594150"/>
            <a:ext cx="74589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000000"/>
                </a:solidFill>
              </a:rPr>
              <a:t>Which genotype prediction would you have more confidence in?</a:t>
            </a:r>
            <a:endParaRPr sz="2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3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Sequencing errors fall out as noise (most of the time)</a:t>
            </a:r>
            <a:endParaRPr sz="4000"/>
          </a:p>
        </p:txBody>
      </p:sp>
      <p:pic>
        <p:nvPicPr>
          <p:cNvPr id="656" name="Google Shape;6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994825"/>
            <a:ext cx="6183780" cy="39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3"/>
          <p:cNvSpPr txBox="1"/>
          <p:nvPr>
            <p:ph type="title"/>
          </p:nvPr>
        </p:nvSpPr>
        <p:spPr>
          <a:xfrm>
            <a:off x="7796700" y="2155300"/>
            <a:ext cx="1347300" cy="4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8761D"/>
                </a:solidFill>
              </a:rPr>
              <a:t>Sequencing errors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658" name="Google Shape;658;p43"/>
          <p:cNvSpPr txBox="1"/>
          <p:nvPr/>
        </p:nvSpPr>
        <p:spPr>
          <a:xfrm>
            <a:off x="0" y="4979975"/>
            <a:ext cx="38310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Economica"/>
                <a:ea typeface="Economica"/>
                <a:cs typeface="Economica"/>
                <a:sym typeface="Economica"/>
              </a:rPr>
              <a:t>https://jchoigt.files.wordpress.com/2012/07/igv_e217g_snapshot.png</a:t>
            </a:r>
            <a:endParaRPr b="1" sz="1000"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659" name="Google Shape;659;p43"/>
          <p:cNvCxnSpPr/>
          <p:nvPr/>
        </p:nvCxnSpPr>
        <p:spPr>
          <a:xfrm flipH="1">
            <a:off x="7247050" y="2554575"/>
            <a:ext cx="824700" cy="941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43"/>
          <p:cNvCxnSpPr/>
          <p:nvPr/>
        </p:nvCxnSpPr>
        <p:spPr>
          <a:xfrm flipH="1">
            <a:off x="5724025" y="2561050"/>
            <a:ext cx="2360700" cy="574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4"/>
          <p:cNvSpPr txBox="1"/>
          <p:nvPr>
            <p:ph type="title"/>
          </p:nvPr>
        </p:nvSpPr>
        <p:spPr>
          <a:xfrm>
            <a:off x="311700" y="2220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It is not always so easy</a:t>
            </a:r>
            <a:endParaRPr sz="4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5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Random versus systematic error</a:t>
            </a:r>
            <a:endParaRPr sz="4000"/>
          </a:p>
        </p:txBody>
      </p:sp>
      <p:sp>
        <p:nvSpPr>
          <p:cNvPr id="671" name="Google Shape;671;p45"/>
          <p:cNvSpPr txBox="1"/>
          <p:nvPr/>
        </p:nvSpPr>
        <p:spPr>
          <a:xfrm>
            <a:off x="0" y="4979975"/>
            <a:ext cx="75741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Economica"/>
                <a:ea typeface="Economica"/>
                <a:cs typeface="Economica"/>
                <a:sym typeface="Economica"/>
              </a:rPr>
              <a:t>https://www.researchgate.net/publication/51814240_Identification_and_correction_of_systematic_error_in_high-throughput_sequence_data</a:t>
            </a:r>
            <a:endParaRPr b="1" sz="1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descr="Untitled.png" id="672" name="Google Shape;6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071025"/>
            <a:ext cx="5584532" cy="375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6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Strand bias from PCR</a:t>
            </a:r>
            <a:endParaRPr sz="4000"/>
          </a:p>
        </p:txBody>
      </p:sp>
      <p:sp>
        <p:nvSpPr>
          <p:cNvPr id="678" name="Google Shape;678;p46"/>
          <p:cNvSpPr txBox="1"/>
          <p:nvPr/>
        </p:nvSpPr>
        <p:spPr>
          <a:xfrm>
            <a:off x="0" y="4979975"/>
            <a:ext cx="75741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Economica"/>
                <a:ea typeface="Economica"/>
                <a:cs typeface="Economica"/>
                <a:sym typeface="Economica"/>
              </a:rPr>
              <a:t>http://gatkforums.broadinstitute.org/gatk/discussion/49/using-variant-annotator</a:t>
            </a:r>
            <a:endParaRPr b="1" sz="1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79" name="Google Shape;67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1071025"/>
            <a:ext cx="6696180" cy="375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7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Pileups of many differences from paralogy</a:t>
            </a:r>
            <a:endParaRPr sz="4000"/>
          </a:p>
        </p:txBody>
      </p:sp>
      <p:sp>
        <p:nvSpPr>
          <p:cNvPr id="685" name="Google Shape;685;p47"/>
          <p:cNvSpPr txBox="1"/>
          <p:nvPr/>
        </p:nvSpPr>
        <p:spPr>
          <a:xfrm>
            <a:off x="0" y="4979975"/>
            <a:ext cx="75741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Economica"/>
                <a:ea typeface="Economica"/>
                <a:cs typeface="Economica"/>
                <a:sym typeface="Economica"/>
              </a:rPr>
              <a:t>http://massgenomics.org/2013/06/ngs-false-positives.html</a:t>
            </a:r>
            <a:endParaRPr b="1" sz="1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686" name="Google Shape;68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400" y="1064525"/>
            <a:ext cx="4828050" cy="38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2925" y="1099850"/>
            <a:ext cx="2198100" cy="219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.png" id="688" name="Google Shape;688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0574" y="3614227"/>
            <a:ext cx="3631026" cy="108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2425"/>
            <a:ext cx="8136806" cy="3920076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48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Calling INDELs is _much_ harder than SNPs</a:t>
            </a:r>
            <a:endParaRPr sz="4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9"/>
          <p:cNvSpPr txBox="1"/>
          <p:nvPr>
            <p:ph type="title"/>
          </p:nvPr>
        </p:nvSpPr>
        <p:spPr>
          <a:xfrm>
            <a:off x="311700" y="87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INDEL "realignment"</a:t>
            </a:r>
            <a:endParaRPr sz="4000"/>
          </a:p>
        </p:txBody>
      </p:sp>
      <p:pic>
        <p:nvPicPr>
          <p:cNvPr id="700" name="Google Shape;7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5" y="832750"/>
            <a:ext cx="6490599" cy="40999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9"/>
          <p:cNvSpPr txBox="1"/>
          <p:nvPr/>
        </p:nvSpPr>
        <p:spPr>
          <a:xfrm>
            <a:off x="0" y="4979975"/>
            <a:ext cx="7574100" cy="2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Economica"/>
                <a:ea typeface="Economica"/>
                <a:cs typeface="Economica"/>
                <a:sym typeface="Economica"/>
              </a:rPr>
              <a:t>https://genomebiology.biomedcentral.com/articles/10.1186/gb-2010-11-10-r99</a:t>
            </a:r>
            <a:endParaRPr b="1" sz="1000"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"/>
          <p:cNvSpPr txBox="1"/>
          <p:nvPr>
            <p:ph type="title"/>
          </p:nvPr>
        </p:nvSpPr>
        <p:spPr>
          <a:xfrm>
            <a:off x="311700" y="392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Each DNA cluster is amplified from a </a:t>
            </a:r>
            <a:r>
              <a:rPr lang="en" sz="3200" u="sng"/>
              <a:t>single strand</a:t>
            </a:r>
            <a:r>
              <a:rPr lang="en" sz="3200"/>
              <a:t> from a </a:t>
            </a:r>
            <a:r>
              <a:rPr lang="en" sz="3200" u="sng"/>
              <a:t>single haploid chromosome</a:t>
            </a:r>
            <a:r>
              <a:rPr lang="en" sz="3200"/>
              <a:t> from a </a:t>
            </a:r>
            <a:r>
              <a:rPr lang="en" sz="3200" u="sng"/>
              <a:t>single cell</a:t>
            </a:r>
            <a:r>
              <a:rPr lang="en" sz="3200"/>
              <a:t>.</a:t>
            </a:r>
            <a:endParaRPr sz="3200"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51057" l="32968" r="33228" t="0"/>
          <a:stretch/>
        </p:blipFill>
        <p:spPr>
          <a:xfrm>
            <a:off x="2551479" y="1374175"/>
            <a:ext cx="1747920" cy="33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6"/>
          <p:cNvPicPr preferRelativeResize="0"/>
          <p:nvPr/>
        </p:nvPicPr>
        <p:blipFill rotWithShape="1">
          <a:blip r:embed="rId3">
            <a:alphaModFix/>
          </a:blip>
          <a:srcRect b="0" l="66945" r="0" t="49075"/>
          <a:stretch/>
        </p:blipFill>
        <p:spPr>
          <a:xfrm>
            <a:off x="4735225" y="1374163"/>
            <a:ext cx="1642724" cy="332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6"/>
          <p:cNvGrpSpPr/>
          <p:nvPr/>
        </p:nvGrpSpPr>
        <p:grpSpPr>
          <a:xfrm>
            <a:off x="62600" y="2829525"/>
            <a:ext cx="1087200" cy="1118100"/>
            <a:chOff x="3720200" y="1610325"/>
            <a:chExt cx="1087200" cy="1118100"/>
          </a:xfrm>
        </p:grpSpPr>
        <p:sp>
          <p:nvSpPr>
            <p:cNvPr id="178" name="Google Shape;178;p16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16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80" name="Google Shape;180;p16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6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83" name="Google Shape;183;p16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5" name="Google Shape;185;p16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16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7" name="Google Shape;187;p16"/>
          <p:cNvGrpSpPr/>
          <p:nvPr/>
        </p:nvGrpSpPr>
        <p:grpSpPr>
          <a:xfrm>
            <a:off x="900800" y="1762725"/>
            <a:ext cx="1087200" cy="1118100"/>
            <a:chOff x="3720200" y="1610325"/>
            <a:chExt cx="1087200" cy="1118100"/>
          </a:xfrm>
        </p:grpSpPr>
        <p:sp>
          <p:nvSpPr>
            <p:cNvPr id="188" name="Google Shape;188;p16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16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16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" name="Google Shape;195;p16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6" name="Google Shape;196;p16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G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197" name="Google Shape;197;p16"/>
          <p:cNvCxnSpPr/>
          <p:nvPr/>
        </p:nvCxnSpPr>
        <p:spPr>
          <a:xfrm>
            <a:off x="1328500" y="2669650"/>
            <a:ext cx="1537800" cy="102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6"/>
          <p:cNvCxnSpPr/>
          <p:nvPr/>
        </p:nvCxnSpPr>
        <p:spPr>
          <a:xfrm>
            <a:off x="1557100" y="2593450"/>
            <a:ext cx="1569000" cy="8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16"/>
          <p:cNvCxnSpPr/>
          <p:nvPr/>
        </p:nvCxnSpPr>
        <p:spPr>
          <a:xfrm>
            <a:off x="450200" y="3691450"/>
            <a:ext cx="2376600" cy="37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16"/>
          <p:cNvSpPr txBox="1"/>
          <p:nvPr/>
        </p:nvSpPr>
        <p:spPr>
          <a:xfrm>
            <a:off x="6745775" y="2723825"/>
            <a:ext cx="3219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 rot="1639515">
            <a:off x="1885047" y="29454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202" name="Google Shape;202;p16"/>
          <p:cNvSpPr txBox="1"/>
          <p:nvPr/>
        </p:nvSpPr>
        <p:spPr>
          <a:xfrm rot="1639515">
            <a:off x="2037447" y="27168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03" name="Google Shape;203;p16"/>
          <p:cNvSpPr txBox="1"/>
          <p:nvPr/>
        </p:nvSpPr>
        <p:spPr>
          <a:xfrm rot="467338">
            <a:off x="1199186" y="3555017"/>
            <a:ext cx="748203" cy="31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204" name="Google Shape;204;p16"/>
          <p:cNvSpPr txBox="1"/>
          <p:nvPr/>
        </p:nvSpPr>
        <p:spPr>
          <a:xfrm rot="296692">
            <a:off x="1351688" y="3250250"/>
            <a:ext cx="748285" cy="31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05" name="Google Shape;205;p16"/>
          <p:cNvCxnSpPr/>
          <p:nvPr/>
        </p:nvCxnSpPr>
        <p:spPr>
          <a:xfrm>
            <a:off x="755000" y="3386650"/>
            <a:ext cx="2395500" cy="4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6"/>
          <p:cNvCxnSpPr/>
          <p:nvPr/>
        </p:nvCxnSpPr>
        <p:spPr>
          <a:xfrm rot="10800000">
            <a:off x="42925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207" name="Google Shape;207;p16"/>
          <p:cNvCxnSpPr/>
          <p:nvPr/>
        </p:nvCxnSpPr>
        <p:spPr>
          <a:xfrm rot="10800000">
            <a:off x="63499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1: An individual is homozygous for the "reference" allele.</a:t>
            </a:r>
            <a:endParaRPr sz="4000"/>
          </a:p>
        </p:txBody>
      </p:sp>
      <p:sp>
        <p:nvSpPr>
          <p:cNvPr id="213" name="Google Shape;213;p17"/>
          <p:cNvSpPr/>
          <p:nvPr/>
        </p:nvSpPr>
        <p:spPr>
          <a:xfrm>
            <a:off x="2730053" y="3727128"/>
            <a:ext cx="4223700" cy="174300"/>
          </a:xfrm>
          <a:prstGeom prst="rect">
            <a:avLst/>
          </a:prstGeom>
          <a:solidFill>
            <a:srgbClr val="D4E3FE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2730053" y="3506136"/>
            <a:ext cx="4223700" cy="174300"/>
          </a:xfrm>
          <a:prstGeom prst="rect">
            <a:avLst/>
          </a:prstGeom>
          <a:solidFill>
            <a:srgbClr val="D4E3FE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p17"/>
          <p:cNvPicPr preferRelativeResize="0"/>
          <p:nvPr/>
        </p:nvPicPr>
        <p:blipFill rotWithShape="1">
          <a:blip r:embed="rId3">
            <a:alphaModFix/>
          </a:blip>
          <a:srcRect b="249" l="5434" r="7608" t="0"/>
          <a:stretch/>
        </p:blipFill>
        <p:spPr>
          <a:xfrm rot="5400000">
            <a:off x="4688625" y="-538578"/>
            <a:ext cx="267900" cy="5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7"/>
          <p:cNvPicPr preferRelativeResize="0"/>
          <p:nvPr/>
        </p:nvPicPr>
        <p:blipFill rotWithShape="1">
          <a:blip r:embed="rId3">
            <a:alphaModFix/>
          </a:blip>
          <a:srcRect b="249" l="5434" r="7608" t="0"/>
          <a:stretch/>
        </p:blipFill>
        <p:spPr>
          <a:xfrm rot="5400000">
            <a:off x="4688625" y="-89899"/>
            <a:ext cx="267900" cy="53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7"/>
          <p:cNvSpPr/>
          <p:nvPr/>
        </p:nvSpPr>
        <p:spPr>
          <a:xfrm>
            <a:off x="4158752" y="1935658"/>
            <a:ext cx="160800" cy="830400"/>
          </a:xfrm>
          <a:prstGeom prst="rect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1327175" y="18921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♂</a:t>
            </a:r>
            <a:endParaRPr sz="900"/>
          </a:p>
        </p:txBody>
      </p:sp>
      <p:sp>
        <p:nvSpPr>
          <p:cNvPr id="219" name="Google Shape;219;p17"/>
          <p:cNvSpPr/>
          <p:nvPr/>
        </p:nvSpPr>
        <p:spPr>
          <a:xfrm>
            <a:off x="1328141" y="234080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♀</a:t>
            </a:r>
            <a:endParaRPr sz="900"/>
          </a:p>
        </p:txBody>
      </p:sp>
      <p:cxnSp>
        <p:nvCxnSpPr>
          <p:cNvPr id="220" name="Google Shape;220;p17"/>
          <p:cNvCxnSpPr/>
          <p:nvPr/>
        </p:nvCxnSpPr>
        <p:spPr>
          <a:xfrm flipH="1" rot="10800000">
            <a:off x="2773374" y="2777182"/>
            <a:ext cx="1391100" cy="736200"/>
          </a:xfrm>
          <a:prstGeom prst="straightConnector1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221" name="Google Shape;221;p17"/>
          <p:cNvCxnSpPr/>
          <p:nvPr/>
        </p:nvCxnSpPr>
        <p:spPr>
          <a:xfrm>
            <a:off x="4357375" y="2768775"/>
            <a:ext cx="2496600" cy="738000"/>
          </a:xfrm>
          <a:prstGeom prst="straightConnector1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222" name="Google Shape;222;p17"/>
          <p:cNvSpPr/>
          <p:nvPr/>
        </p:nvSpPr>
        <p:spPr>
          <a:xfrm>
            <a:off x="2814725" y="3415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b="0" i="0" lang="en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2814725" y="36444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2165375" y="31875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♂</a:t>
            </a:r>
            <a:endParaRPr sz="900"/>
          </a:p>
        </p:txBody>
      </p:sp>
      <p:sp>
        <p:nvSpPr>
          <p:cNvPr id="225" name="Google Shape;225;p17"/>
          <p:cNvSpPr/>
          <p:nvPr/>
        </p:nvSpPr>
        <p:spPr>
          <a:xfrm>
            <a:off x="2166341" y="363620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♀</a:t>
            </a:r>
            <a:endParaRPr sz="900"/>
          </a:p>
        </p:txBody>
      </p:sp>
      <p:sp>
        <p:nvSpPr>
          <p:cNvPr id="226" name="Google Shape;226;p17"/>
          <p:cNvSpPr/>
          <p:nvPr/>
        </p:nvSpPr>
        <p:spPr>
          <a:xfrm>
            <a:off x="2814725" y="29586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2165375" y="28827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1: An individual is homozygous for the "reference" allele.</a:t>
            </a:r>
            <a:endParaRPr sz="4000"/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51057" l="32968" r="33228" t="0"/>
          <a:stretch/>
        </p:blipFill>
        <p:spPr>
          <a:xfrm>
            <a:off x="2551479" y="1374175"/>
            <a:ext cx="1747920" cy="33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8"/>
          <p:cNvPicPr preferRelativeResize="0"/>
          <p:nvPr/>
        </p:nvPicPr>
        <p:blipFill rotWithShape="1">
          <a:blip r:embed="rId3">
            <a:alphaModFix/>
          </a:blip>
          <a:srcRect b="0" l="66945" r="0" t="49075"/>
          <a:stretch/>
        </p:blipFill>
        <p:spPr>
          <a:xfrm>
            <a:off x="4735225" y="1374163"/>
            <a:ext cx="1642724" cy="332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8"/>
          <p:cNvGrpSpPr/>
          <p:nvPr/>
        </p:nvGrpSpPr>
        <p:grpSpPr>
          <a:xfrm>
            <a:off x="62600" y="2829525"/>
            <a:ext cx="1087200" cy="1118100"/>
            <a:chOff x="3720200" y="1610325"/>
            <a:chExt cx="1087200" cy="1118100"/>
          </a:xfrm>
        </p:grpSpPr>
        <p:sp>
          <p:nvSpPr>
            <p:cNvPr id="236" name="Google Shape;236;p18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8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238" name="Google Shape;238;p18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8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3" name="Google Shape;243;p18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4" name="Google Shape;244;p18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45" name="Google Shape;245;p18"/>
          <p:cNvGrpSpPr/>
          <p:nvPr/>
        </p:nvGrpSpPr>
        <p:grpSpPr>
          <a:xfrm>
            <a:off x="900800" y="1762725"/>
            <a:ext cx="1087200" cy="1118100"/>
            <a:chOff x="3720200" y="1610325"/>
            <a:chExt cx="1087200" cy="1118100"/>
          </a:xfrm>
        </p:grpSpPr>
        <p:sp>
          <p:nvSpPr>
            <p:cNvPr id="246" name="Google Shape;246;p18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8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8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251" name="Google Shape;251;p18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3" name="Google Shape;253;p18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255" name="Google Shape;255;p18"/>
          <p:cNvCxnSpPr/>
          <p:nvPr/>
        </p:nvCxnSpPr>
        <p:spPr>
          <a:xfrm>
            <a:off x="1328500" y="2669650"/>
            <a:ext cx="1537800" cy="102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18"/>
          <p:cNvCxnSpPr/>
          <p:nvPr/>
        </p:nvCxnSpPr>
        <p:spPr>
          <a:xfrm>
            <a:off x="1557100" y="2593450"/>
            <a:ext cx="1569000" cy="8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8"/>
          <p:cNvCxnSpPr/>
          <p:nvPr/>
        </p:nvCxnSpPr>
        <p:spPr>
          <a:xfrm>
            <a:off x="450200" y="3691450"/>
            <a:ext cx="238260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8"/>
          <p:cNvSpPr txBox="1"/>
          <p:nvPr/>
        </p:nvSpPr>
        <p:spPr>
          <a:xfrm>
            <a:off x="6745775" y="2723825"/>
            <a:ext cx="3219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 rot="1639515">
            <a:off x="1885047" y="29454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260" name="Google Shape;260;p18"/>
          <p:cNvSpPr txBox="1"/>
          <p:nvPr/>
        </p:nvSpPr>
        <p:spPr>
          <a:xfrm rot="1639515">
            <a:off x="2037447" y="27168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261" name="Google Shape;261;p18"/>
          <p:cNvSpPr txBox="1"/>
          <p:nvPr/>
        </p:nvSpPr>
        <p:spPr>
          <a:xfrm rot="467338">
            <a:off x="1199186" y="3555017"/>
            <a:ext cx="748203" cy="31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262" name="Google Shape;262;p18"/>
          <p:cNvSpPr txBox="1"/>
          <p:nvPr/>
        </p:nvSpPr>
        <p:spPr>
          <a:xfrm rot="296692">
            <a:off x="1351688" y="3250250"/>
            <a:ext cx="748285" cy="31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263" name="Google Shape;263;p18"/>
          <p:cNvCxnSpPr/>
          <p:nvPr/>
        </p:nvCxnSpPr>
        <p:spPr>
          <a:xfrm>
            <a:off x="755000" y="3386650"/>
            <a:ext cx="2395500" cy="4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18"/>
          <p:cNvCxnSpPr/>
          <p:nvPr/>
        </p:nvCxnSpPr>
        <p:spPr>
          <a:xfrm rot="10800000">
            <a:off x="42925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265" name="Google Shape;265;p18"/>
          <p:cNvCxnSpPr/>
          <p:nvPr/>
        </p:nvCxnSpPr>
        <p:spPr>
          <a:xfrm rot="10800000">
            <a:off x="63499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1: An individual is homozygous for the "reference" allele.</a:t>
            </a:r>
            <a:endParaRPr sz="4000"/>
          </a:p>
        </p:txBody>
      </p:sp>
      <p:sp>
        <p:nvSpPr>
          <p:cNvPr id="271" name="Google Shape;271;p19"/>
          <p:cNvSpPr/>
          <p:nvPr/>
        </p:nvSpPr>
        <p:spPr>
          <a:xfrm>
            <a:off x="4567325" y="17394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3689375" y="16635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  <p:sp>
        <p:nvSpPr>
          <p:cNvPr id="273" name="Google Shape;273;p19"/>
          <p:cNvSpPr/>
          <p:nvPr/>
        </p:nvSpPr>
        <p:spPr>
          <a:xfrm>
            <a:off x="4338725" y="20442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ACCATCCAAT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4191000" y="22864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4186325" y="2653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4267200" y="28960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4343400" y="32008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4419600" y="3505625"/>
            <a:ext cx="3000000" cy="4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   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300">
                <a:solidFill>
                  <a:srgbClr val="C27BA0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>
              <a:solidFill>
                <a:srgbClr val="C27BA0"/>
              </a:solidFill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4010325" y="38730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lang="en" sz="23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ACCATCCA</a:t>
            </a:r>
            <a:endParaRPr sz="9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80" name="Google Shape;280;p19"/>
          <p:cNvGrpSpPr/>
          <p:nvPr/>
        </p:nvGrpSpPr>
        <p:grpSpPr>
          <a:xfrm>
            <a:off x="977000" y="2829525"/>
            <a:ext cx="1087200" cy="1118100"/>
            <a:chOff x="3720200" y="1610325"/>
            <a:chExt cx="1087200" cy="1118100"/>
          </a:xfrm>
        </p:grpSpPr>
        <p:sp>
          <p:nvSpPr>
            <p:cNvPr id="281" name="Google Shape;281;p19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2" name="Google Shape;282;p19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283" name="Google Shape;283;p19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19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286" name="Google Shape;286;p19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" name="Google Shape;288;p19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9" name="Google Shape;289;p19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1815200" y="1762725"/>
            <a:ext cx="1087200" cy="1118100"/>
            <a:chOff x="3720200" y="1610325"/>
            <a:chExt cx="1087200" cy="1118100"/>
          </a:xfrm>
        </p:grpSpPr>
        <p:sp>
          <p:nvSpPr>
            <p:cNvPr id="291" name="Google Shape;291;p19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2" name="Google Shape;292;p19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293" name="Google Shape;293;p19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9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296" name="Google Shape;296;p19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" name="Google Shape;298;p19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99" name="Google Shape;299;p19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T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00" name="Google Shape;300;p19"/>
          <p:cNvCxnSpPr/>
          <p:nvPr/>
        </p:nvCxnSpPr>
        <p:spPr>
          <a:xfrm flipH="1" rot="10800000">
            <a:off x="2242900" y="2610850"/>
            <a:ext cx="2395200" cy="58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/>
          <p:nvPr/>
        </p:nvCxnSpPr>
        <p:spPr>
          <a:xfrm flipH="1" rot="10800000">
            <a:off x="2471500" y="2253250"/>
            <a:ext cx="2645100" cy="340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/>
          <p:nvPr/>
        </p:nvCxnSpPr>
        <p:spPr>
          <a:xfrm>
            <a:off x="1364600" y="3691450"/>
            <a:ext cx="3710100" cy="50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1669400" y="3386650"/>
            <a:ext cx="3305400" cy="66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/>
          <p:nvPr/>
        </p:nvCxnSpPr>
        <p:spPr>
          <a:xfrm flipH="1">
            <a:off x="5754850" y="1314150"/>
            <a:ext cx="11400" cy="4221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0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2: An individual is homozygous for an "alternate" allele.</a:t>
            </a:r>
            <a:endParaRPr sz="4000"/>
          </a:p>
        </p:txBody>
      </p:sp>
      <p:sp>
        <p:nvSpPr>
          <p:cNvPr id="310" name="Google Shape;310;p20"/>
          <p:cNvSpPr/>
          <p:nvPr/>
        </p:nvSpPr>
        <p:spPr>
          <a:xfrm>
            <a:off x="2730053" y="3727128"/>
            <a:ext cx="4223700" cy="174300"/>
          </a:xfrm>
          <a:prstGeom prst="rect">
            <a:avLst/>
          </a:prstGeom>
          <a:solidFill>
            <a:srgbClr val="D4E3FE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2730053" y="3506136"/>
            <a:ext cx="4223700" cy="174300"/>
          </a:xfrm>
          <a:prstGeom prst="rect">
            <a:avLst/>
          </a:prstGeom>
          <a:solidFill>
            <a:srgbClr val="D4E3FE"/>
          </a:solidFill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12" name="Google Shape;312;p20"/>
          <p:cNvPicPr preferRelativeResize="0"/>
          <p:nvPr/>
        </p:nvPicPr>
        <p:blipFill rotWithShape="1">
          <a:blip r:embed="rId3">
            <a:alphaModFix/>
          </a:blip>
          <a:srcRect b="249" l="5434" r="7608" t="0"/>
          <a:stretch/>
        </p:blipFill>
        <p:spPr>
          <a:xfrm rot="5400000">
            <a:off x="4688625" y="-538578"/>
            <a:ext cx="267900" cy="53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0"/>
          <p:cNvPicPr preferRelativeResize="0"/>
          <p:nvPr/>
        </p:nvPicPr>
        <p:blipFill rotWithShape="1">
          <a:blip r:embed="rId3">
            <a:alphaModFix/>
          </a:blip>
          <a:srcRect b="249" l="5434" r="7608" t="0"/>
          <a:stretch/>
        </p:blipFill>
        <p:spPr>
          <a:xfrm rot="5400000">
            <a:off x="4688625" y="-89899"/>
            <a:ext cx="267900" cy="53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/>
          <p:nvPr/>
        </p:nvSpPr>
        <p:spPr>
          <a:xfrm>
            <a:off x="4158752" y="1935658"/>
            <a:ext cx="160800" cy="830400"/>
          </a:xfrm>
          <a:prstGeom prst="rect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Gill Sans"/>
              <a:buNone/>
            </a:pPr>
            <a:r>
              <a:t/>
            </a:r>
            <a:endParaRPr b="0" i="0" sz="26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1327175" y="18921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♂</a:t>
            </a:r>
            <a:endParaRPr sz="900"/>
          </a:p>
        </p:txBody>
      </p:sp>
      <p:sp>
        <p:nvSpPr>
          <p:cNvPr id="316" name="Google Shape;316;p20"/>
          <p:cNvSpPr/>
          <p:nvPr/>
        </p:nvSpPr>
        <p:spPr>
          <a:xfrm>
            <a:off x="1328141" y="234080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♀</a:t>
            </a:r>
            <a:endParaRPr sz="900"/>
          </a:p>
        </p:txBody>
      </p:sp>
      <p:cxnSp>
        <p:nvCxnSpPr>
          <p:cNvPr id="317" name="Google Shape;317;p20"/>
          <p:cNvCxnSpPr/>
          <p:nvPr/>
        </p:nvCxnSpPr>
        <p:spPr>
          <a:xfrm flipH="1" rot="10800000">
            <a:off x="2773374" y="2777182"/>
            <a:ext cx="1391100" cy="736200"/>
          </a:xfrm>
          <a:prstGeom prst="straightConnector1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</p:cxnSp>
      <p:cxnSp>
        <p:nvCxnSpPr>
          <p:cNvPr id="318" name="Google Shape;318;p20"/>
          <p:cNvCxnSpPr/>
          <p:nvPr/>
        </p:nvCxnSpPr>
        <p:spPr>
          <a:xfrm>
            <a:off x="4357375" y="2768775"/>
            <a:ext cx="2496600" cy="738000"/>
          </a:xfrm>
          <a:prstGeom prst="straightConnector1">
            <a:avLst/>
          </a:prstGeom>
          <a:noFill/>
          <a:ln cap="flat" cmpd="sng" w="25400">
            <a:solidFill>
              <a:srgbClr val="FF4013"/>
            </a:solidFill>
            <a:prstDash val="dashDot"/>
            <a:miter lim="8000"/>
            <a:headEnd len="sm" w="sm" type="none"/>
            <a:tailEnd len="sm" w="sm" type="none"/>
          </a:ln>
        </p:spPr>
      </p:cxnSp>
      <p:sp>
        <p:nvSpPr>
          <p:cNvPr id="319" name="Google Shape;319;p20"/>
          <p:cNvSpPr/>
          <p:nvPr/>
        </p:nvSpPr>
        <p:spPr>
          <a:xfrm>
            <a:off x="2814725" y="34158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2814725" y="36444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1" name="Google Shape;321;p20"/>
          <p:cNvSpPr/>
          <p:nvPr/>
        </p:nvSpPr>
        <p:spPr>
          <a:xfrm>
            <a:off x="2165375" y="31875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♂</a:t>
            </a:r>
            <a:endParaRPr sz="900"/>
          </a:p>
        </p:txBody>
      </p:sp>
      <p:sp>
        <p:nvSpPr>
          <p:cNvPr id="322" name="Google Shape;322;p20"/>
          <p:cNvSpPr/>
          <p:nvPr/>
        </p:nvSpPr>
        <p:spPr>
          <a:xfrm>
            <a:off x="2166341" y="363620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b="0" i="0" lang="en" sz="31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♀</a:t>
            </a:r>
            <a:endParaRPr sz="900"/>
          </a:p>
        </p:txBody>
      </p:sp>
      <p:sp>
        <p:nvSpPr>
          <p:cNvPr id="323" name="Google Shape;323;p20"/>
          <p:cNvSpPr/>
          <p:nvPr/>
        </p:nvSpPr>
        <p:spPr>
          <a:xfrm>
            <a:off x="2814725" y="2958625"/>
            <a:ext cx="41652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BB41"/>
              </a:buClr>
              <a:buFont typeface="Arial"/>
              <a:buNone/>
            </a:pP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ATCGGG</a:t>
            </a:r>
            <a:r>
              <a:rPr lang="en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" sz="2300" u="none" cap="none" strike="noStrike">
                <a:latin typeface="Consolas"/>
                <a:ea typeface="Consolas"/>
                <a:cs typeface="Consolas"/>
                <a:sym typeface="Consolas"/>
              </a:rPr>
              <a:t>ACCATCCAATCATTACC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2165375" y="2882729"/>
            <a:ext cx="5091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2750" lIns="32750" spcFirstLastPara="1" rIns="32750" wrap="square" tIns="327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Ref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311700" y="4683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Scenario 2: An individual is homozygous for an "alternate" allele.</a:t>
            </a:r>
            <a:endParaRPr sz="4000"/>
          </a:p>
        </p:txBody>
      </p:sp>
      <p:pic>
        <p:nvPicPr>
          <p:cNvPr id="330" name="Google Shape;330;p21"/>
          <p:cNvPicPr preferRelativeResize="0"/>
          <p:nvPr/>
        </p:nvPicPr>
        <p:blipFill rotWithShape="1">
          <a:blip r:embed="rId3">
            <a:alphaModFix/>
          </a:blip>
          <a:srcRect b="51057" l="32968" r="33228" t="0"/>
          <a:stretch/>
        </p:blipFill>
        <p:spPr>
          <a:xfrm>
            <a:off x="2551479" y="1374175"/>
            <a:ext cx="1747920" cy="3322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1"/>
          <p:cNvPicPr preferRelativeResize="0"/>
          <p:nvPr/>
        </p:nvPicPr>
        <p:blipFill rotWithShape="1">
          <a:blip r:embed="rId3">
            <a:alphaModFix/>
          </a:blip>
          <a:srcRect b="0" l="66945" r="0" t="49075"/>
          <a:stretch/>
        </p:blipFill>
        <p:spPr>
          <a:xfrm>
            <a:off x="4735225" y="1374163"/>
            <a:ext cx="1642724" cy="33227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2" name="Google Shape;332;p21"/>
          <p:cNvGrpSpPr/>
          <p:nvPr/>
        </p:nvGrpSpPr>
        <p:grpSpPr>
          <a:xfrm>
            <a:off x="62600" y="2829525"/>
            <a:ext cx="1087200" cy="1118100"/>
            <a:chOff x="3720200" y="1610325"/>
            <a:chExt cx="1087200" cy="1118100"/>
          </a:xfrm>
        </p:grpSpPr>
        <p:sp>
          <p:nvSpPr>
            <p:cNvPr id="333" name="Google Shape;333;p21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4" name="Google Shape;334;p21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" name="Google Shape;337;p21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338" name="Google Shape;338;p21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21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1" name="Google Shape;341;p21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900800" y="1762725"/>
            <a:ext cx="1087200" cy="1118100"/>
            <a:chOff x="3720200" y="1610325"/>
            <a:chExt cx="1087200" cy="1118100"/>
          </a:xfrm>
        </p:grpSpPr>
        <p:sp>
          <p:nvSpPr>
            <p:cNvPr id="343" name="Google Shape;343;p21"/>
            <p:cNvSpPr/>
            <p:nvPr/>
          </p:nvSpPr>
          <p:spPr>
            <a:xfrm>
              <a:off x="3720200" y="1610325"/>
              <a:ext cx="1087200" cy="1118100"/>
            </a:xfrm>
            <a:prstGeom prst="ellipse">
              <a:avLst/>
            </a:prstGeom>
            <a:noFill/>
            <a:ln cap="flat" cmpd="sng" w="3810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4" name="Google Shape;344;p21"/>
            <p:cNvGrpSpPr/>
            <p:nvPr/>
          </p:nvGrpSpPr>
          <p:grpSpPr>
            <a:xfrm rot="10800000">
              <a:off x="4055400" y="1780550"/>
              <a:ext cx="168900" cy="777650"/>
              <a:chOff x="4131600" y="1704350"/>
              <a:chExt cx="168900" cy="777650"/>
            </a:xfrm>
          </p:grpSpPr>
          <p:sp>
            <p:nvSpPr>
              <p:cNvPr id="345" name="Google Shape;345;p21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1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D5A6BD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7" name="Google Shape;347;p21"/>
            <p:cNvGrpSpPr/>
            <p:nvPr/>
          </p:nvGrpSpPr>
          <p:grpSpPr>
            <a:xfrm rot="10800000">
              <a:off x="4284000" y="1780550"/>
              <a:ext cx="168900" cy="777650"/>
              <a:chOff x="4131600" y="1704350"/>
              <a:chExt cx="168900" cy="777650"/>
            </a:xfrm>
          </p:grpSpPr>
          <p:sp>
            <p:nvSpPr>
              <p:cNvPr id="348" name="Google Shape;348;p21"/>
              <p:cNvSpPr/>
              <p:nvPr/>
            </p:nvSpPr>
            <p:spPr>
              <a:xfrm>
                <a:off x="4131600" y="1704350"/>
                <a:ext cx="1689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>
                <a:off x="4131600" y="2217100"/>
                <a:ext cx="168900" cy="264900"/>
              </a:xfrm>
              <a:prstGeom prst="roundRect">
                <a:avLst>
                  <a:gd fmla="val 16667" name="adj"/>
                </a:avLst>
              </a:prstGeom>
              <a:solidFill>
                <a:srgbClr val="674EA7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0" name="Google Shape;350;p21"/>
            <p:cNvSpPr txBox="1"/>
            <p:nvPr/>
          </p:nvSpPr>
          <p:spPr>
            <a:xfrm>
              <a:off x="40004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4229050" y="2030650"/>
              <a:ext cx="2949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endParaRPr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52" name="Google Shape;352;p21"/>
          <p:cNvCxnSpPr/>
          <p:nvPr/>
        </p:nvCxnSpPr>
        <p:spPr>
          <a:xfrm>
            <a:off x="1328500" y="2669650"/>
            <a:ext cx="1537800" cy="1021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21"/>
          <p:cNvCxnSpPr/>
          <p:nvPr/>
        </p:nvCxnSpPr>
        <p:spPr>
          <a:xfrm>
            <a:off x="1557100" y="2593450"/>
            <a:ext cx="1569000" cy="804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21"/>
          <p:cNvCxnSpPr/>
          <p:nvPr/>
        </p:nvCxnSpPr>
        <p:spPr>
          <a:xfrm>
            <a:off x="450200" y="3691450"/>
            <a:ext cx="2382600" cy="317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21"/>
          <p:cNvSpPr txBox="1"/>
          <p:nvPr/>
        </p:nvSpPr>
        <p:spPr>
          <a:xfrm>
            <a:off x="6745775" y="2723825"/>
            <a:ext cx="32199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ACCTTCGAACGGCGGGGGGTTACAA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!''*((((***+))%%%++).1***</a:t>
            </a:r>
            <a:endParaRPr b="1" sz="1200">
              <a:solidFill>
                <a:srgbClr val="674EA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TGGAACCGAACGGCCCCGGTTACAT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!''*!!!!***+))+++++).1***</a:t>
            </a:r>
            <a:endParaRPr b="1" sz="1200">
              <a:solidFill>
                <a:srgbClr val="D5A6B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 rot="1639515">
            <a:off x="1885047" y="29454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@seq2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357" name="Google Shape;357;p21"/>
          <p:cNvSpPr txBox="1"/>
          <p:nvPr/>
        </p:nvSpPr>
        <p:spPr>
          <a:xfrm rot="1639515">
            <a:off x="2037447" y="2716897"/>
            <a:ext cx="748299" cy="3177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@seq1</a:t>
            </a:r>
            <a:endParaRPr b="1">
              <a:solidFill>
                <a:srgbClr val="674EA7"/>
              </a:solidFill>
            </a:endParaRPr>
          </a:p>
        </p:txBody>
      </p:sp>
      <p:sp>
        <p:nvSpPr>
          <p:cNvPr id="358" name="Google Shape;358;p21"/>
          <p:cNvSpPr txBox="1"/>
          <p:nvPr/>
        </p:nvSpPr>
        <p:spPr>
          <a:xfrm rot="467338">
            <a:off x="1199186" y="3555017"/>
            <a:ext cx="748203" cy="317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D5A6BD"/>
                </a:solidFill>
                <a:latin typeface="Consolas"/>
                <a:ea typeface="Consolas"/>
                <a:cs typeface="Consolas"/>
                <a:sym typeface="Consolas"/>
              </a:rPr>
              <a:t>@seq4</a:t>
            </a:r>
            <a:endParaRPr b="1">
              <a:solidFill>
                <a:srgbClr val="D5A6BD"/>
              </a:solidFill>
            </a:endParaRPr>
          </a:p>
        </p:txBody>
      </p:sp>
      <p:sp>
        <p:nvSpPr>
          <p:cNvPr id="359" name="Google Shape;359;p21"/>
          <p:cNvSpPr txBox="1"/>
          <p:nvPr/>
        </p:nvSpPr>
        <p:spPr>
          <a:xfrm rot="296692">
            <a:off x="1351688" y="3250250"/>
            <a:ext cx="748285" cy="317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@seq3</a:t>
            </a:r>
            <a:endParaRPr b="1">
              <a:solidFill>
                <a:srgbClr val="674EA7"/>
              </a:solidFill>
            </a:endParaRPr>
          </a:p>
        </p:txBody>
      </p:sp>
      <p:cxnSp>
        <p:nvCxnSpPr>
          <p:cNvPr id="360" name="Google Shape;360;p21"/>
          <p:cNvCxnSpPr/>
          <p:nvPr/>
        </p:nvCxnSpPr>
        <p:spPr>
          <a:xfrm>
            <a:off x="755000" y="3386650"/>
            <a:ext cx="2395500" cy="43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1" name="Google Shape;361;p21"/>
          <p:cNvCxnSpPr/>
          <p:nvPr/>
        </p:nvCxnSpPr>
        <p:spPr>
          <a:xfrm rot="10800000">
            <a:off x="42925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362" name="Google Shape;362;p21"/>
          <p:cNvCxnSpPr/>
          <p:nvPr/>
        </p:nvCxnSpPr>
        <p:spPr>
          <a:xfrm rot="10800000">
            <a:off x="6349950" y="3050300"/>
            <a:ext cx="4368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"/>
            <a:headEnd len="sm" w="sm" type="stealth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