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6" r:id="rId6"/>
    <p:sldId id="262" r:id="rId7"/>
    <p:sldId id="265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F3845A-4CD2-2D73-188E-742883A3AE9E}" v="835" dt="2025-01-05T19:35:18.219"/>
    <p1510:client id="{BA6651AC-73E9-79BE-91B3-CFC8E0BBD80B}" v="29" dt="2025-01-05T21:40:33.586"/>
    <p1510:client id="{C66309AB-3639-6077-455C-20FB19C0F8D3}" v="2" dt="2025-01-05T05:13:54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53" d="100"/>
          <a:sy n="53" d="100"/>
        </p:scale>
        <p:origin x="85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4000" b="1" dirty="0" err="1">
                <a:solidFill>
                  <a:schemeClr val="bg1"/>
                </a:solidFill>
                <a:ea typeface="+mj-lt"/>
                <a:cs typeface="+mj-lt"/>
              </a:rPr>
              <a:t>Emulação</a:t>
            </a:r>
            <a:r>
              <a:rPr lang="en" sz="4000" b="1" dirty="0">
                <a:solidFill>
                  <a:schemeClr val="bg1"/>
                </a:solidFill>
                <a:ea typeface="+mj-lt"/>
                <a:cs typeface="+mj-lt"/>
              </a:rPr>
              <a:t> e </a:t>
            </a:r>
            <a:r>
              <a:rPr lang="en" sz="4000" b="1" dirty="0" err="1">
                <a:solidFill>
                  <a:schemeClr val="bg1"/>
                </a:solidFill>
                <a:ea typeface="+mj-lt"/>
                <a:cs typeface="+mj-lt"/>
              </a:rPr>
              <a:t>Simulação</a:t>
            </a:r>
            <a:r>
              <a:rPr lang="en" sz="4000" b="1" dirty="0">
                <a:solidFill>
                  <a:schemeClr val="bg1"/>
                </a:solidFill>
                <a:ea typeface="+mj-lt"/>
                <a:cs typeface="+mj-lt"/>
              </a:rPr>
              <a:t> de Redes de </a:t>
            </a:r>
            <a:r>
              <a:rPr lang="en" sz="4000" b="1" dirty="0" err="1">
                <a:solidFill>
                  <a:schemeClr val="bg1"/>
                </a:solidFill>
                <a:ea typeface="+mj-lt"/>
                <a:cs typeface="+mj-lt"/>
              </a:rPr>
              <a:t>Telecomunicações</a:t>
            </a:r>
            <a:br>
              <a:rPr lang="en" sz="4000" b="1" dirty="0">
                <a:solidFill>
                  <a:schemeClr val="bg1"/>
                </a:solidFill>
                <a:ea typeface="+mj-lt"/>
                <a:cs typeface="+mj-lt"/>
              </a:rPr>
            </a:br>
            <a:br>
              <a:rPr lang="en" sz="4000" b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" sz="4000" b="1" dirty="0">
                <a:solidFill>
                  <a:schemeClr val="bg1"/>
                </a:solidFill>
                <a:ea typeface="+mj-lt"/>
                <a:cs typeface="+mj-lt"/>
              </a:rPr>
              <a:t>Smart Parking</a:t>
            </a:r>
          </a:p>
          <a:p>
            <a:endParaRPr lang="pt-PT" sz="54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Grupo 2</a:t>
            </a:r>
            <a:br>
              <a:rPr lang="pt-PT" sz="2000" dirty="0">
                <a:solidFill>
                  <a:schemeClr val="bg1"/>
                </a:solidFill>
              </a:rPr>
            </a:br>
            <a:br>
              <a:rPr lang="pt-PT" sz="2000" dirty="0">
                <a:solidFill>
                  <a:schemeClr val="bg1"/>
                </a:solidFill>
              </a:rPr>
            </a:br>
            <a:r>
              <a:rPr lang="pt-PT" sz="2000" dirty="0">
                <a:solidFill>
                  <a:schemeClr val="bg1"/>
                </a:solidFill>
              </a:rPr>
              <a:t>João Bastos PG57564</a:t>
            </a:r>
          </a:p>
          <a:p>
            <a:r>
              <a:rPr lang="pt-PT" sz="2000" dirty="0">
                <a:solidFill>
                  <a:schemeClr val="bg1"/>
                </a:solidFill>
              </a:rPr>
              <a:t>Bruno Araújo PG55806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ED36603-0FBE-2952-D1AB-77C6EFD0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pt-PT" sz="4000" dirty="0"/>
              <a:t>Dificuldades na realização do projeto: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DF0DED-F7C4-B3B3-963D-1822AEAA5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344" y="1818357"/>
            <a:ext cx="6386089" cy="48770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Comunicação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entre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dispostivos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na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topologia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Configuração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do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servidor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DNS.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Ligação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da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topologia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simulada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no GNS3 à internet.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Criação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do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sistema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Smart Parking 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em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proporções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reais no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CupCarbon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Atualização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informação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no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WebServer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em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tempo real.</a:t>
            </a:r>
          </a:p>
        </p:txBody>
      </p:sp>
    </p:spTree>
    <p:extLst>
      <p:ext uri="{BB962C8B-B14F-4D97-AF65-F5344CB8AC3E}">
        <p14:creationId xmlns:p14="http://schemas.microsoft.com/office/powerpoint/2010/main" val="1446853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3B9F8D-8D12-C7E2-DAA0-1170B189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791" y="2966593"/>
            <a:ext cx="5854411" cy="1920916"/>
          </a:xfrm>
        </p:spPr>
        <p:txBody>
          <a:bodyPr anchor="t">
            <a:normAutofit/>
          </a:bodyPr>
          <a:lstStyle/>
          <a:p>
            <a:r>
              <a:rPr lang="pt-PT" sz="5400" dirty="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AF1435-3B6E-57A6-1FBA-60DF1AFB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491"/>
            <a:ext cx="4391025" cy="2454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PT" sz="2400" dirty="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E2EBC-87BD-EA24-6E97-05FCDA4C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Introdução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3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4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65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72" name="Marcador de Posição de Conteúdo 2">
            <a:extLst>
              <a:ext uri="{FF2B5EF4-FFF2-40B4-BE49-F238E27FC236}">
                <a16:creationId xmlns:a16="http://schemas.microsoft.com/office/drawing/2014/main" id="{CAAB8651-D166-94AE-519B-7A2206E00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solidFill>
                  <a:schemeClr val="bg1"/>
                </a:solidFill>
                <a:ea typeface="+mn-lt"/>
                <a:cs typeface="+mn-lt"/>
              </a:rPr>
              <a:t>Objetivo do Projeto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  <a:ea typeface="+mn-lt"/>
                <a:cs typeface="+mn-lt"/>
              </a:rPr>
              <a:t>Ferramentas Utilizadas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  <a:ea typeface="+mn-lt"/>
                <a:cs typeface="+mn-lt"/>
              </a:rPr>
              <a:t>Funcionamento Geral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  <a:ea typeface="+mn-lt"/>
                <a:cs typeface="+mn-lt"/>
              </a:rPr>
              <a:t>Comunicação entre Componentes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  <a:ea typeface="+mn-lt"/>
                <a:cs typeface="+mn-lt"/>
              </a:rPr>
              <a:t>Impacto e Benefícios</a:t>
            </a:r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3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ectangle 39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E2EBC-87BD-EA24-6E97-05FCDA4C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Topologia GNS3</a:t>
            </a:r>
          </a:p>
        </p:txBody>
      </p:sp>
      <p:sp>
        <p:nvSpPr>
          <p:cNvPr id="393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5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2" name="Marcador de Posição de Conteúdo 2">
            <a:extLst>
              <a:ext uri="{FF2B5EF4-FFF2-40B4-BE49-F238E27FC236}">
                <a16:creationId xmlns:a16="http://schemas.microsoft.com/office/drawing/2014/main" id="{CAAB8651-D166-94AE-519B-7A2206E00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pt-PT">
              <a:solidFill>
                <a:schemeClr val="bg1"/>
              </a:solidFill>
            </a:endParaRPr>
          </a:p>
          <a:p>
            <a:endParaRPr lang="pt-PT">
              <a:solidFill>
                <a:schemeClr val="bg1"/>
              </a:solidFill>
            </a:endParaRP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398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99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406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07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5D5001D9-8F8E-F827-D936-8E156184C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20" y="1951091"/>
            <a:ext cx="8792586" cy="430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5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 37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E2EBC-87BD-EA24-6E97-05FCDA4C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pt-PT" sz="3700">
                <a:solidFill>
                  <a:schemeClr val="bg1"/>
                </a:solidFill>
              </a:rPr>
              <a:t>Rede Sensores</a:t>
            </a:r>
            <a:br>
              <a:rPr lang="pt-PT" sz="3700">
                <a:solidFill>
                  <a:schemeClr val="bg1"/>
                </a:solidFill>
              </a:rPr>
            </a:br>
            <a:r>
              <a:rPr lang="pt-PT" sz="3700">
                <a:solidFill>
                  <a:schemeClr val="bg1"/>
                </a:solidFill>
              </a:rPr>
              <a:t>CupCarbon</a:t>
            </a:r>
          </a:p>
        </p:txBody>
      </p:sp>
      <p:sp>
        <p:nvSpPr>
          <p:cNvPr id="379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1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2" name="Marcador de Posição de Conteúdo 2">
            <a:extLst>
              <a:ext uri="{FF2B5EF4-FFF2-40B4-BE49-F238E27FC236}">
                <a16:creationId xmlns:a16="http://schemas.microsoft.com/office/drawing/2014/main" id="{CAAB8651-D166-94AE-519B-7A2206E00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384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85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392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93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4" name="Imagem 3" descr="Uma imagem com diagrama, mapa, texto&#10;&#10;Descrição gerada automaticamente">
            <a:extLst>
              <a:ext uri="{FF2B5EF4-FFF2-40B4-BE49-F238E27FC236}">
                <a16:creationId xmlns:a16="http://schemas.microsoft.com/office/drawing/2014/main" id="{E183EBB7-1A0A-A04F-3FB5-6E8510ADA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355" y="1494578"/>
            <a:ext cx="4718291" cy="530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7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DA002C-048C-22E2-FA96-67AF383B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Comunicação MQTT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723DE4-8385-B75D-D67A-812834D28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solidFill>
                  <a:schemeClr val="bg1"/>
                </a:solidFill>
                <a:ea typeface="+mn-lt"/>
                <a:cs typeface="+mn-lt"/>
              </a:rPr>
              <a:t>Papel do MQTT no Projeto</a:t>
            </a:r>
            <a:endParaRPr lang="pt-PT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PT" dirty="0">
                <a:solidFill>
                  <a:schemeClr val="bg1"/>
                </a:solidFill>
                <a:ea typeface="+mn-lt"/>
                <a:cs typeface="+mn-lt"/>
              </a:rPr>
              <a:t>Fluxo de Comunicação</a:t>
            </a:r>
          </a:p>
          <a:p>
            <a:r>
              <a:rPr lang="pt-PT" dirty="0">
                <a:solidFill>
                  <a:schemeClr val="bg1"/>
                </a:solidFill>
                <a:ea typeface="+mn-lt"/>
                <a:cs typeface="+mn-lt"/>
              </a:rPr>
              <a:t>Conexão com GNS3 e </a:t>
            </a:r>
            <a:r>
              <a:rPr lang="pt-PT" dirty="0" err="1">
                <a:solidFill>
                  <a:schemeClr val="bg1"/>
                </a:solidFill>
                <a:ea typeface="+mn-lt"/>
                <a:cs typeface="+mn-lt"/>
              </a:rPr>
              <a:t>CupCarbon</a:t>
            </a:r>
            <a:endParaRPr lang="pt-PT" dirty="0" err="1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Imagem 3" descr="Uma imagem com Gráficos, Tipo de letra, logótipo, design gráfico&#10;&#10;Descrição gerada automaticamente">
            <a:extLst>
              <a:ext uri="{FF2B5EF4-FFF2-40B4-BE49-F238E27FC236}">
                <a16:creationId xmlns:a16="http://schemas.microsoft.com/office/drawing/2014/main" id="{E4976F58-7FED-6CB7-08A8-ADAA5209D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881" y="3427547"/>
            <a:ext cx="5274469" cy="26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ectangle 39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E2EBC-87BD-EA24-6E97-05FCDA4C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393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5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2" name="Marcador de Posição de Conteúdo 2">
            <a:extLst>
              <a:ext uri="{FF2B5EF4-FFF2-40B4-BE49-F238E27FC236}">
                <a16:creationId xmlns:a16="http://schemas.microsoft.com/office/drawing/2014/main" id="{CAAB8651-D166-94AE-519B-7A2206E00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pt-PT">
              <a:solidFill>
                <a:schemeClr val="bg1"/>
              </a:solidFill>
            </a:endParaRPr>
          </a:p>
          <a:p>
            <a:endParaRPr lang="pt-PT">
              <a:solidFill>
                <a:schemeClr val="bg1"/>
              </a:solidFill>
            </a:endParaRP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398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99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406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07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3" name="Imagem 2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35D13E1E-C92F-FC7C-F685-97A5EC62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18" y="2597864"/>
            <a:ext cx="6553320" cy="373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4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6" name="Rectangle 107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E2EBC-87BD-EA24-6E97-05FCDA4C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PT" sz="4000">
                <a:solidFill>
                  <a:schemeClr val="bg1"/>
                </a:solidFill>
              </a:rPr>
              <a:t>Servidor Web</a:t>
            </a:r>
          </a:p>
        </p:txBody>
      </p:sp>
      <p:sp>
        <p:nvSpPr>
          <p:cNvPr id="372" name="Marcador de Posição de Conteúdo 2">
            <a:extLst>
              <a:ext uri="{FF2B5EF4-FFF2-40B4-BE49-F238E27FC236}">
                <a16:creationId xmlns:a16="http://schemas.microsoft.com/office/drawing/2014/main" id="{CAAB8651-D166-94AE-519B-7A2206E00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pt-PT" sz="2400">
              <a:solidFill>
                <a:schemeClr val="bg1">
                  <a:alpha val="80000"/>
                </a:schemeClr>
              </a:solidFill>
            </a:endParaRPr>
          </a:p>
          <a:p>
            <a:endParaRPr lang="pt-PT" sz="24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079" name="Group 1078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083" name="Freeform: Shape 1082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84" name="Freeform: Shape 1083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081" name="Freeform: Shape 1080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82" name="Freeform: Shape 1081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Imagem 4" descr="Uma imagem com logótipo, clipart, Gráficos, símbolo&#10;&#10;Descrição gerada automaticamente">
            <a:extLst>
              <a:ext uri="{FF2B5EF4-FFF2-40B4-BE49-F238E27FC236}">
                <a16:creationId xmlns:a16="http://schemas.microsoft.com/office/drawing/2014/main" id="{A1CE05C8-421E-A210-A95C-F35C9471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814" y="1350833"/>
            <a:ext cx="3063347" cy="30633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033D818-6BB7-3333-8D3C-3C7538461B62}"/>
              </a:ext>
            </a:extLst>
          </p:cNvPr>
          <p:cNvSpPr txBox="1"/>
          <p:nvPr/>
        </p:nvSpPr>
        <p:spPr>
          <a:xfrm>
            <a:off x="727363" y="2389909"/>
            <a:ext cx="438842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PT" sz="2000" dirty="0">
                <a:solidFill>
                  <a:schemeClr val="bg1"/>
                </a:solidFill>
                <a:ea typeface="+mn-lt"/>
                <a:cs typeface="+mn-lt"/>
              </a:rPr>
              <a:t>Gestão de Utilizadores</a:t>
            </a:r>
            <a:endParaRPr lang="pt-PT" dirty="0" err="1">
              <a:solidFill>
                <a:schemeClr val="bg1"/>
              </a:solidFill>
              <a:latin typeface="Aptos" panose="020B0004020202020204"/>
            </a:endParaRPr>
          </a:p>
          <a:p>
            <a:pPr marL="342900" indent="-342900">
              <a:buFont typeface="Arial"/>
              <a:buChar char="•"/>
            </a:pPr>
            <a:endParaRPr lang="pt-PT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PT" sz="2000" dirty="0">
                <a:solidFill>
                  <a:schemeClr val="bg1"/>
                </a:solidFill>
                <a:ea typeface="+mn-lt"/>
                <a:cs typeface="+mn-lt"/>
              </a:rPr>
              <a:t>Interface de Visualização</a:t>
            </a:r>
            <a:endParaRPr lang="pt-PT" sz="2000" dirty="0">
              <a:solidFill>
                <a:schemeClr val="bg1"/>
              </a:solidFill>
              <a:latin typeface="Aptos"/>
            </a:endParaRPr>
          </a:p>
          <a:p>
            <a:pPr marL="342900" indent="-342900">
              <a:buFont typeface="Arial"/>
              <a:buChar char="•"/>
            </a:pPr>
            <a:endParaRPr lang="pt-PT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PT" sz="2000" dirty="0">
                <a:solidFill>
                  <a:schemeClr val="bg1"/>
                </a:solidFill>
                <a:ea typeface="+mn-lt"/>
                <a:cs typeface="+mn-lt"/>
              </a:rPr>
              <a:t>Conexão à Base de Dados</a:t>
            </a:r>
            <a:endParaRPr lang="pt-PT" sz="2000" dirty="0">
              <a:solidFill>
                <a:schemeClr val="bg1"/>
              </a:solidFill>
              <a:latin typeface="Aptos"/>
            </a:endParaRPr>
          </a:p>
          <a:p>
            <a:pPr marL="342900" indent="-342900">
              <a:buFont typeface="Arial"/>
              <a:buChar char="•"/>
            </a:pPr>
            <a:endParaRPr lang="pt-PT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PT" sz="2000" dirty="0">
                <a:solidFill>
                  <a:schemeClr val="bg1"/>
                </a:solidFill>
                <a:ea typeface="+mn-lt"/>
                <a:cs typeface="+mn-lt"/>
              </a:rPr>
              <a:t>Segurança</a:t>
            </a:r>
            <a:endParaRPr lang="pt-PT" sz="2000" dirty="0">
              <a:solidFill>
                <a:schemeClr val="bg1"/>
              </a:solidFill>
              <a:latin typeface="Aptos"/>
            </a:endParaRPr>
          </a:p>
          <a:p>
            <a:pPr marL="342900" indent="-342900">
              <a:buFont typeface="Arial"/>
              <a:buChar char="•"/>
            </a:pPr>
            <a:endParaRPr lang="pt-PT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PT" sz="2000" dirty="0">
                <a:solidFill>
                  <a:schemeClr val="bg1"/>
                </a:solidFill>
                <a:ea typeface="+mn-lt"/>
                <a:cs typeface="+mn-lt"/>
              </a:rPr>
              <a:t>Permite acesso por meio de diferentes dispositivos</a:t>
            </a:r>
          </a:p>
          <a:p>
            <a:pPr marL="342900" indent="-342900">
              <a:buFont typeface="Arial"/>
              <a:buChar char="•"/>
            </a:pPr>
            <a:endParaRPr lang="pt-PT" sz="2000" dirty="0">
              <a:solidFill>
                <a:schemeClr val="bg1"/>
              </a:solidFill>
              <a:latin typeface="Aptos Display"/>
            </a:endParaRPr>
          </a:p>
          <a:p>
            <a:pPr marL="342900" indent="-342900">
              <a:buFont typeface="Arial"/>
              <a:buChar char="•"/>
            </a:pPr>
            <a:endParaRPr lang="pt-PT" sz="2000" dirty="0">
              <a:solidFill>
                <a:schemeClr val="bg1"/>
              </a:solidFill>
              <a:latin typeface="Aptos Display"/>
            </a:endParaRPr>
          </a:p>
          <a:p>
            <a:pPr marL="342900" indent="-342900">
              <a:buFont typeface="Arial"/>
              <a:buChar char="•"/>
            </a:pPr>
            <a:endParaRPr lang="pt-PT" sz="2000" dirty="0">
              <a:solidFill>
                <a:schemeClr val="bg1"/>
              </a:solidFill>
              <a:latin typeface="Aptos Display"/>
            </a:endParaRPr>
          </a:p>
          <a:p>
            <a:pPr marL="342900" indent="-342900">
              <a:buFont typeface="Arial"/>
              <a:buChar char="•"/>
            </a:pPr>
            <a:endParaRPr lang="pt-PT" sz="2000" dirty="0">
              <a:solidFill>
                <a:schemeClr val="bg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55397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ectangle 39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E2EBC-87BD-EA24-6E97-05FCDA4C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57" y="75731"/>
            <a:ext cx="8620194" cy="1150198"/>
          </a:xfrm>
        </p:spPr>
        <p:txBody>
          <a:bodyPr anchor="b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Autenticação              Criação de Conta</a:t>
            </a:r>
          </a:p>
        </p:txBody>
      </p:sp>
      <p:sp>
        <p:nvSpPr>
          <p:cNvPr id="393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5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2" name="Marcador de Posição de Conteúdo 2">
            <a:extLst>
              <a:ext uri="{FF2B5EF4-FFF2-40B4-BE49-F238E27FC236}">
                <a16:creationId xmlns:a16="http://schemas.microsoft.com/office/drawing/2014/main" id="{CAAB8651-D166-94AE-519B-7A2206E00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pt-PT">
              <a:solidFill>
                <a:schemeClr val="bg1"/>
              </a:solidFill>
            </a:endParaRPr>
          </a:p>
          <a:p>
            <a:endParaRPr lang="pt-PT">
              <a:solidFill>
                <a:schemeClr val="bg1"/>
              </a:solidFill>
            </a:endParaRP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398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99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406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07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3" name="Imagem 2" descr="Uma imagem com texto, captura de ecrã, Tipo de letra, design&#10;&#10;Descrição gerada automaticamente">
            <a:extLst>
              <a:ext uri="{FF2B5EF4-FFF2-40B4-BE49-F238E27FC236}">
                <a16:creationId xmlns:a16="http://schemas.microsoft.com/office/drawing/2014/main" id="{93DE25EA-F82F-275F-8C9F-FB20B0D2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15" y="1984487"/>
            <a:ext cx="4317469" cy="4114800"/>
          </a:xfrm>
          <a:prstGeom prst="rect">
            <a:avLst/>
          </a:prstGeom>
        </p:spPr>
      </p:pic>
      <p:pic>
        <p:nvPicPr>
          <p:cNvPr id="4" name="Imagem 3" descr="Uma imagem com texto, captura de ecrã, Tipo de letra, Marca&#10;&#10;Descrição gerada automaticamente">
            <a:extLst>
              <a:ext uri="{FF2B5EF4-FFF2-40B4-BE49-F238E27FC236}">
                <a16:creationId xmlns:a16="http://schemas.microsoft.com/office/drawing/2014/main" id="{587D6A86-8307-304E-BE71-43BF52D86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727" y="1987392"/>
            <a:ext cx="4470685" cy="41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0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Rectangle 76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E2EBC-87BD-EA24-6E97-05FCDA4C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11" y="975526"/>
            <a:ext cx="10689717" cy="1115492"/>
          </a:xfrm>
        </p:spPr>
        <p:txBody>
          <a:bodyPr anchor="b">
            <a:normAutofit fontScale="90000"/>
          </a:bodyPr>
          <a:lstStyle/>
          <a:p>
            <a:r>
              <a:rPr lang="pt-PT" sz="4100" dirty="0">
                <a:solidFill>
                  <a:schemeClr val="bg1"/>
                </a:solidFill>
              </a:rPr>
              <a:t>Gestão de utilizadores               Interface de informação</a:t>
            </a:r>
          </a:p>
        </p:txBody>
      </p:sp>
      <p:sp>
        <p:nvSpPr>
          <p:cNvPr id="372" name="Marcador de Posição de Conteúdo 2">
            <a:extLst>
              <a:ext uri="{FF2B5EF4-FFF2-40B4-BE49-F238E27FC236}">
                <a16:creationId xmlns:a16="http://schemas.microsoft.com/office/drawing/2014/main" id="{CAAB8651-D166-94AE-519B-7A2206E00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15151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pt-PT">
              <a:solidFill>
                <a:schemeClr val="bg1"/>
              </a:solidFill>
            </a:endParaRPr>
          </a:p>
          <a:p>
            <a:endParaRPr lang="pt-PT">
              <a:solidFill>
                <a:schemeClr val="bg1"/>
              </a:solidFill>
            </a:endParaRPr>
          </a:p>
        </p:txBody>
      </p:sp>
      <p:grpSp>
        <p:nvGrpSpPr>
          <p:cNvPr id="763" name="Graphic 4">
            <a:extLst>
              <a:ext uri="{FF2B5EF4-FFF2-40B4-BE49-F238E27FC236}">
                <a16:creationId xmlns:a16="http://schemas.microsoft.com/office/drawing/2014/main" id="{D92F9A1A-77F4-4E16-958B-64BB489F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739986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819A42ED-6B91-49E6-9BDB-6339893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3B732C3B-202D-4B4E-9C2B-283338B2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E38433EC-2142-4B86-B9BA-25AFE262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2F3A02D8-E8AA-47DC-B215-ED01D604E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B1A156CC-0ACD-4554-947F-A9FD30B6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BBACA1F0-7581-48CC-BB3D-29D84E66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48C34CDB-6796-4AA3-9001-DA5B717D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79D783F9-0F69-4135-9961-9BAB1C1A6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FFBBC22-B7E4-49E9-9BD1-36B5F629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E179D1A-1F7F-41FF-A993-7DB78E9EB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565B3A8-B9D8-4EA9-B3DA-DDB2A574B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891E65D-798E-4741-A582-606A9152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A8BAB8E0-D711-471F-8EB7-6F8C4209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6" name="Imagem 5" descr="Uma imagem com texto, captura de ecrã, Retângulo&#10;&#10;Descrição gerada automaticamente">
            <a:extLst>
              <a:ext uri="{FF2B5EF4-FFF2-40B4-BE49-F238E27FC236}">
                <a16:creationId xmlns:a16="http://schemas.microsoft.com/office/drawing/2014/main" id="{F5F8F42A-B4B1-07CC-8A66-9FBB19F4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949" y="2270909"/>
            <a:ext cx="4395114" cy="3037138"/>
          </a:xfrm>
          <a:prstGeom prst="rect">
            <a:avLst/>
          </a:prstGeom>
        </p:spPr>
      </p:pic>
      <p:sp>
        <p:nvSpPr>
          <p:cNvPr id="769" name="Oval 768">
            <a:extLst>
              <a:ext uri="{FF2B5EF4-FFF2-40B4-BE49-F238E27FC236}">
                <a16:creationId xmlns:a16="http://schemas.microsoft.com/office/drawing/2014/main" id="{C4C270DE-0BEB-4372-B440-7EADA6FA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1" name="Oval 770">
            <a:extLst>
              <a:ext uri="{FF2B5EF4-FFF2-40B4-BE49-F238E27FC236}">
                <a16:creationId xmlns:a16="http://schemas.microsoft.com/office/drawing/2014/main" id="{757ACA0C-8702-4043-8D4D-582EAED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m 2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F1AAC71B-2440-4A3D-41F8-AF66B9883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48" y="2269813"/>
            <a:ext cx="5293895" cy="311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9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do Office</vt:lpstr>
      <vt:lpstr>Emulação e Simulação de Redes de Telecomunicações  Smart Parking </vt:lpstr>
      <vt:lpstr>Introdução</vt:lpstr>
      <vt:lpstr>Topologia GNS3</vt:lpstr>
      <vt:lpstr>Rede Sensores CupCarbon</vt:lpstr>
      <vt:lpstr>Comunicação MQTT</vt:lpstr>
      <vt:lpstr>Base de dados</vt:lpstr>
      <vt:lpstr>Servidor Web</vt:lpstr>
      <vt:lpstr>Autenticação              Criação de Conta</vt:lpstr>
      <vt:lpstr>Gestão de utilizadores               Interface de informação</vt:lpstr>
      <vt:lpstr>Dificuldades na realização do projeto: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</dc:creator>
  <cp:lastModifiedBy>Bruno Miguel Fernandes Araújo</cp:lastModifiedBy>
  <cp:revision>280</cp:revision>
  <dcterms:created xsi:type="dcterms:W3CDTF">2025-01-05T05:12:02Z</dcterms:created>
  <dcterms:modified xsi:type="dcterms:W3CDTF">2025-01-13T22:00:58Z</dcterms:modified>
</cp:coreProperties>
</file>