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850705064_1_4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850705064_1_4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850705064_1_4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850705064_1_4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850705064_1_4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850705064_1_4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850705064_1_4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6850705064_1_4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850705064_1_4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850705064_1_4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850705064_1_3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850705064_1_3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850705064_1_3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850705064_1_3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850705064_1_3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850705064_1_3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850705064_1_3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850705064_1_3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850705064_1_4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850705064_1_4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850705064_1_4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850705064_1_4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850705064_1_4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850705064_1_4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altLang="zh-C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altLang="zh-C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altLang="zh-C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altLang="zh-C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altLang="zh-C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altLang="zh-C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altLang="zh-C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altLang="zh-C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altLang="zh-C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altLang="zh-C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altLang="zh-C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altLang="zh-C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766150" y="1907325"/>
            <a:ext cx="5808600" cy="26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Comunicação Ótica</a:t>
            </a:r>
            <a:endParaRPr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77">
                <a:solidFill>
                  <a:srgbClr val="000000"/>
                </a:solidFill>
              </a:rPr>
              <a:t>Projeto Integrador em Telecomunicações e Informática </a:t>
            </a:r>
            <a:endParaRPr sz="1577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77">
                <a:solidFill>
                  <a:srgbClr val="000000"/>
                </a:solidFill>
              </a:rPr>
              <a:t>2024/2025</a:t>
            </a:r>
            <a:r>
              <a:rPr lang="zh-CN" sz="2477">
                <a:solidFill>
                  <a:srgbClr val="000000"/>
                </a:solidFill>
              </a:rPr>
              <a:t> </a:t>
            </a:r>
            <a:endParaRPr sz="2477">
              <a:solidFill>
                <a:srgbClr val="000000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709950" y="3889025"/>
            <a:ext cx="39210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CN" sz="1017">
                <a:solidFill>
                  <a:srgbClr val="000000"/>
                </a:solidFill>
              </a:rPr>
              <a:t>Grupo 5 </a:t>
            </a:r>
            <a:endParaRPr sz="1017">
              <a:solidFill>
                <a:srgbClr val="000000"/>
              </a:solidFill>
            </a:endParaRPr>
          </a:p>
          <a:p>
            <a:pPr marL="457200" lvl="0" indent="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CN" sz="97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Fernando João Santos Mendes (PG55807)</a:t>
            </a:r>
            <a:endParaRPr sz="97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CN" sz="97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Bruno Araújo (PG55806)</a:t>
            </a:r>
            <a:endParaRPr sz="97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CN" sz="97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Junlin Lu (A101270)</a:t>
            </a:r>
            <a:endParaRPr sz="97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925" y="145650"/>
            <a:ext cx="1675050" cy="15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API &amp; Interface de Utilizador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Facilitar a interação do utilizador com o programa, tanto no cliente como no servidor.</a:t>
            </a:r>
            <a:b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Funcionalidades</a:t>
            </a: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zh-C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Permite solicitar </a:t>
            </a:r>
            <a:r>
              <a:rPr lang="zh-C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de ficheiros</a:t>
            </a: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C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horario de voos</a:t>
            </a: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C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hora local</a:t>
            </a: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,ou transferências de ficheiros.</a:t>
            </a:r>
            <a:b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zh-C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</a:t>
            </a:r>
            <a:r>
              <a:rPr lang="zh-C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Mostra logs, recebe comandos como ativar simulador de voos ou ajustar o tempo.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API &amp; Interface de Utilizador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p23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</a:rPr>
              <a:t>Interface do Cliente e do Servidor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3">
            <a:alphaModFix/>
          </a:blip>
          <a:srcRect t="4310" b="-4310"/>
          <a:stretch/>
        </p:blipFill>
        <p:spPr>
          <a:xfrm>
            <a:off x="1039225" y="1641375"/>
            <a:ext cx="655320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API &amp; Interface de Utilizador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body" idx="1"/>
          </p:nvPr>
        </p:nvSpPr>
        <p:spPr>
          <a:xfrm>
            <a:off x="1352225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0000"/>
                </a:solidFill>
              </a:rPr>
              <a:t>Intereface do cosulta horario de voos no cliente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475" y="1378600"/>
            <a:ext cx="573405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Conclusão &amp; Melhorias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" name="Google Shape;223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 b="1">
                <a:solidFill>
                  <a:srgbClr val="000000"/>
                </a:solidFill>
              </a:rPr>
              <a:t>Conclusão:</a:t>
            </a:r>
            <a:endParaRPr sz="1200" b="1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zh-CN" sz="1200">
                <a:solidFill>
                  <a:srgbClr val="000000"/>
                </a:solidFill>
              </a:rPr>
              <a:t>Projeto permitiu desenvolver um </a:t>
            </a:r>
            <a:r>
              <a:rPr lang="zh-CN" sz="1200" b="1">
                <a:solidFill>
                  <a:srgbClr val="000000"/>
                </a:solidFill>
              </a:rPr>
              <a:t>sistema ótico funcional e robusto</a:t>
            </a:r>
            <a:r>
              <a:rPr lang="zh-C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zh-CN" sz="1200">
                <a:solidFill>
                  <a:srgbClr val="000000"/>
                </a:solidFill>
              </a:rPr>
              <a:t>Integração de </a:t>
            </a:r>
            <a:r>
              <a:rPr lang="zh-CN" sz="1200" b="1">
                <a:solidFill>
                  <a:srgbClr val="000000"/>
                </a:solidFill>
              </a:rPr>
              <a:t>camadas bem definidas</a:t>
            </a:r>
            <a:r>
              <a:rPr lang="zh-CN" sz="1200">
                <a:solidFill>
                  <a:srgbClr val="000000"/>
                </a:solidFill>
              </a:rPr>
              <a:t> e protocolos como </a:t>
            </a:r>
            <a:r>
              <a:rPr lang="zh-CN" sz="1200" b="1">
                <a:solidFill>
                  <a:srgbClr val="000000"/>
                </a:solidFill>
              </a:rPr>
              <a:t>Stop-and-Wait</a:t>
            </a:r>
            <a:r>
              <a:rPr lang="zh-CN" sz="1200">
                <a:solidFill>
                  <a:srgbClr val="000000"/>
                </a:solidFill>
              </a:rPr>
              <a:t> e </a:t>
            </a:r>
            <a:r>
              <a:rPr lang="zh-CN" sz="1200" b="1">
                <a:solidFill>
                  <a:srgbClr val="000000"/>
                </a:solidFill>
              </a:rPr>
              <a:t>CRC</a:t>
            </a:r>
            <a:r>
              <a:rPr lang="zh-C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zh-CN" sz="1200" b="1">
                <a:solidFill>
                  <a:srgbClr val="000000"/>
                </a:solidFill>
              </a:rPr>
              <a:t>Transmissão confiável</a:t>
            </a:r>
            <a:r>
              <a:rPr lang="zh-CN" sz="1200">
                <a:solidFill>
                  <a:srgbClr val="000000"/>
                </a:solidFill>
              </a:rPr>
              <a:t> mesmo com interferências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zh-CN" sz="1200">
                <a:solidFill>
                  <a:srgbClr val="000000"/>
                </a:solidFill>
              </a:rPr>
              <a:t>Concluímos com sucesso um sistema modular e confiável, com aprendizagem real sobre protocolos e implementação em ambiente real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 b="1">
                <a:solidFill>
                  <a:srgbClr val="000000"/>
                </a:solidFill>
              </a:rPr>
              <a:t>Melhorias Futuras:</a:t>
            </a:r>
            <a:endParaRPr sz="1200" b="1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zh-CN" sz="1200">
                <a:solidFill>
                  <a:srgbClr val="000000"/>
                </a:solidFill>
              </a:rPr>
              <a:t>Aumenta o </a:t>
            </a:r>
            <a:r>
              <a:rPr lang="zh-CN" sz="1200" b="1">
                <a:solidFill>
                  <a:srgbClr val="000000"/>
                </a:solidFill>
              </a:rPr>
              <a:t>tamanho do Payload.</a:t>
            </a:r>
            <a:endParaRPr sz="1200" b="1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zh-CN" sz="1200">
                <a:solidFill>
                  <a:srgbClr val="000000"/>
                </a:solidFill>
              </a:rPr>
              <a:t>Melhorar intereface com mais </a:t>
            </a:r>
            <a:r>
              <a:rPr lang="zh-CN" sz="1200" b="1">
                <a:solidFill>
                  <a:srgbClr val="000000"/>
                </a:solidFill>
              </a:rPr>
              <a:t>“User friendly”.</a:t>
            </a:r>
            <a:endParaRPr sz="1200" b="1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zh-CN" sz="1200">
                <a:solidFill>
                  <a:srgbClr val="000000"/>
                </a:solidFill>
              </a:rPr>
              <a:t>Implementar </a:t>
            </a:r>
            <a:r>
              <a:rPr lang="zh-CN" sz="1200" b="1">
                <a:solidFill>
                  <a:srgbClr val="000000"/>
                </a:solidFill>
              </a:rPr>
              <a:t>mecanismo da segurança.</a:t>
            </a:r>
            <a:endParaRPr sz="12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Introdução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rgbClr val="000000"/>
                </a:solidFill>
              </a:rPr>
              <a:t>Objetivo:</a:t>
            </a:r>
            <a:endParaRPr b="1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zh-CN">
                <a:solidFill>
                  <a:srgbClr val="000000"/>
                </a:solidFill>
              </a:rPr>
              <a:t>Desenvolver um sistema de comunicação ótica ponto-a-ponto entre dois dispositivos usando LED e ESP32.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zh-CN">
                <a:solidFill>
                  <a:srgbClr val="000000"/>
                </a:solidFill>
              </a:rPr>
              <a:t>Permitir a transmissão de dados de forma fiável e eficiente através de luz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zh-CN">
                <a:solidFill>
                  <a:srgbClr val="000000"/>
                </a:solidFill>
              </a:rPr>
              <a:t>Implementar uma comunicação com controlo de fluxo, deteção de erros,multiplexagem e protocolos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39025"/>
            <a:ext cx="65994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Arquitetura da Sistema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334675" y="3024200"/>
            <a:ext cx="4197600" cy="20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 dirty="0">
                <a:solidFill>
                  <a:schemeClr val="dk1"/>
                </a:solidFill>
              </a:rPr>
              <a:t>Emissor</a:t>
            </a:r>
            <a:endParaRPr b="1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PT" altLang="zh-CN" sz="1100" b="1" dirty="0">
                <a:solidFill>
                  <a:schemeClr val="dk1"/>
                </a:solidFill>
              </a:rPr>
              <a:t>PC Servidor : </a:t>
            </a:r>
            <a:r>
              <a:rPr lang="pt-PT" altLang="zh-CN" sz="1100" dirty="0">
                <a:solidFill>
                  <a:schemeClr val="dk1"/>
                </a:solidFill>
              </a:rPr>
              <a:t>Trata e gera os dados. </a:t>
            </a: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 b="1" dirty="0">
                <a:solidFill>
                  <a:schemeClr val="dk1"/>
                </a:solidFill>
              </a:rPr>
              <a:t>ESP32 </a:t>
            </a:r>
            <a:r>
              <a:rPr lang="zh-CN" sz="1100" dirty="0">
                <a:solidFill>
                  <a:schemeClr val="dk1"/>
                </a:solidFill>
              </a:rPr>
              <a:t>: Responsável por receber os dados do PC servidor e gerar sinais digitais para controlar o driver.</a:t>
            </a:r>
            <a:endParaRPr sz="11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 b="1" dirty="0">
                <a:solidFill>
                  <a:schemeClr val="dk1"/>
                </a:solidFill>
              </a:rPr>
              <a:t>Driver : </a:t>
            </a:r>
            <a:r>
              <a:rPr lang="zh-CN" sz="1100" dirty="0">
                <a:solidFill>
                  <a:schemeClr val="dk1"/>
                </a:solidFill>
              </a:rPr>
              <a:t>Converte o sinal elétrico do ESP32 num sinal de corrente adequado para controlar o LED.</a:t>
            </a:r>
            <a:endParaRPr sz="11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388" y="965125"/>
            <a:ext cx="6262524" cy="20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>
            <a:spLocks noGrp="1"/>
          </p:cNvSpPr>
          <p:nvPr>
            <p:ph type="body" idx="1"/>
          </p:nvPr>
        </p:nvSpPr>
        <p:spPr>
          <a:xfrm>
            <a:off x="4976800" y="3024200"/>
            <a:ext cx="3960900" cy="18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 dirty="0">
                <a:solidFill>
                  <a:schemeClr val="dk1"/>
                </a:solidFill>
              </a:rPr>
              <a:t>Recetor</a:t>
            </a:r>
            <a:endParaRPr sz="1100" b="1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100" b="1" dirty="0">
                <a:solidFill>
                  <a:schemeClr val="dk1"/>
                </a:solidFill>
              </a:rPr>
              <a:t>Frontend: </a:t>
            </a:r>
            <a:r>
              <a:rPr lang="zh-CN" sz="1100" dirty="0">
                <a:solidFill>
                  <a:schemeClr val="dk1"/>
                </a:solidFill>
              </a:rPr>
              <a:t>Processa o sinal recebido pelo fotodetetor.</a:t>
            </a:r>
            <a:endParaRPr sz="11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sz="1100" b="1" dirty="0">
                <a:solidFill>
                  <a:schemeClr val="dk1"/>
                </a:solidFill>
              </a:rPr>
              <a:t>ESP32: </a:t>
            </a:r>
            <a:r>
              <a:rPr lang="zh-CN" sz="1100" dirty="0">
                <a:solidFill>
                  <a:schemeClr val="dk1"/>
                </a:solidFill>
              </a:rPr>
              <a:t>Recebe os sinais do frontend e os envia ao PC cliente.</a:t>
            </a:r>
            <a:endParaRPr lang="pt-PT" altLang="zh-CN" sz="11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PT" altLang="zh-CN" sz="1100" b="1" dirty="0">
                <a:solidFill>
                  <a:schemeClr val="dk1"/>
                </a:solidFill>
              </a:rPr>
              <a:t>PC Cliente: </a:t>
            </a:r>
            <a:r>
              <a:rPr lang="pt-PT" altLang="zh-CN" sz="1100" dirty="0">
                <a:solidFill>
                  <a:schemeClr val="dk1"/>
                </a:solidFill>
              </a:rPr>
              <a:t>Gera pedido e recebe as respostas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85150"/>
            <a:ext cx="70389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Arquitetura da Sistema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Transístor (Darlington)</a:t>
            </a:r>
            <a:r>
              <a:rPr lang="zh-C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Funciona como um interruptor. Amplifica o sinal de corrente do ESP32 para controlar a corrente do LED.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LED: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>
                <a:solidFill>
                  <a:schemeClr val="dk1"/>
                </a:solidFill>
              </a:rPr>
              <a:t>Emite luz para transmissão ótica.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1297500" y="970150"/>
            <a:ext cx="321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zh-C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Circuito Driver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691" y="1093215"/>
            <a:ext cx="3667200" cy="346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>
            <a:spLocks noGrp="1"/>
          </p:cNvSpPr>
          <p:nvPr>
            <p:ph type="title"/>
          </p:nvPr>
        </p:nvSpPr>
        <p:spPr>
          <a:xfrm>
            <a:off x="1297500" y="385150"/>
            <a:ext cx="70389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</a:rPr>
              <a:t>Arquitetura da Sistema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962900" y="1567550"/>
            <a:ext cx="3505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 dirty="0">
                <a:solidFill>
                  <a:schemeClr val="dk1"/>
                </a:solidFill>
              </a:rPr>
              <a:t>Fototransístor: </a:t>
            </a:r>
            <a:r>
              <a:rPr lang="zh-CN" sz="1100" dirty="0">
                <a:solidFill>
                  <a:schemeClr val="dk1"/>
                </a:solidFill>
              </a:rPr>
              <a:t>Recebe e converte sinal otico em sinal elétrico.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 dirty="0">
                <a:solidFill>
                  <a:schemeClr val="dk1"/>
                </a:solidFill>
              </a:rPr>
              <a:t>Filtro Passa Alto: </a:t>
            </a:r>
            <a:r>
              <a:rPr lang="zh-CN" sz="1100" dirty="0">
                <a:solidFill>
                  <a:schemeClr val="dk1"/>
                </a:solidFill>
              </a:rPr>
              <a:t>Bloqueia ruído de baixa frequência.  Com frequencia de corte 9,6kHz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 dirty="0">
                <a:solidFill>
                  <a:schemeClr val="dk1"/>
                </a:solidFill>
              </a:rPr>
              <a:t>Amplificador: </a:t>
            </a:r>
            <a:r>
              <a:rPr lang="zh-CN" sz="1100" dirty="0">
                <a:solidFill>
                  <a:schemeClr val="dk1"/>
                </a:solidFill>
              </a:rPr>
              <a:t>Aumenta a amplitude do sinal.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 dirty="0">
                <a:solidFill>
                  <a:schemeClr val="dk1"/>
                </a:solidFill>
              </a:rPr>
              <a:t>Comparadore: </a:t>
            </a:r>
            <a:r>
              <a:rPr lang="zh-CN" sz="1100" dirty="0">
                <a:solidFill>
                  <a:schemeClr val="dk1"/>
                </a:solidFill>
              </a:rPr>
              <a:t>Converter o sinal em valores fixos de tensão(Entre -5V e +5V)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b="1" dirty="0">
                <a:solidFill>
                  <a:schemeClr val="dk1"/>
                </a:solidFill>
              </a:rPr>
              <a:t>Retificadore: </a:t>
            </a:r>
            <a:r>
              <a:rPr lang="zh-CN" sz="1100" dirty="0">
                <a:solidFill>
                  <a:schemeClr val="dk1"/>
                </a:solidFill>
              </a:rPr>
              <a:t>Remover a parte negativa do sinal.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zh-CN" sz="1100" dirty="0">
                <a:solidFill>
                  <a:schemeClr val="dk1"/>
                </a:solidFill>
              </a:rPr>
            </a:br>
            <a:r>
              <a:rPr lang="zh-CN" b="1" dirty="0">
                <a:solidFill>
                  <a:schemeClr val="dk1"/>
                </a:solidFill>
              </a:rPr>
              <a:t>Divisor de tensão:</a:t>
            </a:r>
            <a:r>
              <a:rPr lang="pt-PT" altLang="zh-CN" b="1" dirty="0">
                <a:solidFill>
                  <a:schemeClr val="dk1"/>
                </a:solidFill>
              </a:rPr>
              <a:t> </a:t>
            </a:r>
            <a:r>
              <a:rPr lang="zh-CN" sz="1100" dirty="0">
                <a:solidFill>
                  <a:schemeClr val="dk1"/>
                </a:solidFill>
              </a:rPr>
              <a:t>Adapta o sinal para o nível lógico de 3,3 V do ESP32.</a:t>
            </a: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67" name="Google Shape;167;p17"/>
          <p:cNvSpPr txBox="1"/>
          <p:nvPr/>
        </p:nvSpPr>
        <p:spPr>
          <a:xfrm>
            <a:off x="1297500" y="970150"/>
            <a:ext cx="3219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zh-C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Circuito Frontend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602" y="1683969"/>
            <a:ext cx="4242475" cy="24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zh-CN" sz="2150">
                <a:solidFill>
                  <a:srgbClr val="000000"/>
                </a:solidFill>
              </a:rPr>
              <a:t>Protocolo</a:t>
            </a:r>
            <a:endParaRPr sz="2150"/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361950" y="2501900"/>
            <a:ext cx="4159200" cy="24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33" b="1">
                <a:solidFill>
                  <a:schemeClr val="dk1"/>
                </a:solidFill>
              </a:rPr>
              <a:t>Camada Ligação </a:t>
            </a:r>
            <a:r>
              <a:rPr lang="zh-CN" sz="1233" b="1">
                <a:solidFill>
                  <a:schemeClr val="dk1"/>
                </a:solidFill>
              </a:rPr>
              <a:t>(Camada 2)</a:t>
            </a:r>
            <a:endParaRPr sz="1233"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 b="1">
                <a:solidFill>
                  <a:schemeClr val="dk1"/>
                </a:solidFill>
              </a:rPr>
              <a:t>Byte de Inicio: </a:t>
            </a:r>
            <a:r>
              <a:rPr lang="zh-CN" sz="1200">
                <a:solidFill>
                  <a:schemeClr val="dk1"/>
                </a:solidFill>
              </a:rPr>
              <a:t>Indica o começo do pacote (0x7E).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 b="1">
                <a:solidFill>
                  <a:schemeClr val="dk1"/>
                </a:solidFill>
              </a:rPr>
              <a:t>Tipo: </a:t>
            </a:r>
            <a:r>
              <a:rPr lang="zh-CN" sz="1200">
                <a:solidFill>
                  <a:schemeClr val="dk1"/>
                </a:solidFill>
              </a:rPr>
              <a:t>Define o tipo de pacote ( dados, ACK/NACK).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 b="1">
                <a:solidFill>
                  <a:schemeClr val="dk1"/>
                </a:solidFill>
              </a:rPr>
              <a:t>ID pedido:</a:t>
            </a:r>
            <a:r>
              <a:rPr lang="zh-CN" sz="1200">
                <a:solidFill>
                  <a:schemeClr val="dk1"/>
                </a:solidFill>
              </a:rPr>
              <a:t> Identifica a requisição atual.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 b="1">
                <a:solidFill>
                  <a:schemeClr val="dk1"/>
                </a:solidFill>
              </a:rPr>
              <a:t>Nºsequencia</a:t>
            </a:r>
            <a:r>
              <a:rPr lang="zh-CN" sz="1200">
                <a:solidFill>
                  <a:schemeClr val="dk1"/>
                </a:solidFill>
              </a:rPr>
              <a:t>: Alterna entre 0 e 1 para controle de retransmissão.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018" y="1084881"/>
            <a:ext cx="5104132" cy="152294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>
            <a:spLocks noGrp="1"/>
          </p:cNvSpPr>
          <p:nvPr>
            <p:ph type="body" idx="1"/>
          </p:nvPr>
        </p:nvSpPr>
        <p:spPr>
          <a:xfrm>
            <a:off x="4885700" y="2501900"/>
            <a:ext cx="4059300" cy="24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 b="1">
                <a:solidFill>
                  <a:schemeClr val="dk1"/>
                </a:solidFill>
              </a:rPr>
              <a:t>Tamanho Payload: </a:t>
            </a:r>
            <a:r>
              <a:rPr lang="zh-CN" sz="1200">
                <a:solidFill>
                  <a:schemeClr val="dk1"/>
                </a:solidFill>
              </a:rPr>
              <a:t>Indica quantos bytes o campo payload da camada 7 contém.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 b="1">
                <a:solidFill>
                  <a:schemeClr val="dk1"/>
                </a:solidFill>
              </a:rPr>
              <a:t>Payload</a:t>
            </a:r>
            <a:r>
              <a:rPr lang="zh-CN" sz="1200">
                <a:solidFill>
                  <a:schemeClr val="dk1"/>
                </a:solidFill>
              </a:rPr>
              <a:t>: Pacote da camada de aplicação.</a:t>
            </a:r>
            <a:endParaRPr sz="12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 b="1">
                <a:solidFill>
                  <a:schemeClr val="dk1"/>
                </a:solidFill>
              </a:rPr>
              <a:t>CRC: </a:t>
            </a:r>
            <a:r>
              <a:rPr lang="zh-CN" sz="1200">
                <a:solidFill>
                  <a:schemeClr val="dk1"/>
                </a:solidFill>
              </a:rPr>
              <a:t>Verificador de integridade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zh-CN" sz="2150">
                <a:solidFill>
                  <a:srgbClr val="000000"/>
                </a:solidFill>
              </a:rPr>
              <a:t>Protocolo</a:t>
            </a:r>
            <a:endParaRPr sz="2150"/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1"/>
          </p:nvPr>
        </p:nvSpPr>
        <p:spPr>
          <a:xfrm>
            <a:off x="361950" y="2501900"/>
            <a:ext cx="4159200" cy="24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33" b="1" dirty="0">
                <a:solidFill>
                  <a:schemeClr val="dk1"/>
                </a:solidFill>
              </a:rPr>
              <a:t>Camada Aplicação </a:t>
            </a:r>
            <a:r>
              <a:rPr lang="zh-CN" sz="1233" b="1" dirty="0">
                <a:solidFill>
                  <a:schemeClr val="dk1"/>
                </a:solidFill>
              </a:rPr>
              <a:t>(Camada 7)</a:t>
            </a:r>
            <a:endParaRPr sz="12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 b="1" dirty="0">
                <a:solidFill>
                  <a:schemeClr val="dk1"/>
                </a:solidFill>
              </a:rPr>
              <a:t>Tipo: </a:t>
            </a:r>
            <a:r>
              <a:rPr lang="zh-CN" sz="1200" dirty="0">
                <a:solidFill>
                  <a:schemeClr val="dk1"/>
                </a:solidFill>
              </a:rPr>
              <a:t>Indica o tipo de pedido (ex: ficheiro,consulta de voos,etc).</a:t>
            </a:r>
            <a:endParaRPr sz="12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 b="1" dirty="0">
                <a:solidFill>
                  <a:schemeClr val="dk1"/>
                </a:solidFill>
              </a:rPr>
              <a:t>NºPacote</a:t>
            </a:r>
            <a:r>
              <a:rPr lang="zh-CN" sz="1200" dirty="0">
                <a:solidFill>
                  <a:schemeClr val="dk1"/>
                </a:solidFill>
              </a:rPr>
              <a:t>: Identifica a ordem do pacote dentro do pedido.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495" y="1065903"/>
            <a:ext cx="5067946" cy="150584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 txBox="1">
            <a:spLocks noGrp="1"/>
          </p:cNvSpPr>
          <p:nvPr>
            <p:ph type="body" idx="1"/>
          </p:nvPr>
        </p:nvSpPr>
        <p:spPr>
          <a:xfrm>
            <a:off x="4885700" y="2501900"/>
            <a:ext cx="4059300" cy="24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 b="1" dirty="0">
                <a:solidFill>
                  <a:schemeClr val="dk1"/>
                </a:solidFill>
              </a:rPr>
              <a:t>Tamanho Dados: </a:t>
            </a:r>
            <a:r>
              <a:rPr lang="zh-CN" sz="1200" dirty="0">
                <a:solidFill>
                  <a:schemeClr val="dk1"/>
                </a:solidFill>
              </a:rPr>
              <a:t>Indica o tamanho efetivo do campo Dados.</a:t>
            </a:r>
            <a:endParaRPr sz="12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200" b="1" dirty="0">
                <a:solidFill>
                  <a:schemeClr val="dk1"/>
                </a:solidFill>
              </a:rPr>
              <a:t>Dados</a:t>
            </a:r>
            <a:r>
              <a:rPr lang="zh-CN" sz="1200" dirty="0">
                <a:solidFill>
                  <a:schemeClr val="dk1"/>
                </a:solidFill>
              </a:rPr>
              <a:t>: Conteúdo transmitido, como texto, nome de ficheiro ou parte de ficheiro.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Controlo de fluxo &amp; Sicronização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1"/>
          </p:nvPr>
        </p:nvSpPr>
        <p:spPr>
          <a:xfrm>
            <a:off x="105255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-Stop and Wait</a:t>
            </a:r>
            <a:endParaRPr b="1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CN" sz="1200">
                <a:solidFill>
                  <a:schemeClr val="dk1"/>
                </a:solidFill>
              </a:rPr>
              <a:t>Técnica simples e fiável para garantir sincronização.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CN" sz="1200">
                <a:solidFill>
                  <a:schemeClr val="dk1"/>
                </a:solidFill>
              </a:rPr>
              <a:t>O emissor envia um pacote e aguarda o ACK.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CN" sz="1200">
                <a:solidFill>
                  <a:schemeClr val="dk1"/>
                </a:solidFill>
              </a:rPr>
              <a:t>Se não receber dentro do tempo limite → retransmite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CN" sz="1200">
                <a:solidFill>
                  <a:schemeClr val="dk1"/>
                </a:solidFill>
              </a:rPr>
              <a:t>Após N tentativas,conclui-se que não há conecção entre</a:t>
            </a:r>
            <a:br>
              <a:rPr lang="zh-CN" sz="1200">
                <a:solidFill>
                  <a:schemeClr val="dk1"/>
                </a:solidFill>
              </a:rPr>
            </a:br>
            <a:r>
              <a:rPr lang="zh-CN" sz="1200">
                <a:solidFill>
                  <a:schemeClr val="dk1"/>
                </a:solidFill>
              </a:rPr>
              <a:t>cliente e servidor.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500" y="1157838"/>
            <a:ext cx="3136176" cy="37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Controlo de erro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1"/>
          <p:cNvSpPr txBox="1">
            <a:spLocks noGrp="1"/>
          </p:cNvSpPr>
          <p:nvPr>
            <p:ph type="body" idx="1"/>
          </p:nvPr>
        </p:nvSpPr>
        <p:spPr>
          <a:xfrm>
            <a:off x="827625" y="1567550"/>
            <a:ext cx="7508700" cy="32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b="1">
                <a:solidFill>
                  <a:schemeClr val="dk1"/>
                </a:solidFill>
              </a:rPr>
              <a:t>CRC </a:t>
            </a:r>
            <a:r>
              <a:rPr lang="zh-CN" sz="1400" b="1">
                <a:solidFill>
                  <a:schemeClr val="dk1"/>
                </a:solidFill>
              </a:rPr>
              <a:t>(Cyclic Redundancy Check)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Baseado no divisão polinomial.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emissor calcula um valor de verificação (CRC) com base nos dados e envia junto.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recetor repete o cálculo e compara os valores: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forem iguais → dados íntegros.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forem diferentes → erro detetado.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Garante comunicação fiável e deteção de erros eficaz.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855</Words>
  <Application>Microsoft Office PowerPoint</Application>
  <PresentationFormat>Apresentação no Ecrã (16:9)</PresentationFormat>
  <Paragraphs>85</Paragraphs>
  <Slides>13</Slides>
  <Notes>13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Arial</vt:lpstr>
      <vt:lpstr>Lato</vt:lpstr>
      <vt:lpstr>Montserrat</vt:lpstr>
      <vt:lpstr>Focus</vt:lpstr>
      <vt:lpstr>Comunicação Ótica Projeto Integrador em Telecomunicações e Informática  2024/2025 </vt:lpstr>
      <vt:lpstr>Introdução</vt:lpstr>
      <vt:lpstr>Arquitetura da Sistema</vt:lpstr>
      <vt:lpstr>Arquitetura da Sistema </vt:lpstr>
      <vt:lpstr>Arquitetura da Sistema </vt:lpstr>
      <vt:lpstr>Protocolo</vt:lpstr>
      <vt:lpstr>Protocolo</vt:lpstr>
      <vt:lpstr>Controlo de fluxo &amp; Sicronização</vt:lpstr>
      <vt:lpstr>Controlo de erro</vt:lpstr>
      <vt:lpstr>API &amp; Interface de Utilizador</vt:lpstr>
      <vt:lpstr>API &amp; Interface de Utilizador</vt:lpstr>
      <vt:lpstr>API &amp; Interface de Utilizador</vt:lpstr>
      <vt:lpstr>Conclusão &amp; Melhorias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KoKo SuKi</cp:lastModifiedBy>
  <cp:revision>2</cp:revision>
  <dcterms:modified xsi:type="dcterms:W3CDTF">2025-06-15T21:50:17Z</dcterms:modified>
</cp:coreProperties>
</file>