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eg"/>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MyDocuments\Downloads\suvalakshmi.T%20bcom(C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[suvalakshmi.T bcom(CA).xlsx]Sheet4!PivotTable1</c:name>
    <c:fmtId val="7"/>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Sheet4!$B$3:$B$4</c:f>
              <c:strCache>
                <c:ptCount val="1"/>
                <c:pt idx="0">
                  <c:v> MED </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1"/>
          <c:order val="1"/>
          <c:tx>
            <c:strRef>
              <c:f>Sheet4!$C$3:$C$4</c:f>
              <c:strCache>
                <c:ptCount val="1"/>
                <c:pt idx="0">
                  <c:v>high value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37</c:v>
                </c:pt>
                <c:pt idx="1">
                  <c:v>45</c:v>
                </c:pt>
                <c:pt idx="2">
                  <c:v>41</c:v>
                </c:pt>
                <c:pt idx="3">
                  <c:v>34</c:v>
                </c:pt>
                <c:pt idx="4">
                  <c:v>50</c:v>
                </c:pt>
                <c:pt idx="5">
                  <c:v>50</c:v>
                </c:pt>
                <c:pt idx="6">
                  <c:v>44</c:v>
                </c:pt>
                <c:pt idx="7">
                  <c:v>40</c:v>
                </c:pt>
                <c:pt idx="8">
                  <c:v>38</c:v>
                </c:pt>
                <c:pt idx="9">
                  <c:v>39</c:v>
                </c:pt>
              </c:numCache>
            </c:numRef>
          </c:val>
        </c:ser>
        <c:ser>
          <c:idx val="2"/>
          <c:order val="2"/>
          <c:tx>
            <c:strRef>
              <c:f>Sheet4!$D$3:$D$4</c:f>
              <c:strCache>
                <c:ptCount val="1"/>
                <c:pt idx="0">
                  <c:v>low</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80</c:v>
                </c:pt>
                <c:pt idx="1">
                  <c:v>89</c:v>
                </c:pt>
                <c:pt idx="2">
                  <c:v>78</c:v>
                </c:pt>
                <c:pt idx="3">
                  <c:v>76</c:v>
                </c:pt>
                <c:pt idx="4">
                  <c:v>73</c:v>
                </c:pt>
                <c:pt idx="5">
                  <c:v>68</c:v>
                </c:pt>
                <c:pt idx="6">
                  <c:v>85</c:v>
                </c:pt>
                <c:pt idx="7">
                  <c:v>78</c:v>
                </c:pt>
                <c:pt idx="8">
                  <c:v>75</c:v>
                </c:pt>
                <c:pt idx="9">
                  <c:v>80</c:v>
                </c:pt>
              </c:numCache>
            </c:numRef>
          </c:val>
        </c:ser>
        <c:ser>
          <c:idx val="3"/>
          <c:order val="3"/>
          <c:tx>
            <c:strRef>
              <c:f>Sheet4!$E$3:$E$4</c:f>
              <c:strCache>
                <c:ptCount val="1"/>
                <c:pt idx="0">
                  <c:v>VERY high Vale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50"/>
        <c:shape val="cone"/>
        <c:axId val="163333248"/>
        <c:axId val="163334784"/>
        <c:axId val="0"/>
      </c:bar3DChart>
      <c:catAx>
        <c:axId val="163333248"/>
        <c:scaling>
          <c:orientation val="minMax"/>
        </c:scaling>
        <c:delete val="0"/>
        <c:axPos val="b"/>
        <c:majorTickMark val="out"/>
        <c:minorTickMark val="none"/>
        <c:tickLblPos val="nextTo"/>
        <c:crossAx val="163334784"/>
        <c:crosses val="autoZero"/>
        <c:auto val="1"/>
        <c:lblAlgn val="ctr"/>
        <c:lblOffset val="100"/>
        <c:noMultiLvlLbl val="0"/>
      </c:catAx>
      <c:valAx>
        <c:axId val="163334784"/>
        <c:scaling>
          <c:orientation val="minMax"/>
        </c:scaling>
        <c:delete val="0"/>
        <c:axPos val="l"/>
        <c:majorGridlines/>
        <c:numFmt formatCode="General" sourceLinked="1"/>
        <c:majorTickMark val="out"/>
        <c:minorTickMark val="none"/>
        <c:tickLblPos val="nextTo"/>
        <c:crossAx val="1633332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97501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73475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28-Sep-24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28-Sep-24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28-Sep-24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28-Sep-24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t>28-Sep-24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511314"/>
            <a:ext cx="8343901"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a:t>
            </a:r>
            <a:r>
              <a:rPr lang="en-US" b="1" dirty="0">
                <a:solidFill>
                  <a:srgbClr val="0F0F0F"/>
                </a:solidFill>
                <a:latin typeface="Times New Roman" panose="02020603050405020304" pitchFamily="18" charset="0"/>
                <a:cs typeface="Times New Roman" panose="02020603050405020304" pitchFamily="18" charset="0"/>
              </a:rPr>
              <a:t>Data Analysis using </a:t>
            </a:r>
            <a:r>
              <a:rPr lang="en-US" b="1" dirty="0" smtClean="0">
                <a:solidFill>
                  <a:srgbClr val="0F0F0F"/>
                </a:solidFill>
                <a:latin typeface="Times New Roman" panose="02020603050405020304" pitchFamily="18" charset="0"/>
                <a:cs typeface="Times New Roman" panose="02020603050405020304" pitchFamily="18" charset="0"/>
              </a:rPr>
              <a:t>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T.SUVALAKSHMI</a:t>
            </a:r>
            <a:endParaRPr lang="en-US" sz="2400" dirty="0"/>
          </a:p>
          <a:p>
            <a:r>
              <a:rPr lang="en-US" sz="2400" dirty="0"/>
              <a:t>REGISTER NO</a:t>
            </a:r>
            <a:r>
              <a:rPr lang="en-US" sz="2400" dirty="0" smtClean="0"/>
              <a:t>:      312212623</a:t>
            </a:r>
            <a:endParaRPr lang="en-US" sz="2400" dirty="0"/>
          </a:p>
          <a:p>
            <a:r>
              <a:rPr lang="en-US" sz="2400" dirty="0"/>
              <a:t>DEPARTMENT</a:t>
            </a:r>
            <a:r>
              <a:rPr lang="en-US" sz="2400" dirty="0" smtClean="0"/>
              <a:t>:      B.COM(C.A)</a:t>
            </a:r>
            <a:endParaRPr lang="en-US" sz="2400" dirty="0"/>
          </a:p>
          <a:p>
            <a:r>
              <a:rPr lang="en-US" sz="2400" dirty="0" smtClean="0"/>
              <a:t>COLLEGE             SHREE MUTHUKUMARASWAMY COLLAGE</a:t>
            </a:r>
          </a:p>
          <a:p>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286000" y="1371601"/>
            <a:ext cx="6858000" cy="5632311"/>
          </a:xfrm>
          <a:prstGeom prst="rect">
            <a:avLst/>
          </a:prstGeom>
        </p:spPr>
        <p:txBody>
          <a:bodyPr wrap="square">
            <a:spAutoFit/>
          </a:bodyPr>
          <a:lstStyle/>
          <a:p>
            <a:r>
              <a:rPr lang="en-US" dirty="0" smtClean="0"/>
              <a:t>1.Data collection</a:t>
            </a:r>
          </a:p>
          <a:p>
            <a:r>
              <a:rPr lang="en-US" dirty="0" smtClean="0">
                <a:sym typeface="Webdings"/>
              </a:rPr>
              <a:t></a:t>
            </a:r>
            <a:r>
              <a:rPr lang="en-US" dirty="0" err="1" smtClean="0"/>
              <a:t>Kaggle</a:t>
            </a:r>
            <a:r>
              <a:rPr lang="en-US" dirty="0" smtClean="0"/>
              <a:t> </a:t>
            </a:r>
          </a:p>
          <a:p>
            <a:r>
              <a:rPr lang="en-US" dirty="0" smtClean="0">
                <a:sym typeface="Webdings"/>
              </a:rPr>
              <a:t></a:t>
            </a:r>
            <a:r>
              <a:rPr lang="en-US" dirty="0" smtClean="0"/>
              <a:t>Dash board </a:t>
            </a:r>
            <a:r>
              <a:rPr lang="en-US" dirty="0" err="1" smtClean="0"/>
              <a:t>dowload</a:t>
            </a:r>
            <a:endParaRPr lang="en-US" dirty="0" smtClean="0"/>
          </a:p>
          <a:p>
            <a:r>
              <a:rPr lang="en-US" dirty="0" smtClean="0"/>
              <a:t>2.Features collection</a:t>
            </a:r>
          </a:p>
          <a:p>
            <a:r>
              <a:rPr lang="en-US" dirty="0">
                <a:sym typeface="Webdings"/>
              </a:rPr>
              <a:t> </a:t>
            </a:r>
            <a:r>
              <a:rPr lang="en-US" dirty="0" err="1" smtClean="0"/>
              <a:t>Identy</a:t>
            </a:r>
            <a:r>
              <a:rPr lang="en-US" dirty="0" smtClean="0"/>
              <a:t> feature</a:t>
            </a:r>
          </a:p>
          <a:p>
            <a:r>
              <a:rPr lang="en-US" dirty="0" smtClean="0"/>
              <a:t>3.Data cleaning</a:t>
            </a:r>
          </a:p>
          <a:p>
            <a:r>
              <a:rPr lang="en-US" dirty="0">
                <a:sym typeface="Webdings"/>
              </a:rPr>
              <a:t> </a:t>
            </a:r>
            <a:r>
              <a:rPr lang="en-US" dirty="0" smtClean="0"/>
              <a:t>Missing value identify</a:t>
            </a:r>
          </a:p>
          <a:p>
            <a:r>
              <a:rPr lang="en-US" dirty="0">
                <a:sym typeface="Webdings"/>
              </a:rPr>
              <a:t> </a:t>
            </a:r>
            <a:r>
              <a:rPr lang="en-US" dirty="0" smtClean="0"/>
              <a:t>Missing </a:t>
            </a:r>
            <a:r>
              <a:rPr lang="en-US" dirty="0" err="1" smtClean="0"/>
              <a:t>valu</a:t>
            </a:r>
            <a:r>
              <a:rPr lang="en-US" dirty="0" smtClean="0"/>
              <a:t> filter out</a:t>
            </a:r>
          </a:p>
          <a:p>
            <a:r>
              <a:rPr lang="en-US" dirty="0" smtClean="0"/>
              <a:t>4.Perfomance level </a:t>
            </a:r>
          </a:p>
          <a:p>
            <a:r>
              <a:rPr lang="en-US" dirty="0">
                <a:sym typeface="Webdings"/>
              </a:rPr>
              <a:t> </a:t>
            </a:r>
            <a:r>
              <a:rPr lang="en-US" dirty="0" smtClean="0"/>
              <a:t>Calculate =_</a:t>
            </a:r>
            <a:r>
              <a:rPr lang="en-US" dirty="0" err="1"/>
              <a:t>xlfn.IFS</a:t>
            </a:r>
            <a:r>
              <a:rPr lang="en-US" dirty="0"/>
              <a:t>(AZ8&gt;=5,"VERY HIGH",AZ8&gt;=4,"HIGH",AZ8&gt;=3,"MED", TRUE,"LOW</a:t>
            </a:r>
            <a:r>
              <a:rPr lang="en-US" dirty="0" smtClean="0"/>
              <a:t>")</a:t>
            </a:r>
          </a:p>
          <a:p>
            <a:r>
              <a:rPr lang="en-US" dirty="0" smtClean="0"/>
              <a:t>5.Summary </a:t>
            </a:r>
          </a:p>
          <a:p>
            <a:r>
              <a:rPr lang="en-US" dirty="0">
                <a:sym typeface="Webdings"/>
              </a:rPr>
              <a:t> </a:t>
            </a:r>
            <a:r>
              <a:rPr lang="en-US" dirty="0" err="1" smtClean="0"/>
              <a:t>Pivotable</a:t>
            </a:r>
            <a:r>
              <a:rPr lang="en-US" dirty="0" smtClean="0"/>
              <a:t> </a:t>
            </a:r>
          </a:p>
          <a:p>
            <a:r>
              <a:rPr lang="en-US" dirty="0" smtClean="0">
                <a:sym typeface="Webdings"/>
              </a:rPr>
              <a:t></a:t>
            </a:r>
            <a:r>
              <a:rPr lang="en-US" dirty="0" smtClean="0"/>
              <a:t>Preference level-column</a:t>
            </a:r>
          </a:p>
          <a:p>
            <a:r>
              <a:rPr lang="en-US" dirty="0">
                <a:sym typeface="Webdings"/>
              </a:rPr>
              <a:t> </a:t>
            </a:r>
            <a:r>
              <a:rPr lang="en-US" dirty="0" smtClean="0"/>
              <a:t>Row-business unit</a:t>
            </a:r>
          </a:p>
          <a:p>
            <a:r>
              <a:rPr lang="en-US" dirty="0">
                <a:sym typeface="Webdings"/>
              </a:rPr>
              <a:t> </a:t>
            </a:r>
            <a:r>
              <a:rPr lang="en-US" dirty="0" smtClean="0"/>
              <a:t>Filter -gender code</a:t>
            </a:r>
          </a:p>
          <a:p>
            <a:r>
              <a:rPr lang="en-US" dirty="0">
                <a:sym typeface="Webdings"/>
              </a:rPr>
              <a:t> </a:t>
            </a:r>
            <a:r>
              <a:rPr lang="en-US" dirty="0" smtClean="0"/>
              <a:t>Values-first name</a:t>
            </a:r>
          </a:p>
          <a:p>
            <a:endParaRPr lang="en-US" dirty="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title="employee darta"/>
          <p:cNvGraphicFramePr>
            <a:graphicFrameLocks/>
          </p:cNvGraphicFramePr>
          <p:nvPr>
            <p:extLst>
              <p:ext uri="{D42A27DB-BD31-4B8C-83A1-F6EECF244321}">
                <p14:modId xmlns:p14="http://schemas.microsoft.com/office/powerpoint/2010/main" val="3911473913"/>
              </p:ext>
            </p:extLst>
          </p:nvPr>
        </p:nvGraphicFramePr>
        <p:xfrm>
          <a:off x="3180397" y="609600"/>
          <a:ext cx="626364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2133600" y="1371600"/>
            <a:ext cx="7010400" cy="3046988"/>
          </a:xfrm>
          <a:prstGeom prst="rect">
            <a:avLst/>
          </a:prstGeom>
        </p:spPr>
        <p:txBody>
          <a:bodyPr wrap="square">
            <a:spAutoFit/>
          </a:bodyPr>
          <a:lstStyle/>
          <a:p>
            <a:r>
              <a:rPr lang="en-US" sz="2400" dirty="0">
                <a:latin typeface="Bell MT" pitchFamily="18" charset="0"/>
              </a:rPr>
              <a:t>The Employee Preference Analysis conducted using Excel provided valuable insights into the various factors that influence employee satisfaction and </a:t>
            </a:r>
            <a:r>
              <a:rPr lang="en-US" sz="2400" dirty="0" smtClean="0">
                <a:latin typeface="Bell MT" pitchFamily="18" charset="0"/>
              </a:rPr>
              <a:t>preferences</a:t>
            </a:r>
          </a:p>
          <a:p>
            <a:r>
              <a:rPr lang="en-US" sz="2400" dirty="0">
                <a:latin typeface="Bell MT" pitchFamily="18" charset="0"/>
              </a:rPr>
              <a:t>The use of Excel allowed for efficient data manipulation, visualization, and summarization through tools such as pivot tables, charts, and functions</a:t>
            </a:r>
            <a:r>
              <a:rPr lang="en-US" dirty="0"/>
              <a:t>.</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6823"/>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92175" y="52851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t>
            </a:r>
            <a:r>
              <a:rPr lang="en-US" sz="2800" dirty="0" err="1">
                <a:solidFill>
                  <a:srgbClr val="0D0D0D"/>
                </a:solidFill>
                <a:latin typeface="Times New Roman" panose="02020603050405020304" pitchFamily="18" charset="0"/>
                <a:cs typeface="Times New Roman" panose="02020603050405020304" pitchFamily="18" charset="0"/>
              </a:rPr>
              <a:t>andProblem</a:t>
            </a:r>
            <a:r>
              <a:rPr lang="en-US" sz="2800" dirty="0">
                <a:solidFill>
                  <a:srgbClr val="0D0D0D"/>
                </a:solidFill>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Rectangle 8"/>
          <p:cNvSpPr/>
          <p:nvPr/>
        </p:nvSpPr>
        <p:spPr>
          <a:xfrm>
            <a:off x="990600" y="1372969"/>
            <a:ext cx="6096000" cy="646331"/>
          </a:xfrm>
          <a:prstGeom prst="rect">
            <a:avLst/>
          </a:prstGeom>
        </p:spPr>
        <p:txBody>
          <a:bodyPr>
            <a:spAutoFit/>
          </a:bodyPr>
          <a:lstStyle/>
          <a:p>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lang="en-US" dirty="0"/>
          </a:p>
        </p:txBody>
      </p:sp>
      <p:sp>
        <p:nvSpPr>
          <p:cNvPr id="11" name="Rectangle 10"/>
          <p:cNvSpPr/>
          <p:nvPr/>
        </p:nvSpPr>
        <p:spPr>
          <a:xfrm>
            <a:off x="638908" y="1389184"/>
            <a:ext cx="6096000" cy="2585323"/>
          </a:xfrm>
          <a:prstGeom prst="rect">
            <a:avLst/>
          </a:prstGeom>
        </p:spPr>
        <p:txBody>
          <a:bodyPr>
            <a:spAutoFit/>
          </a:bodyPr>
          <a:lstStyle/>
          <a:p>
            <a:r>
              <a:rPr lang="en-US" b="1" dirty="0" smtClean="0">
                <a:solidFill>
                  <a:srgbClr val="0F0F0F"/>
                </a:solidFill>
                <a:latin typeface="Arial Narrow" pitchFamily="34" charset="0"/>
                <a:cs typeface="Times New Roman" panose="02020603050405020304" pitchFamily="18" charset="0"/>
              </a:rPr>
              <a:t>The </a:t>
            </a:r>
            <a:r>
              <a:rPr lang="en-US" b="1" dirty="0">
                <a:solidFill>
                  <a:srgbClr val="0F0F0F"/>
                </a:solidFill>
                <a:latin typeface="Arial Narrow" pitchFamily="34" charset="0"/>
                <a:cs typeface="Times New Roman" panose="02020603050405020304" pitchFamily="18" charset="0"/>
              </a:rPr>
              <a:t>organization is experiencing variability in employee satisfaction and performance, which may be influenced by differing employee preferences regarding work conditions, benefits, and management styles. The goal is to analyze the employee preference data to identify trends and insights that can help the company align its policies and offerings with employee expectations. By doing so, the organization aims to enhance job satisfaction, improve performance, and retain top talent</a:t>
            </a:r>
            <a:r>
              <a:rPr lang="en-US" b="1" dirty="0" smtClean="0">
                <a:solidFill>
                  <a:srgbClr val="0F0F0F"/>
                </a:solidFill>
                <a:latin typeface="Arial Narrow" pitchFamily="34" charset="0"/>
                <a:cs typeface="Times New Roman" panose="02020603050405020304" pitchFamily="18" charset="0"/>
              </a:rPr>
              <a:t>.</a:t>
            </a:r>
            <a:r>
              <a:rPr lang="en-US" b="1" dirty="0">
                <a:solidFill>
                  <a:srgbClr val="0F0F0F"/>
                </a:solidFill>
                <a:latin typeface="Arial Narrow" pitchFamily="34" charset="0"/>
              </a:rPr>
              <a:t/>
            </a:r>
            <a:br>
              <a:rPr lang="en-US" b="1" dirty="0">
                <a:solidFill>
                  <a:srgbClr val="0F0F0F"/>
                </a:solidFill>
                <a:latin typeface="Arial Narrow" pitchFamily="34" charset="0"/>
              </a:rPr>
            </a:br>
            <a:endParaRPr lang="en-US" dirty="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733425" y="2019300"/>
            <a:ext cx="7924800" cy="1384995"/>
          </a:xfrm>
          <a:prstGeom prst="rect">
            <a:avLst/>
          </a:prstGeom>
          <a:noFill/>
        </p:spPr>
        <p:txBody>
          <a:bodyPr wrap="square" rtlCol="0">
            <a:spAutoFit/>
          </a:bodyPr>
          <a:lstStyle/>
          <a:p>
            <a:r>
              <a:rPr lang="en-US" sz="2800" dirty="0">
                <a:latin typeface="Brush Script MT" pitchFamily="66" charset="0"/>
                <a:ea typeface="Segoe UI Black" pitchFamily="34" charset="0"/>
                <a:cs typeface="Times New Roman" panose="02020603050405020304" pitchFamily="18" charset="0"/>
              </a:rPr>
              <a:t>project aims to provide a comprehensive understanding of employees' preferences and expectations in order to enhance workplace satisfaction, productivity, and retention</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75" y="990600"/>
            <a:ext cx="4149436" cy="391591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048000" y="2967335"/>
            <a:ext cx="6096000" cy="1938992"/>
          </a:xfrm>
          <a:prstGeom prst="rect">
            <a:avLst/>
          </a:prstGeom>
        </p:spPr>
        <p:txBody>
          <a:bodyPr>
            <a:spAutoFit/>
          </a:bodyPr>
          <a:lstStyle/>
          <a:p>
            <a:r>
              <a:rPr lang="en-US" sz="2400" dirty="0">
                <a:latin typeface="Bahnschrift SemiCondensed" pitchFamily="34" charset="0"/>
              </a:rPr>
              <a:t>Conditional formatting-missing </a:t>
            </a:r>
            <a:endParaRPr lang="en-US" sz="2400" dirty="0" smtClean="0">
              <a:latin typeface="Bahnschrift SemiCondensed" pitchFamily="34" charset="0"/>
            </a:endParaRPr>
          </a:p>
          <a:p>
            <a:r>
              <a:rPr lang="en-US" sz="2400" dirty="0" smtClean="0">
                <a:latin typeface="Bahnschrift SemiCondensed" pitchFamily="34" charset="0"/>
              </a:rPr>
              <a:t>Filter- </a:t>
            </a:r>
            <a:r>
              <a:rPr lang="en-US" sz="2400" dirty="0">
                <a:latin typeface="Bahnschrift SemiCondensed" pitchFamily="34" charset="0"/>
              </a:rPr>
              <a:t>remove               </a:t>
            </a:r>
          </a:p>
          <a:p>
            <a:r>
              <a:rPr lang="en-US" sz="2400" dirty="0" smtClean="0">
                <a:latin typeface="Bahnschrift SemiCondensed" pitchFamily="34" charset="0"/>
              </a:rPr>
              <a:t> Formula </a:t>
            </a:r>
            <a:r>
              <a:rPr lang="en-US" sz="2400" dirty="0">
                <a:latin typeface="Bahnschrift SemiCondensed" pitchFamily="34" charset="0"/>
              </a:rPr>
              <a:t>-performance        </a:t>
            </a:r>
            <a:endParaRPr lang="en-US" sz="2400" dirty="0" smtClean="0">
              <a:latin typeface="Bahnschrift SemiCondensed" pitchFamily="34" charset="0"/>
            </a:endParaRPr>
          </a:p>
          <a:p>
            <a:r>
              <a:rPr lang="en-US" sz="2400" dirty="0" smtClean="0">
                <a:latin typeface="Bahnschrift SemiCondensed" pitchFamily="34" charset="0"/>
              </a:rPr>
              <a:t>Pivot </a:t>
            </a:r>
            <a:r>
              <a:rPr lang="en-US" sz="2400" dirty="0">
                <a:latin typeface="Bahnschrift SemiCondensed" pitchFamily="34" charset="0"/>
              </a:rPr>
              <a:t>-summary            </a:t>
            </a:r>
            <a:endParaRPr lang="en-US" sz="2400" dirty="0" smtClean="0">
              <a:latin typeface="Bahnschrift SemiCondensed" pitchFamily="34" charset="0"/>
            </a:endParaRPr>
          </a:p>
          <a:p>
            <a:r>
              <a:rPr lang="en-US" sz="2400" dirty="0" smtClean="0">
                <a:latin typeface="Bahnschrift SemiCondensed" pitchFamily="34" charset="0"/>
              </a:rPr>
              <a:t>Graph </a:t>
            </a:r>
            <a:r>
              <a:rPr lang="en-US" sz="2400" dirty="0">
                <a:latin typeface="Bahnschrift SemiCondensed" pitchFamily="34" charset="0"/>
              </a:rPr>
              <a:t>-data </a:t>
            </a:r>
            <a:r>
              <a:rPr lang="en-US" sz="2400" dirty="0" smtClean="0">
                <a:latin typeface="Bahnschrift SemiCondensed" pitchFamily="34" charset="0"/>
              </a:rPr>
              <a:t>visualization</a:t>
            </a:r>
            <a:endParaRPr lang="en-US" sz="2400" dirty="0">
              <a:latin typeface="Bahnschrift SemiCondense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209800" y="1634836"/>
            <a:ext cx="6096000" cy="3108543"/>
          </a:xfrm>
          <a:prstGeom prst="rect">
            <a:avLst/>
          </a:prstGeom>
        </p:spPr>
        <p:txBody>
          <a:bodyPr>
            <a:spAutoFit/>
          </a:bodyPr>
          <a:lstStyle/>
          <a:p>
            <a:r>
              <a:rPr lang="en-US" sz="2800" dirty="0">
                <a:latin typeface="Algerian" pitchFamily="82" charset="0"/>
              </a:rPr>
              <a:t>employee--</a:t>
            </a:r>
            <a:r>
              <a:rPr lang="en-US" sz="2800" dirty="0" err="1">
                <a:latin typeface="Algerian" pitchFamily="82" charset="0"/>
              </a:rPr>
              <a:t>Kaggle</a:t>
            </a:r>
            <a:endParaRPr lang="en-US" sz="2800" dirty="0">
              <a:latin typeface="Algerian" pitchFamily="82" charset="0"/>
            </a:endParaRPr>
          </a:p>
          <a:p>
            <a:r>
              <a:rPr lang="en-US" sz="2800" dirty="0">
                <a:latin typeface="Algerian" pitchFamily="82" charset="0"/>
              </a:rPr>
              <a:t>26-features</a:t>
            </a:r>
          </a:p>
          <a:p>
            <a:r>
              <a:rPr lang="en-US" sz="2800" dirty="0">
                <a:latin typeface="Algerian" pitchFamily="82" charset="0"/>
              </a:rPr>
              <a:t>9-features</a:t>
            </a:r>
          </a:p>
          <a:p>
            <a:r>
              <a:rPr lang="en-US" sz="2800" dirty="0" err="1">
                <a:latin typeface="Algerian" pitchFamily="82" charset="0"/>
              </a:rPr>
              <a:t>Emp</a:t>
            </a:r>
            <a:r>
              <a:rPr lang="en-US" sz="2800" dirty="0">
                <a:latin typeface="Algerian" pitchFamily="82" charset="0"/>
              </a:rPr>
              <a:t> id-</a:t>
            </a:r>
            <a:r>
              <a:rPr lang="en-US" sz="2800" dirty="0" err="1">
                <a:latin typeface="Algerian" pitchFamily="82" charset="0"/>
              </a:rPr>
              <a:t>num</a:t>
            </a:r>
            <a:r>
              <a:rPr lang="en-US" sz="2800" dirty="0">
                <a:latin typeface="Algerian" pitchFamily="82" charset="0"/>
              </a:rPr>
              <a:t> Name-text</a:t>
            </a:r>
          </a:p>
          <a:p>
            <a:r>
              <a:rPr lang="en-US" sz="2800" dirty="0" err="1">
                <a:latin typeface="Algerian" pitchFamily="82" charset="0"/>
              </a:rPr>
              <a:t>Emp</a:t>
            </a:r>
            <a:r>
              <a:rPr lang="en-US" sz="2800" dirty="0">
                <a:latin typeface="Algerian" pitchFamily="82" charset="0"/>
              </a:rPr>
              <a:t> type Performance level Gender- male female Employee rating- </a:t>
            </a:r>
            <a:r>
              <a:rPr lang="en-US" sz="2800" dirty="0" err="1">
                <a:latin typeface="Algerian" pitchFamily="82" charset="0"/>
              </a:rPr>
              <a:t>num</a:t>
            </a:r>
            <a:endParaRPr lang="en-US" sz="2800" dirty="0">
              <a:latin typeface="Algerian" pitchFamily="82"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3124200" y="3058207"/>
            <a:ext cx="6096000" cy="1384995"/>
          </a:xfrm>
          <a:prstGeom prst="rect">
            <a:avLst/>
          </a:prstGeom>
        </p:spPr>
        <p:txBody>
          <a:bodyPr>
            <a:spAutoFit/>
          </a:bodyPr>
          <a:lstStyle/>
          <a:p>
            <a:r>
              <a:rPr lang="en-US" sz="2800" dirty="0" smtClean="0"/>
              <a:t>Preference level =IFS(AZ8</a:t>
            </a:r>
            <a:r>
              <a:rPr lang="en-US" sz="2800" dirty="0"/>
              <a:t>&gt;=5,"VERY HIGH",AZ8&gt;=4,"HIGH",AZ8&gt;=3,"MED", TRUE,"LOW")</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280</TotalTime>
  <Words>369</Words>
  <Application>Microsoft Office PowerPoint</Application>
  <PresentationFormat>Custom</PresentationFormat>
  <Paragraphs>76</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67</cp:revision>
  <dcterms:created xsi:type="dcterms:W3CDTF">2024-03-29T15:07:22Z</dcterms:created>
  <dcterms:modified xsi:type="dcterms:W3CDTF">2024-09-28T13:40:59Z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