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MyDocuments\Downloads\suvalakshmi.T%20bcom(C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[suvalakshmi.T bcom(CA).xlsx]Sheet4!PivotTable1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Sheet4!$B$3:$B$4</c:f>
              <c:strCache>
                <c:ptCount val="1"/>
                <c:pt idx="0">
                  <c:v> MED </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1"/>
          <c:order val="1"/>
          <c:tx>
            <c:strRef>
              <c:f>Sheet4!$C$3:$C$4</c:f>
              <c:strCache>
                <c:ptCount val="1"/>
                <c:pt idx="0">
                  <c:v>high value</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37</c:v>
                </c:pt>
                <c:pt idx="1">
                  <c:v>45</c:v>
                </c:pt>
                <c:pt idx="2">
                  <c:v>41</c:v>
                </c:pt>
                <c:pt idx="3">
                  <c:v>34</c:v>
                </c:pt>
                <c:pt idx="4">
                  <c:v>50</c:v>
                </c:pt>
                <c:pt idx="5">
                  <c:v>50</c:v>
                </c:pt>
                <c:pt idx="6">
                  <c:v>44</c:v>
                </c:pt>
                <c:pt idx="7">
                  <c:v>40</c:v>
                </c:pt>
                <c:pt idx="8">
                  <c:v>38</c:v>
                </c:pt>
                <c:pt idx="9">
                  <c:v>39</c:v>
                </c:pt>
              </c:numCache>
            </c:numRef>
          </c:val>
        </c:ser>
        <c:ser>
          <c:idx val="2"/>
          <c:order val="2"/>
          <c:tx>
            <c:strRef>
              <c:f>Sheet4!$D$3:$D$4</c:f>
              <c:strCache>
                <c:ptCount val="1"/>
                <c:pt idx="0">
                  <c:v>low</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80</c:v>
                </c:pt>
                <c:pt idx="1">
                  <c:v>89</c:v>
                </c:pt>
                <c:pt idx="2">
                  <c:v>78</c:v>
                </c:pt>
                <c:pt idx="3">
                  <c:v>76</c:v>
                </c:pt>
                <c:pt idx="4">
                  <c:v>73</c:v>
                </c:pt>
                <c:pt idx="5">
                  <c:v>68</c:v>
                </c:pt>
                <c:pt idx="6">
                  <c:v>85</c:v>
                </c:pt>
                <c:pt idx="7">
                  <c:v>78</c:v>
                </c:pt>
                <c:pt idx="8">
                  <c:v>75</c:v>
                </c:pt>
                <c:pt idx="9">
                  <c:v>80</c:v>
                </c:pt>
              </c:numCache>
            </c:numRef>
          </c:val>
        </c:ser>
        <c:ser>
          <c:idx val="3"/>
          <c:order val="3"/>
          <c:tx>
            <c:strRef>
              <c:f>Sheet4!$E$3:$E$4</c:f>
              <c:strCache>
                <c:ptCount val="1"/>
                <c:pt idx="0">
                  <c:v>VERY high Vale</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150"/>
        <c:shape val="cone"/>
        <c:axId val="215300352"/>
        <c:axId val="215322624"/>
        <c:axId val="0"/>
      </c:bar3DChart>
      <c:catAx>
        <c:axId val="215300352"/>
        <c:scaling>
          <c:orientation val="minMax"/>
        </c:scaling>
        <c:delete val="0"/>
        <c:axPos val="b"/>
        <c:majorTickMark val="out"/>
        <c:minorTickMark val="none"/>
        <c:tickLblPos val="nextTo"/>
        <c:crossAx val="215322624"/>
        <c:crosses val="autoZero"/>
        <c:auto val="1"/>
        <c:lblAlgn val="ctr"/>
        <c:lblOffset val="100"/>
        <c:noMultiLvlLbl val="0"/>
      </c:catAx>
      <c:valAx>
        <c:axId val="215322624"/>
        <c:scaling>
          <c:orientation val="minMax"/>
        </c:scaling>
        <c:delete val="0"/>
        <c:axPos val="l"/>
        <c:majorGridlines/>
        <c:numFmt formatCode="General" sourceLinked="1"/>
        <c:majorTickMark val="out"/>
        <c:minorTickMark val="none"/>
        <c:tickLblPos val="nextTo"/>
        <c:crossAx val="21530035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0255789-5C3C-4DA0-B82B-D27CB4040DE1}" type="datetimeFigureOut">
              <a:rPr lang="en-US" smtClean="0"/>
              <a:t>28-Sep-24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C087403-D6C4-4516-948C-317B68C874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255789-5C3C-4DA0-B82B-D27CB4040DE1}"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255789-5C3C-4DA0-B82B-D27CB4040DE1}"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0255789-5C3C-4DA0-B82B-D27CB4040DE1}" type="datetimeFigureOut">
              <a:rPr lang="en-US" smtClean="0"/>
              <a:t>28-Sep-24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C087403-D6C4-4516-948C-317B68C874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0255789-5C3C-4DA0-B82B-D27CB4040DE1}" type="datetimeFigureOut">
              <a:rPr lang="en-US" smtClean="0"/>
              <a:t>28-Sep-24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C087403-D6C4-4516-948C-317B68C874FF}"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0255789-5C3C-4DA0-B82B-D27CB4040DE1}" type="datetimeFigureOut">
              <a:rPr lang="en-US" smtClean="0"/>
              <a:t>28-Sep-24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0255789-5C3C-4DA0-B82B-D27CB4040DE1}" type="datetimeFigureOut">
              <a:rPr lang="en-US" smtClean="0"/>
              <a:t>28-Sep-24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C087403-D6C4-4516-948C-317B68C874FF}"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0255789-5C3C-4DA0-B82B-D27CB4040DE1}" type="datetimeFigureOut">
              <a:rPr lang="en-US" smtClean="0"/>
              <a:t>28-Sep-24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255789-5C3C-4DA0-B82B-D27CB4040DE1}" type="datetimeFigureOut">
              <a:rPr lang="en-US" smtClean="0"/>
              <a:t>28-Sep-24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0255789-5C3C-4DA0-B82B-D27CB4040DE1}" type="datetimeFigureOut">
              <a:rPr lang="en-US" smtClean="0"/>
              <a:t>28-Sep-24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0255789-5C3C-4DA0-B82B-D27CB4040DE1}" type="datetimeFigureOut">
              <a:rPr lang="en-US" smtClean="0"/>
              <a:t>28-Sep-24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C087403-D6C4-4516-948C-317B68C874FF}"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0255789-5C3C-4DA0-B82B-D27CB4040DE1}" type="datetimeFigureOut">
              <a:rPr lang="en-US" smtClean="0"/>
              <a:t>28-Sep-24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C087403-D6C4-4516-948C-317B68C874FF}"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90801"/>
            <a:ext cx="8458200" cy="3484986"/>
          </a:xfrm>
        </p:spPr>
        <p:txBody>
          <a:bodyPr>
            <a:normAutofit/>
          </a:bodyPr>
          <a:lstStyle/>
          <a:p>
            <a:r>
              <a:rPr lang="en-US" dirty="0">
                <a:latin typeface="Bahnschrift SemiBold Condensed" pitchFamily="34" charset="0"/>
              </a:rPr>
              <a:t>STUDENT NAME: T.SUVALAKSHMI</a:t>
            </a:r>
            <a:br>
              <a:rPr lang="en-US" dirty="0">
                <a:latin typeface="Bahnschrift SemiBold Condensed" pitchFamily="34" charset="0"/>
              </a:rPr>
            </a:br>
            <a:r>
              <a:rPr lang="en-US" dirty="0">
                <a:latin typeface="Bahnschrift SemiBold Condensed" pitchFamily="34" charset="0"/>
              </a:rPr>
              <a:t>REGISTER NO:      312212623</a:t>
            </a:r>
            <a:br>
              <a:rPr lang="en-US" dirty="0">
                <a:latin typeface="Bahnschrift SemiBold Condensed" pitchFamily="34" charset="0"/>
              </a:rPr>
            </a:br>
            <a:r>
              <a:rPr lang="en-US" dirty="0">
                <a:latin typeface="Bahnschrift SemiBold Condensed" pitchFamily="34" charset="0"/>
              </a:rPr>
              <a:t>DEPARTMENT:      B.COM(C.A)</a:t>
            </a:r>
            <a:br>
              <a:rPr lang="en-US" dirty="0">
                <a:latin typeface="Bahnschrift SemiBold Condensed" pitchFamily="34" charset="0"/>
              </a:rPr>
            </a:br>
            <a:r>
              <a:rPr lang="en-US" dirty="0">
                <a:latin typeface="Bahnschrift SemiBold Condensed" pitchFamily="34" charset="0"/>
              </a:rPr>
              <a:t>COLLEGE             SHREE MUTHUKUMARASWAMY COLLAGE</a:t>
            </a:r>
          </a:p>
        </p:txBody>
      </p:sp>
      <p:sp>
        <p:nvSpPr>
          <p:cNvPr id="3" name="Subtitle 2"/>
          <p:cNvSpPr>
            <a:spLocks noGrp="1"/>
          </p:cNvSpPr>
          <p:nvPr>
            <p:ph type="subTitle" idx="1"/>
          </p:nvPr>
        </p:nvSpPr>
        <p:spPr>
          <a:xfrm>
            <a:off x="228600" y="1143000"/>
            <a:ext cx="8458200" cy="914400"/>
          </a:xfrm>
        </p:spPr>
        <p:txBody>
          <a:bodyPr>
            <a:noAutofit/>
          </a:bodyPr>
          <a:lstStyle/>
          <a:p>
            <a:r>
              <a:rPr lang="en-US" sz="4400" dirty="0" smtClean="0">
                <a:solidFill>
                  <a:srgbClr val="0F0F0F"/>
                </a:solidFill>
                <a:latin typeface="Rockwell Extra Bold" pitchFamily="18" charset="0"/>
                <a:cs typeface="Times New Roman" panose="02020603050405020304" pitchFamily="18" charset="0"/>
              </a:rPr>
              <a:t>Employee </a:t>
            </a:r>
            <a:r>
              <a:rPr lang="en-US" sz="4400" dirty="0">
                <a:solidFill>
                  <a:srgbClr val="0F0F0F"/>
                </a:solidFill>
                <a:latin typeface="Rockwell Extra Bold" pitchFamily="18" charset="0"/>
                <a:cs typeface="Times New Roman" panose="02020603050405020304" pitchFamily="18" charset="0"/>
              </a:rPr>
              <a:t>Data </a:t>
            </a:r>
            <a:r>
              <a:rPr lang="en-US" sz="4400" dirty="0" smtClean="0">
                <a:solidFill>
                  <a:srgbClr val="0F0F0F"/>
                </a:solidFill>
                <a:latin typeface="Rockwell Extra Bold" pitchFamily="18" charset="0"/>
                <a:cs typeface="Times New Roman" panose="02020603050405020304" pitchFamily="18" charset="0"/>
              </a:rPr>
              <a:t>using </a:t>
            </a:r>
            <a:r>
              <a:rPr lang="en-US" sz="4400" dirty="0" err="1" smtClean="0">
                <a:solidFill>
                  <a:srgbClr val="0F0F0F"/>
                </a:solidFill>
                <a:latin typeface="Rockwell Extra Bold" pitchFamily="18" charset="0"/>
                <a:cs typeface="Times New Roman" panose="02020603050405020304" pitchFamily="18" charset="0"/>
              </a:rPr>
              <a:t>Excel</a:t>
            </a:r>
            <a:r>
              <a:rPr lang="en-US" sz="4400" dirty="0" err="1">
                <a:solidFill>
                  <a:srgbClr val="0F0F0F"/>
                </a:solidFill>
                <a:latin typeface="Rockwell Extra Bold" pitchFamily="18" charset="0"/>
                <a:cs typeface="Times New Roman" panose="02020603050405020304" pitchFamily="18" charset="0"/>
              </a:rPr>
              <a:t>Analysis</a:t>
            </a:r>
            <a:r>
              <a:rPr lang="en-US" sz="4400" dirty="0">
                <a:solidFill>
                  <a:srgbClr val="0F0F0F"/>
                </a:solidFill>
                <a:latin typeface="Rockwell Extra Bold" pitchFamily="18" charset="0"/>
                <a:cs typeface="Times New Roman" panose="02020603050405020304" pitchFamily="18" charset="0"/>
              </a:rPr>
              <a:t> </a:t>
            </a:r>
            <a:endParaRPr lang="en-US" sz="4400" dirty="0">
              <a:latin typeface="Rockwell Extra Bold" pitchFamily="18" charset="0"/>
            </a:endParaRPr>
          </a:p>
        </p:txBody>
      </p:sp>
    </p:spTree>
    <p:extLst>
      <p:ext uri="{BB962C8B-B14F-4D97-AF65-F5344CB8AC3E}">
        <p14:creationId xmlns:p14="http://schemas.microsoft.com/office/powerpoint/2010/main" val="223759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r>
              <a:rPr lang="en-US" sz="3600" b="1" spc="15" dirty="0">
                <a:latin typeface="Trebuchet MS"/>
                <a:cs typeface="Trebuchet MS"/>
              </a:rPr>
              <a:t>M</a:t>
            </a:r>
            <a:r>
              <a:rPr lang="en-US" sz="3600" b="1" dirty="0">
                <a:latin typeface="Trebuchet MS"/>
                <a:cs typeface="Trebuchet MS"/>
              </a:rPr>
              <a:t>O</a:t>
            </a:r>
            <a:r>
              <a:rPr lang="en-US" sz="3600" b="1" spc="-15" dirty="0">
                <a:latin typeface="Trebuchet MS"/>
                <a:cs typeface="Trebuchet MS"/>
              </a:rPr>
              <a:t>D</a:t>
            </a:r>
            <a:r>
              <a:rPr lang="en-US" sz="3600" b="1" spc="-35" dirty="0">
                <a:latin typeface="Trebuchet MS"/>
                <a:cs typeface="Trebuchet MS"/>
              </a:rPr>
              <a:t>E</a:t>
            </a:r>
            <a:r>
              <a:rPr lang="en-US" sz="3600" b="1" spc="-30" dirty="0">
                <a:latin typeface="Trebuchet MS"/>
                <a:cs typeface="Trebuchet MS"/>
              </a:rPr>
              <a:t>LL</a:t>
            </a:r>
            <a:r>
              <a:rPr lang="en-US" sz="3600" b="1" spc="-5" dirty="0">
                <a:latin typeface="Trebuchet MS"/>
                <a:cs typeface="Trebuchet MS"/>
              </a:rPr>
              <a:t>I</a:t>
            </a:r>
            <a:r>
              <a:rPr lang="en-US" sz="3600" b="1" spc="30" dirty="0">
                <a:latin typeface="Trebuchet MS"/>
                <a:cs typeface="Trebuchet MS"/>
              </a:rPr>
              <a:t>N</a:t>
            </a:r>
            <a:r>
              <a:rPr lang="en-US" sz="3600" b="1" spc="5" dirty="0">
                <a:latin typeface="Trebuchet MS"/>
                <a:cs typeface="Trebuchet MS"/>
              </a:rPr>
              <a:t>G</a:t>
            </a:r>
            <a:endParaRPr lang="en-US" sz="3600" dirty="0">
              <a:latin typeface="Trebuchet MS"/>
              <a:cs typeface="Trebuchet MS"/>
            </a:endParaRPr>
          </a:p>
          <a:p>
            <a:endParaRPr lang="en-US" dirty="0"/>
          </a:p>
        </p:txBody>
      </p:sp>
      <p:sp>
        <p:nvSpPr>
          <p:cNvPr id="4" name="Content Placeholder 3"/>
          <p:cNvSpPr>
            <a:spLocks noGrp="1"/>
          </p:cNvSpPr>
          <p:nvPr>
            <p:ph sz="half" idx="1"/>
          </p:nvPr>
        </p:nvSpPr>
        <p:spPr/>
        <p:txBody>
          <a:bodyPr>
            <a:normAutofit fontScale="40000" lnSpcReduction="20000"/>
          </a:bodyPr>
          <a:lstStyle/>
          <a:p>
            <a:r>
              <a:rPr lang="en-US" sz="4200" dirty="0">
                <a:solidFill>
                  <a:schemeClr val="accent6">
                    <a:lumMod val="50000"/>
                  </a:schemeClr>
                </a:solidFill>
              </a:rPr>
              <a:t>1.Data collection</a:t>
            </a:r>
          </a:p>
          <a:p>
            <a:r>
              <a:rPr lang="en-US" sz="4200" dirty="0">
                <a:solidFill>
                  <a:schemeClr val="accent6">
                    <a:lumMod val="50000"/>
                  </a:schemeClr>
                </a:solidFill>
                <a:sym typeface="Webdings"/>
              </a:rPr>
              <a:t></a:t>
            </a:r>
            <a:r>
              <a:rPr lang="en-US" sz="4200" dirty="0" err="1">
                <a:solidFill>
                  <a:schemeClr val="accent6">
                    <a:lumMod val="50000"/>
                  </a:schemeClr>
                </a:solidFill>
              </a:rPr>
              <a:t>Kaggle</a:t>
            </a:r>
            <a:r>
              <a:rPr lang="en-US" sz="4200" dirty="0">
                <a:solidFill>
                  <a:schemeClr val="accent6">
                    <a:lumMod val="50000"/>
                  </a:schemeClr>
                </a:solidFill>
              </a:rPr>
              <a:t> </a:t>
            </a:r>
          </a:p>
          <a:p>
            <a:r>
              <a:rPr lang="en-US" sz="4200" dirty="0">
                <a:solidFill>
                  <a:schemeClr val="accent6">
                    <a:lumMod val="50000"/>
                  </a:schemeClr>
                </a:solidFill>
                <a:sym typeface="Webdings"/>
              </a:rPr>
              <a:t></a:t>
            </a:r>
            <a:r>
              <a:rPr lang="en-US" sz="4200" dirty="0">
                <a:solidFill>
                  <a:schemeClr val="accent6">
                    <a:lumMod val="50000"/>
                  </a:schemeClr>
                </a:solidFill>
              </a:rPr>
              <a:t>Dash board </a:t>
            </a:r>
            <a:r>
              <a:rPr lang="en-US" sz="4200" dirty="0" err="1">
                <a:solidFill>
                  <a:schemeClr val="accent6">
                    <a:lumMod val="50000"/>
                  </a:schemeClr>
                </a:solidFill>
              </a:rPr>
              <a:t>dowload</a:t>
            </a:r>
            <a:endParaRPr lang="en-US" sz="4200" dirty="0">
              <a:solidFill>
                <a:schemeClr val="accent6">
                  <a:lumMod val="50000"/>
                </a:schemeClr>
              </a:solidFill>
            </a:endParaRPr>
          </a:p>
          <a:p>
            <a:r>
              <a:rPr lang="en-US" sz="4200" dirty="0">
                <a:solidFill>
                  <a:schemeClr val="accent6">
                    <a:lumMod val="50000"/>
                  </a:schemeClr>
                </a:solidFill>
              </a:rPr>
              <a:t>2.Features collection</a:t>
            </a:r>
          </a:p>
          <a:p>
            <a:r>
              <a:rPr lang="en-US" sz="4200" dirty="0">
                <a:solidFill>
                  <a:schemeClr val="accent6">
                    <a:lumMod val="50000"/>
                  </a:schemeClr>
                </a:solidFill>
                <a:sym typeface="Webdings"/>
              </a:rPr>
              <a:t> </a:t>
            </a:r>
            <a:r>
              <a:rPr lang="en-US" sz="4200" dirty="0" err="1">
                <a:solidFill>
                  <a:schemeClr val="accent6">
                    <a:lumMod val="50000"/>
                  </a:schemeClr>
                </a:solidFill>
              </a:rPr>
              <a:t>Identy</a:t>
            </a:r>
            <a:r>
              <a:rPr lang="en-US" sz="4200" dirty="0">
                <a:solidFill>
                  <a:schemeClr val="accent6">
                    <a:lumMod val="50000"/>
                  </a:schemeClr>
                </a:solidFill>
              </a:rPr>
              <a:t> feature</a:t>
            </a:r>
          </a:p>
          <a:p>
            <a:r>
              <a:rPr lang="en-US" sz="4200" dirty="0">
                <a:solidFill>
                  <a:schemeClr val="accent6">
                    <a:lumMod val="50000"/>
                  </a:schemeClr>
                </a:solidFill>
              </a:rPr>
              <a:t>3.Data cleaning</a:t>
            </a:r>
          </a:p>
          <a:p>
            <a:r>
              <a:rPr lang="en-US" sz="4200" dirty="0">
                <a:solidFill>
                  <a:schemeClr val="accent6">
                    <a:lumMod val="50000"/>
                  </a:schemeClr>
                </a:solidFill>
                <a:sym typeface="Webdings"/>
              </a:rPr>
              <a:t> </a:t>
            </a:r>
            <a:r>
              <a:rPr lang="en-US" sz="4200" dirty="0">
                <a:solidFill>
                  <a:schemeClr val="accent6">
                    <a:lumMod val="50000"/>
                  </a:schemeClr>
                </a:solidFill>
              </a:rPr>
              <a:t>Missing value identify</a:t>
            </a:r>
          </a:p>
          <a:p>
            <a:r>
              <a:rPr lang="en-US" sz="4200" dirty="0">
                <a:solidFill>
                  <a:schemeClr val="accent6">
                    <a:lumMod val="50000"/>
                  </a:schemeClr>
                </a:solidFill>
                <a:sym typeface="Webdings"/>
              </a:rPr>
              <a:t> </a:t>
            </a:r>
            <a:r>
              <a:rPr lang="en-US" sz="4200" dirty="0">
                <a:solidFill>
                  <a:schemeClr val="accent6">
                    <a:lumMod val="50000"/>
                  </a:schemeClr>
                </a:solidFill>
              </a:rPr>
              <a:t>Missing </a:t>
            </a:r>
            <a:r>
              <a:rPr lang="en-US" sz="4200" dirty="0" err="1">
                <a:solidFill>
                  <a:schemeClr val="accent6">
                    <a:lumMod val="50000"/>
                  </a:schemeClr>
                </a:solidFill>
              </a:rPr>
              <a:t>valu</a:t>
            </a:r>
            <a:r>
              <a:rPr lang="en-US" sz="4200" dirty="0">
                <a:solidFill>
                  <a:schemeClr val="accent6">
                    <a:lumMod val="50000"/>
                  </a:schemeClr>
                </a:solidFill>
              </a:rPr>
              <a:t> filter out</a:t>
            </a:r>
          </a:p>
          <a:p>
            <a:r>
              <a:rPr lang="en-US" sz="4200" dirty="0">
                <a:solidFill>
                  <a:schemeClr val="accent6">
                    <a:lumMod val="50000"/>
                  </a:schemeClr>
                </a:solidFill>
              </a:rPr>
              <a:t>4.Perfomance level </a:t>
            </a:r>
          </a:p>
          <a:p>
            <a:r>
              <a:rPr lang="en-US" sz="4200" dirty="0">
                <a:solidFill>
                  <a:schemeClr val="accent6">
                    <a:lumMod val="50000"/>
                  </a:schemeClr>
                </a:solidFill>
                <a:sym typeface="Webdings"/>
              </a:rPr>
              <a:t> </a:t>
            </a:r>
            <a:r>
              <a:rPr lang="en-US" sz="4200" dirty="0">
                <a:solidFill>
                  <a:schemeClr val="accent6">
                    <a:lumMod val="50000"/>
                  </a:schemeClr>
                </a:solidFill>
              </a:rPr>
              <a:t>Calculate =_</a:t>
            </a:r>
            <a:r>
              <a:rPr lang="en-US" sz="4200" dirty="0" err="1">
                <a:solidFill>
                  <a:schemeClr val="accent6">
                    <a:lumMod val="50000"/>
                  </a:schemeClr>
                </a:solidFill>
              </a:rPr>
              <a:t>xlfn.IFS</a:t>
            </a:r>
            <a:r>
              <a:rPr lang="en-US" sz="4200" dirty="0">
                <a:solidFill>
                  <a:schemeClr val="accent6">
                    <a:lumMod val="50000"/>
                  </a:schemeClr>
                </a:solidFill>
              </a:rPr>
              <a:t>(AZ8&gt;=5,"VERY HIGH",AZ8&gt;=4,"HIGH",AZ8&gt;=3,"MED", TRUE,"LOW")</a:t>
            </a:r>
          </a:p>
          <a:p>
            <a:r>
              <a:rPr lang="en-US" sz="4200" dirty="0">
                <a:solidFill>
                  <a:schemeClr val="accent6">
                    <a:lumMod val="50000"/>
                  </a:schemeClr>
                </a:solidFill>
              </a:rPr>
              <a:t>5.Summary </a:t>
            </a:r>
          </a:p>
          <a:p>
            <a:r>
              <a:rPr lang="en-US" sz="4200" dirty="0">
                <a:solidFill>
                  <a:schemeClr val="accent6">
                    <a:lumMod val="50000"/>
                  </a:schemeClr>
                </a:solidFill>
                <a:sym typeface="Webdings"/>
              </a:rPr>
              <a:t> </a:t>
            </a:r>
            <a:r>
              <a:rPr lang="en-US" sz="4200" dirty="0" err="1">
                <a:solidFill>
                  <a:schemeClr val="accent6">
                    <a:lumMod val="50000"/>
                  </a:schemeClr>
                </a:solidFill>
              </a:rPr>
              <a:t>Pivotable</a:t>
            </a:r>
            <a:r>
              <a:rPr lang="en-US" sz="4200" dirty="0">
                <a:solidFill>
                  <a:schemeClr val="accent6">
                    <a:lumMod val="50000"/>
                  </a:schemeClr>
                </a:solidFill>
              </a:rPr>
              <a:t> </a:t>
            </a:r>
          </a:p>
          <a:p>
            <a:r>
              <a:rPr lang="en-US" sz="4200" dirty="0">
                <a:solidFill>
                  <a:schemeClr val="accent6">
                    <a:lumMod val="50000"/>
                  </a:schemeClr>
                </a:solidFill>
                <a:sym typeface="Webdings"/>
              </a:rPr>
              <a:t></a:t>
            </a:r>
            <a:r>
              <a:rPr lang="en-US" sz="4200" dirty="0">
                <a:solidFill>
                  <a:schemeClr val="accent6">
                    <a:lumMod val="50000"/>
                  </a:schemeClr>
                </a:solidFill>
              </a:rPr>
              <a:t>Preference level-column</a:t>
            </a:r>
          </a:p>
          <a:p>
            <a:r>
              <a:rPr lang="en-US" sz="4200" dirty="0">
                <a:solidFill>
                  <a:schemeClr val="accent6">
                    <a:lumMod val="50000"/>
                  </a:schemeClr>
                </a:solidFill>
                <a:sym typeface="Webdings"/>
              </a:rPr>
              <a:t> </a:t>
            </a:r>
            <a:r>
              <a:rPr lang="en-US" sz="4200" dirty="0">
                <a:solidFill>
                  <a:schemeClr val="accent6">
                    <a:lumMod val="50000"/>
                  </a:schemeClr>
                </a:solidFill>
              </a:rPr>
              <a:t>Row-business unit</a:t>
            </a:r>
          </a:p>
          <a:p>
            <a:r>
              <a:rPr lang="en-US" sz="4200" dirty="0">
                <a:solidFill>
                  <a:schemeClr val="accent6">
                    <a:lumMod val="50000"/>
                  </a:schemeClr>
                </a:solidFill>
                <a:sym typeface="Webdings"/>
              </a:rPr>
              <a:t> </a:t>
            </a:r>
            <a:r>
              <a:rPr lang="en-US" sz="4200" dirty="0">
                <a:solidFill>
                  <a:schemeClr val="accent6">
                    <a:lumMod val="50000"/>
                  </a:schemeClr>
                </a:solidFill>
              </a:rPr>
              <a:t>Filter -gender code</a:t>
            </a:r>
          </a:p>
          <a:p>
            <a:r>
              <a:rPr lang="en-US" sz="4200" dirty="0">
                <a:solidFill>
                  <a:schemeClr val="accent6">
                    <a:lumMod val="50000"/>
                  </a:schemeClr>
                </a:solidFill>
                <a:sym typeface="Webdings"/>
              </a:rPr>
              <a:t> </a:t>
            </a:r>
            <a:r>
              <a:rPr lang="en-US" sz="4200" dirty="0">
                <a:solidFill>
                  <a:schemeClr val="accent6">
                    <a:lumMod val="50000"/>
                  </a:schemeClr>
                </a:solidFill>
              </a:rPr>
              <a:t>Values-first name</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038600"/>
            <a:ext cx="2019300" cy="2266950"/>
          </a:xfrm>
          <a:prstGeom prst="rect">
            <a:avLst/>
          </a:prstGeom>
        </p:spPr>
      </p:pic>
    </p:spTree>
    <p:extLst>
      <p:ext uri="{BB962C8B-B14F-4D97-AF65-F5344CB8AC3E}">
        <p14:creationId xmlns:p14="http://schemas.microsoft.com/office/powerpoint/2010/main" val="276621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5867400" cy="1143000"/>
          </a:xfrm>
        </p:spPr>
        <p:txBody>
          <a:bodyPr/>
          <a:lstStyle/>
          <a:p>
            <a:r>
              <a:rPr lang="en-US" sz="3600" dirty="0"/>
              <a:t>R</a:t>
            </a:r>
            <a:r>
              <a:rPr lang="en-US" sz="3600" spc="-40" dirty="0"/>
              <a:t>E</a:t>
            </a:r>
            <a:r>
              <a:rPr lang="en-US" sz="3600" spc="15" dirty="0"/>
              <a:t>S</a:t>
            </a:r>
            <a:r>
              <a:rPr lang="en-US" sz="3600" spc="-30" dirty="0"/>
              <a:t>U</a:t>
            </a:r>
            <a:r>
              <a:rPr lang="en-US" sz="3600" spc="-405" dirty="0"/>
              <a:t>L</a:t>
            </a:r>
            <a:r>
              <a:rPr lang="en-US" sz="3600" dirty="0"/>
              <a:t>TS</a:t>
            </a:r>
          </a:p>
        </p:txBody>
      </p:sp>
      <p:graphicFrame>
        <p:nvGraphicFramePr>
          <p:cNvPr id="7" name="Picture Placeholder 6" title="employee darta"/>
          <p:cNvGraphicFramePr>
            <a:graphicFrameLocks noGrp="1"/>
          </p:cNvGraphicFramePr>
          <p:nvPr>
            <p:ph type="pic" idx="1"/>
            <p:extLst>
              <p:ext uri="{D42A27DB-BD31-4B8C-83A1-F6EECF244321}">
                <p14:modId xmlns:p14="http://schemas.microsoft.com/office/powerpoint/2010/main" val="1382846284"/>
              </p:ext>
            </p:extLst>
          </p:nvPr>
        </p:nvGraphicFramePr>
        <p:xfrm>
          <a:off x="1676400" y="2057400"/>
          <a:ext cx="5029200" cy="36576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4495800"/>
            <a:ext cx="2143125" cy="2143125"/>
          </a:xfrm>
          <a:prstGeom prst="rect">
            <a:avLst/>
          </a:prstGeom>
        </p:spPr>
      </p:pic>
    </p:spTree>
    <p:extLst>
      <p:ext uri="{BB962C8B-B14F-4D97-AF65-F5344CB8AC3E}">
        <p14:creationId xmlns:p14="http://schemas.microsoft.com/office/powerpoint/2010/main" val="41395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US" dirty="0"/>
          </a:p>
        </p:txBody>
      </p:sp>
      <p:sp>
        <p:nvSpPr>
          <p:cNvPr id="3" name="Rectangle 2"/>
          <p:cNvSpPr/>
          <p:nvPr/>
        </p:nvSpPr>
        <p:spPr>
          <a:xfrm>
            <a:off x="1447800" y="2274838"/>
            <a:ext cx="6248400" cy="3970318"/>
          </a:xfrm>
          <a:prstGeom prst="rect">
            <a:avLst/>
          </a:prstGeom>
        </p:spPr>
        <p:txBody>
          <a:bodyPr wrap="square">
            <a:spAutoFit/>
          </a:bodyPr>
          <a:lstStyle/>
          <a:p>
            <a:r>
              <a:rPr lang="en-US" sz="2800" dirty="0" smtClean="0">
                <a:solidFill>
                  <a:srgbClr val="C00000"/>
                </a:solidFill>
                <a:latin typeface="Bell MT" pitchFamily="18" charset="0"/>
              </a:rPr>
              <a:t>The Employee Preference Analysis conducted using Excel provided valuable insights into the various factors that influence employee satisfaction and preferences</a:t>
            </a:r>
          </a:p>
          <a:p>
            <a:r>
              <a:rPr lang="en-US" sz="2800" dirty="0" smtClean="0">
                <a:solidFill>
                  <a:srgbClr val="C00000"/>
                </a:solidFill>
                <a:latin typeface="Bell MT" pitchFamily="18" charset="0"/>
              </a:rPr>
              <a:t>The use of Excel allowed for efficient data manipulation, visualization, and summarization through tools such as pivot tables, charts, and functions</a:t>
            </a:r>
            <a:r>
              <a:rPr lang="en-US" sz="2800" dirty="0" smtClean="0">
                <a:solidFill>
                  <a:srgbClr val="C00000"/>
                </a:solidFill>
              </a:rPr>
              <a:t>.</a:t>
            </a:r>
            <a:endParaRPr lang="en-US" sz="2800" dirty="0">
              <a:solidFill>
                <a:srgbClr val="C00000"/>
              </a:solidFill>
            </a:endParaRPr>
          </a:p>
        </p:txBody>
      </p:sp>
    </p:spTree>
    <p:extLst>
      <p:ext uri="{BB962C8B-B14F-4D97-AF65-F5344CB8AC3E}">
        <p14:creationId xmlns:p14="http://schemas.microsoft.com/office/powerpoint/2010/main" val="208866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a:t>
            </a:r>
            <a:r>
              <a:rPr lang="en-US" spc="-85" dirty="0"/>
              <a:t> </a:t>
            </a:r>
            <a:r>
              <a:rPr lang="en-US" spc="25" dirty="0"/>
              <a:t>TITLE</a:t>
            </a:r>
            <a:endParaRPr lang="en-US" dirty="0"/>
          </a:p>
        </p:txBody>
      </p:sp>
      <p:sp>
        <p:nvSpPr>
          <p:cNvPr id="3" name="Content Placeholder 2"/>
          <p:cNvSpPr>
            <a:spLocks noGrp="1"/>
          </p:cNvSpPr>
          <p:nvPr>
            <p:ph idx="1"/>
          </p:nvPr>
        </p:nvSpPr>
        <p:spPr/>
        <p:txBody>
          <a:bodyPr/>
          <a:lstStyle/>
          <a:p>
            <a:r>
              <a:rPr lang="en-US" sz="4000" b="1" dirty="0">
                <a:solidFill>
                  <a:srgbClr val="0F0F0F"/>
                </a:solidFill>
                <a:latin typeface="Bahnschrift SemiLight" pitchFamily="34" charset="0"/>
                <a:cs typeface="Times New Roman" panose="02020603050405020304" pitchFamily="18" charset="0"/>
              </a:rPr>
              <a:t>Employee Performance Analysis using Excel</a:t>
            </a:r>
            <a:endParaRPr lang="en-IN" sz="4000" dirty="0">
              <a:solidFill>
                <a:srgbClr val="7030A0"/>
              </a:solidFill>
              <a:latin typeface="Bahnschrift SemiLight" pitchFamily="34" charset="0"/>
              <a:cs typeface="Times New Roman" panose="02020603050405020304" pitchFamily="18" charset="0"/>
            </a:endParaRPr>
          </a:p>
          <a:p>
            <a:pPr marL="0" indent="0">
              <a:buNone/>
            </a:pPr>
            <a:endParaRPr lang="en-US" sz="4000" dirty="0" smtClean="0">
              <a:latin typeface="Bahnschrift SemiLight" pitchFamily="34" charset="0"/>
            </a:endParaRPr>
          </a:p>
          <a:p>
            <a:endParaRPr lang="en-US" sz="4000" dirty="0">
              <a:latin typeface="Bahnschrift SemiLight" pitchFamily="34" charset="0"/>
            </a:endParaRPr>
          </a:p>
          <a:p>
            <a:endParaRPr lang="en-US" sz="4000" dirty="0" smtClean="0">
              <a:latin typeface="Bahnschrift SemiLight" pitchFamily="34" charset="0"/>
            </a:endParaRPr>
          </a:p>
          <a:p>
            <a:endParaRPr lang="en-US" sz="4000" dirty="0">
              <a:latin typeface="Bahnschrift SemiLight" pitchFamily="34" charset="0"/>
            </a:endParaRPr>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863633"/>
            <a:ext cx="2691384" cy="2178196"/>
          </a:xfrm>
          <a:prstGeom prst="rect">
            <a:avLst/>
          </a:prstGeom>
        </p:spPr>
      </p:pic>
    </p:spTree>
    <p:extLst>
      <p:ext uri="{BB962C8B-B14F-4D97-AF65-F5344CB8AC3E}">
        <p14:creationId xmlns:p14="http://schemas.microsoft.com/office/powerpoint/2010/main" val="198905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A</a:t>
            </a:r>
            <a:r>
              <a:rPr lang="en-US" spc="-5" dirty="0"/>
              <a:t>G</a:t>
            </a:r>
            <a:r>
              <a:rPr lang="en-US" spc="-35" dirty="0"/>
              <a:t>E</a:t>
            </a:r>
            <a:r>
              <a:rPr lang="en-US" spc="15" dirty="0"/>
              <a:t>N</a:t>
            </a:r>
            <a:r>
              <a:rPr lang="en-US" dirty="0"/>
              <a:t>DA</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t>
            </a:r>
            <a:r>
              <a:rPr lang="en-US" dirty="0" err="1">
                <a:solidFill>
                  <a:srgbClr val="0D0D0D"/>
                </a:solidFill>
                <a:latin typeface="Times New Roman" panose="02020603050405020304" pitchFamily="18" charset="0"/>
                <a:cs typeface="Times New Roman" panose="02020603050405020304" pitchFamily="18" charset="0"/>
              </a:rPr>
              <a:t>andProblem</a:t>
            </a:r>
            <a:r>
              <a:rPr lang="en-US" dirty="0">
                <a:solidFill>
                  <a:srgbClr val="0D0D0D"/>
                </a:solidFill>
                <a:latin typeface="Times New Roman" panose="02020603050405020304" pitchFamily="18" charset="0"/>
                <a:cs typeface="Times New Roman" panose="02020603050405020304" pitchFamily="18" charset="0"/>
              </a:rPr>
              <a:t>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Modelling</a:t>
            </a:r>
            <a:r>
              <a:rPr lang="en-US" dirty="0">
                <a:solidFill>
                  <a:srgbClr val="0D0D0D"/>
                </a:solidFill>
                <a:latin typeface="Times New Roman" panose="02020603050405020304" pitchFamily="18" charset="0"/>
                <a:cs typeface="Times New Roman" panose="02020603050405020304" pitchFamily="18" charset="0"/>
              </a:rPr>
              <a:t>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684" y="3886200"/>
            <a:ext cx="3268415" cy="2114550"/>
          </a:xfrm>
          <a:prstGeom prst="rect">
            <a:avLst/>
          </a:prstGeom>
        </p:spPr>
      </p:pic>
    </p:spTree>
    <p:extLst>
      <p:ext uri="{BB962C8B-B14F-4D97-AF65-F5344CB8AC3E}">
        <p14:creationId xmlns:p14="http://schemas.microsoft.com/office/powerpoint/2010/main" val="229666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rgbClr val="0F0F0F"/>
                </a:solidFill>
                <a:latin typeface="Blackadder ITC" pitchFamily="82" charset="0"/>
                <a:cs typeface="Times New Roman" panose="02020603050405020304" pitchFamily="18" charset="0"/>
              </a:rPr>
              <a:t>The organization is experiencing variability in employee satisfaction and performance, which may be influenced by differing employee preferences regarding work conditions, benefits, and management styles. The goal is to analyze the employee preference data to identify trends and insights that can help the company align its policies and offerings with employee expectations. By doing so, the organization aims to enhance job satisfaction, improve performance, and retain top talent.</a:t>
            </a:r>
            <a:r>
              <a:rPr lang="en-US" b="1" dirty="0">
                <a:solidFill>
                  <a:srgbClr val="0F0F0F"/>
                </a:solidFill>
                <a:latin typeface="Blackadder ITC" pitchFamily="82" charset="0"/>
              </a:rPr>
              <a:t/>
            </a:r>
            <a:br>
              <a:rPr lang="en-US" b="1" dirty="0">
                <a:solidFill>
                  <a:srgbClr val="0F0F0F"/>
                </a:solidFill>
                <a:latin typeface="Blackadder ITC" pitchFamily="82" charset="0"/>
              </a:rPr>
            </a:br>
            <a:endParaRPr lang="en-US" dirty="0">
              <a:latin typeface="Blackadder ITC" pitchFamily="82" charset="0"/>
            </a:endParaRPr>
          </a:p>
          <a:p>
            <a:endParaRPr lang="en-US" dirty="0"/>
          </a:p>
        </p:txBody>
      </p:sp>
    </p:spTree>
    <p:extLst>
      <p:ext uri="{BB962C8B-B14F-4D97-AF65-F5344CB8AC3E}">
        <p14:creationId xmlns:p14="http://schemas.microsoft.com/office/powerpoint/2010/main" val="224971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	</a:t>
            </a:r>
            <a:r>
              <a:rPr lang="en-US" spc="-20" dirty="0"/>
              <a:t>OVERVIEW</a:t>
            </a:r>
            <a:endParaRPr lang="en-US" dirty="0"/>
          </a:p>
        </p:txBody>
      </p:sp>
      <p:sp>
        <p:nvSpPr>
          <p:cNvPr id="3" name="Content Placeholder 2"/>
          <p:cNvSpPr>
            <a:spLocks noGrp="1"/>
          </p:cNvSpPr>
          <p:nvPr>
            <p:ph idx="1"/>
          </p:nvPr>
        </p:nvSpPr>
        <p:spPr>
          <a:xfrm>
            <a:off x="228600" y="2362201"/>
            <a:ext cx="8686800" cy="2590800"/>
          </a:xfrm>
        </p:spPr>
        <p:txBody>
          <a:bodyPr/>
          <a:lstStyle/>
          <a:p>
            <a:pPr marL="0" indent="0">
              <a:buNone/>
            </a:pPr>
            <a:r>
              <a:rPr lang="en-US" dirty="0">
                <a:latin typeface="Brush Script MT" pitchFamily="66" charset="0"/>
                <a:ea typeface="Segoe UI Black" pitchFamily="34" charset="0"/>
                <a:cs typeface="Times New Roman" panose="02020603050405020304" pitchFamily="18" charset="0"/>
              </a:rPr>
              <a:t>project aims to provide a comprehensive understanding of employees' preferences and expectations in order to enhance workplace satisfaction, productivity, and retention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4572000"/>
            <a:ext cx="1857374" cy="1857374"/>
          </a:xfrm>
          <a:prstGeom prst="rect">
            <a:avLst/>
          </a:prstGeom>
        </p:spPr>
      </p:pic>
    </p:spTree>
    <p:extLst>
      <p:ext uri="{BB962C8B-B14F-4D97-AF65-F5344CB8AC3E}">
        <p14:creationId xmlns:p14="http://schemas.microsoft.com/office/powerpoint/2010/main" val="240229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dirty="0"/>
          </a:p>
        </p:txBody>
      </p:sp>
      <p:sp>
        <p:nvSpPr>
          <p:cNvPr id="4" name="Text Placeholder 3"/>
          <p:cNvSpPr>
            <a:spLocks noGrp="1"/>
          </p:cNvSpPr>
          <p:nvPr>
            <p:ph type="body" sz="half" idx="2"/>
          </p:nvPr>
        </p:nvSpPr>
        <p:spPr/>
        <p:txBody>
          <a:bodyPr/>
          <a:lstStyle/>
          <a:p>
            <a:endParaRPr lang="en-US"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888" b="1888"/>
          <a:stretch>
            <a:fillRect/>
          </a:stretch>
        </p:blipFill>
        <p:spPr/>
      </p:pic>
    </p:spTree>
    <p:extLst>
      <p:ext uri="{BB962C8B-B14F-4D97-AF65-F5344CB8AC3E}">
        <p14:creationId xmlns:p14="http://schemas.microsoft.com/office/powerpoint/2010/main" val="265283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5368725" cy="1077218"/>
          </a:xfrm>
          <a:prstGeom prst="rect">
            <a:avLst/>
          </a:prstGeom>
        </p:spPr>
        <p:txBody>
          <a:bodyPr wrap="square">
            <a:spAutoFit/>
          </a:bodyPr>
          <a:lstStyle/>
          <a:p>
            <a:r>
              <a:rPr lang="en-US" sz="3200" spc="10" dirty="0" smtClean="0"/>
              <a:t>O</a:t>
            </a:r>
            <a:r>
              <a:rPr lang="en-US" sz="3200" spc="25" dirty="0" smtClean="0"/>
              <a:t>U</a:t>
            </a:r>
            <a:r>
              <a:rPr lang="en-US" sz="3200" dirty="0" smtClean="0"/>
              <a:t>R</a:t>
            </a:r>
            <a:r>
              <a:rPr lang="en-US" sz="3200" spc="5" dirty="0" smtClean="0"/>
              <a:t> </a:t>
            </a:r>
            <a:r>
              <a:rPr lang="en-US" sz="3200" spc="25" dirty="0" smtClean="0"/>
              <a:t>S</a:t>
            </a:r>
            <a:r>
              <a:rPr lang="en-US" sz="3200" spc="10" dirty="0" smtClean="0"/>
              <a:t>O</a:t>
            </a:r>
            <a:r>
              <a:rPr lang="en-US" sz="3200" spc="25" dirty="0" smtClean="0"/>
              <a:t>LU</a:t>
            </a:r>
            <a:r>
              <a:rPr lang="en-US" sz="3200" spc="-35" dirty="0" smtClean="0"/>
              <a:t>T</a:t>
            </a:r>
            <a:r>
              <a:rPr lang="en-US" sz="3200" spc="-30" dirty="0" smtClean="0"/>
              <a:t>I</a:t>
            </a:r>
            <a:r>
              <a:rPr lang="en-US" sz="3200" spc="10" dirty="0" smtClean="0"/>
              <a:t>O</a:t>
            </a:r>
            <a:r>
              <a:rPr lang="en-US" sz="3200" dirty="0" smtClean="0"/>
              <a:t>N</a:t>
            </a:r>
            <a:r>
              <a:rPr lang="en-US" sz="3200" spc="-345" dirty="0" smtClean="0"/>
              <a:t> </a:t>
            </a:r>
            <a:r>
              <a:rPr lang="en-US" sz="3200" spc="-35" dirty="0" smtClean="0"/>
              <a:t>A</a:t>
            </a:r>
            <a:r>
              <a:rPr lang="en-US" sz="3200" spc="-5" dirty="0" smtClean="0"/>
              <a:t>N</a:t>
            </a:r>
            <a:r>
              <a:rPr lang="en-US" sz="3200" dirty="0" smtClean="0"/>
              <a:t>D</a:t>
            </a:r>
            <a:r>
              <a:rPr lang="en-US" sz="3200" spc="35" dirty="0" smtClean="0"/>
              <a:t> </a:t>
            </a:r>
            <a:r>
              <a:rPr lang="en-US" sz="3200" spc="-30" dirty="0" smtClean="0"/>
              <a:t>I</a:t>
            </a:r>
            <a:r>
              <a:rPr lang="en-US" sz="3200" spc="-35" dirty="0" smtClean="0"/>
              <a:t>T</a:t>
            </a:r>
            <a:r>
              <a:rPr lang="en-US" sz="3200" dirty="0" smtClean="0"/>
              <a:t>S</a:t>
            </a:r>
            <a:r>
              <a:rPr lang="en-US" sz="3200" spc="60" dirty="0" smtClean="0"/>
              <a:t> </a:t>
            </a:r>
            <a:r>
              <a:rPr lang="en-US" sz="3200" spc="-295" dirty="0" smtClean="0"/>
              <a:t>V</a:t>
            </a:r>
            <a:r>
              <a:rPr lang="en-US" sz="3200" spc="-35" dirty="0" smtClean="0"/>
              <a:t>A</a:t>
            </a:r>
            <a:r>
              <a:rPr lang="en-US" sz="3200" spc="25" dirty="0" smtClean="0"/>
              <a:t>LU</a:t>
            </a:r>
            <a:r>
              <a:rPr lang="en-US" sz="3200" dirty="0" smtClean="0"/>
              <a:t>E</a:t>
            </a:r>
            <a:r>
              <a:rPr lang="en-US" sz="3200" spc="-65" dirty="0" smtClean="0"/>
              <a:t> </a:t>
            </a:r>
            <a:r>
              <a:rPr lang="en-US" sz="3200" spc="-15" dirty="0" smtClean="0"/>
              <a:t>P</a:t>
            </a:r>
            <a:r>
              <a:rPr lang="en-US" sz="3200" spc="-30" dirty="0" smtClean="0"/>
              <a:t>R</a:t>
            </a:r>
            <a:r>
              <a:rPr lang="en-US" sz="3200" spc="10" dirty="0" smtClean="0"/>
              <a:t>O</a:t>
            </a:r>
            <a:r>
              <a:rPr lang="en-US" sz="3200" spc="-15" dirty="0" smtClean="0"/>
              <a:t>P</a:t>
            </a:r>
            <a:r>
              <a:rPr lang="en-US" sz="3200" spc="10" dirty="0" smtClean="0"/>
              <a:t>O</a:t>
            </a:r>
            <a:r>
              <a:rPr lang="en-US" sz="3200" spc="25" dirty="0" smtClean="0"/>
              <a:t>S</a:t>
            </a:r>
            <a:r>
              <a:rPr lang="en-US" sz="3200" spc="-30" dirty="0" smtClean="0"/>
              <a:t>I</a:t>
            </a:r>
            <a:r>
              <a:rPr lang="en-US" sz="3200" spc="-35" dirty="0" smtClean="0"/>
              <a:t>T</a:t>
            </a:r>
            <a:r>
              <a:rPr lang="en-US" sz="3200" spc="-30" dirty="0" smtClean="0"/>
              <a:t>I</a:t>
            </a:r>
            <a:r>
              <a:rPr lang="en-US" sz="3200" spc="10" dirty="0" smtClean="0"/>
              <a:t>O</a:t>
            </a:r>
            <a:r>
              <a:rPr lang="en-US" sz="3200" dirty="0" smtClean="0"/>
              <a:t>N</a:t>
            </a:r>
            <a:endParaRPr lang="en-US" sz="3200" dirty="0"/>
          </a:p>
        </p:txBody>
      </p:sp>
      <p:sp>
        <p:nvSpPr>
          <p:cNvPr id="3" name="Rectangle 2"/>
          <p:cNvSpPr/>
          <p:nvPr/>
        </p:nvSpPr>
        <p:spPr>
          <a:xfrm>
            <a:off x="1447800" y="1981200"/>
            <a:ext cx="5659582" cy="2554545"/>
          </a:xfrm>
          <a:prstGeom prst="rect">
            <a:avLst/>
          </a:prstGeom>
        </p:spPr>
        <p:txBody>
          <a:bodyPr wrap="square">
            <a:spAutoFit/>
          </a:bodyPr>
          <a:lstStyle/>
          <a:p>
            <a:r>
              <a:rPr lang="en-US" sz="3200" dirty="0" smtClean="0">
                <a:latin typeface="Bahnschrift SemiCondensed" pitchFamily="34" charset="0"/>
              </a:rPr>
              <a:t>Conditional formatting-missing </a:t>
            </a:r>
          </a:p>
          <a:p>
            <a:r>
              <a:rPr lang="en-US" sz="3200" dirty="0" smtClean="0">
                <a:latin typeface="Bahnschrift SemiCondensed" pitchFamily="34" charset="0"/>
              </a:rPr>
              <a:t>Filter- remove               </a:t>
            </a:r>
          </a:p>
          <a:p>
            <a:r>
              <a:rPr lang="en-US" sz="3200" dirty="0" smtClean="0">
                <a:latin typeface="Bahnschrift SemiCondensed" pitchFamily="34" charset="0"/>
              </a:rPr>
              <a:t> Formula -performance        </a:t>
            </a:r>
          </a:p>
          <a:p>
            <a:r>
              <a:rPr lang="en-US" sz="3200" dirty="0" smtClean="0">
                <a:latin typeface="Bahnschrift SemiCondensed" pitchFamily="34" charset="0"/>
              </a:rPr>
              <a:t>Pivot -summary            </a:t>
            </a:r>
          </a:p>
          <a:p>
            <a:r>
              <a:rPr lang="en-US" sz="3200" dirty="0" smtClean="0">
                <a:latin typeface="Bahnschrift SemiCondensed" pitchFamily="34" charset="0"/>
              </a:rPr>
              <a:t>Graph -data visualization</a:t>
            </a:r>
            <a:endParaRPr lang="en-US" sz="3200" dirty="0">
              <a:latin typeface="Bahnschrift SemiCondensed"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343400"/>
            <a:ext cx="2047875" cy="2238375"/>
          </a:xfrm>
          <a:prstGeom prst="rect">
            <a:avLst/>
          </a:prstGeom>
        </p:spPr>
      </p:pic>
    </p:spTree>
    <p:extLst>
      <p:ext uri="{BB962C8B-B14F-4D97-AF65-F5344CB8AC3E}">
        <p14:creationId xmlns:p14="http://schemas.microsoft.com/office/powerpoint/2010/main" val="5698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US" dirty="0"/>
          </a:p>
        </p:txBody>
      </p:sp>
      <p:sp>
        <p:nvSpPr>
          <p:cNvPr id="3" name="Content Placeholder 2"/>
          <p:cNvSpPr>
            <a:spLocks noGrp="1"/>
          </p:cNvSpPr>
          <p:nvPr>
            <p:ph sz="half" idx="1"/>
          </p:nvPr>
        </p:nvSpPr>
        <p:spPr/>
        <p:txBody>
          <a:bodyPr/>
          <a:lstStyle/>
          <a:p>
            <a:r>
              <a:rPr lang="en-US" sz="2400" dirty="0">
                <a:latin typeface="Algerian" pitchFamily="82" charset="0"/>
              </a:rPr>
              <a:t>employee--</a:t>
            </a:r>
            <a:r>
              <a:rPr lang="en-US" sz="2400" dirty="0" err="1">
                <a:latin typeface="Algerian" pitchFamily="82" charset="0"/>
              </a:rPr>
              <a:t>Kaggle</a:t>
            </a:r>
            <a:endParaRPr lang="en-US" sz="2400" dirty="0">
              <a:latin typeface="Algerian" pitchFamily="82" charset="0"/>
            </a:endParaRPr>
          </a:p>
          <a:p>
            <a:r>
              <a:rPr lang="en-US" sz="2400" dirty="0">
                <a:latin typeface="Algerian" pitchFamily="82" charset="0"/>
              </a:rPr>
              <a:t>26-features</a:t>
            </a:r>
          </a:p>
          <a:p>
            <a:r>
              <a:rPr lang="en-US" sz="2400" dirty="0" smtClean="0">
                <a:latin typeface="Algerian" pitchFamily="82" charset="0"/>
              </a:rPr>
              <a:t>9-features</a:t>
            </a:r>
            <a:endParaRPr lang="en-US" sz="2400" dirty="0">
              <a:latin typeface="Algerian" pitchFamily="82" charset="0"/>
            </a:endParaRPr>
          </a:p>
          <a:p>
            <a:r>
              <a:rPr lang="en-US" sz="2400" dirty="0" err="1">
                <a:latin typeface="Algerian" pitchFamily="82" charset="0"/>
              </a:rPr>
              <a:t>Emp</a:t>
            </a:r>
            <a:r>
              <a:rPr lang="en-US" sz="2400" dirty="0">
                <a:latin typeface="Algerian" pitchFamily="82" charset="0"/>
              </a:rPr>
              <a:t> id-</a:t>
            </a:r>
            <a:r>
              <a:rPr lang="en-US" sz="2400" dirty="0" err="1">
                <a:latin typeface="Algerian" pitchFamily="82" charset="0"/>
              </a:rPr>
              <a:t>num</a:t>
            </a:r>
            <a:r>
              <a:rPr lang="en-US" sz="2400" dirty="0">
                <a:latin typeface="Algerian" pitchFamily="82" charset="0"/>
              </a:rPr>
              <a:t> Name-text</a:t>
            </a:r>
          </a:p>
          <a:p>
            <a:r>
              <a:rPr lang="en-US" sz="2400" dirty="0" err="1">
                <a:latin typeface="Algerian" pitchFamily="82" charset="0"/>
              </a:rPr>
              <a:t>Emp</a:t>
            </a:r>
            <a:r>
              <a:rPr lang="en-US" sz="2400" dirty="0">
                <a:latin typeface="Algerian" pitchFamily="82" charset="0"/>
              </a:rPr>
              <a:t> type Performance level Gender- male female Employee rating- </a:t>
            </a:r>
            <a:r>
              <a:rPr lang="en-US" sz="2400" dirty="0" err="1">
                <a:latin typeface="Algerian" pitchFamily="82" charset="0"/>
              </a:rPr>
              <a:t>num</a:t>
            </a:r>
            <a:endParaRPr lang="en-US" sz="2400" dirty="0">
              <a:latin typeface="Algerian" pitchFamily="82"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4105275"/>
            <a:ext cx="2143125" cy="2143125"/>
          </a:xfrm>
          <a:prstGeom prst="rect">
            <a:avLst/>
          </a:prstGeom>
        </p:spPr>
      </p:pic>
    </p:spTree>
    <p:extLst>
      <p:ext uri="{BB962C8B-B14F-4D97-AF65-F5344CB8AC3E}">
        <p14:creationId xmlns:p14="http://schemas.microsoft.com/office/powerpoint/2010/main" val="381233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spc="15" dirty="0">
                <a:solidFill>
                  <a:schemeClr val="tx1"/>
                </a:solidFill>
              </a:rPr>
              <a:t>THE</a:t>
            </a:r>
            <a:r>
              <a:rPr lang="en-US" sz="3600" spc="20" dirty="0">
                <a:solidFill>
                  <a:schemeClr val="tx1"/>
                </a:solidFill>
              </a:rPr>
              <a:t> "</a:t>
            </a:r>
            <a:r>
              <a:rPr lang="en-US" sz="3600" spc="10" dirty="0">
                <a:solidFill>
                  <a:schemeClr val="tx1"/>
                </a:solidFill>
              </a:rPr>
              <a:t>WOW"</a:t>
            </a:r>
            <a:r>
              <a:rPr lang="en-US" sz="3600" spc="85" dirty="0">
                <a:solidFill>
                  <a:schemeClr val="tx1"/>
                </a:solidFill>
              </a:rPr>
              <a:t> </a:t>
            </a:r>
            <a:r>
              <a:rPr lang="en-US" sz="3600" spc="10" dirty="0">
                <a:solidFill>
                  <a:schemeClr val="tx1"/>
                </a:solidFill>
              </a:rPr>
              <a:t>IN</a:t>
            </a:r>
            <a:r>
              <a:rPr lang="en-US" sz="3600" spc="-5" dirty="0">
                <a:solidFill>
                  <a:schemeClr val="tx1"/>
                </a:solidFill>
              </a:rPr>
              <a:t> </a:t>
            </a:r>
            <a:r>
              <a:rPr lang="en-US" sz="3600" spc="15" dirty="0">
                <a:solidFill>
                  <a:schemeClr val="tx1"/>
                </a:solidFill>
              </a:rPr>
              <a:t>OUR</a:t>
            </a:r>
            <a:r>
              <a:rPr lang="en-US" sz="3600" spc="-10" dirty="0">
                <a:solidFill>
                  <a:schemeClr val="tx1"/>
                </a:solidFill>
              </a:rPr>
              <a:t> </a:t>
            </a:r>
            <a:r>
              <a:rPr lang="en-US" sz="3600" spc="20" dirty="0" smtClean="0">
                <a:solidFill>
                  <a:schemeClr val="tx1"/>
                </a:solidFill>
              </a:rPr>
              <a:t>SOLUTION</a:t>
            </a:r>
            <a:r>
              <a:rPr lang="en-US" sz="3600" spc="15" dirty="0">
                <a:solidFill>
                  <a:schemeClr val="tx1"/>
                </a:solidFill>
              </a:rPr>
              <a:t>THE</a:t>
            </a:r>
            <a:r>
              <a:rPr lang="en-US" sz="3600" spc="20" dirty="0">
                <a:solidFill>
                  <a:schemeClr val="tx1"/>
                </a:solidFill>
              </a:rPr>
              <a:t> "</a:t>
            </a:r>
            <a:r>
              <a:rPr lang="en-US" sz="3600" spc="10" dirty="0">
                <a:solidFill>
                  <a:schemeClr val="tx1"/>
                </a:solidFill>
              </a:rPr>
              <a:t>WOW"</a:t>
            </a:r>
            <a:r>
              <a:rPr lang="en-US" sz="3600" spc="85" dirty="0">
                <a:solidFill>
                  <a:schemeClr val="tx1"/>
                </a:solidFill>
              </a:rPr>
              <a:t> </a:t>
            </a:r>
            <a:r>
              <a:rPr lang="en-US" sz="3600" spc="10" dirty="0">
                <a:solidFill>
                  <a:schemeClr val="tx1"/>
                </a:solidFill>
              </a:rPr>
              <a:t>IN</a:t>
            </a:r>
            <a:r>
              <a:rPr lang="en-US" sz="3600" spc="-5" dirty="0">
                <a:solidFill>
                  <a:schemeClr val="tx1"/>
                </a:solidFill>
              </a:rPr>
              <a:t> </a:t>
            </a:r>
            <a:r>
              <a:rPr lang="en-US" sz="3600" spc="15" dirty="0">
                <a:solidFill>
                  <a:schemeClr val="tx1"/>
                </a:solidFill>
              </a:rPr>
              <a:t>OUR</a:t>
            </a:r>
            <a:r>
              <a:rPr lang="en-US" sz="3600" spc="-10" dirty="0">
                <a:solidFill>
                  <a:schemeClr val="tx1"/>
                </a:solidFill>
              </a:rPr>
              <a:t> </a:t>
            </a:r>
            <a:r>
              <a:rPr lang="en-US" sz="3600" spc="20" dirty="0">
                <a:solidFill>
                  <a:schemeClr val="tx1"/>
                </a:solidFill>
              </a:rPr>
              <a:t>SOLUTION</a:t>
            </a:r>
            <a:endParaRPr lang="en-US" sz="3600" dirty="0">
              <a:solidFill>
                <a:schemeClr val="tx1"/>
              </a:solidFill>
            </a:endParaRPr>
          </a:p>
        </p:txBody>
      </p:sp>
      <p:sp>
        <p:nvSpPr>
          <p:cNvPr id="3" name="Title 2"/>
          <p:cNvSpPr>
            <a:spLocks noGrp="1"/>
          </p:cNvSpPr>
          <p:nvPr>
            <p:ph type="title"/>
          </p:nvPr>
        </p:nvSpPr>
        <p:spPr>
          <a:xfrm>
            <a:off x="180475" y="3276600"/>
            <a:ext cx="8686800" cy="2514600"/>
          </a:xfrm>
        </p:spPr>
        <p:txBody>
          <a:bodyPr>
            <a:normAutofit/>
          </a:bodyPr>
          <a:lstStyle/>
          <a:p>
            <a:r>
              <a:rPr lang="en-US" dirty="0"/>
              <a:t>Preference level =IFS(AZ8&gt;=5,"VERY HIGH",AZ8&gt;=4,"HIGH",AZ8&gt;=3,"MED", TRUE,"LOW")</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4721803"/>
            <a:ext cx="1755198" cy="1755198"/>
          </a:xfrm>
          <a:prstGeom prst="rect">
            <a:avLst/>
          </a:prstGeom>
        </p:spPr>
      </p:pic>
    </p:spTree>
    <p:extLst>
      <p:ext uri="{BB962C8B-B14F-4D97-AF65-F5344CB8AC3E}">
        <p14:creationId xmlns:p14="http://schemas.microsoft.com/office/powerpoint/2010/main" val="607816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TotalTime>
  <Words>341</Words>
  <Application>Microsoft Office PowerPoint</Application>
  <PresentationFormat>On-screen Show (4:3)</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STUDENT NAME: T.SUVALAKSHMI REGISTER NO:      312212623 DEPARTMENT:      B.COM(C.A) COLLEGE             SHREE MUTHUKUMARASWAMY COLLAGE</vt:lpstr>
      <vt:lpstr>PROJECT TITLE</vt:lpstr>
      <vt:lpstr>AGENDA</vt:lpstr>
      <vt:lpstr>PROBLEM STATEMENT</vt:lpstr>
      <vt:lpstr>PROJECT OVERVIEW</vt:lpstr>
      <vt:lpstr>WHO ARE THE END USERS?</vt:lpstr>
      <vt:lpstr>PowerPoint Presentation</vt:lpstr>
      <vt:lpstr>Dataset Description</vt:lpstr>
      <vt:lpstr>Preference level =IFS(AZ8&gt;=5,"VERY HIGH",AZ8&gt;=4,"HIGH",AZ8&gt;=3,"MED", TRUE,"LOW") </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Admin</dc:creator>
  <cp:lastModifiedBy>Admin</cp:lastModifiedBy>
  <cp:revision>22</cp:revision>
  <dcterms:created xsi:type="dcterms:W3CDTF">2024-09-28T13:21:15Z</dcterms:created>
  <dcterms:modified xsi:type="dcterms:W3CDTF">2024-09-28T15:10:19Z</dcterms:modified>
</cp:coreProperties>
</file>