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handoutMasterIdLst>
    <p:handoutMasterId r:id="rId38"/>
  </p:handoutMasterIdLst>
  <p:sldIdLst>
    <p:sldId id="274" r:id="rId3"/>
    <p:sldId id="460" r:id="rId4"/>
    <p:sldId id="276" r:id="rId5"/>
    <p:sldId id="420" r:id="rId6"/>
    <p:sldId id="458" r:id="rId7"/>
    <p:sldId id="459" r:id="rId8"/>
    <p:sldId id="415" r:id="rId9"/>
    <p:sldId id="418" r:id="rId10"/>
    <p:sldId id="426" r:id="rId11"/>
    <p:sldId id="436" r:id="rId12"/>
    <p:sldId id="434" r:id="rId13"/>
    <p:sldId id="421" r:id="rId14"/>
    <p:sldId id="431" r:id="rId15"/>
    <p:sldId id="438" r:id="rId16"/>
    <p:sldId id="432" r:id="rId17"/>
    <p:sldId id="439" r:id="rId18"/>
    <p:sldId id="453" r:id="rId19"/>
    <p:sldId id="433" r:id="rId20"/>
    <p:sldId id="454" r:id="rId21"/>
    <p:sldId id="451" r:id="rId22"/>
    <p:sldId id="452" r:id="rId23"/>
    <p:sldId id="441" r:id="rId24"/>
    <p:sldId id="427" r:id="rId25"/>
    <p:sldId id="428" r:id="rId26"/>
    <p:sldId id="429" r:id="rId27"/>
    <p:sldId id="417" r:id="rId28"/>
    <p:sldId id="455" r:id="rId29"/>
    <p:sldId id="456" r:id="rId30"/>
    <p:sldId id="457" r:id="rId31"/>
    <p:sldId id="442" r:id="rId32"/>
    <p:sldId id="349" r:id="rId33"/>
    <p:sldId id="412" r:id="rId34"/>
    <p:sldId id="413" r:id="rId35"/>
    <p:sldId id="461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116" d="100"/>
          <a:sy n="116" d="100"/>
        </p:scale>
        <p:origin x="102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2016-12-08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2016-12-08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8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2016-12-08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2016-12-08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Practice/Index/153#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3#5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8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42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40.png"/><Relationship Id="rId1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37601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 smtClean="0"/>
              <a:t>Вложени </a:t>
            </a:r>
            <a:r>
              <a:rPr lang="en-US" dirty="0" smtClean="0"/>
              <a:t>if </a:t>
            </a:r>
            <a:r>
              <a:rPr lang="bg-BG" dirty="0" smtClean="0"/>
              <a:t>конструкции и</a:t>
            </a:r>
            <a:br>
              <a:rPr lang="bg-BG" dirty="0" smtClean="0"/>
            </a:br>
            <a:r>
              <a:rPr lang="bg-BG" dirty="0" smtClean="0"/>
              <a:t>по-сложни логически условия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10236" y="39069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762218" y="3962196"/>
            <a:ext cx="15279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проверки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9715" y="3691987"/>
            <a:ext cx="3618765" cy="2479312"/>
          </a:xfrm>
          <a:prstGeom prst="roundRect">
            <a:avLst>
              <a:gd name="adj" fmla="val 704"/>
            </a:avLst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Предприемчив българин отваря по едно квартално магазинче в няколко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000" dirty="0" smtClean="0"/>
              <a:t> с различни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000" dirty="0" smtClean="0"/>
              <a:t> за следните </a:t>
            </a:r>
            <a:r>
              <a:rPr lang="bg-BG" sz="3000" b="1" dirty="0" smtClean="0">
                <a:solidFill>
                  <a:schemeClr val="tx2">
                    <a:lumMod val="75000"/>
                  </a:schemeClr>
                </a:solidFill>
              </a:rPr>
              <a:t>продукти</a:t>
            </a:r>
            <a:r>
              <a:rPr lang="bg-BG" sz="3000" dirty="0" smtClean="0"/>
              <a:t>:</a:t>
            </a:r>
          </a:p>
          <a:p>
            <a:endParaRPr lang="bg-BG" sz="3000" dirty="0"/>
          </a:p>
          <a:p>
            <a:endParaRPr lang="bg-BG" sz="3000" dirty="0" smtClean="0"/>
          </a:p>
          <a:p>
            <a:endParaRPr lang="bg-BG" sz="3000" dirty="0"/>
          </a:p>
          <a:p>
            <a:pPr>
              <a:spcBef>
                <a:spcPts val="3000"/>
              </a:spcBef>
            </a:pPr>
            <a:r>
              <a:rPr lang="bg-BG" sz="3000" dirty="0" smtClean="0"/>
              <a:t>По даден град, продукт и количество да се пресметне цената. Примери: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73221"/>
              </p:ext>
            </p:extLst>
          </p:nvPr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/>
                <a:gridCol w="1436284"/>
                <a:gridCol w="1135329"/>
                <a:gridCol w="1349250"/>
                <a:gridCol w="1266642"/>
                <a:gridCol w="1439744"/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peanuts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1.35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1.55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087669"/>
            <a:ext cx="13412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11433" y="5086219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911633" y="5108138"/>
            <a:ext cx="1524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64233" y="5106688"/>
            <a:ext cx="792379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220862" y="5086754"/>
            <a:ext cx="114075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590212" y="5085304"/>
            <a:ext cx="7620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7012" y="1126153"/>
            <a:ext cx="11353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product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scanner.nextLine().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scanner.nextLine().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quantity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Double.parseDouble(scanner.nextLine());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town.equals("sofia"))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product.equals("coffee"))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System.out.println(0.50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quantity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town.equals("varna")) // TODO: finish this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town.equals("plovdiv"))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312096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213996"/>
            <a:ext cx="9296398" cy="1339204"/>
          </a:xfrm>
        </p:spPr>
        <p:txBody>
          <a:bodyPr/>
          <a:lstStyle/>
          <a:p>
            <a:r>
              <a:rPr lang="bg-BG" dirty="0"/>
              <a:t>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", логическо "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логическо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10" y="1291034"/>
            <a:ext cx="3047998" cy="2706622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ibrary.ohiou.edu/wp-content/uploads/2013/11/booleanOpera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8" y="1265300"/>
            <a:ext cx="7177134" cy="2773300"/>
          </a:xfrm>
          <a:prstGeom prst="roundRect">
            <a:avLst>
              <a:gd name="adj" fmla="val 5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1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 (оператор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bg-BG" dirty="0" smtClean="0"/>
              <a:t>) означава няколко условия да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изпълнени едновременно</a:t>
            </a:r>
          </a:p>
          <a:p>
            <a:pPr>
              <a:lnSpc>
                <a:spcPct val="115000"/>
              </a:lnSpc>
            </a:pP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</a:pPr>
            <a:r>
              <a:rPr lang="bg-BG" dirty="0" smtClean="0"/>
              <a:t>Пример: проверка дали точка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 smtClean="0"/>
              <a:t>се намира вътре в правоъгълника</a:t>
            </a:r>
            <a:br>
              <a:rPr lang="bg-BG" dirty="0" smtClean="0"/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{x1, y1} – {x2, y2}</a:t>
            </a:r>
            <a:endParaRPr lang="bg-BG" dirty="0"/>
          </a:p>
          <a:p>
            <a:pPr>
              <a:lnSpc>
                <a:spcPct val="115000"/>
              </a:lnSpc>
            </a:pPr>
            <a:r>
              <a:rPr lang="bg-BG" dirty="0" smtClean="0"/>
              <a:t>Необходимо е точката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{x, y}</a:t>
            </a:r>
            <a:r>
              <a:rPr lang="bg-BG" dirty="0" smtClean="0"/>
              <a:t> да е:</a:t>
            </a:r>
          </a:p>
          <a:p>
            <a:pPr lvl="1">
              <a:lnSpc>
                <a:spcPct val="115000"/>
              </a:lnSpc>
            </a:pPr>
            <a:r>
              <a:rPr lang="bg-BG" dirty="0" smtClean="0"/>
              <a:t>надясно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наляво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</a:t>
            </a:r>
            <a:br>
              <a:rPr lang="bg-BG" dirty="0" smtClean="0"/>
            </a:br>
            <a:r>
              <a:rPr lang="bg-BG" dirty="0" smtClean="0"/>
              <a:t>надолу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нагоре от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"И"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3263270"/>
            <a:ext cx="3844906" cy="3007140"/>
          </a:xfrm>
          <a:prstGeom prst="roundRect">
            <a:avLst>
              <a:gd name="adj" fmla="val 1444"/>
            </a:avLst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348753"/>
            <a:ext cx="108821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bg-BG" dirty="0" smtClean="0"/>
              <a:t> за даден правоъгълник, ако е: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надясно от лявата му страна, наляво то дясната му страна, надолу от горната му страна и 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Точка в правоъгълник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5820" y="3056563"/>
            <a:ext cx="10777184" cy="2970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 = 8, y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2, y1 = -3;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12, y2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y2)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System.out.println("Inside");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System.out.println("Outside");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079" y="3712022"/>
            <a:ext cx="2121346" cy="1659126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2523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Логическо </a:t>
            </a:r>
            <a:r>
              <a:rPr lang="bg-BG" dirty="0" smtClean="0"/>
              <a:t>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 </a:t>
            </a:r>
            <a:r>
              <a:rPr lang="bg-BG" dirty="0"/>
              <a:t>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bg-BG" dirty="0" smtClean="0"/>
              <a:t>) </a:t>
            </a:r>
            <a:r>
              <a:rPr lang="bg-BG" dirty="0"/>
              <a:t>означава </a:t>
            </a:r>
            <a:r>
              <a:rPr lang="bg-BG" dirty="0" smtClean="0"/>
              <a:t>да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 smtClean="0"/>
              <a:t>измежду няколко условия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Задача: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плод</a:t>
            </a:r>
            <a:r>
              <a:rPr lang="bg-BG" dirty="0" smtClean="0"/>
              <a:t> или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зеленчук</a:t>
            </a:r>
            <a:r>
              <a:rPr lang="en-US" dirty="0" smtClean="0"/>
              <a:t>?</a:t>
            </a:r>
            <a:endParaRPr lang="bg-BG" dirty="0" smtClean="0"/>
          </a:p>
          <a:p>
            <a:pPr lvl="1"/>
            <a:r>
              <a:rPr lang="bg-BG" dirty="0" smtClean="0"/>
              <a:t>Плодовете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fruit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Зеленчуците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vegetable</a:t>
            </a:r>
            <a:r>
              <a:rPr lang="en-US" dirty="0" smtClean="0"/>
              <a:t>"</a:t>
            </a:r>
            <a:r>
              <a:rPr lang="bg-BG" dirty="0" smtClean="0"/>
              <a:t> са: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Всички останали са</a:t>
            </a:r>
            <a:r>
              <a:rPr lang="en-US" dirty="0" smtClean="0"/>
              <a:t>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en-US" dirty="0" smtClean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"ИЛИ"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9308" y="2535300"/>
            <a:ext cx="11236304" cy="865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s.equals("banana")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s.equals("apple")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s.equals("kiwi"))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System.out.println("fruit");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32612" y="3827148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807233" y="3827148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373137" y="3950258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32612" y="5908357"/>
            <a:ext cx="1301691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807233" y="5908357"/>
            <a:ext cx="155437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8373137" y="603146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07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Плод или зеленчук?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9724" y="1219200"/>
            <a:ext cx="11506200" cy="40511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scanner.nextLine();</a:t>
            </a:r>
            <a:endParaRPr lang="bg-BG" sz="245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s.equals("banana")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kiwi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45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s.equals("cherry")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lemon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grapes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45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en-US" sz="24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s.equals("tomato") </a:t>
            </a:r>
            <a:r>
              <a:rPr lang="en-US" sz="245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s.equals("cucumber") </a:t>
            </a:r>
            <a:r>
              <a:rPr lang="en-US" sz="245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br>
              <a:rPr lang="en-US" sz="245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5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s.equals("pepper") </a:t>
            </a:r>
            <a:r>
              <a:rPr lang="en-US" sz="245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s.equals("carrot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r>
              <a:rPr lang="en-US" sz="245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vegetable</a:t>
            </a:r>
            <a:r>
              <a:rPr lang="en-US" sz="24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45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</a:t>
            </a:r>
            <a:r>
              <a:rPr lang="en-US" sz="24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45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4756721"/>
            <a:ext cx="9296398" cy="820600"/>
          </a:xfrm>
        </p:spPr>
        <p:txBody>
          <a:bodyPr/>
          <a:lstStyle/>
          <a:p>
            <a:r>
              <a:rPr lang="bg-BG" dirty="0" smtClean="0"/>
              <a:t>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4" y="5658621"/>
            <a:ext cx="9296398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375" y="1143000"/>
            <a:ext cx="2859272" cy="33348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8107">
            <a:off x="1202168" y="1893655"/>
            <a:ext cx="4772025" cy="1857375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58" y="1724020"/>
            <a:ext cx="1517464" cy="15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280" y="1866376"/>
            <a:ext cx="1911932" cy="191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Логическо отрицание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(оператор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 smtClean="0"/>
              <a:t>) </a:t>
            </a:r>
            <a:r>
              <a:rPr lang="bg-BG" dirty="0" smtClean="0"/>
              <a:t>означава да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дадено услови</a:t>
            </a:r>
            <a:r>
              <a:rPr lang="en-US" dirty="0" smtClean="0"/>
              <a:t>e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Пример: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Дадено число е </a:t>
            </a:r>
            <a:r>
              <a:rPr lang="bg-BG" sz="3400" b="1" dirty="0">
                <a:solidFill>
                  <a:schemeClr val="tx2">
                    <a:lumMod val="75000"/>
                  </a:schemeClr>
                </a:solidFill>
              </a:rPr>
              <a:t>валидно</a:t>
            </a:r>
            <a:r>
              <a:rPr lang="bg-BG" sz="3000" dirty="0" smtClean="0"/>
              <a:t>, ако</a:t>
            </a:r>
            <a:r>
              <a:rPr lang="bg-BG" sz="3000" dirty="0"/>
              <a:t> </a:t>
            </a:r>
            <a:r>
              <a:rPr lang="bg-BG" sz="3000" dirty="0" smtClean="0"/>
              <a:t>е в диапазона </a:t>
            </a:r>
            <a:r>
              <a:rPr lang="en-US" sz="3000" dirty="0" smtClean="0"/>
              <a:t>[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 smtClean="0"/>
              <a:t>…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200</a:t>
            </a:r>
            <a:r>
              <a:rPr lang="en-US" sz="3000" dirty="0" smtClean="0"/>
              <a:t>]</a:t>
            </a:r>
            <a:r>
              <a:rPr lang="bg-BG" sz="3000" dirty="0" smtClean="0"/>
              <a:t> или е </a:t>
            </a:r>
            <a:r>
              <a:rPr lang="bg-BG" sz="3400" b="1" dirty="0">
                <a:solidFill>
                  <a:schemeClr val="tx2">
                    <a:lumMod val="75000"/>
                  </a:schemeClr>
                </a:solidFill>
              </a:rPr>
              <a:t>0</a:t>
            </a:r>
            <a:endParaRPr lang="en-US" sz="34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Да се направи проверка за </a:t>
            </a:r>
            <a:r>
              <a:rPr lang="bg-BG" sz="3400" b="1" dirty="0">
                <a:solidFill>
                  <a:schemeClr val="tx2">
                    <a:lumMod val="75000"/>
                  </a:schemeClr>
                </a:solidFill>
              </a:rPr>
              <a:t>невалидно число</a:t>
            </a:r>
            <a:endParaRPr lang="en-US" sz="3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2402" y="4419600"/>
            <a:ext cx="11285610" cy="14631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inRange = </a:t>
            </a:r>
            <a:r>
              <a:rPr lang="bg-BG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100 &amp;&amp; num &lt;= 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</a:t>
            </a:r>
            <a:r>
              <a:rPr lang="bg-BG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5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System.out.println("invalid");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Да се напише програма, която чете 6 десетични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endParaRPr lang="bg-BG" sz="3200" dirty="0"/>
          </a:p>
          <a:p>
            <a:pPr lvl="1"/>
            <a:r>
              <a:rPr lang="bg-BG" sz="3000" dirty="0" smtClean="0"/>
              <a:t>Печата дали точката е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върху страна от правоъгълника </a:t>
            </a:r>
            <a:r>
              <a:rPr lang="bg-BG" sz="3000" dirty="0" smtClean="0"/>
              <a:t>или не</a:t>
            </a:r>
          </a:p>
          <a:p>
            <a:pPr lvl="1"/>
            <a:r>
              <a:rPr lang="bg-BG" sz="3000" dirty="0" smtClean="0"/>
              <a:t>Ограничения: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sz="3000" b="1" dirty="0" smtClean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sz="3000" b="1" dirty="0"/>
              <a:t> </a:t>
            </a:r>
            <a:r>
              <a:rPr lang="en-US" sz="3000" dirty="0"/>
              <a:t>&lt;</a:t>
            </a:r>
            <a:r>
              <a:rPr lang="en-US" sz="3000" b="1" dirty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Пример: Точка върху страна на 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8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082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Inside / Outside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7635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12" y="3733800"/>
            <a:ext cx="3447842" cy="2677656"/>
          </a:xfrm>
          <a:prstGeom prst="roundRect">
            <a:avLst>
              <a:gd name="adj" fmla="val 1866"/>
            </a:avLst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04212" y="3733800"/>
            <a:ext cx="78698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800" dirty="0"/>
              <a:t>2</a:t>
            </a:r>
            <a:endParaRPr lang="en-US" sz="2800" dirty="0"/>
          </a:p>
          <a:p>
            <a:r>
              <a:rPr lang="bg-BG" sz="2800" dirty="0"/>
              <a:t>-3</a:t>
            </a:r>
            <a:endParaRPr lang="en-US" sz="2800" dirty="0"/>
          </a:p>
          <a:p>
            <a:r>
              <a:rPr lang="bg-BG" sz="2800" dirty="0"/>
              <a:t>12</a:t>
            </a:r>
            <a:endParaRPr lang="en-US" sz="2800" dirty="0"/>
          </a:p>
          <a:p>
            <a:r>
              <a:rPr lang="bg-BG" sz="2800" dirty="0"/>
              <a:t>3</a:t>
            </a:r>
            <a:endParaRPr lang="en-US" sz="2800" dirty="0"/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12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-1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3733800"/>
            <a:ext cx="16764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31106" y="4949517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26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bg-BG" sz="11500" b="1" smtClean="0"/>
              <a:t>TODO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Точка лежи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върху някоя от страните </a:t>
            </a:r>
            <a:r>
              <a:rPr lang="bg-BG" dirty="0" smtClean="0"/>
              <a:t>на правоъгълник, ако: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 smtClean="0"/>
              <a:t>съвпада с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r>
              <a:rPr lang="en-US" dirty="0" smtClean="0"/>
              <a:t> </a:t>
            </a:r>
            <a:r>
              <a:rPr lang="bg-BG" dirty="0" smtClean="0"/>
              <a:t>и същевременно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 smtClean="0"/>
              <a:t>е между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bg-BG" dirty="0" smtClean="0"/>
              <a:t> или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dirty="0" smtClean="0"/>
              <a:t> </a:t>
            </a:r>
            <a:r>
              <a:rPr lang="bg-BG" dirty="0"/>
              <a:t>съвпада с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y1</a:t>
            </a:r>
            <a:r>
              <a:rPr lang="en-US" dirty="0" smtClean="0"/>
              <a:t> </a:t>
            </a:r>
            <a:r>
              <a:rPr lang="bg-BG" dirty="0"/>
              <a:t>или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y2</a:t>
            </a:r>
            <a:r>
              <a:rPr lang="en-US" dirty="0" smtClean="0"/>
              <a:t> </a:t>
            </a:r>
            <a:r>
              <a:rPr lang="bg-BG" dirty="0"/>
              <a:t>и същевременно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/>
              <a:t> </a:t>
            </a:r>
            <a:r>
              <a:rPr lang="bg-BG" dirty="0"/>
              <a:t>е между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x1</a:t>
            </a:r>
            <a:r>
              <a:rPr lang="en-US" dirty="0" smtClean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x2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</a:t>
            </a:r>
            <a:r>
              <a:rPr lang="bg-BG" dirty="0"/>
              <a:t>логически </a:t>
            </a:r>
            <a:r>
              <a:rPr lang="bg-BG" dirty="0" smtClean="0"/>
              <a:t>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4" y="3146612"/>
            <a:ext cx="105155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== x1 || x == x2)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(y &gt;= y1) &amp;&amp; (y &lt;= y2)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== y1 || y == y2) &amp;&amp;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(x &gt;= x1) &amp;&amp; (x &lt;= x2)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System.out.println("Border");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75" y="3464859"/>
            <a:ext cx="3587291" cy="2796988"/>
          </a:xfrm>
          <a:prstGeom prst="roundRect">
            <a:avLst>
              <a:gd name="adj" fmla="val 1444"/>
            </a:avLst>
          </a:prstGeom>
        </p:spPr>
      </p:pic>
    </p:spTree>
    <p:extLst>
      <p:ext uri="{BB962C8B-B14F-4D97-AF65-F5344CB8AC3E}">
        <p14:creationId xmlns:p14="http://schemas.microsoft.com/office/powerpoint/2010/main" val="37366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73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Предходното условие може да се опрости</a:t>
            </a:r>
            <a:r>
              <a:rPr lang="en-US" dirty="0" smtClean="0"/>
              <a:t> </a:t>
            </a:r>
            <a:r>
              <a:rPr lang="bg-BG" dirty="0" smtClean="0"/>
              <a:t>ето така: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Опростяване на логически условия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6649" y="1905000"/>
            <a:ext cx="10715528" cy="41811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onLeftSide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x1)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onRightSide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(x == x2) &amp;&amp; (y &gt;= y1) &amp;&amp; (y &lt;= y2);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y1) &amp;&amp; (x &gt;= x1) &amp;&amp; (x &lt;= x2);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onDownSide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(y == y2) &amp;&amp; (x &gt;= x1) &amp;&amp; (x &lt;= x2);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onLeftSide || onRightSide ||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onUpSide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onDownSide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745350"/>
            <a:ext cx="2668353" cy="2080497"/>
          </a:xfrm>
          <a:prstGeom prst="roundRect">
            <a:avLst>
              <a:gd name="adj" fmla="val 1444"/>
            </a:avLst>
          </a:prstGeom>
        </p:spPr>
      </p:pic>
      <p:sp>
        <p:nvSpPr>
          <p:cNvPr id="8" name="Rectangle 7"/>
          <p:cNvSpPr/>
          <p:nvPr/>
        </p:nvSpPr>
        <p:spPr>
          <a:xfrm>
            <a:off x="661800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judge.softuni.bg/Contests/Practice/Index/153#</a:t>
            </a:r>
            <a:r>
              <a:rPr lang="bg-BG" dirty="0" smtClean="0">
                <a:hlinkClick r:id="rId3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351600"/>
            <a:ext cx="9296398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34" y="1313000"/>
            <a:ext cx="4076358" cy="36198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875102" y="2014400"/>
            <a:ext cx="2557006" cy="2557006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1822675"/>
            <a:ext cx="2940456" cy="29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Магазин за плодове 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 smtClean="0"/>
              <a:t>продава на следните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цени</a:t>
            </a:r>
            <a:r>
              <a:rPr lang="bg-BG" sz="3200" dirty="0" smtClean="0"/>
              <a:t>:</a:t>
            </a:r>
          </a:p>
          <a:p>
            <a:endParaRPr lang="bg-BG" sz="3200" dirty="0"/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 smtClean="0"/>
              <a:t>цените са по-високи: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800"/>
              </a:spcBef>
            </a:pPr>
            <a:r>
              <a:rPr lang="bg-BG" sz="3200" dirty="0" smtClean="0"/>
              <a:t>Примерен</a:t>
            </a:r>
            <a:br>
              <a:rPr lang="bg-BG" sz="3200" dirty="0" smtClean="0"/>
            </a:br>
            <a:r>
              <a:rPr lang="bg-BG" sz="3200" dirty="0" smtClean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Магазин за плодове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9151" y="1771775"/>
          <a:ext cx="10007346" cy="1159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/>
                <a:gridCol w="1318260"/>
                <a:gridCol w="1042035"/>
                <a:gridCol w="1238377"/>
                <a:gridCol w="1690433"/>
                <a:gridCol w="851535"/>
                <a:gridCol w="1689735"/>
                <a:gridCol w="1192975"/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9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2.70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5.50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3.85</a:t>
                      </a:r>
                      <a:endParaRPr lang="en-US" sz="2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93250" y="3753029"/>
          <a:ext cx="10007346" cy="1109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3996"/>
                <a:gridCol w="1318260"/>
                <a:gridCol w="1042035"/>
                <a:gridCol w="1238377"/>
                <a:gridCol w="1690433"/>
                <a:gridCol w="851535"/>
                <a:gridCol w="1689735"/>
                <a:gridCol w="1192975"/>
              </a:tblGrid>
              <a:tr h="5765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плод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banana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orange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grapefruit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kiwi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pineapple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grapes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2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цена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2.70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3.00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5.60</a:t>
                      </a:r>
                    </a:p>
                  </a:txBody>
                  <a:tcPr marL="68580" marR="68580" marT="0" marB="0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b="1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4.20</a:t>
                      </a: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46060" y="5181600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76164" y="5203519"/>
            <a:ext cx="166125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340633" y="5202069"/>
            <a:ext cx="1066800" cy="12941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2.70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Решение: </a:t>
            </a:r>
            <a:r>
              <a:rPr lang="ru-RU" dirty="0" smtClean="0"/>
              <a:t>Магазин за плодове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2" y="954643"/>
            <a:ext cx="111252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day.equals("saturday") || day.equals("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 {</a:t>
            </a:r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fruit.equals("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fruit.equals("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apple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1.25;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more fruits come here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day.equals("monday") || day.equals("tuesday") || day.equals("wednesday") || day.equals("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day.equals("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fruit.equals("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banana") price = 2.50;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9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more fruits come here </a:t>
            </a:r>
            <a:r>
              <a:rPr lang="en-US" sz="29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9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004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bg-BG" sz="3200" dirty="0"/>
              <a:t>Фирма дава следните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комисионни</a:t>
            </a:r>
            <a:r>
              <a:rPr lang="bg-BG" sz="3200" dirty="0"/>
              <a:t> на търговците си според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града</a:t>
            </a:r>
            <a:r>
              <a:rPr lang="bg-BG" sz="3200" dirty="0"/>
              <a:t>, в който работят и обема 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продажбите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bg-BG" sz="3200" dirty="0" smtClean="0"/>
              <a:t>Напишете програма, която по град и обем</a:t>
            </a:r>
            <a:br>
              <a:rPr lang="bg-BG" sz="3200" dirty="0" smtClean="0"/>
            </a:br>
            <a:r>
              <a:rPr lang="bg-BG" sz="3200" dirty="0" smtClean="0"/>
              <a:t>на продажбите изчислява комисионната</a:t>
            </a:r>
          </a:p>
          <a:p>
            <a:pPr lvl="1"/>
            <a:r>
              <a:rPr lang="bg-BG" sz="3000" dirty="0" smtClean="0"/>
              <a:t>Резултатът да се изведе закръглен с 2 десетични цифри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Търговски комисионни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2106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/>
                <a:gridCol w="1767273"/>
                <a:gridCol w="2386947"/>
                <a:gridCol w="2826883"/>
                <a:gridCol w="1688530"/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Град / цена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 smtClean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dirty="0"/>
              <a:t>Търговски комисионни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844689"/>
            <a:ext cx="10944000" cy="46597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commission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town.equals("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 {</a:t>
            </a:r>
            <a:endParaRPr lang="en-US" sz="239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(sales &gt;= 0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(sales &gt; 500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check the other price ranges </a:t>
            </a:r>
            <a:r>
              <a:rPr lang="en-US" sz="239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39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town.equals("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39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town.equals("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39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commission </a:t>
            </a:r>
            <a:r>
              <a:rPr lang="en-US" sz="239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</a:t>
            </a: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System.out.printf("%.2f",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System.out.println("error");</a:t>
            </a:r>
            <a:endParaRPr lang="en-US" sz="239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 smtClean="0"/>
              <a:t>По-доброто</a:t>
            </a:r>
            <a:r>
              <a:rPr lang="en-US" dirty="0" smtClean="0"/>
              <a:t> </a:t>
            </a:r>
            <a:r>
              <a:rPr lang="en-US" dirty="0"/>
              <a:t>If-Else-If-Else?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052703"/>
            <a:ext cx="8938472" cy="1568497"/>
          </a:xfrm>
        </p:spPr>
        <p:txBody>
          <a:bodyPr/>
          <a:lstStyle/>
          <a:p>
            <a:pPr lvl="0"/>
            <a:r>
              <a:rPr lang="bg-BG" dirty="0" smtClean="0"/>
              <a:t>Условна конструкция </a:t>
            </a:r>
            <a:r>
              <a:rPr lang="en-US" dirty="0" smtClean="0"/>
              <a:t>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en-US" dirty="0"/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46212" y="1219200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70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 smtClean="0"/>
              <a:t> </a:t>
            </a:r>
            <a:r>
              <a:rPr lang="bg-BG" sz="3200" dirty="0" smtClean="0"/>
              <a:t>работи като поредица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Пример</a:t>
            </a:r>
            <a:r>
              <a:rPr lang="en-US" sz="3200" dirty="0" smtClean="0"/>
              <a:t>: </a:t>
            </a:r>
            <a:r>
              <a:rPr lang="bg-BG" sz="3200" dirty="0" smtClean="0"/>
              <a:t>Принтирайте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bg-BG" sz="3200" dirty="0" smtClean="0"/>
              <a:t>на английски</a:t>
            </a:r>
            <a:r>
              <a:rPr lang="en-US" sz="3200" dirty="0" smtClean="0"/>
              <a:t>)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(1…7)</a:t>
            </a:r>
            <a:endParaRPr lang="bg-BG" sz="3200" dirty="0" smtClean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743200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Error!");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 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https://judge.softuni.bg/Contests/Practice/Index/153#8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5835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принтира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r>
              <a:rPr lang="en-US" sz="3200" dirty="0" smtClean="0"/>
              <a:t>:</a:t>
            </a:r>
            <a:r>
              <a:rPr lang="bg-BG" sz="3200" dirty="0" smtClean="0"/>
              <a:t> </a:t>
            </a:r>
            <a:r>
              <a:rPr lang="en-US" sz="3000" dirty="0" smtClean="0"/>
              <a:t>dog </a:t>
            </a:r>
            <a:r>
              <a:rPr lang="en-US" sz="3000" dirty="0">
                <a:sym typeface="Wingdings" panose="05000000000000000000" pitchFamily="2" charset="2"/>
              </a:rPr>
              <a:t> mammal; crocodile, tortoise, snake  </a:t>
            </a:r>
            <a:r>
              <a:rPr lang="en-US" sz="3000" dirty="0" smtClean="0">
                <a:sym typeface="Wingdings" panose="05000000000000000000" pitchFamily="2" charset="2"/>
              </a:rPr>
              <a:t>reptile;</a:t>
            </a:r>
            <a:r>
              <a:rPr lang="bg-BG" sz="3000" dirty="0">
                <a:sym typeface="Wingdings" panose="05000000000000000000" pitchFamily="2" charset="2"/>
              </a:rPr>
              <a:t> </a:t>
            </a:r>
            <a:r>
              <a:rPr lang="en-US" sz="3000" dirty="0" smtClean="0">
                <a:sym typeface="Wingdings" panose="05000000000000000000" pitchFamily="2" charset="2"/>
              </a:rPr>
              <a:t>others </a:t>
            </a:r>
            <a:r>
              <a:rPr lang="en-US" sz="3000" dirty="0">
                <a:sym typeface="Wingdings" panose="05000000000000000000" pitchFamily="2" charset="2"/>
              </a:rPr>
              <a:t> unknown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Множество етикети в</a:t>
            </a:r>
            <a:r>
              <a:rPr lang="en-US" dirty="0" smtClean="0"/>
              <a:t> 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9859" y="2667000"/>
            <a:ext cx="10453800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625599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Тестване на решението</a:t>
            </a:r>
            <a:r>
              <a:rPr lang="en-US" smtClean="0"/>
              <a:t>: </a:t>
            </a:r>
            <a:r>
              <a:rPr lang="en-US" smtClean="0">
                <a:hlinkClick r:id="rId2"/>
              </a:rPr>
              <a:t>https://judge.softuni.bg/Contests/Practice/Index/153#9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8786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6742197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Вложени проверки</a:t>
            </a:r>
            <a:endParaRPr lang="en-US" dirty="0" smtClean="0"/>
          </a:p>
          <a:p>
            <a:pPr marL="723900" lvl="1" indent="-420688"/>
            <a:r>
              <a:rPr lang="bg-BG" dirty="0"/>
              <a:t>Задачи </a:t>
            </a:r>
            <a:r>
              <a:rPr lang="bg-BG" dirty="0" smtClean="0"/>
              <a:t>с вложени проверки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По-сложни проверки</a:t>
            </a:r>
          </a:p>
          <a:p>
            <a:pPr marL="723900" lvl="1" indent="-420688"/>
            <a:r>
              <a:rPr lang="bg-BG" dirty="0" smtClean="0"/>
              <a:t>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 smtClean="0"/>
              <a:t>", логическо "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 smtClean="0"/>
              <a:t>", логическо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 smtClean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скоби</a:t>
            </a:r>
          </a:p>
          <a:p>
            <a:pPr marL="723900" lvl="1" indent="-420688"/>
            <a:r>
              <a:rPr lang="bg-BG" dirty="0" smtClean="0"/>
              <a:t>Задачи със сложни проверки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30" y="1271366"/>
            <a:ext cx="3800782" cy="49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по-сложни проверки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7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Вложени проверки:</a:t>
            </a:r>
          </a:p>
          <a:p>
            <a:endParaRPr lang="bg-BG" sz="3200" dirty="0"/>
          </a:p>
          <a:p>
            <a:endParaRPr lang="bg-BG" sz="3200" dirty="0" smtClean="0"/>
          </a:p>
          <a:p>
            <a:endParaRPr lang="bg-BG" sz="3200" dirty="0"/>
          </a:p>
          <a:p>
            <a:endParaRPr lang="bg-BG" sz="3200" dirty="0" smtClean="0"/>
          </a:p>
          <a:p>
            <a:pPr>
              <a:spcBef>
                <a:spcPts val="1200"/>
              </a:spcBef>
            </a:pPr>
            <a:r>
              <a:rPr lang="bg-BG" sz="3200" dirty="0" smtClean="0"/>
              <a:t>По-сложни проверки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sz="3200" dirty="0" smtClean="0"/>
              <a:t>,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en-US" sz="3200" dirty="0" smtClean="0"/>
              <a:t>,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bg-BG" sz="3200" dirty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1752600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52600"/>
            <a:ext cx="6701616" cy="2012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(condition2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1" y="5195804"/>
            <a:ext cx="10880335" cy="10525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== left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 == right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&gt;= top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 &lt;= bottom)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System.out.println("Point on the left or right side.");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Java"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 smtClean="0">
                <a:hlinkClick r:id="rId5"/>
              </a:rPr>
              <a:t>facebook.com/SoftwareUniversity</a:t>
            </a:r>
            <a:endParaRPr lang="en-US" sz="2900" noProof="1" smtClean="0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6515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 smtClean="0"/>
              <a:t>Вложени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 smtClean="0"/>
              <a:t>If-</a:t>
            </a:r>
            <a:r>
              <a:rPr lang="bg-BG" dirty="0" smtClean="0"/>
              <a:t>конструкции, вложени една в друга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7" y="1219200"/>
            <a:ext cx="2859272" cy="3334801"/>
          </a:xfrm>
          <a:prstGeom prst="rect">
            <a:avLst/>
          </a:prstGeom>
        </p:spPr>
      </p:pic>
      <p:pic>
        <p:nvPicPr>
          <p:cNvPr id="3076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2" y="18960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130" y="1872116"/>
            <a:ext cx="2242682" cy="22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</a:t>
            </a:r>
            <a:r>
              <a:rPr lang="en-US" dirty="0" smtClean="0"/>
              <a:t>Java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не</a:t>
            </a:r>
            <a:r>
              <a:rPr lang="bg-BG" dirty="0" smtClean="0"/>
              <a:t> трябва да сравняваме обекти от тип </a:t>
            </a:r>
            <a:r>
              <a:rPr lang="en-US" dirty="0" smtClean="0"/>
              <a:t>String </a:t>
            </a:r>
            <a:r>
              <a:rPr lang="bg-BG" dirty="0" smtClean="0"/>
              <a:t>с ==</a:t>
            </a:r>
            <a:endParaRPr lang="bg-BG" dirty="0"/>
          </a:p>
          <a:p>
            <a:r>
              <a:rPr lang="bg-BG" dirty="0" smtClean="0"/>
              <a:t>Ползва се метода </a:t>
            </a:r>
            <a:r>
              <a:rPr lang="en-US" dirty="0" smtClean="0">
                <a:latin typeface="Consolas" panose="020B0609020204030204" pitchFamily="49" charset="0"/>
              </a:rPr>
              <a:t>str1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.equals</a:t>
            </a:r>
            <a:r>
              <a:rPr lang="en-US" dirty="0" smtClean="0">
                <a:latin typeface="Consolas" panose="020B0609020204030204" pitchFamily="49" charset="0"/>
              </a:rPr>
              <a:t>(str2)</a:t>
            </a:r>
            <a:endParaRPr lang="bg-BG" dirty="0" smtClean="0">
              <a:latin typeface="Consolas" panose="020B0609020204030204" pitchFamily="49" charset="0"/>
            </a:endParaRPr>
          </a:p>
          <a:p>
            <a:endParaRPr lang="bg-BG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стрингове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2819400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color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l-PL" sz="32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pl-PL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pl-PL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pl-PL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bg-BG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l-PL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pl-PL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yellow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System.out.println("</a:t>
            </a:r>
            <a:r>
              <a:rPr lang="pl-PL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banana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pl-PL" sz="3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0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Разлика между </a:t>
            </a:r>
            <a:r>
              <a:rPr lang="pl-PL" dirty="0" smtClean="0"/>
              <a:t>== </a:t>
            </a:r>
            <a:r>
              <a:rPr lang="bg-BG" dirty="0" smtClean="0"/>
              <a:t>и</a:t>
            </a:r>
            <a:r>
              <a:rPr lang="pl-PL" dirty="0" smtClean="0"/>
              <a:t> .equals()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5612" y="2138810"/>
            <a:ext cx="5158566" cy="230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322" y="4762851"/>
            <a:ext cx="2291146" cy="122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8212" y="2131100"/>
            <a:ext cx="5451808" cy="230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68708" y="4762851"/>
            <a:ext cx="1750816" cy="122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http://findicons.com/files/icons/1671/simplicio/128/notification_don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498" y="4913880"/>
            <a:ext cx="911652" cy="91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en.opensuse.org/images/thumb/3/3b/Icon-warning.png/120px-Icon-warni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4893625"/>
            <a:ext cx="960396" cy="96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22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Конструкциите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 могат да се влагат една в друга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Вложени проверки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12812" y="2059460"/>
            <a:ext cx="10363200" cy="3788729"/>
            <a:chOff x="912812" y="2059460"/>
            <a:chExt cx="10363200" cy="3788729"/>
          </a:xfrm>
        </p:grpSpPr>
        <p:sp>
          <p:nvSpPr>
            <p:cNvPr id="10" name="Rectangle 9"/>
            <p:cNvSpPr/>
            <p:nvPr/>
          </p:nvSpPr>
          <p:spPr>
            <a:xfrm>
              <a:off x="1446212" y="2590800"/>
              <a:ext cx="9095096" cy="26803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tx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12812" y="2059460"/>
              <a:ext cx="10363200" cy="37887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(condition1) {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if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(condition2)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System.out.println("condition2 valid");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 System.out.println("condition2 not valid");</a:t>
              </a:r>
            </a:p>
            <a:p>
              <a:pPr eaLnBrk="0" hangingPunct="0">
                <a:lnSpc>
                  <a:spcPct val="120000"/>
                </a:lnSpc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System.out.println("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condition1 valid</a:t>
              </a: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");</a:t>
              </a: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08612" y="1989808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13" y="1066800"/>
            <a:ext cx="5903999" cy="5570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sz="3500" dirty="0" smtClean="0"/>
              <a:t>Според въведени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възраст</a:t>
            </a:r>
            <a:r>
              <a:rPr lang="bg-BG" sz="3500" dirty="0" smtClean="0"/>
              <a:t> и </a:t>
            </a:r>
            <a:r>
              <a:rPr lang="bg-BG" sz="3500" b="1" dirty="0" smtClean="0">
                <a:solidFill>
                  <a:schemeClr val="tx2">
                    <a:lumMod val="75000"/>
                  </a:schemeClr>
                </a:solidFill>
              </a:rPr>
              <a:t>пол</a:t>
            </a:r>
            <a:r>
              <a:rPr lang="bg-BG" sz="3500" dirty="0" smtClean="0"/>
              <a:t> (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500" dirty="0" smtClean="0"/>
              <a:t> / </a:t>
            </a:r>
            <a:r>
              <a:rPr lang="en-US" sz="35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500" dirty="0" smtClean="0"/>
              <a:t>)</a:t>
            </a:r>
            <a:r>
              <a:rPr lang="bg-BG" sz="3500" dirty="0" smtClean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</a:t>
            </a:r>
            <a:r>
              <a:rPr lang="bg-BG" sz="3000" dirty="0" smtClean="0"/>
              <a:t>години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/>
        </p:blipFill>
        <p:spPr bwMode="auto">
          <a:xfrm>
            <a:off x="6248410" y="2364399"/>
            <a:ext cx="5309990" cy="3975796"/>
          </a:xfrm>
          <a:prstGeom prst="roundRect">
            <a:avLst>
              <a:gd name="adj" fmla="val 621"/>
            </a:avLst>
          </a:prstGeom>
          <a:solidFill>
            <a:schemeClr val="tx1"/>
          </a:solidFill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152571"/>
            <a:ext cx="62911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151121"/>
            <a:ext cx="990600" cy="8940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 smtClean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001554"/>
            <a:ext cx="101346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age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Double.parseDouble(scanner.nextLine());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gender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scanner.nextLine();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gender.equals("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System.out.println("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Master");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if (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gender.equals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System.out.println("Miss");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gender.equals("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System.out.println("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gender.equals("f"))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System.out.println("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8564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2035</Words>
  <Application>Microsoft Office PowerPoint</Application>
  <PresentationFormat>Custom</PresentationFormat>
  <Paragraphs>423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 16x9</vt:lpstr>
      <vt:lpstr>По-сложни проверки</vt:lpstr>
      <vt:lpstr>Have a Question?</vt:lpstr>
      <vt:lpstr>Съдържание</vt:lpstr>
      <vt:lpstr>Вложени проверки</vt:lpstr>
      <vt:lpstr>Сравняване на стрингове</vt:lpstr>
      <vt:lpstr>Разлика между == и .equals()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По-сложни проверки</vt:lpstr>
      <vt:lpstr>Логическо "И"</vt:lpstr>
      <vt:lpstr>Пример: Точка в правоъгълник</vt:lpstr>
      <vt:lpstr>Логическо "ИЛИ"</vt:lpstr>
      <vt:lpstr>Решение: Плод или зеленчук?</vt:lpstr>
      <vt:lpstr>По-сложни проверки</vt:lpstr>
      <vt:lpstr>Логическо отрицание</vt:lpstr>
      <vt:lpstr>Пример: Точка върху страна на правоъгълник</vt:lpstr>
      <vt:lpstr>По-сложни логически условия</vt:lpstr>
      <vt:lpstr>Опростяване на логически условия</vt:lpstr>
      <vt:lpstr>Задачи с по-сложни проверки</vt:lpstr>
      <vt:lpstr>Пример: Магазин за плодове</vt:lpstr>
      <vt:lpstr>Решение: Магазин за плодове</vt:lpstr>
      <vt:lpstr>Пример: Търговски комисионни</vt:lpstr>
      <vt:lpstr>Решение: Търговски комисионни</vt:lpstr>
      <vt:lpstr>Условна конструкция Switch-case</vt:lpstr>
      <vt:lpstr>Условна конструкция Switch-case</vt:lpstr>
      <vt:lpstr>Множество етикети в Switch-case</vt:lpstr>
      <vt:lpstr>Задачи с по-сложни проверки</vt:lpstr>
      <vt:lpstr>Какво научихме днес?</vt:lpstr>
      <vt:lpstr>По-сложни проверки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2016-12-08T09:53:45Z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