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vetan Raykov" initials="TR" lastIdx="1" clrIdx="0">
    <p:extLst>
      <p:ext uri="{19B8F6BF-5375-455C-9EA6-DF929625EA0E}">
        <p15:presenceInfo xmlns:p15="http://schemas.microsoft.com/office/powerpoint/2012/main" userId="e88d044b5320be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E5"/>
    <a:srgbClr val="72E7F7"/>
    <a:srgbClr val="55B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6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8:13:39.306" idx="1">
    <p:pos x="10" y="10"/>
    <p:text>https://www.geeksforgeeks.org/huffman-coding-greedy-algo-3/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6533" y="2089115"/>
            <a:ext cx="7493096" cy="1671320"/>
          </a:xfrm>
        </p:spPr>
        <p:txBody>
          <a:bodyPr anchor="ctr">
            <a:normAutofit/>
          </a:bodyPr>
          <a:lstStyle/>
          <a:p>
            <a:pPr algn="ctr"/>
            <a:r>
              <a:rPr lang="bg-BG" sz="4000" cap="none" dirty="0" smtClean="0">
                <a:latin typeface="Consolas" panose="020B0609020204030204" pitchFamily="49" charset="0"/>
              </a:rPr>
              <a:t>Алгоритъм на Хъфман за компресия на данни</a:t>
            </a:r>
            <a:endParaRPr lang="en-US" sz="4000" cap="none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43436" y="1705521"/>
            <a:ext cx="1903096" cy="3270372"/>
            <a:chOff x="1792604" y="1886701"/>
            <a:chExt cx="1903096" cy="32703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604" y="1886701"/>
              <a:ext cx="1903096" cy="265481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2604" y="4541520"/>
              <a:ext cx="190309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David A. </a:t>
              </a:r>
              <a:r>
                <a:rPr lang="en-US" dirty="0" smtClean="0"/>
                <a:t>Huffman</a:t>
              </a:r>
              <a:endParaRPr lang="bg-BG" dirty="0" smtClean="0"/>
            </a:p>
            <a:p>
              <a:pPr algn="ctr"/>
              <a:r>
                <a:rPr lang="en-US" sz="1600" dirty="0" smtClean="0"/>
                <a:t>1925 – </a:t>
              </a:r>
              <a:r>
                <a:rPr lang="bg-BG" sz="1600" dirty="0" smtClean="0"/>
                <a:t>1</a:t>
              </a:r>
              <a:r>
                <a:rPr lang="en-US" sz="1600" dirty="0" smtClean="0"/>
                <a:t>999</a:t>
              </a:r>
              <a:endParaRPr lang="en-US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486678" y="378000"/>
            <a:ext cx="144000" cy="5702243"/>
            <a:chOff x="11486678" y="378000"/>
            <a:chExt cx="144000" cy="5702243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8777153" y="3150000"/>
              <a:ext cx="5544000" cy="0"/>
            </a:xfrm>
            <a:prstGeom prst="line">
              <a:avLst/>
            </a:prstGeom>
            <a:ln w="19050">
              <a:solidFill>
                <a:srgbClr val="4BA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1486678" y="5936243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14069" y="6220645"/>
            <a:ext cx="9019542" cy="144000"/>
            <a:chOff x="2614069" y="6220645"/>
            <a:chExt cx="9019542" cy="144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64922" y="6292645"/>
              <a:ext cx="8712000" cy="0"/>
            </a:xfrm>
            <a:prstGeom prst="line">
              <a:avLst/>
            </a:prstGeom>
            <a:ln w="19050">
              <a:solidFill>
                <a:srgbClr val="4BA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1489611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614069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2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6229" y="6175345"/>
            <a:ext cx="9019542" cy="144000"/>
            <a:chOff x="2614069" y="6220645"/>
            <a:chExt cx="9019542" cy="144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64922" y="6292645"/>
              <a:ext cx="8712000" cy="0"/>
            </a:xfrm>
            <a:prstGeom prst="line">
              <a:avLst/>
            </a:prstGeom>
            <a:ln w="19050">
              <a:solidFill>
                <a:srgbClr val="4BA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1489611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14069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77925" y="1104180"/>
            <a:ext cx="9943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Consolas" panose="020B0609020204030204" pitchFamily="49" charset="0"/>
              </a:rPr>
              <a:t>Универсален алгоритъм за компресия без загуба на данни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7925" y="2554761"/>
            <a:ext cx="9943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Consolas" panose="020B0609020204030204" pitchFamily="49" charset="0"/>
              </a:rPr>
              <a:t>След кодиране и декодиране резултатът съвпада с оригинала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7925" y="3979509"/>
            <a:ext cx="9943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Consolas" panose="020B0609020204030204" pitchFamily="49" charset="0"/>
              </a:rPr>
              <a:t>Способен е да </a:t>
            </a:r>
            <a:r>
              <a:rPr lang="bg-BG" sz="2800" dirty="0">
                <a:latin typeface="Consolas" panose="020B0609020204030204" pitchFamily="49" charset="0"/>
              </a:rPr>
              <a:t>кодира всякакви данни, тъй като те винаги могат да </a:t>
            </a:r>
            <a:r>
              <a:rPr lang="bg-BG" sz="2800" dirty="0" smtClean="0">
                <a:latin typeface="Consolas" panose="020B0609020204030204" pitchFamily="49" charset="0"/>
              </a:rPr>
              <a:t>бъдат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bg-BG" sz="2800" dirty="0"/>
              <a:t>представени като поредица от байтове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83311" y="526413"/>
            <a:ext cx="9019542" cy="144000"/>
            <a:chOff x="2614069" y="6220645"/>
            <a:chExt cx="9019542" cy="144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64922" y="6292645"/>
              <a:ext cx="8712000" cy="0"/>
            </a:xfrm>
            <a:prstGeom prst="line">
              <a:avLst/>
            </a:prstGeom>
            <a:ln w="19050">
              <a:solidFill>
                <a:srgbClr val="4BA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1489611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14069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2809" y="6319345"/>
            <a:ext cx="1030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i="1" spc="600" dirty="0" smtClean="0">
                <a:latin typeface="Consolas" panose="020B0609020204030204" pitchFamily="49" charset="0"/>
              </a:rPr>
              <a:t>ОПИСАНИЕ</a:t>
            </a:r>
            <a:endParaRPr lang="en-US" sz="2400" i="1" spc="6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8878"/>
            <a:ext cx="12192000" cy="689514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bg-BG" sz="2400" i="1" dirty="0">
                <a:latin typeface="Consolas" panose="020B0609020204030204" pitchFamily="49" charset="0"/>
              </a:rPr>
              <a:t>Алгоритъм на Хъфман за компресия на данни</a:t>
            </a:r>
            <a:endParaRPr lang="en-US" sz="2400" i="1" spc="600" dirty="0"/>
          </a:p>
        </p:txBody>
      </p:sp>
      <p:sp>
        <p:nvSpPr>
          <p:cNvPr id="4" name="5-Point Star 3"/>
          <p:cNvSpPr/>
          <p:nvPr/>
        </p:nvSpPr>
        <p:spPr>
          <a:xfrm>
            <a:off x="969267" y="1243383"/>
            <a:ext cx="287079" cy="288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969267" y="2683212"/>
            <a:ext cx="287079" cy="288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969267" y="4130655"/>
            <a:ext cx="287079" cy="288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6229" y="6175345"/>
            <a:ext cx="9019542" cy="144000"/>
            <a:chOff x="2614069" y="6220645"/>
            <a:chExt cx="9019542" cy="144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64922" y="6292645"/>
              <a:ext cx="8712000" cy="0"/>
            </a:xfrm>
            <a:prstGeom prst="line">
              <a:avLst/>
            </a:prstGeom>
            <a:ln w="19050">
              <a:solidFill>
                <a:srgbClr val="4BA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1489611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14069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77925" y="1104180"/>
            <a:ext cx="9943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Consolas" panose="020B0609020204030204" pitchFamily="49" charset="0"/>
              </a:rPr>
              <a:t>Универсален алгоритъм за компресия без загуба на данни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7925" y="2554761"/>
            <a:ext cx="9943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Consolas" panose="020B0609020204030204" pitchFamily="49" charset="0"/>
              </a:rPr>
              <a:t>След кодиране и декодиране резултатът съвпада с оригинала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83311" y="526413"/>
            <a:ext cx="9019542" cy="144000"/>
            <a:chOff x="2614069" y="6220645"/>
            <a:chExt cx="9019542" cy="144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64922" y="6292645"/>
              <a:ext cx="8712000" cy="0"/>
            </a:xfrm>
            <a:prstGeom prst="line">
              <a:avLst/>
            </a:prstGeom>
            <a:ln w="19050">
              <a:solidFill>
                <a:srgbClr val="4BA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1489611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14069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2809" y="6319345"/>
            <a:ext cx="1030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i="1" spc="600" dirty="0" smtClean="0">
                <a:latin typeface="Consolas" panose="020B0609020204030204" pitchFamily="49" charset="0"/>
              </a:rPr>
              <a:t>ОПИСАНИЕ</a:t>
            </a:r>
            <a:endParaRPr lang="en-US" sz="2400" i="1" spc="6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8878"/>
            <a:ext cx="12192000" cy="689514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bg-BG" sz="2400" i="1" dirty="0">
                <a:latin typeface="Consolas" panose="020B0609020204030204" pitchFamily="49" charset="0"/>
              </a:rPr>
              <a:t>Алгоритъм на Хъфман за компресия на данни</a:t>
            </a:r>
            <a:endParaRPr lang="en-US" sz="2400" i="1" spc="600" dirty="0"/>
          </a:p>
        </p:txBody>
      </p:sp>
      <p:sp>
        <p:nvSpPr>
          <p:cNvPr id="4" name="5-Point Star 3"/>
          <p:cNvSpPr/>
          <p:nvPr/>
        </p:nvSpPr>
        <p:spPr>
          <a:xfrm>
            <a:off x="969267" y="1243383"/>
            <a:ext cx="287079" cy="288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969267" y="2683212"/>
            <a:ext cx="287079" cy="288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969267" y="4130655"/>
            <a:ext cx="287079" cy="288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85157" y="4677255"/>
            <a:ext cx="815724" cy="822302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6229" y="6175345"/>
            <a:ext cx="9019542" cy="144000"/>
            <a:chOff x="2614069" y="6220645"/>
            <a:chExt cx="9019542" cy="144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64922" y="6292645"/>
              <a:ext cx="8712000" cy="0"/>
            </a:xfrm>
            <a:prstGeom prst="line">
              <a:avLst/>
            </a:prstGeom>
            <a:ln w="19050">
              <a:solidFill>
                <a:srgbClr val="4BA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1489611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14069" y="6220645"/>
              <a:ext cx="144000" cy="144000"/>
            </a:xfrm>
            <a:prstGeom prst="ellipse">
              <a:avLst/>
            </a:prstGeom>
            <a:noFill/>
            <a:ln w="19050">
              <a:solidFill>
                <a:srgbClr val="4B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96330" y="659361"/>
            <a:ext cx="10544175" cy="55159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bg-BG" dirty="0"/>
              <a:t>Алгоритъмът на </a:t>
            </a:r>
            <a:r>
              <a:rPr lang="bg-BG" dirty="0" err="1"/>
              <a:t>Хъфман</a:t>
            </a:r>
            <a:r>
              <a:rPr lang="bg-BG" dirty="0"/>
              <a:t> е универсален алгоритъм за компресия без загуба на данни, което означава,  че след кодиране и декодиране на даден файл резултатът съвпада с оригинала. Този алгоритъм е способен да кодира всякакви данни, тъй като те винаги могат да бъдат представени като поредица от байтове. Идеята на алгоритъма на </a:t>
            </a:r>
            <a:r>
              <a:rPr lang="bg-BG" dirty="0" err="1"/>
              <a:t>Хъфман</a:t>
            </a:r>
            <a:r>
              <a:rPr lang="bg-BG" dirty="0"/>
              <a:t> е да се зададат кодове с променлива дължина за входните знаци, като дължината на тези кодове зависи от броя на повторенията (честотата) на съответните знаци. Най-често срещаният знак получава най-късият код, а най-рядко срещаният знак получава най дългият код. Тези кодове представляват последователност от битове, и са „префикс кодове“</a:t>
            </a:r>
            <a:r>
              <a:rPr lang="en-US" dirty="0"/>
              <a:t> (prefix codes)</a:t>
            </a:r>
            <a:r>
              <a:rPr lang="bg-BG" dirty="0"/>
              <a:t>, познати още в теорията като „кодове без префикс“ (</a:t>
            </a:r>
            <a:r>
              <a:rPr lang="en-US" dirty="0"/>
              <a:t>prefix-free codes</a:t>
            </a:r>
            <a:r>
              <a:rPr lang="bg-BG" dirty="0"/>
              <a:t>) или </a:t>
            </a:r>
            <a:r>
              <a:rPr lang="en-US" dirty="0"/>
              <a:t>“</a:t>
            </a:r>
            <a:r>
              <a:rPr lang="bg-BG" dirty="0"/>
              <a:t>моментални кодове“ (</a:t>
            </a:r>
            <a:r>
              <a:rPr lang="en-US" dirty="0"/>
              <a:t>instantaneous codes</a:t>
            </a:r>
            <a:r>
              <a:rPr lang="bg-BG" dirty="0"/>
              <a:t>)</a:t>
            </a:r>
            <a:r>
              <a:rPr lang="en-US" dirty="0"/>
              <a:t>. </a:t>
            </a:r>
            <a:r>
              <a:rPr lang="bg-BG" dirty="0"/>
              <a:t>Това означава, че назначеният на даден знак код, не е префикс на код, назначен на някой от другите знаци. Характерно за този тип кодиране е, че е „уникално </a:t>
            </a:r>
            <a:r>
              <a:rPr lang="bg-BG" dirty="0" err="1"/>
              <a:t>декодируемо</a:t>
            </a:r>
            <a:r>
              <a:rPr lang="bg-BG" dirty="0"/>
              <a:t>“, т.е. получателят може да идентифицира напълно и точно всяка една дума от компресираният поток, без да е необходим специален маркер за отделяне на думите.</a:t>
            </a:r>
            <a:endParaRPr lang="en-US" dirty="0"/>
          </a:p>
          <a:p>
            <a:r>
              <a:rPr lang="bg-BG" dirty="0"/>
              <a:t>Например</a:t>
            </a:r>
            <a:r>
              <a:rPr lang="en-US" dirty="0"/>
              <a:t>,</a:t>
            </a:r>
            <a:r>
              <a:rPr lang="bg-BG" dirty="0"/>
              <a:t> ако имаме четири знака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i="1" dirty="0"/>
              <a:t>d,</a:t>
            </a:r>
            <a:r>
              <a:rPr lang="en-US" dirty="0"/>
              <a:t> и </a:t>
            </a:r>
            <a:r>
              <a:rPr lang="bg-BG" dirty="0"/>
              <a:t>съответните им кодове с променлива дължина 0, 1 00, 01. Това кодиране би довело до двусмислие, защото кодът назначен на </a:t>
            </a:r>
            <a:r>
              <a:rPr lang="en-US" i="1" dirty="0"/>
              <a:t>a</a:t>
            </a:r>
            <a:r>
              <a:rPr lang="en-US" dirty="0"/>
              <a:t> e </a:t>
            </a:r>
            <a:r>
              <a:rPr lang="bg-BG" dirty="0"/>
              <a:t>префикс на кодовете за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i="1" dirty="0"/>
              <a:t>d, </a:t>
            </a:r>
            <a:r>
              <a:rPr lang="bg-BG" dirty="0"/>
              <a:t>и ако компресираният поток от битове е </a:t>
            </a:r>
            <a:r>
              <a:rPr lang="en-US" dirty="0"/>
              <a:t>00</a:t>
            </a:r>
            <a:r>
              <a:rPr lang="bg-BG" dirty="0"/>
              <a:t>1</a:t>
            </a:r>
            <a:r>
              <a:rPr lang="en-US" dirty="0"/>
              <a:t>0,</a:t>
            </a:r>
            <a:r>
              <a:rPr lang="bg-BG" dirty="0"/>
              <a:t> при декомпресирането му изходът може да бъде „</a:t>
            </a:r>
            <a:r>
              <a:rPr lang="bg-BG" i="1" dirty="0" err="1"/>
              <a:t>aaba</a:t>
            </a:r>
            <a:r>
              <a:rPr lang="bg-BG" dirty="0"/>
              <a:t>“ или „</a:t>
            </a:r>
            <a:r>
              <a:rPr lang="en-US" i="1" dirty="0" err="1"/>
              <a:t>ada</a:t>
            </a:r>
            <a:r>
              <a:rPr lang="bg-BG" dirty="0"/>
              <a:t>“ или „</a:t>
            </a:r>
            <a:r>
              <a:rPr lang="bg-BG" i="1" dirty="0"/>
              <a:t>c</a:t>
            </a:r>
            <a:r>
              <a:rPr lang="en-US" i="1" dirty="0" err="1"/>
              <a:t>ba</a:t>
            </a:r>
            <a:r>
              <a:rPr lang="bg-BG" dirty="0"/>
              <a:t>“</a:t>
            </a:r>
            <a:r>
              <a:rPr lang="en-US" dirty="0"/>
              <a:t>. </a:t>
            </a:r>
            <a:r>
              <a:rPr lang="bg-BG" dirty="0"/>
              <a:t>Ако се използва „префикс код“, тогава назначените кодовете с променлива дължина биха били 0, 10, 110, 111</a:t>
            </a:r>
            <a:r>
              <a:rPr lang="en-US" dirty="0"/>
              <a:t>, а </a:t>
            </a:r>
            <a:r>
              <a:rPr lang="bg-BG" dirty="0"/>
              <a:t>резултатът недвусмислен</a:t>
            </a:r>
            <a:r>
              <a:rPr lang="en-US" dirty="0"/>
              <a:t>о </a:t>
            </a:r>
            <a:r>
              <a:rPr lang="bg-BG" dirty="0"/>
              <a:t>„</a:t>
            </a:r>
            <a:r>
              <a:rPr lang="en-US" i="1" dirty="0" err="1"/>
              <a:t>aab</a:t>
            </a:r>
            <a:r>
              <a:rPr lang="bg-BG" dirty="0"/>
              <a:t>“.</a:t>
            </a:r>
            <a:endParaRPr lang="en-US" dirty="0"/>
          </a:p>
          <a:p>
            <a:r>
              <a:rPr lang="bg-BG" dirty="0"/>
              <a:t>По този начин алгоритъмът на </a:t>
            </a:r>
            <a:r>
              <a:rPr lang="bg-BG" dirty="0" err="1"/>
              <a:t>Хъфман</a:t>
            </a:r>
            <a:r>
              <a:rPr lang="bg-BG" dirty="0"/>
              <a:t> гарантира, че няма да има двусмислие при декодирането на генерираната последователност (поток) от битове.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10591</TotalTime>
  <Words>422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Tw Cen MT</vt:lpstr>
      <vt:lpstr>Circuit</vt:lpstr>
      <vt:lpstr>Алгоритъм на Хъфман за компресия на данни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Алгоритъм на Хъфман за компресия на данни</dc:title>
  <dc:creator>Tsvetan Raykov</dc:creator>
  <cp:lastModifiedBy>Tsvetan Raykov</cp:lastModifiedBy>
  <cp:revision>25</cp:revision>
  <dcterms:created xsi:type="dcterms:W3CDTF">2018-11-19T13:17:44Z</dcterms:created>
  <dcterms:modified xsi:type="dcterms:W3CDTF">2018-12-19T08:40:28Z</dcterms:modified>
</cp:coreProperties>
</file>