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3" r:id="rId1"/>
  </p:sldMasterIdLst>
  <p:notesMasterIdLst>
    <p:notesMasterId r:id="rId9"/>
  </p:notesMasterIdLst>
  <p:sldIdLst>
    <p:sldId id="256" r:id="rId2"/>
    <p:sldId id="257" r:id="rId3"/>
    <p:sldId id="260" r:id="rId4"/>
    <p:sldId id="261" r:id="rId5"/>
    <p:sldId id="262" r:id="rId6"/>
    <p:sldId id="263"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4452" autoAdjust="0"/>
  </p:normalViewPr>
  <p:slideViewPr>
    <p:cSldViewPr snapToGrid="0">
      <p:cViewPr varScale="1">
        <p:scale>
          <a:sx n="48" d="100"/>
          <a:sy n="48" d="100"/>
        </p:scale>
        <p:origin x="85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CC330-131C-4FD2-B8EE-E6513786FE44}" type="datetimeFigureOut">
              <a:rPr lang="en-US" smtClean="0"/>
              <a:t>14/09/2014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A8EDE-7B30-434A-94B6-94E05C36ED60}" type="slidenum">
              <a:rPr lang="en-US" smtClean="0"/>
              <a:t>‹#›</a:t>
            </a:fld>
            <a:endParaRPr lang="en-US"/>
          </a:p>
        </p:txBody>
      </p:sp>
    </p:spTree>
    <p:extLst>
      <p:ext uri="{BB962C8B-B14F-4D97-AF65-F5344CB8AC3E}">
        <p14:creationId xmlns:p14="http://schemas.microsoft.com/office/powerpoint/2010/main" val="203267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RAD process is one of the first incremental software development processes that tries to deal with the inflexibility and cumbersome approach of the traditional models like Waterfall and V-Model.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model was developed in the 1980s by IBM’s James Martin and was formally publicized in his 1991 book “Rapid Application Development”.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approach implements many popular ideas and movements of the software industry 80s (most notably Barry Boehm’s Spiral model that was a risk-based development approach that used prototypes heavily).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7A8EDE-7B30-434A-94B6-94E05C36ED60}" type="slidenum">
              <a:rPr lang="en-US" smtClean="0"/>
              <a:t>2</a:t>
            </a:fld>
            <a:endParaRPr lang="en-US"/>
          </a:p>
        </p:txBody>
      </p:sp>
    </p:spTree>
    <p:extLst>
      <p:ext uri="{BB962C8B-B14F-4D97-AF65-F5344CB8AC3E}">
        <p14:creationId xmlns:p14="http://schemas.microsoft.com/office/powerpoint/2010/main" val="192627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challenges facing software development organizations can be summarized as more, better, and faster. The RAD development path attacks these challenges head-on by providing a means for developing systems faster, while reducing cost and increasing quality.</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Using evolutionary prototypes that are eventually transformed into the final product</a:t>
            </a:r>
          </a:p>
          <a:p>
            <a:pPr lvl="0"/>
            <a:r>
              <a:rPr lang="en-US" sz="1200" kern="1200" dirty="0" smtClean="0">
                <a:solidFill>
                  <a:schemeClr val="tx1"/>
                </a:solidFill>
                <a:effectLst/>
                <a:latin typeface="+mn-lt"/>
                <a:ea typeface="+mn-ea"/>
                <a:cs typeface="+mn-cs"/>
              </a:rPr>
              <a:t>    Using workshops instead of interviews and negotiations with a group of users to gather requirements and review design</a:t>
            </a:r>
          </a:p>
          <a:p>
            <a:pPr lvl="0"/>
            <a:r>
              <a:rPr lang="en-US" sz="1200" kern="1200" dirty="0" smtClean="0">
                <a:solidFill>
                  <a:schemeClr val="tx1"/>
                </a:solidFill>
                <a:effectLst/>
                <a:latin typeface="+mn-lt"/>
                <a:ea typeface="+mn-ea"/>
                <a:cs typeface="+mn-cs"/>
              </a:rPr>
              <a:t>    Implementing time boxed development that allows the teams to quickly build the core of the system and implement refinements in subsequent releases</a:t>
            </a:r>
          </a:p>
          <a:p>
            <a:pPr lvl="0"/>
            <a:r>
              <a:rPr lang="en-US" sz="1200" kern="1200" dirty="0" smtClean="0">
                <a:solidFill>
                  <a:schemeClr val="tx1"/>
                </a:solidFill>
                <a:effectLst/>
                <a:latin typeface="+mn-lt"/>
                <a:ea typeface="+mn-ea"/>
                <a:cs typeface="+mn-cs"/>
              </a:rPr>
              <a:t>    Documenting and propagating guidelines for success and pitfalls to avoid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most distinctive trait of the RAD is the active user involvement throughout the whole process, which ensures that the user’s expectations and requirements are well understood and implemented.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7A8EDE-7B30-434A-94B6-94E05C36ED60}" type="slidenum">
              <a:rPr lang="en-US" smtClean="0"/>
              <a:t>3</a:t>
            </a:fld>
            <a:endParaRPr lang="en-US"/>
          </a:p>
        </p:txBody>
      </p:sp>
    </p:spTree>
    <p:extLst>
      <p:ext uri="{BB962C8B-B14F-4D97-AF65-F5344CB8AC3E}">
        <p14:creationId xmlns:p14="http://schemas.microsoft.com/office/powerpoint/2010/main" val="300503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Requirements planning</a:t>
            </a:r>
            <a:r>
              <a:rPr lang="en-US" sz="1200" kern="1200" dirty="0" smtClean="0">
                <a:solidFill>
                  <a:schemeClr val="tx1"/>
                </a:solidFill>
                <a:effectLst/>
                <a:latin typeface="+mn-lt"/>
                <a:ea typeface="+mn-ea"/>
                <a:cs typeface="+mn-cs"/>
              </a:rPr>
              <a:t>. Combines elements of the system planning and analysis of the traditional SDLC. Users, managers and IT staff discuss and agree on business needs, projects scope, constraints and requirements. </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User Design</a:t>
            </a:r>
            <a:r>
              <a:rPr lang="en-US" sz="1200" kern="1200" dirty="0" smtClean="0">
                <a:solidFill>
                  <a:schemeClr val="tx1"/>
                </a:solidFill>
                <a:effectLst/>
                <a:latin typeface="+mn-lt"/>
                <a:ea typeface="+mn-ea"/>
                <a:cs typeface="+mn-cs"/>
              </a:rPr>
              <a:t>. Users interact with the system analysis and develop models and prototypes that represent processes, inputs and outputs of the future system. This is a continuous interactive process that allows users to understand, modify and approve a working model of the system</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Construction</a:t>
            </a:r>
            <a:r>
              <a:rPr lang="en-US" sz="1200" kern="1200" dirty="0" smtClean="0">
                <a:solidFill>
                  <a:schemeClr val="tx1"/>
                </a:solidFill>
                <a:effectLst/>
                <a:latin typeface="+mn-lt"/>
                <a:ea typeface="+mn-ea"/>
                <a:cs typeface="+mn-cs"/>
              </a:rPr>
              <a:t>. The system is developed and implemented into prototypes that are brought back to the user design phase and tested/modified/approved. The circle continues until there is a satisfactory working prototype of the final system</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Cutover</a:t>
            </a:r>
            <a:r>
              <a:rPr lang="en-US" sz="1200" kern="1200" dirty="0" smtClean="0">
                <a:solidFill>
                  <a:schemeClr val="tx1"/>
                </a:solidFill>
                <a:effectLst/>
                <a:latin typeface="+mn-lt"/>
                <a:ea typeface="+mn-ea"/>
                <a:cs typeface="+mn-cs"/>
              </a:rPr>
              <a:t>. Similar to the final stages of the traditional SDLC, namely the testing, implementation and user training stages, but highly compressed, as a result of which the system is build, delivered and placed in operation much sooner.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7A8EDE-7B30-434A-94B6-94E05C36ED60}" type="slidenum">
              <a:rPr lang="en-US" smtClean="0"/>
              <a:t>4</a:t>
            </a:fld>
            <a:endParaRPr lang="en-US"/>
          </a:p>
        </p:txBody>
      </p:sp>
    </p:spTree>
    <p:extLst>
      <p:ext uri="{BB962C8B-B14F-4D97-AF65-F5344CB8AC3E}">
        <p14:creationId xmlns:p14="http://schemas.microsoft.com/office/powerpoint/2010/main" val="389499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Successful when faced with unstable business requirements or when developing non-standard systems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Provides higher value for the final users as it user participation allows the software to become more user-friendly and focused on the critical business problems that need to be addressed and solved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Prototypes have the following advantages:</a:t>
            </a:r>
          </a:p>
          <a:p>
            <a:pPr lvl="1"/>
            <a:r>
              <a:rPr lang="en-US" sz="1200" kern="1200" dirty="0" smtClean="0">
                <a:solidFill>
                  <a:schemeClr val="tx1"/>
                </a:solidFill>
                <a:effectLst/>
                <a:latin typeface="+mn-lt"/>
                <a:ea typeface="+mn-ea"/>
                <a:cs typeface="+mn-cs"/>
              </a:rPr>
              <a:t>Risk reduction through providing valuable information as to the feasibility of a design</a:t>
            </a:r>
          </a:p>
          <a:p>
            <a:pPr lvl="1"/>
            <a:r>
              <a:rPr lang="en-US" sz="1200" kern="1200" dirty="0" smtClean="0">
                <a:solidFill>
                  <a:schemeClr val="tx1"/>
                </a:solidFill>
                <a:effectLst/>
                <a:latin typeface="+mn-lt"/>
                <a:ea typeface="+mn-ea"/>
                <a:cs typeface="+mn-cs"/>
              </a:rPr>
              <a:t>Users are better at using and reacting than at creating specification</a:t>
            </a:r>
          </a:p>
          <a:p>
            <a:pPr lvl="1"/>
            <a:r>
              <a:rPr lang="en-US" sz="1200" kern="1200" dirty="0" smtClean="0">
                <a:solidFill>
                  <a:schemeClr val="tx1"/>
                </a:solidFill>
                <a:effectLst/>
                <a:latin typeface="+mn-lt"/>
                <a:ea typeface="+mn-ea"/>
                <a:cs typeface="+mn-cs"/>
              </a:rPr>
              <a:t>Can be used as a stepping platform for the completed final product</a:t>
            </a:r>
          </a:p>
          <a:p>
            <a:endParaRPr lang="en-US" dirty="0"/>
          </a:p>
        </p:txBody>
      </p:sp>
      <p:sp>
        <p:nvSpPr>
          <p:cNvPr id="4" name="Slide Number Placeholder 3"/>
          <p:cNvSpPr>
            <a:spLocks noGrp="1"/>
          </p:cNvSpPr>
          <p:nvPr>
            <p:ph type="sldNum" sz="quarter" idx="10"/>
          </p:nvPr>
        </p:nvSpPr>
        <p:spPr/>
        <p:txBody>
          <a:bodyPr/>
          <a:lstStyle/>
          <a:p>
            <a:fld id="{787A8EDE-7B30-434A-94B6-94E05C36ED60}" type="slidenum">
              <a:rPr lang="en-US" smtClean="0"/>
              <a:t>5</a:t>
            </a:fld>
            <a:endParaRPr lang="en-US"/>
          </a:p>
        </p:txBody>
      </p:sp>
    </p:spTree>
    <p:extLst>
      <p:ext uri="{BB962C8B-B14F-4D97-AF65-F5344CB8AC3E}">
        <p14:creationId xmlns:p14="http://schemas.microsoft.com/office/powerpoint/2010/main" val="3405124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Process is </a:t>
            </a:r>
            <a:r>
              <a:rPr lang="en-US" sz="1200" b="1" kern="1200" dirty="0" smtClean="0">
                <a:solidFill>
                  <a:schemeClr val="tx1"/>
                </a:solidFill>
                <a:effectLst/>
                <a:latin typeface="+mn-lt"/>
                <a:ea typeface="+mn-ea"/>
                <a:cs typeface="+mn-cs"/>
              </a:rPr>
              <a:t>time-consuming</a:t>
            </a:r>
            <a:r>
              <a:rPr lang="en-US" sz="1200" kern="1200" dirty="0" smtClean="0">
                <a:solidFill>
                  <a:schemeClr val="tx1"/>
                </a:solidFill>
                <a:effectLst/>
                <a:latin typeface="+mn-lt"/>
                <a:ea typeface="+mn-ea"/>
                <a:cs typeface="+mn-cs"/>
              </a:rPr>
              <a:t> for the user’s business, which requires domain expert people that have important daily task in running the business itself to commit a significant amount of time to the development of the software</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Flexibility vs Control tradeoff</a:t>
            </a:r>
            <a:r>
              <a:rPr lang="en-US" sz="1200" kern="1200" dirty="0" smtClean="0">
                <a:solidFill>
                  <a:schemeClr val="tx1"/>
                </a:solidFill>
                <a:effectLst/>
                <a:latin typeface="+mn-lt"/>
                <a:ea typeface="+mn-ea"/>
                <a:cs typeface="+mn-cs"/>
              </a:rPr>
              <a:t>. The flexibility that allows the project to adapt quickly to challenges and opportunities brings a natural tradeoff with the control both the users and the company have on the system, which is crucial in some projects (i.e. life-saving software)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Unsuitable for </a:t>
            </a:r>
            <a:r>
              <a:rPr lang="en-US" sz="1200" b="1" kern="1200" dirty="0" smtClean="0">
                <a:solidFill>
                  <a:schemeClr val="tx1"/>
                </a:solidFill>
                <a:effectLst/>
                <a:latin typeface="+mn-lt"/>
                <a:ea typeface="+mn-ea"/>
                <a:cs typeface="+mn-cs"/>
              </a:rPr>
              <a:t>large and safety- and mission-critical </a:t>
            </a:r>
            <a:r>
              <a:rPr lang="en-US" sz="1200" kern="1200" dirty="0" smtClean="0">
                <a:solidFill>
                  <a:schemeClr val="tx1"/>
                </a:solidFill>
                <a:effectLst/>
                <a:latin typeface="+mn-lt"/>
                <a:ea typeface="+mn-ea"/>
                <a:cs typeface="+mn-cs"/>
              </a:rPr>
              <a:t>projects.</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Poor system design. </a:t>
            </a:r>
            <a:r>
              <a:rPr lang="en-US" sz="1200" kern="1200" dirty="0" smtClean="0">
                <a:solidFill>
                  <a:schemeClr val="tx1"/>
                </a:solidFill>
                <a:effectLst/>
                <a:latin typeface="+mn-lt"/>
                <a:ea typeface="+mn-ea"/>
                <a:cs typeface="+mn-cs"/>
              </a:rPr>
              <a:t>The intense focus on the user design might sometimes lead to a poorly on system design, as the key here is to make key, but minor changes to the individual components, which may lead to ignoring system architecture issues.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7A8EDE-7B30-434A-94B6-94E05C36ED60}" type="slidenum">
              <a:rPr lang="en-US" smtClean="0"/>
              <a:t>6</a:t>
            </a:fld>
            <a:endParaRPr lang="en-US"/>
          </a:p>
        </p:txBody>
      </p:sp>
    </p:spTree>
    <p:extLst>
      <p:ext uri="{BB962C8B-B14F-4D97-AF65-F5344CB8AC3E}">
        <p14:creationId xmlns:p14="http://schemas.microsoft.com/office/powerpoint/2010/main" val="3580376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A8EDE-7B30-434A-94B6-94E05C36ED60}" type="slidenum">
              <a:rPr lang="en-US" smtClean="0"/>
              <a:t>7</a:t>
            </a:fld>
            <a:endParaRPr lang="en-US"/>
          </a:p>
        </p:txBody>
      </p:sp>
    </p:spTree>
    <p:extLst>
      <p:ext uri="{BB962C8B-B14F-4D97-AF65-F5344CB8AC3E}">
        <p14:creationId xmlns:p14="http://schemas.microsoft.com/office/powerpoint/2010/main" val="266387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B56F16C-CE3F-4390-A1D7-91477A7F340F}" type="datetimeFigureOut">
              <a:rPr lang="en-US" smtClean="0"/>
              <a:t>14/09/2014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10E0D8-9A9E-4F03-A2AB-4973928F2FB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37589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6F16C-CE3F-4390-A1D7-91477A7F340F}" type="datetimeFigureOut">
              <a:rPr lang="en-US" smtClean="0"/>
              <a:t>14/09/2014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143776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6F16C-CE3F-4390-A1D7-91477A7F340F}" type="datetimeFigureOut">
              <a:rPr lang="en-US" smtClean="0"/>
              <a:t>14/09/2014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245993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B56F16C-CE3F-4390-A1D7-91477A7F340F}" type="datetimeFigureOut">
              <a:rPr lang="en-US" smtClean="0"/>
              <a:t>14/09/2014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10E0D8-9A9E-4F03-A2AB-4973928F2FB4}" type="slidenum">
              <a:rPr lang="en-US" smtClean="0"/>
              <a:t>‹#›</a:t>
            </a:fld>
            <a:endParaRPr lang="en-US" dirty="0"/>
          </a:p>
        </p:txBody>
      </p:sp>
    </p:spTree>
    <p:extLst>
      <p:ext uri="{BB962C8B-B14F-4D97-AF65-F5344CB8AC3E}">
        <p14:creationId xmlns:p14="http://schemas.microsoft.com/office/powerpoint/2010/main" val="11178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6F16C-CE3F-4390-A1D7-91477A7F340F}" type="datetimeFigureOut">
              <a:rPr lang="en-US" smtClean="0"/>
              <a:t>14/09/2014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E0D8-9A9E-4F03-A2AB-4973928F2FB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473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56F16C-CE3F-4390-A1D7-91477A7F340F}" type="datetimeFigureOut">
              <a:rPr lang="en-US" smtClean="0"/>
              <a:t>14/09/2014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187980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56F16C-CE3F-4390-A1D7-91477A7F340F}" type="datetimeFigureOut">
              <a:rPr lang="en-US" smtClean="0"/>
              <a:t>14/09/2014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405652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56F16C-CE3F-4390-A1D7-91477A7F340F}" type="datetimeFigureOut">
              <a:rPr lang="en-US" smtClean="0"/>
              <a:t>14/09/2014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217152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6F16C-CE3F-4390-A1D7-91477A7F340F}" type="datetimeFigureOut">
              <a:rPr lang="en-US" smtClean="0"/>
              <a:t>14/09/2014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207609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6F16C-CE3F-4390-A1D7-91477A7F340F}" type="datetimeFigureOut">
              <a:rPr lang="en-US" smtClean="0"/>
              <a:t>14/09/2014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62679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6F16C-CE3F-4390-A1D7-91477A7F340F}" type="datetimeFigureOut">
              <a:rPr lang="en-US" smtClean="0"/>
              <a:t>14/09/2014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10E0D8-9A9E-4F03-A2AB-4973928F2FB4}" type="slidenum">
              <a:rPr lang="en-US" smtClean="0"/>
              <a:t>‹#›</a:t>
            </a:fld>
            <a:endParaRPr lang="en-US"/>
          </a:p>
        </p:txBody>
      </p:sp>
    </p:spTree>
    <p:extLst>
      <p:ext uri="{BB962C8B-B14F-4D97-AF65-F5344CB8AC3E}">
        <p14:creationId xmlns:p14="http://schemas.microsoft.com/office/powerpoint/2010/main" val="350313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B56F16C-CE3F-4390-A1D7-91477A7F340F}" type="datetimeFigureOut">
              <a:rPr lang="en-US" smtClean="0"/>
              <a:t>14/09/2014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10E0D8-9A9E-4F03-A2AB-4973928F2FB4}" type="slidenum">
              <a:rPr lang="en-US" smtClean="0"/>
              <a:t>‹#›</a:t>
            </a:fld>
            <a:endParaRPr lang="en-US"/>
          </a:p>
        </p:txBody>
      </p:sp>
    </p:spTree>
    <p:extLst>
      <p:ext uri="{BB962C8B-B14F-4D97-AF65-F5344CB8AC3E}">
        <p14:creationId xmlns:p14="http://schemas.microsoft.com/office/powerpoint/2010/main" val="201442635"/>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t>Radical Application Development</a:t>
            </a:r>
            <a:endParaRPr lang="en-US" dirty="0"/>
          </a:p>
        </p:txBody>
      </p:sp>
    </p:spTree>
    <p:extLst>
      <p:ext uri="{BB962C8B-B14F-4D97-AF65-F5344CB8AC3E}">
        <p14:creationId xmlns:p14="http://schemas.microsoft.com/office/powerpoint/2010/main" val="2030863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583" y="2445005"/>
            <a:ext cx="4354929" cy="4412995"/>
          </a:xfrm>
          <a:prstGeom prst="rect">
            <a:avLst/>
          </a:prstGeom>
        </p:spPr>
      </p:pic>
      <p:sp>
        <p:nvSpPr>
          <p:cNvPr id="2" name="Title 1"/>
          <p:cNvSpPr>
            <a:spLocks noGrp="1"/>
          </p:cNvSpPr>
          <p:nvPr>
            <p:ph type="title"/>
          </p:nvPr>
        </p:nvSpPr>
        <p:spPr/>
        <p:txBody>
          <a:bodyPr/>
          <a:lstStyle/>
          <a:p>
            <a:r>
              <a:rPr lang="en-US" dirty="0" smtClean="0"/>
              <a:t>History Background</a:t>
            </a:r>
            <a:endParaRPr lang="en-US" dirty="0"/>
          </a:p>
        </p:txBody>
      </p:sp>
      <p:sp>
        <p:nvSpPr>
          <p:cNvPr id="5" name="Content Placeholder 4"/>
          <p:cNvSpPr>
            <a:spLocks noGrp="1"/>
          </p:cNvSpPr>
          <p:nvPr>
            <p:ph idx="1"/>
          </p:nvPr>
        </p:nvSpPr>
        <p:spPr/>
        <p:txBody>
          <a:bodyPr/>
          <a:lstStyle/>
          <a:p>
            <a:r>
              <a:rPr lang="en-US" dirty="0" smtClean="0"/>
              <a:t>Developed in 1980s by James Martin in IBM</a:t>
            </a:r>
            <a:endParaRPr lang="en-US" dirty="0" smtClean="0"/>
          </a:p>
          <a:p>
            <a:r>
              <a:rPr lang="en-US" dirty="0" smtClean="0"/>
              <a:t>Alternative to the traditional development models</a:t>
            </a:r>
            <a:endParaRPr lang="en-US" dirty="0" smtClean="0"/>
          </a:p>
          <a:p>
            <a:endParaRPr lang="en-US" dirty="0"/>
          </a:p>
        </p:txBody>
      </p:sp>
    </p:spTree>
    <p:extLst>
      <p:ext uri="{BB962C8B-B14F-4D97-AF65-F5344CB8AC3E}">
        <p14:creationId xmlns:p14="http://schemas.microsoft.com/office/powerpoint/2010/main" val="248823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941" y="2669020"/>
            <a:ext cx="4187952" cy="3648595"/>
          </a:xfrm>
          <a:prstGeom prst="rect">
            <a:avLst/>
          </a:prstGeom>
        </p:spPr>
      </p:pic>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Evolutionary prototypes</a:t>
            </a:r>
            <a:endParaRPr lang="en-US" dirty="0" smtClean="0"/>
          </a:p>
          <a:p>
            <a:r>
              <a:rPr lang="en-US" dirty="0" smtClean="0"/>
              <a:t>Workshops vs Interviews for requirements</a:t>
            </a:r>
            <a:endParaRPr lang="en-US" dirty="0" smtClean="0"/>
          </a:p>
          <a:p>
            <a:r>
              <a:rPr lang="en-US" dirty="0" smtClean="0"/>
              <a:t>Incremental</a:t>
            </a:r>
            <a:endParaRPr lang="en-US" dirty="0" smtClean="0"/>
          </a:p>
          <a:p>
            <a:r>
              <a:rPr lang="en-US" dirty="0" smtClean="0"/>
              <a:t>Focused on user design</a:t>
            </a:r>
          </a:p>
          <a:p>
            <a:r>
              <a:rPr lang="en-US" dirty="0" smtClean="0"/>
              <a:t>Speed of development</a:t>
            </a:r>
            <a:endParaRPr lang="en-US" dirty="0"/>
          </a:p>
        </p:txBody>
      </p:sp>
    </p:spTree>
    <p:extLst>
      <p:ext uri="{BB962C8B-B14F-4D97-AF65-F5344CB8AC3E}">
        <p14:creationId xmlns:p14="http://schemas.microsoft.com/office/powerpoint/2010/main" val="119513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632" y="1828800"/>
            <a:ext cx="6487668" cy="4156163"/>
          </a:xfrm>
          <a:prstGeom prst="rect">
            <a:avLst/>
          </a:prstGeom>
        </p:spPr>
      </p:pic>
      <p:sp>
        <p:nvSpPr>
          <p:cNvPr id="2" name="Title 1"/>
          <p:cNvSpPr>
            <a:spLocks noGrp="1"/>
          </p:cNvSpPr>
          <p:nvPr>
            <p:ph type="title"/>
          </p:nvPr>
        </p:nvSpPr>
        <p:spPr/>
        <p:txBody>
          <a:bodyPr/>
          <a:lstStyle/>
          <a:p>
            <a:r>
              <a:rPr lang="en-US" dirty="0" smtClean="0"/>
              <a:t>The process</a:t>
            </a:r>
            <a:endParaRPr lang="en-US" dirty="0"/>
          </a:p>
        </p:txBody>
      </p:sp>
      <p:sp>
        <p:nvSpPr>
          <p:cNvPr id="3" name="Content Placeholder 2"/>
          <p:cNvSpPr>
            <a:spLocks noGrp="1"/>
          </p:cNvSpPr>
          <p:nvPr>
            <p:ph idx="1"/>
          </p:nvPr>
        </p:nvSpPr>
        <p:spPr/>
        <p:txBody>
          <a:bodyPr/>
          <a:lstStyle/>
          <a:p>
            <a:r>
              <a:rPr lang="en-US" dirty="0" smtClean="0"/>
              <a:t>Requirements planning</a:t>
            </a:r>
            <a:endParaRPr lang="en-US" dirty="0" smtClean="0"/>
          </a:p>
          <a:p>
            <a:r>
              <a:rPr lang="en-US" dirty="0" smtClean="0"/>
              <a:t>User design</a:t>
            </a:r>
          </a:p>
          <a:p>
            <a:r>
              <a:rPr lang="en-US" dirty="0" smtClean="0"/>
              <a:t>Construction</a:t>
            </a:r>
          </a:p>
          <a:p>
            <a:r>
              <a:rPr lang="en-US" dirty="0" smtClean="0"/>
              <a:t>Cutover</a:t>
            </a:r>
            <a:endParaRPr lang="en-US" dirty="0"/>
          </a:p>
        </p:txBody>
      </p:sp>
    </p:spTree>
    <p:extLst>
      <p:ext uri="{BB962C8B-B14F-4D97-AF65-F5344CB8AC3E}">
        <p14:creationId xmlns:p14="http://schemas.microsoft.com/office/powerpoint/2010/main" val="67402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2037124" y="1868556"/>
            <a:ext cx="8595360" cy="4351337"/>
          </a:xfrm>
        </p:spPr>
        <p:txBody>
          <a:bodyPr/>
          <a:lstStyle/>
          <a:p>
            <a:r>
              <a:rPr lang="en-US" dirty="0" smtClean="0"/>
              <a:t>Prototypes</a:t>
            </a:r>
          </a:p>
          <a:p>
            <a:r>
              <a:rPr lang="en-US" dirty="0" smtClean="0"/>
              <a:t>Unstable requirements</a:t>
            </a:r>
          </a:p>
          <a:p>
            <a:r>
              <a:rPr lang="en-US" dirty="0" smtClean="0"/>
              <a:t>Flexible</a:t>
            </a:r>
            <a:endParaRPr lang="en-US" dirty="0" smtClean="0"/>
          </a:p>
          <a:p>
            <a:r>
              <a:rPr lang="en-US" dirty="0" smtClean="0"/>
              <a:t>Higher value for final users</a:t>
            </a:r>
            <a:endParaRPr lang="en-US" dirty="0" smtClean="0"/>
          </a:p>
          <a:p>
            <a:pPr lvl="1"/>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182" y="1495271"/>
            <a:ext cx="4608368" cy="4369747"/>
          </a:xfrm>
          <a:prstGeom prst="rect">
            <a:avLst/>
          </a:prstGeom>
        </p:spPr>
      </p:pic>
    </p:spTree>
    <p:extLst>
      <p:ext uri="{BB962C8B-B14F-4D97-AF65-F5344CB8AC3E}">
        <p14:creationId xmlns:p14="http://schemas.microsoft.com/office/powerpoint/2010/main" val="67157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278" y="2776786"/>
            <a:ext cx="5744817" cy="4081214"/>
          </a:xfrm>
          <a:prstGeom prst="rect">
            <a:avLst/>
          </a:prstGeom>
        </p:spPr>
      </p:pic>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a:xfrm>
            <a:off x="1261872" y="1828800"/>
            <a:ext cx="6609919" cy="4351337"/>
          </a:xfrm>
        </p:spPr>
        <p:txBody>
          <a:bodyPr/>
          <a:lstStyle/>
          <a:p>
            <a:r>
              <a:rPr lang="en-US" dirty="0" smtClean="0"/>
              <a:t>Time-consuming for users</a:t>
            </a:r>
          </a:p>
          <a:p>
            <a:r>
              <a:rPr lang="en-US" dirty="0" smtClean="0"/>
              <a:t>Loss of control</a:t>
            </a:r>
          </a:p>
          <a:p>
            <a:r>
              <a:rPr lang="en-US" dirty="0"/>
              <a:t>Unsuitable for large and </a:t>
            </a:r>
            <a:r>
              <a:rPr lang="en-US" dirty="0" smtClean="0"/>
              <a:t>safety </a:t>
            </a:r>
            <a:r>
              <a:rPr lang="en-US" dirty="0"/>
              <a:t>and mission-critical projects</a:t>
            </a:r>
            <a:endParaRPr lang="en-US" dirty="0" smtClean="0"/>
          </a:p>
          <a:p>
            <a:r>
              <a:rPr lang="en-US" dirty="0" smtClean="0"/>
              <a:t>Occasional poor system design</a:t>
            </a:r>
            <a:endParaRPr lang="en-US" dirty="0"/>
          </a:p>
        </p:txBody>
      </p:sp>
    </p:spTree>
    <p:extLst>
      <p:ext uri="{BB962C8B-B14F-4D97-AF65-F5344CB8AC3E}">
        <p14:creationId xmlns:p14="http://schemas.microsoft.com/office/powerpoint/2010/main" val="2154994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you for your attention. Do you have any questions</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2318" y="2058952"/>
            <a:ext cx="6149359" cy="3734338"/>
          </a:xfrm>
        </p:spPr>
      </p:pic>
    </p:spTree>
    <p:extLst>
      <p:ext uri="{BB962C8B-B14F-4D97-AF65-F5344CB8AC3E}">
        <p14:creationId xmlns:p14="http://schemas.microsoft.com/office/powerpoint/2010/main" val="2690203759"/>
      </p:ext>
    </p:extLst>
  </p:cSld>
  <p:clrMapOvr>
    <a:masterClrMapping/>
  </p:clrMapOvr>
</p:sld>
</file>

<file path=ppt/theme/theme1.xml><?xml version="1.0" encoding="utf-8"?>
<a:theme xmlns:a="http://schemas.openxmlformats.org/drawingml/2006/main" name="View">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317</TotalTime>
  <Words>704</Words>
  <Application>Microsoft Office PowerPoint</Application>
  <PresentationFormat>Widescreen</PresentationFormat>
  <Paragraphs>67</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Schoolbook</vt:lpstr>
      <vt:lpstr>Wingdings 2</vt:lpstr>
      <vt:lpstr>View</vt:lpstr>
      <vt:lpstr>Radical Application Development</vt:lpstr>
      <vt:lpstr>History Background</vt:lpstr>
      <vt:lpstr>Methodology</vt:lpstr>
      <vt:lpstr>The process</vt:lpstr>
      <vt:lpstr>Advantages</vt:lpstr>
      <vt:lpstr>Disadvantages</vt:lpstr>
      <vt:lpstr>Thank you for your attention. Do you have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Lyuben Hranov</dc:creator>
  <cp:lastModifiedBy>Lyuben Hranov</cp:lastModifiedBy>
  <cp:revision>17</cp:revision>
  <dcterms:created xsi:type="dcterms:W3CDTF">2014-07-17T08:43:25Z</dcterms:created>
  <dcterms:modified xsi:type="dcterms:W3CDTF">2014-09-14T18:20:39Z</dcterms:modified>
</cp:coreProperties>
</file>