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handoutMasterIdLst>
    <p:handoutMasterId r:id="rId7"/>
  </p:handoutMasterIdLst>
  <p:sldIdLst>
    <p:sldId id="873" r:id="rId2"/>
    <p:sldId id="874" r:id="rId3"/>
    <p:sldId id="875" r:id="rId4"/>
    <p:sldId id="876" r:id="rId5"/>
  </p:sldIdLst>
  <p:sldSz cx="9144000" cy="6858000" type="screen4x3"/>
  <p:notesSz cx="6881813" cy="9296400"/>
  <p:custDataLst>
    <p:tags r:id="rId8"/>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FF"/>
    <a:srgbClr val="9BCC00"/>
    <a:srgbClr val="9ED000"/>
    <a:srgbClr val="F4FCD8"/>
    <a:srgbClr val="E8FFC8"/>
    <a:srgbClr val="FAF7C8"/>
    <a:srgbClr val="FAF8C8"/>
    <a:srgbClr val="F5FFC2"/>
    <a:srgbClr val="EBF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468" autoAdjust="0"/>
  </p:normalViewPr>
  <p:slideViewPr>
    <p:cSldViewPr>
      <p:cViewPr varScale="1">
        <p:scale>
          <a:sx n="81" d="100"/>
          <a:sy n="81" d="100"/>
        </p:scale>
        <p:origin x="948"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28-Dec-14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28-Dec-14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B4CB35DC-7D67-4A7E-B451-17F9AB10FCA4}" type="datetime1">
              <a:rPr lang="en-US"/>
              <a:pPr/>
              <a:t>28-Dec-14</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F4138DB-064A-4FF0-8F3A-3460A926C50B}" type="slidenum">
              <a:rPr lang="en-US"/>
              <a:pPr/>
              <a:t>1</a:t>
            </a:fld>
            <a:r>
              <a:rPr lang="en-US" dirty="0"/>
              <a:t>##</a:t>
            </a:r>
            <a:endParaRPr lang="en-US" sz="1200" i="0" dirty="0"/>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91380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endParaRPr lang="en-US" sz="1200" i="0" dirty="0"/>
          </a:p>
        </p:txBody>
      </p:sp>
      <p:sp>
        <p:nvSpPr>
          <p:cNvPr id="5" name="Rectangle 3"/>
          <p:cNvSpPr>
            <a:spLocks noGrp="1" noChangeArrowheads="1"/>
          </p:cNvSpPr>
          <p:nvPr>
            <p:ph type="dt" idx="1"/>
          </p:nvPr>
        </p:nvSpPr>
        <p:spPr>
          <a:ln/>
        </p:spPr>
        <p:txBody>
          <a:bodyPr/>
          <a:lstStyle/>
          <a:p>
            <a:fld id="{54EE9271-64E7-4E18-B13A-573E8CB031AE}" type="datetime1">
              <a:rPr lang="en-US"/>
              <a:pPr/>
              <a:t>28-Dec-14</a:t>
            </a:fld>
            <a:r>
              <a:rPr lang="en-US" dirty="0"/>
              <a:t>07/16/96</a:t>
            </a:r>
            <a:endParaRPr lang="en-US" sz="1200" i="0" dirty="0"/>
          </a:p>
        </p:txBody>
      </p:sp>
      <p:sp>
        <p:nvSpPr>
          <p:cNvPr id="6"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a:t>
            </a:r>
            <a:endParaRPr lang="en-US" sz="1200" i="0" dirty="0"/>
          </a:p>
        </p:txBody>
      </p:sp>
      <p:sp>
        <p:nvSpPr>
          <p:cNvPr id="7" name="Rectangle 7"/>
          <p:cNvSpPr>
            <a:spLocks noGrp="1" noChangeArrowheads="1"/>
          </p:cNvSpPr>
          <p:nvPr>
            <p:ph type="sldNum" sz="quarter" idx="5"/>
          </p:nvPr>
        </p:nvSpPr>
        <p:spPr>
          <a:ln/>
        </p:spPr>
        <p:txBody>
          <a:bodyPr/>
          <a:lstStyle/>
          <a:p>
            <a:fld id="{E37AEF22-7874-4F91-B281-84448F82A842}" type="slidenum">
              <a:rPr lang="en-US"/>
              <a:pPr/>
              <a:t>2</a:t>
            </a:fld>
            <a:r>
              <a:rPr lang="en-US" dirty="0"/>
              <a:t>##</a:t>
            </a:r>
            <a:endParaRPr lang="en-US" sz="1200" i="0" dirty="0"/>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8091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tityframework.codeplex.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smtClean="0"/>
              <a:t>Homework</a:t>
            </a:r>
            <a:endParaRPr lang="bg-BG" dirty="0"/>
          </a:p>
        </p:txBody>
      </p:sp>
      <p:sp>
        <p:nvSpPr>
          <p:cNvPr id="425987" name="Rectangle 3"/>
          <p:cNvSpPr>
            <a:spLocks noGrp="1" noChangeArrowheads="1"/>
          </p:cNvSpPr>
          <p:nvPr>
            <p:ph idx="1"/>
          </p:nvPr>
        </p:nvSpPr>
        <p:spPr>
          <a:xfrm>
            <a:off x="152400" y="801687"/>
            <a:ext cx="8839200" cy="5827713"/>
          </a:xfrm>
        </p:spPr>
        <p:txBody>
          <a:bodyPr/>
          <a:lstStyle/>
          <a:p>
            <a:pPr marL="452438" indent="-452438">
              <a:lnSpc>
                <a:spcPct val="100000"/>
              </a:lnSpc>
              <a:spcBef>
                <a:spcPts val="300"/>
              </a:spcBef>
              <a:buFontTx/>
              <a:buAutoNum type="arabicPeriod"/>
              <a:tabLst/>
            </a:pPr>
            <a:r>
              <a:rPr lang="en-US" sz="2800" dirty="0"/>
              <a:t>Using </a:t>
            </a:r>
            <a:r>
              <a:rPr lang="en-US" sz="2800" dirty="0" smtClean="0"/>
              <a:t>the Visual </a:t>
            </a:r>
            <a:r>
              <a:rPr lang="en-US" sz="2800" dirty="0"/>
              <a:t>Studio </a:t>
            </a:r>
            <a:r>
              <a:rPr lang="en-US" sz="2800" dirty="0" smtClean="0"/>
              <a:t>Entity Framework designer </a:t>
            </a:r>
            <a:r>
              <a:rPr lang="en-US" sz="2800" dirty="0"/>
              <a:t>create a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 for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a:t>
            </a:r>
            <a:endParaRPr lang="en-US" sz="2800" dirty="0"/>
          </a:p>
          <a:p>
            <a:pPr marL="452438" indent="-452438">
              <a:lnSpc>
                <a:spcPct val="100000"/>
              </a:lnSpc>
              <a:spcBef>
                <a:spcPts val="300"/>
              </a:spcBef>
              <a:buFontTx/>
              <a:buAutoNum type="arabicPeriod"/>
              <a:tabLst/>
            </a:pPr>
            <a:r>
              <a:rPr lang="en-US" sz="2800" dirty="0"/>
              <a:t>Create a </a:t>
            </a:r>
            <a:r>
              <a:rPr lang="en-US" sz="2800" dirty="0" smtClean="0"/>
              <a:t>DAO class </a:t>
            </a:r>
            <a:r>
              <a:rPr lang="en-US" sz="2800" dirty="0"/>
              <a:t>with static methods </a:t>
            </a:r>
            <a:r>
              <a:rPr lang="en-US" sz="2800" dirty="0" smtClean="0"/>
              <a:t>which </a:t>
            </a:r>
            <a:r>
              <a:rPr lang="en-US" sz="2800" dirty="0"/>
              <a:t>provide functionality for inserting, </a:t>
            </a:r>
            <a:r>
              <a:rPr lang="en-US" sz="2800" dirty="0" smtClean="0"/>
              <a:t>modifying </a:t>
            </a:r>
            <a:r>
              <a:rPr lang="en-US" sz="2800" dirty="0"/>
              <a:t>and deleting customers</a:t>
            </a:r>
            <a:r>
              <a:rPr lang="en-US" sz="2800" dirty="0" smtClean="0"/>
              <a:t>. Write a testing class.</a:t>
            </a:r>
            <a:endParaRPr lang="en-US" sz="2800" dirty="0"/>
          </a:p>
          <a:p>
            <a:pPr marL="452438" indent="-452438">
              <a:lnSpc>
                <a:spcPct val="100000"/>
              </a:lnSpc>
              <a:spcBef>
                <a:spcPts val="300"/>
              </a:spcBef>
              <a:buFontTx/>
              <a:buAutoNum type="arabicPeriod"/>
              <a:tabLst/>
            </a:pPr>
            <a:r>
              <a:rPr lang="en-US" sz="2800" dirty="0" smtClean="0"/>
              <a:t>Write </a:t>
            </a:r>
            <a:r>
              <a:rPr lang="en-US" sz="2800" dirty="0"/>
              <a:t>a method that </a:t>
            </a:r>
            <a:r>
              <a:rPr lang="en-US" sz="2800" dirty="0" smtClean="0"/>
              <a:t>finds </a:t>
            </a:r>
            <a:r>
              <a:rPr lang="en-US" sz="2800" dirty="0"/>
              <a:t>all customers </a:t>
            </a:r>
            <a:r>
              <a:rPr lang="en-US" sz="2800" dirty="0" smtClean="0"/>
              <a:t>who have orders made in 1997 </a:t>
            </a:r>
            <a:r>
              <a:rPr lang="en-US" sz="2800" dirty="0"/>
              <a:t>and </a:t>
            </a:r>
            <a:r>
              <a:rPr lang="en-US" sz="2800" dirty="0" smtClean="0"/>
              <a:t>shipped to Canada.</a:t>
            </a:r>
          </a:p>
          <a:p>
            <a:pPr marL="452438" indent="-452438">
              <a:lnSpc>
                <a:spcPct val="100000"/>
              </a:lnSpc>
              <a:spcBef>
                <a:spcPts val="300"/>
              </a:spcBef>
              <a:buFontTx/>
              <a:buAutoNum type="arabicPeriod"/>
              <a:tabLst/>
            </a:pPr>
            <a:r>
              <a:rPr lang="en-US" sz="2800" dirty="0" smtClean="0"/>
              <a:t>Implement previous by using native SQL query and executing it through the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a:t>
            </a:r>
          </a:p>
          <a:p>
            <a:pPr marL="452438" indent="-452438">
              <a:lnSpc>
                <a:spcPct val="100000"/>
              </a:lnSpc>
              <a:spcBef>
                <a:spcPts val="300"/>
              </a:spcBef>
              <a:buFontTx/>
              <a:buAutoNum type="arabicPeriod"/>
              <a:tabLst/>
            </a:pPr>
            <a:r>
              <a:rPr lang="en-US" sz="2800" dirty="0" smtClean="0"/>
              <a:t>Write a method that finds all the sales by specified region and period (start / end dates).</a:t>
            </a:r>
            <a:endParaRPr lang="en-US" sz="2800" dirty="0"/>
          </a:p>
        </p:txBody>
      </p:sp>
    </p:spTree>
    <p:extLst>
      <p:ext uri="{BB962C8B-B14F-4D97-AF65-F5344CB8AC3E}">
        <p14:creationId xmlns:p14="http://schemas.microsoft.com/office/powerpoint/2010/main" val="407776347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dirty="0"/>
              <a:t>Homework (2)</a:t>
            </a:r>
            <a:endParaRPr lang="bg-BG" dirty="0"/>
          </a:p>
        </p:txBody>
      </p:sp>
      <p:sp>
        <p:nvSpPr>
          <p:cNvPr id="501763" name="Rectangle 3"/>
          <p:cNvSpPr>
            <a:spLocks noGrp="1" noChangeArrowheads="1"/>
          </p:cNvSpPr>
          <p:nvPr>
            <p:ph idx="1"/>
          </p:nvPr>
        </p:nvSpPr>
        <p:spPr>
          <a:xfrm>
            <a:off x="152400" y="914401"/>
            <a:ext cx="8839200" cy="5751512"/>
          </a:xfrm>
        </p:spPr>
        <p:txBody>
          <a:bodyPr/>
          <a:lstStyle/>
          <a:p>
            <a:pPr marL="452438" indent="-452438">
              <a:buFont typeface="+mj-lt"/>
              <a:buAutoNum type="arabicPeriod" startAt="6"/>
              <a:tabLst/>
            </a:pPr>
            <a:r>
              <a:rPr lang="en-US" sz="2800" dirty="0" smtClean="0"/>
              <a:t>Create a database called </a:t>
            </a:r>
            <a:r>
              <a:rPr lang="en-US" sz="2800" noProof="1" smtClean="0">
                <a:solidFill>
                  <a:schemeClr val="accent5">
                    <a:lumMod val="20000"/>
                    <a:lumOff val="80000"/>
                  </a:schemeClr>
                </a:solidFill>
                <a:latin typeface="Consolas" pitchFamily="49" charset="0"/>
                <a:cs typeface="Consolas" pitchFamily="49" charset="0"/>
              </a:rPr>
              <a:t>NorthwindTwin</a:t>
            </a:r>
            <a:r>
              <a:rPr lang="en-US" sz="2800" dirty="0" smtClean="0"/>
              <a:t> with the same structure as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using the features from </a:t>
            </a:r>
            <a:r>
              <a:rPr lang="en-US" sz="2800" noProof="1" smtClean="0">
                <a:solidFill>
                  <a:schemeClr val="accent5">
                    <a:lumMod val="20000"/>
                    <a:lumOff val="80000"/>
                  </a:schemeClr>
                </a:solidFill>
                <a:latin typeface="Consolas" pitchFamily="49" charset="0"/>
                <a:cs typeface="Consolas" pitchFamily="49" charset="0"/>
              </a:rPr>
              <a:t>DbContext</a:t>
            </a:r>
            <a:r>
              <a:rPr lang="en-US" sz="2800" dirty="0" smtClean="0"/>
              <a:t>. Find for the API for schema generation in MSDN or in Google.</a:t>
            </a:r>
          </a:p>
          <a:p>
            <a:pPr marL="452438" indent="-452438">
              <a:buFont typeface="+mj-lt"/>
              <a:buAutoNum type="arabicPeriod" startAt="6"/>
              <a:tabLst/>
            </a:pPr>
            <a:r>
              <a:rPr lang="en-US" sz="2800" dirty="0" smtClean="0"/>
              <a:t>Try to open two different data contexts and perform concurrent changes on the same records. What will happen at </a:t>
            </a:r>
            <a:r>
              <a:rPr lang="en-US" sz="2800" noProof="1" smtClean="0">
                <a:solidFill>
                  <a:schemeClr val="accent5">
                    <a:lumMod val="20000"/>
                    <a:lumOff val="80000"/>
                  </a:schemeClr>
                </a:solidFill>
                <a:latin typeface="Consolas" pitchFamily="49" charset="0"/>
                <a:cs typeface="Consolas" pitchFamily="49" charset="0"/>
              </a:rPr>
              <a:t>SaveChanges()</a:t>
            </a:r>
            <a:r>
              <a:rPr lang="en-US" sz="2800" dirty="0" smtClean="0"/>
              <a:t>? How to deal with it?</a:t>
            </a:r>
          </a:p>
          <a:p>
            <a:pPr marL="452438" indent="-452438">
              <a:buFontTx/>
              <a:buAutoNum type="arabicPeriod" startAt="6"/>
              <a:tabLst/>
            </a:pPr>
            <a:r>
              <a:rPr lang="en-US" sz="2800" dirty="0" smtClean="0"/>
              <a:t>By inheriting the </a:t>
            </a:r>
            <a:r>
              <a:rPr lang="en-US" sz="2800" dirty="0" smtClean="0">
                <a:solidFill>
                  <a:schemeClr val="accent5">
                    <a:lumMod val="20000"/>
                    <a:lumOff val="80000"/>
                  </a:schemeClr>
                </a:solidFill>
                <a:latin typeface="Consolas" pitchFamily="49" charset="0"/>
                <a:cs typeface="Consolas" pitchFamily="49" charset="0"/>
              </a:rPr>
              <a:t>Employee</a:t>
            </a:r>
            <a:r>
              <a:rPr lang="en-US" sz="2800" dirty="0" smtClean="0"/>
              <a:t> entity class create </a:t>
            </a:r>
            <a:r>
              <a:rPr lang="en-US" sz="2800" dirty="0"/>
              <a:t>a class which allows </a:t>
            </a:r>
            <a:r>
              <a:rPr lang="en-US" sz="2800" dirty="0" smtClean="0"/>
              <a:t>employees to </a:t>
            </a:r>
            <a:r>
              <a:rPr lang="en-US" sz="2800" dirty="0"/>
              <a:t>access </a:t>
            </a:r>
            <a:r>
              <a:rPr lang="en-US" sz="2800" dirty="0" smtClean="0"/>
              <a:t>their corresponding </a:t>
            </a:r>
            <a:r>
              <a:rPr lang="en-US" sz="2800" dirty="0"/>
              <a:t>territories as property </a:t>
            </a:r>
            <a:r>
              <a:rPr lang="en-US" sz="2800" dirty="0" smtClean="0"/>
              <a:t>of type </a:t>
            </a:r>
            <a:r>
              <a:rPr lang="en-US" sz="2800" noProof="1" smtClean="0">
                <a:solidFill>
                  <a:schemeClr val="accent5">
                    <a:lumMod val="20000"/>
                    <a:lumOff val="80000"/>
                  </a:schemeClr>
                </a:solidFill>
                <a:latin typeface="Consolas" pitchFamily="49" charset="0"/>
                <a:cs typeface="Consolas" pitchFamily="49" charset="0"/>
              </a:rPr>
              <a:t>EntitySet&lt;T&gt;</a:t>
            </a:r>
            <a:r>
              <a:rPr lang="en-US" sz="2800" dirty="0" smtClean="0"/>
              <a:t>.</a:t>
            </a:r>
            <a:endParaRPr lang="en-US" sz="2800" dirty="0"/>
          </a:p>
        </p:txBody>
      </p:sp>
    </p:spTree>
    <p:extLst>
      <p:ext uri="{BB962C8B-B14F-4D97-AF65-F5344CB8AC3E}">
        <p14:creationId xmlns:p14="http://schemas.microsoft.com/office/powerpoint/2010/main" val="22783314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t>
            </a:r>
            <a:r>
              <a:rPr lang="en-US" dirty="0" smtClean="0"/>
              <a:t>(3)</a:t>
            </a:r>
            <a:endParaRPr lang="en-US" dirty="0"/>
          </a:p>
        </p:txBody>
      </p:sp>
      <p:sp>
        <p:nvSpPr>
          <p:cNvPr id="3" name="Content Placeholder 2"/>
          <p:cNvSpPr>
            <a:spLocks noGrp="1"/>
          </p:cNvSpPr>
          <p:nvPr>
            <p:ph idx="1"/>
          </p:nvPr>
        </p:nvSpPr>
        <p:spPr/>
        <p:txBody>
          <a:bodyPr/>
          <a:lstStyle/>
          <a:p>
            <a:pPr marL="452438" indent="-452438">
              <a:buFont typeface="+mj-lt"/>
              <a:buAutoNum type="arabicPeriod" startAt="9"/>
              <a:tabLst/>
            </a:pPr>
            <a:r>
              <a:rPr lang="en-US" sz="2800" dirty="0" smtClean="0"/>
              <a:t>Create a method that places a new order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The order should contain several order items. Use transaction to ensure the data consistency.</a:t>
            </a:r>
          </a:p>
          <a:p>
            <a:pPr marL="452438" indent="-452438">
              <a:buFont typeface="+mj-lt"/>
              <a:buAutoNum type="arabicPeriod" startAt="9"/>
              <a:tabLst/>
            </a:pPr>
            <a:r>
              <a:rPr lang="en-US" sz="2800" dirty="0" smtClean="0"/>
              <a:t>Create a stored procedures in the </a:t>
            </a:r>
            <a:r>
              <a:rPr lang="en-US" sz="2800" noProof="1" smtClean="0">
                <a:solidFill>
                  <a:schemeClr val="accent5">
                    <a:lumMod val="20000"/>
                    <a:lumOff val="80000"/>
                  </a:schemeClr>
                </a:solidFill>
                <a:latin typeface="Consolas" pitchFamily="49" charset="0"/>
                <a:cs typeface="Consolas" pitchFamily="49" charset="0"/>
              </a:rPr>
              <a:t>Northwind</a:t>
            </a:r>
            <a:r>
              <a:rPr lang="en-US" sz="2800" dirty="0" smtClean="0"/>
              <a:t> database for finding the total incomes for given supplier name and period (start date, end date). Implement a C# method that calls the stored procedure and returns the retuned record set.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35943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a:t>
            </a:r>
            <a:r>
              <a:rPr lang="en-US" dirty="0" smtClean="0"/>
              <a:t>(4)</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11"/>
              <a:tabLst/>
            </a:pPr>
            <a:r>
              <a:rPr lang="en-US" sz="2800" dirty="0" smtClean="0"/>
              <a:t>Create a database holding users and groups. Create a transactional EF based method that creates an user and puts it in a group "Admins". In case the group "Admins" do not exist, create the group in the same transaction. If some of the operations fail (e.g. the username already exist), cancel the entire transaction.</a:t>
            </a:r>
          </a:p>
          <a:p>
            <a:pPr marL="514350" indent="-514350">
              <a:buFont typeface="+mj-lt"/>
              <a:buAutoNum type="arabicPeriod" startAt="11"/>
              <a:tabLst/>
            </a:pPr>
            <a:r>
              <a:rPr lang="en-US" sz="2800" dirty="0" smtClean="0"/>
              <a:t>* Use SQL Server Profiler to view all your queries from previous homework tasks</a:t>
            </a:r>
          </a:p>
          <a:p>
            <a:pPr marL="514350" indent="-514350">
              <a:buFont typeface="+mj-lt"/>
              <a:buAutoNum type="arabicPeriod" startAt="11"/>
              <a:tabLst/>
            </a:pPr>
            <a:r>
              <a:rPr lang="en-US" sz="2800" dirty="0" smtClean="0"/>
              <a:t>* Download and explore the full source code of Entity Framework:</a:t>
            </a:r>
            <a:br>
              <a:rPr lang="en-US" sz="2800" dirty="0" smtClean="0"/>
            </a:br>
            <a:r>
              <a:rPr lang="en-US" sz="2800" dirty="0" smtClean="0">
                <a:hlinkClick r:id="rId2"/>
              </a:rPr>
              <a:t>http</a:t>
            </a:r>
            <a:r>
              <a:rPr lang="en-US" sz="2800" dirty="0">
                <a:hlinkClick r:id="rId2"/>
              </a:rPr>
              <a:t>://entityframework.codeplex.com/</a:t>
            </a:r>
            <a:endParaRPr lang="en-US" sz="26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286262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10321</TotalTime>
  <Words>407</Words>
  <Application>Microsoft Office PowerPoint</Application>
  <PresentationFormat>On-screen Show (4:3)</PresentationFormat>
  <Paragraphs>27</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Cambria</vt:lpstr>
      <vt:lpstr>Consolas</vt:lpstr>
      <vt:lpstr>Corbel</vt:lpstr>
      <vt:lpstr>Wingdings 2</vt:lpstr>
      <vt:lpstr>Telerik Academy</vt:lpstr>
      <vt:lpstr>Homework</vt:lpstr>
      <vt:lpstr>Homework (2)</vt:lpstr>
      <vt:lpstr>Homework (3)</vt:lpstr>
      <vt:lpstr>Homework (4)</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High-Quality Code - Unit Testing</dc:title>
  <dc:subject>Telerik Software Academy</dc:subject>
  <dc:creator>Svetlin Nakov;Nikolay Kostov</dc:creator>
  <cp:keywords>code, quality, code quality, C#, JS, programming</cp:keywords>
  <cp:lastModifiedBy>Vladislav Karamfilov</cp:lastModifiedBy>
  <cp:revision>2041</cp:revision>
  <dcterms:created xsi:type="dcterms:W3CDTF">2007-12-08T16:03:35Z</dcterms:created>
  <dcterms:modified xsi:type="dcterms:W3CDTF">2014-12-28T20:58:20Z</dcterms:modified>
  <cp:category>quality code, software engineering</cp:category>
</cp:coreProperties>
</file>