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00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93" autoAdjust="0"/>
    <p:restoredTop sz="94421" autoAdjust="0"/>
  </p:normalViewPr>
  <p:slideViewPr>
    <p:cSldViewPr>
      <p:cViewPr varScale="1">
        <p:scale>
          <a:sx n="81" d="100"/>
          <a:sy n="81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 smtClean="0"/>
              <a:t>Exercises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  <a:prstGeom prst="rect">
            <a:avLst/>
          </a:prstGeo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>
                <a:solidFill>
                  <a:srgbClr val="EBFFD2"/>
                </a:solidFill>
              </a:rPr>
              <a:t>We are given a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school</a:t>
            </a:r>
            <a:r>
              <a:rPr lang="en-US" sz="2800" dirty="0">
                <a:solidFill>
                  <a:srgbClr val="EBFFD2"/>
                </a:solidFill>
              </a:rPr>
              <a:t>. In the school </a:t>
            </a:r>
            <a:r>
              <a:rPr lang="en-US" sz="2800" dirty="0" smtClean="0">
                <a:solidFill>
                  <a:srgbClr val="EBFFD2"/>
                </a:solidFill>
              </a:rPr>
              <a:t>there are </a:t>
            </a:r>
            <a:r>
              <a:rPr lang="en-US" sz="2800" dirty="0">
                <a:solidFill>
                  <a:srgbClr val="EBFFD2"/>
                </a:solidFill>
              </a:rPr>
              <a:t>classes of students. Each class has </a:t>
            </a:r>
            <a:r>
              <a:rPr lang="en-US" sz="2800" dirty="0" smtClean="0">
                <a:solidFill>
                  <a:srgbClr val="EBFFD2"/>
                </a:solidFill>
              </a:rPr>
              <a:t>a set </a:t>
            </a:r>
            <a:r>
              <a:rPr lang="en-US" sz="2800" dirty="0">
                <a:solidFill>
                  <a:srgbClr val="EBFFD2"/>
                </a:solidFill>
              </a:rPr>
              <a:t>of teachers. Each teacher teaches a </a:t>
            </a:r>
            <a:r>
              <a:rPr lang="en-US" sz="2800" dirty="0" smtClean="0">
                <a:solidFill>
                  <a:srgbClr val="EBFFD2"/>
                </a:solidFill>
              </a:rPr>
              <a:t>set of </a:t>
            </a:r>
            <a:r>
              <a:rPr lang="en-US" sz="2800" dirty="0">
                <a:solidFill>
                  <a:srgbClr val="EBFFD2"/>
                </a:solidFill>
              </a:rPr>
              <a:t>disciplines. Students have name and unique class number. </a:t>
            </a:r>
            <a:r>
              <a:rPr lang="en-US" sz="2800" dirty="0" smtClean="0">
                <a:solidFill>
                  <a:srgbClr val="EBFFD2"/>
                </a:solidFill>
              </a:rPr>
              <a:t>Classes </a:t>
            </a:r>
            <a:r>
              <a:rPr lang="en-US" sz="2800" dirty="0">
                <a:solidFill>
                  <a:srgbClr val="EBFFD2"/>
                </a:solidFill>
              </a:rPr>
              <a:t>have unique text identifier. Teachers have name. </a:t>
            </a:r>
            <a:r>
              <a:rPr lang="en-US" sz="2800" dirty="0" smtClean="0">
                <a:solidFill>
                  <a:srgbClr val="EBFFD2"/>
                </a:solidFill>
              </a:rPr>
              <a:t>Disciplines </a:t>
            </a:r>
            <a:r>
              <a:rPr lang="en-US" sz="2800" dirty="0">
                <a:solidFill>
                  <a:srgbClr val="EBFFD2"/>
                </a:solidFill>
              </a:rPr>
              <a:t>have name, number of lectures and number of exercises. Both teachers </a:t>
            </a:r>
            <a:r>
              <a:rPr lang="en-US" sz="2800" dirty="0" smtClean="0">
                <a:solidFill>
                  <a:srgbClr val="EBFFD2"/>
                </a:solidFill>
              </a:rPr>
              <a:t>and </a:t>
            </a:r>
            <a:r>
              <a:rPr lang="en-US" sz="2800" dirty="0">
                <a:solidFill>
                  <a:srgbClr val="EBFFD2"/>
                </a:solidFill>
              </a:rPr>
              <a:t>students are people</a:t>
            </a:r>
            <a:r>
              <a:rPr lang="en-US" sz="2800" dirty="0" smtClean="0">
                <a:solidFill>
                  <a:srgbClr val="EBFFD2"/>
                </a:solidFill>
              </a:rPr>
              <a:t>. Students, classes, teachers and disciplines could have optional comments (free text block).</a:t>
            </a:r>
            <a:endParaRPr lang="en-US" sz="2800" dirty="0">
              <a:solidFill>
                <a:srgbClr val="EBFFD2"/>
              </a:solidFill>
            </a:endParaRPr>
          </a:p>
          <a:p>
            <a:pPr marL="446088" indent="-446088">
              <a:lnSpc>
                <a:spcPct val="100000"/>
              </a:lnSpc>
              <a:buFontTx/>
              <a:buNone/>
              <a:tabLst/>
            </a:pPr>
            <a:r>
              <a:rPr lang="en-US" sz="2800" dirty="0">
                <a:solidFill>
                  <a:srgbClr val="EBFFD2"/>
                </a:solidFill>
              </a:rPr>
              <a:t>	</a:t>
            </a:r>
            <a:r>
              <a:rPr lang="en-US" sz="2800" dirty="0" smtClean="0">
                <a:solidFill>
                  <a:srgbClr val="EBFFD2"/>
                </a:solidFill>
              </a:rPr>
              <a:t>Your </a:t>
            </a:r>
            <a:r>
              <a:rPr lang="en-US" sz="2800" dirty="0">
                <a:solidFill>
                  <a:srgbClr val="EBFFD2"/>
                </a:solidFill>
              </a:rPr>
              <a:t>task is to identify the classes (in terms of </a:t>
            </a:r>
            <a:r>
              <a:rPr lang="en-US" sz="2800" dirty="0" smtClean="0">
                <a:solidFill>
                  <a:srgbClr val="EBFFD2"/>
                </a:solidFill>
              </a:rPr>
              <a:t> OOP</a:t>
            </a:r>
            <a:r>
              <a:rPr lang="en-US" sz="2800" dirty="0">
                <a:solidFill>
                  <a:srgbClr val="EBFFD2"/>
                </a:solidFill>
              </a:rPr>
              <a:t>) and their attributes and </a:t>
            </a:r>
            <a:r>
              <a:rPr lang="en-US" sz="2800" dirty="0" smtClean="0">
                <a:solidFill>
                  <a:srgbClr val="EBFFD2"/>
                </a:solidFill>
              </a:rPr>
              <a:t>operations, encapsulate their fields, define the class hierarchy and create a class diagram with Visual Studio.</a:t>
            </a:r>
            <a:endParaRPr lang="bg-BG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1694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smtClean="0"/>
              <a:t>Exercises (2)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446088" lvl="1" indent="-446088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2"/>
            </a:pPr>
            <a:r>
              <a:rPr lang="en-US" sz="2800" dirty="0" smtClean="0"/>
              <a:t>Define abstract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with first name and last name. Define new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dirty="0" smtClean="0"/>
              <a:t> which is derived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and has new field 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dirty="0" smtClean="0"/>
              <a:t>. Define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Worker</a:t>
            </a:r>
            <a:r>
              <a:rPr lang="en-US" sz="2800" dirty="0" smtClean="0"/>
              <a:t> derived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Human</a:t>
            </a:r>
            <a:r>
              <a:rPr lang="en-US" sz="2800" dirty="0" smtClean="0"/>
              <a:t> with new property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WeekSalary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WorkHoursPerDay</a:t>
            </a:r>
            <a:r>
              <a:rPr lang="en-US" sz="2800" dirty="0" smtClean="0"/>
              <a:t> and method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MoneyPerHour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dirty="0" smtClean="0"/>
              <a:t> that returns money earned by hour by the worker. Define the proper constructors and properties for this hierarchy. Initialize a list of 10 students and sort them by grade in ascending order (use LINQ or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US" sz="2800" dirty="0" smtClean="0"/>
              <a:t> extension method). Initialize a list of 10 workers and sort them by money per hour in descending order. Merge the lists and sort them by first name and last name.</a:t>
            </a:r>
            <a:endParaRPr lang="en-US" sz="2800" dirty="0">
              <a:solidFill>
                <a:srgbClr val="EBFFD2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2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6119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smtClean="0"/>
              <a:t>Exercises (3)</a:t>
            </a:r>
            <a:endParaRPr lang="bg-BG" sz="4000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  <a:prstGeom prst="rect">
            <a:avLst/>
          </a:prstGeom>
        </p:spPr>
        <p:txBody>
          <a:bodyPr/>
          <a:lstStyle/>
          <a:p>
            <a:pPr marL="450850" indent="-450850">
              <a:lnSpc>
                <a:spcPct val="100000"/>
              </a:lnSpc>
              <a:buFont typeface="+mj-lt"/>
              <a:buAutoNum type="arabicPeriod" startAt="3"/>
              <a:tabLst/>
            </a:pPr>
            <a:r>
              <a:rPr lang="en-US" sz="2800" dirty="0" smtClean="0"/>
              <a:t>Create a hierarchy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Frog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Kitten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Tomcat</a:t>
            </a:r>
            <a:r>
              <a:rPr lang="en-US" sz="2800" dirty="0" smtClean="0"/>
              <a:t> and define useful constructors and methods</a:t>
            </a:r>
            <a:r>
              <a:rPr lang="bg-BG" sz="2800" dirty="0" smtClean="0"/>
              <a:t>. </a:t>
            </a:r>
            <a:r>
              <a:rPr lang="en-US" sz="2800" dirty="0" smtClean="0"/>
              <a:t>Dogs, frogs</a:t>
            </a:r>
            <a:r>
              <a:rPr lang="en-US" sz="2800" dirty="0"/>
              <a:t> </a:t>
            </a:r>
            <a:r>
              <a:rPr lang="en-US" sz="2800" dirty="0" smtClean="0"/>
              <a:t>and cats are Animals. All animals can produce sound (specified by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ISound</a:t>
            </a:r>
            <a:r>
              <a:rPr lang="en-US" sz="2800" dirty="0" smtClean="0"/>
              <a:t> interface). Kittens and tomcats are cats. All animals are described by age, name and sex. Kittens can be only female and tomcats can be only male. Each animal produces a specific sound. Create arrays of different kinds of animals and calculate the average age of each kind of animal using a static method (you may use LINQ).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lang="en-US" sz="1100" smtClean="0"/>
              <a:pPr marL="0" marR="0" lvl="0" indent="0" algn="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t>3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872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2004</TotalTime>
  <Words>314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501</cp:revision>
  <dcterms:created xsi:type="dcterms:W3CDTF">2007-12-08T16:03:35Z</dcterms:created>
  <dcterms:modified xsi:type="dcterms:W3CDTF">2014-12-28T16:39:27Z</dcterms:modified>
  <cp:category>software engineering</cp:category>
</cp:coreProperties>
</file>