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484" r:id="rId2"/>
    <p:sldId id="531" r:id="rId3"/>
  </p:sldIdLst>
  <p:sldSz cx="9144000" cy="6858000" type="screen4x3"/>
  <p:notesSz cx="6881813" cy="92964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33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 varScale="1">
        <p:scale>
          <a:sx n="81" d="100"/>
          <a:sy n="81" d="100"/>
        </p:scale>
        <p:origin x="94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Write a program based on dynamic programming to solve the "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Knapsack Problem</a:t>
            </a:r>
            <a:r>
              <a:rPr lang="en-US" sz="2800" dirty="0" smtClean="0"/>
              <a:t>": you are given N products, each has weight W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and costs </a:t>
            </a:r>
            <a:r>
              <a:rPr lang="en-US" sz="2800" noProof="1" smtClean="0"/>
              <a:t>C</a:t>
            </a:r>
            <a:r>
              <a:rPr lang="en-US" sz="2800" baseline="-25000" noProof="1" smtClean="0"/>
              <a:t>i</a:t>
            </a:r>
            <a:r>
              <a:rPr lang="en-US" sz="2800" dirty="0" smtClean="0"/>
              <a:t> and a knapsack of capacity M and you want to put inside a subset of the products with highest cost and weight ≤ M. The numbers N, M</a:t>
            </a:r>
            <a:r>
              <a:rPr lang="en-US" sz="2800" dirty="0"/>
              <a:t>, W</a:t>
            </a:r>
            <a:r>
              <a:rPr lang="en-US" sz="2800" baseline="-25000" dirty="0"/>
              <a:t>i</a:t>
            </a:r>
            <a:r>
              <a:rPr lang="en-US" sz="2800" dirty="0"/>
              <a:t> and </a:t>
            </a:r>
            <a:r>
              <a:rPr lang="en-US" sz="2800" noProof="1" smtClean="0"/>
              <a:t>C</a:t>
            </a:r>
            <a:r>
              <a:rPr lang="en-US" sz="2800" baseline="-25000" noProof="1" smtClean="0"/>
              <a:t>i</a:t>
            </a:r>
            <a:r>
              <a:rPr lang="en-US" sz="2800" dirty="0" smtClean="0"/>
              <a:t> are integers in the range [1..500]. Example: M=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2800" dirty="0" smtClean="0"/>
              <a:t> kg, N=6, products:</a:t>
            </a:r>
          </a:p>
          <a:p>
            <a:pPr marL="808038" indent="-357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tabLst/>
            </a:pPr>
            <a:r>
              <a:rPr lang="en-US" sz="2600" dirty="0" smtClean="0"/>
              <a:t>beer – weight=3, cost=2</a:t>
            </a:r>
          </a:p>
          <a:p>
            <a:pPr marL="808038" indent="-357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tabLst/>
            </a:pPr>
            <a:r>
              <a:rPr lang="en-US" sz="2600" dirty="0" smtClean="0"/>
              <a:t>vodka – weight=8, cost=12</a:t>
            </a:r>
          </a:p>
          <a:p>
            <a:pPr marL="808038" indent="-357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tabLst/>
            </a:pPr>
            <a:r>
              <a:rPr lang="en-US" sz="2600" dirty="0" smtClean="0"/>
              <a:t>cheese – weight=4, cost=5</a:t>
            </a:r>
          </a:p>
          <a:p>
            <a:pPr marL="808038" indent="-357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tabLst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nuts – weight=1, cost=4</a:t>
            </a:r>
          </a:p>
          <a:p>
            <a:pPr marL="808038" indent="-357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tabLst/>
            </a:pPr>
            <a:r>
              <a:rPr lang="en-US" sz="2600" dirty="0" smtClean="0"/>
              <a:t>ham </a:t>
            </a:r>
            <a:r>
              <a:rPr lang="en-US" sz="2600" dirty="0"/>
              <a:t>– </a:t>
            </a:r>
            <a:r>
              <a:rPr lang="en-US" sz="2600" dirty="0" smtClean="0"/>
              <a:t>weight=2, cost=3</a:t>
            </a:r>
          </a:p>
          <a:p>
            <a:pPr marL="808038" indent="-357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tabLst/>
            </a:pP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whiskey –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weight=8, cost=13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40829" y="4267200"/>
            <a:ext cx="2917371" cy="1896547"/>
          </a:xfrm>
          <a:prstGeom prst="rect">
            <a:avLst/>
          </a:prstGeom>
          <a:ln w="6350">
            <a:solidFill>
              <a:schemeClr val="accent5">
                <a:lumMod val="20000"/>
                <a:lumOff val="80000"/>
                <a:alpha val="50000"/>
              </a:schemeClr>
            </a:solidFill>
          </a:ln>
        </p:spPr>
        <p:txBody>
          <a:bodyPr/>
          <a:lstStyle>
            <a:lvl1pPr marL="355600" indent="-355600"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  <a:tabLst/>
              <a:defRPr sz="2800" b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  <a:lvl2pPr marL="630238" indent="-27305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Optimal </a:t>
            </a:r>
            <a:r>
              <a:rPr lang="en-US" dirty="0" smtClean="0"/>
              <a:t>solution:</a:t>
            </a:r>
            <a:endParaRPr lang="en-US" dirty="0"/>
          </a:p>
          <a:p>
            <a:pPr marL="534988" indent="-261938">
              <a:spcBef>
                <a:spcPts val="300"/>
              </a:spcBef>
              <a:spcAft>
                <a:spcPts val="0"/>
              </a:spcAft>
              <a:buFont typeface="Wingdings 2" pitchFamily="18" charset="2"/>
              <a:buChar char=""/>
            </a:pPr>
            <a:r>
              <a:rPr lang="en-US" sz="2600" dirty="0"/>
              <a:t>nuts + </a:t>
            </a:r>
            <a:r>
              <a:rPr lang="en-US" sz="2600" dirty="0" smtClean="0"/>
              <a:t>whiskey</a:t>
            </a:r>
          </a:p>
          <a:p>
            <a:pPr marL="534988" indent="-261938">
              <a:spcBef>
                <a:spcPts val="300"/>
              </a:spcBef>
              <a:spcAft>
                <a:spcPts val="0"/>
              </a:spcAft>
              <a:buFont typeface="Wingdings 2" pitchFamily="18" charset="2"/>
              <a:buChar char=""/>
            </a:pPr>
            <a:r>
              <a:rPr lang="en-US" sz="2600" dirty="0" smtClean="0"/>
              <a:t>weight = 9</a:t>
            </a:r>
          </a:p>
          <a:p>
            <a:pPr marL="534988" indent="-261938">
              <a:spcBef>
                <a:spcPts val="300"/>
              </a:spcBef>
              <a:spcAft>
                <a:spcPts val="0"/>
              </a:spcAft>
              <a:buFont typeface="Wingdings 2" pitchFamily="18" charset="2"/>
              <a:buChar char=""/>
            </a:pPr>
            <a:r>
              <a:rPr lang="en-US" sz="2600" dirty="0" smtClean="0"/>
              <a:t>cost =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11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buFont typeface="+mj-lt"/>
              <a:buAutoNum type="arabicPeriod" startAt="2"/>
              <a:tabLst/>
            </a:pPr>
            <a:r>
              <a:rPr lang="en-US" sz="2800" dirty="0" smtClean="0"/>
              <a:t>Write a program to calculate the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Minimum Edit Distance</a:t>
            </a:r>
            <a:r>
              <a:rPr lang="en-US" sz="2800" dirty="0" smtClean="0"/>
              <a:t>" (MED) between two words.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MED(x, y)</a:t>
            </a:r>
            <a:r>
              <a:rPr lang="en-US" sz="2800" dirty="0" smtClean="0"/>
              <a:t> is the minimal sum of costs of edit operations used to transform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to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y</a:t>
            </a:r>
            <a:r>
              <a:rPr lang="en-US" sz="2800" dirty="0" smtClean="0"/>
              <a:t>. Sample costs are given below: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cost (replace a letter) = 1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cost (delete a letter) = 0.9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cost (insert a letter) = 0.8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600" dirty="0" smtClean="0"/>
              <a:t>Example: x = "</a:t>
            </a:r>
            <a:r>
              <a:rPr lang="en-US" sz="2600" noProof="1" smtClean="0"/>
              <a:t>developer</a:t>
            </a:r>
            <a:r>
              <a:rPr lang="en-US" sz="2600" dirty="0" smtClean="0"/>
              <a:t>", y </a:t>
            </a:r>
            <a:r>
              <a:rPr lang="en-US" sz="2600" dirty="0"/>
              <a:t>= </a:t>
            </a:r>
            <a:r>
              <a:rPr lang="en-US" sz="2600" dirty="0" smtClean="0"/>
              <a:t>"</a:t>
            </a:r>
            <a:r>
              <a:rPr lang="en-US" sz="2600" noProof="1" smtClean="0"/>
              <a:t>enveloped</a:t>
            </a:r>
            <a:r>
              <a:rPr lang="en-US" sz="2600" dirty="0" smtClean="0"/>
              <a:t>" </a:t>
            </a:r>
            <a:r>
              <a:rPr lang="en-US" sz="2600" dirty="0" smtClean="0">
                <a:sym typeface="Wingdings" panose="05000000000000000000" pitchFamily="2" charset="2"/>
              </a:rPr>
              <a:t> cost = 2.7 </a:t>
            </a:r>
            <a:endParaRPr lang="en-US" sz="2600" dirty="0" smtClean="0"/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delete ‘d’:  "</a:t>
            </a:r>
            <a:r>
              <a:rPr lang="en-US" sz="2600" noProof="1" smtClean="0"/>
              <a:t>developer</a:t>
            </a:r>
            <a:r>
              <a:rPr lang="en-US" sz="2600" dirty="0" smtClean="0"/>
              <a:t>" </a:t>
            </a:r>
            <a:r>
              <a:rPr lang="en-US" sz="2600" dirty="0" smtClean="0">
                <a:sym typeface="Wingdings" panose="05000000000000000000" pitchFamily="2" charset="2"/>
              </a:rPr>
              <a:t></a:t>
            </a:r>
            <a:r>
              <a:rPr lang="en-US" sz="2600" dirty="0" smtClean="0"/>
              <a:t> "</a:t>
            </a:r>
            <a:r>
              <a:rPr lang="en-US" sz="2600" noProof="1" smtClean="0"/>
              <a:t>eveloper</a:t>
            </a:r>
            <a:r>
              <a:rPr lang="en-US" sz="2600" dirty="0" smtClean="0"/>
              <a:t>", cost = 0.9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insert ‘n’:  "</a:t>
            </a:r>
            <a:r>
              <a:rPr lang="en-US" sz="2600" noProof="1" smtClean="0"/>
              <a:t>eveloper</a:t>
            </a:r>
            <a:r>
              <a:rPr lang="en-US" sz="2600" dirty="0"/>
              <a:t>" </a:t>
            </a:r>
            <a:r>
              <a:rPr lang="en-US" sz="2600" dirty="0" smtClean="0">
                <a:sym typeface="Wingdings" panose="05000000000000000000" pitchFamily="2" charset="2"/>
              </a:rPr>
              <a:t></a:t>
            </a:r>
            <a:r>
              <a:rPr lang="en-US" sz="2600" dirty="0" smtClean="0"/>
              <a:t> </a:t>
            </a:r>
            <a:r>
              <a:rPr lang="en-US" sz="2600" dirty="0"/>
              <a:t>"</a:t>
            </a:r>
            <a:r>
              <a:rPr lang="en-US" sz="2600" noProof="1" smtClean="0"/>
              <a:t>enveloper</a:t>
            </a:r>
            <a:r>
              <a:rPr lang="en-US" sz="2600" dirty="0"/>
              <a:t>", cost = </a:t>
            </a:r>
            <a:r>
              <a:rPr lang="en-US" sz="2600" dirty="0" smtClean="0"/>
              <a:t>0.8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replace ‘r’ </a:t>
            </a:r>
            <a:r>
              <a:rPr lang="en-US" sz="2600" dirty="0" smtClean="0">
                <a:sym typeface="Wingdings" panose="05000000000000000000" pitchFamily="2" charset="2"/>
              </a:rPr>
              <a:t> ‘d’</a:t>
            </a:r>
            <a:r>
              <a:rPr lang="en-US" sz="2600" dirty="0" smtClean="0"/>
              <a:t>:  "</a:t>
            </a:r>
            <a:r>
              <a:rPr lang="en-US" sz="2600" noProof="1" smtClean="0"/>
              <a:t>enveloper</a:t>
            </a:r>
            <a:r>
              <a:rPr lang="en-US" sz="2600" dirty="0"/>
              <a:t>" </a:t>
            </a:r>
            <a:r>
              <a:rPr lang="en-US" sz="2600" dirty="0" smtClean="0">
                <a:sym typeface="Wingdings" panose="05000000000000000000" pitchFamily="2" charset="2"/>
              </a:rPr>
              <a:t></a:t>
            </a:r>
            <a:r>
              <a:rPr lang="en-US" sz="2600" dirty="0" smtClean="0"/>
              <a:t> </a:t>
            </a:r>
            <a:r>
              <a:rPr lang="en-US" sz="2600" dirty="0"/>
              <a:t>"</a:t>
            </a:r>
            <a:r>
              <a:rPr lang="en-US" sz="2600" noProof="1" smtClean="0"/>
              <a:t>enveloped</a:t>
            </a:r>
            <a:r>
              <a:rPr lang="en-US" sz="2600" dirty="0" smtClean="0"/>
              <a:t>", </a:t>
            </a:r>
            <a:r>
              <a:rPr lang="en-US" sz="2600" dirty="0"/>
              <a:t>cost = </a:t>
            </a:r>
            <a:r>
              <a:rPr lang="en-US" sz="2600" dirty="0" smtClean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38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2661</TotalTime>
  <Words>259</Words>
  <Application>Microsoft Office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Exercises</vt:lpstr>
      <vt:lpstr>Exercises (2)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subject>Telerik Software Academy</dc:subject>
  <dc:creator>Svetlin Nakov</dc:creator>
  <cp:keywords>dynamic programming, combinatorics, memoization, data structures, algorithms, programming, C#, course, telerik software academy, free courses for developers</cp:keywords>
  <cp:lastModifiedBy>Vladislav Karamfilov</cp:lastModifiedBy>
  <cp:revision>824</cp:revision>
  <dcterms:created xsi:type="dcterms:W3CDTF">2007-12-08T16:03:35Z</dcterms:created>
  <dcterms:modified xsi:type="dcterms:W3CDTF">2014-12-28T20:26:31Z</dcterms:modified>
  <cp:category>computer science, computer programming, software engineering</cp:category>
</cp:coreProperties>
</file>