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97" r:id="rId2"/>
    <p:sldId id="398" r:id="rId3"/>
    <p:sldId id="399" r:id="rId4"/>
    <p:sldId id="400" r:id="rId5"/>
    <p:sldId id="401" r:id="rId6"/>
    <p:sldId id="402" r:id="rId7"/>
    <p:sldId id="403" r:id="rId8"/>
  </p:sldIdLst>
  <p:sldSz cx="9144000" cy="6858000" type="screen4x3"/>
  <p:notesSz cx="6881813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55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B59C3-D0BF-487B-B81B-DCDB47A598B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9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717E2-F682-4F27-A6A3-FE921BACE3F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836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3C4F-8CF3-4037-A3E8-D75E19C775F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619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E7A59-5207-42D2-8324-CFD90D06DCF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068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</a:t>
            </a:r>
            <a:r>
              <a:rPr lang="en-US" sz="2800" dirty="0" smtClean="0"/>
              <a:t>console a </a:t>
            </a:r>
            <a:r>
              <a:rPr lang="en-US" sz="2800" dirty="0"/>
              <a:t>sequence of positive integer numbers. The sequence ends </a:t>
            </a:r>
            <a:r>
              <a:rPr lang="en-US" sz="2800" dirty="0" smtClean="0"/>
              <a:t>when empty line is </a:t>
            </a:r>
            <a:r>
              <a:rPr lang="en-US" sz="2800" dirty="0"/>
              <a:t>entered. Calculate and print the sum and average </a:t>
            </a:r>
            <a:r>
              <a:rPr lang="en-US" sz="2800" dirty="0" smtClean="0"/>
              <a:t>of </a:t>
            </a:r>
            <a:r>
              <a:rPr lang="en-US" sz="2800" dirty="0"/>
              <a:t>the elements of </a:t>
            </a:r>
            <a:r>
              <a:rPr lang="en-US" sz="2800" dirty="0" smtClean="0"/>
              <a:t>the sequence</a:t>
            </a:r>
            <a:r>
              <a:rPr lang="en-US" sz="2800" dirty="0"/>
              <a:t>. </a:t>
            </a:r>
            <a:r>
              <a:rPr lang="en-US" sz="2800" dirty="0" smtClean="0"/>
              <a:t>Keep the sequence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N integers from </a:t>
            </a:r>
            <a:r>
              <a:rPr lang="en-US" sz="2800" dirty="0" smtClean="0"/>
              <a:t>the console </a:t>
            </a:r>
            <a:r>
              <a:rPr lang="en-US" sz="2800" dirty="0"/>
              <a:t>and reverses them using a stack.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sz="2800" dirty="0" smtClean="0"/>
              <a:t> </a:t>
            </a:r>
            <a:r>
              <a:rPr lang="en-US" sz="2800" dirty="0"/>
              <a:t>class.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a sequence of </a:t>
            </a:r>
            <a:r>
              <a:rPr lang="en-US" sz="2800" dirty="0" smtClean="0"/>
              <a:t>integers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) ending with an empty line and sorts them </a:t>
            </a:r>
            <a:r>
              <a:rPr lang="en-US" sz="2800" dirty="0"/>
              <a:t>in an increasing order</a:t>
            </a:r>
            <a:r>
              <a:rPr lang="en-US" sz="2800" dirty="0" smtClean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652921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buFontTx/>
              <a:buAutoNum type="arabicPeriod" startAt="4"/>
              <a:tabLst/>
            </a:pPr>
            <a:r>
              <a:rPr lang="en-US" sz="2800" dirty="0"/>
              <a:t>Write a method that finds the longest subsequence of equal numbers in </a:t>
            </a:r>
            <a:r>
              <a:rPr lang="en-US" sz="2800" dirty="0" smtClean="0"/>
              <a:t>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returns the result as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 Write a program to test whether the method works correctly.</a:t>
            </a:r>
            <a:endParaRPr lang="en-US" sz="2800" dirty="0"/>
          </a:p>
          <a:p>
            <a:pPr marL="452438" indent="-452438">
              <a:buFont typeface="+mj-lt"/>
              <a:buAutoNum type="arabicPeriod" startAt="5"/>
              <a:tabLst/>
            </a:pPr>
            <a:r>
              <a:rPr lang="en-US" sz="2800" dirty="0" smtClean="0"/>
              <a:t>Write a program that removes from given sequence all negative numbers.</a:t>
            </a:r>
          </a:p>
          <a:p>
            <a:pPr marL="452438" indent="-452438">
              <a:buFontTx/>
              <a:buAutoNum type="arabicPeriod" startAt="5"/>
              <a:tabLst/>
            </a:pPr>
            <a:r>
              <a:rPr lang="en-US" sz="2800" dirty="0" smtClean="0"/>
              <a:t>Write a program that removes from given sequence all numbers that occur odd number of times. Example:</a:t>
            </a:r>
          </a:p>
          <a:p>
            <a:pPr marL="1292225" lvl="1" indent="-571500">
              <a:buFontTx/>
              <a:buNone/>
            </a:pPr>
            <a:r>
              <a:rPr lang="en-US" sz="2600" dirty="0" smtClean="0"/>
              <a:t>{4, 2, 2, 5, 2, 3, 2, 3, 1, 5, 2} </a:t>
            </a:r>
            <a:r>
              <a:rPr lang="en-US" sz="2600" dirty="0" smtClean="0">
                <a:sym typeface="Wingdings" pitchFamily="2" charset="2"/>
              </a:rPr>
              <a:t> {5, 3, 3, 5}</a:t>
            </a:r>
          </a:p>
        </p:txBody>
      </p:sp>
    </p:spTree>
    <p:extLst>
      <p:ext uri="{BB962C8B-B14F-4D97-AF65-F5344CB8AC3E}">
        <p14:creationId xmlns:p14="http://schemas.microsoft.com/office/powerpoint/2010/main" val="6158854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>
                <a:tab pos="271463" algn="l"/>
              </a:tabLst>
            </a:pPr>
            <a:r>
              <a:rPr lang="en-US" sz="2800" dirty="0" smtClean="0"/>
              <a:t>Write a program that finds in given array of integers (all belonging to the range [0..1000]) how many times each of them occurs.</a:t>
            </a:r>
          </a:p>
          <a:p>
            <a:pPr marL="1379538" lvl="1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 smtClean="0"/>
              <a:t>Example: array = {3, 4, 4, 2, 3, 3, 4, 3, 2}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2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2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3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4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4 </a:t>
            </a:r>
            <a:r>
              <a:rPr lang="en-US" sz="2400" dirty="0" smtClean="0">
                <a:sym typeface="Wingdings" pitchFamily="2" charset="2"/>
              </a:rPr>
              <a:t> 3 times</a:t>
            </a:r>
          </a:p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8"/>
              <a:tabLst>
                <a:tab pos="271463" algn="l"/>
              </a:tabLst>
            </a:pPr>
            <a:r>
              <a:rPr lang="en-US" sz="2800" dirty="0" smtClean="0"/>
              <a:t>* The </a:t>
            </a:r>
            <a:r>
              <a:rPr lang="en-US" sz="2800" dirty="0"/>
              <a:t>majorant of an array </a:t>
            </a:r>
            <a:r>
              <a:rPr lang="en-US" sz="2800" dirty="0" smtClean="0"/>
              <a:t>of size N is </a:t>
            </a:r>
            <a:r>
              <a:rPr lang="en-US" sz="2800" dirty="0"/>
              <a:t>a value that occurs in </a:t>
            </a:r>
            <a:r>
              <a:rPr lang="en-US" sz="2800" dirty="0" smtClean="0"/>
              <a:t>it at least N/2 + 1 times. </a:t>
            </a:r>
            <a:r>
              <a:rPr lang="en-US" sz="2800" dirty="0"/>
              <a:t>Write a program to find the majorant of given array (if </a:t>
            </a:r>
            <a:r>
              <a:rPr lang="en-US" sz="2800" dirty="0" smtClean="0"/>
              <a:t>exists). </a:t>
            </a:r>
            <a:r>
              <a:rPr lang="en-US" sz="2800" dirty="0"/>
              <a:t>Example:</a:t>
            </a:r>
          </a:p>
          <a:p>
            <a:pPr marL="1292225" lvl="1" indent="-571500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/>
              <a:t>{2, 2, 3, 3, 2, 3, 4, 3, 3} </a:t>
            </a:r>
            <a:r>
              <a:rPr lang="en-US" sz="2600" dirty="0">
                <a:sym typeface="Wingdings" pitchFamily="2" charset="2"/>
              </a:rPr>
              <a:t> 3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822196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1"/>
            <a:ext cx="8686800" cy="5607050"/>
          </a:xfrm>
        </p:spPr>
        <p:txBody>
          <a:bodyPr/>
          <a:lstStyle/>
          <a:p>
            <a:pPr marL="452438" indent="-452438">
              <a:lnSpc>
                <a:spcPts val="3500"/>
              </a:lnSpc>
              <a:spcBef>
                <a:spcPts val="0"/>
              </a:spcBef>
              <a:buFont typeface="+mj-lt"/>
              <a:buAutoNum type="arabicPeriod" startAt="9"/>
              <a:tabLst/>
            </a:pPr>
            <a:r>
              <a:rPr lang="en-US" sz="2800" dirty="0"/>
              <a:t>We are given the following sequence: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N;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452438" lvl="2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write </a:t>
            </a:r>
            <a:r>
              <a:rPr lang="en-US" dirty="0"/>
              <a:t>a program to print its first 50 </a:t>
            </a:r>
            <a:r>
              <a:rPr lang="en-US" dirty="0" smtClean="0"/>
              <a:t>members for </a:t>
            </a:r>
            <a:r>
              <a:rPr lang="en-US" dirty="0"/>
              <a:t>given N</a:t>
            </a:r>
            <a:r>
              <a:rPr lang="en-US" dirty="0" smtClean="0"/>
              <a:t>.</a:t>
            </a:r>
          </a:p>
          <a:p>
            <a:pPr marL="452438" indent="0">
              <a:lnSpc>
                <a:spcPts val="3500"/>
              </a:lnSpc>
              <a:spcBef>
                <a:spcPts val="0"/>
              </a:spcBef>
              <a:buFontTx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N=2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2</a:t>
            </a:r>
            <a:r>
              <a:rPr lang="en-US" sz="2800" dirty="0"/>
              <a:t>, 3, 5, 4, 4, 7, 5, 6, 11, 7, 5, 9, 6, ...</a:t>
            </a:r>
          </a:p>
        </p:txBody>
      </p:sp>
    </p:spTree>
    <p:extLst>
      <p:ext uri="{BB962C8B-B14F-4D97-AF65-F5344CB8AC3E}">
        <p14:creationId xmlns:p14="http://schemas.microsoft.com/office/powerpoint/2010/main" val="30485908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0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numbers N and M and the following operations: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N+1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N+2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N*2</a:t>
            </a:r>
          </a:p>
          <a:p>
            <a:pPr marL="452438" indent="0">
              <a:lnSpc>
                <a:spcPts val="3600"/>
              </a:lnSpc>
              <a:buFontTx/>
              <a:buNone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shortest sequence of operations from the list above that starts from N and finishes in </a:t>
            </a:r>
            <a:r>
              <a:rPr lang="en-US" sz="2800" dirty="0" smtClean="0"/>
              <a:t>M. Hint: use a queue.</a:t>
            </a:r>
            <a:endParaRPr lang="en-US" sz="2800" dirty="0"/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Example: N = 5, M = 16</a:t>
            </a:r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Sequence: 5 </a:t>
            </a:r>
            <a:r>
              <a:rPr lang="en-US" sz="2600" dirty="0">
                <a:sym typeface="Wingdings" pitchFamily="2" charset="2"/>
              </a:rPr>
              <a:t> 7  8  16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3585237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buFont typeface="+mj-lt"/>
              <a:buAutoNum type="arabicPeriod" startAt="11"/>
              <a:tabLst/>
            </a:pPr>
            <a:r>
              <a:rPr lang="en-US" sz="2800" dirty="0" smtClean="0"/>
              <a:t>Implement the data structure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 list</a:t>
            </a:r>
            <a:r>
              <a:rPr lang="en-US" sz="2800" dirty="0" smtClean="0"/>
              <a:t>. 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 that has two fields: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dirty="0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NextItem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 Define additionally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with a single field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FirstElement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</a:t>
            </a:r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sz="2800" dirty="0"/>
              <a:t> as </a:t>
            </a:r>
            <a:r>
              <a:rPr lang="en-US" sz="2800" dirty="0" smtClean="0"/>
              <a:t>auto-resizable array</a:t>
            </a:r>
            <a:r>
              <a:rPr lang="en-US" sz="2800" dirty="0"/>
              <a:t>. </a:t>
            </a:r>
            <a:r>
              <a:rPr lang="en-US" sz="2800" dirty="0" smtClean="0"/>
              <a:t>Resize the capacity on </a:t>
            </a:r>
            <a:r>
              <a:rPr lang="en-US" sz="2800" dirty="0"/>
              <a:t>demand (when no space </a:t>
            </a:r>
            <a:r>
              <a:rPr lang="en-US" sz="2800" dirty="0" smtClean="0"/>
              <a:t>is available to add / insert a new element).</a:t>
            </a:r>
            <a:endParaRPr lang="en-US" sz="2800" dirty="0"/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sz="2800" dirty="0"/>
              <a:t> as dynamic linked </a:t>
            </a:r>
            <a:r>
              <a:rPr lang="en-US" sz="2800" dirty="0" smtClean="0"/>
              <a:t>list. </a:t>
            </a:r>
            <a:r>
              <a:rPr lang="en-US" sz="2800" dirty="0"/>
              <a:t>Use generics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LinkedQueue&lt;T&gt;</a:t>
            </a:r>
            <a:r>
              <a:rPr lang="en-US" sz="2800" dirty="0" smtClean="0"/>
              <a:t>) to </a:t>
            </a:r>
            <a:r>
              <a:rPr lang="en-US" sz="2800" dirty="0"/>
              <a:t>allow storing different data types in the queue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4542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a labyrinth of size N x N. Some of its cells are empty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and some are full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). We can move from an empty cell to another empty cell if they share common wall. Given a starting position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) calculate and fill in the array the minimal distance from this position to any other cell in the array. Use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800" dirty="0"/>
              <a:t>" for </a:t>
            </a:r>
            <a:r>
              <a:rPr lang="en-US" sz="2800" dirty="0" smtClean="0"/>
              <a:t>all unreachable </a:t>
            </a:r>
            <a:r>
              <a:rPr lang="en-US" sz="2800" dirty="0"/>
              <a:t>cells. Example:</a:t>
            </a:r>
          </a:p>
        </p:txBody>
      </p:sp>
      <p:sp>
        <p:nvSpPr>
          <p:cNvPr id="719877" name="Line 5"/>
          <p:cNvSpPr>
            <a:spLocks noChangeShapeType="1"/>
          </p:cNvSpPr>
          <p:nvPr/>
        </p:nvSpPr>
        <p:spPr bwMode="auto">
          <a:xfrm>
            <a:off x="3840144" y="5486400"/>
            <a:ext cx="1143000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b="1"/>
          </a:p>
        </p:txBody>
      </p:sp>
      <p:graphicFrame>
        <p:nvGraphicFramePr>
          <p:cNvPr id="719878" name="Group 6"/>
          <p:cNvGraphicFramePr>
            <a:graphicFrameLocks noGrp="1"/>
          </p:cNvGraphicFramePr>
          <p:nvPr/>
        </p:nvGraphicFramePr>
        <p:xfrm>
          <a:off x="1524000" y="4572000"/>
          <a:ext cx="2127249" cy="1831974"/>
        </p:xfrm>
        <a:graphic>
          <a:graphicData uri="http://schemas.openxmlformats.org/drawingml/2006/table">
            <a:tbl>
              <a:tblPr/>
              <a:tblGrid>
                <a:gridCol w="364465"/>
                <a:gridCol w="360856"/>
                <a:gridCol w="366270"/>
                <a:gridCol w="359052"/>
                <a:gridCol w="364465"/>
                <a:gridCol w="312141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9929" name="Group 57"/>
          <p:cNvGraphicFramePr>
            <a:graphicFrameLocks noGrp="1"/>
          </p:cNvGraphicFramePr>
          <p:nvPr/>
        </p:nvGraphicFramePr>
        <p:xfrm>
          <a:off x="5143500" y="4572000"/>
          <a:ext cx="2171700" cy="1831974"/>
        </p:xfrm>
        <a:graphic>
          <a:graphicData uri="http://schemas.openxmlformats.org/drawingml/2006/table">
            <a:tbl>
              <a:tblPr/>
              <a:tblGrid>
                <a:gridCol w="345420"/>
                <a:gridCol w="342000"/>
                <a:gridCol w="347131"/>
                <a:gridCol w="340289"/>
                <a:gridCol w="345420"/>
                <a:gridCol w="451440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85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2196</TotalTime>
  <Words>900</Words>
  <Application>Microsoft Office PowerPoint</Application>
  <PresentationFormat>On-screen Show (4:3)</PresentationFormat>
  <Paragraphs>130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subject>Telerik Software Academy</dc:subject>
  <dc:creator>Svetlin Nakov</dc:creator>
  <cp:keywords>data structures, algorithms, programming, C#, course, telerik software academy, free courses for developers</cp:keywords>
  <cp:lastModifiedBy>Vladislav Karamfilov</cp:lastModifiedBy>
  <cp:revision>742</cp:revision>
  <dcterms:created xsi:type="dcterms:W3CDTF">2007-12-08T16:03:35Z</dcterms:created>
  <dcterms:modified xsi:type="dcterms:W3CDTF">2014-12-28T20:29:03Z</dcterms:modified>
  <cp:category>computer science, computer programming, software engineering</cp:category>
</cp:coreProperties>
</file>