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11/16/2024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931A-2C7D-F070-F78B-3712E38ABDE6}"/>
              </a:ext>
            </a:extLst>
          </p:cNvPr>
          <p:cNvSpPr>
            <a:spLocks noGrp="1"/>
          </p:cNvSpPr>
          <p:nvPr>
            <p:ph type="ctrTitle"/>
          </p:nvPr>
        </p:nvSpPr>
        <p:spPr>
          <a:xfrm>
            <a:off x="600075" y="171450"/>
            <a:ext cx="11344275" cy="3829050"/>
          </a:xfrm>
        </p:spPr>
        <p:txBody>
          <a:bodyPr>
            <a:normAutofit fontScale="90000"/>
          </a:bodyPr>
          <a:lstStyle/>
          <a:p>
            <a:r>
              <a:rPr lang="en-GB" sz="2400" b="1" dirty="0">
                <a:latin typeface="+mj-lt"/>
                <a:cs typeface="+mj-lt"/>
                <a:sym typeface="+mn-ea"/>
              </a:rPr>
              <a:t>MAWLANA BHASANI SCIENCE AND TECHNOLOGY UNIVERSITY</a:t>
            </a:r>
            <a:br>
              <a:rPr lang="en-GB" sz="2400" b="1" dirty="0">
                <a:latin typeface="+mj-lt"/>
                <a:cs typeface="+mj-lt"/>
                <a:sym typeface="+mn-ea"/>
              </a:rPr>
            </a:br>
            <a:br>
              <a:rPr lang="en-GB" sz="2400" b="1" dirty="0">
                <a:latin typeface="+mj-lt"/>
                <a:cs typeface="+mj-lt"/>
                <a:sym typeface="+mn-ea"/>
              </a:rPr>
            </a:br>
            <a:br>
              <a:rPr lang="en-GB" sz="2400" b="1" dirty="0">
                <a:latin typeface="+mj-lt"/>
                <a:cs typeface="+mj-lt"/>
                <a:sym typeface="+mn-ea"/>
              </a:rPr>
            </a:br>
            <a:br>
              <a:rPr lang="en-GB" sz="2400" b="1" dirty="0">
                <a:latin typeface="+mj-lt"/>
                <a:cs typeface="+mj-lt"/>
                <a:sym typeface="+mn-ea"/>
              </a:rPr>
            </a:br>
            <a:br>
              <a:rPr lang="en-GB" sz="2400" b="1" dirty="0">
                <a:latin typeface="+mj-lt"/>
                <a:cs typeface="+mj-lt"/>
                <a:sym typeface="+mn-ea"/>
              </a:rPr>
            </a:br>
            <a:br>
              <a:rPr lang="en-GB" sz="2400" b="1" dirty="0">
                <a:latin typeface="+mj-lt"/>
                <a:cs typeface="+mj-lt"/>
                <a:sym typeface="+mn-ea"/>
              </a:rPr>
            </a:br>
            <a:br>
              <a:rPr lang="en-GB" sz="2400" b="1" dirty="0">
                <a:latin typeface="+mj-lt"/>
                <a:cs typeface="+mj-lt"/>
                <a:sym typeface="+mn-ea"/>
              </a:rPr>
            </a:br>
            <a:br>
              <a:rPr lang="en-GB" sz="3600" b="1" dirty="0">
                <a:latin typeface="+mj-lt"/>
                <a:cs typeface="+mj-lt"/>
                <a:sym typeface="+mn-ea"/>
              </a:rPr>
            </a:br>
            <a:r>
              <a:rPr lang="en-US" sz="3600" dirty="0">
                <a:solidFill>
                  <a:schemeClr val="accent3"/>
                </a:solidFill>
              </a:rPr>
              <a:t>                        Course: Software Engineering</a:t>
            </a:r>
            <a:br>
              <a:rPr lang="en-US" sz="3600" dirty="0">
                <a:solidFill>
                  <a:schemeClr val="accent3"/>
                </a:solidFill>
              </a:rPr>
            </a:br>
            <a:r>
              <a:rPr lang="en-US" sz="3600" dirty="0">
                <a:solidFill>
                  <a:schemeClr val="accent3"/>
                </a:solidFill>
              </a:rPr>
              <a:t>                          Topic:</a:t>
            </a:r>
            <a:r>
              <a:rPr lang="en-US" altLang="en-US" sz="3600" dirty="0">
                <a:solidFill>
                  <a:schemeClr val="accent3"/>
                </a:solidFill>
              </a:rPr>
              <a:t> Extreme Programming</a:t>
            </a:r>
            <a:endParaRPr lang="en-US" sz="3600" dirty="0"/>
          </a:p>
        </p:txBody>
      </p:sp>
      <p:sp>
        <p:nvSpPr>
          <p:cNvPr id="3" name="Subtitle 2">
            <a:extLst>
              <a:ext uri="{FF2B5EF4-FFF2-40B4-BE49-F238E27FC236}">
                <a16:creationId xmlns:a16="http://schemas.microsoft.com/office/drawing/2014/main" id="{D4DF55D8-878D-8312-3689-9398CA3AA35B}"/>
              </a:ext>
            </a:extLst>
          </p:cNvPr>
          <p:cNvSpPr>
            <a:spLocks noGrp="1"/>
          </p:cNvSpPr>
          <p:nvPr>
            <p:ph type="subTitle" idx="1"/>
          </p:nvPr>
        </p:nvSpPr>
        <p:spPr>
          <a:xfrm>
            <a:off x="600075" y="4271962"/>
            <a:ext cx="11015663" cy="1609408"/>
          </a:xfrm>
        </p:spPr>
        <p:txBody>
          <a:bodyPr>
            <a:noAutofit/>
          </a:bodyPr>
          <a:lstStyle/>
          <a:p>
            <a:r>
              <a:rPr lang="en-US" sz="1600" dirty="0"/>
              <a:t>Submitted by:                                                                               submitted to:</a:t>
            </a:r>
          </a:p>
          <a:p>
            <a:r>
              <a:rPr lang="en-US" sz="1600" dirty="0"/>
              <a:t>Tanzina Fatema                                                                           </a:t>
            </a:r>
            <a:r>
              <a:rPr lang="en-US" sz="1600" dirty="0">
                <a:solidFill>
                  <a:schemeClr val="tx2"/>
                </a:solidFill>
              </a:rPr>
              <a:t>Dr. </a:t>
            </a:r>
            <a:r>
              <a:rPr lang="en-US" sz="1600" dirty="0" err="1">
                <a:solidFill>
                  <a:schemeClr val="tx2"/>
                </a:solidFill>
              </a:rPr>
              <a:t>Ziaur</a:t>
            </a:r>
            <a:r>
              <a:rPr lang="en-US" sz="1600" dirty="0">
                <a:solidFill>
                  <a:schemeClr val="tx2"/>
                </a:solidFill>
              </a:rPr>
              <a:t> Rahman</a:t>
            </a:r>
          </a:p>
          <a:p>
            <a:r>
              <a:rPr lang="en-US" sz="1600" dirty="0">
                <a:solidFill>
                  <a:schemeClr val="tx2"/>
                </a:solidFill>
              </a:rPr>
              <a:t>ID:it21005                                                                                      </a:t>
            </a:r>
            <a:r>
              <a:rPr lang="en-US" sz="1600" dirty="0">
                <a:solidFill>
                  <a:schemeClr val="tx2"/>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sym typeface="+mn-ea"/>
              </a:rPr>
              <a:t>Associate Professor</a:t>
            </a:r>
            <a:endParaRPr lang="en-US" sz="1600" dirty="0">
              <a:solidFill>
                <a:schemeClr val="tx1"/>
              </a:solidFill>
              <a:latin typeface="MV Boli" panose="02000500030200090000" pitchFamily="2" charset="0"/>
              <a:cs typeface="MV Boli" panose="02000500030200090000" pitchFamily="2" charset="0"/>
            </a:endParaRPr>
          </a:p>
          <a:p>
            <a:r>
              <a:rPr lang="en-US" sz="1600" dirty="0">
                <a:latin typeface="MV Boli" panose="02000500030200090000" pitchFamily="2" charset="0"/>
                <a:cs typeface="MV Boli" panose="02000500030200090000" pitchFamily="2" charset="0"/>
                <a:sym typeface="+mn-ea"/>
              </a:rPr>
              <a:t>                                                           </a:t>
            </a:r>
            <a:r>
              <a:rPr lang="en-US" sz="1600" dirty="0">
                <a:latin typeface="+mj-lt"/>
                <a:cs typeface="+mj-lt"/>
                <a:sym typeface="+mn-ea"/>
              </a:rPr>
              <a:t> ICT, </a:t>
            </a:r>
            <a:r>
              <a:rPr lang="en-US" sz="1600" dirty="0" err="1">
                <a:latin typeface="+mj-lt"/>
                <a:cs typeface="+mj-lt"/>
                <a:sym typeface="+mn-ea"/>
              </a:rPr>
              <a:t>MBStu</a:t>
            </a:r>
            <a:endParaRPr lang="en-US" sz="1600" dirty="0">
              <a:solidFill>
                <a:schemeClr val="tx1"/>
              </a:solidFill>
              <a:latin typeface="MV Boli" panose="02000500030200090000" pitchFamily="2" charset="0"/>
              <a:cs typeface="MV Boli" panose="02000500030200090000" pitchFamily="2" charset="0"/>
            </a:endParaRPr>
          </a:p>
        </p:txBody>
      </p:sp>
      <p:pic>
        <p:nvPicPr>
          <p:cNvPr id="4" name="Picture 3">
            <a:extLst>
              <a:ext uri="{FF2B5EF4-FFF2-40B4-BE49-F238E27FC236}">
                <a16:creationId xmlns:a16="http://schemas.microsoft.com/office/drawing/2014/main" id="{D7B855C4-11B7-BA82-D0A0-3B3194C65B4A}"/>
              </a:ext>
            </a:extLst>
          </p:cNvPr>
          <p:cNvPicPr>
            <a:picLocks noChangeAspect="1"/>
          </p:cNvPicPr>
          <p:nvPr/>
        </p:nvPicPr>
        <p:blipFill>
          <a:blip r:embed="rId2"/>
          <a:stretch>
            <a:fillRect/>
          </a:stretch>
        </p:blipFill>
        <p:spPr>
          <a:xfrm>
            <a:off x="5024120" y="976630"/>
            <a:ext cx="1943100" cy="1699260"/>
          </a:xfrm>
          <a:prstGeom prst="rect">
            <a:avLst/>
          </a:prstGeom>
        </p:spPr>
      </p:pic>
    </p:spTree>
    <p:extLst>
      <p:ext uri="{BB962C8B-B14F-4D97-AF65-F5344CB8AC3E}">
        <p14:creationId xmlns:p14="http://schemas.microsoft.com/office/powerpoint/2010/main" val="2541138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90BA-0EAE-5948-3EC3-43241F0B5633}"/>
              </a:ext>
            </a:extLst>
          </p:cNvPr>
          <p:cNvSpPr>
            <a:spLocks noGrp="1"/>
          </p:cNvSpPr>
          <p:nvPr>
            <p:ph type="title"/>
          </p:nvPr>
        </p:nvSpPr>
        <p:spPr>
          <a:xfrm>
            <a:off x="200025" y="200025"/>
            <a:ext cx="11858625" cy="5886451"/>
          </a:xfrm>
        </p:spPr>
        <p:txBody>
          <a:bodyPr>
            <a:normAutofit fontScale="90000"/>
          </a:bodyPr>
          <a:lstStyle/>
          <a:p>
            <a:r>
              <a:rPr lang="en-US" dirty="0"/>
              <a:t>                                        disadvantages</a:t>
            </a:r>
            <a:br>
              <a:rPr lang="en-US" dirty="0"/>
            </a:br>
            <a:br>
              <a:rPr lang="en-US" dirty="0"/>
            </a:br>
            <a:br>
              <a:rPr lang="en-US" dirty="0"/>
            </a:br>
            <a:br>
              <a:rPr lang="en-US" dirty="0"/>
            </a:br>
            <a:r>
              <a:rPr lang="en-US" dirty="0"/>
              <a:t>*</a:t>
            </a:r>
            <a:r>
              <a:rPr lang="en-US" altLang="en-US" sz="2400" cap="none" dirty="0">
                <a:latin typeface="Times New Roman" panose="02020603050405020304" pitchFamily="18" charset="0"/>
                <a:cs typeface="Times New Roman" panose="02020603050405020304" pitchFamily="18" charset="0"/>
              </a:rPr>
              <a:t>High commitment: XP requires a high level of commitment from customers, which may not always be feasible. </a:t>
            </a: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*Time investment: XP can be a relatively large time investment. </a:t>
            </a: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*Not suitable for all teams: XP is better suited to development teams that work and collaborate together. </a:t>
            </a: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*Not highly focused on design: some developers feel that XP focuses too much on the code and not enough on the design. </a:t>
            </a:r>
            <a:br>
              <a:rPr lang="en-US" altLang="en-US" sz="2400" dirty="0"/>
            </a:br>
            <a:endParaRPr lang="en-US" sz="2400" dirty="0"/>
          </a:p>
        </p:txBody>
      </p:sp>
    </p:spTree>
    <p:extLst>
      <p:ext uri="{BB962C8B-B14F-4D97-AF65-F5344CB8AC3E}">
        <p14:creationId xmlns:p14="http://schemas.microsoft.com/office/powerpoint/2010/main" val="378834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6758-90AD-0B7A-E9A1-1CCD142CB4A6}"/>
              </a:ext>
            </a:extLst>
          </p:cNvPr>
          <p:cNvSpPr>
            <a:spLocks noGrp="1"/>
          </p:cNvSpPr>
          <p:nvPr>
            <p:ph type="title"/>
          </p:nvPr>
        </p:nvSpPr>
        <p:spPr>
          <a:xfrm>
            <a:off x="128589" y="714375"/>
            <a:ext cx="11958636" cy="5472113"/>
          </a:xfrm>
        </p:spPr>
        <p:txBody>
          <a:bodyPr/>
          <a:lstStyle/>
          <a:p>
            <a:pPr marL="0" indent="0">
              <a:buNone/>
            </a:pPr>
            <a:r>
              <a:rPr lang="en-US" dirty="0"/>
              <a:t>                                         Contents:</a:t>
            </a:r>
            <a:br>
              <a:rPr lang="en-US" dirty="0"/>
            </a:br>
            <a:br>
              <a:rPr lang="en-US" dirty="0"/>
            </a:br>
            <a:br>
              <a:rPr lang="en-US" dirty="0"/>
            </a:br>
            <a:br>
              <a:rPr lang="en-US" dirty="0"/>
            </a:br>
            <a:r>
              <a:rPr lang="en-US" dirty="0"/>
              <a:t>1</a:t>
            </a:r>
            <a:r>
              <a:rPr lang="en-US" cap="none" dirty="0">
                <a:latin typeface="Times New Roman" panose="02020603050405020304" pitchFamily="18" charset="0"/>
                <a:cs typeface="Times New Roman" panose="02020603050405020304" pitchFamily="18" charset="0"/>
              </a:rPr>
              <a:t>. Overview</a:t>
            </a:r>
            <a:br>
              <a:rPr lang="en-US" cap="none" dirty="0">
                <a:latin typeface="Times New Roman" panose="02020603050405020304" pitchFamily="18" charset="0"/>
                <a:cs typeface="Times New Roman" panose="02020603050405020304" pitchFamily="18" charset="0"/>
              </a:rPr>
            </a:br>
            <a:r>
              <a:rPr lang="en-US" cap="none" dirty="0">
                <a:latin typeface="Times New Roman" panose="02020603050405020304" pitchFamily="18" charset="0"/>
                <a:cs typeface="Times New Roman" panose="02020603050405020304" pitchFamily="18" charset="0"/>
              </a:rPr>
              <a:t>2. Details</a:t>
            </a:r>
            <a:br>
              <a:rPr lang="en-US" cap="none" dirty="0">
                <a:latin typeface="Times New Roman" panose="02020603050405020304" pitchFamily="18" charset="0"/>
                <a:cs typeface="Times New Roman" panose="02020603050405020304" pitchFamily="18" charset="0"/>
              </a:rPr>
            </a:br>
            <a:r>
              <a:rPr lang="en-US" cap="none" dirty="0">
                <a:latin typeface="Times New Roman" panose="02020603050405020304" pitchFamily="18" charset="0"/>
                <a:cs typeface="Times New Roman" panose="02020603050405020304" pitchFamily="18" charset="0"/>
              </a:rPr>
              <a:t>3.Application</a:t>
            </a:r>
            <a:br>
              <a:rPr lang="en-US" cap="none" dirty="0">
                <a:latin typeface="Times New Roman" panose="02020603050405020304" pitchFamily="18" charset="0"/>
                <a:cs typeface="Times New Roman" panose="02020603050405020304" pitchFamily="18" charset="0"/>
              </a:rPr>
            </a:br>
            <a:r>
              <a:rPr lang="en-US" cap="none" dirty="0">
                <a:latin typeface="Times New Roman" panose="02020603050405020304" pitchFamily="18" charset="0"/>
                <a:cs typeface="Times New Roman" panose="02020603050405020304" pitchFamily="18" charset="0"/>
              </a:rPr>
              <a:t>4. Advantage</a:t>
            </a:r>
            <a:br>
              <a:rPr lang="en-US" cap="none" dirty="0">
                <a:latin typeface="Times New Roman" panose="02020603050405020304" pitchFamily="18" charset="0"/>
                <a:cs typeface="Times New Roman" panose="02020603050405020304" pitchFamily="18" charset="0"/>
              </a:rPr>
            </a:br>
            <a:r>
              <a:rPr lang="en-US" cap="none" dirty="0">
                <a:latin typeface="Times New Roman" panose="02020603050405020304" pitchFamily="18" charset="0"/>
                <a:cs typeface="Times New Roman" panose="02020603050405020304" pitchFamily="18" charset="0"/>
              </a:rPr>
              <a:t>5. </a:t>
            </a:r>
            <a:r>
              <a:rPr lang="en-US" cap="none" dirty="0" err="1">
                <a:latin typeface="Times New Roman" panose="02020603050405020304" pitchFamily="18" charset="0"/>
                <a:cs typeface="Times New Roman" panose="02020603050405020304" pitchFamily="18" charset="0"/>
              </a:rPr>
              <a:t>Disadvantege</a:t>
            </a:r>
            <a:br>
              <a:rPr lang="en-US" cap="none"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28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6716-3F4D-2B07-D60A-B61693B0FF6B}"/>
              </a:ext>
            </a:extLst>
          </p:cNvPr>
          <p:cNvSpPr>
            <a:spLocks noGrp="1"/>
          </p:cNvSpPr>
          <p:nvPr>
            <p:ph type="title"/>
          </p:nvPr>
        </p:nvSpPr>
        <p:spPr>
          <a:xfrm>
            <a:off x="223837" y="271463"/>
            <a:ext cx="11744325" cy="6586537"/>
          </a:xfrm>
        </p:spPr>
        <p:txBody>
          <a:bodyPr/>
          <a:lstStyle/>
          <a:p>
            <a:r>
              <a:rPr lang="en-US" dirty="0"/>
              <a:t>                                         overview</a:t>
            </a:r>
            <a:br>
              <a:rPr lang="en-US" dirty="0"/>
            </a:br>
            <a:br>
              <a:rPr lang="en-US" dirty="0"/>
            </a:br>
            <a:br>
              <a:rPr lang="en-US" dirty="0"/>
            </a:br>
            <a:br>
              <a:rPr lang="en-US" dirty="0"/>
            </a:br>
            <a:r>
              <a:rPr lang="en-US" altLang="en-US" cap="none" dirty="0">
                <a:latin typeface="Times New Roman" panose="02020603050405020304" pitchFamily="18" charset="0"/>
                <a:cs typeface="Times New Roman" panose="02020603050405020304" pitchFamily="18" charset="0"/>
              </a:rPr>
              <a:t>Extreme programming (XP) is one of the most important software development frameworks of agile models. It is used to improve software quality and responsiveness to customer </a:t>
            </a:r>
            <a:r>
              <a:rPr lang="en-US" altLang="en-US" cap="none" dirty="0" err="1">
                <a:latin typeface="Times New Roman" panose="02020603050405020304" pitchFamily="18" charset="0"/>
                <a:cs typeface="Times New Roman" panose="02020603050405020304" pitchFamily="18" charset="0"/>
              </a:rPr>
              <a:t>requirements.The</a:t>
            </a:r>
            <a:r>
              <a:rPr lang="en-US" altLang="en-US" cap="none" dirty="0">
                <a:latin typeface="Times New Roman" panose="02020603050405020304" pitchFamily="18" charset="0"/>
                <a:cs typeface="Times New Roman" panose="02020603050405020304" pitchFamily="18" charset="0"/>
              </a:rPr>
              <a:t> extreme programming model recommends taking the best practices that have worked well in the past in program development projects to extreme levels. </a:t>
            </a:r>
            <a:br>
              <a:rPr lang="en-US" altLang="en-US" cap="none"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97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3D2D-0DE9-4935-8CF3-0DB7CF18BEA7}"/>
              </a:ext>
            </a:extLst>
          </p:cNvPr>
          <p:cNvSpPr>
            <a:spLocks noGrp="1"/>
          </p:cNvSpPr>
          <p:nvPr>
            <p:ph type="title"/>
          </p:nvPr>
        </p:nvSpPr>
        <p:spPr>
          <a:xfrm>
            <a:off x="142875" y="228601"/>
            <a:ext cx="11930063" cy="6472238"/>
          </a:xfrm>
        </p:spPr>
        <p:txBody>
          <a:bodyPr/>
          <a:lstStyle/>
          <a:p>
            <a:r>
              <a:rPr lang="en-US" dirty="0"/>
              <a:t>                                               details</a:t>
            </a:r>
            <a:br>
              <a:rPr lang="en-US" dirty="0"/>
            </a:br>
            <a:br>
              <a:rPr lang="en-US" dirty="0"/>
            </a:br>
            <a:br>
              <a:rPr lang="en-US" dirty="0"/>
            </a:br>
            <a:br>
              <a:rPr lang="en-US" dirty="0"/>
            </a:br>
            <a:r>
              <a:rPr lang="en-US" altLang="en-US" cap="none" dirty="0">
                <a:latin typeface="Times New Roman" panose="02020603050405020304" pitchFamily="18" charset="0"/>
                <a:cs typeface="Times New Roman" panose="02020603050405020304" pitchFamily="18" charset="0"/>
              </a:rPr>
              <a:t>Extreme programming (XP) is an agile software development methodology that focuses on delivering high-quality software through frequent and continuous feedback, collaboration, and adaptation. XP emphasizes a close working relationship between the development team, the customer, and stakeholders, with an emphasis on rapid, iterative development and deployment</a:t>
            </a:r>
            <a:r>
              <a:rPr lang="en-US" altLang="en-US" dirty="0"/>
              <a:t>.</a:t>
            </a:r>
            <a:br>
              <a:rPr lang="en-US" altLang="en-US" dirty="0"/>
            </a:br>
            <a:endParaRPr lang="en-US" dirty="0"/>
          </a:p>
        </p:txBody>
      </p:sp>
    </p:spTree>
    <p:extLst>
      <p:ext uri="{BB962C8B-B14F-4D97-AF65-F5344CB8AC3E}">
        <p14:creationId xmlns:p14="http://schemas.microsoft.com/office/powerpoint/2010/main" val="165559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6A53-AB56-0746-27C0-6A5F63FAFA66}"/>
              </a:ext>
            </a:extLst>
          </p:cNvPr>
          <p:cNvSpPr>
            <a:spLocks noGrp="1"/>
          </p:cNvSpPr>
          <p:nvPr>
            <p:ph type="title"/>
          </p:nvPr>
        </p:nvSpPr>
        <p:spPr>
          <a:xfrm>
            <a:off x="257175" y="142875"/>
            <a:ext cx="11701463" cy="6715125"/>
          </a:xfrm>
        </p:spPr>
        <p:txBody>
          <a:bodyPr/>
          <a:lstStyle/>
          <a:p>
            <a:endParaRPr lang="en-US" dirty="0"/>
          </a:p>
        </p:txBody>
      </p:sp>
      <p:pic>
        <p:nvPicPr>
          <p:cNvPr id="3" name="Content Placeholder 5">
            <a:extLst>
              <a:ext uri="{FF2B5EF4-FFF2-40B4-BE49-F238E27FC236}">
                <a16:creationId xmlns:a16="http://schemas.microsoft.com/office/drawing/2014/main" id="{6FFF2DE4-F4E0-3965-58F0-E1E1091CBA65}"/>
              </a:ext>
            </a:extLst>
          </p:cNvPr>
          <p:cNvPicPr>
            <a:picLocks noGrp="1" noChangeAspect="1"/>
          </p:cNvPicPr>
          <p:nvPr>
            <p:ph idx="1"/>
          </p:nvPr>
        </p:nvPicPr>
        <p:blipFill>
          <a:blip r:embed="rId2"/>
          <a:stretch>
            <a:fillRect/>
          </a:stretch>
        </p:blipFill>
        <p:spPr>
          <a:xfrm>
            <a:off x="2943225" y="2100263"/>
            <a:ext cx="6443664" cy="3929062"/>
          </a:xfrm>
          <a:prstGeom prst="rect">
            <a:avLst/>
          </a:prstGeom>
        </p:spPr>
      </p:pic>
    </p:spTree>
    <p:extLst>
      <p:ext uri="{BB962C8B-B14F-4D97-AF65-F5344CB8AC3E}">
        <p14:creationId xmlns:p14="http://schemas.microsoft.com/office/powerpoint/2010/main" val="241014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47A6-B78E-C733-1F72-4F5E11D95EDB}"/>
              </a:ext>
            </a:extLst>
          </p:cNvPr>
          <p:cNvSpPr>
            <a:spLocks noGrp="1"/>
          </p:cNvSpPr>
          <p:nvPr>
            <p:ph type="title"/>
          </p:nvPr>
        </p:nvSpPr>
        <p:spPr>
          <a:xfrm>
            <a:off x="271463" y="242889"/>
            <a:ext cx="11758612" cy="6457950"/>
          </a:xfrm>
        </p:spPr>
        <p:txBody>
          <a:bodyPr>
            <a:normAutofit/>
          </a:bodyPr>
          <a:lstStyle/>
          <a:p>
            <a:r>
              <a:rPr lang="en-US" altLang="en-US" sz="2400" dirty="0"/>
              <a:t> </a:t>
            </a:r>
            <a:r>
              <a:rPr lang="en-US" altLang="en-US" sz="2200" cap="none" dirty="0">
                <a:latin typeface="Times New Roman" panose="02020603050405020304" pitchFamily="18" charset="0"/>
                <a:cs typeface="Times New Roman" panose="02020603050405020304" pitchFamily="18" charset="0"/>
              </a:rPr>
              <a:t>Agile approaches are based on some common principles, some of which are:</a:t>
            </a:r>
            <a:br>
              <a:rPr lang="en-US" altLang="en-US" sz="22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*working software is the key measure of progress in a project.</a:t>
            </a: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*For progress in a project, therefore software should be developed and delivered rapidly in small increments.</a:t>
            </a: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*Even late changes in the requirements should be entertained.</a:t>
            </a: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*Face-to-face communication is preferred over documentation.</a:t>
            </a: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a:t>
            </a:r>
            <a:r>
              <a:rPr lang="en-US" altLang="en-US" sz="2400" cap="none" dirty="0">
                <a:latin typeface="Times New Roman" panose="02020603050405020304" pitchFamily="18" charset="0"/>
                <a:cs typeface="Times New Roman" panose="02020603050405020304" pitchFamily="18" charset="0"/>
                <a:sym typeface="+mn-ea"/>
              </a:rPr>
              <a:t>Continuous feedback and involvement of customers are necessary for developing good-quality software.</a:t>
            </a:r>
            <a:br>
              <a:rPr lang="en-US" altLang="en-US" sz="2400" cap="none" dirty="0">
                <a:latin typeface="Times New Roman" panose="02020603050405020304" pitchFamily="18" charset="0"/>
                <a:cs typeface="Times New Roman" panose="02020603050405020304" pitchFamily="18" charset="0"/>
                <a:sym typeface="+mn-ea"/>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a:t>
            </a:r>
            <a:r>
              <a:rPr lang="en-US" altLang="en-US" sz="2400" cap="none" dirty="0">
                <a:latin typeface="Times New Roman" panose="02020603050405020304" pitchFamily="18" charset="0"/>
                <a:cs typeface="Times New Roman" panose="02020603050405020304" pitchFamily="18" charset="0"/>
                <a:sym typeface="+mn-ea"/>
              </a:rPr>
              <a:t>A simple design that involves and improves with time is a better approach than doing an elaborate design up front for handling all possible scenarios.</a:t>
            </a:r>
            <a:br>
              <a:rPr lang="en-US" altLang="en-US" sz="2400" cap="none"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79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C5B3-15C7-6E69-E17E-F58F59AF7C9D}"/>
              </a:ext>
            </a:extLst>
          </p:cNvPr>
          <p:cNvSpPr>
            <a:spLocks noGrp="1"/>
          </p:cNvSpPr>
          <p:nvPr>
            <p:ph type="title"/>
          </p:nvPr>
        </p:nvSpPr>
        <p:spPr>
          <a:xfrm>
            <a:off x="247651" y="171450"/>
            <a:ext cx="11901487" cy="5872163"/>
          </a:xfrm>
        </p:spPr>
        <p:txBody>
          <a:bodyPr>
            <a:normAutofit/>
          </a:bodyPr>
          <a:lstStyle/>
          <a:p>
            <a:br>
              <a:rPr lang="en-US" altLang="en-US" sz="2400" cap="none" dirty="0">
                <a:latin typeface="Times New Roman" panose="02020603050405020304" pitchFamily="18" charset="0"/>
                <a:cs typeface="Times New Roman" panose="02020603050405020304" pitchFamily="18" charset="0"/>
                <a:sym typeface="+mn-ea"/>
              </a:rPr>
            </a:br>
            <a:br>
              <a:rPr lang="en-US" altLang="en-US" sz="2400" cap="none" dirty="0">
                <a:latin typeface="Times New Roman" panose="02020603050405020304" pitchFamily="18" charset="0"/>
                <a:cs typeface="Times New Roman" panose="02020603050405020304" pitchFamily="18" charset="0"/>
                <a:sym typeface="+mn-ea"/>
              </a:rPr>
            </a:br>
            <a:br>
              <a:rPr lang="en-US" altLang="en-US" sz="2400" cap="none" dirty="0">
                <a:latin typeface="Times New Roman" panose="02020603050405020304" pitchFamily="18" charset="0"/>
                <a:cs typeface="Times New Roman" panose="02020603050405020304" pitchFamily="18" charset="0"/>
                <a:sym typeface="+mn-ea"/>
              </a:rPr>
            </a:br>
            <a:r>
              <a:rPr lang="en-US" altLang="en-US" sz="2400" cap="none" dirty="0">
                <a:latin typeface="Times New Roman" panose="02020603050405020304" pitchFamily="18" charset="0"/>
                <a:cs typeface="Times New Roman" panose="02020603050405020304" pitchFamily="18" charset="0"/>
                <a:sym typeface="+mn-ea"/>
              </a:rPr>
              <a:t>*Continuous feedback and involvement of customers are necessary for developing good-quality software.</a:t>
            </a:r>
            <a:br>
              <a:rPr lang="en-US" altLang="en-US" sz="2400" cap="none" dirty="0">
                <a:latin typeface="Times New Roman" panose="02020603050405020304" pitchFamily="18" charset="0"/>
                <a:cs typeface="Times New Roman" panose="02020603050405020304" pitchFamily="18" charset="0"/>
                <a:sym typeface="+mn-ea"/>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a:t>
            </a:r>
            <a:r>
              <a:rPr lang="en-US" altLang="en-US" sz="2400" cap="none" dirty="0">
                <a:latin typeface="Times New Roman" panose="02020603050405020304" pitchFamily="18" charset="0"/>
                <a:cs typeface="Times New Roman" panose="02020603050405020304" pitchFamily="18" charset="0"/>
                <a:sym typeface="+mn-ea"/>
              </a:rPr>
              <a:t>A simple design that involves and improves with time is a better approach than doing an elaborate design up front for handling all possible scenarios.</a:t>
            </a:r>
            <a:br>
              <a:rPr lang="en-US" altLang="en-US" sz="2400" cap="none" dirty="0">
                <a:latin typeface="Times New Roman" panose="02020603050405020304" pitchFamily="18" charset="0"/>
                <a:cs typeface="Times New Roman" panose="02020603050405020304" pitchFamily="18" charset="0"/>
                <a:sym typeface="+mn-ea"/>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a:t>
            </a:r>
            <a:r>
              <a:rPr lang="en-US" altLang="en-US" sz="2400" cap="none" dirty="0">
                <a:latin typeface="Times New Roman" panose="02020603050405020304" pitchFamily="18" charset="0"/>
                <a:cs typeface="Times New Roman" panose="02020603050405020304" pitchFamily="18" charset="0"/>
                <a:sym typeface="+mn-ea"/>
              </a:rPr>
              <a:t>The delivery dates are decided by empowered teams of talented individuals.</a:t>
            </a:r>
            <a:br>
              <a:rPr lang="en-US" altLang="en-US" sz="2400" cap="none" dirty="0">
                <a:latin typeface="Times New Roman" panose="02020603050405020304" pitchFamily="18" charset="0"/>
                <a:cs typeface="Times New Roman" panose="02020603050405020304" pitchFamily="18" charset="0"/>
                <a:sym typeface="+mn-ea"/>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a:t>
            </a:r>
            <a:r>
              <a:rPr lang="en-US" altLang="en-US" sz="2400" cap="none" dirty="0">
                <a:latin typeface="Times New Roman" panose="02020603050405020304" pitchFamily="18" charset="0"/>
                <a:cs typeface="Times New Roman" panose="02020603050405020304" pitchFamily="18" charset="0"/>
                <a:sym typeface="+mn-ea"/>
              </a:rPr>
              <a:t>Extreme programming is one of the most popular and well-known approaches in the family of agile methods. An XP project starts with user stories which are short descriptions of what scenarios the customers and users would like the system to support. Each story is written on a separate card, so they can be flexibly grouped.</a:t>
            </a:r>
            <a:br>
              <a:rPr lang="en-US" altLang="en-US" sz="2400" cap="none" dirty="0">
                <a:latin typeface="Times New Roman" panose="02020603050405020304" pitchFamily="18" charset="0"/>
                <a:cs typeface="Times New Roman" panose="02020603050405020304" pitchFamily="18" charset="0"/>
              </a:rPr>
            </a:b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997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A499-E504-F940-193D-78F0ACCC95EC}"/>
              </a:ext>
            </a:extLst>
          </p:cNvPr>
          <p:cNvSpPr>
            <a:spLocks noGrp="1"/>
          </p:cNvSpPr>
          <p:nvPr>
            <p:ph type="title"/>
          </p:nvPr>
        </p:nvSpPr>
        <p:spPr>
          <a:xfrm>
            <a:off x="185738" y="257175"/>
            <a:ext cx="11758611" cy="5715000"/>
          </a:xfrm>
        </p:spPr>
        <p:txBody>
          <a:bodyPr>
            <a:normAutofit fontScale="90000"/>
          </a:bodyPr>
          <a:lstStyle/>
          <a:p>
            <a:r>
              <a:rPr lang="en-US" dirty="0"/>
              <a:t>                                          Applications</a:t>
            </a:r>
            <a:br>
              <a:rPr lang="en-US" dirty="0"/>
            </a:br>
            <a:br>
              <a:rPr lang="en-US" dirty="0"/>
            </a:br>
            <a:r>
              <a:rPr lang="en-US" altLang="en-US" sz="2400" dirty="0"/>
              <a:t>Some of the projects that are suitable to develop using the XP model are given below:</a:t>
            </a:r>
            <a:br>
              <a:rPr lang="en-US" altLang="en-US" sz="2400" dirty="0"/>
            </a:br>
            <a:br>
              <a:rPr lang="en-US" altLang="en-US" sz="2400" dirty="0"/>
            </a:br>
            <a:br>
              <a:rPr lang="en-US" altLang="en-US" sz="2700" dirty="0"/>
            </a:br>
            <a:r>
              <a:rPr lang="en-US" altLang="en-US" sz="2700" dirty="0"/>
              <a:t>*</a:t>
            </a:r>
            <a:r>
              <a:rPr lang="en-US" altLang="en-US" sz="2200" cap="none" dirty="0">
                <a:latin typeface="Times New Roman" panose="02020603050405020304" pitchFamily="18" charset="0"/>
                <a:cs typeface="Times New Roman" panose="02020603050405020304" pitchFamily="18" charset="0"/>
              </a:rPr>
              <a:t>Small projects: the XP model is very useful in small projects consisting of small teams as face-to-face meeting is easier to achieve.</a:t>
            </a:r>
            <a:br>
              <a:rPr lang="en-US" altLang="en-US" sz="2200" cap="none" dirty="0">
                <a:latin typeface="Times New Roman" panose="02020603050405020304" pitchFamily="18" charset="0"/>
                <a:cs typeface="Times New Roman" panose="02020603050405020304" pitchFamily="18" charset="0"/>
              </a:rPr>
            </a:br>
            <a:br>
              <a:rPr lang="en-US" altLang="en-US" sz="2200" cap="none" dirty="0">
                <a:latin typeface="Times New Roman" panose="02020603050405020304" pitchFamily="18" charset="0"/>
                <a:cs typeface="Times New Roman" panose="02020603050405020304" pitchFamily="18" charset="0"/>
              </a:rPr>
            </a:br>
            <a:r>
              <a:rPr lang="en-US" altLang="en-US" sz="2200" cap="none" dirty="0">
                <a:latin typeface="Times New Roman" panose="02020603050405020304" pitchFamily="18" charset="0"/>
                <a:cs typeface="Times New Roman" panose="02020603050405020304" pitchFamily="18" charset="0"/>
              </a:rPr>
              <a:t>*Projects involving new technology or research projects: this type of project faces changing requirements rapidly and technical problems. So XP model is used to complete this type of project.</a:t>
            </a:r>
            <a:br>
              <a:rPr lang="en-US" altLang="en-US" sz="2200" cap="none" dirty="0">
                <a:latin typeface="Times New Roman" panose="02020603050405020304" pitchFamily="18" charset="0"/>
                <a:cs typeface="Times New Roman" panose="02020603050405020304" pitchFamily="18" charset="0"/>
              </a:rPr>
            </a:br>
            <a:br>
              <a:rPr lang="en-US" altLang="en-US" sz="2200" cap="none" dirty="0">
                <a:latin typeface="Times New Roman" panose="02020603050405020304" pitchFamily="18" charset="0"/>
                <a:cs typeface="Times New Roman" panose="02020603050405020304" pitchFamily="18" charset="0"/>
              </a:rPr>
            </a:br>
            <a:r>
              <a:rPr lang="en-US" altLang="en-US" sz="2200" cap="none" dirty="0">
                <a:latin typeface="Times New Roman" panose="02020603050405020304" pitchFamily="18" charset="0"/>
                <a:cs typeface="Times New Roman" panose="02020603050405020304" pitchFamily="18" charset="0"/>
              </a:rPr>
              <a:t>*Web development projects: the XP model is well-suited for web development projects as the development process is iterative and requires frequent testing to ensure the system meets the requirements.</a:t>
            </a:r>
            <a:br>
              <a:rPr lang="en-US" altLang="en-US" sz="2200" cap="none" dirty="0">
                <a:latin typeface="Times New Roman" panose="02020603050405020304" pitchFamily="18" charset="0"/>
                <a:cs typeface="Times New Roman" panose="02020603050405020304" pitchFamily="18" charset="0"/>
              </a:rPr>
            </a:br>
            <a:br>
              <a:rPr lang="en-US" altLang="en-US" sz="2200" cap="none" dirty="0">
                <a:latin typeface="Times New Roman" panose="02020603050405020304" pitchFamily="18" charset="0"/>
                <a:cs typeface="Times New Roman" panose="02020603050405020304" pitchFamily="18" charset="0"/>
              </a:rPr>
            </a:br>
            <a:r>
              <a:rPr lang="en-US" altLang="en-US" sz="2200" cap="none" dirty="0">
                <a:latin typeface="Times New Roman" panose="02020603050405020304" pitchFamily="18" charset="0"/>
                <a:cs typeface="Times New Roman" panose="02020603050405020304" pitchFamily="18" charset="0"/>
              </a:rPr>
              <a:t>*Collaborative projects: the XP model is useful for collaborative projects that require close collaboration between the development team and the customer</a:t>
            </a:r>
            <a:r>
              <a:rPr lang="en-US" altLang="en-US" sz="2700" cap="none" dirty="0">
                <a:latin typeface="Times New Roman" panose="02020603050405020304" pitchFamily="18" charset="0"/>
                <a:cs typeface="Times New Roman" panose="02020603050405020304" pitchFamily="18" charset="0"/>
              </a:rPr>
              <a:t>.</a:t>
            </a:r>
            <a:br>
              <a:rPr lang="en-US" altLang="en-US" sz="2700" cap="none" dirty="0">
                <a:latin typeface="Times New Roman" panose="02020603050405020304" pitchFamily="18" charset="0"/>
                <a:cs typeface="Times New Roman" panose="02020603050405020304" pitchFamily="18" charset="0"/>
              </a:rPr>
            </a:br>
            <a:endParaRPr 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89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9350-A081-F127-A0C5-271287C2C426}"/>
              </a:ext>
            </a:extLst>
          </p:cNvPr>
          <p:cNvSpPr>
            <a:spLocks noGrp="1"/>
          </p:cNvSpPr>
          <p:nvPr>
            <p:ph type="title"/>
          </p:nvPr>
        </p:nvSpPr>
        <p:spPr>
          <a:xfrm>
            <a:off x="171449" y="114300"/>
            <a:ext cx="11830051" cy="5915025"/>
          </a:xfrm>
        </p:spPr>
        <p:txBody>
          <a:bodyPr>
            <a:normAutofit fontScale="90000"/>
          </a:bodyPr>
          <a:lstStyle/>
          <a:p>
            <a:r>
              <a:rPr lang="en-US" dirty="0"/>
              <a:t>                                        advantages</a:t>
            </a:r>
            <a:br>
              <a:rPr lang="en-US" dirty="0"/>
            </a:br>
            <a:br>
              <a:rPr lang="en-US" dirty="0"/>
            </a:br>
            <a:br>
              <a:rPr lang="en-US" dirty="0"/>
            </a:br>
            <a:br>
              <a:rPr lang="en-US" dirty="0"/>
            </a:br>
            <a:br>
              <a:rPr lang="en-US" dirty="0"/>
            </a:br>
            <a:r>
              <a:rPr lang="en-US" dirty="0"/>
              <a:t>*</a:t>
            </a:r>
            <a:r>
              <a:rPr lang="en-US" altLang="en-US" sz="2400" cap="none" dirty="0">
                <a:latin typeface="Times New Roman" panose="02020603050405020304" pitchFamily="18" charset="0"/>
                <a:cs typeface="Times New Roman" panose="02020603050405020304" pitchFamily="18" charset="0"/>
              </a:rPr>
              <a:t>Slipped schedules: timely delivery is ensured through slipping timetables and doable development cycles.</a:t>
            </a: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*Misunderstanding the business and/or domain − constant contact and explanations are ensured by including the client on the team.</a:t>
            </a: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*Canceled projects: focusing on ongoing customer engagement guarantees open communication with the consumer and prompt problem-solving.</a:t>
            </a:r>
            <a:br>
              <a:rPr lang="en-US" altLang="en-US" sz="2400" cap="none" dirty="0">
                <a:latin typeface="Times New Roman" panose="02020603050405020304" pitchFamily="18" charset="0"/>
                <a:cs typeface="Times New Roman" panose="02020603050405020304" pitchFamily="18" charset="0"/>
              </a:rPr>
            </a:br>
            <a:br>
              <a:rPr lang="en-US" altLang="en-US" sz="2400" cap="none" dirty="0">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*Business changes: changes are accepted at any moment since they are seen to be inevitable.</a:t>
            </a:r>
            <a:br>
              <a:rPr lang="en-US" altLang="en-US" sz="2400" cap="none"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5279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36</TotalTime>
  <Words>772</Words>
  <Application>Microsoft Office PowerPoint</Application>
  <PresentationFormat>Widescreen</PresentationFormat>
  <Paragraphs>13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MV Boli</vt:lpstr>
      <vt:lpstr>Times New Roman</vt:lpstr>
      <vt:lpstr>Gallery</vt:lpstr>
      <vt:lpstr>MAWLANA BHASANI SCIENCE AND TECHNOLOGY UNIVERSITY                                Course: Software Engineering                           Topic: Extreme Programming</vt:lpstr>
      <vt:lpstr>                                         Contents:    1. Overview 2. Details 3.Application 4. Advantage 5. Disadvantege </vt:lpstr>
      <vt:lpstr>                                         overview    Extreme programming (XP) is one of the most important software development frameworks of agile models. It is used to improve software quality and responsiveness to customer requirements.The extreme programming model recommends taking the best practices that have worked well in the past in program development projects to extreme levels.  </vt:lpstr>
      <vt:lpstr>                                               details    Extreme programming (XP) is an agile software development methodology that focuses on delivering high-quality software through frequent and continuous feedback, collaboration, and adaptation. XP emphasizes a close working relationship between the development team, the customer, and stakeholders, with an emphasis on rapid, iterative development and deployment. </vt:lpstr>
      <vt:lpstr>PowerPoint Presentation</vt:lpstr>
      <vt:lpstr> Agile approaches are based on some common principles, some of which are:   *working software is the key measure of progress in a project.  *For progress in a project, therefore software should be developed and delivered rapidly in small increments.  *Even late changes in the requirements should be entertained.  *Face-to-face communication is preferred over documentation.  *Continuous feedback and involvement of customers are necessary for developing good-quality software.  *A simple design that involves and improves with time is a better approach than doing an elaborate design up front for handling all possible scenarios. </vt:lpstr>
      <vt:lpstr>   *Continuous feedback and involvement of customers are necessary for developing good-quality software.  *A simple design that involves and improves with time is a better approach than doing an elaborate design up front for handling all possible scenarios.  *The delivery dates are decided by empowered teams of talented individuals.  *Extreme programming is one of the most popular and well-known approaches in the family of agile methods. An XP project starts with user stories which are short descriptions of what scenarios the customers and users would like the system to support. Each story is written on a separate card, so they can be flexibly grouped. </vt:lpstr>
      <vt:lpstr>                                          Applications  Some of the projects that are suitable to develop using the XP model are given below:   *Small projects: the XP model is very useful in small projects consisting of small teams as face-to-face meeting is easier to achieve.  *Projects involving new technology or research projects: this type of project faces changing requirements rapidly and technical problems. So XP model is used to complete this type of project.  *Web development projects: the XP model is well-suited for web development projects as the development process is iterative and requires frequent testing to ensure the system meets the requirements.  *Collaborative projects: the XP model is useful for collaborative projects that require close collaboration between the development team and the customer. </vt:lpstr>
      <vt:lpstr>                                        advantages     *Slipped schedules: timely delivery is ensured through slipping timetables and doable development cycles.   *Misunderstanding the business and/or domain − constant contact and explanations are ensured by including the client on the team.  *Canceled projects: focusing on ongoing customer engagement guarantees open communication with the consumer and prompt problem-solving.  *Business changes: changes are accepted at any moment since they are seen to be inevitable. </vt:lpstr>
      <vt:lpstr>                                        disadvantages    *High commitment: XP requires a high level of commitment from customers, which may not always be feasible.    *Time investment: XP can be a relatively large time investment.   *Not suitable for all teams: XP is better suited to development teams that work and collaborate together.   *Not highly focused on design: some developers feel that XP focuses too much on the code and not enough on the design.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Tanzina Fatema</dc:creator>
  <cp:lastModifiedBy>Tanzina Fatema</cp:lastModifiedBy>
  <cp:revision>1</cp:revision>
  <dcterms:created xsi:type="dcterms:W3CDTF">2024-11-16T16:47:54Z</dcterms:created>
  <dcterms:modified xsi:type="dcterms:W3CDTF">2024-11-16T17:24:00Z</dcterms:modified>
</cp:coreProperties>
</file>