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5143500" type="screen16x9"/>
  <p:notesSz cx="6858000" cy="9144000"/>
  <p:embeddedFontLs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D643F81-1176-4074-AF42-F6041AFAA4C2}">
  <a:tblStyle styleId="{7D643F81-1176-4074-AF42-F6041AFAA4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>
        <p:scale>
          <a:sx n="102" d="100"/>
          <a:sy n="102" d="100"/>
        </p:scale>
        <p:origin x="-456" y="-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CA450-7AE3-407B-8A64-AFA48DD26F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C2C0F-D4DD-480B-92AB-4A988C7166E1}">
      <dgm:prSet phldrT="[Text]" custT="1"/>
      <dgm:spPr/>
      <dgm:t>
        <a:bodyPr/>
        <a:lstStyle/>
        <a:p>
          <a:r>
            <a:rPr lang="vi-VN" sz="2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1.Các giao diện đã kiểm thử</a:t>
          </a:r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5D5247-A867-4FC3-BD74-646FFCF28EDE}" type="parTrans" cxnId="{23A28E14-586A-452A-86FA-3A43FE7D1B34}">
      <dgm:prSet/>
      <dgm:spPr/>
      <dgm:t>
        <a:bodyPr/>
        <a:lstStyle/>
        <a:p>
          <a:endParaRPr lang="en-US"/>
        </a:p>
      </dgm:t>
    </dgm:pt>
    <dgm:pt modelId="{7E4486F3-43B5-4A8C-BC51-36D09CDEAED1}" type="sibTrans" cxnId="{23A28E14-586A-452A-86FA-3A43FE7D1B34}">
      <dgm:prSet/>
      <dgm:spPr/>
      <dgm:t>
        <a:bodyPr/>
        <a:lstStyle/>
        <a:p>
          <a:endParaRPr lang="en-US"/>
        </a:p>
      </dgm:t>
    </dgm:pt>
    <dgm:pt modelId="{8462240D-79EB-42C7-8792-7993C40C6F8E}" type="pres">
      <dgm:prSet presAssocID="{5B2CA450-7AE3-407B-8A64-AFA48DD26F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DE0508-30F4-4660-A533-2D0A4A948A74}" type="pres">
      <dgm:prSet presAssocID="{3C5C2C0F-D4DD-480B-92AB-4A988C7166E1}" presName="parentText" presStyleLbl="node1" presStyleIdx="0" presStyleCnt="1" custLinFactNeighborY="-81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A28E14-586A-452A-86FA-3A43FE7D1B34}" srcId="{5B2CA450-7AE3-407B-8A64-AFA48DD26F94}" destId="{3C5C2C0F-D4DD-480B-92AB-4A988C7166E1}" srcOrd="0" destOrd="0" parTransId="{885D5247-A867-4FC3-BD74-646FFCF28EDE}" sibTransId="{7E4486F3-43B5-4A8C-BC51-36D09CDEAED1}"/>
    <dgm:cxn modelId="{19DC7905-A744-4018-959E-48729F93FE21}" type="presOf" srcId="{5B2CA450-7AE3-407B-8A64-AFA48DD26F94}" destId="{8462240D-79EB-42C7-8792-7993C40C6F8E}" srcOrd="0" destOrd="0" presId="urn:microsoft.com/office/officeart/2005/8/layout/vList2"/>
    <dgm:cxn modelId="{3FEECCB0-CA64-44B9-82A6-B404DE589DE4}" type="presOf" srcId="{3C5C2C0F-D4DD-480B-92AB-4A988C7166E1}" destId="{81DE0508-30F4-4660-A533-2D0A4A948A74}" srcOrd="0" destOrd="0" presId="urn:microsoft.com/office/officeart/2005/8/layout/vList2"/>
    <dgm:cxn modelId="{3C52A7D5-032F-42EE-829A-1D7FB8FC7BEB}" type="presParOf" srcId="{8462240D-79EB-42C7-8792-7993C40C6F8E}" destId="{81DE0508-30F4-4660-A533-2D0A4A948A7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2CA450-7AE3-407B-8A64-AFA48DD26F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C2C0F-D4DD-480B-92AB-4A988C7166E1}">
      <dgm:prSet phldrT="[Text]" custT="1"/>
      <dgm:spPr/>
      <dgm:t>
        <a:bodyPr/>
        <a:lstStyle/>
        <a:p>
          <a:pPr algn="ctr"/>
          <a:r>
            <a:rPr lang="vi-VN" sz="2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TÓM TẮT NỘI DUNG:</a:t>
          </a:r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5D5247-A867-4FC3-BD74-646FFCF28EDE}" type="parTrans" cxnId="{23A28E14-586A-452A-86FA-3A43FE7D1B34}">
      <dgm:prSet/>
      <dgm:spPr/>
      <dgm:t>
        <a:bodyPr/>
        <a:lstStyle/>
        <a:p>
          <a:endParaRPr lang="en-US"/>
        </a:p>
      </dgm:t>
    </dgm:pt>
    <dgm:pt modelId="{7E4486F3-43B5-4A8C-BC51-36D09CDEAED1}" type="sibTrans" cxnId="{23A28E14-586A-452A-86FA-3A43FE7D1B34}">
      <dgm:prSet/>
      <dgm:spPr/>
      <dgm:t>
        <a:bodyPr/>
        <a:lstStyle/>
        <a:p>
          <a:endParaRPr lang="en-US"/>
        </a:p>
      </dgm:t>
    </dgm:pt>
    <dgm:pt modelId="{8462240D-79EB-42C7-8792-7993C40C6F8E}" type="pres">
      <dgm:prSet presAssocID="{5B2CA450-7AE3-407B-8A64-AFA48DD26F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DE0508-30F4-4660-A533-2D0A4A948A74}" type="pres">
      <dgm:prSet presAssocID="{3C5C2C0F-D4DD-480B-92AB-4A988C7166E1}" presName="parentText" presStyleLbl="node1" presStyleIdx="0" presStyleCnt="1" custLinFactNeighborX="1782" custLinFactNeighborY="-55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A28E14-586A-452A-86FA-3A43FE7D1B34}" srcId="{5B2CA450-7AE3-407B-8A64-AFA48DD26F94}" destId="{3C5C2C0F-D4DD-480B-92AB-4A988C7166E1}" srcOrd="0" destOrd="0" parTransId="{885D5247-A867-4FC3-BD74-646FFCF28EDE}" sibTransId="{7E4486F3-43B5-4A8C-BC51-36D09CDEAED1}"/>
    <dgm:cxn modelId="{7A0CB6C7-3DB0-4F63-9633-E3BA9BADB43E}" type="presOf" srcId="{3C5C2C0F-D4DD-480B-92AB-4A988C7166E1}" destId="{81DE0508-30F4-4660-A533-2D0A4A948A74}" srcOrd="0" destOrd="0" presId="urn:microsoft.com/office/officeart/2005/8/layout/vList2"/>
    <dgm:cxn modelId="{19768D70-1D79-4ADB-A7C7-41D2A380387B}" type="presOf" srcId="{5B2CA450-7AE3-407B-8A64-AFA48DD26F94}" destId="{8462240D-79EB-42C7-8792-7993C40C6F8E}" srcOrd="0" destOrd="0" presId="urn:microsoft.com/office/officeart/2005/8/layout/vList2"/>
    <dgm:cxn modelId="{AEEA074D-411A-4801-875C-A8E6E79B66C2}" type="presParOf" srcId="{8462240D-79EB-42C7-8792-7993C40C6F8E}" destId="{81DE0508-30F4-4660-A533-2D0A4A948A7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E0508-30F4-4660-A533-2D0A4A948A74}">
      <dsp:nvSpPr>
        <dsp:cNvPr id="0" name=""/>
        <dsp:cNvSpPr/>
      </dsp:nvSpPr>
      <dsp:spPr>
        <a:xfrm>
          <a:off x="0" y="0"/>
          <a:ext cx="3141306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1.Các giao diện đã kiểm thử</a:t>
          </a:r>
          <a:endParaRPr lang="en-US" sz="20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553" y="36553"/>
        <a:ext cx="3068200" cy="67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E0508-30F4-4660-A533-2D0A4A948A74}">
      <dsp:nvSpPr>
        <dsp:cNvPr id="0" name=""/>
        <dsp:cNvSpPr/>
      </dsp:nvSpPr>
      <dsp:spPr>
        <a:xfrm>
          <a:off x="0" y="0"/>
          <a:ext cx="3141306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TÓM TẮT NỘI DUNG:</a:t>
          </a:r>
          <a:endParaRPr lang="en-US" sz="20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553" y="36553"/>
        <a:ext cx="3068200" cy="675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21770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16860e6a7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16860e6a7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16860e6a7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16860e6a7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16860e6a7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16860e6a7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16860e6a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16860e6a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KIỂM THỬ PHẦN MỀM QUẢN LÝ CỬA HÀNG BÁN THỨC ĂN NHANH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Nhóm 5: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9820" y="1918620"/>
            <a:ext cx="7505700" cy="954600"/>
          </a:xfrm>
        </p:spPr>
        <p:txBody>
          <a:bodyPr>
            <a:normAutofit/>
          </a:bodyPr>
          <a:lstStyle/>
          <a:p>
            <a:pPr algn="ctr"/>
            <a:r>
              <a:rPr lang="vi-VN" b="1" smtClean="0">
                <a:latin typeface="+mj-lt"/>
              </a:rPr>
              <a:t>Một số </a:t>
            </a:r>
            <a:r>
              <a:rPr lang="vi-VN" b="1">
                <a:latin typeface="+mj-lt"/>
              </a:rPr>
              <a:t>lỗi đã Test được</a:t>
            </a:r>
            <a:endParaRPr lang="en-US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25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7" y="708832"/>
            <a:ext cx="8154987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067" y="349964"/>
            <a:ext cx="5804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smtClean="0">
                <a:latin typeface="+mj-lt"/>
              </a:rPr>
              <a:t>1. Nhập chữ vào trường giá trị và bấm nút cập nhật ( Trang giảm giá)</a:t>
            </a:r>
            <a:endParaRPr lang="en-US" b="1">
              <a:latin typeface="+mj-lt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9" y="4141593"/>
            <a:ext cx="82322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47" y="1718938"/>
            <a:ext cx="34290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5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" y="802303"/>
            <a:ext cx="817403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066" y="349964"/>
            <a:ext cx="567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smtClean="0">
                <a:latin typeface="+mj-lt"/>
              </a:rPr>
              <a:t>2. Nhập số âm vào trường giá trị và bấm nút cập nhật ( Trang giảm giá )</a:t>
            </a:r>
            <a:endParaRPr lang="en-US" b="1">
              <a:latin typeface="+mj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" y="1895637"/>
            <a:ext cx="320140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254" y="1688128"/>
            <a:ext cx="5135142" cy="318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7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9066" y="349964"/>
            <a:ext cx="594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+mj-lt"/>
              </a:rPr>
              <a:t>3</a:t>
            </a:r>
            <a:r>
              <a:rPr lang="vi-VN" b="1" smtClean="0">
                <a:latin typeface="+mj-lt"/>
              </a:rPr>
              <a:t>. Nhập số &gt;90 vào trường giá trị và bấm nút cập nhật ( Trang giảm giá )</a:t>
            </a:r>
            <a:endParaRPr lang="en-US" b="1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9" y="657741"/>
            <a:ext cx="835501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37" y="1651518"/>
            <a:ext cx="8553936" cy="317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1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9066" y="349964"/>
            <a:ext cx="822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smtClean="0">
                <a:latin typeface="+mj-lt"/>
              </a:rPr>
              <a:t>4. Nhập số ngày bắt đầu hoặc ngày kết thúc không đúng định dạng ( Trang giảm giá )</a:t>
            </a:r>
            <a:endParaRPr lang="en-US" b="1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684856"/>
            <a:ext cx="850741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70" y="1640922"/>
            <a:ext cx="3352800" cy="319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9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9066" y="349964"/>
            <a:ext cx="822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smtClean="0">
                <a:latin typeface="+mj-lt"/>
              </a:rPr>
              <a:t>6. Bỏ trống tên phân quyền khi tạo hoặc cập nhật phân quyền</a:t>
            </a:r>
            <a:endParaRPr lang="en-US" b="1">
              <a:latin typeface="+mj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84" y="748847"/>
            <a:ext cx="803116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6" y="1487811"/>
            <a:ext cx="3676650" cy="335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784" y="1487811"/>
            <a:ext cx="472129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5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473" y="1750669"/>
            <a:ext cx="7505700" cy="954600"/>
          </a:xfrm>
        </p:spPr>
        <p:txBody>
          <a:bodyPr/>
          <a:lstStyle/>
          <a:p>
            <a:pPr algn="ctr"/>
            <a:r>
              <a:rPr lang="vi-VN" smtClean="0">
                <a:latin typeface="+mj-lt"/>
              </a:rPr>
              <a:t>Cảm ơn cô và các bạn đã lắng nghe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162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latin typeface="+mj-lt"/>
              </a:rPr>
              <a:t>Thành viên nhóm:</a:t>
            </a:r>
            <a:endParaRPr>
              <a:latin typeface="+mj-lt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937628" y="2943806"/>
            <a:ext cx="1728107" cy="737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-VN" sz="1600" b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Đoàn Thành Lợi</a:t>
            </a: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43" y="1860873"/>
            <a:ext cx="1043279" cy="1043279"/>
          </a:xfrm>
          <a:prstGeom prst="rect">
            <a:avLst/>
          </a:prstGeom>
        </p:spPr>
      </p:pic>
      <p:sp>
        <p:nvSpPr>
          <p:cNvPr id="5" name="Google Shape;135;p14"/>
          <p:cNvSpPr txBox="1">
            <a:spLocks/>
          </p:cNvSpPr>
          <p:nvPr/>
        </p:nvSpPr>
        <p:spPr>
          <a:xfrm>
            <a:off x="3046243" y="2987445"/>
            <a:ext cx="1910448" cy="73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Calibri"/>
              <a:buNone/>
            </a:pPr>
            <a:r>
              <a:rPr lang="vi-VN" sz="1600" b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Bình Minh</a:t>
            </a:r>
            <a:endParaRPr lang="vi-VN"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28" y="1860872"/>
            <a:ext cx="1043279" cy="1043279"/>
          </a:xfrm>
          <a:prstGeom prst="rect">
            <a:avLst/>
          </a:prstGeom>
        </p:spPr>
      </p:pic>
      <p:sp>
        <p:nvSpPr>
          <p:cNvPr id="7" name="Google Shape;135;p14"/>
          <p:cNvSpPr txBox="1">
            <a:spLocks/>
          </p:cNvSpPr>
          <p:nvPr/>
        </p:nvSpPr>
        <p:spPr>
          <a:xfrm>
            <a:off x="5120850" y="2961102"/>
            <a:ext cx="1728107" cy="73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Calibri"/>
              <a:buNone/>
            </a:pPr>
            <a:r>
              <a:rPr lang="vi-VN" sz="1600" b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Bùi Mạnh Thành</a:t>
            </a:r>
            <a:endParaRPr lang="vi-VN"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267" y="1860871"/>
            <a:ext cx="1043279" cy="1043279"/>
          </a:xfrm>
          <a:prstGeom prst="rect">
            <a:avLst/>
          </a:prstGeom>
        </p:spPr>
      </p:pic>
      <p:sp>
        <p:nvSpPr>
          <p:cNvPr id="9" name="Google Shape;135;p14"/>
          <p:cNvSpPr txBox="1">
            <a:spLocks/>
          </p:cNvSpPr>
          <p:nvPr/>
        </p:nvSpPr>
        <p:spPr>
          <a:xfrm>
            <a:off x="7126934" y="2961102"/>
            <a:ext cx="1728107" cy="73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Calibri"/>
              <a:buNone/>
            </a:pPr>
            <a:r>
              <a:rPr lang="vi-VN" sz="1600" b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Lê Công Thành</a:t>
            </a:r>
            <a:endParaRPr lang="vi-VN"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49" y="1860870"/>
            <a:ext cx="1043279" cy="1043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54424775"/>
              </p:ext>
            </p:extLst>
          </p:nvPr>
        </p:nvGraphicFramePr>
        <p:xfrm>
          <a:off x="693575" y="2052735"/>
          <a:ext cx="3141307" cy="759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005379931"/>
              </p:ext>
            </p:extLst>
          </p:nvPr>
        </p:nvGraphicFramePr>
        <p:xfrm>
          <a:off x="2880048" y="628262"/>
          <a:ext cx="3141307" cy="759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998098" y="2038730"/>
            <a:ext cx="3141306" cy="748800"/>
            <a:chOff x="0" y="0"/>
            <a:chExt cx="3141306" cy="748800"/>
          </a:xfrm>
        </p:grpSpPr>
        <p:sp>
          <p:nvSpPr>
            <p:cNvPr id="15" name="Rounded Rectangle 14"/>
            <p:cNvSpPr/>
            <p:nvPr/>
          </p:nvSpPr>
          <p:spPr>
            <a:xfrm>
              <a:off x="0" y="0"/>
              <a:ext cx="3141306" cy="748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36553" y="36553"/>
              <a:ext cx="3068200" cy="6756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2000" kern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vi-VN" sz="2000" kern="12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.Các kỹ thuật đã kiểm thử</a:t>
              </a:r>
              <a:endParaRPr lang="en-US" sz="20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8694" y="3383107"/>
            <a:ext cx="3141306" cy="748800"/>
            <a:chOff x="0" y="0"/>
            <a:chExt cx="3141306" cy="748800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3141306" cy="748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36553" y="36553"/>
              <a:ext cx="3068200" cy="6756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2000" kern="12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vi-VN" sz="2000" kern="12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.Sơ lược về các chức năng chính</a:t>
              </a:r>
              <a:endParaRPr lang="en-US" sz="20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1545" y="3383107"/>
            <a:ext cx="3141306" cy="748800"/>
            <a:chOff x="0" y="0"/>
            <a:chExt cx="3141306" cy="748800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3141306" cy="748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36553" y="36553"/>
              <a:ext cx="3068200" cy="6756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2000" kern="120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4.Một số lỗi đã Test được</a:t>
              </a:r>
              <a:endParaRPr lang="en-US" sz="20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28481" y="416392"/>
            <a:ext cx="7505700" cy="768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latin typeface="Times New Roman"/>
                <a:ea typeface="Times New Roman"/>
                <a:cs typeface="Times New Roman"/>
                <a:sym typeface="Times New Roman"/>
              </a:rPr>
              <a:t>Các giao diện đã kiểm thử: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24683"/>
              </p:ext>
            </p:extLst>
          </p:nvPr>
        </p:nvGraphicFramePr>
        <p:xfrm>
          <a:off x="1769900" y="1091680"/>
          <a:ext cx="5772150" cy="3447210"/>
        </p:xfrm>
        <a:graphic>
          <a:graphicData uri="http://schemas.openxmlformats.org/drawingml/2006/table">
            <a:tbl>
              <a:tblPr/>
              <a:tblGrid>
                <a:gridCol w="1076325"/>
                <a:gridCol w="2043015"/>
                <a:gridCol w="2652810"/>
              </a:tblGrid>
              <a:tr h="26392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STT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Người thực hiện</a:t>
                      </a:r>
                      <a:endParaRPr lang="vi-VN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Công việc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Đoàn Thành Lợi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Trang bán hàng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Nguyễn Bình Minh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Trang đăng nhập</a:t>
                      </a:r>
                      <a:endParaRPr lang="vi-VN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Công Thành</a:t>
                      </a:r>
                      <a:endParaRPr lang="en-US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Trang quản lý thể loại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Công Thành</a:t>
                      </a:r>
                      <a:endParaRPr lang="en-US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Trang quản lý sản phẩm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Công Thành</a:t>
                      </a:r>
                      <a:endParaRPr lang="en-US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Trang nhập hàng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Công Thành</a:t>
                      </a:r>
                      <a:endParaRPr lang="en-US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Trang hóa đơn</a:t>
                      </a:r>
                      <a:endParaRPr lang="vi-VN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8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 Mạnh Thành</a:t>
                      </a:r>
                      <a:endParaRPr lang="en-US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Trang thống kê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Bình Minh</a:t>
                      </a:r>
                      <a:endParaRPr lang="en-US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Trang tài khoản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Nguyễn Bình Minh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Trang nhân viên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 Mạnh Thành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Trang khách hàng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Đoàn Thành Lợi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Trang giảm giá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Đoàn Thành Lợi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Trang phân quyền</a:t>
                      </a:r>
                      <a:endParaRPr lang="en-US">
                        <a:effectLst/>
                      </a:endParaRPr>
                    </a:p>
                  </a:txBody>
                  <a:tcPr marL="25400" marR="25400" marT="25400" marB="2540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47142" y="38317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>
                <a:latin typeface="Times New Roman"/>
                <a:ea typeface="Times New Roman"/>
                <a:cs typeface="Times New Roman"/>
                <a:sym typeface="Times New Roman"/>
              </a:rPr>
              <a:t>Các kỹ thuật kiểm thử đã thực hiện: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37812" y="1266047"/>
            <a:ext cx="3753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vi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Doc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lphaLcPeriod"/>
            </a:pPr>
            <a:r>
              <a:rPr lang="vi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 Scenario Template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lphaLcPeriod"/>
            </a:pPr>
            <a:r>
              <a:rPr lang="vi" sz="13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 Case Template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lphaLcPeriod"/>
            </a:pPr>
            <a:r>
              <a:rPr lang="vi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Defect Report Template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lphaLcPeriod"/>
            </a:pPr>
            <a:r>
              <a:rPr lang="vi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RTM (BRD, TRD)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vi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lphaLcPeriod"/>
            </a:pPr>
            <a:r>
              <a:rPr lang="vi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coverage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lphaLcPeriod"/>
            </a:pPr>
            <a:r>
              <a:rPr lang="vi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coverage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lphaLcPeriod"/>
            </a:pPr>
            <a:r>
              <a:rPr lang="vi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coverage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66;p19"/>
          <p:cNvSpPr txBox="1">
            <a:spLocks/>
          </p:cNvSpPr>
          <p:nvPr/>
        </p:nvSpPr>
        <p:spPr>
          <a:xfrm>
            <a:off x="4837481" y="1368684"/>
            <a:ext cx="37530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 startAt="3"/>
            </a:pPr>
            <a:r>
              <a:rPr lang="vi-VN" b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Black-box Test</a:t>
            </a:r>
          </a:p>
          <a:p>
            <a:pPr lvl="1" indent="-311150">
              <a:lnSpc>
                <a:spcPct val="150000"/>
              </a:lnSpc>
              <a:buClr>
                <a:srgbClr val="000000"/>
              </a:buClr>
              <a:buSzPts val="1300"/>
              <a:buFont typeface="Times New Roman"/>
              <a:buAutoNum type="alphaLcPeriod"/>
            </a:pPr>
            <a:r>
              <a:rPr lang="vi-VN" sz="130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Kỹ  thuật  phân  vùng  tương  đương</a:t>
            </a:r>
          </a:p>
          <a:p>
            <a:pPr lvl="1" indent="-311150">
              <a:lnSpc>
                <a:spcPct val="150000"/>
              </a:lnSpc>
              <a:buClr>
                <a:srgbClr val="000000"/>
              </a:buClr>
              <a:buSzPts val="1300"/>
              <a:buFont typeface="Times New Roman"/>
              <a:buAutoNum type="alphaLcPeriod"/>
            </a:pPr>
            <a:r>
              <a:rPr lang="vi-VN" sz="130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Kỹ  thuật  phân  tích giá trị biên</a:t>
            </a:r>
          </a:p>
          <a:p>
            <a:pPr lvl="1" indent="-311150">
              <a:lnSpc>
                <a:spcPct val="150000"/>
              </a:lnSpc>
              <a:buClr>
                <a:srgbClr val="000000"/>
              </a:buClr>
              <a:buSzPts val="1300"/>
              <a:buFont typeface="Times New Roman"/>
              <a:buAutoNum type="alphaLcPeriod"/>
            </a:pPr>
            <a:r>
              <a:rPr lang="vi-VN" sz="130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Kỹ thuật bảng quyết định </a:t>
            </a:r>
          </a:p>
          <a:p>
            <a:pPr lvl="1" indent="-311150">
              <a:lnSpc>
                <a:spcPct val="150000"/>
              </a:lnSpc>
              <a:buClr>
                <a:srgbClr val="000000"/>
              </a:buClr>
              <a:buSzPts val="1300"/>
              <a:buFont typeface="Times New Roman"/>
              <a:buAutoNum type="alphaLcPeriod"/>
            </a:pPr>
            <a:r>
              <a:rPr lang="vi-VN" sz="130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Kỹ thuật chuyển trạng thái </a:t>
            </a:r>
          </a:p>
          <a:p>
            <a:pPr lvl="1" indent="-311150">
              <a:lnSpc>
                <a:spcPct val="150000"/>
              </a:lnSpc>
              <a:buClr>
                <a:srgbClr val="000000"/>
              </a:buClr>
              <a:buSzPts val="1300"/>
              <a:buFont typeface="Times New Roman"/>
              <a:buAutoNum type="alphaLcPeriod"/>
            </a:pPr>
            <a:r>
              <a:rPr lang="vi-VN" sz="130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Kỹ thuật nhân quả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 startAt="3"/>
            </a:pPr>
            <a:r>
              <a:rPr lang="vi-VN" b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JUnit</a:t>
            </a:r>
            <a:endParaRPr lang="vi-VN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20" y="1918620"/>
            <a:ext cx="7505700" cy="954600"/>
          </a:xfrm>
        </p:spPr>
        <p:txBody>
          <a:bodyPr/>
          <a:lstStyle/>
          <a:p>
            <a:pPr algn="ctr"/>
            <a:r>
              <a:rPr lang="vi-VN" smtClean="0">
                <a:latin typeface="+mj-lt"/>
              </a:rPr>
              <a:t>Sơ lược về các chức năng chính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227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974" y="173796"/>
            <a:ext cx="7505700" cy="721942"/>
          </a:xfrm>
        </p:spPr>
        <p:txBody>
          <a:bodyPr/>
          <a:lstStyle/>
          <a:p>
            <a:r>
              <a:rPr lang="vi-VN" smtClean="0"/>
              <a:t>Trang bán hàng: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74" y="709127"/>
            <a:ext cx="3907809" cy="416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759" y="261258"/>
            <a:ext cx="4655976" cy="46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30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60" y="192457"/>
            <a:ext cx="7505700" cy="703282"/>
          </a:xfrm>
        </p:spPr>
        <p:txBody>
          <a:bodyPr/>
          <a:lstStyle/>
          <a:p>
            <a:r>
              <a:rPr lang="vi-VN" smtClean="0"/>
              <a:t>Trang giảm giá: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8" y="727789"/>
            <a:ext cx="8490857" cy="4152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79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41" y="171755"/>
            <a:ext cx="7505700" cy="684621"/>
          </a:xfrm>
        </p:spPr>
        <p:txBody>
          <a:bodyPr/>
          <a:lstStyle/>
          <a:p>
            <a:r>
              <a:rPr lang="vi-VN" smtClean="0"/>
              <a:t>Trang phân quyền: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1" y="744408"/>
            <a:ext cx="8574832" cy="412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456744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351</Words>
  <Application>Microsoft Office PowerPoint</Application>
  <PresentationFormat>On-screen Show (16:9)</PresentationFormat>
  <Paragraphs>80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Nunito</vt:lpstr>
      <vt:lpstr>Times New Roman</vt:lpstr>
      <vt:lpstr>Calibri</vt:lpstr>
      <vt:lpstr>Shift</vt:lpstr>
      <vt:lpstr>KIỂM THỬ PHẦN MỀM QUẢN LÝ CỬA HÀNG BÁN THỨC ĂN NHANH</vt:lpstr>
      <vt:lpstr>Thành viên nhóm:</vt:lpstr>
      <vt:lpstr>PowerPoint Presentation</vt:lpstr>
      <vt:lpstr>Các giao diện đã kiểm thử:</vt:lpstr>
      <vt:lpstr>Các kỹ thuật kiểm thử đã thực hiện:</vt:lpstr>
      <vt:lpstr>Sơ lược về các chức năng chính</vt:lpstr>
      <vt:lpstr>Trang bán hàng:</vt:lpstr>
      <vt:lpstr>Trang giảm giá:</vt:lpstr>
      <vt:lpstr>Trang phân quyền:</vt:lpstr>
      <vt:lpstr>Một số lỗi đã Test được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cô và các bạn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PHẦN MỀM QUẢN LÝ CỬA HÀNG BÁN THỨC ĂN NHANH</dc:title>
  <cp:lastModifiedBy>admin</cp:lastModifiedBy>
  <cp:revision>19</cp:revision>
  <dcterms:modified xsi:type="dcterms:W3CDTF">2023-05-04T16:17:33Z</dcterms:modified>
</cp:coreProperties>
</file>