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73" r:id="rId10"/>
    <p:sldId id="274" r:id="rId11"/>
    <p:sldId id="275" r:id="rId12"/>
    <p:sldId id="276" r:id="rId13"/>
    <p:sldId id="277" r:id="rId14"/>
    <p:sldId id="278" r:id="rId15"/>
    <p:sldId id="279" r:id="rId16"/>
    <p:sldId id="264" r:id="rId17"/>
    <p:sldId id="265" r:id="rId18"/>
    <p:sldId id="268" r:id="rId19"/>
    <p:sldId id="269"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110" d="100"/>
          <a:sy n="110" d="100"/>
        </p:scale>
        <p:origin x="19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rgbClr val="FFFFFF"/>
        </a:solidFill>
        <a:effectLst/>
      </p:bgPr>
    </p:bg>
    <p:spTree>
      <p:nvGrpSpPr>
        <p:cNvPr id="1" name=""/>
        <p:cNvGrpSpPr/>
        <p:nvPr/>
      </p:nvGrpSpPr>
      <p:grpSpPr>
        <a:xfrm>
          <a:off x="0" y="0"/>
          <a:ext cx="0" cy="0"/>
          <a:chOff x="0" y="0"/>
          <a:chExt cx="0" cy="0"/>
        </a:xfrm>
      </p:grpSpPr>
      <p:grpSp>
        <p:nvGrpSpPr>
          <p:cNvPr id="2" name="Group 2"/>
          <p:cNvGrpSpPr/>
          <p:nvPr/>
        </p:nvGrpSpPr>
        <p:grpSpPr>
          <a:xfrm>
            <a:off x="-1664285" y="-1974249"/>
            <a:ext cx="14035722" cy="8846084"/>
            <a:chOff x="-1664285" y="-1974249"/>
            <a:chExt cx="14035722" cy="8846084"/>
          </a:xfrm>
        </p:grpSpPr>
        <p:sp>
          <p:nvSpPr>
            <p:cNvPr id="3" name="AutoShape 3"/>
            <p:cNvSpPr/>
            <p:nvPr/>
          </p:nvSpPr>
          <p:spPr>
            <a:xfrm flipH="1">
              <a:off x="10479312" y="4708664"/>
              <a:ext cx="1712687" cy="2163171"/>
            </a:xfrm>
            <a:prstGeom prst="rtTriangle">
              <a:avLst/>
            </a:prstGeom>
            <a:solidFill>
              <a:srgbClr val="FFFFFF">
                <a:lumMod val="85000"/>
              </a:srgbClr>
            </a:solidFill>
            <a:ln cap="flat" cmpd="sng">
              <a:prstDash val="solid"/>
            </a:ln>
          </p:spPr>
          <p:txBody>
            <a:bodyPr vert="horz" lIns="91440" tIns="45720" rIns="91440" bIns="45720" anchor="ctr">
              <a:normAutofit/>
            </a:bodyPr>
            <a:lstStyle/>
            <a:p>
              <a:pPr marL="0" algn="ctr"/>
              <a:endParaRPr/>
            </a:p>
          </p:txBody>
        </p:sp>
        <p:sp>
          <p:nvSpPr>
            <p:cNvPr id="4" name="Freeform 4"/>
            <p:cNvSpPr/>
            <p:nvPr/>
          </p:nvSpPr>
          <p:spPr>
            <a:xfrm rot="19281648">
              <a:off x="-1664285" y="-1974249"/>
              <a:ext cx="13694050" cy="8343459"/>
            </a:xfrm>
            <a:custGeom>
              <a:avLst/>
              <a:gdLst/>
              <a:ahLst/>
              <a:cxnLst/>
              <a:rect l="l" t="t" r="r" b="b"/>
              <a:pathLst>
                <a:path w="13694050" h="8343459">
                  <a:moveTo>
                    <a:pt x="5147783" y="0"/>
                  </a:moveTo>
                  <a:lnTo>
                    <a:pt x="13694050" y="6831974"/>
                  </a:lnTo>
                  <a:lnTo>
                    <a:pt x="12485753" y="8343459"/>
                  </a:lnTo>
                  <a:lnTo>
                    <a:pt x="4558702" y="8343459"/>
                  </a:lnTo>
                  <a:lnTo>
                    <a:pt x="0" y="4699185"/>
                  </a:lnTo>
                  <a:lnTo>
                    <a:pt x="545643" y="3754103"/>
                  </a:lnTo>
                  <a:lnTo>
                    <a:pt x="3546712" y="0"/>
                  </a:lnTo>
                  <a:close/>
                </a:path>
              </a:pathLst>
            </a:custGeom>
            <a:solidFill>
              <a:srgbClr val="FFFFFF">
                <a:lumMod val="85000"/>
              </a:srgbClr>
            </a:solidFill>
            <a:ln cap="flat" cmpd="sng">
              <a:prstDash val="solid"/>
            </a:ln>
          </p:spPr>
          <p:txBody>
            <a:bodyPr vert="horz" wrap="square" lIns="91440" tIns="45720" rIns="91440" bIns="45720" anchor="ctr">
              <a:noAutofit/>
            </a:bodyPr>
            <a:lstStyle/>
            <a:p>
              <a:pPr marL="0" algn="ctr"/>
              <a:endParaRPr/>
            </a:p>
          </p:txBody>
        </p:sp>
        <p:sp>
          <p:nvSpPr>
            <p:cNvPr id="5" name="Freeform 5"/>
            <p:cNvSpPr/>
            <p:nvPr/>
          </p:nvSpPr>
          <p:spPr>
            <a:xfrm rot="19800000">
              <a:off x="-1628269" y="-1213129"/>
              <a:ext cx="13999706" cy="6799053"/>
            </a:xfrm>
            <a:custGeom>
              <a:avLst/>
              <a:gdLst/>
              <a:ahLst/>
              <a:cxnLst/>
              <a:rect l="l" t="t" r="r" b="b"/>
              <a:pathLst>
                <a:path w="13999706" h="6799053">
                  <a:moveTo>
                    <a:pt x="5484496" y="0"/>
                  </a:moveTo>
                  <a:lnTo>
                    <a:pt x="13999706" y="4916259"/>
                  </a:lnTo>
                  <a:lnTo>
                    <a:pt x="12912675" y="6799053"/>
                  </a:lnTo>
                  <a:lnTo>
                    <a:pt x="3544802" y="6799053"/>
                  </a:lnTo>
                  <a:lnTo>
                    <a:pt x="0" y="4752460"/>
                  </a:lnTo>
                  <a:lnTo>
                    <a:pt x="2743834" y="0"/>
                  </a:lnTo>
                  <a:close/>
                </a:path>
              </a:pathLst>
            </a:custGeom>
            <a:gradFill>
              <a:gsLst>
                <a:gs pos="0">
                  <a:srgbClr val="2EAADA"/>
                </a:gs>
                <a:gs pos="100000">
                  <a:srgbClr val="00BAC6"/>
                </a:gs>
              </a:gsLst>
              <a:lin ang="10800000"/>
            </a:gradFill>
            <a:ln cap="flat" cmpd="sng">
              <a:prstDash val="solid"/>
            </a:ln>
          </p:spPr>
          <p:txBody>
            <a:bodyPr vert="horz" lIns="91440" tIns="45720" rIns="91440" bIns="45720" anchor="ctr">
              <a:normAutofit/>
            </a:bodyPr>
            <a:lstStyle/>
            <a:p>
              <a:pPr marL="0" algn="ctr"/>
              <a:endParaRPr/>
            </a:p>
          </p:txBody>
        </p:sp>
        <p:sp>
          <p:nvSpPr>
            <p:cNvPr id="6" name="AutoShape 6"/>
            <p:cNvSpPr/>
            <p:nvPr/>
          </p:nvSpPr>
          <p:spPr>
            <a:xfrm>
              <a:off x="-12700" y="3780971"/>
              <a:ext cx="3077029" cy="3077029"/>
            </a:xfrm>
            <a:prstGeom prst="rtTriangle">
              <a:avLst/>
            </a:prstGeom>
            <a:gradFill>
              <a:gsLst>
                <a:gs pos="0">
                  <a:srgbClr val="2EAADA"/>
                </a:gs>
                <a:gs pos="100000">
                  <a:srgbClr val="00BAC6"/>
                </a:gs>
              </a:gsLst>
              <a:lin ang="10800000"/>
            </a:gradFill>
            <a:ln cap="flat" cmpd="sng">
              <a:prstDash val="solid"/>
            </a:ln>
          </p:spPr>
          <p:txBody>
            <a:bodyPr vert="horz" lIns="91440" tIns="45720" rIns="91440" bIns="45720" anchor="ctr">
              <a:normAutofit/>
            </a:bodyPr>
            <a:lstStyle/>
            <a:p>
              <a:pPr marL="0" algn="ctr"/>
              <a:endParaRPr/>
            </a:p>
          </p:txBody>
        </p:sp>
        <p:sp>
          <p:nvSpPr>
            <p:cNvPr id="7" name="AutoShape 7"/>
            <p:cNvSpPr/>
            <p:nvPr/>
          </p:nvSpPr>
          <p:spPr>
            <a:xfrm flipH="1">
              <a:off x="10936173" y="5790671"/>
              <a:ext cx="1255823" cy="1081164"/>
            </a:xfrm>
            <a:prstGeom prst="rtTriangle">
              <a:avLst/>
            </a:prstGeom>
            <a:solidFill>
              <a:schemeClr val="accent3"/>
            </a:solidFill>
            <a:ln cap="flat" cmpd="sng">
              <a:prstDash val="solid"/>
            </a:ln>
          </p:spPr>
          <p:txBody>
            <a:bodyPr vert="horz" lIns="91440" tIns="45720" rIns="91440" bIns="45720" anchor="ctr">
              <a:normAutofit lnSpcReduction="10000"/>
            </a:bodyPr>
            <a:lstStyle/>
            <a:p>
              <a:pPr marL="0" algn="ctr"/>
              <a:endParaRPr/>
            </a:p>
          </p:txBody>
        </p:sp>
        <p:sp>
          <p:nvSpPr>
            <p:cNvPr id="8" name="AutoShape 8"/>
            <p:cNvSpPr/>
            <p:nvPr/>
          </p:nvSpPr>
          <p:spPr>
            <a:xfrm>
              <a:off x="10781471" y="6042659"/>
              <a:ext cx="1254150" cy="815341"/>
            </a:xfrm>
            <a:prstGeom prst="triangle">
              <a:avLst>
                <a:gd name="adj" fmla="val 63974"/>
              </a:avLst>
            </a:prstGeom>
            <a:solidFill>
              <a:schemeClr val="accent1"/>
            </a:solidFill>
            <a:ln cap="flat" cmpd="sng">
              <a:prstDash val="solid"/>
            </a:ln>
          </p:spPr>
          <p:txBody>
            <a:bodyPr vert="horz" lIns="91440" tIns="45720" rIns="91440" bIns="45720" anchor="ctr">
              <a:normAutofit/>
            </a:bodyPr>
            <a:lstStyle/>
            <a:p>
              <a:pPr marL="0" algn="ctr"/>
              <a:endParaRPr/>
            </a:p>
          </p:txBody>
        </p:sp>
      </p:grpSp>
      <p:sp>
        <p:nvSpPr>
          <p:cNvPr id="9" name="AutoShape 9"/>
          <p:cNvSpPr>
            <a:spLocks noGrp="1"/>
          </p:cNvSpPr>
          <p:nvPr>
            <p:ph type="subTitle" idx="1"/>
          </p:nvPr>
        </p:nvSpPr>
        <p:spPr>
          <a:xfrm>
            <a:off x="862544" y="3582294"/>
            <a:ext cx="9855427" cy="388980"/>
          </a:xfrm>
        </p:spPr>
        <p:txBody>
          <a:bodyPr vert="horz" lIns="91440" tIns="45720" rIns="91440" bIns="45720" anchor="ctr">
            <a:normAutofit/>
          </a:bodyPr>
          <a:lstStyle/>
          <a:p>
            <a:pPr marL="0" marR="0" indent="0" algn="l" fontAlgn="auto">
              <a:lnSpc>
                <a:spcPct val="90000"/>
              </a:lnSpc>
              <a:spcBef>
                <a:spcPts val="1000"/>
              </a:spcBef>
              <a:spcAft>
                <a:spcPct val="0"/>
              </a:spcAft>
            </a:pPr>
            <a:r>
              <a:rPr lang="en-US" sz="2000" b="0" i="0" u="none" baseline="0">
                <a:solidFill>
                  <a:srgbClr val="FFFFFF"/>
                </a:solidFill>
                <a:latin typeface="Arial"/>
                <a:ea typeface="Arial"/>
              </a:rPr>
              <a:t>Click to edit Master subtitle style</a:t>
            </a:r>
          </a:p>
        </p:txBody>
      </p:sp>
      <p:sp>
        <p:nvSpPr>
          <p:cNvPr id="10" name="AutoShape 10"/>
          <p:cNvSpPr>
            <a:spLocks noGrp="1"/>
          </p:cNvSpPr>
          <p:nvPr>
            <p:ph type="ctrTitle"/>
          </p:nvPr>
        </p:nvSpPr>
        <p:spPr>
          <a:xfrm>
            <a:off x="862544" y="2806062"/>
            <a:ext cx="9855427" cy="776232"/>
          </a:xfrm>
        </p:spPr>
        <p:txBody>
          <a:bodyPr vert="horz" lIns="91440" tIns="45720" rIns="91440" bIns="45720" anchor="ctr">
            <a:normAutofit/>
          </a:bodyPr>
          <a:lstStyle/>
          <a:p>
            <a:pPr algn="l">
              <a:lnSpc>
                <a:spcPct val="90000"/>
              </a:lnSpc>
              <a:spcBef>
                <a:spcPct val="0"/>
              </a:spcBef>
            </a:pPr>
            <a:r>
              <a:rPr lang="en-US" sz="4000" b="1" i="0" u="none" baseline="0">
                <a:solidFill>
                  <a:srgbClr val="FFFFFF"/>
                </a:solidFill>
                <a:latin typeface="Arial"/>
                <a:ea typeface="Arial"/>
              </a:rPr>
              <a:t>Click to edit Master title style</a:t>
            </a:r>
          </a:p>
        </p:txBody>
      </p:sp>
      <p:sp>
        <p:nvSpPr>
          <p:cNvPr id="11" name="AutoShape 11"/>
          <p:cNvSpPr>
            <a:spLocks noGrp="1"/>
          </p:cNvSpPr>
          <p:nvPr>
            <p:ph type="body" sz="quarter" idx="10"/>
          </p:nvPr>
        </p:nvSpPr>
        <p:spPr>
          <a:xfrm>
            <a:off x="862544" y="4554536"/>
            <a:ext cx="5489996" cy="296271"/>
          </a:xfrm>
        </p:spPr>
        <p:txBody>
          <a:bodyPr vert="horz" lIns="91440" tIns="45720" rIns="91440" bIns="45720" anchor="ctr">
            <a:noAutofit/>
          </a:bodyPr>
          <a:lstStyle/>
          <a:p>
            <a:pPr marL="228589" marR="0" indent="-228589" algn="l" fontAlgn="auto">
              <a:lnSpc>
                <a:spcPct val="90000"/>
              </a:lnSpc>
              <a:spcBef>
                <a:spcPts val="1000"/>
              </a:spcBef>
              <a:spcAft>
                <a:spcPct val="0"/>
              </a:spcAft>
            </a:pPr>
            <a:r>
              <a:rPr lang="en-US" sz="1500" b="0" i="0" u="none" baseline="0">
                <a:solidFill>
                  <a:srgbClr val="FFFFFF"/>
                </a:solidFill>
                <a:latin typeface="Arial"/>
                <a:ea typeface="Arial"/>
              </a:rPr>
              <a:t>Signature</a:t>
            </a:r>
          </a:p>
        </p:txBody>
      </p:sp>
      <p:sp>
        <p:nvSpPr>
          <p:cNvPr id="12" name="AutoShape 12"/>
          <p:cNvSpPr>
            <a:spLocks noGrp="1"/>
          </p:cNvSpPr>
          <p:nvPr>
            <p:ph type="body" sz="quarter" idx="11"/>
          </p:nvPr>
        </p:nvSpPr>
        <p:spPr>
          <a:xfrm>
            <a:off x="862544" y="4864142"/>
            <a:ext cx="5489996" cy="296271"/>
          </a:xfrm>
        </p:spPr>
        <p:txBody>
          <a:bodyPr vert="horz" lIns="91440" tIns="45720" rIns="91440" bIns="45720" anchor="ctr">
            <a:noAutofit/>
          </a:bodyPr>
          <a:lstStyle/>
          <a:p>
            <a:pPr marL="0" marR="0" indent="0" algn="l" fontAlgn="auto">
              <a:lnSpc>
                <a:spcPct val="90000"/>
              </a:lnSpc>
              <a:spcBef>
                <a:spcPts val="1000"/>
              </a:spcBef>
              <a:spcAft>
                <a:spcPct val="0"/>
              </a:spcAft>
            </a:pPr>
            <a:r>
              <a:rPr lang="en-US" sz="1500" b="0" i="0" u="none" baseline="0">
                <a:solidFill>
                  <a:srgbClr val="FFFFFF"/>
                </a:solidFill>
                <a:latin typeface="Arial"/>
                <a:ea typeface="Arial"/>
              </a:rPr>
              <a:t>Date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节标题">
    <p:bg>
      <p:bgPr>
        <a:solidFill>
          <a:srgbClr val="FFFFFF"/>
        </a:solidFill>
        <a:effectLst/>
      </p:bgPr>
    </p:bg>
    <p:spTree>
      <p:nvGrpSpPr>
        <p:cNvPr id="1" name=""/>
        <p:cNvGrpSpPr/>
        <p:nvPr/>
      </p:nvGrpSpPr>
      <p:grpSpPr>
        <a:xfrm>
          <a:off x="0" y="0"/>
          <a:ext cx="0" cy="0"/>
          <a:chOff x="0" y="0"/>
          <a:chExt cx="0" cy="0"/>
        </a:xfrm>
      </p:grpSpPr>
      <p:sp>
        <p:nvSpPr>
          <p:cNvPr id="2" name="Freeform 2"/>
          <p:cNvSpPr/>
          <p:nvPr/>
        </p:nvSpPr>
        <p:spPr>
          <a:xfrm rot="3193905">
            <a:off x="-849480" y="-1335768"/>
            <a:ext cx="8794407" cy="8348012"/>
          </a:xfrm>
          <a:custGeom>
            <a:avLst/>
            <a:gdLst/>
            <a:ahLst/>
            <a:cxnLst/>
            <a:rect l="l" t="t" r="r" b="b"/>
            <a:pathLst>
              <a:path w="8794407" h="8348012">
                <a:moveTo>
                  <a:pt x="0" y="5317045"/>
                </a:moveTo>
                <a:lnTo>
                  <a:pt x="3973065" y="0"/>
                </a:lnTo>
                <a:lnTo>
                  <a:pt x="8794407" y="0"/>
                </a:lnTo>
                <a:lnTo>
                  <a:pt x="8794407" y="5004846"/>
                </a:lnTo>
                <a:lnTo>
                  <a:pt x="6296287" y="8348012"/>
                </a:lnTo>
                <a:lnTo>
                  <a:pt x="4056262" y="8348012"/>
                </a:lnTo>
                <a:close/>
              </a:path>
            </a:pathLst>
          </a:custGeom>
          <a:solidFill>
            <a:srgbClr val="FFFFFF">
              <a:lumMod val="85000"/>
            </a:srgbClr>
          </a:solidFill>
          <a:ln cap="flat" cmpd="sng">
            <a:prstDash val="solid"/>
          </a:ln>
        </p:spPr>
        <p:txBody>
          <a:bodyPr rot="0" vert="horz" wrap="square" lIns="91440" tIns="45720" rIns="91440" bIns="45720" anchor="ctr">
            <a:prstTxWarp prst="textNoShape">
              <a:avLst/>
            </a:prstTxWarp>
            <a:noAutofit/>
          </a:bodyPr>
          <a:lstStyle/>
          <a:p>
            <a:pPr marL="0" algn="ctr"/>
            <a:endParaRPr/>
          </a:p>
        </p:txBody>
      </p:sp>
      <p:sp>
        <p:nvSpPr>
          <p:cNvPr id="3" name="Freeform 3"/>
          <p:cNvSpPr/>
          <p:nvPr/>
        </p:nvSpPr>
        <p:spPr>
          <a:xfrm rot="2700000">
            <a:off x="-1121505" y="-825433"/>
            <a:ext cx="8667676" cy="7484146"/>
          </a:xfrm>
          <a:custGeom>
            <a:avLst/>
            <a:gdLst/>
            <a:ahLst/>
            <a:cxnLst/>
            <a:rect l="l" t="t" r="r" b="b"/>
            <a:pathLst>
              <a:path w="8667676" h="7484146">
                <a:moveTo>
                  <a:pt x="0" y="3951161"/>
                </a:moveTo>
                <a:lnTo>
                  <a:pt x="3951160" y="0"/>
                </a:lnTo>
                <a:lnTo>
                  <a:pt x="8667676" y="1"/>
                </a:lnTo>
                <a:lnTo>
                  <a:pt x="8667676" y="4982160"/>
                </a:lnTo>
                <a:lnTo>
                  <a:pt x="6165691" y="7484146"/>
                </a:lnTo>
                <a:lnTo>
                  <a:pt x="3532986" y="7484146"/>
                </a:lnTo>
                <a:close/>
              </a:path>
            </a:pathLst>
          </a:custGeom>
          <a:gradFill>
            <a:gsLst>
              <a:gs pos="0">
                <a:srgbClr val="2EAADA"/>
              </a:gs>
              <a:gs pos="100000">
                <a:srgbClr val="00BAC6"/>
              </a:gs>
            </a:gsLst>
            <a:lin ang="10800000"/>
          </a:gradFill>
          <a:ln cap="flat" cmpd="sng">
            <a:prstDash val="solid"/>
          </a:ln>
        </p:spPr>
        <p:txBody>
          <a:bodyPr vert="horz" lIns="91440" tIns="45720" rIns="91440" bIns="45720" anchor="ctr">
            <a:normAutofit/>
          </a:bodyPr>
          <a:lstStyle/>
          <a:p>
            <a:pPr marL="0" algn="ctr"/>
            <a:endParaRPr/>
          </a:p>
        </p:txBody>
      </p:sp>
      <p:grpSp>
        <p:nvGrpSpPr>
          <p:cNvPr id="4" name="Group 4"/>
          <p:cNvGrpSpPr/>
          <p:nvPr/>
        </p:nvGrpSpPr>
        <p:grpSpPr>
          <a:xfrm>
            <a:off x="10720930" y="5638800"/>
            <a:ext cx="1471067" cy="1233035"/>
            <a:chOff x="10096500" y="5115408"/>
            <a:chExt cx="2095498" cy="1756427"/>
          </a:xfrm>
        </p:grpSpPr>
        <p:sp>
          <p:nvSpPr>
            <p:cNvPr id="5" name="AutoShape 5"/>
            <p:cNvSpPr/>
            <p:nvPr/>
          </p:nvSpPr>
          <p:spPr>
            <a:xfrm flipH="1">
              <a:off x="10801350" y="5115408"/>
              <a:ext cx="1390648" cy="1756427"/>
            </a:xfrm>
            <a:prstGeom prst="rtTriangle">
              <a:avLst/>
            </a:prstGeom>
            <a:solidFill>
              <a:srgbClr val="FFFFFF">
                <a:lumMod val="85000"/>
              </a:srgbClr>
            </a:solidFill>
            <a:ln cap="flat" cmpd="sng">
              <a:prstDash val="solid"/>
            </a:ln>
          </p:spPr>
          <p:txBody>
            <a:bodyPr vert="horz" lIns="91440" tIns="45720" rIns="91440" bIns="45720" anchor="ctr">
              <a:normAutofit/>
            </a:bodyPr>
            <a:lstStyle/>
            <a:p>
              <a:pPr marL="0" algn="ctr"/>
              <a:endParaRPr/>
            </a:p>
          </p:txBody>
        </p:sp>
        <p:sp>
          <p:nvSpPr>
            <p:cNvPr id="6" name="AutoShape 6"/>
            <p:cNvSpPr/>
            <p:nvPr/>
          </p:nvSpPr>
          <p:spPr>
            <a:xfrm>
              <a:off x="10096500" y="5597349"/>
              <a:ext cx="1939121" cy="1260651"/>
            </a:xfrm>
            <a:prstGeom prst="triangle">
              <a:avLst>
                <a:gd name="adj" fmla="val 63974"/>
              </a:avLst>
            </a:prstGeom>
            <a:solidFill>
              <a:schemeClr val="accent1"/>
            </a:solidFill>
            <a:ln cap="flat" cmpd="sng">
              <a:prstDash val="solid"/>
            </a:ln>
          </p:spPr>
          <p:txBody>
            <a:bodyPr vert="horz" lIns="91440" tIns="45720" rIns="91440" bIns="45720" anchor="ctr">
              <a:normAutofit/>
            </a:bodyPr>
            <a:lstStyle/>
            <a:p>
              <a:pPr marL="0" algn="ctr"/>
              <a:endParaRPr/>
            </a:p>
          </p:txBody>
        </p:sp>
      </p:grpSp>
      <p:sp>
        <p:nvSpPr>
          <p:cNvPr id="7" name="AutoShape 7"/>
          <p:cNvSpPr>
            <a:spLocks noGrp="1"/>
          </p:cNvSpPr>
          <p:nvPr>
            <p:ph type="title"/>
          </p:nvPr>
        </p:nvSpPr>
        <p:spPr>
          <a:xfrm>
            <a:off x="1884479" y="2760516"/>
            <a:ext cx="5419185" cy="895350"/>
          </a:xfrm>
        </p:spPr>
        <p:txBody>
          <a:bodyPr vert="horz" lIns="91440" tIns="45720" rIns="91440" bIns="45720" anchor="b">
            <a:normAutofit/>
          </a:bodyPr>
          <a:lstStyle/>
          <a:p>
            <a:pPr algn="l">
              <a:lnSpc>
                <a:spcPct val="90000"/>
              </a:lnSpc>
              <a:spcBef>
                <a:spcPct val="0"/>
              </a:spcBef>
            </a:pPr>
            <a:r>
              <a:rPr lang="en-US" sz="2400" b="1" i="0" u="none" baseline="0">
                <a:solidFill>
                  <a:srgbClr val="FFFFFF"/>
                </a:solidFill>
                <a:latin typeface="Arial"/>
                <a:ea typeface="Arial"/>
              </a:rPr>
              <a:t>Click to edit Master title style</a:t>
            </a:r>
          </a:p>
        </p:txBody>
      </p:sp>
      <p:sp>
        <p:nvSpPr>
          <p:cNvPr id="8" name="AutoShape 8"/>
          <p:cNvSpPr>
            <a:spLocks noGrp="1"/>
          </p:cNvSpPr>
          <p:nvPr>
            <p:ph type="body" idx="1"/>
          </p:nvPr>
        </p:nvSpPr>
        <p:spPr>
          <a:xfrm>
            <a:off x="1878705" y="3655866"/>
            <a:ext cx="5426075" cy="1015623"/>
          </a:xfrm>
        </p:spPr>
        <p:txBody>
          <a:bodyPr vert="horz" lIns="91440" tIns="45720" rIns="91440" bIns="45720" anchor="t">
            <a:normAutofit/>
          </a:bodyPr>
          <a:lstStyle/>
          <a:p>
            <a:pPr marL="0" marR="0" indent="0" algn="l" fontAlgn="auto">
              <a:lnSpc>
                <a:spcPct val="90000"/>
              </a:lnSpc>
              <a:spcBef>
                <a:spcPts val="1000"/>
              </a:spcBef>
              <a:spcAft>
                <a:spcPct val="0"/>
              </a:spcAft>
            </a:pPr>
            <a:r>
              <a:rPr lang="en-US" sz="1100" b="0" i="0" u="none" baseline="0">
                <a:solidFill>
                  <a:srgbClr val="FFFFFF"/>
                </a:solidFill>
                <a:latin typeface="Arial"/>
                <a:ea typeface="Arial"/>
              </a:rPr>
              <a:t>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1"/>
            <a:ext cx="10850563" cy="1028699"/>
          </a:xfrm>
        </p:spPr>
        <p:txBody>
          <a:bodyPr vert="horz" lIns="91440" tIns="45720" rIns="91440" bIns="45720" anchor="b">
            <a:normAutofit/>
          </a:bodyPr>
          <a:lstStyle/>
          <a:p>
            <a:pPr algn="l">
              <a:lnSpc>
                <a:spcPct val="90000"/>
              </a:lnSpc>
              <a:spcBef>
                <a:spcPct val="0"/>
              </a:spcBef>
            </a:pPr>
            <a:r>
              <a:rPr lang="en-US" sz="2800" b="1" i="0" u="none" baseline="0">
                <a:solidFill>
                  <a:srgbClr val="000000"/>
                </a:solidFill>
                <a:latin typeface="Arial"/>
                <a:ea typeface="Arial"/>
              </a:rPr>
              <a:t>Click to edit Master title style</a:t>
            </a:r>
          </a:p>
        </p:txBody>
      </p:sp>
      <p:sp>
        <p:nvSpPr>
          <p:cNvPr id="3" name="AutoShape 3"/>
          <p:cNvSpPr>
            <a:spLocks noGrp="1"/>
          </p:cNvSpPr>
          <p:nvPr>
            <p:ph idx="1"/>
          </p:nvPr>
        </p:nvSpPr>
        <p:spPr>
          <a:xfrm>
            <a:off x="669924" y="1123950"/>
            <a:ext cx="10850563" cy="5019675"/>
          </a:xfrm>
        </p:spPr>
        <p:txBody>
          <a:bodyPr vert="horz" lIns="91440" tIns="45720" rIns="91440" bIns="45720" anchor="t">
            <a:normAutofit/>
          </a:bodyPr>
          <a:lstStyle/>
          <a:p>
            <a:pPr marL="228600" marR="0" indent="-228600" algn="l" fontAlgn="auto">
              <a:lnSpc>
                <a:spcPct val="90000"/>
              </a:lnSpc>
              <a:spcBef>
                <a:spcPts val="1000"/>
              </a:spcBef>
              <a:spcAft>
                <a:spcPct val="0"/>
              </a:spcAft>
              <a:buFont typeface="Arial"/>
              <a:buChar char="•"/>
            </a:pPr>
            <a:r>
              <a:rPr lang="en-US" sz="1800" b="0" i="0" u="none" baseline="0">
                <a:ln/>
                <a:solidFill>
                  <a:srgbClr val="000000"/>
                </a:solidFill>
                <a:latin typeface="+mn-ea"/>
                <a:ea typeface="+mn-ea"/>
              </a:rPr>
              <a:t>Edit Master text styles</a:t>
            </a:r>
          </a:p>
          <a:p>
            <a:pPr marL="685800" marR="0" lvl="1" indent="-228600" algn="l" fontAlgn="auto">
              <a:lnSpc>
                <a:spcPct val="90000"/>
              </a:lnSpc>
              <a:spcBef>
                <a:spcPts val="500"/>
              </a:spcBef>
              <a:spcAft>
                <a:spcPct val="0"/>
              </a:spcAft>
              <a:buFont typeface="Arial"/>
              <a:buChar char="•"/>
            </a:pPr>
            <a:r>
              <a:rPr lang="en-US" sz="1600" b="0" i="0" u="none" baseline="0">
                <a:ln/>
                <a:solidFill>
                  <a:srgbClr val="000000"/>
                </a:solidFill>
                <a:latin typeface="+mn-ea"/>
                <a:ea typeface="+mn-ea"/>
              </a:rPr>
              <a:t>Second level</a:t>
            </a:r>
          </a:p>
          <a:p>
            <a:pPr marL="1143000" marR="0" lvl="2" indent="-228600" algn="l" fontAlgn="auto">
              <a:lnSpc>
                <a:spcPct val="90000"/>
              </a:lnSpc>
              <a:spcBef>
                <a:spcPts val="500"/>
              </a:spcBef>
              <a:spcAft>
                <a:spcPct val="0"/>
              </a:spcAft>
              <a:buFont typeface="Arial"/>
              <a:buChar char="•"/>
            </a:pPr>
            <a:r>
              <a:rPr lang="en-US" sz="1400" b="0" i="0" u="none" baseline="0">
                <a:ln/>
                <a:solidFill>
                  <a:srgbClr val="000000"/>
                </a:solidFill>
                <a:latin typeface="+mn-ea"/>
                <a:ea typeface="+mn-ea"/>
              </a:rPr>
              <a:t>Third level</a:t>
            </a:r>
          </a:p>
          <a:p>
            <a:pPr marL="1600200" marR="0" lvl="3" indent="-228600" algn="l" fontAlgn="auto">
              <a:lnSpc>
                <a:spcPct val="90000"/>
              </a:lnSpc>
              <a:spcBef>
                <a:spcPts val="500"/>
              </a:spcBef>
              <a:spcAft>
                <a:spcPct val="0"/>
              </a:spcAft>
              <a:buFont typeface="Arial"/>
              <a:buChar char="•"/>
            </a:pPr>
            <a:r>
              <a:rPr lang="en-US" sz="1200" b="0" i="0" u="none" baseline="0">
                <a:ln/>
                <a:solidFill>
                  <a:srgbClr val="000000"/>
                </a:solidFill>
                <a:latin typeface="+mn-ea"/>
                <a:ea typeface="+mn-ea"/>
              </a:rPr>
              <a:t>Fourth level</a:t>
            </a:r>
          </a:p>
          <a:p>
            <a:pPr marL="2000250" marR="0" lvl="4" indent="-171450" algn="l" fontAlgn="auto">
              <a:lnSpc>
                <a:spcPct val="90000"/>
              </a:lnSpc>
              <a:spcBef>
                <a:spcPts val="500"/>
              </a:spcBef>
              <a:spcAft>
                <a:spcPct val="0"/>
              </a:spcAft>
              <a:buFont typeface="Arial"/>
              <a:buChar char="•"/>
            </a:pPr>
            <a:r>
              <a:rPr lang="en-US" sz="1200" b="0" i="0" u="none" baseline="0">
                <a:ln/>
                <a:solidFill>
                  <a:srgbClr val="000000"/>
                </a:solidFill>
                <a:latin typeface="+mn-ea"/>
                <a:ea typeface="+mn-ea"/>
              </a:rPr>
              <a:t>Fifth level</a:t>
            </a:r>
          </a:p>
        </p:txBody>
      </p:sp>
      <p:sp>
        <p:nvSpPr>
          <p:cNvPr id="4" name="AutoShape 4"/>
          <p:cNvSpPr>
            <a:spLocks noGrp="1"/>
          </p:cNvSpPr>
          <p:nvPr>
            <p:ph type="dt" sz="half" idx="10"/>
          </p:nvPr>
        </p:nvSpPr>
        <p:spPr>
          <a:xfrm>
            <a:off x="5401732" y="6240463"/>
            <a:ext cx="1388536" cy="206381"/>
          </a:xfrm>
        </p:spPr>
        <p:txBody>
          <a:bodyPr vert="horz" lIns="91440" tIns="45720" rIns="91440" bIns="45720" anchor="ctr">
            <a:normAutofit/>
          </a:bodyPr>
          <a:lstStyle/>
          <a:p>
            <a:pPr marL="0" algn="ctr"/>
            <a:r>
              <a:rPr lang="zh-CN" altLang="en-US" sz="1000" b="0" i="0" u="none" baseline="0">
                <a:solidFill>
                  <a:srgbClr val="000000">
                    <a:lumMod val="50000"/>
                    <a:lumOff val="50000"/>
                  </a:srgbClr>
                </a:solidFill>
                <a:latin typeface="Arial"/>
                <a:ea typeface="Arial"/>
              </a:rPr>
              <a:t>2024/8/13</a:t>
            </a:r>
          </a:p>
        </p:txBody>
      </p:sp>
      <p:sp>
        <p:nvSpPr>
          <p:cNvPr id="5" name="AutoShape 5"/>
          <p:cNvSpPr>
            <a:spLocks noGrp="1"/>
          </p:cNvSpPr>
          <p:nvPr>
            <p:ph type="sldNum" sz="quarter" idx="12"/>
          </p:nvPr>
        </p:nvSpPr>
        <p:spPr>
          <a:xfrm>
            <a:off x="8610599" y="6240463"/>
            <a:ext cx="2909888" cy="206381"/>
          </a:xfrm>
        </p:spPr>
        <p:txBody>
          <a:bodyPr vert="horz" lIns="91440" tIns="45720" rIns="91440" bIns="45720" anchor="ctr">
            <a:normAutofit/>
          </a:bodyPr>
          <a:lstStyle/>
          <a:p>
            <a:pPr marL="0" algn="r"/>
            <a:fld id="{3386411A-70EE-422D-B97C-F56BEE3FF077}" type="slidenum">
              <a:rPr lang="zh-CN" altLang="en-US" sz="1000" b="0" i="0" u="none" baseline="0">
                <a:solidFill>
                  <a:srgbClr val="000000">
                    <a:lumMod val="50000"/>
                    <a:lumOff val="50000"/>
                  </a:srgbClr>
                </a:solidFill>
                <a:latin typeface="Arial"/>
                <a:ea typeface="Arial"/>
              </a:rPr>
              <a:t>‹#›</a:t>
            </a:fld>
            <a:endParaRPr lang="zh-CN" altLang="en-US" sz="1000" b="0" i="0" u="none" baseline="0">
              <a:solidFill>
                <a:srgbClr val="000000">
                  <a:lumMod val="50000"/>
                  <a:lumOff val="50000"/>
                </a:srgbClr>
              </a:solidFill>
              <a:latin typeface="Arial"/>
              <a:ea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1"/>
            <a:ext cx="10850563" cy="1028699"/>
          </a:xfrm>
        </p:spPr>
        <p:txBody>
          <a:bodyPr vert="horz" lIns="91440" tIns="45720" rIns="91440" bIns="45720" anchor="b">
            <a:normAutofit/>
          </a:bodyPr>
          <a:lstStyle/>
          <a:p>
            <a:pPr algn="l">
              <a:lnSpc>
                <a:spcPct val="90000"/>
              </a:lnSpc>
              <a:spcBef>
                <a:spcPct val="0"/>
              </a:spcBef>
            </a:pPr>
            <a:r>
              <a:rPr lang="en-US" sz="2800" b="1" i="0" u="none" baseline="0">
                <a:solidFill>
                  <a:srgbClr val="000000"/>
                </a:solidFill>
                <a:latin typeface="Arial"/>
                <a:ea typeface="Arial"/>
              </a:rPr>
              <a:t>Click to edit Master title style</a:t>
            </a:r>
          </a:p>
        </p:txBody>
      </p:sp>
      <p:sp>
        <p:nvSpPr>
          <p:cNvPr id="3" name="AutoShape 3"/>
          <p:cNvSpPr>
            <a:spLocks noGrp="1"/>
          </p:cNvSpPr>
          <p:nvPr>
            <p:ph type="dt" sz="half" idx="10"/>
          </p:nvPr>
        </p:nvSpPr>
        <p:spPr>
          <a:xfrm>
            <a:off x="5401732" y="6240463"/>
            <a:ext cx="1388536" cy="206381"/>
          </a:xfrm>
        </p:spPr>
        <p:txBody>
          <a:bodyPr vert="horz" lIns="91440" tIns="45720" rIns="91440" bIns="45720" anchor="ctr">
            <a:normAutofit/>
          </a:bodyPr>
          <a:lstStyle/>
          <a:p>
            <a:pPr marL="0" algn="ctr"/>
            <a:r>
              <a:rPr lang="zh-CN" altLang="en-US" sz="1000" b="0" i="0" u="none" baseline="0">
                <a:solidFill>
                  <a:srgbClr val="000000">
                    <a:lumMod val="50000"/>
                    <a:lumOff val="50000"/>
                  </a:srgbClr>
                </a:solidFill>
                <a:latin typeface="Arial"/>
                <a:ea typeface="Arial"/>
              </a:rPr>
              <a:t>2024/8/13</a:t>
            </a:r>
          </a:p>
        </p:txBody>
      </p:sp>
      <p:sp>
        <p:nvSpPr>
          <p:cNvPr id="4" name="AutoShape 4"/>
          <p:cNvSpPr>
            <a:spLocks noGrp="1"/>
          </p:cNvSpPr>
          <p:nvPr>
            <p:ph type="sldNum" sz="quarter" idx="12"/>
          </p:nvPr>
        </p:nvSpPr>
        <p:spPr>
          <a:xfrm>
            <a:off x="8610599" y="6240463"/>
            <a:ext cx="2909888" cy="206381"/>
          </a:xfrm>
        </p:spPr>
        <p:txBody>
          <a:bodyPr vert="horz" lIns="91440" tIns="45720" rIns="91440" bIns="45720" anchor="ctr">
            <a:normAutofit/>
          </a:bodyPr>
          <a:lstStyle/>
          <a:p>
            <a:pPr marL="0" algn="r"/>
            <a:fld id="{3386411A-70EE-422D-B97C-F56BEE3FF077}" type="slidenum">
              <a:rPr lang="zh-CN" altLang="en-US" sz="1000" b="0" i="0" u="none" baseline="0">
                <a:solidFill>
                  <a:srgbClr val="000000">
                    <a:lumMod val="50000"/>
                    <a:lumOff val="50000"/>
                  </a:srgbClr>
                </a:solidFill>
                <a:latin typeface="Arial"/>
                <a:ea typeface="Arial"/>
              </a:rPr>
              <a:t>‹#›</a:t>
            </a:fld>
            <a:endParaRPr lang="zh-CN" altLang="en-US" sz="1000" b="0" i="0" u="none" baseline="0">
              <a:solidFill>
                <a:srgbClr val="000000">
                  <a:lumMod val="50000"/>
                  <a:lumOff val="50000"/>
                </a:srgbClr>
              </a:solidFill>
              <a:latin typeface="Arial"/>
              <a:ea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2" name="Freeform 2"/>
          <p:cNvSpPr/>
          <p:nvPr/>
        </p:nvSpPr>
        <p:spPr>
          <a:xfrm rot="12310616">
            <a:off x="213092" y="-2587806"/>
            <a:ext cx="11568244" cy="6788151"/>
          </a:xfrm>
          <a:custGeom>
            <a:avLst/>
            <a:gdLst/>
            <a:ahLst/>
            <a:cxnLst/>
            <a:rect l="l" t="t" r="r" b="b"/>
            <a:pathLst>
              <a:path w="11568244" h="6788151">
                <a:moveTo>
                  <a:pt x="11568244" y="1601492"/>
                </a:moveTo>
                <a:lnTo>
                  <a:pt x="534503" y="6788151"/>
                </a:lnTo>
                <a:lnTo>
                  <a:pt x="0" y="5651086"/>
                </a:lnTo>
                <a:lnTo>
                  <a:pt x="1" y="0"/>
                </a:lnTo>
                <a:lnTo>
                  <a:pt x="10815426" y="0"/>
                </a:lnTo>
                <a:close/>
              </a:path>
            </a:pathLst>
          </a:custGeom>
          <a:solidFill>
            <a:srgbClr val="FFFFFF">
              <a:lumMod val="85000"/>
            </a:srgbClr>
          </a:solidFill>
          <a:ln cap="flat" cmpd="sng">
            <a:prstDash val="solid"/>
          </a:ln>
        </p:spPr>
        <p:txBody>
          <a:bodyPr vert="horz" lIns="91440" tIns="45720" rIns="91440" bIns="45720" anchor="ctr">
            <a:normAutofit/>
          </a:bodyPr>
          <a:lstStyle/>
          <a:p>
            <a:pPr marL="0" algn="ctr"/>
            <a:endParaRPr/>
          </a:p>
        </p:txBody>
      </p:sp>
      <p:sp>
        <p:nvSpPr>
          <p:cNvPr id="3" name="Freeform 3"/>
          <p:cNvSpPr/>
          <p:nvPr/>
        </p:nvSpPr>
        <p:spPr>
          <a:xfrm rot="12600000">
            <a:off x="637579" y="-3004752"/>
            <a:ext cx="11018904" cy="6689183"/>
          </a:xfrm>
          <a:custGeom>
            <a:avLst/>
            <a:gdLst/>
            <a:ahLst/>
            <a:cxnLst/>
            <a:rect l="l" t="t" r="r" b="b"/>
            <a:pathLst>
              <a:path w="11018904" h="6689183">
                <a:moveTo>
                  <a:pt x="11018904" y="593183"/>
                </a:moveTo>
                <a:lnTo>
                  <a:pt x="460322" y="6689183"/>
                </a:lnTo>
                <a:lnTo>
                  <a:pt x="0" y="5891882"/>
                </a:lnTo>
                <a:lnTo>
                  <a:pt x="0" y="0"/>
                </a:lnTo>
                <a:lnTo>
                  <a:pt x="10676429" y="0"/>
                </a:lnTo>
                <a:close/>
              </a:path>
            </a:pathLst>
          </a:custGeom>
          <a:gradFill>
            <a:gsLst>
              <a:gs pos="0">
                <a:srgbClr val="2EAADA"/>
              </a:gs>
              <a:gs pos="100000">
                <a:srgbClr val="00BAC6"/>
              </a:gs>
            </a:gsLst>
          </a:gradFill>
          <a:ln cap="flat" cmpd="sng">
            <a:prstDash val="solid"/>
          </a:ln>
        </p:spPr>
        <p:txBody>
          <a:bodyPr vert="horz" lIns="91440" tIns="45720" rIns="91440" bIns="45720" anchor="ctr">
            <a:normAutofit/>
          </a:bodyPr>
          <a:lstStyle/>
          <a:p>
            <a:pPr marL="0" algn="ctr"/>
            <a:endParaRPr/>
          </a:p>
        </p:txBody>
      </p:sp>
      <p:sp>
        <p:nvSpPr>
          <p:cNvPr id="4" name="AutoShape 4"/>
          <p:cNvSpPr/>
          <p:nvPr/>
        </p:nvSpPr>
        <p:spPr>
          <a:xfrm>
            <a:off x="0" y="5268686"/>
            <a:ext cx="1514475" cy="1603149"/>
          </a:xfrm>
          <a:prstGeom prst="rtTriangle">
            <a:avLst/>
          </a:prstGeom>
          <a:solidFill>
            <a:srgbClr val="FFFFFF">
              <a:lumMod val="85000"/>
            </a:srgbClr>
          </a:solidFill>
          <a:ln cap="flat" cmpd="sng">
            <a:prstDash val="solid"/>
          </a:ln>
        </p:spPr>
        <p:txBody>
          <a:bodyPr vert="horz" lIns="91440" tIns="45720" rIns="91440" bIns="45720" anchor="ctr">
            <a:normAutofit/>
          </a:bodyPr>
          <a:lstStyle/>
          <a:p>
            <a:pPr marL="0" algn="ctr"/>
            <a:endParaRPr/>
          </a:p>
        </p:txBody>
      </p:sp>
      <p:sp>
        <p:nvSpPr>
          <p:cNvPr id="5" name="AutoShape 5"/>
          <p:cNvSpPr/>
          <p:nvPr/>
        </p:nvSpPr>
        <p:spPr>
          <a:xfrm>
            <a:off x="0" y="5834743"/>
            <a:ext cx="1404938" cy="1037092"/>
          </a:xfrm>
          <a:prstGeom prst="rtTriangle">
            <a:avLst/>
          </a:prstGeom>
          <a:solidFill>
            <a:schemeClr val="accent2"/>
          </a:solidFill>
          <a:ln cap="flat" cmpd="sng">
            <a:prstDash val="solid"/>
          </a:ln>
        </p:spPr>
        <p:txBody>
          <a:bodyPr vert="horz" lIns="91440" tIns="45720" rIns="91440" bIns="45720" anchor="ctr">
            <a:normAutofit lnSpcReduction="10000"/>
          </a:bodyPr>
          <a:lstStyle/>
          <a:p>
            <a:pPr marL="0" algn="ctr"/>
            <a:endParaRPr/>
          </a:p>
        </p:txBody>
      </p:sp>
      <p:sp>
        <p:nvSpPr>
          <p:cNvPr id="6" name="AutoShape 6"/>
          <p:cNvSpPr/>
          <p:nvPr/>
        </p:nvSpPr>
        <p:spPr>
          <a:xfrm flipH="1">
            <a:off x="109535" y="5876925"/>
            <a:ext cx="1235675" cy="981075"/>
          </a:xfrm>
          <a:prstGeom prst="triangle">
            <a:avLst>
              <a:gd name="adj" fmla="val 51172"/>
            </a:avLst>
          </a:prstGeom>
          <a:solidFill>
            <a:schemeClr val="accent1"/>
          </a:solidFill>
          <a:ln cap="flat" cmpd="sng">
            <a:prstDash val="solid"/>
          </a:ln>
        </p:spPr>
        <p:txBody>
          <a:bodyPr vert="horz" lIns="91440" tIns="45720" rIns="91440" bIns="45720" anchor="ctr">
            <a:normAutofit/>
          </a:bodyPr>
          <a:lstStyle/>
          <a:p>
            <a:pPr marL="0" algn="ctr"/>
            <a:endParaRPr/>
          </a:p>
        </p:txBody>
      </p:sp>
      <p:sp>
        <p:nvSpPr>
          <p:cNvPr id="7" name="AutoShape 7"/>
          <p:cNvSpPr>
            <a:spLocks noGrp="1"/>
          </p:cNvSpPr>
          <p:nvPr>
            <p:ph type="ctrTitle"/>
          </p:nvPr>
        </p:nvSpPr>
        <p:spPr>
          <a:xfrm>
            <a:off x="5949949" y="1204566"/>
            <a:ext cx="5156201" cy="1314895"/>
          </a:xfrm>
        </p:spPr>
        <p:txBody>
          <a:bodyPr vert="horz" lIns="91440" tIns="45720" rIns="91440" bIns="45720" anchor="b">
            <a:normAutofit/>
          </a:bodyPr>
          <a:lstStyle/>
          <a:p>
            <a:pPr marL="0" indent="0" algn="l">
              <a:lnSpc>
                <a:spcPct val="90000"/>
              </a:lnSpc>
              <a:spcBef>
                <a:spcPct val="0"/>
              </a:spcBef>
            </a:pPr>
            <a:r>
              <a:rPr lang="en-US" sz="3200" b="1" i="0" u="none" baseline="0">
                <a:solidFill>
                  <a:srgbClr val="FFFFFF"/>
                </a:solidFill>
                <a:latin typeface="Arial"/>
                <a:ea typeface="Arial"/>
              </a:rPr>
              <a:t>Conclusion</a:t>
            </a:r>
          </a:p>
        </p:txBody>
      </p:sp>
      <p:sp>
        <p:nvSpPr>
          <p:cNvPr id="8" name="AutoShape 8"/>
          <p:cNvSpPr>
            <a:spLocks noGrp="1"/>
          </p:cNvSpPr>
          <p:nvPr>
            <p:ph type="body" sz="quarter" idx="17"/>
          </p:nvPr>
        </p:nvSpPr>
        <p:spPr>
          <a:xfrm>
            <a:off x="5949949" y="2866949"/>
            <a:ext cx="5156201" cy="310871"/>
          </a:xfrm>
        </p:spPr>
        <p:txBody>
          <a:bodyPr vert="horz" lIns="91440" tIns="45720" rIns="91440" bIns="45720" anchor="t">
            <a:normAutofit/>
          </a:bodyPr>
          <a:lstStyle/>
          <a:p>
            <a:pPr marL="228589" marR="0" indent="-228589" algn="l" fontAlgn="auto">
              <a:lnSpc>
                <a:spcPct val="90000"/>
              </a:lnSpc>
              <a:spcBef>
                <a:spcPts val="1000"/>
              </a:spcBef>
              <a:spcAft>
                <a:spcPct val="0"/>
              </a:spcAft>
            </a:pPr>
            <a:r>
              <a:rPr lang="en-US" sz="1600" b="0" i="0" u="none" baseline="0">
                <a:solidFill>
                  <a:srgbClr val="FFFFFF"/>
                </a:solidFill>
                <a:latin typeface="Arial"/>
                <a:ea typeface="Arial"/>
              </a:rPr>
              <a:t>Signature</a:t>
            </a:r>
          </a:p>
        </p:txBody>
      </p:sp>
      <p:sp>
        <p:nvSpPr>
          <p:cNvPr id="9" name="AutoShape 9"/>
          <p:cNvSpPr>
            <a:spLocks noGrp="1"/>
          </p:cNvSpPr>
          <p:nvPr>
            <p:ph type="body" sz="quarter" idx="18"/>
          </p:nvPr>
        </p:nvSpPr>
        <p:spPr>
          <a:xfrm>
            <a:off x="5949949" y="3177820"/>
            <a:ext cx="5156201" cy="310871"/>
          </a:xfrm>
        </p:spPr>
        <p:txBody>
          <a:bodyPr vert="horz" lIns="91440" tIns="45720" rIns="91440" bIns="45720" anchor="t">
            <a:normAutofit/>
          </a:bodyPr>
          <a:lstStyle/>
          <a:p>
            <a:pPr marL="228589" marR="0" indent="-228589" algn="l" fontAlgn="auto">
              <a:lnSpc>
                <a:spcPct val="90000"/>
              </a:lnSpc>
              <a:spcBef>
                <a:spcPts val="1000"/>
              </a:spcBef>
              <a:spcAft>
                <a:spcPct val="0"/>
              </a:spcAft>
            </a:pPr>
            <a:r>
              <a:rPr lang="en-US" sz="1600" b="0" i="0" u="none" baseline="0">
                <a:solidFill>
                  <a:srgbClr val="FFFFFF"/>
                </a:solidFill>
                <a:latin typeface="Arial"/>
                <a:ea typeface="Arial"/>
              </a:rPr>
              <a:t>Date</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1"/>
            <a:ext cx="10850563" cy="1028699"/>
          </a:xfrm>
          <a:prstGeom prst="rect">
            <a:avLst/>
          </a:prstGeom>
        </p:spPr>
        <p:txBody>
          <a:bodyPr vert="horz" lIns="91440" tIns="45720" rIns="91440" bIns="45720" anchor="b">
            <a:normAutofit/>
          </a:bodyPr>
          <a:lstStyle/>
          <a:p>
            <a:pPr algn="l">
              <a:lnSpc>
                <a:spcPct val="90000"/>
              </a:lnSpc>
              <a:spcBef>
                <a:spcPct val="0"/>
              </a:spcBef>
            </a:pPr>
            <a:r>
              <a:rPr lang="en-US" sz="2800" b="1" i="0" u="none" baseline="0">
                <a:solidFill>
                  <a:srgbClr val="000000"/>
                </a:solidFill>
                <a:latin typeface="Arial"/>
                <a:ea typeface="Arial"/>
              </a:rPr>
              <a:t>Click to edit Master title style</a:t>
            </a:r>
          </a:p>
        </p:txBody>
      </p:sp>
      <p:sp>
        <p:nvSpPr>
          <p:cNvPr id="3" name="AutoShape 3"/>
          <p:cNvSpPr>
            <a:spLocks noGrp="1"/>
          </p:cNvSpPr>
          <p:nvPr>
            <p:ph type="body" idx="1"/>
          </p:nvPr>
        </p:nvSpPr>
        <p:spPr>
          <a:xfrm>
            <a:off x="669924" y="1123950"/>
            <a:ext cx="10850563" cy="5019675"/>
          </a:xfrm>
          <a:prstGeom prst="rect">
            <a:avLst/>
          </a:prstGeom>
        </p:spPr>
        <p:txBody>
          <a:bodyPr vert="horz" lIns="91440" tIns="45720" rIns="91440" bIns="45720" anchor="t">
            <a:normAutofit/>
          </a:bodyPr>
          <a:lstStyle/>
          <a:p>
            <a:pPr marL="228600" marR="0" indent="-228600" algn="l" fontAlgn="auto">
              <a:lnSpc>
                <a:spcPct val="90000"/>
              </a:lnSpc>
              <a:spcBef>
                <a:spcPts val="1000"/>
              </a:spcBef>
              <a:spcAft>
                <a:spcPct val="0"/>
              </a:spcAft>
              <a:buFont typeface="Arial"/>
              <a:buChar char="•"/>
            </a:pPr>
            <a:r>
              <a:rPr lang="en-US" sz="1800" b="0" i="0" u="none" baseline="0">
                <a:ln/>
                <a:solidFill>
                  <a:srgbClr val="000000"/>
                </a:solidFill>
                <a:latin typeface="+mn-ea"/>
                <a:ea typeface="+mn-ea"/>
              </a:rPr>
              <a:t>Edit Master text styles</a:t>
            </a:r>
          </a:p>
          <a:p>
            <a:pPr marL="685800" marR="0" lvl="1" indent="-228600" algn="l" fontAlgn="auto">
              <a:lnSpc>
                <a:spcPct val="90000"/>
              </a:lnSpc>
              <a:spcBef>
                <a:spcPts val="500"/>
              </a:spcBef>
              <a:spcAft>
                <a:spcPct val="0"/>
              </a:spcAft>
              <a:buFont typeface="Arial"/>
              <a:buChar char="•"/>
            </a:pPr>
            <a:r>
              <a:rPr lang="en-US" sz="1600" b="0" i="0" u="none" baseline="0">
                <a:ln/>
                <a:solidFill>
                  <a:srgbClr val="000000"/>
                </a:solidFill>
                <a:latin typeface="+mn-ea"/>
                <a:ea typeface="+mn-ea"/>
              </a:rPr>
              <a:t>Second level</a:t>
            </a:r>
          </a:p>
          <a:p>
            <a:pPr marL="1143000" marR="0" lvl="2" indent="-228600" algn="l" fontAlgn="auto">
              <a:lnSpc>
                <a:spcPct val="90000"/>
              </a:lnSpc>
              <a:spcBef>
                <a:spcPts val="500"/>
              </a:spcBef>
              <a:spcAft>
                <a:spcPct val="0"/>
              </a:spcAft>
              <a:buFont typeface="Arial"/>
              <a:buChar char="•"/>
            </a:pPr>
            <a:r>
              <a:rPr lang="en-US" sz="1400" b="0" i="0" u="none" baseline="0">
                <a:ln/>
                <a:solidFill>
                  <a:srgbClr val="000000"/>
                </a:solidFill>
                <a:latin typeface="+mn-ea"/>
                <a:ea typeface="+mn-ea"/>
              </a:rPr>
              <a:t>Third level</a:t>
            </a:r>
          </a:p>
          <a:p>
            <a:pPr marL="1600200" marR="0" lvl="3" indent="-228600" algn="l" fontAlgn="auto">
              <a:lnSpc>
                <a:spcPct val="90000"/>
              </a:lnSpc>
              <a:spcBef>
                <a:spcPts val="500"/>
              </a:spcBef>
              <a:spcAft>
                <a:spcPct val="0"/>
              </a:spcAft>
              <a:buFont typeface="Arial"/>
              <a:buChar char="•"/>
            </a:pPr>
            <a:r>
              <a:rPr lang="en-US" sz="1200" b="0" i="0" u="none" baseline="0">
                <a:ln/>
                <a:solidFill>
                  <a:srgbClr val="000000"/>
                </a:solidFill>
                <a:latin typeface="+mn-ea"/>
                <a:ea typeface="+mn-ea"/>
              </a:rPr>
              <a:t>Fourth level</a:t>
            </a:r>
          </a:p>
          <a:p>
            <a:pPr marL="2000250" marR="0" lvl="4" indent="-171450" algn="l" fontAlgn="auto">
              <a:lnSpc>
                <a:spcPct val="90000"/>
              </a:lnSpc>
              <a:spcBef>
                <a:spcPts val="500"/>
              </a:spcBef>
              <a:spcAft>
                <a:spcPct val="0"/>
              </a:spcAft>
              <a:buFont typeface="Arial"/>
              <a:buChar char="•"/>
            </a:pPr>
            <a:r>
              <a:rPr lang="en-US" sz="1200" b="0" i="0" u="none" baseline="0">
                <a:ln/>
                <a:solidFill>
                  <a:srgbClr val="000000"/>
                </a:solidFill>
                <a:latin typeface="+mn-ea"/>
                <a:ea typeface="+mn-ea"/>
              </a:rPr>
              <a:t>Fifth level</a:t>
            </a:r>
          </a:p>
        </p:txBody>
      </p:sp>
      <p:sp>
        <p:nvSpPr>
          <p:cNvPr id="4" name="AutoShape 4"/>
          <p:cNvSpPr>
            <a:spLocks noGrp="1"/>
          </p:cNvSpPr>
          <p:nvPr>
            <p:ph type="dt" sz="half" idx="2"/>
          </p:nvPr>
        </p:nvSpPr>
        <p:spPr>
          <a:xfrm>
            <a:off x="5401732" y="6240463"/>
            <a:ext cx="1388536" cy="206381"/>
          </a:xfrm>
          <a:prstGeom prst="rect">
            <a:avLst/>
          </a:prstGeom>
        </p:spPr>
        <p:txBody>
          <a:bodyPr vert="horz" lIns="91440" tIns="45720" rIns="91440" bIns="45720" anchor="ctr">
            <a:normAutofit/>
          </a:bodyPr>
          <a:lstStyle/>
          <a:p>
            <a:pPr marL="0" algn="l"/>
            <a:r>
              <a:rPr lang="zh-CN" altLang="en-US" sz="1800" b="0" i="0" u="none" baseline="0">
                <a:solidFill>
                  <a:srgbClr val="000000"/>
                </a:solidFill>
                <a:latin typeface="Arial"/>
                <a:ea typeface="Arial"/>
              </a:rPr>
              <a:t>2024/8/13</a:t>
            </a:r>
          </a:p>
        </p:txBody>
      </p:sp>
      <p:sp>
        <p:nvSpPr>
          <p:cNvPr id="5" name="AutoShape 5"/>
          <p:cNvSpPr>
            <a:spLocks noGrp="1"/>
          </p:cNvSpPr>
          <p:nvPr>
            <p:ph type="sldNum" sz="quarter" idx="4"/>
          </p:nvPr>
        </p:nvSpPr>
        <p:spPr>
          <a:xfrm>
            <a:off x="8610599" y="6240463"/>
            <a:ext cx="2909888" cy="206381"/>
          </a:xfrm>
          <a:prstGeom prst="rect">
            <a:avLst/>
          </a:prstGeom>
        </p:spPr>
        <p:txBody>
          <a:bodyPr vert="horz" lIns="91440" tIns="45720" rIns="91440" bIns="45720" anchor="ctr">
            <a:normAutofit/>
          </a:bodyPr>
          <a:lstStyle/>
          <a:p>
            <a:pPr marL="0" algn="l"/>
            <a:fld id="{3386411A-70EE-422D-B97C-F56BEE3FF077}" type="slidenum">
              <a:rPr lang="zh-CN" altLang="en-US" sz="1800" b="0" i="0" u="none" baseline="0">
                <a:solidFill>
                  <a:srgbClr val="000000"/>
                </a:solidFill>
                <a:latin typeface="Arial"/>
                <a:ea typeface="Arial"/>
              </a:rPr>
              <a:t>‹#›</a:t>
            </a:fld>
            <a:endParaRPr lang="zh-CN" altLang="en-US" sz="1800" b="0" i="0" u="none" baseline="0">
              <a:solidFill>
                <a:srgbClr val="000000"/>
              </a:solidFill>
              <a:latin typeface="Arial"/>
              <a:ea typeface="Arial"/>
            </a:endParaRPr>
          </a:p>
        </p:txBody>
      </p:sp>
      <p:cxnSp>
        <p:nvCxnSpPr>
          <p:cNvPr id="6" name="Connector 6"/>
          <p:cNvCxnSpPr/>
          <p:nvPr/>
        </p:nvCxnSpPr>
        <p:spPr>
          <a:xfrm>
            <a:off x="669924" y="1028700"/>
            <a:ext cx="10850563" cy="0"/>
          </a:xfrm>
          <a:prstGeom prst="line">
            <a:avLst/>
          </a:prstGeom>
          <a:ln w="3175" cap="flat" cmpd="sng">
            <a:solidFill>
              <a:srgbClr val="000000">
                <a:lumMod val="50000"/>
                <a:lumOff val="50000"/>
              </a:srgbClr>
            </a:solidFill>
            <a:prstDash val="solid"/>
          </a:ln>
        </p:spPr>
      </p:cxn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Lst>
  <p:hf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subTitle" idx="1"/>
          </p:nvPr>
        </p:nvSpPr>
        <p:spPr>
          <a:xfrm>
            <a:off x="862543" y="4557768"/>
            <a:ext cx="9855427" cy="2099490"/>
          </a:xfrm>
        </p:spPr>
        <p:txBody>
          <a:bodyPr vert="horz" lIns="91440" tIns="45720" rIns="91440" bIns="45720" anchor="ctr">
            <a:normAutofit/>
          </a:bodyPr>
          <a:lstStyle/>
          <a:p>
            <a:pPr marL="0" marR="0" indent="0" algn="l" fontAlgn="auto">
              <a:lnSpc>
                <a:spcPct val="90000"/>
              </a:lnSpc>
              <a:spcBef>
                <a:spcPts val="1000"/>
              </a:spcBef>
              <a:spcAft>
                <a:spcPct val="0"/>
              </a:spcAft>
              <a:buNone/>
            </a:pPr>
            <a:r>
              <a:rPr lang="zh-CN" altLang="en-US" sz="2000" b="0" i="0" u="none" baseline="0" dirty="0">
                <a:solidFill>
                  <a:srgbClr val="FFFFFF"/>
                </a:solidFill>
                <a:latin typeface="微软雅黑"/>
                <a:ea typeface="微软雅黑"/>
              </a:rPr>
              <a:t>汇报人：柴建森</a:t>
            </a:r>
            <a:endParaRPr lang="en-US" altLang="zh-CN" sz="2000" b="0" i="0" u="none" baseline="0" dirty="0">
              <a:solidFill>
                <a:srgbClr val="FFFFFF"/>
              </a:solidFill>
              <a:latin typeface="微软雅黑"/>
              <a:ea typeface="微软雅黑"/>
            </a:endParaRPr>
          </a:p>
          <a:p>
            <a:pPr marL="0" marR="0" indent="0" algn="l" fontAlgn="auto">
              <a:lnSpc>
                <a:spcPct val="90000"/>
              </a:lnSpc>
              <a:spcBef>
                <a:spcPts val="1000"/>
              </a:spcBef>
              <a:spcAft>
                <a:spcPct val="0"/>
              </a:spcAft>
              <a:buNone/>
            </a:pPr>
            <a:r>
              <a:rPr lang="en-US" altLang="zh-CN" sz="2000" dirty="0">
                <a:solidFill>
                  <a:srgbClr val="FFFFFF"/>
                </a:solidFill>
                <a:latin typeface="微软雅黑"/>
                <a:ea typeface="微软雅黑"/>
              </a:rPr>
              <a:t>              </a:t>
            </a:r>
            <a:r>
              <a:rPr lang="zh-CN" altLang="en-US" sz="2000" dirty="0">
                <a:solidFill>
                  <a:srgbClr val="FFFFFF"/>
                </a:solidFill>
                <a:latin typeface="微软雅黑"/>
                <a:ea typeface="微软雅黑"/>
              </a:rPr>
              <a:t>物联</a:t>
            </a:r>
            <a:r>
              <a:rPr lang="en-US" altLang="zh-CN" sz="2000" dirty="0">
                <a:solidFill>
                  <a:srgbClr val="FFFFFF"/>
                </a:solidFill>
                <a:latin typeface="微软雅黑"/>
                <a:ea typeface="微软雅黑"/>
              </a:rPr>
              <a:t>NZ203</a:t>
            </a:r>
          </a:p>
          <a:p>
            <a:pPr marL="0" marR="0" indent="0" algn="l" fontAlgn="auto">
              <a:lnSpc>
                <a:spcPct val="90000"/>
              </a:lnSpc>
              <a:spcBef>
                <a:spcPts val="1000"/>
              </a:spcBef>
              <a:spcAft>
                <a:spcPct val="0"/>
              </a:spcAft>
              <a:buNone/>
            </a:pPr>
            <a:r>
              <a:rPr lang="en-US" altLang="zh-CN" sz="2000" b="0" i="0" u="none" baseline="0" dirty="0">
                <a:solidFill>
                  <a:srgbClr val="FFFFFF"/>
                </a:solidFill>
                <a:latin typeface="微软雅黑"/>
                <a:ea typeface="微软雅黑"/>
              </a:rPr>
              <a:t>              </a:t>
            </a:r>
            <a:r>
              <a:rPr lang="en-US" altLang="zh-CN" sz="2000" dirty="0">
                <a:solidFill>
                  <a:srgbClr val="FFFFFF"/>
                </a:solidFill>
                <a:latin typeface="微软雅黑"/>
                <a:ea typeface="微软雅黑"/>
              </a:rPr>
              <a:t>205290</a:t>
            </a:r>
            <a:endParaRPr lang="en-US" altLang="zh-CN" sz="2000" b="0" i="0" u="none" baseline="0" dirty="0">
              <a:solidFill>
                <a:srgbClr val="FFFFFF"/>
              </a:solidFill>
              <a:latin typeface="微软雅黑"/>
              <a:ea typeface="微软雅黑"/>
            </a:endParaRPr>
          </a:p>
          <a:p>
            <a:pPr marL="0" marR="0" indent="0" algn="l" fontAlgn="auto">
              <a:lnSpc>
                <a:spcPct val="90000"/>
              </a:lnSpc>
              <a:spcBef>
                <a:spcPts val="1000"/>
              </a:spcBef>
              <a:spcAft>
                <a:spcPct val="0"/>
              </a:spcAft>
              <a:buNone/>
            </a:pPr>
            <a:endParaRPr lang="zh-CN" altLang="en-US" sz="2000" b="0" i="0" u="none" baseline="0" dirty="0">
              <a:solidFill>
                <a:srgbClr val="FFFFFF"/>
              </a:solidFill>
              <a:latin typeface="微软雅黑"/>
              <a:ea typeface="微软雅黑"/>
            </a:endParaRPr>
          </a:p>
        </p:txBody>
      </p:sp>
      <p:sp>
        <p:nvSpPr>
          <p:cNvPr id="3" name="AutoShape 3"/>
          <p:cNvSpPr>
            <a:spLocks noGrp="1"/>
          </p:cNvSpPr>
          <p:nvPr>
            <p:ph type="ctrTitle"/>
          </p:nvPr>
        </p:nvSpPr>
        <p:spPr>
          <a:xfrm>
            <a:off x="862543" y="2126315"/>
            <a:ext cx="9855427" cy="776232"/>
          </a:xfrm>
        </p:spPr>
        <p:txBody>
          <a:bodyPr vert="horz" lIns="91440" tIns="45720" rIns="91440" bIns="45720" anchor="ctr">
            <a:normAutofit/>
          </a:bodyPr>
          <a:lstStyle/>
          <a:p>
            <a:pPr algn="l">
              <a:lnSpc>
                <a:spcPct val="90000"/>
              </a:lnSpc>
              <a:spcBef>
                <a:spcPct val="0"/>
              </a:spcBef>
            </a:pPr>
            <a:r>
              <a:rPr lang="zh-CN" altLang="en-US" sz="4000" b="1" i="0" u="none" baseline="0" dirty="0">
                <a:solidFill>
                  <a:srgbClr val="FFFFFF"/>
                </a:solidFill>
                <a:latin typeface="微软雅黑"/>
                <a:ea typeface="微软雅黑"/>
              </a:rPr>
              <a:t>工程实训学习与实践管理系统的设计与实现</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F91E6B3B-001C-7FF8-3E17-620AD92360AF}"/>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C2D7B197-1CA7-937A-357E-16C2CED6B481}"/>
              </a:ext>
            </a:extLst>
          </p:cNvPr>
          <p:cNvSpPr>
            <a:spLocks noGrp="1"/>
          </p:cNvSpPr>
          <p:nvPr>
            <p:ph type="title"/>
          </p:nvPr>
        </p:nvSpPr>
        <p:spPr>
          <a:xfrm>
            <a:off x="1094172" y="-259652"/>
            <a:ext cx="10850563" cy="1028699"/>
          </a:xfrm>
        </p:spPr>
        <p:txBody>
          <a:bodyPr vert="horz" lIns="91440" tIns="45720" rIns="91440" bIns="45720" anchor="b">
            <a:normAutofit/>
          </a:bodyPr>
          <a:lstStyle/>
          <a:p>
            <a:pPr algn="l">
              <a:lnSpc>
                <a:spcPct val="90000"/>
              </a:lnSpc>
              <a:spcBef>
                <a:spcPct val="0"/>
              </a:spcBef>
            </a:pPr>
            <a:r>
              <a:rPr lang="zh-CN" altLang="en-US" sz="2800" b="1" i="0" u="none" baseline="0" dirty="0">
                <a:solidFill>
                  <a:srgbClr val="000000"/>
                </a:solidFill>
                <a:latin typeface="微软雅黑"/>
                <a:ea typeface="微软雅黑"/>
              </a:rPr>
              <a:t>阶段成果</a:t>
            </a:r>
          </a:p>
        </p:txBody>
      </p:sp>
      <p:grpSp>
        <p:nvGrpSpPr>
          <p:cNvPr id="15" name="Group 15">
            <a:extLst>
              <a:ext uri="{FF2B5EF4-FFF2-40B4-BE49-F238E27FC236}">
                <a16:creationId xmlns:a16="http://schemas.microsoft.com/office/drawing/2014/main" id="{976395C1-EBBB-76A5-039B-8266AAD41623}"/>
              </a:ext>
            </a:extLst>
          </p:cNvPr>
          <p:cNvGrpSpPr/>
          <p:nvPr/>
        </p:nvGrpSpPr>
        <p:grpSpPr>
          <a:xfrm>
            <a:off x="0" y="0"/>
            <a:ext cx="1094172" cy="1094172"/>
            <a:chOff x="1024626" y="3363384"/>
            <a:chExt cx="1094172" cy="1094172"/>
          </a:xfrm>
        </p:grpSpPr>
        <p:sp>
          <p:nvSpPr>
            <p:cNvPr id="16" name="AutoShape 16">
              <a:extLst>
                <a:ext uri="{FF2B5EF4-FFF2-40B4-BE49-F238E27FC236}">
                  <a16:creationId xmlns:a16="http://schemas.microsoft.com/office/drawing/2014/main" id="{EA1749BC-33FE-ABCC-8A42-AD2A8A19F387}"/>
                </a:ext>
              </a:extLst>
            </p:cNvPr>
            <p:cNvSpPr/>
            <p:nvPr/>
          </p:nvSpPr>
          <p:spPr>
            <a:xfrm>
              <a:off x="1024626" y="3363384"/>
              <a:ext cx="1094172" cy="1094172"/>
            </a:xfrm>
            <a:prstGeom prst="ellipse">
              <a:avLst/>
            </a:prstGeom>
            <a:solidFill>
              <a:schemeClr val="tx1">
                <a:alpha val="40000"/>
                <a:lumMod val="50000"/>
                <a:lumOff val="50000"/>
              </a:schemeClr>
            </a:solidFill>
            <a:ln>
              <a:noFill/>
            </a:ln>
          </p:spPr>
          <p:txBody>
            <a:bodyPr vert="horz" lIns="91440" tIns="45720" rIns="91440" bIns="45720" anchor="ctr">
              <a:normAutofit/>
            </a:bodyPr>
            <a:lstStyle/>
            <a:p>
              <a:pPr marL="0" algn="ctr"/>
              <a:endParaRPr/>
            </a:p>
          </p:txBody>
        </p:sp>
        <p:sp>
          <p:nvSpPr>
            <p:cNvPr id="17" name="TextBox 17">
              <a:extLst>
                <a:ext uri="{FF2B5EF4-FFF2-40B4-BE49-F238E27FC236}">
                  <a16:creationId xmlns:a16="http://schemas.microsoft.com/office/drawing/2014/main" id="{C10E87F8-0F78-0091-3B2D-89AD9E1E409C}"/>
                </a:ext>
              </a:extLst>
            </p:cNvPr>
            <p:cNvSpPr txBox="1"/>
            <p:nvPr/>
          </p:nvSpPr>
          <p:spPr>
            <a:xfrm>
              <a:off x="1161570" y="3618082"/>
              <a:ext cx="820284" cy="584775"/>
            </a:xfrm>
            <a:prstGeom prst="rect">
              <a:avLst/>
            </a:prstGeom>
            <a:noFill/>
            <a:ln cap="rnd">
              <a:noFill/>
              <a:prstDash val="solid"/>
            </a:ln>
            <a:effectLst/>
          </p:spPr>
          <p:txBody>
            <a:bodyPr rot="0" vert="horz" wrap="square" lIns="91440" tIns="45720" rIns="91440" bIns="45720" rtlCol="0" anchor="ctr">
              <a:prstTxWarp prst="textNoShape">
                <a:avLst/>
              </a:prstTxWarp>
              <a:spAutoFit/>
            </a:bodyPr>
            <a:lstStyle/>
            <a:p>
              <a:pPr marL="0" algn="ctr">
                <a:defRPr/>
              </a:pPr>
              <a:r>
                <a:rPr lang="en-US" sz="3200" b="0" i="0" u="none" baseline="0" dirty="0">
                  <a:solidFill>
                    <a:schemeClr val="lt1"/>
                  </a:solidFill>
                  <a:latin typeface="Arial"/>
                  <a:ea typeface="Arial"/>
                </a:rPr>
                <a:t>03</a:t>
              </a:r>
              <a:endParaRPr lang="en-US" sz="1100" dirty="0"/>
            </a:p>
          </p:txBody>
        </p:sp>
      </p:grpSp>
      <p:sp>
        <p:nvSpPr>
          <p:cNvPr id="6" name="文本框 5">
            <a:extLst>
              <a:ext uri="{FF2B5EF4-FFF2-40B4-BE49-F238E27FC236}">
                <a16:creationId xmlns:a16="http://schemas.microsoft.com/office/drawing/2014/main" id="{DCF647EC-9157-B64C-1CCC-5445785234A4}"/>
              </a:ext>
            </a:extLst>
          </p:cNvPr>
          <p:cNvSpPr txBox="1"/>
          <p:nvPr/>
        </p:nvSpPr>
        <p:spPr>
          <a:xfrm>
            <a:off x="7881257" y="1867840"/>
            <a:ext cx="3886200" cy="738664"/>
          </a:xfrm>
          <a:prstGeom prst="rect">
            <a:avLst/>
          </a:prstGeom>
          <a:noFill/>
        </p:spPr>
        <p:txBody>
          <a:bodyPr wrap="square" rtlCol="0">
            <a:spAutoFit/>
          </a:bodyPr>
          <a:lstStyle/>
          <a:p>
            <a:r>
              <a:rPr lang="zh-CN" altLang="zh-CN" sz="1400" dirty="0">
                <a:solidFill>
                  <a:srgbClr val="000000"/>
                </a:solidFill>
                <a:latin typeface="微软雅黑"/>
                <a:ea typeface="微软雅黑"/>
              </a:rPr>
              <a:t>管理员可以在菜单列表中可以新增所需要的目录，删除选中的目录，可以进行是否显示及图标定义等多种功能</a:t>
            </a:r>
            <a:endParaRPr lang="zh-CN" altLang="en-US" sz="1400" dirty="0">
              <a:solidFill>
                <a:srgbClr val="000000"/>
              </a:solidFill>
              <a:latin typeface="微软雅黑"/>
              <a:ea typeface="微软雅黑"/>
            </a:endParaRPr>
          </a:p>
        </p:txBody>
      </p:sp>
      <p:sp>
        <p:nvSpPr>
          <p:cNvPr id="7" name="文本框 6">
            <a:extLst>
              <a:ext uri="{FF2B5EF4-FFF2-40B4-BE49-F238E27FC236}">
                <a16:creationId xmlns:a16="http://schemas.microsoft.com/office/drawing/2014/main" id="{93EA83D8-64DE-7905-4CFA-5F819DFC4499}"/>
              </a:ext>
            </a:extLst>
          </p:cNvPr>
          <p:cNvSpPr txBox="1"/>
          <p:nvPr/>
        </p:nvSpPr>
        <p:spPr>
          <a:xfrm>
            <a:off x="7883434" y="4268948"/>
            <a:ext cx="3886200" cy="954107"/>
          </a:xfrm>
          <a:prstGeom prst="rect">
            <a:avLst/>
          </a:prstGeom>
          <a:noFill/>
        </p:spPr>
        <p:txBody>
          <a:bodyPr wrap="square" rtlCol="0">
            <a:spAutoFit/>
          </a:bodyPr>
          <a:lstStyle/>
          <a:p>
            <a:r>
              <a:rPr lang="zh-CN" altLang="zh-CN" sz="1400" dirty="0">
                <a:solidFill>
                  <a:srgbClr val="000000"/>
                </a:solidFill>
                <a:latin typeface="微软雅黑"/>
                <a:ea typeface="微软雅黑"/>
              </a:rPr>
              <a:t>在角色列表中可以新建角色，删除角色，搜索角色</a:t>
            </a:r>
            <a:r>
              <a:rPr lang="en-US" altLang="zh-CN" sz="1400" dirty="0">
                <a:solidFill>
                  <a:srgbClr val="000000"/>
                </a:solidFill>
                <a:latin typeface="微软雅黑"/>
                <a:ea typeface="微软雅黑"/>
              </a:rPr>
              <a:t>; </a:t>
            </a:r>
            <a:r>
              <a:rPr lang="zh-CN" altLang="zh-CN" sz="1400" dirty="0">
                <a:solidFill>
                  <a:srgbClr val="000000"/>
                </a:solidFill>
                <a:latin typeface="微软雅黑"/>
                <a:ea typeface="微软雅黑"/>
              </a:rPr>
              <a:t>管理员可以对角色进行功能</a:t>
            </a:r>
            <a:r>
              <a:rPr lang="zh-CN" altLang="en-US" sz="1400" dirty="0">
                <a:solidFill>
                  <a:srgbClr val="000000"/>
                </a:solidFill>
                <a:latin typeface="微软雅黑"/>
                <a:ea typeface="微软雅黑"/>
              </a:rPr>
              <a:t>的</a:t>
            </a:r>
            <a:r>
              <a:rPr lang="zh-CN" altLang="zh-CN" sz="1400" dirty="0">
                <a:solidFill>
                  <a:srgbClr val="000000"/>
                </a:solidFill>
                <a:latin typeface="微软雅黑"/>
                <a:ea typeface="微软雅黑"/>
              </a:rPr>
              <a:t>权限管理，使相应的角色在自己的系统界面显示相应的菜单目录</a:t>
            </a:r>
            <a:r>
              <a:rPr lang="zh-CN" altLang="en-US" sz="1400" dirty="0">
                <a:solidFill>
                  <a:srgbClr val="000000"/>
                </a:solidFill>
                <a:latin typeface="微软雅黑"/>
                <a:ea typeface="微软雅黑"/>
              </a:rPr>
              <a:t>。</a:t>
            </a:r>
          </a:p>
        </p:txBody>
      </p:sp>
      <p:pic>
        <p:nvPicPr>
          <p:cNvPr id="8" name="图片 7">
            <a:extLst>
              <a:ext uri="{FF2B5EF4-FFF2-40B4-BE49-F238E27FC236}">
                <a16:creationId xmlns:a16="http://schemas.microsoft.com/office/drawing/2014/main" id="{E9005D17-0101-34DC-07AE-0014088DB2D8}"/>
              </a:ext>
            </a:extLst>
          </p:cNvPr>
          <p:cNvPicPr>
            <a:picLocks noChangeAspect="1"/>
          </p:cNvPicPr>
          <p:nvPr/>
        </p:nvPicPr>
        <p:blipFill>
          <a:blip r:embed="rId2"/>
          <a:stretch>
            <a:fillRect/>
          </a:stretch>
        </p:blipFill>
        <p:spPr>
          <a:xfrm>
            <a:off x="1408273" y="1225833"/>
            <a:ext cx="6037445" cy="2022678"/>
          </a:xfrm>
          <a:prstGeom prst="rect">
            <a:avLst/>
          </a:prstGeom>
        </p:spPr>
      </p:pic>
      <p:pic>
        <p:nvPicPr>
          <p:cNvPr id="3076" name="图片 1">
            <a:extLst>
              <a:ext uri="{FF2B5EF4-FFF2-40B4-BE49-F238E27FC236}">
                <a16:creationId xmlns:a16="http://schemas.microsoft.com/office/drawing/2014/main" id="{F133EED0-3B73-2FA8-90ED-C8EA6BC9BEF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2627" y="4098302"/>
            <a:ext cx="612104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389550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34C5CDDB-BE8E-EA0B-4841-8FF8A04904CC}"/>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880DBE2E-2259-6621-43D6-5E8F1CFCA6DA}"/>
              </a:ext>
            </a:extLst>
          </p:cNvPr>
          <p:cNvSpPr>
            <a:spLocks noGrp="1"/>
          </p:cNvSpPr>
          <p:nvPr>
            <p:ph type="title"/>
          </p:nvPr>
        </p:nvSpPr>
        <p:spPr>
          <a:xfrm>
            <a:off x="1085463" y="-249622"/>
            <a:ext cx="10850563" cy="1028699"/>
          </a:xfrm>
        </p:spPr>
        <p:txBody>
          <a:bodyPr vert="horz" lIns="91440" tIns="45720" rIns="91440" bIns="45720" anchor="b">
            <a:normAutofit/>
          </a:bodyPr>
          <a:lstStyle/>
          <a:p>
            <a:pPr algn="l">
              <a:lnSpc>
                <a:spcPct val="90000"/>
              </a:lnSpc>
              <a:spcBef>
                <a:spcPct val="0"/>
              </a:spcBef>
            </a:pPr>
            <a:r>
              <a:rPr lang="zh-CN" altLang="en-US" sz="2800" b="1" i="0" u="none" baseline="0" dirty="0">
                <a:solidFill>
                  <a:srgbClr val="000000"/>
                </a:solidFill>
                <a:latin typeface="微软雅黑"/>
                <a:ea typeface="微软雅黑"/>
              </a:rPr>
              <a:t>阶段成果</a:t>
            </a:r>
          </a:p>
        </p:txBody>
      </p:sp>
      <p:grpSp>
        <p:nvGrpSpPr>
          <p:cNvPr id="15" name="Group 15">
            <a:extLst>
              <a:ext uri="{FF2B5EF4-FFF2-40B4-BE49-F238E27FC236}">
                <a16:creationId xmlns:a16="http://schemas.microsoft.com/office/drawing/2014/main" id="{CC3E9846-6FD5-3370-AA5A-03F07ABD111D}"/>
              </a:ext>
            </a:extLst>
          </p:cNvPr>
          <p:cNvGrpSpPr/>
          <p:nvPr/>
        </p:nvGrpSpPr>
        <p:grpSpPr>
          <a:xfrm>
            <a:off x="0" y="0"/>
            <a:ext cx="1094172" cy="1094172"/>
            <a:chOff x="1024626" y="3363384"/>
            <a:chExt cx="1094172" cy="1094172"/>
          </a:xfrm>
        </p:grpSpPr>
        <p:sp>
          <p:nvSpPr>
            <p:cNvPr id="16" name="AutoShape 16">
              <a:extLst>
                <a:ext uri="{FF2B5EF4-FFF2-40B4-BE49-F238E27FC236}">
                  <a16:creationId xmlns:a16="http://schemas.microsoft.com/office/drawing/2014/main" id="{E33585CD-F9C0-713A-83F2-C55480E790D3}"/>
                </a:ext>
              </a:extLst>
            </p:cNvPr>
            <p:cNvSpPr/>
            <p:nvPr/>
          </p:nvSpPr>
          <p:spPr>
            <a:xfrm>
              <a:off x="1024626" y="3363384"/>
              <a:ext cx="1094172" cy="1094172"/>
            </a:xfrm>
            <a:prstGeom prst="ellipse">
              <a:avLst/>
            </a:prstGeom>
            <a:solidFill>
              <a:schemeClr val="tx1">
                <a:alpha val="40000"/>
                <a:lumMod val="50000"/>
                <a:lumOff val="50000"/>
              </a:schemeClr>
            </a:solidFill>
            <a:ln>
              <a:noFill/>
            </a:ln>
          </p:spPr>
          <p:txBody>
            <a:bodyPr vert="horz" lIns="91440" tIns="45720" rIns="91440" bIns="45720" anchor="ctr">
              <a:normAutofit/>
            </a:bodyPr>
            <a:lstStyle/>
            <a:p>
              <a:pPr marL="0" algn="ctr"/>
              <a:endParaRPr/>
            </a:p>
          </p:txBody>
        </p:sp>
        <p:sp>
          <p:nvSpPr>
            <p:cNvPr id="17" name="TextBox 17">
              <a:extLst>
                <a:ext uri="{FF2B5EF4-FFF2-40B4-BE49-F238E27FC236}">
                  <a16:creationId xmlns:a16="http://schemas.microsoft.com/office/drawing/2014/main" id="{C20F0D15-7145-4973-5FF0-979D33E182F1}"/>
                </a:ext>
              </a:extLst>
            </p:cNvPr>
            <p:cNvSpPr txBox="1"/>
            <p:nvPr/>
          </p:nvSpPr>
          <p:spPr>
            <a:xfrm>
              <a:off x="1161570" y="3618082"/>
              <a:ext cx="820284" cy="584775"/>
            </a:xfrm>
            <a:prstGeom prst="rect">
              <a:avLst/>
            </a:prstGeom>
            <a:noFill/>
            <a:ln cap="rnd">
              <a:noFill/>
              <a:prstDash val="solid"/>
            </a:ln>
            <a:effectLst/>
          </p:spPr>
          <p:txBody>
            <a:bodyPr rot="0" vert="horz" wrap="square" lIns="91440" tIns="45720" rIns="91440" bIns="45720" rtlCol="0" anchor="ctr">
              <a:prstTxWarp prst="textNoShape">
                <a:avLst/>
              </a:prstTxWarp>
              <a:spAutoFit/>
            </a:bodyPr>
            <a:lstStyle/>
            <a:p>
              <a:pPr marL="0" algn="ctr">
                <a:defRPr/>
              </a:pPr>
              <a:r>
                <a:rPr lang="en-US" sz="3200" b="0" i="0" u="none" baseline="0" dirty="0">
                  <a:solidFill>
                    <a:schemeClr val="lt1"/>
                  </a:solidFill>
                  <a:latin typeface="Arial"/>
                  <a:ea typeface="Arial"/>
                </a:rPr>
                <a:t>04</a:t>
              </a:r>
              <a:endParaRPr lang="en-US" sz="1100" dirty="0"/>
            </a:p>
          </p:txBody>
        </p:sp>
      </p:grpSp>
      <p:sp>
        <p:nvSpPr>
          <p:cNvPr id="6" name="文本框 5">
            <a:extLst>
              <a:ext uri="{FF2B5EF4-FFF2-40B4-BE49-F238E27FC236}">
                <a16:creationId xmlns:a16="http://schemas.microsoft.com/office/drawing/2014/main" id="{9775E9C9-F6ED-DA1A-6C46-C5178384B55B}"/>
              </a:ext>
            </a:extLst>
          </p:cNvPr>
          <p:cNvSpPr txBox="1"/>
          <p:nvPr/>
        </p:nvSpPr>
        <p:spPr>
          <a:xfrm>
            <a:off x="7881257" y="1867840"/>
            <a:ext cx="3886200" cy="738664"/>
          </a:xfrm>
          <a:prstGeom prst="rect">
            <a:avLst/>
          </a:prstGeom>
          <a:noFill/>
        </p:spPr>
        <p:txBody>
          <a:bodyPr wrap="square" rtlCol="0">
            <a:spAutoFit/>
          </a:bodyPr>
          <a:lstStyle/>
          <a:p>
            <a:r>
              <a:rPr lang="zh-CN" altLang="zh-CN" sz="1400" dirty="0">
                <a:solidFill>
                  <a:srgbClr val="000000"/>
                </a:solidFill>
                <a:latin typeface="微软雅黑"/>
                <a:ea typeface="微软雅黑"/>
              </a:rPr>
              <a:t>管理员可以看到整个系统的用户的信息，并可以对其进行信息的修改</a:t>
            </a:r>
            <a:r>
              <a:rPr lang="zh-CN" altLang="en-US" sz="1400" dirty="0">
                <a:solidFill>
                  <a:srgbClr val="000000"/>
                </a:solidFill>
                <a:latin typeface="微软雅黑"/>
                <a:ea typeface="微软雅黑"/>
              </a:rPr>
              <a:t>、</a:t>
            </a:r>
            <a:r>
              <a:rPr lang="zh-CN" altLang="zh-CN" sz="1400" dirty="0">
                <a:solidFill>
                  <a:srgbClr val="000000"/>
                </a:solidFill>
                <a:latin typeface="微软雅黑"/>
                <a:ea typeface="微软雅黑"/>
              </a:rPr>
              <a:t>增删改查，模糊搜索</a:t>
            </a:r>
            <a:r>
              <a:rPr lang="zh-CN" altLang="en-US" sz="1400" dirty="0">
                <a:solidFill>
                  <a:srgbClr val="000000"/>
                </a:solidFill>
                <a:latin typeface="微软雅黑"/>
                <a:ea typeface="微软雅黑"/>
              </a:rPr>
              <a:t>等功能。</a:t>
            </a:r>
          </a:p>
        </p:txBody>
      </p:sp>
      <p:sp>
        <p:nvSpPr>
          <p:cNvPr id="7" name="文本框 6">
            <a:extLst>
              <a:ext uri="{FF2B5EF4-FFF2-40B4-BE49-F238E27FC236}">
                <a16:creationId xmlns:a16="http://schemas.microsoft.com/office/drawing/2014/main" id="{2876EE6C-DA5E-3048-F13B-23D7ADAC6454}"/>
              </a:ext>
            </a:extLst>
          </p:cNvPr>
          <p:cNvSpPr txBox="1"/>
          <p:nvPr/>
        </p:nvSpPr>
        <p:spPr>
          <a:xfrm>
            <a:off x="7881257" y="4724400"/>
            <a:ext cx="3886200" cy="523220"/>
          </a:xfrm>
          <a:prstGeom prst="rect">
            <a:avLst/>
          </a:prstGeom>
          <a:noFill/>
        </p:spPr>
        <p:txBody>
          <a:bodyPr wrap="square" rtlCol="0">
            <a:spAutoFit/>
          </a:bodyPr>
          <a:lstStyle/>
          <a:p>
            <a:r>
              <a:rPr lang="zh-CN" altLang="zh-CN" sz="1400" dirty="0">
                <a:solidFill>
                  <a:srgbClr val="000000"/>
                </a:solidFill>
                <a:latin typeface="微软雅黑"/>
                <a:ea typeface="微软雅黑"/>
              </a:rPr>
              <a:t>管理员可以进行教师、学生的批量导入</a:t>
            </a:r>
            <a:r>
              <a:rPr lang="zh-CN" altLang="en-US" sz="1400" dirty="0">
                <a:solidFill>
                  <a:srgbClr val="000000"/>
                </a:solidFill>
                <a:latin typeface="微软雅黑"/>
                <a:ea typeface="微软雅黑"/>
              </a:rPr>
              <a:t>。不过导入文件必须满足图中的格式要求。</a:t>
            </a:r>
          </a:p>
        </p:txBody>
      </p:sp>
      <p:pic>
        <p:nvPicPr>
          <p:cNvPr id="4098" name="图片 1">
            <a:extLst>
              <a:ext uri="{FF2B5EF4-FFF2-40B4-BE49-F238E27FC236}">
                <a16:creationId xmlns:a16="http://schemas.microsoft.com/office/drawing/2014/main" id="{5E2E0A40-3CEE-0678-DA7F-8EFDC58A386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6132" y="1360686"/>
            <a:ext cx="6337912" cy="18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图片 1">
            <a:extLst>
              <a:ext uri="{FF2B5EF4-FFF2-40B4-BE49-F238E27FC236}">
                <a16:creationId xmlns:a16="http://schemas.microsoft.com/office/drawing/2014/main" id="{7B09E5CA-FBBB-F684-C173-4C89F3A8CF8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132" y="3690695"/>
            <a:ext cx="6399334" cy="2862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769685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7A003DF8-C46A-0047-23DD-B9C0307E35B4}"/>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3CAB919D-504B-7CCA-CA9D-880CBDAE6652}"/>
              </a:ext>
            </a:extLst>
          </p:cNvPr>
          <p:cNvSpPr>
            <a:spLocks noGrp="1"/>
          </p:cNvSpPr>
          <p:nvPr>
            <p:ph type="title"/>
          </p:nvPr>
        </p:nvSpPr>
        <p:spPr>
          <a:xfrm>
            <a:off x="1115943" y="-241464"/>
            <a:ext cx="10850563" cy="1028699"/>
          </a:xfrm>
        </p:spPr>
        <p:txBody>
          <a:bodyPr vert="horz" lIns="91440" tIns="45720" rIns="91440" bIns="45720" anchor="b">
            <a:normAutofit/>
          </a:bodyPr>
          <a:lstStyle/>
          <a:p>
            <a:pPr algn="l">
              <a:lnSpc>
                <a:spcPct val="90000"/>
              </a:lnSpc>
              <a:spcBef>
                <a:spcPct val="0"/>
              </a:spcBef>
            </a:pPr>
            <a:r>
              <a:rPr lang="zh-CN" altLang="en-US" sz="2800" b="1" i="0" u="none" baseline="0" dirty="0">
                <a:solidFill>
                  <a:srgbClr val="000000"/>
                </a:solidFill>
                <a:latin typeface="微软雅黑"/>
                <a:ea typeface="微软雅黑"/>
              </a:rPr>
              <a:t>阶段成果</a:t>
            </a:r>
          </a:p>
        </p:txBody>
      </p:sp>
      <p:grpSp>
        <p:nvGrpSpPr>
          <p:cNvPr id="15" name="Group 15">
            <a:extLst>
              <a:ext uri="{FF2B5EF4-FFF2-40B4-BE49-F238E27FC236}">
                <a16:creationId xmlns:a16="http://schemas.microsoft.com/office/drawing/2014/main" id="{915C323F-0C7B-65C8-87F1-5B1DB8761C7D}"/>
              </a:ext>
            </a:extLst>
          </p:cNvPr>
          <p:cNvGrpSpPr/>
          <p:nvPr/>
        </p:nvGrpSpPr>
        <p:grpSpPr>
          <a:xfrm>
            <a:off x="0" y="0"/>
            <a:ext cx="1094172" cy="1094172"/>
            <a:chOff x="1024626" y="3363384"/>
            <a:chExt cx="1094172" cy="1094172"/>
          </a:xfrm>
        </p:grpSpPr>
        <p:sp>
          <p:nvSpPr>
            <p:cNvPr id="16" name="AutoShape 16">
              <a:extLst>
                <a:ext uri="{FF2B5EF4-FFF2-40B4-BE49-F238E27FC236}">
                  <a16:creationId xmlns:a16="http://schemas.microsoft.com/office/drawing/2014/main" id="{1F7B93D9-2961-FFA3-6734-F2DF6ECE3F46}"/>
                </a:ext>
              </a:extLst>
            </p:cNvPr>
            <p:cNvSpPr/>
            <p:nvPr/>
          </p:nvSpPr>
          <p:spPr>
            <a:xfrm>
              <a:off x="1024626" y="3363384"/>
              <a:ext cx="1094172" cy="1094172"/>
            </a:xfrm>
            <a:prstGeom prst="ellipse">
              <a:avLst/>
            </a:prstGeom>
            <a:solidFill>
              <a:schemeClr val="tx1">
                <a:alpha val="40000"/>
                <a:lumMod val="50000"/>
                <a:lumOff val="50000"/>
              </a:schemeClr>
            </a:solidFill>
            <a:ln>
              <a:noFill/>
            </a:ln>
          </p:spPr>
          <p:txBody>
            <a:bodyPr vert="horz" lIns="91440" tIns="45720" rIns="91440" bIns="45720" anchor="ctr">
              <a:normAutofit/>
            </a:bodyPr>
            <a:lstStyle/>
            <a:p>
              <a:pPr marL="0" algn="ctr"/>
              <a:endParaRPr/>
            </a:p>
          </p:txBody>
        </p:sp>
        <p:sp>
          <p:nvSpPr>
            <p:cNvPr id="17" name="TextBox 17">
              <a:extLst>
                <a:ext uri="{FF2B5EF4-FFF2-40B4-BE49-F238E27FC236}">
                  <a16:creationId xmlns:a16="http://schemas.microsoft.com/office/drawing/2014/main" id="{78F4C9A2-B051-7D38-3982-4CB44E10A85F}"/>
                </a:ext>
              </a:extLst>
            </p:cNvPr>
            <p:cNvSpPr txBox="1"/>
            <p:nvPr/>
          </p:nvSpPr>
          <p:spPr>
            <a:xfrm>
              <a:off x="1161570" y="3618082"/>
              <a:ext cx="820284" cy="584775"/>
            </a:xfrm>
            <a:prstGeom prst="rect">
              <a:avLst/>
            </a:prstGeom>
            <a:noFill/>
            <a:ln cap="rnd">
              <a:noFill/>
              <a:prstDash val="solid"/>
            </a:ln>
            <a:effectLst/>
          </p:spPr>
          <p:txBody>
            <a:bodyPr rot="0" vert="horz" wrap="square" lIns="91440" tIns="45720" rIns="91440" bIns="45720" rtlCol="0" anchor="ctr">
              <a:prstTxWarp prst="textNoShape">
                <a:avLst/>
              </a:prstTxWarp>
              <a:spAutoFit/>
            </a:bodyPr>
            <a:lstStyle/>
            <a:p>
              <a:pPr marL="0" algn="ctr">
                <a:defRPr/>
              </a:pPr>
              <a:r>
                <a:rPr lang="en-US" sz="3200" b="0" i="0" u="none" baseline="0" dirty="0">
                  <a:solidFill>
                    <a:schemeClr val="lt1"/>
                  </a:solidFill>
                  <a:latin typeface="Arial"/>
                  <a:ea typeface="Arial"/>
                </a:rPr>
                <a:t>05</a:t>
              </a:r>
              <a:endParaRPr lang="en-US" sz="1100" dirty="0"/>
            </a:p>
          </p:txBody>
        </p:sp>
      </p:grpSp>
      <p:sp>
        <p:nvSpPr>
          <p:cNvPr id="6" name="文本框 5">
            <a:extLst>
              <a:ext uri="{FF2B5EF4-FFF2-40B4-BE49-F238E27FC236}">
                <a16:creationId xmlns:a16="http://schemas.microsoft.com/office/drawing/2014/main" id="{ACEFF62F-77C8-763B-883C-A2A1CDC58096}"/>
              </a:ext>
            </a:extLst>
          </p:cNvPr>
          <p:cNvSpPr txBox="1"/>
          <p:nvPr/>
        </p:nvSpPr>
        <p:spPr>
          <a:xfrm>
            <a:off x="7881257" y="1867840"/>
            <a:ext cx="3886200" cy="954107"/>
          </a:xfrm>
          <a:prstGeom prst="rect">
            <a:avLst/>
          </a:prstGeom>
          <a:noFill/>
        </p:spPr>
        <p:txBody>
          <a:bodyPr wrap="square" rtlCol="0">
            <a:spAutoFit/>
          </a:bodyPr>
          <a:lstStyle/>
          <a:p>
            <a:r>
              <a:rPr lang="zh-CN" altLang="zh-CN" sz="1400" dirty="0">
                <a:solidFill>
                  <a:srgbClr val="000000"/>
                </a:solidFill>
                <a:latin typeface="微软雅黑"/>
                <a:ea typeface="微软雅黑"/>
              </a:rPr>
              <a:t>管理员可以对不同类型的资源进行增删改查，还可以支持多种资源的批量删除功能，当教师和学生进入这个页面是没有右上角的批量删除和添加资源按钮的</a:t>
            </a:r>
            <a:r>
              <a:rPr lang="zh-CN" altLang="en-US" sz="1400" dirty="0">
                <a:solidFill>
                  <a:srgbClr val="000000"/>
                </a:solidFill>
                <a:latin typeface="微软雅黑"/>
                <a:ea typeface="微软雅黑"/>
              </a:rPr>
              <a:t>。</a:t>
            </a:r>
          </a:p>
        </p:txBody>
      </p:sp>
      <p:sp>
        <p:nvSpPr>
          <p:cNvPr id="7" name="文本框 6">
            <a:extLst>
              <a:ext uri="{FF2B5EF4-FFF2-40B4-BE49-F238E27FC236}">
                <a16:creationId xmlns:a16="http://schemas.microsoft.com/office/drawing/2014/main" id="{C1C171C4-6167-BA4E-B0E4-CD220CAF51A7}"/>
              </a:ext>
            </a:extLst>
          </p:cNvPr>
          <p:cNvSpPr txBox="1"/>
          <p:nvPr/>
        </p:nvSpPr>
        <p:spPr>
          <a:xfrm>
            <a:off x="7881257" y="4800600"/>
            <a:ext cx="3886200" cy="307777"/>
          </a:xfrm>
          <a:prstGeom prst="rect">
            <a:avLst/>
          </a:prstGeom>
          <a:noFill/>
        </p:spPr>
        <p:txBody>
          <a:bodyPr wrap="square" rtlCol="0">
            <a:spAutoFit/>
          </a:bodyPr>
          <a:lstStyle/>
          <a:p>
            <a:r>
              <a:rPr lang="zh-CN" altLang="zh-CN" sz="1400" dirty="0">
                <a:solidFill>
                  <a:srgbClr val="000000"/>
                </a:solidFill>
                <a:latin typeface="微软雅黑"/>
                <a:ea typeface="微软雅黑"/>
              </a:rPr>
              <a:t>上传的视频和图片还支持预览功能</a:t>
            </a:r>
            <a:r>
              <a:rPr lang="zh-CN" altLang="en-US" sz="1400" dirty="0">
                <a:solidFill>
                  <a:srgbClr val="000000"/>
                </a:solidFill>
                <a:latin typeface="微软雅黑"/>
                <a:ea typeface="微软雅黑"/>
              </a:rPr>
              <a:t>。</a:t>
            </a:r>
          </a:p>
        </p:txBody>
      </p:sp>
      <p:pic>
        <p:nvPicPr>
          <p:cNvPr id="5122" name="图片 1">
            <a:extLst>
              <a:ext uri="{FF2B5EF4-FFF2-40B4-BE49-F238E27FC236}">
                <a16:creationId xmlns:a16="http://schemas.microsoft.com/office/drawing/2014/main" id="{639532E6-2723-B62D-83F4-72523467ADB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3955" y="1129937"/>
            <a:ext cx="6037445" cy="2514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1">
            <a:extLst>
              <a:ext uri="{FF2B5EF4-FFF2-40B4-BE49-F238E27FC236}">
                <a16:creationId xmlns:a16="http://schemas.microsoft.com/office/drawing/2014/main" id="{36CC0B94-DF2D-45E0-072E-0C2BB3CC5EF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3955" y="3816489"/>
            <a:ext cx="6040817" cy="281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739734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251F46BE-74EA-2E79-BDCF-C8FC69023EFE}"/>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28630960-3290-13B2-9466-D8630573BFC2}"/>
              </a:ext>
            </a:extLst>
          </p:cNvPr>
          <p:cNvSpPr>
            <a:spLocks noGrp="1"/>
          </p:cNvSpPr>
          <p:nvPr>
            <p:ph type="title"/>
          </p:nvPr>
        </p:nvSpPr>
        <p:spPr>
          <a:xfrm>
            <a:off x="1109412" y="-238488"/>
            <a:ext cx="10850563" cy="1028699"/>
          </a:xfrm>
        </p:spPr>
        <p:txBody>
          <a:bodyPr vert="horz" lIns="91440" tIns="45720" rIns="91440" bIns="45720" anchor="b">
            <a:normAutofit/>
          </a:bodyPr>
          <a:lstStyle/>
          <a:p>
            <a:pPr algn="l">
              <a:lnSpc>
                <a:spcPct val="90000"/>
              </a:lnSpc>
              <a:spcBef>
                <a:spcPct val="0"/>
              </a:spcBef>
            </a:pPr>
            <a:r>
              <a:rPr lang="zh-CN" altLang="en-US" sz="2800" b="1" i="0" u="none" baseline="0" dirty="0">
                <a:solidFill>
                  <a:srgbClr val="000000"/>
                </a:solidFill>
                <a:latin typeface="微软雅黑"/>
                <a:ea typeface="微软雅黑"/>
              </a:rPr>
              <a:t>阶段成果</a:t>
            </a:r>
          </a:p>
        </p:txBody>
      </p:sp>
      <p:grpSp>
        <p:nvGrpSpPr>
          <p:cNvPr id="15" name="Group 15">
            <a:extLst>
              <a:ext uri="{FF2B5EF4-FFF2-40B4-BE49-F238E27FC236}">
                <a16:creationId xmlns:a16="http://schemas.microsoft.com/office/drawing/2014/main" id="{1728B76B-81F6-6270-1358-757D615EBD8E}"/>
              </a:ext>
            </a:extLst>
          </p:cNvPr>
          <p:cNvGrpSpPr/>
          <p:nvPr/>
        </p:nvGrpSpPr>
        <p:grpSpPr>
          <a:xfrm>
            <a:off x="0" y="0"/>
            <a:ext cx="1094172" cy="1094172"/>
            <a:chOff x="1024626" y="3363384"/>
            <a:chExt cx="1094172" cy="1094172"/>
          </a:xfrm>
        </p:grpSpPr>
        <p:sp>
          <p:nvSpPr>
            <p:cNvPr id="16" name="AutoShape 16">
              <a:extLst>
                <a:ext uri="{FF2B5EF4-FFF2-40B4-BE49-F238E27FC236}">
                  <a16:creationId xmlns:a16="http://schemas.microsoft.com/office/drawing/2014/main" id="{D32823F7-D228-C3A8-54BF-86B1A8743E54}"/>
                </a:ext>
              </a:extLst>
            </p:cNvPr>
            <p:cNvSpPr/>
            <p:nvPr/>
          </p:nvSpPr>
          <p:spPr>
            <a:xfrm>
              <a:off x="1024626" y="3363384"/>
              <a:ext cx="1094172" cy="1094172"/>
            </a:xfrm>
            <a:prstGeom prst="ellipse">
              <a:avLst/>
            </a:prstGeom>
            <a:solidFill>
              <a:schemeClr val="tx1">
                <a:alpha val="40000"/>
                <a:lumMod val="50000"/>
                <a:lumOff val="50000"/>
              </a:schemeClr>
            </a:solidFill>
            <a:ln>
              <a:noFill/>
            </a:ln>
          </p:spPr>
          <p:txBody>
            <a:bodyPr vert="horz" lIns="91440" tIns="45720" rIns="91440" bIns="45720" anchor="ctr">
              <a:normAutofit/>
            </a:bodyPr>
            <a:lstStyle/>
            <a:p>
              <a:pPr marL="0" algn="ctr"/>
              <a:endParaRPr/>
            </a:p>
          </p:txBody>
        </p:sp>
        <p:sp>
          <p:nvSpPr>
            <p:cNvPr id="17" name="TextBox 17">
              <a:extLst>
                <a:ext uri="{FF2B5EF4-FFF2-40B4-BE49-F238E27FC236}">
                  <a16:creationId xmlns:a16="http://schemas.microsoft.com/office/drawing/2014/main" id="{D4310F8E-21E4-4986-F36B-C9BFCA987502}"/>
                </a:ext>
              </a:extLst>
            </p:cNvPr>
            <p:cNvSpPr txBox="1"/>
            <p:nvPr/>
          </p:nvSpPr>
          <p:spPr>
            <a:xfrm>
              <a:off x="1161570" y="3618082"/>
              <a:ext cx="820284" cy="584775"/>
            </a:xfrm>
            <a:prstGeom prst="rect">
              <a:avLst/>
            </a:prstGeom>
            <a:noFill/>
            <a:ln cap="rnd">
              <a:noFill/>
              <a:prstDash val="solid"/>
            </a:ln>
            <a:effectLst/>
          </p:spPr>
          <p:txBody>
            <a:bodyPr rot="0" vert="horz" wrap="square" lIns="91440" tIns="45720" rIns="91440" bIns="45720" rtlCol="0" anchor="ctr">
              <a:prstTxWarp prst="textNoShape">
                <a:avLst/>
              </a:prstTxWarp>
              <a:spAutoFit/>
            </a:bodyPr>
            <a:lstStyle/>
            <a:p>
              <a:pPr marL="0" algn="ctr">
                <a:defRPr/>
              </a:pPr>
              <a:r>
                <a:rPr lang="en-US" sz="3200" b="0" i="0" u="none" baseline="0" dirty="0">
                  <a:solidFill>
                    <a:schemeClr val="lt1"/>
                  </a:solidFill>
                  <a:latin typeface="Arial"/>
                  <a:ea typeface="Arial"/>
                </a:rPr>
                <a:t>06</a:t>
              </a:r>
              <a:endParaRPr lang="en-US" sz="1100" dirty="0"/>
            </a:p>
          </p:txBody>
        </p:sp>
      </p:grpSp>
      <p:sp>
        <p:nvSpPr>
          <p:cNvPr id="6" name="文本框 5">
            <a:extLst>
              <a:ext uri="{FF2B5EF4-FFF2-40B4-BE49-F238E27FC236}">
                <a16:creationId xmlns:a16="http://schemas.microsoft.com/office/drawing/2014/main" id="{982D1E51-ECA5-9D98-1ACC-02D0799C7DF0}"/>
              </a:ext>
            </a:extLst>
          </p:cNvPr>
          <p:cNvSpPr txBox="1"/>
          <p:nvPr/>
        </p:nvSpPr>
        <p:spPr>
          <a:xfrm>
            <a:off x="7868194" y="2037598"/>
            <a:ext cx="3886200" cy="523220"/>
          </a:xfrm>
          <a:prstGeom prst="rect">
            <a:avLst/>
          </a:prstGeom>
          <a:noFill/>
        </p:spPr>
        <p:txBody>
          <a:bodyPr wrap="square" rtlCol="0">
            <a:spAutoFit/>
          </a:bodyPr>
          <a:lstStyle/>
          <a:p>
            <a:r>
              <a:rPr lang="zh-CN" altLang="zh-CN" sz="1400" dirty="0">
                <a:solidFill>
                  <a:srgbClr val="000000"/>
                </a:solidFill>
                <a:latin typeface="微软雅黑"/>
                <a:ea typeface="微软雅黑"/>
              </a:rPr>
              <a:t>学生和老师可以进行不同模块的不同实训内容的文件上传，上传后等待管理员审核</a:t>
            </a:r>
            <a:endParaRPr lang="zh-CN" altLang="en-US" sz="1400" dirty="0">
              <a:solidFill>
                <a:srgbClr val="000000"/>
              </a:solidFill>
              <a:latin typeface="微软雅黑"/>
              <a:ea typeface="微软雅黑"/>
            </a:endParaRPr>
          </a:p>
        </p:txBody>
      </p:sp>
      <p:sp>
        <p:nvSpPr>
          <p:cNvPr id="7" name="文本框 6">
            <a:extLst>
              <a:ext uri="{FF2B5EF4-FFF2-40B4-BE49-F238E27FC236}">
                <a16:creationId xmlns:a16="http://schemas.microsoft.com/office/drawing/2014/main" id="{62B9BE7A-1B44-9186-5B35-EEDE0FAE1D31}"/>
              </a:ext>
            </a:extLst>
          </p:cNvPr>
          <p:cNvSpPr txBox="1"/>
          <p:nvPr/>
        </p:nvSpPr>
        <p:spPr>
          <a:xfrm>
            <a:off x="7881257" y="4800600"/>
            <a:ext cx="3886200" cy="523220"/>
          </a:xfrm>
          <a:prstGeom prst="rect">
            <a:avLst/>
          </a:prstGeom>
          <a:noFill/>
        </p:spPr>
        <p:txBody>
          <a:bodyPr wrap="square" rtlCol="0">
            <a:spAutoFit/>
          </a:bodyPr>
          <a:lstStyle/>
          <a:p>
            <a:r>
              <a:rPr lang="zh-CN" altLang="zh-CN" sz="1400" dirty="0">
                <a:solidFill>
                  <a:srgbClr val="000000"/>
                </a:solidFill>
                <a:latin typeface="微软雅黑"/>
                <a:ea typeface="微软雅黑"/>
              </a:rPr>
              <a:t>管理员可以看到学生或者老师上传的实训资源，可以进行预览和查看详情，然后决定是否审批</a:t>
            </a:r>
            <a:r>
              <a:rPr lang="zh-CN" altLang="en-US" sz="1400" dirty="0">
                <a:solidFill>
                  <a:srgbClr val="000000"/>
                </a:solidFill>
                <a:latin typeface="微软雅黑"/>
                <a:ea typeface="微软雅黑"/>
              </a:rPr>
              <a:t>。</a:t>
            </a:r>
          </a:p>
        </p:txBody>
      </p:sp>
      <p:pic>
        <p:nvPicPr>
          <p:cNvPr id="6146" name="图片 1">
            <a:extLst>
              <a:ext uri="{FF2B5EF4-FFF2-40B4-BE49-F238E27FC236}">
                <a16:creationId xmlns:a16="http://schemas.microsoft.com/office/drawing/2014/main" id="{0C8276A9-ACC3-3096-2777-69FA9BB8E3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82258" y="1149530"/>
            <a:ext cx="5422900" cy="282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图片 1">
            <a:extLst>
              <a:ext uri="{FF2B5EF4-FFF2-40B4-BE49-F238E27FC236}">
                <a16:creationId xmlns:a16="http://schemas.microsoft.com/office/drawing/2014/main" id="{EC601460-7DB7-F848-D0F6-663B0500996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2258" y="4191000"/>
            <a:ext cx="5493603"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940950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43D11A21-A531-419A-826A-F3B8E50A6BC5}"/>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66DA0EF9-ADE3-9375-A6B9-53F3479DCCEB}"/>
              </a:ext>
            </a:extLst>
          </p:cNvPr>
          <p:cNvSpPr>
            <a:spLocks noGrp="1"/>
          </p:cNvSpPr>
          <p:nvPr>
            <p:ph type="title"/>
          </p:nvPr>
        </p:nvSpPr>
        <p:spPr>
          <a:xfrm>
            <a:off x="1094172" y="-259652"/>
            <a:ext cx="10850563" cy="1028699"/>
          </a:xfrm>
        </p:spPr>
        <p:txBody>
          <a:bodyPr vert="horz" lIns="91440" tIns="45720" rIns="91440" bIns="45720" anchor="b">
            <a:normAutofit/>
          </a:bodyPr>
          <a:lstStyle/>
          <a:p>
            <a:pPr algn="l">
              <a:lnSpc>
                <a:spcPct val="90000"/>
              </a:lnSpc>
              <a:spcBef>
                <a:spcPct val="0"/>
              </a:spcBef>
            </a:pPr>
            <a:r>
              <a:rPr lang="zh-CN" altLang="en-US" sz="2800" b="1" i="0" u="none" baseline="0" dirty="0">
                <a:solidFill>
                  <a:srgbClr val="000000"/>
                </a:solidFill>
                <a:latin typeface="微软雅黑"/>
                <a:ea typeface="微软雅黑"/>
              </a:rPr>
              <a:t>阶段成果</a:t>
            </a:r>
          </a:p>
        </p:txBody>
      </p:sp>
      <p:grpSp>
        <p:nvGrpSpPr>
          <p:cNvPr id="15" name="Group 15">
            <a:extLst>
              <a:ext uri="{FF2B5EF4-FFF2-40B4-BE49-F238E27FC236}">
                <a16:creationId xmlns:a16="http://schemas.microsoft.com/office/drawing/2014/main" id="{3EDA0588-1CA1-892C-EF37-19A986D0D302}"/>
              </a:ext>
            </a:extLst>
          </p:cNvPr>
          <p:cNvGrpSpPr/>
          <p:nvPr/>
        </p:nvGrpSpPr>
        <p:grpSpPr>
          <a:xfrm>
            <a:off x="0" y="0"/>
            <a:ext cx="1094172" cy="1094172"/>
            <a:chOff x="1024626" y="3363384"/>
            <a:chExt cx="1094172" cy="1094172"/>
          </a:xfrm>
        </p:grpSpPr>
        <p:sp>
          <p:nvSpPr>
            <p:cNvPr id="16" name="AutoShape 16">
              <a:extLst>
                <a:ext uri="{FF2B5EF4-FFF2-40B4-BE49-F238E27FC236}">
                  <a16:creationId xmlns:a16="http://schemas.microsoft.com/office/drawing/2014/main" id="{2127A96D-782B-50EA-8031-E280116FCF6D}"/>
                </a:ext>
              </a:extLst>
            </p:cNvPr>
            <p:cNvSpPr/>
            <p:nvPr/>
          </p:nvSpPr>
          <p:spPr>
            <a:xfrm>
              <a:off x="1024626" y="3363384"/>
              <a:ext cx="1094172" cy="1094172"/>
            </a:xfrm>
            <a:prstGeom prst="ellipse">
              <a:avLst/>
            </a:prstGeom>
            <a:solidFill>
              <a:schemeClr val="tx1">
                <a:alpha val="40000"/>
                <a:lumMod val="50000"/>
                <a:lumOff val="50000"/>
              </a:schemeClr>
            </a:solidFill>
            <a:ln>
              <a:noFill/>
            </a:ln>
          </p:spPr>
          <p:txBody>
            <a:bodyPr vert="horz" lIns="91440" tIns="45720" rIns="91440" bIns="45720" anchor="ctr">
              <a:normAutofit/>
            </a:bodyPr>
            <a:lstStyle/>
            <a:p>
              <a:pPr marL="0" algn="ctr"/>
              <a:endParaRPr/>
            </a:p>
          </p:txBody>
        </p:sp>
        <p:sp>
          <p:nvSpPr>
            <p:cNvPr id="17" name="TextBox 17">
              <a:extLst>
                <a:ext uri="{FF2B5EF4-FFF2-40B4-BE49-F238E27FC236}">
                  <a16:creationId xmlns:a16="http://schemas.microsoft.com/office/drawing/2014/main" id="{3CC0A976-A7D9-DDD0-C869-07E7A23A3BC1}"/>
                </a:ext>
              </a:extLst>
            </p:cNvPr>
            <p:cNvSpPr txBox="1"/>
            <p:nvPr/>
          </p:nvSpPr>
          <p:spPr>
            <a:xfrm>
              <a:off x="1161570" y="3618082"/>
              <a:ext cx="820284" cy="584775"/>
            </a:xfrm>
            <a:prstGeom prst="rect">
              <a:avLst/>
            </a:prstGeom>
            <a:noFill/>
            <a:ln cap="rnd">
              <a:noFill/>
              <a:prstDash val="solid"/>
            </a:ln>
            <a:effectLst/>
          </p:spPr>
          <p:txBody>
            <a:bodyPr rot="0" vert="horz" wrap="square" lIns="91440" tIns="45720" rIns="91440" bIns="45720" rtlCol="0" anchor="ctr">
              <a:prstTxWarp prst="textNoShape">
                <a:avLst/>
              </a:prstTxWarp>
              <a:spAutoFit/>
            </a:bodyPr>
            <a:lstStyle/>
            <a:p>
              <a:pPr marL="0" algn="ctr">
                <a:defRPr/>
              </a:pPr>
              <a:r>
                <a:rPr lang="en-US" sz="3200" b="0" i="0" u="none" baseline="0" dirty="0">
                  <a:solidFill>
                    <a:schemeClr val="lt1"/>
                  </a:solidFill>
                  <a:latin typeface="Arial"/>
                  <a:ea typeface="Arial"/>
                </a:rPr>
                <a:t>0</a:t>
              </a:r>
              <a:r>
                <a:rPr lang="en-US" sz="3200" dirty="0">
                  <a:solidFill>
                    <a:schemeClr val="lt1"/>
                  </a:solidFill>
                  <a:latin typeface="Arial"/>
                  <a:ea typeface="Arial"/>
                </a:rPr>
                <a:t>7</a:t>
              </a:r>
              <a:endParaRPr lang="en-US" sz="1100" dirty="0"/>
            </a:p>
          </p:txBody>
        </p:sp>
      </p:grpSp>
      <p:sp>
        <p:nvSpPr>
          <p:cNvPr id="6" name="文本框 5">
            <a:extLst>
              <a:ext uri="{FF2B5EF4-FFF2-40B4-BE49-F238E27FC236}">
                <a16:creationId xmlns:a16="http://schemas.microsoft.com/office/drawing/2014/main" id="{38B4EA68-C51E-4B37-BD8B-93694966AD19}"/>
              </a:ext>
            </a:extLst>
          </p:cNvPr>
          <p:cNvSpPr txBox="1"/>
          <p:nvPr/>
        </p:nvSpPr>
        <p:spPr>
          <a:xfrm>
            <a:off x="7696200" y="3124200"/>
            <a:ext cx="3886200" cy="738664"/>
          </a:xfrm>
          <a:prstGeom prst="rect">
            <a:avLst/>
          </a:prstGeom>
          <a:noFill/>
        </p:spPr>
        <p:txBody>
          <a:bodyPr wrap="square" rtlCol="0">
            <a:spAutoFit/>
          </a:bodyPr>
          <a:lstStyle/>
          <a:p>
            <a:r>
              <a:rPr lang="zh-CN" altLang="zh-CN" sz="1400" dirty="0">
                <a:solidFill>
                  <a:srgbClr val="000000"/>
                </a:solidFill>
                <a:latin typeface="微软雅黑"/>
                <a:ea typeface="微软雅黑"/>
              </a:rPr>
              <a:t>管理员可以发布相关的实践项目，选择实训地点，实训时间等字段信息，并可以设置活动状态，开放中的实践活动学生可以进行预约</a:t>
            </a:r>
            <a:r>
              <a:rPr lang="zh-CN" altLang="en-US" sz="1400" dirty="0">
                <a:solidFill>
                  <a:srgbClr val="000000"/>
                </a:solidFill>
                <a:latin typeface="微软雅黑"/>
                <a:ea typeface="微软雅黑"/>
              </a:rPr>
              <a:t>。</a:t>
            </a:r>
          </a:p>
        </p:txBody>
      </p:sp>
      <p:pic>
        <p:nvPicPr>
          <p:cNvPr id="7170" name="图片 1">
            <a:extLst>
              <a:ext uri="{FF2B5EF4-FFF2-40B4-BE49-F238E27FC236}">
                <a16:creationId xmlns:a16="http://schemas.microsoft.com/office/drawing/2014/main" id="{9B7770D6-1B2B-213F-32AB-0987B403D9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24000"/>
            <a:ext cx="7149114" cy="449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95423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E13A2C43-04B9-734C-8007-64898079266D}"/>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94DF65FC-0334-2F1A-9F40-580E8C0137CB}"/>
              </a:ext>
            </a:extLst>
          </p:cNvPr>
          <p:cNvSpPr>
            <a:spLocks noGrp="1"/>
          </p:cNvSpPr>
          <p:nvPr>
            <p:ph type="title"/>
          </p:nvPr>
        </p:nvSpPr>
        <p:spPr>
          <a:xfrm>
            <a:off x="1189253" y="-259652"/>
            <a:ext cx="10850563" cy="1028699"/>
          </a:xfrm>
        </p:spPr>
        <p:txBody>
          <a:bodyPr vert="horz" lIns="91440" tIns="45720" rIns="91440" bIns="45720" anchor="b">
            <a:normAutofit/>
          </a:bodyPr>
          <a:lstStyle/>
          <a:p>
            <a:pPr algn="l">
              <a:lnSpc>
                <a:spcPct val="90000"/>
              </a:lnSpc>
              <a:spcBef>
                <a:spcPct val="0"/>
              </a:spcBef>
            </a:pPr>
            <a:r>
              <a:rPr lang="zh-CN" altLang="en-US" sz="2800" b="1" i="0" u="none" baseline="0" dirty="0">
                <a:solidFill>
                  <a:srgbClr val="000000"/>
                </a:solidFill>
                <a:latin typeface="微软雅黑"/>
                <a:ea typeface="微软雅黑"/>
              </a:rPr>
              <a:t>阶段成果</a:t>
            </a:r>
          </a:p>
        </p:txBody>
      </p:sp>
      <p:grpSp>
        <p:nvGrpSpPr>
          <p:cNvPr id="15" name="Group 15">
            <a:extLst>
              <a:ext uri="{FF2B5EF4-FFF2-40B4-BE49-F238E27FC236}">
                <a16:creationId xmlns:a16="http://schemas.microsoft.com/office/drawing/2014/main" id="{EA60B04A-87C2-2EA2-B398-3EEEBA49D360}"/>
              </a:ext>
            </a:extLst>
          </p:cNvPr>
          <p:cNvGrpSpPr/>
          <p:nvPr/>
        </p:nvGrpSpPr>
        <p:grpSpPr>
          <a:xfrm>
            <a:off x="19594" y="0"/>
            <a:ext cx="1094172" cy="1094172"/>
            <a:chOff x="1024626" y="3363384"/>
            <a:chExt cx="1094172" cy="1094172"/>
          </a:xfrm>
        </p:grpSpPr>
        <p:sp>
          <p:nvSpPr>
            <p:cNvPr id="16" name="AutoShape 16">
              <a:extLst>
                <a:ext uri="{FF2B5EF4-FFF2-40B4-BE49-F238E27FC236}">
                  <a16:creationId xmlns:a16="http://schemas.microsoft.com/office/drawing/2014/main" id="{E4EF1FDC-BFE6-374C-2168-54A386CEEB54}"/>
                </a:ext>
              </a:extLst>
            </p:cNvPr>
            <p:cNvSpPr/>
            <p:nvPr/>
          </p:nvSpPr>
          <p:spPr>
            <a:xfrm>
              <a:off x="1024626" y="3363384"/>
              <a:ext cx="1094172" cy="1094172"/>
            </a:xfrm>
            <a:prstGeom prst="ellipse">
              <a:avLst/>
            </a:prstGeom>
            <a:solidFill>
              <a:schemeClr val="tx1">
                <a:alpha val="40000"/>
                <a:lumMod val="50000"/>
                <a:lumOff val="50000"/>
              </a:schemeClr>
            </a:solidFill>
            <a:ln>
              <a:noFill/>
            </a:ln>
          </p:spPr>
          <p:txBody>
            <a:bodyPr vert="horz" lIns="91440" tIns="45720" rIns="91440" bIns="45720" anchor="ctr">
              <a:normAutofit/>
            </a:bodyPr>
            <a:lstStyle/>
            <a:p>
              <a:pPr marL="0" algn="ctr"/>
              <a:endParaRPr/>
            </a:p>
          </p:txBody>
        </p:sp>
        <p:sp>
          <p:nvSpPr>
            <p:cNvPr id="17" name="TextBox 17">
              <a:extLst>
                <a:ext uri="{FF2B5EF4-FFF2-40B4-BE49-F238E27FC236}">
                  <a16:creationId xmlns:a16="http://schemas.microsoft.com/office/drawing/2014/main" id="{6F7DDA03-F28D-B106-633B-88CB1E65D4CD}"/>
                </a:ext>
              </a:extLst>
            </p:cNvPr>
            <p:cNvSpPr txBox="1"/>
            <p:nvPr/>
          </p:nvSpPr>
          <p:spPr>
            <a:xfrm>
              <a:off x="1161570" y="3618082"/>
              <a:ext cx="820284" cy="584775"/>
            </a:xfrm>
            <a:prstGeom prst="rect">
              <a:avLst/>
            </a:prstGeom>
            <a:noFill/>
            <a:ln cap="rnd">
              <a:noFill/>
              <a:prstDash val="solid"/>
            </a:ln>
            <a:effectLst/>
          </p:spPr>
          <p:txBody>
            <a:bodyPr rot="0" vert="horz" wrap="square" lIns="91440" tIns="45720" rIns="91440" bIns="45720" rtlCol="0" anchor="ctr">
              <a:prstTxWarp prst="textNoShape">
                <a:avLst/>
              </a:prstTxWarp>
              <a:spAutoFit/>
            </a:bodyPr>
            <a:lstStyle/>
            <a:p>
              <a:pPr marL="0" algn="ctr">
                <a:defRPr/>
              </a:pPr>
              <a:r>
                <a:rPr lang="en-US" sz="3200" b="0" i="0" u="none" baseline="0" dirty="0">
                  <a:solidFill>
                    <a:schemeClr val="lt1"/>
                  </a:solidFill>
                  <a:latin typeface="Arial"/>
                  <a:ea typeface="Arial"/>
                </a:rPr>
                <a:t>0</a:t>
              </a:r>
              <a:r>
                <a:rPr lang="en-US" sz="3200" dirty="0">
                  <a:solidFill>
                    <a:schemeClr val="lt1"/>
                  </a:solidFill>
                  <a:latin typeface="Arial"/>
                  <a:ea typeface="Arial"/>
                </a:rPr>
                <a:t>8</a:t>
              </a:r>
              <a:endParaRPr lang="en-US" sz="1100" dirty="0"/>
            </a:p>
          </p:txBody>
        </p:sp>
      </p:grpSp>
      <p:sp>
        <p:nvSpPr>
          <p:cNvPr id="6" name="文本框 5">
            <a:extLst>
              <a:ext uri="{FF2B5EF4-FFF2-40B4-BE49-F238E27FC236}">
                <a16:creationId xmlns:a16="http://schemas.microsoft.com/office/drawing/2014/main" id="{E7C39C46-DE06-2191-62C1-191D943F6C88}"/>
              </a:ext>
            </a:extLst>
          </p:cNvPr>
          <p:cNvSpPr txBox="1"/>
          <p:nvPr/>
        </p:nvSpPr>
        <p:spPr>
          <a:xfrm>
            <a:off x="9372600" y="2971800"/>
            <a:ext cx="2362200" cy="1384995"/>
          </a:xfrm>
          <a:prstGeom prst="rect">
            <a:avLst/>
          </a:prstGeom>
          <a:noFill/>
        </p:spPr>
        <p:txBody>
          <a:bodyPr wrap="square" rtlCol="0">
            <a:spAutoFit/>
          </a:bodyPr>
          <a:lstStyle/>
          <a:p>
            <a:r>
              <a:rPr lang="zh-CN" altLang="zh-CN" sz="1400" dirty="0">
                <a:solidFill>
                  <a:srgbClr val="000000"/>
                </a:solidFill>
                <a:latin typeface="微软雅黑"/>
                <a:ea typeface="微软雅黑"/>
              </a:rPr>
              <a:t>管理员可以进行题库中题目的增删改查等功能，可以根据题目难度、类型、内容等进行模糊搜索，查看题目的信息，标准答案等，还支持批量导入题目</a:t>
            </a:r>
            <a:r>
              <a:rPr lang="zh-CN" altLang="en-US" sz="1400" dirty="0">
                <a:solidFill>
                  <a:srgbClr val="000000"/>
                </a:solidFill>
                <a:latin typeface="微软雅黑"/>
                <a:ea typeface="微软雅黑"/>
              </a:rPr>
              <a:t>。</a:t>
            </a:r>
          </a:p>
        </p:txBody>
      </p:sp>
      <p:pic>
        <p:nvPicPr>
          <p:cNvPr id="8195" name="图片 1">
            <a:extLst>
              <a:ext uri="{FF2B5EF4-FFF2-40B4-BE49-F238E27FC236}">
                <a16:creationId xmlns:a16="http://schemas.microsoft.com/office/drawing/2014/main" id="{1B47E0C8-4C9B-B74A-664C-7A12E34445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891809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631867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1884479" y="3146674"/>
            <a:ext cx="5419185" cy="895350"/>
          </a:xfrm>
        </p:spPr>
        <p:txBody>
          <a:bodyPr vert="horz" lIns="91440" tIns="45720" rIns="91440" bIns="45720" anchor="t">
            <a:normAutofit/>
          </a:bodyPr>
          <a:lstStyle/>
          <a:p>
            <a:pPr algn="l">
              <a:lnSpc>
                <a:spcPct val="90000"/>
              </a:lnSpc>
              <a:spcBef>
                <a:spcPct val="0"/>
              </a:spcBef>
            </a:pPr>
            <a:r>
              <a:rPr lang="en-US" sz="2400" b="1" i="0" u="none" baseline="0">
                <a:solidFill>
                  <a:srgbClr val="FFFFFF"/>
                </a:solidFill>
                <a:latin typeface="Arial"/>
                <a:ea typeface="Arial"/>
              </a:rPr>
              <a:t>遇到的问题与解决方案</a:t>
            </a:r>
          </a:p>
        </p:txBody>
      </p:sp>
      <p:sp>
        <p:nvSpPr>
          <p:cNvPr id="3" name="TextBox 3"/>
          <p:cNvSpPr txBox="1"/>
          <p:nvPr/>
        </p:nvSpPr>
        <p:spPr>
          <a:xfrm>
            <a:off x="2574441" y="1948730"/>
            <a:ext cx="1445623" cy="1323439"/>
          </a:xfrm>
          <a:prstGeom prst="rect">
            <a:avLst/>
          </a:prstGeom>
          <a:noFill/>
        </p:spPr>
        <p:txBody>
          <a:bodyPr vert="horz" wrap="square" lIns="91440" tIns="45720" rIns="91440" bIns="45720" rtlCol="0" anchor="t">
            <a:spAutoFit/>
          </a:bodyPr>
          <a:lstStyle/>
          <a:p>
            <a:pPr marL="0" algn="l">
              <a:defRPr/>
            </a:pPr>
            <a:r>
              <a:rPr lang="en-US" sz="8000" b="0" i="0" u="none" spc="100" baseline="0">
                <a:solidFill>
                  <a:srgbClr val="FFFFFF"/>
                </a:solidFill>
                <a:latin typeface="Impact"/>
                <a:ea typeface="Impact"/>
              </a:rPr>
              <a:t>03</a:t>
            </a:r>
            <a:endParaRPr lang="en-US" sz="11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17697"/>
            <a:ext cx="10850563" cy="1028699"/>
          </a:xfrm>
        </p:spPr>
        <p:txBody>
          <a:bodyPr vert="horz" lIns="91440" tIns="45720" rIns="91440" bIns="45720" anchor="b">
            <a:normAutofit/>
          </a:bodyPr>
          <a:lstStyle/>
          <a:p>
            <a:pPr algn="l">
              <a:lnSpc>
                <a:spcPct val="90000"/>
              </a:lnSpc>
              <a:spcBef>
                <a:spcPct val="0"/>
              </a:spcBef>
            </a:pPr>
            <a:r>
              <a:rPr lang="zh-CN" altLang="en-US" sz="2800" b="1" dirty="0">
                <a:solidFill>
                  <a:srgbClr val="000000"/>
                </a:solidFill>
                <a:latin typeface="微软雅黑"/>
                <a:ea typeface="微软雅黑"/>
              </a:rPr>
              <a:t>遇到的</a:t>
            </a:r>
            <a:r>
              <a:rPr lang="zh-CN" altLang="en-US" sz="2800" b="1" i="0" u="none" baseline="0" dirty="0">
                <a:solidFill>
                  <a:srgbClr val="000000"/>
                </a:solidFill>
                <a:latin typeface="微软雅黑"/>
                <a:ea typeface="微软雅黑"/>
              </a:rPr>
              <a:t>问题</a:t>
            </a:r>
            <a:r>
              <a:rPr lang="zh-CN" altLang="en-US" sz="2800" b="1" dirty="0">
                <a:solidFill>
                  <a:srgbClr val="000000"/>
                </a:solidFill>
                <a:latin typeface="微软雅黑"/>
                <a:ea typeface="微软雅黑"/>
              </a:rPr>
              <a:t>和解决方案</a:t>
            </a:r>
            <a:endParaRPr lang="zh-CN" altLang="en-US" sz="2800" b="1" i="0" u="none" baseline="0" dirty="0">
              <a:solidFill>
                <a:srgbClr val="000000"/>
              </a:solidFill>
              <a:latin typeface="微软雅黑"/>
              <a:ea typeface="微软雅黑"/>
            </a:endParaRPr>
          </a:p>
        </p:txBody>
      </p:sp>
      <p:sp>
        <p:nvSpPr>
          <p:cNvPr id="3" name="TextBox 3"/>
          <p:cNvSpPr txBox="1"/>
          <p:nvPr/>
        </p:nvSpPr>
        <p:spPr>
          <a:xfrm>
            <a:off x="2055837" y="2344312"/>
            <a:ext cx="3418668" cy="1346522"/>
          </a:xfrm>
          <a:prstGeom prst="rect">
            <a:avLst/>
          </a:prstGeom>
          <a:noFill/>
        </p:spPr>
        <p:txBody>
          <a:bodyPr vert="horz" wrap="square" lIns="91440" tIns="45720" rIns="91440" bIns="45720" rtlCol="0" anchor="t">
            <a:spAutoFit/>
          </a:bodyPr>
          <a:lstStyle/>
          <a:p>
            <a:pPr marL="0" algn="ctr">
              <a:lnSpc>
                <a:spcPct val="150000"/>
              </a:lnSpc>
              <a:defRPr/>
            </a:pPr>
            <a:r>
              <a:rPr lang="zh-CN" altLang="en-US" sz="1400" b="0" i="0" u="none" baseline="0" dirty="0">
                <a:solidFill>
                  <a:srgbClr val="000000"/>
                </a:solidFill>
                <a:latin typeface="微软雅黑"/>
                <a:ea typeface="微软雅黑"/>
              </a:rPr>
              <a:t>由于前后端分离，曾出现数据格式不一致的问题，通过制定统一的前后端数据交互规范，解决了不同数据结构间的适配问题。</a:t>
            </a:r>
            <a:endParaRPr lang="en-US" sz="1100" dirty="0"/>
          </a:p>
        </p:txBody>
      </p:sp>
      <p:sp>
        <p:nvSpPr>
          <p:cNvPr id="4" name="TextBox 4"/>
          <p:cNvSpPr txBox="1"/>
          <p:nvPr/>
        </p:nvSpPr>
        <p:spPr>
          <a:xfrm>
            <a:off x="2055837" y="1933460"/>
            <a:ext cx="3418668" cy="338554"/>
          </a:xfrm>
          <a:prstGeom prst="rect">
            <a:avLst/>
          </a:prstGeom>
          <a:noFill/>
        </p:spPr>
        <p:txBody>
          <a:bodyPr vert="horz" wrap="square" lIns="91440" tIns="45720" rIns="91440" bIns="45720" rtlCol="0" anchor="t">
            <a:spAutoFit/>
          </a:bodyPr>
          <a:lstStyle/>
          <a:p>
            <a:pPr marL="0" algn="ctr">
              <a:defRPr/>
            </a:pPr>
            <a:r>
              <a:rPr lang="zh-CN" altLang="en-US" sz="1600" b="1" i="0" u="none" baseline="0" dirty="0">
                <a:solidFill>
                  <a:srgbClr val="000000"/>
                </a:solidFill>
                <a:latin typeface="微软雅黑"/>
                <a:ea typeface="微软雅黑"/>
              </a:rPr>
              <a:t>数据格式不统一</a:t>
            </a:r>
            <a:endParaRPr lang="en-US" sz="1100" dirty="0"/>
          </a:p>
        </p:txBody>
      </p:sp>
      <p:cxnSp>
        <p:nvCxnSpPr>
          <p:cNvPr id="5" name="Connector 5"/>
          <p:cNvCxnSpPr/>
          <p:nvPr/>
        </p:nvCxnSpPr>
        <p:spPr>
          <a:xfrm flipH="1">
            <a:off x="6232393" y="1030975"/>
            <a:ext cx="0" cy="2969227"/>
          </a:xfrm>
          <a:prstGeom prst="line">
            <a:avLst/>
          </a:prstGeom>
          <a:ln w="9525">
            <a:solidFill>
              <a:schemeClr val="tx1">
                <a:alpha val="30000"/>
                <a:lumMod val="50000"/>
                <a:lumOff val="50000"/>
              </a:schemeClr>
            </a:solidFill>
          </a:ln>
        </p:spPr>
      </p:cxnSp>
      <p:sp>
        <p:nvSpPr>
          <p:cNvPr id="6" name="TextBox 6"/>
          <p:cNvSpPr txBox="1"/>
          <p:nvPr/>
        </p:nvSpPr>
        <p:spPr>
          <a:xfrm>
            <a:off x="6847509" y="2344267"/>
            <a:ext cx="4233129" cy="1023742"/>
          </a:xfrm>
          <a:prstGeom prst="rect">
            <a:avLst/>
          </a:prstGeom>
          <a:noFill/>
        </p:spPr>
        <p:txBody>
          <a:bodyPr vert="horz" wrap="square" lIns="91440" tIns="45720" rIns="91440" bIns="45720" rtlCol="0" anchor="t">
            <a:spAutoFit/>
          </a:bodyPr>
          <a:lstStyle/>
          <a:p>
            <a:pPr marL="0" algn="ctr">
              <a:lnSpc>
                <a:spcPct val="150000"/>
              </a:lnSpc>
              <a:defRPr/>
            </a:pPr>
            <a:r>
              <a:rPr lang="zh-CN" altLang="zh-CN" sz="1400" dirty="0">
                <a:solidFill>
                  <a:srgbClr val="000000"/>
                </a:solidFill>
                <a:latin typeface="微软雅黑"/>
                <a:ea typeface="微软雅黑"/>
              </a:rPr>
              <a:t>在学习资源模块中，对于不同类型资源（文档、视频、图片）的处理逻辑不统一，缺乏对大文件上传的优化，且未考虑存储空间的合理分配与管理</a:t>
            </a:r>
            <a:r>
              <a:rPr lang="zh-CN" altLang="en-US" sz="1400" dirty="0">
                <a:solidFill>
                  <a:srgbClr val="000000"/>
                </a:solidFill>
                <a:latin typeface="微软雅黑"/>
                <a:ea typeface="微软雅黑"/>
              </a:rPr>
              <a:t>。</a:t>
            </a:r>
            <a:endParaRPr lang="en-US" sz="1400" dirty="0">
              <a:solidFill>
                <a:srgbClr val="000000"/>
              </a:solidFill>
              <a:latin typeface="微软雅黑"/>
              <a:ea typeface="微软雅黑"/>
            </a:endParaRPr>
          </a:p>
        </p:txBody>
      </p:sp>
      <p:sp>
        <p:nvSpPr>
          <p:cNvPr id="7" name="TextBox 7"/>
          <p:cNvSpPr txBox="1"/>
          <p:nvPr/>
        </p:nvSpPr>
        <p:spPr>
          <a:xfrm>
            <a:off x="7110180" y="1917427"/>
            <a:ext cx="3418668" cy="338554"/>
          </a:xfrm>
          <a:prstGeom prst="rect">
            <a:avLst/>
          </a:prstGeom>
          <a:noFill/>
        </p:spPr>
        <p:txBody>
          <a:bodyPr vert="horz" wrap="square" lIns="91440" tIns="45720" rIns="91440" bIns="45720" rtlCol="0" anchor="t">
            <a:spAutoFit/>
          </a:bodyPr>
          <a:lstStyle/>
          <a:p>
            <a:pPr marL="0" algn="ctr">
              <a:defRPr/>
            </a:pPr>
            <a:r>
              <a:rPr lang="zh-CN" altLang="zh-CN" sz="1600" b="1" dirty="0">
                <a:solidFill>
                  <a:srgbClr val="000000"/>
                </a:solidFill>
                <a:latin typeface="微软雅黑"/>
                <a:ea typeface="微软雅黑"/>
              </a:rPr>
              <a:t>资源上传与存储机制不完善</a:t>
            </a:r>
            <a:endParaRPr lang="en-US" sz="1600" b="1" dirty="0">
              <a:solidFill>
                <a:srgbClr val="000000"/>
              </a:solidFill>
              <a:latin typeface="微软雅黑"/>
              <a:ea typeface="微软雅黑"/>
            </a:endParaRPr>
          </a:p>
        </p:txBody>
      </p:sp>
      <p:grpSp>
        <p:nvGrpSpPr>
          <p:cNvPr id="8" name="Group 8"/>
          <p:cNvGrpSpPr/>
          <p:nvPr/>
        </p:nvGrpSpPr>
        <p:grpSpPr>
          <a:xfrm>
            <a:off x="8341434" y="1219200"/>
            <a:ext cx="519942" cy="460391"/>
            <a:chOff x="746886" y="1499545"/>
            <a:chExt cx="576021" cy="510047"/>
          </a:xfrm>
        </p:grpSpPr>
        <p:sp>
          <p:nvSpPr>
            <p:cNvPr id="9" name="Freeform 9"/>
            <p:cNvSpPr/>
            <p:nvPr/>
          </p:nvSpPr>
          <p:spPr>
            <a:xfrm>
              <a:off x="746886" y="1499545"/>
              <a:ext cx="576021" cy="510047"/>
            </a:xfrm>
            <a:custGeom>
              <a:avLst/>
              <a:gdLst/>
              <a:ahLst/>
              <a:cxnLst/>
              <a:rect l="l" t="t" r="r" b="b"/>
              <a:pathLst>
                <a:path w="2970156" h="2629970">
                  <a:moveTo>
                    <a:pt x="680329" y="2629970"/>
                  </a:moveTo>
                  <a:lnTo>
                    <a:pt x="2289827" y="2629970"/>
                  </a:lnTo>
                  <a:lnTo>
                    <a:pt x="2969192" y="1315917"/>
                  </a:lnTo>
                  <a:lnTo>
                    <a:pt x="2970156" y="1315917"/>
                  </a:lnTo>
                  <a:lnTo>
                    <a:pt x="2969674" y="1314985"/>
                  </a:lnTo>
                  <a:lnTo>
                    <a:pt x="2970156" y="1314053"/>
                  </a:lnTo>
                  <a:lnTo>
                    <a:pt x="2969192" y="1314053"/>
                  </a:lnTo>
                  <a:lnTo>
                    <a:pt x="2289827" y="0"/>
                  </a:lnTo>
                  <a:lnTo>
                    <a:pt x="680329" y="0"/>
                  </a:lnTo>
                  <a:lnTo>
                    <a:pt x="964" y="1314053"/>
                  </a:lnTo>
                  <a:lnTo>
                    <a:pt x="0" y="1314053"/>
                  </a:lnTo>
                  <a:lnTo>
                    <a:pt x="482" y="1314985"/>
                  </a:lnTo>
                  <a:lnTo>
                    <a:pt x="0" y="1315917"/>
                  </a:lnTo>
                  <a:lnTo>
                    <a:pt x="964" y="1315917"/>
                  </a:lnTo>
                  <a:close/>
                </a:path>
              </a:pathLst>
            </a:custGeom>
            <a:solidFill>
              <a:schemeClr val="accent1"/>
            </a:solidFill>
            <a:ln>
              <a:noFill/>
            </a:ln>
          </p:spPr>
          <p:txBody>
            <a:bodyPr vert="horz" wrap="square" lIns="780256" tIns="66675" rIns="646906" bIns="66675" anchor="ctr">
              <a:noAutofit/>
            </a:bodyPr>
            <a:lstStyle/>
            <a:p>
              <a:pPr marL="0" algn="ctr">
                <a:lnSpc>
                  <a:spcPct val="90000"/>
                </a:lnSpc>
                <a:spcBef>
                  <a:spcPct val="0"/>
                </a:spcBef>
                <a:spcAft>
                  <a:spcPct val="35000"/>
                </a:spcAft>
              </a:pPr>
              <a:endParaRPr/>
            </a:p>
          </p:txBody>
        </p:sp>
        <p:sp>
          <p:nvSpPr>
            <p:cNvPr id="10" name="Freeform 10"/>
            <p:cNvSpPr/>
            <p:nvPr/>
          </p:nvSpPr>
          <p:spPr>
            <a:xfrm>
              <a:off x="932116" y="1677483"/>
              <a:ext cx="205561" cy="154170"/>
            </a:xfrm>
            <a:custGeom>
              <a:avLst/>
              <a:gdLst/>
              <a:ahLst/>
              <a:cxnLst/>
              <a:rect l="l" t="t" r="r" b="b"/>
              <a:pathLst>
                <a:path w="533400" h="400050">
                  <a:moveTo>
                    <a:pt x="534008" y="621"/>
                  </a:moveTo>
                  <a:lnTo>
                    <a:pt x="534008" y="400671"/>
                  </a:lnTo>
                  <a:lnTo>
                    <a:pt x="608" y="400671"/>
                  </a:lnTo>
                  <a:lnTo>
                    <a:pt x="608" y="621"/>
                  </a:lnTo>
                  <a:lnTo>
                    <a:pt x="534008" y="621"/>
                  </a:lnTo>
                  <a:close/>
                  <a:moveTo>
                    <a:pt x="375607" y="172071"/>
                  </a:moveTo>
                  <a:lnTo>
                    <a:pt x="247401" y="341616"/>
                  </a:lnTo>
                  <a:lnTo>
                    <a:pt x="139768" y="235317"/>
                  </a:lnTo>
                  <a:lnTo>
                    <a:pt x="19658" y="381621"/>
                  </a:lnTo>
                  <a:lnTo>
                    <a:pt x="514958" y="381621"/>
                  </a:lnTo>
                  <a:lnTo>
                    <a:pt x="375607" y="172071"/>
                  </a:lnTo>
                  <a:close/>
                  <a:moveTo>
                    <a:pt x="95858" y="57771"/>
                  </a:moveTo>
                  <a:cubicBezTo>
                    <a:pt x="74808" y="57771"/>
                    <a:pt x="57758" y="74821"/>
                    <a:pt x="57758" y="95871"/>
                  </a:cubicBezTo>
                  <a:cubicBezTo>
                    <a:pt x="57758" y="116921"/>
                    <a:pt x="74808" y="133971"/>
                    <a:pt x="95858" y="133971"/>
                  </a:cubicBezTo>
                  <a:cubicBezTo>
                    <a:pt x="116908" y="133971"/>
                    <a:pt x="133958" y="116921"/>
                    <a:pt x="133958" y="95871"/>
                  </a:cubicBezTo>
                  <a:cubicBezTo>
                    <a:pt x="133958" y="74821"/>
                    <a:pt x="116908" y="57771"/>
                    <a:pt x="95858" y="57771"/>
                  </a:cubicBezTo>
                  <a:close/>
                </a:path>
              </a:pathLst>
            </a:custGeom>
            <a:solidFill>
              <a:srgbClr val="FFFFFF"/>
            </a:solidFill>
            <a:ln>
              <a:noFill/>
            </a:ln>
          </p:spPr>
          <p:txBody>
            <a:bodyPr vert="horz" lIns="91440" tIns="45720" rIns="91440" bIns="45720" anchor="t">
              <a:normAutofit fontScale="25000" lnSpcReduction="20000"/>
            </a:bodyPr>
            <a:lstStyle/>
            <a:p>
              <a:pPr marL="0" algn="l"/>
              <a:endParaRPr/>
            </a:p>
          </p:txBody>
        </p:sp>
      </p:grpSp>
      <p:grpSp>
        <p:nvGrpSpPr>
          <p:cNvPr id="11" name="Group 11"/>
          <p:cNvGrpSpPr/>
          <p:nvPr/>
        </p:nvGrpSpPr>
        <p:grpSpPr>
          <a:xfrm>
            <a:off x="3505200" y="1219200"/>
            <a:ext cx="519942" cy="460391"/>
            <a:chOff x="4091372" y="1499545"/>
            <a:chExt cx="576021" cy="510047"/>
          </a:xfrm>
        </p:grpSpPr>
        <p:sp>
          <p:nvSpPr>
            <p:cNvPr id="12" name="Freeform 12"/>
            <p:cNvSpPr/>
            <p:nvPr/>
          </p:nvSpPr>
          <p:spPr>
            <a:xfrm>
              <a:off x="4091372" y="1499545"/>
              <a:ext cx="576021" cy="510047"/>
            </a:xfrm>
            <a:custGeom>
              <a:avLst/>
              <a:gdLst/>
              <a:ahLst/>
              <a:cxnLst/>
              <a:rect l="l" t="t" r="r" b="b"/>
              <a:pathLst>
                <a:path w="2970156" h="2629970">
                  <a:moveTo>
                    <a:pt x="680329" y="2629970"/>
                  </a:moveTo>
                  <a:lnTo>
                    <a:pt x="2289827" y="2629970"/>
                  </a:lnTo>
                  <a:lnTo>
                    <a:pt x="2969192" y="1315917"/>
                  </a:lnTo>
                  <a:lnTo>
                    <a:pt x="2970156" y="1315917"/>
                  </a:lnTo>
                  <a:lnTo>
                    <a:pt x="2969674" y="1314985"/>
                  </a:lnTo>
                  <a:lnTo>
                    <a:pt x="2970156" y="1314053"/>
                  </a:lnTo>
                  <a:lnTo>
                    <a:pt x="2969192" y="1314053"/>
                  </a:lnTo>
                  <a:lnTo>
                    <a:pt x="2289827" y="0"/>
                  </a:lnTo>
                  <a:lnTo>
                    <a:pt x="680329" y="0"/>
                  </a:lnTo>
                  <a:lnTo>
                    <a:pt x="964" y="1314053"/>
                  </a:lnTo>
                  <a:lnTo>
                    <a:pt x="0" y="1314053"/>
                  </a:lnTo>
                  <a:lnTo>
                    <a:pt x="482" y="1314985"/>
                  </a:lnTo>
                  <a:lnTo>
                    <a:pt x="0" y="1315917"/>
                  </a:lnTo>
                  <a:lnTo>
                    <a:pt x="964" y="1315917"/>
                  </a:lnTo>
                  <a:close/>
                </a:path>
              </a:pathLst>
            </a:custGeom>
            <a:solidFill>
              <a:schemeClr val="tx1">
                <a:alpha val="50000"/>
                <a:lumMod val="50000"/>
                <a:lumOff val="50000"/>
              </a:schemeClr>
            </a:solidFill>
            <a:ln>
              <a:noFill/>
            </a:ln>
          </p:spPr>
          <p:txBody>
            <a:bodyPr vert="horz" wrap="square" lIns="780256" tIns="66675" rIns="646906" bIns="66675" anchor="ctr">
              <a:noAutofit/>
            </a:bodyPr>
            <a:lstStyle/>
            <a:p>
              <a:pPr marL="0" algn="ctr">
                <a:lnSpc>
                  <a:spcPct val="90000"/>
                </a:lnSpc>
                <a:spcBef>
                  <a:spcPct val="0"/>
                </a:spcBef>
                <a:spcAft>
                  <a:spcPct val="35000"/>
                </a:spcAft>
              </a:pPr>
              <a:endParaRPr/>
            </a:p>
          </p:txBody>
        </p:sp>
        <p:sp>
          <p:nvSpPr>
            <p:cNvPr id="13" name="Freeform 13"/>
            <p:cNvSpPr/>
            <p:nvPr/>
          </p:nvSpPr>
          <p:spPr>
            <a:xfrm>
              <a:off x="4276602" y="1670142"/>
              <a:ext cx="205561" cy="168853"/>
            </a:xfrm>
            <a:custGeom>
              <a:avLst/>
              <a:gdLst/>
              <a:ahLst/>
              <a:cxnLst/>
              <a:rect l="l" t="t" r="r" b="b"/>
              <a:pathLst>
                <a:path w="533400" h="438150">
                  <a:moveTo>
                    <a:pt x="96626" y="133971"/>
                  </a:moveTo>
                  <a:lnTo>
                    <a:pt x="125201" y="286371"/>
                  </a:lnTo>
                  <a:lnTo>
                    <a:pt x="410951" y="286371"/>
                  </a:lnTo>
                  <a:lnTo>
                    <a:pt x="439526" y="133971"/>
                  </a:lnTo>
                  <a:lnTo>
                    <a:pt x="534776" y="133971"/>
                  </a:lnTo>
                  <a:lnTo>
                    <a:pt x="515726" y="381621"/>
                  </a:lnTo>
                  <a:lnTo>
                    <a:pt x="458576" y="381621"/>
                  </a:lnTo>
                  <a:lnTo>
                    <a:pt x="458576" y="438771"/>
                  </a:lnTo>
                  <a:lnTo>
                    <a:pt x="439526" y="438771"/>
                  </a:lnTo>
                  <a:lnTo>
                    <a:pt x="439526" y="381621"/>
                  </a:lnTo>
                  <a:lnTo>
                    <a:pt x="96626" y="381621"/>
                  </a:lnTo>
                  <a:lnTo>
                    <a:pt x="96626" y="438771"/>
                  </a:lnTo>
                  <a:lnTo>
                    <a:pt x="77576" y="438771"/>
                  </a:lnTo>
                  <a:lnTo>
                    <a:pt x="77576" y="381621"/>
                  </a:lnTo>
                  <a:lnTo>
                    <a:pt x="20426" y="381621"/>
                  </a:lnTo>
                  <a:lnTo>
                    <a:pt x="1376" y="133971"/>
                  </a:lnTo>
                  <a:lnTo>
                    <a:pt x="96626" y="133971"/>
                  </a:lnTo>
                  <a:close/>
                  <a:moveTo>
                    <a:pt x="487151" y="621"/>
                  </a:moveTo>
                  <a:lnTo>
                    <a:pt x="487151" y="114921"/>
                  </a:lnTo>
                  <a:lnTo>
                    <a:pt x="425239" y="114921"/>
                  </a:lnTo>
                  <a:lnTo>
                    <a:pt x="396664" y="267321"/>
                  </a:lnTo>
                  <a:lnTo>
                    <a:pt x="139489" y="267321"/>
                  </a:lnTo>
                  <a:lnTo>
                    <a:pt x="110914" y="114921"/>
                  </a:lnTo>
                  <a:lnTo>
                    <a:pt x="58526" y="114921"/>
                  </a:lnTo>
                  <a:lnTo>
                    <a:pt x="58526" y="621"/>
                  </a:lnTo>
                  <a:lnTo>
                    <a:pt x="487151" y="621"/>
                  </a:lnTo>
                  <a:close/>
                </a:path>
              </a:pathLst>
            </a:custGeom>
            <a:solidFill>
              <a:srgbClr val="FFFFFF"/>
            </a:solidFill>
            <a:ln>
              <a:noFill/>
            </a:ln>
          </p:spPr>
          <p:txBody>
            <a:bodyPr vert="horz" lIns="91440" tIns="45720" rIns="91440" bIns="45720" anchor="t">
              <a:normAutofit fontScale="25000" lnSpcReduction="20000"/>
            </a:bodyPr>
            <a:lstStyle/>
            <a:p>
              <a:pPr marL="0" algn="l"/>
              <a:endParaRPr/>
            </a:p>
          </p:txBody>
        </p:sp>
      </p:grpSp>
      <p:sp>
        <p:nvSpPr>
          <p:cNvPr id="14" name="AutoShape 5">
            <a:extLst>
              <a:ext uri="{FF2B5EF4-FFF2-40B4-BE49-F238E27FC236}">
                <a16:creationId xmlns:a16="http://schemas.microsoft.com/office/drawing/2014/main" id="{D14180D8-FEF0-3D4B-1D49-67B49D57F56B}"/>
              </a:ext>
            </a:extLst>
          </p:cNvPr>
          <p:cNvSpPr/>
          <p:nvPr/>
        </p:nvSpPr>
        <p:spPr>
          <a:xfrm>
            <a:off x="2372149" y="4516690"/>
            <a:ext cx="2518846" cy="1346907"/>
          </a:xfrm>
          <a:prstGeom prst="rect">
            <a:avLst/>
          </a:prstGeom>
          <a:ln>
            <a:noFill/>
          </a:ln>
        </p:spPr>
        <p:txBody>
          <a:bodyPr vert="horz" wrap="square" lIns="91440" tIns="45720" rIns="91440" bIns="45720" anchor="t">
            <a:spAutoFit/>
          </a:bodyPr>
          <a:lstStyle/>
          <a:p>
            <a:pPr marL="0" algn="ctr">
              <a:lnSpc>
                <a:spcPct val="150000"/>
              </a:lnSpc>
            </a:pPr>
            <a:r>
              <a:rPr lang="zh-CN" altLang="en-US" sz="1400" b="0" i="0" u="none" baseline="0" dirty="0">
                <a:solidFill>
                  <a:srgbClr val="000000"/>
                </a:solidFill>
                <a:latin typeface="微软雅黑"/>
                <a:ea typeface="微软雅黑"/>
              </a:rPr>
              <a:t>制定了一套全面的数据传输规范，通过在前端实施数据转换层，确保数据格式的一致性，提高了开发的效率。</a:t>
            </a:r>
          </a:p>
        </p:txBody>
      </p:sp>
      <p:sp>
        <p:nvSpPr>
          <p:cNvPr id="15" name="TextBox 6">
            <a:extLst>
              <a:ext uri="{FF2B5EF4-FFF2-40B4-BE49-F238E27FC236}">
                <a16:creationId xmlns:a16="http://schemas.microsoft.com/office/drawing/2014/main" id="{1580596C-F5BC-FFB8-BE88-866394181924}"/>
              </a:ext>
            </a:extLst>
          </p:cNvPr>
          <p:cNvSpPr txBox="1"/>
          <p:nvPr/>
        </p:nvSpPr>
        <p:spPr>
          <a:xfrm>
            <a:off x="2667000" y="4114800"/>
            <a:ext cx="3233144" cy="338554"/>
          </a:xfrm>
          <a:prstGeom prst="rect">
            <a:avLst/>
          </a:prstGeom>
          <a:noFill/>
        </p:spPr>
        <p:txBody>
          <a:bodyPr vert="horz" wrap="square" lIns="91440" tIns="45720" rIns="91440" bIns="45720" rtlCol="0" anchor="t">
            <a:spAutoFit/>
          </a:bodyPr>
          <a:lstStyle/>
          <a:p>
            <a:pPr marL="0" algn="l">
              <a:lnSpc>
                <a:spcPct val="100000"/>
              </a:lnSpc>
              <a:defRPr/>
            </a:pPr>
            <a:r>
              <a:rPr lang="zh-CN" altLang="en-US" sz="1600" b="1" i="0" u="none" baseline="0" dirty="0">
                <a:solidFill>
                  <a:srgbClr val="000000"/>
                </a:solidFill>
                <a:latin typeface="微软雅黑"/>
                <a:ea typeface="微软雅黑"/>
              </a:rPr>
              <a:t>统一数据传输规范</a:t>
            </a:r>
            <a:endParaRPr lang="en-US" sz="1100" dirty="0"/>
          </a:p>
        </p:txBody>
      </p:sp>
      <p:sp>
        <p:nvSpPr>
          <p:cNvPr id="16" name="AutoShape 8">
            <a:extLst>
              <a:ext uri="{FF2B5EF4-FFF2-40B4-BE49-F238E27FC236}">
                <a16:creationId xmlns:a16="http://schemas.microsoft.com/office/drawing/2014/main" id="{DD556D43-442A-ED3D-3AAD-5EB5AB4259ED}"/>
              </a:ext>
            </a:extLst>
          </p:cNvPr>
          <p:cNvSpPr/>
          <p:nvPr/>
        </p:nvSpPr>
        <p:spPr>
          <a:xfrm>
            <a:off x="7512429" y="4545342"/>
            <a:ext cx="2518846" cy="1346907"/>
          </a:xfrm>
          <a:prstGeom prst="rect">
            <a:avLst/>
          </a:prstGeom>
          <a:ln>
            <a:noFill/>
          </a:ln>
        </p:spPr>
        <p:txBody>
          <a:bodyPr vert="horz" wrap="square" lIns="91440" tIns="45720" rIns="91440" bIns="45720" anchor="t">
            <a:spAutoFit/>
          </a:bodyPr>
          <a:lstStyle/>
          <a:p>
            <a:pPr marL="0" algn="ctr">
              <a:lnSpc>
                <a:spcPct val="150000"/>
              </a:lnSpc>
            </a:pPr>
            <a:r>
              <a:rPr lang="zh-CN" altLang="en-US" sz="1400" b="0" i="0" u="none" baseline="0" dirty="0">
                <a:solidFill>
                  <a:srgbClr val="000000"/>
                </a:solidFill>
                <a:latin typeface="微软雅黑"/>
                <a:ea typeface="微软雅黑"/>
              </a:rPr>
              <a:t>通过重构资源管理模块，针对不同类型的资源采取差异化的处理策略，增强了系统的处理能力和用户体验。</a:t>
            </a:r>
          </a:p>
        </p:txBody>
      </p:sp>
      <p:sp>
        <p:nvSpPr>
          <p:cNvPr id="17" name="TextBox 9">
            <a:extLst>
              <a:ext uri="{FF2B5EF4-FFF2-40B4-BE49-F238E27FC236}">
                <a16:creationId xmlns:a16="http://schemas.microsoft.com/office/drawing/2014/main" id="{2C091F97-911A-9B3F-9430-4B5B6D7923A0}"/>
              </a:ext>
            </a:extLst>
          </p:cNvPr>
          <p:cNvSpPr txBox="1"/>
          <p:nvPr/>
        </p:nvSpPr>
        <p:spPr>
          <a:xfrm>
            <a:off x="7848600" y="4182542"/>
            <a:ext cx="3099755" cy="338554"/>
          </a:xfrm>
          <a:prstGeom prst="rect">
            <a:avLst/>
          </a:prstGeom>
          <a:noFill/>
        </p:spPr>
        <p:txBody>
          <a:bodyPr vert="horz" wrap="square" lIns="91440" tIns="45720" rIns="91440" bIns="45720" rtlCol="0" anchor="t">
            <a:spAutoFit/>
          </a:bodyPr>
          <a:lstStyle/>
          <a:p>
            <a:pPr marL="0" algn="l">
              <a:lnSpc>
                <a:spcPct val="100000"/>
              </a:lnSpc>
              <a:defRPr/>
            </a:pPr>
            <a:r>
              <a:rPr lang="zh-CN" altLang="en-US" sz="1600" b="1" i="0" u="none" baseline="0" dirty="0">
                <a:solidFill>
                  <a:srgbClr val="000000"/>
                </a:solidFill>
                <a:latin typeface="微软雅黑"/>
                <a:ea typeface="微软雅黑"/>
              </a:rPr>
              <a:t>优化资源管理机制</a:t>
            </a:r>
            <a:endParaRPr lang="en-US" sz="1100"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1884479" y="3146674"/>
            <a:ext cx="5419185" cy="895350"/>
          </a:xfrm>
        </p:spPr>
        <p:txBody>
          <a:bodyPr vert="horz" lIns="91440" tIns="45720" rIns="91440" bIns="45720" anchor="t">
            <a:normAutofit/>
          </a:bodyPr>
          <a:lstStyle/>
          <a:p>
            <a:pPr algn="l">
              <a:lnSpc>
                <a:spcPct val="90000"/>
              </a:lnSpc>
              <a:spcBef>
                <a:spcPct val="0"/>
              </a:spcBef>
            </a:pPr>
            <a:r>
              <a:rPr lang="en-US" sz="2400" b="1" i="0" u="none" baseline="0">
                <a:solidFill>
                  <a:srgbClr val="FFFFFF"/>
                </a:solidFill>
                <a:latin typeface="Arial"/>
                <a:ea typeface="Arial"/>
              </a:rPr>
              <a:t>后期工作计划</a:t>
            </a:r>
          </a:p>
        </p:txBody>
      </p:sp>
      <p:sp>
        <p:nvSpPr>
          <p:cNvPr id="3" name="TextBox 3"/>
          <p:cNvSpPr txBox="1"/>
          <p:nvPr/>
        </p:nvSpPr>
        <p:spPr>
          <a:xfrm>
            <a:off x="2153489" y="1978798"/>
            <a:ext cx="1445623" cy="1323439"/>
          </a:xfrm>
          <a:prstGeom prst="rect">
            <a:avLst/>
          </a:prstGeom>
          <a:noFill/>
        </p:spPr>
        <p:txBody>
          <a:bodyPr vert="horz" wrap="square" lIns="91440" tIns="45720" rIns="91440" bIns="45720" rtlCol="0" anchor="t">
            <a:spAutoFit/>
          </a:bodyPr>
          <a:lstStyle/>
          <a:p>
            <a:pPr marL="0" algn="l">
              <a:defRPr/>
            </a:pPr>
            <a:r>
              <a:rPr lang="en-US" sz="8000" b="0" i="0" u="none" spc="100" baseline="0">
                <a:solidFill>
                  <a:srgbClr val="FFFFFF"/>
                </a:solidFill>
                <a:latin typeface="Impact"/>
                <a:ea typeface="Impact"/>
              </a:rPr>
              <a:t>04</a:t>
            </a:r>
            <a:endParaRPr lang="en-US" sz="11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1"/>
            <a:ext cx="10850563" cy="1028699"/>
          </a:xfrm>
        </p:spPr>
        <p:txBody>
          <a:bodyPr vert="horz" lIns="91440" tIns="45720" rIns="91440" bIns="45720" anchor="b">
            <a:normAutofit/>
          </a:bodyPr>
          <a:lstStyle/>
          <a:p>
            <a:pPr algn="l">
              <a:lnSpc>
                <a:spcPct val="90000"/>
              </a:lnSpc>
              <a:spcBef>
                <a:spcPct val="0"/>
              </a:spcBef>
            </a:pPr>
            <a:r>
              <a:rPr lang="zh-CN" altLang="en-US" sz="2800" b="1" i="0" u="none" baseline="0">
                <a:solidFill>
                  <a:srgbClr val="000000"/>
                </a:solidFill>
                <a:latin typeface="微软雅黑"/>
                <a:ea typeface="微软雅黑"/>
              </a:rPr>
              <a:t>工作目标与任务</a:t>
            </a:r>
          </a:p>
        </p:txBody>
      </p:sp>
      <p:sp>
        <p:nvSpPr>
          <p:cNvPr id="3" name="AutoShape 3"/>
          <p:cNvSpPr/>
          <p:nvPr/>
        </p:nvSpPr>
        <p:spPr>
          <a:xfrm>
            <a:off x="1399307" y="1472058"/>
            <a:ext cx="9103230" cy="1405773"/>
          </a:xfrm>
          <a:prstGeom prst="rect">
            <a:avLst/>
          </a:prstGeom>
          <a:solidFill>
            <a:srgbClr val="FFFFFF">
              <a:lumMod val="85000"/>
            </a:srgbClr>
          </a:solidFill>
          <a:ln cap="flat"/>
        </p:spPr>
        <p:txBody>
          <a:bodyPr vert="horz" wrap="square" lIns="91440" tIns="45720" rIns="91440" bIns="45720" anchor="ctr">
            <a:normAutofit/>
          </a:bodyPr>
          <a:lstStyle/>
          <a:p>
            <a:pPr marL="0" algn="ctr"/>
            <a:endParaRPr/>
          </a:p>
        </p:txBody>
      </p:sp>
      <p:sp>
        <p:nvSpPr>
          <p:cNvPr id="4" name="AutoShape 4"/>
          <p:cNvSpPr/>
          <p:nvPr/>
        </p:nvSpPr>
        <p:spPr>
          <a:xfrm>
            <a:off x="2242398" y="3042923"/>
            <a:ext cx="8260139" cy="1405773"/>
          </a:xfrm>
          <a:prstGeom prst="rect">
            <a:avLst/>
          </a:prstGeom>
          <a:solidFill>
            <a:schemeClr val="accent1"/>
          </a:solidFill>
          <a:ln cap="flat"/>
        </p:spPr>
        <p:txBody>
          <a:bodyPr vert="horz" wrap="square" lIns="91440" tIns="45720" rIns="91440" bIns="45720" anchor="ctr">
            <a:normAutofit/>
          </a:bodyPr>
          <a:lstStyle/>
          <a:p>
            <a:pPr marL="0" algn="ctr"/>
            <a:endParaRPr/>
          </a:p>
        </p:txBody>
      </p:sp>
      <p:sp>
        <p:nvSpPr>
          <p:cNvPr id="5" name="AutoShape 5"/>
          <p:cNvSpPr/>
          <p:nvPr/>
        </p:nvSpPr>
        <p:spPr>
          <a:xfrm>
            <a:off x="1399307" y="4608605"/>
            <a:ext cx="9103230" cy="1405773"/>
          </a:xfrm>
          <a:prstGeom prst="rect">
            <a:avLst/>
          </a:prstGeom>
          <a:solidFill>
            <a:srgbClr val="FFFFFF">
              <a:lumMod val="85000"/>
            </a:srgbClr>
          </a:solidFill>
          <a:ln cap="flat"/>
        </p:spPr>
        <p:txBody>
          <a:bodyPr vert="horz" wrap="square" lIns="91440" tIns="45720" rIns="91440" bIns="45720" anchor="ctr">
            <a:normAutofit/>
          </a:bodyPr>
          <a:lstStyle/>
          <a:p>
            <a:pPr marL="0" algn="ctr"/>
            <a:endParaRPr/>
          </a:p>
        </p:txBody>
      </p:sp>
      <p:sp>
        <p:nvSpPr>
          <p:cNvPr id="13" name="TextBox 13"/>
          <p:cNvSpPr txBox="1"/>
          <p:nvPr/>
        </p:nvSpPr>
        <p:spPr>
          <a:xfrm>
            <a:off x="1421078" y="1479065"/>
            <a:ext cx="6716400" cy="400110"/>
          </a:xfrm>
          <a:prstGeom prst="rect">
            <a:avLst/>
          </a:prstGeom>
          <a:noFill/>
        </p:spPr>
        <p:txBody>
          <a:bodyPr vert="horz" wrap="square" lIns="91440" tIns="45720" rIns="91440" bIns="45720" rtlCol="0" anchor="t">
            <a:spAutoFit/>
          </a:bodyPr>
          <a:lstStyle/>
          <a:p>
            <a:pPr marL="0" algn="l">
              <a:lnSpc>
                <a:spcPct val="100000"/>
              </a:lnSpc>
              <a:spcBef>
                <a:spcPct val="0"/>
              </a:spcBef>
              <a:defRPr/>
            </a:pPr>
            <a:r>
              <a:rPr lang="en-US" sz="2000" b="1" i="0" u="none" baseline="0">
                <a:solidFill>
                  <a:srgbClr val="000000"/>
                </a:solidFill>
                <a:latin typeface="Arial"/>
                <a:ea typeface="Arial"/>
              </a:rPr>
              <a:t>完善实践预约模块</a:t>
            </a:r>
            <a:endParaRPr lang="en-US" sz="1100"/>
          </a:p>
        </p:txBody>
      </p:sp>
      <p:sp>
        <p:nvSpPr>
          <p:cNvPr id="14" name="AutoShape 14"/>
          <p:cNvSpPr/>
          <p:nvPr/>
        </p:nvSpPr>
        <p:spPr>
          <a:xfrm>
            <a:off x="1423481" y="1909710"/>
            <a:ext cx="6713997" cy="698717"/>
          </a:xfrm>
          <a:prstGeom prst="rect">
            <a:avLst/>
          </a:prstGeom>
          <a:noFill/>
        </p:spPr>
        <p:txBody>
          <a:bodyPr vert="horz" wrap="square" lIns="91440" tIns="45720" rIns="91440" bIns="45720" anchor="t">
            <a:spAutoFit/>
          </a:bodyPr>
          <a:lstStyle/>
          <a:p>
            <a:pPr marL="0" algn="l">
              <a:lnSpc>
                <a:spcPct val="150000"/>
              </a:lnSpc>
            </a:pPr>
            <a:r>
              <a:rPr lang="en-US" sz="1400" b="0" i="0" u="none" baseline="0" dirty="0" err="1">
                <a:solidFill>
                  <a:srgbClr val="000000"/>
                </a:solidFill>
                <a:latin typeface="Arial"/>
                <a:ea typeface="Arial"/>
              </a:rPr>
              <a:t>进一步开发学生预约功能，设计前端界面与后台接口，确保实践预约管理功能的完整性和实用性</a:t>
            </a:r>
            <a:r>
              <a:rPr lang="en-US" sz="1400" b="0" i="0" u="none" baseline="0" dirty="0">
                <a:solidFill>
                  <a:srgbClr val="000000"/>
                </a:solidFill>
                <a:latin typeface="Arial"/>
                <a:ea typeface="Arial"/>
              </a:rPr>
              <a:t>。</a:t>
            </a:r>
          </a:p>
        </p:txBody>
      </p:sp>
      <p:sp>
        <p:nvSpPr>
          <p:cNvPr id="15" name="TextBox 15"/>
          <p:cNvSpPr txBox="1"/>
          <p:nvPr/>
        </p:nvSpPr>
        <p:spPr>
          <a:xfrm>
            <a:off x="1534482" y="4653569"/>
            <a:ext cx="6716400" cy="400110"/>
          </a:xfrm>
          <a:prstGeom prst="rect">
            <a:avLst/>
          </a:prstGeom>
          <a:noFill/>
        </p:spPr>
        <p:txBody>
          <a:bodyPr vert="horz" wrap="square" lIns="91440" tIns="45720" rIns="91440" bIns="45720" rtlCol="0" anchor="t">
            <a:spAutoFit/>
          </a:bodyPr>
          <a:lstStyle/>
          <a:p>
            <a:pPr marL="0" algn="l">
              <a:lnSpc>
                <a:spcPct val="100000"/>
              </a:lnSpc>
              <a:spcBef>
                <a:spcPct val="0"/>
              </a:spcBef>
              <a:defRPr/>
            </a:pPr>
            <a:r>
              <a:rPr lang="en-US" sz="2000" b="1" i="0" u="none" baseline="0" dirty="0" err="1">
                <a:solidFill>
                  <a:srgbClr val="000000"/>
                </a:solidFill>
                <a:latin typeface="Arial"/>
                <a:ea typeface="Arial"/>
              </a:rPr>
              <a:t>完善在线测试模块</a:t>
            </a:r>
            <a:endParaRPr lang="en-US" sz="1100" dirty="0"/>
          </a:p>
        </p:txBody>
      </p:sp>
      <p:sp>
        <p:nvSpPr>
          <p:cNvPr id="16" name="AutoShape 16"/>
          <p:cNvSpPr/>
          <p:nvPr/>
        </p:nvSpPr>
        <p:spPr>
          <a:xfrm>
            <a:off x="1543416" y="5047678"/>
            <a:ext cx="6713997" cy="698717"/>
          </a:xfrm>
          <a:prstGeom prst="rect">
            <a:avLst/>
          </a:prstGeom>
          <a:noFill/>
        </p:spPr>
        <p:txBody>
          <a:bodyPr vert="horz" wrap="square" lIns="91440" tIns="45720" rIns="91440" bIns="45720" anchor="t">
            <a:spAutoFit/>
          </a:bodyPr>
          <a:lstStyle/>
          <a:p>
            <a:pPr marL="0" algn="l">
              <a:lnSpc>
                <a:spcPct val="150000"/>
              </a:lnSpc>
            </a:pPr>
            <a:r>
              <a:rPr lang="en-US" sz="1400" b="0" i="0" u="none" baseline="0" dirty="0" err="1">
                <a:solidFill>
                  <a:srgbClr val="000000"/>
                </a:solidFill>
                <a:latin typeface="Arial"/>
                <a:ea typeface="Arial"/>
              </a:rPr>
              <a:t>完成在线测试模块的开发，包括试卷管理、在线答题界面、自动评分等功能，以提升系统的综合评测能力</a:t>
            </a:r>
            <a:r>
              <a:rPr lang="en-US" sz="1400" b="0" i="0" u="none" baseline="0" dirty="0">
                <a:solidFill>
                  <a:srgbClr val="000000"/>
                </a:solidFill>
                <a:latin typeface="Arial"/>
                <a:ea typeface="Arial"/>
              </a:rPr>
              <a:t>。</a:t>
            </a:r>
          </a:p>
        </p:txBody>
      </p:sp>
      <p:sp>
        <p:nvSpPr>
          <p:cNvPr id="17" name="TextBox 17"/>
          <p:cNvSpPr txBox="1"/>
          <p:nvPr/>
        </p:nvSpPr>
        <p:spPr>
          <a:xfrm>
            <a:off x="2362200" y="3121134"/>
            <a:ext cx="5873442" cy="400110"/>
          </a:xfrm>
          <a:prstGeom prst="rect">
            <a:avLst/>
          </a:prstGeom>
          <a:noFill/>
        </p:spPr>
        <p:txBody>
          <a:bodyPr vert="horz" wrap="square" lIns="91440" tIns="45720" rIns="91440" bIns="45720" rtlCol="0" anchor="t">
            <a:spAutoFit/>
          </a:bodyPr>
          <a:lstStyle/>
          <a:p>
            <a:pPr marL="0" algn="l">
              <a:lnSpc>
                <a:spcPct val="100000"/>
              </a:lnSpc>
              <a:spcBef>
                <a:spcPct val="0"/>
              </a:spcBef>
              <a:defRPr/>
            </a:pPr>
            <a:r>
              <a:rPr lang="en-US" sz="2000" b="1" i="0" u="none" baseline="0" dirty="0" err="1">
                <a:solidFill>
                  <a:srgbClr val="FFFFFF"/>
                </a:solidFill>
                <a:latin typeface="Arial"/>
                <a:ea typeface="Arial"/>
              </a:rPr>
              <a:t>完成学习轨迹与实践成果模块</a:t>
            </a:r>
            <a:endParaRPr lang="en-US" sz="1100" dirty="0"/>
          </a:p>
        </p:txBody>
      </p:sp>
      <p:sp>
        <p:nvSpPr>
          <p:cNvPr id="18" name="AutoShape 18"/>
          <p:cNvSpPr/>
          <p:nvPr/>
        </p:nvSpPr>
        <p:spPr>
          <a:xfrm>
            <a:off x="2353491" y="3521244"/>
            <a:ext cx="5871341" cy="698717"/>
          </a:xfrm>
          <a:prstGeom prst="rect">
            <a:avLst/>
          </a:prstGeom>
          <a:noFill/>
        </p:spPr>
        <p:txBody>
          <a:bodyPr vert="horz" wrap="square" lIns="91440" tIns="45720" rIns="91440" bIns="45720" anchor="t">
            <a:spAutoFit/>
          </a:bodyPr>
          <a:lstStyle/>
          <a:p>
            <a:pPr marL="0" algn="l">
              <a:lnSpc>
                <a:spcPct val="150000"/>
              </a:lnSpc>
            </a:pPr>
            <a:r>
              <a:rPr lang="en-US" sz="1400" b="0" i="0" u="none" baseline="0" dirty="0" err="1">
                <a:solidFill>
                  <a:srgbClr val="FFFFFF"/>
                </a:solidFill>
                <a:latin typeface="Arial"/>
                <a:ea typeface="Arial"/>
              </a:rPr>
              <a:t>开发个人学习轨迹记录与展示功能，并实现实践成果的系统提交与展示，加强学生的学习过程管理</a:t>
            </a:r>
            <a:r>
              <a:rPr lang="en-US" sz="1400" b="0" i="0" u="none" baseline="0" dirty="0">
                <a:solidFill>
                  <a:srgbClr val="FFFFFF"/>
                </a:solidFill>
                <a:latin typeface="Arial"/>
                <a:ea typeface="Arial"/>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extBox 4"/>
          <p:cNvSpPr txBox="1"/>
          <p:nvPr/>
        </p:nvSpPr>
        <p:spPr>
          <a:xfrm>
            <a:off x="5610256" y="1424279"/>
            <a:ext cx="466794" cy="461665"/>
          </a:xfrm>
          <a:prstGeom prst="rect">
            <a:avLst/>
          </a:prstGeom>
          <a:noFill/>
        </p:spPr>
        <p:txBody>
          <a:bodyPr vert="horz" wrap="none" lIns="91440" tIns="45720" rIns="91440" bIns="45720" rtlCol="0" anchor="ctr">
            <a:noAutofit/>
          </a:bodyPr>
          <a:lstStyle/>
          <a:p>
            <a:pPr marL="0" algn="ctr">
              <a:defRPr/>
            </a:pPr>
            <a:r>
              <a:rPr lang="en-US" sz="2800" b="0" i="0" u="none" baseline="0">
                <a:solidFill>
                  <a:schemeClr val="accent1">
                    <a:lumMod val="100000"/>
                  </a:schemeClr>
                </a:solidFill>
                <a:latin typeface="Impact"/>
                <a:ea typeface="Impact"/>
              </a:rPr>
              <a:t>01</a:t>
            </a:r>
            <a:endParaRPr lang="en-US" sz="1100"/>
          </a:p>
        </p:txBody>
      </p:sp>
      <p:cxnSp>
        <p:nvCxnSpPr>
          <p:cNvPr id="5" name="Connector 5"/>
          <p:cNvCxnSpPr/>
          <p:nvPr/>
        </p:nvCxnSpPr>
        <p:spPr>
          <a:xfrm>
            <a:off x="6208722" y="1395504"/>
            <a:ext cx="0" cy="519214"/>
          </a:xfrm>
          <a:prstGeom prst="line">
            <a:avLst/>
          </a:prstGeom>
          <a:ln w="57150" cap="flat" cmpd="sng">
            <a:solidFill>
              <a:schemeClr val="accent1"/>
            </a:solidFill>
            <a:prstDash val="solid"/>
          </a:ln>
        </p:spPr>
      </p:cxnSp>
      <p:sp>
        <p:nvSpPr>
          <p:cNvPr id="6" name="TextBox 6"/>
          <p:cNvSpPr txBox="1"/>
          <p:nvPr/>
        </p:nvSpPr>
        <p:spPr>
          <a:xfrm>
            <a:off x="6295143" y="1469665"/>
            <a:ext cx="4459943" cy="350926"/>
          </a:xfrm>
          <a:prstGeom prst="rect">
            <a:avLst/>
          </a:prstGeom>
          <a:noFill/>
        </p:spPr>
        <p:txBody>
          <a:bodyPr vert="horz" wrap="none" lIns="90000" tIns="46800" rIns="90000" bIns="46800" rtlCol="0" anchor="b">
            <a:normAutofit/>
          </a:bodyPr>
          <a:lstStyle/>
          <a:p>
            <a:pPr marL="0" algn="l">
              <a:lnSpc>
                <a:spcPct val="90000"/>
              </a:lnSpc>
              <a:spcBef>
                <a:spcPct val="0"/>
              </a:spcBef>
              <a:defRPr/>
            </a:pPr>
            <a:r>
              <a:rPr lang="en-US" sz="1800" b="1" i="0" u="none" baseline="0">
                <a:solidFill>
                  <a:srgbClr val="000000"/>
                </a:solidFill>
                <a:latin typeface="Arial"/>
                <a:ea typeface="Arial"/>
              </a:rPr>
              <a:t>课题简介</a:t>
            </a:r>
            <a:endParaRPr lang="en-US" sz="1100"/>
          </a:p>
        </p:txBody>
      </p:sp>
      <p:sp>
        <p:nvSpPr>
          <p:cNvPr id="7" name="TextBox 7"/>
          <p:cNvSpPr txBox="1"/>
          <p:nvPr/>
        </p:nvSpPr>
        <p:spPr>
          <a:xfrm>
            <a:off x="5610256" y="2224005"/>
            <a:ext cx="503663" cy="461665"/>
          </a:xfrm>
          <a:prstGeom prst="rect">
            <a:avLst/>
          </a:prstGeom>
          <a:noFill/>
        </p:spPr>
        <p:txBody>
          <a:bodyPr vert="horz" wrap="none" lIns="91440" tIns="45720" rIns="91440" bIns="45720" rtlCol="0" anchor="ctr">
            <a:noAutofit/>
          </a:bodyPr>
          <a:lstStyle/>
          <a:p>
            <a:pPr marL="0" algn="ctr">
              <a:defRPr/>
            </a:pPr>
            <a:r>
              <a:rPr lang="en-US" sz="2800" b="0" i="0" u="none" baseline="0">
                <a:solidFill>
                  <a:schemeClr val="accent2">
                    <a:lumMod val="100000"/>
                  </a:schemeClr>
                </a:solidFill>
                <a:latin typeface="Impact"/>
                <a:ea typeface="Impact"/>
              </a:rPr>
              <a:t>02</a:t>
            </a:r>
            <a:endParaRPr lang="en-US" sz="1100"/>
          </a:p>
        </p:txBody>
      </p:sp>
      <p:cxnSp>
        <p:nvCxnSpPr>
          <p:cNvPr id="8" name="Connector 8"/>
          <p:cNvCxnSpPr/>
          <p:nvPr/>
        </p:nvCxnSpPr>
        <p:spPr>
          <a:xfrm>
            <a:off x="6227156" y="2195230"/>
            <a:ext cx="0" cy="519214"/>
          </a:xfrm>
          <a:prstGeom prst="line">
            <a:avLst/>
          </a:prstGeom>
          <a:ln w="57150" cap="flat">
            <a:solidFill>
              <a:schemeClr val="accent2">
                <a:lumMod val="100000"/>
              </a:schemeClr>
            </a:solidFill>
            <a:prstDash val="solid"/>
          </a:ln>
        </p:spPr>
      </p:cxnSp>
      <p:sp>
        <p:nvSpPr>
          <p:cNvPr id="9" name="TextBox 9"/>
          <p:cNvSpPr txBox="1"/>
          <p:nvPr/>
        </p:nvSpPr>
        <p:spPr>
          <a:xfrm>
            <a:off x="6313577" y="2269391"/>
            <a:ext cx="4459943" cy="350926"/>
          </a:xfrm>
          <a:prstGeom prst="rect">
            <a:avLst/>
          </a:prstGeom>
          <a:noFill/>
        </p:spPr>
        <p:txBody>
          <a:bodyPr vert="horz" wrap="none" lIns="90000" tIns="46800" rIns="90000" bIns="46800" rtlCol="0" anchor="b">
            <a:normAutofit/>
          </a:bodyPr>
          <a:lstStyle/>
          <a:p>
            <a:pPr marL="0" algn="l">
              <a:lnSpc>
                <a:spcPct val="90000"/>
              </a:lnSpc>
              <a:spcBef>
                <a:spcPct val="0"/>
              </a:spcBef>
              <a:defRPr/>
            </a:pPr>
            <a:r>
              <a:rPr lang="en-US" sz="1800" b="1" i="0" u="none" baseline="0">
                <a:solidFill>
                  <a:srgbClr val="000000"/>
                </a:solidFill>
                <a:latin typeface="Arial"/>
                <a:ea typeface="Arial"/>
              </a:rPr>
              <a:t>开发进展</a:t>
            </a:r>
            <a:endParaRPr lang="en-US" sz="1100"/>
          </a:p>
        </p:txBody>
      </p:sp>
      <p:sp>
        <p:nvSpPr>
          <p:cNvPr id="10" name="TextBox 10"/>
          <p:cNvSpPr txBox="1"/>
          <p:nvPr/>
        </p:nvSpPr>
        <p:spPr>
          <a:xfrm>
            <a:off x="5610256" y="3023731"/>
            <a:ext cx="513282" cy="461665"/>
          </a:xfrm>
          <a:prstGeom prst="rect">
            <a:avLst/>
          </a:prstGeom>
          <a:noFill/>
        </p:spPr>
        <p:txBody>
          <a:bodyPr vert="horz" wrap="none" lIns="91440" tIns="45720" rIns="91440" bIns="45720" rtlCol="0" anchor="ctr">
            <a:noAutofit/>
          </a:bodyPr>
          <a:lstStyle/>
          <a:p>
            <a:pPr marL="0" algn="ctr">
              <a:defRPr/>
            </a:pPr>
            <a:r>
              <a:rPr lang="en-US" sz="2800" b="0" i="0" u="none" baseline="0">
                <a:solidFill>
                  <a:schemeClr val="accent3">
                    <a:lumMod val="100000"/>
                  </a:schemeClr>
                </a:solidFill>
                <a:latin typeface="Impact"/>
                <a:ea typeface="Impact"/>
              </a:rPr>
              <a:t>03</a:t>
            </a:r>
            <a:endParaRPr lang="en-US" sz="1100"/>
          </a:p>
        </p:txBody>
      </p:sp>
      <p:cxnSp>
        <p:nvCxnSpPr>
          <p:cNvPr id="11" name="Connector 11"/>
          <p:cNvCxnSpPr/>
          <p:nvPr/>
        </p:nvCxnSpPr>
        <p:spPr>
          <a:xfrm>
            <a:off x="6231966" y="2994956"/>
            <a:ext cx="0" cy="519214"/>
          </a:xfrm>
          <a:prstGeom prst="line">
            <a:avLst/>
          </a:prstGeom>
          <a:ln w="57150" cap="flat">
            <a:solidFill>
              <a:schemeClr val="accent3">
                <a:lumMod val="100000"/>
              </a:schemeClr>
            </a:solidFill>
            <a:prstDash val="solid"/>
          </a:ln>
        </p:spPr>
      </p:cxnSp>
      <p:sp>
        <p:nvSpPr>
          <p:cNvPr id="12" name="TextBox 12"/>
          <p:cNvSpPr txBox="1"/>
          <p:nvPr/>
        </p:nvSpPr>
        <p:spPr>
          <a:xfrm>
            <a:off x="6318387" y="3069117"/>
            <a:ext cx="4459943" cy="350926"/>
          </a:xfrm>
          <a:prstGeom prst="rect">
            <a:avLst/>
          </a:prstGeom>
          <a:noFill/>
        </p:spPr>
        <p:txBody>
          <a:bodyPr vert="horz" wrap="none" lIns="90000" tIns="46800" rIns="90000" bIns="46800" rtlCol="0" anchor="b">
            <a:normAutofit/>
          </a:bodyPr>
          <a:lstStyle/>
          <a:p>
            <a:pPr marL="0" algn="l">
              <a:lnSpc>
                <a:spcPct val="90000"/>
              </a:lnSpc>
              <a:spcBef>
                <a:spcPct val="0"/>
              </a:spcBef>
              <a:defRPr/>
            </a:pPr>
            <a:r>
              <a:rPr lang="en-US" sz="1800" b="1" i="0" u="none" baseline="0">
                <a:solidFill>
                  <a:srgbClr val="000000"/>
                </a:solidFill>
                <a:latin typeface="Arial"/>
                <a:ea typeface="Arial"/>
              </a:rPr>
              <a:t>遇到的问题与解决方案</a:t>
            </a:r>
            <a:endParaRPr lang="en-US" sz="1100"/>
          </a:p>
        </p:txBody>
      </p:sp>
      <p:sp>
        <p:nvSpPr>
          <p:cNvPr id="13" name="TextBox 13"/>
          <p:cNvSpPr txBox="1"/>
          <p:nvPr/>
        </p:nvSpPr>
        <p:spPr>
          <a:xfrm>
            <a:off x="5610256" y="3823457"/>
            <a:ext cx="503663" cy="461665"/>
          </a:xfrm>
          <a:prstGeom prst="rect">
            <a:avLst/>
          </a:prstGeom>
          <a:noFill/>
        </p:spPr>
        <p:txBody>
          <a:bodyPr vert="horz" wrap="none" lIns="91440" tIns="45720" rIns="91440" bIns="45720" rtlCol="0" anchor="ctr">
            <a:noAutofit/>
          </a:bodyPr>
          <a:lstStyle/>
          <a:p>
            <a:pPr marL="0" algn="ctr">
              <a:defRPr/>
            </a:pPr>
            <a:r>
              <a:rPr lang="en-US" sz="2800" b="0" i="0" u="none" baseline="0">
                <a:solidFill>
                  <a:schemeClr val="accent4">
                    <a:lumMod val="100000"/>
                  </a:schemeClr>
                </a:solidFill>
                <a:latin typeface="Impact"/>
                <a:ea typeface="Impact"/>
              </a:rPr>
              <a:t>04</a:t>
            </a:r>
            <a:endParaRPr lang="en-US" sz="1100"/>
          </a:p>
        </p:txBody>
      </p:sp>
      <p:cxnSp>
        <p:nvCxnSpPr>
          <p:cNvPr id="14" name="Connector 14"/>
          <p:cNvCxnSpPr/>
          <p:nvPr/>
        </p:nvCxnSpPr>
        <p:spPr>
          <a:xfrm>
            <a:off x="6227156" y="3794682"/>
            <a:ext cx="0" cy="519214"/>
          </a:xfrm>
          <a:prstGeom prst="line">
            <a:avLst/>
          </a:prstGeom>
          <a:ln w="57150" cap="flat">
            <a:solidFill>
              <a:schemeClr val="accent4">
                <a:lumMod val="100000"/>
              </a:schemeClr>
            </a:solidFill>
            <a:prstDash val="solid"/>
          </a:ln>
        </p:spPr>
      </p:cxnSp>
      <p:sp>
        <p:nvSpPr>
          <p:cNvPr id="15" name="TextBox 15"/>
          <p:cNvSpPr txBox="1"/>
          <p:nvPr/>
        </p:nvSpPr>
        <p:spPr>
          <a:xfrm>
            <a:off x="6313577" y="3868843"/>
            <a:ext cx="4459943" cy="350926"/>
          </a:xfrm>
          <a:prstGeom prst="rect">
            <a:avLst/>
          </a:prstGeom>
          <a:noFill/>
        </p:spPr>
        <p:txBody>
          <a:bodyPr vert="horz" wrap="none" lIns="90000" tIns="46800" rIns="90000" bIns="46800" rtlCol="0" anchor="b">
            <a:normAutofit/>
          </a:bodyPr>
          <a:lstStyle/>
          <a:p>
            <a:pPr marL="0" algn="l">
              <a:lnSpc>
                <a:spcPct val="90000"/>
              </a:lnSpc>
              <a:spcBef>
                <a:spcPct val="0"/>
              </a:spcBef>
              <a:defRPr/>
            </a:pPr>
            <a:r>
              <a:rPr lang="en-US" sz="1800" b="1" i="0" u="none" baseline="0">
                <a:solidFill>
                  <a:srgbClr val="000000"/>
                </a:solidFill>
                <a:latin typeface="Arial"/>
                <a:ea typeface="Arial"/>
              </a:rPr>
              <a:t>后期工作计划</a:t>
            </a:r>
            <a:endParaRPr lang="en-US" sz="1100"/>
          </a:p>
        </p:txBody>
      </p:sp>
      <p:sp>
        <p:nvSpPr>
          <p:cNvPr id="16" name="TextBox 16"/>
          <p:cNvSpPr txBox="1"/>
          <p:nvPr/>
        </p:nvSpPr>
        <p:spPr>
          <a:xfrm>
            <a:off x="1349230" y="2224005"/>
            <a:ext cx="1139207" cy="654937"/>
          </a:xfrm>
          <a:prstGeom prst="rect">
            <a:avLst/>
          </a:prstGeom>
          <a:noFill/>
        </p:spPr>
        <p:txBody>
          <a:bodyPr vert="horz" wrap="none" lIns="90000" tIns="46800" rIns="90000" bIns="46800" rtlCol="0" anchor="ctr">
            <a:normAutofit/>
          </a:bodyPr>
          <a:lstStyle/>
          <a:p>
            <a:pPr marL="0" algn="l">
              <a:lnSpc>
                <a:spcPct val="90000"/>
              </a:lnSpc>
              <a:spcBef>
                <a:spcPct val="0"/>
              </a:spcBef>
              <a:defRPr/>
            </a:pPr>
            <a:r>
              <a:rPr lang="en-US" sz="4000" b="1" i="0" u="none" baseline="0">
                <a:solidFill>
                  <a:srgbClr val="768394"/>
                </a:solidFill>
                <a:latin typeface="Arial"/>
                <a:ea typeface="Arial"/>
              </a:rPr>
              <a:t>content</a:t>
            </a:r>
            <a:endParaRPr lang="en-US" sz="11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ctrTitle"/>
          </p:nvPr>
        </p:nvSpPr>
        <p:spPr>
          <a:xfrm>
            <a:off x="7239000" y="2362200"/>
            <a:ext cx="5156201" cy="1314895"/>
          </a:xfrm>
        </p:spPr>
        <p:txBody>
          <a:bodyPr vert="horz" lIns="91440" tIns="45720" rIns="91440" bIns="45720" anchor="b">
            <a:normAutofit/>
          </a:bodyPr>
          <a:lstStyle/>
          <a:p>
            <a:pPr marL="0" indent="0" algn="l">
              <a:lnSpc>
                <a:spcPct val="90000"/>
              </a:lnSpc>
              <a:spcBef>
                <a:spcPct val="0"/>
              </a:spcBef>
            </a:pPr>
            <a:r>
              <a:rPr lang="zh-CN" altLang="en-US" sz="3200" b="1" i="0" u="none" baseline="0">
                <a:solidFill>
                  <a:srgbClr val="FFFFFF"/>
                </a:solidFill>
                <a:latin typeface="微软雅黑"/>
                <a:ea typeface="微软雅黑"/>
              </a:rPr>
              <a:t>感谢聆听</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1884479" y="3146674"/>
            <a:ext cx="5419185" cy="895350"/>
          </a:xfrm>
        </p:spPr>
        <p:txBody>
          <a:bodyPr vert="horz" lIns="91440" tIns="45720" rIns="91440" bIns="45720" anchor="t">
            <a:normAutofit/>
          </a:bodyPr>
          <a:lstStyle/>
          <a:p>
            <a:pPr algn="l">
              <a:lnSpc>
                <a:spcPct val="90000"/>
              </a:lnSpc>
              <a:spcBef>
                <a:spcPct val="0"/>
              </a:spcBef>
            </a:pPr>
            <a:r>
              <a:rPr lang="en-US" sz="2400" b="1" i="0" u="none" baseline="0">
                <a:solidFill>
                  <a:srgbClr val="FFFFFF"/>
                </a:solidFill>
                <a:latin typeface="Arial"/>
                <a:ea typeface="Arial"/>
              </a:rPr>
              <a:t>课题简介</a:t>
            </a:r>
          </a:p>
        </p:txBody>
      </p:sp>
      <p:sp>
        <p:nvSpPr>
          <p:cNvPr id="3" name="TextBox 3"/>
          <p:cNvSpPr txBox="1"/>
          <p:nvPr/>
        </p:nvSpPr>
        <p:spPr>
          <a:xfrm>
            <a:off x="2023195" y="1968775"/>
            <a:ext cx="1445623" cy="1323439"/>
          </a:xfrm>
          <a:prstGeom prst="rect">
            <a:avLst/>
          </a:prstGeom>
          <a:noFill/>
        </p:spPr>
        <p:txBody>
          <a:bodyPr vert="horz" wrap="square" lIns="91440" tIns="45720" rIns="91440" bIns="45720" rtlCol="0" anchor="t">
            <a:spAutoFit/>
          </a:bodyPr>
          <a:lstStyle/>
          <a:p>
            <a:pPr marL="0" algn="l">
              <a:defRPr/>
            </a:pPr>
            <a:r>
              <a:rPr lang="en-US" sz="8000" b="0" i="0" u="none" spc="100" baseline="0">
                <a:solidFill>
                  <a:srgbClr val="FFFFFF"/>
                </a:solidFill>
                <a:latin typeface="Impact"/>
                <a:ea typeface="Impact"/>
              </a:rPr>
              <a:t>01</a:t>
            </a:r>
            <a:endParaRPr lang="en-US" sz="1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cxnSp>
        <p:nvCxnSpPr>
          <p:cNvPr id="2" name="Connector 2"/>
          <p:cNvCxnSpPr/>
          <p:nvPr/>
        </p:nvCxnSpPr>
        <p:spPr>
          <a:xfrm>
            <a:off x="934171" y="3665743"/>
            <a:ext cx="2700000" cy="0"/>
          </a:xfrm>
          <a:prstGeom prst="line">
            <a:avLst/>
          </a:prstGeom>
          <a:ln w="9525">
            <a:solidFill>
              <a:schemeClr val="bg1">
                <a:lumMod val="85000"/>
              </a:schemeClr>
            </a:solidFill>
          </a:ln>
        </p:spPr>
      </p:cxnSp>
      <p:cxnSp>
        <p:nvCxnSpPr>
          <p:cNvPr id="3" name="Connector 3"/>
          <p:cNvCxnSpPr/>
          <p:nvPr/>
        </p:nvCxnSpPr>
        <p:spPr>
          <a:xfrm>
            <a:off x="4739651" y="3665743"/>
            <a:ext cx="2700000" cy="0"/>
          </a:xfrm>
          <a:prstGeom prst="line">
            <a:avLst/>
          </a:prstGeom>
          <a:ln w="9525">
            <a:solidFill>
              <a:schemeClr val="bg1">
                <a:lumMod val="85000"/>
              </a:schemeClr>
            </a:solidFill>
          </a:ln>
        </p:spPr>
      </p:cxnSp>
      <p:cxnSp>
        <p:nvCxnSpPr>
          <p:cNvPr id="4" name="Connector 4"/>
          <p:cNvCxnSpPr/>
          <p:nvPr/>
        </p:nvCxnSpPr>
        <p:spPr>
          <a:xfrm>
            <a:off x="8545130" y="3665743"/>
            <a:ext cx="2700000" cy="0"/>
          </a:xfrm>
          <a:prstGeom prst="line">
            <a:avLst/>
          </a:prstGeom>
          <a:ln w="9525">
            <a:solidFill>
              <a:schemeClr val="bg1">
                <a:lumMod val="85000"/>
              </a:schemeClr>
            </a:solidFill>
          </a:ln>
        </p:spPr>
      </p:cxnSp>
      <p:sp>
        <p:nvSpPr>
          <p:cNvPr id="5" name="Freeform 5"/>
          <p:cNvSpPr/>
          <p:nvPr/>
        </p:nvSpPr>
        <p:spPr>
          <a:xfrm>
            <a:off x="669108" y="1728113"/>
            <a:ext cx="2246086" cy="1008000"/>
          </a:xfrm>
          <a:custGeom>
            <a:avLst/>
            <a:gdLst/>
            <a:ahLst/>
            <a:cxnLst/>
            <a:rect l="l" t="t" r="r" b="b"/>
            <a:pathLst>
              <a:path w="1952625" h="876300">
                <a:moveTo>
                  <a:pt x="1952625" y="595503"/>
                </a:moveTo>
                <a:lnTo>
                  <a:pt x="0" y="876300"/>
                </a:lnTo>
                <a:lnTo>
                  <a:pt x="0" y="160211"/>
                </a:lnTo>
                <a:cubicBezTo>
                  <a:pt x="0" y="71729"/>
                  <a:pt x="71729" y="0"/>
                  <a:pt x="160211" y="0"/>
                </a:cubicBezTo>
                <a:lnTo>
                  <a:pt x="1328357" y="0"/>
                </a:lnTo>
                <a:cubicBezTo>
                  <a:pt x="1377763" y="12"/>
                  <a:pt x="1424407" y="22823"/>
                  <a:pt x="1454753" y="61817"/>
                </a:cubicBezTo>
                <a:lnTo>
                  <a:pt x="1619250" y="285750"/>
                </a:lnTo>
                <a:cubicBezTo>
                  <a:pt x="1701165" y="391001"/>
                  <a:pt x="1781175" y="561975"/>
                  <a:pt x="1952625" y="595503"/>
                </a:cubicBezTo>
                <a:close/>
              </a:path>
            </a:pathLst>
          </a:custGeom>
          <a:gradFill>
            <a:gsLst>
              <a:gs pos="0">
                <a:srgbClr val="7ECEF4">
                  <a:lumMod val="60000"/>
                  <a:lumOff val="40000"/>
                </a:srgbClr>
              </a:gs>
              <a:gs pos="60000">
                <a:srgbClr val="7ECEF4"/>
              </a:gs>
            </a:gsLst>
            <a:lin ang="5400000"/>
          </a:gradFill>
          <a:ln cap="rnd">
            <a:noFill/>
            <a:prstDash val="solid"/>
          </a:ln>
          <a:effectLst>
            <a:outerShdw blurRad="254000" dist="127000" dir="5400000" algn="ctr" rotWithShape="0">
              <a:schemeClr val="accent1">
                <a:alpha val="20000"/>
              </a:schemeClr>
            </a:outerShdw>
          </a:effectLst>
        </p:spPr>
        <p:txBody>
          <a:bodyPr rot="0" vert="horz" wrap="square" lIns="91440" tIns="45720" rIns="91440" bIns="45720" anchor="ctr">
            <a:noAutofit/>
          </a:bodyPr>
          <a:lstStyle/>
          <a:p>
            <a:pPr marL="0" algn="ctr"/>
            <a:endParaRPr/>
          </a:p>
        </p:txBody>
      </p:sp>
      <p:sp>
        <p:nvSpPr>
          <p:cNvPr id="6" name="AutoShape 6"/>
          <p:cNvSpPr/>
          <p:nvPr/>
        </p:nvSpPr>
        <p:spPr>
          <a:xfrm>
            <a:off x="667941" y="2406347"/>
            <a:ext cx="3240000" cy="3559375"/>
          </a:xfrm>
          <a:prstGeom prst="roundRect">
            <a:avLst>
              <a:gd name="adj" fmla="val 6740"/>
            </a:avLst>
          </a:prstGeom>
          <a:solidFill>
            <a:srgbClr val="FFFFFF"/>
          </a:solidFill>
          <a:ln>
            <a:noFill/>
          </a:ln>
          <a:effectLst>
            <a:outerShdw blurRad="317500" dist="127000" dir="5400000" algn="ctr" rotWithShape="0">
              <a:schemeClr val="accent1">
                <a:alpha val="20000"/>
              </a:schemeClr>
            </a:outerShdw>
          </a:effectLst>
        </p:spPr>
        <p:txBody>
          <a:bodyPr vert="horz" lIns="91440" tIns="45720" rIns="91440" bIns="45720" anchor="ctr">
            <a:normAutofit/>
          </a:bodyPr>
          <a:lstStyle/>
          <a:p>
            <a:pPr marL="0" algn="ctr"/>
            <a:endParaRPr/>
          </a:p>
        </p:txBody>
      </p:sp>
      <p:sp>
        <p:nvSpPr>
          <p:cNvPr id="7" name="TextBox 7"/>
          <p:cNvSpPr txBox="1"/>
          <p:nvPr/>
        </p:nvSpPr>
        <p:spPr>
          <a:xfrm>
            <a:off x="1027941" y="1917117"/>
            <a:ext cx="864000" cy="360000"/>
          </a:xfrm>
          <a:prstGeom prst="rect">
            <a:avLst/>
          </a:prstGeom>
          <a:noFill/>
        </p:spPr>
        <p:txBody>
          <a:bodyPr vert="horz" wrap="square" lIns="91440" tIns="45720" rIns="91440" bIns="45720" rtlCol="0" anchor="ctr">
            <a:normAutofit fontScale="92500" lnSpcReduction="20000"/>
          </a:bodyPr>
          <a:lstStyle/>
          <a:p>
            <a:pPr marL="0" algn="l">
              <a:defRPr/>
            </a:pPr>
            <a:r>
              <a:rPr lang="en-US" sz="2220" b="0" i="0" u="none" baseline="0">
                <a:solidFill>
                  <a:srgbClr val="FFFFFF"/>
                </a:solidFill>
                <a:latin typeface="Arial"/>
                <a:ea typeface="Arial"/>
              </a:rPr>
              <a:t>01.</a:t>
            </a:r>
            <a:endParaRPr lang="en-US" sz="1100"/>
          </a:p>
        </p:txBody>
      </p:sp>
      <p:sp>
        <p:nvSpPr>
          <p:cNvPr id="8" name="TextBox 8"/>
          <p:cNvSpPr txBox="1"/>
          <p:nvPr/>
        </p:nvSpPr>
        <p:spPr>
          <a:xfrm>
            <a:off x="901220" y="3434698"/>
            <a:ext cx="2773442" cy="1992853"/>
          </a:xfrm>
          <a:prstGeom prst="rect">
            <a:avLst/>
          </a:prstGeom>
          <a:noFill/>
        </p:spPr>
        <p:txBody>
          <a:bodyPr vert="horz" wrap="square" lIns="91440" tIns="45720" rIns="91440" bIns="45720" rtlCol="0" anchor="t">
            <a:spAutoFit/>
          </a:bodyPr>
          <a:lstStyle/>
          <a:p>
            <a:pPr marL="0" algn="l">
              <a:lnSpc>
                <a:spcPct val="150000"/>
              </a:lnSpc>
              <a:defRPr/>
            </a:pPr>
            <a:r>
              <a:rPr lang="zh-CN" altLang="en-US" sz="1400" b="0" i="0" u="none" baseline="0">
                <a:solidFill>
                  <a:srgbClr val="000000"/>
                </a:solidFill>
                <a:latin typeface="微软雅黑"/>
                <a:ea typeface="微软雅黑"/>
              </a:rPr>
              <a:t>随着经济的快速发展和社会需求的变化，高等教育面临着变革。教育信息化的深入推动使得高校需重视工程实践的课程设置，以培养具备实践能力和创新意识的人才。</a:t>
            </a:r>
            <a:endParaRPr lang="en-US" sz="1100"/>
          </a:p>
        </p:txBody>
      </p:sp>
      <p:sp>
        <p:nvSpPr>
          <p:cNvPr id="9" name="TextBox 9"/>
          <p:cNvSpPr txBox="1"/>
          <p:nvPr/>
        </p:nvSpPr>
        <p:spPr>
          <a:xfrm>
            <a:off x="901220" y="2831938"/>
            <a:ext cx="2773442" cy="338554"/>
          </a:xfrm>
          <a:prstGeom prst="rect">
            <a:avLst/>
          </a:prstGeom>
          <a:noFill/>
        </p:spPr>
        <p:txBody>
          <a:bodyPr vert="horz" wrap="square" lIns="91440" tIns="45720" rIns="91440" bIns="45720" rtlCol="0" anchor="b">
            <a:spAutoFit/>
          </a:bodyPr>
          <a:lstStyle/>
          <a:p>
            <a:pPr marL="0" algn="l">
              <a:defRPr/>
            </a:pPr>
            <a:r>
              <a:rPr lang="zh-CN" altLang="en-US" sz="1600" b="1" i="0" u="none" baseline="0">
                <a:solidFill>
                  <a:srgbClr val="000000"/>
                </a:solidFill>
                <a:latin typeface="微软雅黑"/>
                <a:ea typeface="微软雅黑"/>
              </a:rPr>
              <a:t>高等教育发展</a:t>
            </a:r>
            <a:endParaRPr lang="en-US" sz="1100"/>
          </a:p>
        </p:txBody>
      </p:sp>
      <p:sp>
        <p:nvSpPr>
          <p:cNvPr id="10" name="Freeform 10"/>
          <p:cNvSpPr/>
          <p:nvPr/>
        </p:nvSpPr>
        <p:spPr>
          <a:xfrm>
            <a:off x="4474588" y="1728113"/>
            <a:ext cx="2246086" cy="1008000"/>
          </a:xfrm>
          <a:custGeom>
            <a:avLst/>
            <a:gdLst/>
            <a:ahLst/>
            <a:cxnLst/>
            <a:rect l="l" t="t" r="r" b="b"/>
            <a:pathLst>
              <a:path w="1952625" h="876300">
                <a:moveTo>
                  <a:pt x="1952625" y="595503"/>
                </a:moveTo>
                <a:lnTo>
                  <a:pt x="0" y="876300"/>
                </a:lnTo>
                <a:lnTo>
                  <a:pt x="0" y="160211"/>
                </a:lnTo>
                <a:cubicBezTo>
                  <a:pt x="0" y="71729"/>
                  <a:pt x="71729" y="0"/>
                  <a:pt x="160211" y="0"/>
                </a:cubicBezTo>
                <a:lnTo>
                  <a:pt x="1328357" y="0"/>
                </a:lnTo>
                <a:cubicBezTo>
                  <a:pt x="1377763" y="12"/>
                  <a:pt x="1424407" y="22823"/>
                  <a:pt x="1454753" y="61817"/>
                </a:cubicBezTo>
                <a:lnTo>
                  <a:pt x="1619250" y="285750"/>
                </a:lnTo>
                <a:cubicBezTo>
                  <a:pt x="1701165" y="391001"/>
                  <a:pt x="1781175" y="561975"/>
                  <a:pt x="1952625" y="595503"/>
                </a:cubicBezTo>
                <a:close/>
              </a:path>
            </a:pathLst>
          </a:custGeom>
          <a:gradFill>
            <a:gsLst>
              <a:gs pos="0">
                <a:srgbClr val="7ECEF4">
                  <a:lumMod val="60000"/>
                  <a:lumOff val="40000"/>
                </a:srgbClr>
              </a:gs>
              <a:gs pos="60000">
                <a:srgbClr val="7ECEF4"/>
              </a:gs>
            </a:gsLst>
            <a:lin ang="5400000"/>
          </a:gradFill>
          <a:ln cap="rnd">
            <a:noFill/>
            <a:prstDash val="solid"/>
          </a:ln>
          <a:effectLst>
            <a:outerShdw blurRad="254000" dist="127000" dir="5400000" algn="ctr" rotWithShape="0">
              <a:schemeClr val="accent1">
                <a:alpha val="20000"/>
              </a:schemeClr>
            </a:outerShdw>
          </a:effectLst>
        </p:spPr>
        <p:txBody>
          <a:bodyPr rot="0" vert="horz" wrap="square" lIns="91440" tIns="45720" rIns="91440" bIns="45720" anchor="ctr">
            <a:noAutofit/>
          </a:bodyPr>
          <a:lstStyle/>
          <a:p>
            <a:pPr marL="0" algn="ctr"/>
            <a:endParaRPr/>
          </a:p>
        </p:txBody>
      </p:sp>
      <p:sp>
        <p:nvSpPr>
          <p:cNvPr id="11" name="AutoShape 11"/>
          <p:cNvSpPr/>
          <p:nvPr/>
        </p:nvSpPr>
        <p:spPr>
          <a:xfrm>
            <a:off x="4473421" y="2406347"/>
            <a:ext cx="3240000" cy="3559375"/>
          </a:xfrm>
          <a:prstGeom prst="roundRect">
            <a:avLst>
              <a:gd name="adj" fmla="val 6740"/>
            </a:avLst>
          </a:prstGeom>
          <a:solidFill>
            <a:srgbClr val="FFFFFF"/>
          </a:solidFill>
          <a:ln>
            <a:noFill/>
          </a:ln>
          <a:effectLst>
            <a:outerShdw blurRad="317500" dist="127000" dir="5400000" algn="ctr" rotWithShape="0">
              <a:schemeClr val="accent1">
                <a:alpha val="20000"/>
              </a:schemeClr>
            </a:outerShdw>
          </a:effectLst>
        </p:spPr>
        <p:txBody>
          <a:bodyPr vert="horz" lIns="91440" tIns="45720" rIns="91440" bIns="45720" anchor="ctr">
            <a:normAutofit/>
          </a:bodyPr>
          <a:lstStyle/>
          <a:p>
            <a:pPr marL="0" algn="ctr"/>
            <a:endParaRPr/>
          </a:p>
        </p:txBody>
      </p:sp>
      <p:sp>
        <p:nvSpPr>
          <p:cNvPr id="12" name="TextBox 12"/>
          <p:cNvSpPr txBox="1"/>
          <p:nvPr/>
        </p:nvSpPr>
        <p:spPr>
          <a:xfrm>
            <a:off x="4833421" y="1917117"/>
            <a:ext cx="864000" cy="360000"/>
          </a:xfrm>
          <a:prstGeom prst="rect">
            <a:avLst/>
          </a:prstGeom>
          <a:noFill/>
        </p:spPr>
        <p:txBody>
          <a:bodyPr vert="horz" wrap="square" lIns="91440" tIns="45720" rIns="91440" bIns="45720" rtlCol="0" anchor="ctr">
            <a:normAutofit fontScale="92500" lnSpcReduction="20000"/>
          </a:bodyPr>
          <a:lstStyle/>
          <a:p>
            <a:pPr marL="0" algn="l">
              <a:defRPr/>
            </a:pPr>
            <a:r>
              <a:rPr lang="en-US" sz="2220" b="0" i="0" u="none" baseline="0">
                <a:solidFill>
                  <a:srgbClr val="FFFFFF"/>
                </a:solidFill>
                <a:latin typeface="Arial"/>
                <a:ea typeface="Arial"/>
              </a:rPr>
              <a:t>02.</a:t>
            </a:r>
            <a:endParaRPr lang="en-US" sz="1100"/>
          </a:p>
        </p:txBody>
      </p:sp>
      <p:sp>
        <p:nvSpPr>
          <p:cNvPr id="13" name="TextBox 13"/>
          <p:cNvSpPr txBox="1"/>
          <p:nvPr/>
        </p:nvSpPr>
        <p:spPr>
          <a:xfrm>
            <a:off x="4706700" y="3434698"/>
            <a:ext cx="2773442" cy="1992853"/>
          </a:xfrm>
          <a:prstGeom prst="rect">
            <a:avLst/>
          </a:prstGeom>
          <a:noFill/>
        </p:spPr>
        <p:txBody>
          <a:bodyPr vert="horz" wrap="square" lIns="91440" tIns="45720" rIns="91440" bIns="45720" rtlCol="0" anchor="t">
            <a:spAutoFit/>
          </a:bodyPr>
          <a:lstStyle/>
          <a:p>
            <a:pPr marL="0" algn="l">
              <a:lnSpc>
                <a:spcPct val="150000"/>
              </a:lnSpc>
              <a:defRPr/>
            </a:pPr>
            <a:r>
              <a:rPr lang="zh-CN" altLang="en-US" sz="1400" b="0" i="0" u="none" baseline="0">
                <a:solidFill>
                  <a:srgbClr val="000000"/>
                </a:solidFill>
                <a:latin typeface="微软雅黑"/>
                <a:ea typeface="微软雅黑"/>
              </a:rPr>
              <a:t>工程实训是工程教育的重要组成部分，通过与实际项目的结合，帮助学生提升实践能力和综合素养，增强其就业竞争力。因此，构建有效的实训管理系统是必要的。</a:t>
            </a:r>
            <a:endParaRPr lang="en-US" sz="1100"/>
          </a:p>
        </p:txBody>
      </p:sp>
      <p:sp>
        <p:nvSpPr>
          <p:cNvPr id="14" name="TextBox 14"/>
          <p:cNvSpPr txBox="1"/>
          <p:nvPr/>
        </p:nvSpPr>
        <p:spPr>
          <a:xfrm>
            <a:off x="4706700" y="2831938"/>
            <a:ext cx="2773442" cy="338554"/>
          </a:xfrm>
          <a:prstGeom prst="rect">
            <a:avLst/>
          </a:prstGeom>
          <a:noFill/>
        </p:spPr>
        <p:txBody>
          <a:bodyPr vert="horz" wrap="square" lIns="91440" tIns="45720" rIns="91440" bIns="45720" rtlCol="0" anchor="b">
            <a:spAutoFit/>
          </a:bodyPr>
          <a:lstStyle/>
          <a:p>
            <a:pPr marL="0" algn="l">
              <a:defRPr/>
            </a:pPr>
            <a:r>
              <a:rPr lang="zh-CN" altLang="en-US" sz="1600" b="1" i="0" u="none" baseline="0">
                <a:solidFill>
                  <a:srgbClr val="000000"/>
                </a:solidFill>
                <a:latin typeface="微软雅黑"/>
                <a:ea typeface="微软雅黑"/>
              </a:rPr>
              <a:t>工程实训的重要性</a:t>
            </a:r>
            <a:endParaRPr lang="en-US" sz="1100"/>
          </a:p>
        </p:txBody>
      </p:sp>
      <p:sp>
        <p:nvSpPr>
          <p:cNvPr id="15" name="Freeform 15"/>
          <p:cNvSpPr/>
          <p:nvPr/>
        </p:nvSpPr>
        <p:spPr>
          <a:xfrm>
            <a:off x="8280067" y="1728113"/>
            <a:ext cx="2246086" cy="1008000"/>
          </a:xfrm>
          <a:custGeom>
            <a:avLst/>
            <a:gdLst/>
            <a:ahLst/>
            <a:cxnLst/>
            <a:rect l="l" t="t" r="r" b="b"/>
            <a:pathLst>
              <a:path w="1952625" h="876300">
                <a:moveTo>
                  <a:pt x="1952625" y="595503"/>
                </a:moveTo>
                <a:lnTo>
                  <a:pt x="0" y="876300"/>
                </a:lnTo>
                <a:lnTo>
                  <a:pt x="0" y="160211"/>
                </a:lnTo>
                <a:cubicBezTo>
                  <a:pt x="0" y="71729"/>
                  <a:pt x="71729" y="0"/>
                  <a:pt x="160211" y="0"/>
                </a:cubicBezTo>
                <a:lnTo>
                  <a:pt x="1328357" y="0"/>
                </a:lnTo>
                <a:cubicBezTo>
                  <a:pt x="1377763" y="12"/>
                  <a:pt x="1424407" y="22823"/>
                  <a:pt x="1454753" y="61817"/>
                </a:cubicBezTo>
                <a:lnTo>
                  <a:pt x="1619250" y="285750"/>
                </a:lnTo>
                <a:cubicBezTo>
                  <a:pt x="1701165" y="391001"/>
                  <a:pt x="1781175" y="561975"/>
                  <a:pt x="1952625" y="595503"/>
                </a:cubicBezTo>
                <a:close/>
              </a:path>
            </a:pathLst>
          </a:custGeom>
          <a:gradFill>
            <a:gsLst>
              <a:gs pos="0">
                <a:srgbClr val="7ECEF4">
                  <a:lumMod val="60000"/>
                  <a:lumOff val="40000"/>
                </a:srgbClr>
              </a:gs>
              <a:gs pos="60000">
                <a:srgbClr val="7ECEF4"/>
              </a:gs>
            </a:gsLst>
            <a:lin ang="5400000"/>
          </a:gradFill>
          <a:ln cap="rnd">
            <a:noFill/>
            <a:prstDash val="solid"/>
          </a:ln>
          <a:effectLst>
            <a:outerShdw blurRad="254000" dist="127000" dir="5400000" algn="ctr" rotWithShape="0">
              <a:schemeClr val="accent1">
                <a:alpha val="20000"/>
              </a:schemeClr>
            </a:outerShdw>
          </a:effectLst>
        </p:spPr>
        <p:txBody>
          <a:bodyPr rot="0" vert="horz" wrap="square" lIns="91440" tIns="45720" rIns="91440" bIns="45720" anchor="ctr">
            <a:noAutofit/>
          </a:bodyPr>
          <a:lstStyle/>
          <a:p>
            <a:pPr marL="0" algn="ctr"/>
            <a:endParaRPr/>
          </a:p>
        </p:txBody>
      </p:sp>
      <p:sp>
        <p:nvSpPr>
          <p:cNvPr id="16" name="AutoShape 16"/>
          <p:cNvSpPr/>
          <p:nvPr/>
        </p:nvSpPr>
        <p:spPr>
          <a:xfrm>
            <a:off x="8278900" y="2406347"/>
            <a:ext cx="3240000" cy="3559375"/>
          </a:xfrm>
          <a:prstGeom prst="roundRect">
            <a:avLst>
              <a:gd name="adj" fmla="val 6740"/>
            </a:avLst>
          </a:prstGeom>
          <a:solidFill>
            <a:srgbClr val="FFFFFF"/>
          </a:solidFill>
          <a:ln>
            <a:noFill/>
          </a:ln>
          <a:effectLst>
            <a:outerShdw blurRad="317500" dist="127000" dir="5400000" algn="ctr" rotWithShape="0">
              <a:schemeClr val="accent1">
                <a:alpha val="20000"/>
              </a:schemeClr>
            </a:outerShdw>
          </a:effectLst>
        </p:spPr>
        <p:txBody>
          <a:bodyPr vert="horz" lIns="91440" tIns="45720" rIns="91440" bIns="45720" anchor="ctr">
            <a:normAutofit/>
          </a:bodyPr>
          <a:lstStyle/>
          <a:p>
            <a:pPr marL="0" algn="ctr"/>
            <a:endParaRPr/>
          </a:p>
        </p:txBody>
      </p:sp>
      <p:sp>
        <p:nvSpPr>
          <p:cNvPr id="17" name="TextBox 17"/>
          <p:cNvSpPr txBox="1"/>
          <p:nvPr/>
        </p:nvSpPr>
        <p:spPr>
          <a:xfrm>
            <a:off x="8638900" y="1917117"/>
            <a:ext cx="864000" cy="360000"/>
          </a:xfrm>
          <a:prstGeom prst="rect">
            <a:avLst/>
          </a:prstGeom>
          <a:noFill/>
        </p:spPr>
        <p:txBody>
          <a:bodyPr vert="horz" wrap="square" lIns="91440" tIns="45720" rIns="91440" bIns="45720" rtlCol="0" anchor="ctr">
            <a:normAutofit fontScale="92500" lnSpcReduction="20000"/>
          </a:bodyPr>
          <a:lstStyle/>
          <a:p>
            <a:pPr marL="0" algn="l">
              <a:defRPr/>
            </a:pPr>
            <a:r>
              <a:rPr lang="en-US" sz="2220" b="0" i="0" u="none" baseline="0">
                <a:solidFill>
                  <a:srgbClr val="FFFFFF"/>
                </a:solidFill>
                <a:latin typeface="Arial"/>
                <a:ea typeface="Arial"/>
              </a:rPr>
              <a:t>03.</a:t>
            </a:r>
            <a:endParaRPr lang="en-US" sz="1100"/>
          </a:p>
        </p:txBody>
      </p:sp>
      <p:sp>
        <p:nvSpPr>
          <p:cNvPr id="18" name="TextBox 18"/>
          <p:cNvSpPr txBox="1"/>
          <p:nvPr/>
        </p:nvSpPr>
        <p:spPr>
          <a:xfrm>
            <a:off x="8512179" y="3434698"/>
            <a:ext cx="2773442" cy="1992853"/>
          </a:xfrm>
          <a:prstGeom prst="rect">
            <a:avLst/>
          </a:prstGeom>
          <a:noFill/>
        </p:spPr>
        <p:txBody>
          <a:bodyPr vert="horz" wrap="square" lIns="91440" tIns="45720" rIns="91440" bIns="45720" rtlCol="0" anchor="t">
            <a:spAutoFit/>
          </a:bodyPr>
          <a:lstStyle/>
          <a:p>
            <a:pPr marL="0" algn="l">
              <a:lnSpc>
                <a:spcPct val="150000"/>
              </a:lnSpc>
              <a:defRPr/>
            </a:pPr>
            <a:r>
              <a:rPr lang="zh-CN" altLang="en-US" sz="1400" b="0" i="0" u="none" baseline="0">
                <a:solidFill>
                  <a:srgbClr val="000000"/>
                </a:solidFill>
                <a:latin typeface="微软雅黑"/>
                <a:ea typeface="微软雅黑"/>
              </a:rPr>
              <a:t>传统管理模式存在教学资源分散、学习追踪困难等问题，导致学生的学习体验较差，因此亟需开发信息化的管理平台，以提升教学和管理的效率。</a:t>
            </a:r>
            <a:endParaRPr lang="en-US" sz="1100"/>
          </a:p>
        </p:txBody>
      </p:sp>
      <p:sp>
        <p:nvSpPr>
          <p:cNvPr id="19" name="TextBox 19"/>
          <p:cNvSpPr txBox="1"/>
          <p:nvPr/>
        </p:nvSpPr>
        <p:spPr>
          <a:xfrm>
            <a:off x="8512179" y="2831938"/>
            <a:ext cx="2773442" cy="338554"/>
          </a:xfrm>
          <a:prstGeom prst="rect">
            <a:avLst/>
          </a:prstGeom>
          <a:noFill/>
        </p:spPr>
        <p:txBody>
          <a:bodyPr vert="horz" wrap="square" lIns="91440" tIns="45720" rIns="91440" bIns="45720" rtlCol="0" anchor="b">
            <a:spAutoFit/>
          </a:bodyPr>
          <a:lstStyle/>
          <a:p>
            <a:pPr marL="0" algn="l">
              <a:defRPr/>
            </a:pPr>
            <a:r>
              <a:rPr lang="zh-CN" altLang="en-US" sz="1600" b="1" i="0" u="none" baseline="0">
                <a:solidFill>
                  <a:srgbClr val="000000"/>
                </a:solidFill>
                <a:latin typeface="微软雅黑"/>
                <a:ea typeface="微软雅黑"/>
              </a:rPr>
              <a:t>传统管理方式的问题</a:t>
            </a:r>
            <a:endParaRPr lang="en-US" sz="1100"/>
          </a:p>
        </p:txBody>
      </p:sp>
      <p:sp>
        <p:nvSpPr>
          <p:cNvPr id="20" name="TextBox 20"/>
          <p:cNvSpPr txBox="1"/>
          <p:nvPr/>
        </p:nvSpPr>
        <p:spPr>
          <a:xfrm>
            <a:off x="666750" y="0"/>
            <a:ext cx="10858500" cy="1028700"/>
          </a:xfrm>
          <a:prstGeom prst="rect">
            <a:avLst/>
          </a:prstGeom>
        </p:spPr>
        <p:txBody>
          <a:bodyPr vert="horz" lIns="91440" tIns="45720" rIns="91440" bIns="45720" rtlCol="0" anchor="b">
            <a:normAutofit/>
          </a:bodyPr>
          <a:lstStyle/>
          <a:p>
            <a:pPr marL="0" algn="l">
              <a:lnSpc>
                <a:spcPct val="90000"/>
              </a:lnSpc>
              <a:spcBef>
                <a:spcPct val="0"/>
              </a:spcBef>
              <a:defRPr/>
            </a:pPr>
            <a:r>
              <a:rPr lang="zh-CN" altLang="en-US" sz="2800" b="1" i="0" u="none" baseline="0">
                <a:solidFill>
                  <a:srgbClr val="000000"/>
                </a:solidFill>
                <a:latin typeface="微软雅黑"/>
                <a:ea typeface="微软雅黑"/>
              </a:rPr>
              <a:t>研究背景</a:t>
            </a:r>
            <a:endParaRPr lang="en-US" sz="110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1"/>
            <a:ext cx="10850563" cy="1028699"/>
          </a:xfrm>
        </p:spPr>
        <p:txBody>
          <a:bodyPr vert="horz" lIns="91440" tIns="45720" rIns="91440" bIns="45720" anchor="b">
            <a:normAutofit/>
          </a:bodyPr>
          <a:lstStyle/>
          <a:p>
            <a:pPr algn="l">
              <a:lnSpc>
                <a:spcPct val="90000"/>
              </a:lnSpc>
              <a:spcBef>
                <a:spcPct val="0"/>
              </a:spcBef>
            </a:pPr>
            <a:r>
              <a:rPr lang="zh-CN" altLang="en-US" sz="2800" b="1" i="0" u="none" baseline="0">
                <a:solidFill>
                  <a:srgbClr val="000000"/>
                </a:solidFill>
                <a:latin typeface="微软雅黑"/>
                <a:ea typeface="微软雅黑"/>
              </a:rPr>
              <a:t>研究内容</a:t>
            </a:r>
          </a:p>
        </p:txBody>
      </p:sp>
      <p:grpSp>
        <p:nvGrpSpPr>
          <p:cNvPr id="3" name="Group 3"/>
          <p:cNvGrpSpPr/>
          <p:nvPr/>
        </p:nvGrpSpPr>
        <p:grpSpPr>
          <a:xfrm>
            <a:off x="983440" y="1262987"/>
            <a:ext cx="10225120" cy="4444408"/>
            <a:chOff x="983440" y="1262987"/>
            <a:chExt cx="10225120" cy="4444408"/>
          </a:xfrm>
        </p:grpSpPr>
        <p:sp>
          <p:nvSpPr>
            <p:cNvPr id="4" name="AutoShape 4"/>
            <p:cNvSpPr/>
            <p:nvPr/>
          </p:nvSpPr>
          <p:spPr>
            <a:xfrm>
              <a:off x="983440" y="3219423"/>
              <a:ext cx="10225120" cy="419154"/>
            </a:xfrm>
            <a:prstGeom prst="rightArrow">
              <a:avLst/>
            </a:prstGeom>
            <a:solidFill>
              <a:srgbClr val="FFFFFF">
                <a:lumMod val="85000"/>
              </a:srgbClr>
            </a:solidFill>
            <a:ln w="12700" cap="flat" cmpd="sng">
              <a:solidFill>
                <a:srgbClr val="FFFFFF"/>
              </a:solidFill>
              <a:prstDash val="solid"/>
            </a:ln>
          </p:spPr>
          <p:txBody>
            <a:bodyPr vert="horz" lIns="91440" tIns="45720" rIns="91440" bIns="45720" anchor="ctr">
              <a:normAutofit fontScale="47500" lnSpcReduction="20000"/>
            </a:bodyPr>
            <a:lstStyle/>
            <a:p>
              <a:pPr marL="0" algn="ctr"/>
              <a:endParaRPr/>
            </a:p>
          </p:txBody>
        </p:sp>
        <p:grpSp>
          <p:nvGrpSpPr>
            <p:cNvPr id="5" name="Group 5"/>
            <p:cNvGrpSpPr/>
            <p:nvPr/>
          </p:nvGrpSpPr>
          <p:grpSpPr>
            <a:xfrm>
              <a:off x="2357791" y="3177651"/>
              <a:ext cx="571222" cy="571221"/>
              <a:chOff x="1832789" y="4687184"/>
              <a:chExt cx="925890" cy="925888"/>
            </a:xfrm>
          </p:grpSpPr>
          <p:sp>
            <p:nvSpPr>
              <p:cNvPr id="6" name="AutoShape 6"/>
              <p:cNvSpPr/>
              <p:nvPr/>
            </p:nvSpPr>
            <p:spPr>
              <a:xfrm>
                <a:off x="1832789" y="4687184"/>
                <a:ext cx="925890" cy="925888"/>
              </a:xfrm>
              <a:prstGeom prst="ellipse">
                <a:avLst/>
              </a:prstGeom>
              <a:solidFill>
                <a:schemeClr val="accent1"/>
              </a:solidFill>
              <a:ln w="38100" cap="flat" cmpd="sng">
                <a:solidFill>
                  <a:srgbClr val="FFFFFF"/>
                </a:solidFill>
                <a:prstDash val="solid"/>
              </a:ln>
            </p:spPr>
            <p:txBody>
              <a:bodyPr vert="horz" lIns="91440" tIns="45720" rIns="91440" bIns="45720" anchor="ctr">
                <a:normAutofit/>
              </a:bodyPr>
              <a:lstStyle/>
              <a:p>
                <a:pPr marL="0" algn="ctr"/>
                <a:endParaRPr/>
              </a:p>
            </p:txBody>
          </p:sp>
          <p:grpSp>
            <p:nvGrpSpPr>
              <p:cNvPr id="7" name="Group 7"/>
              <p:cNvGrpSpPr/>
              <p:nvPr/>
            </p:nvGrpSpPr>
            <p:grpSpPr>
              <a:xfrm>
                <a:off x="2054227" y="4894312"/>
                <a:ext cx="483010" cy="511632"/>
                <a:chOff x="0" y="0"/>
                <a:chExt cx="483010" cy="511631"/>
              </a:xfrm>
            </p:grpSpPr>
            <p:sp>
              <p:nvSpPr>
                <p:cNvPr id="8" name="Freeform 8"/>
                <p:cNvSpPr/>
                <p:nvPr/>
              </p:nvSpPr>
              <p:spPr>
                <a:xfrm>
                  <a:off x="0" y="0"/>
                  <a:ext cx="483010" cy="361363"/>
                </a:xfrm>
                <a:custGeom>
                  <a:avLst/>
                  <a:gdLst/>
                  <a:ahLst/>
                  <a:cxnLst/>
                  <a:rect l="l" t="t" r="r" b="b"/>
                  <a:pathLst>
                    <a:path w="120000" h="120000" extrusionOk="0">
                      <a:moveTo>
                        <a:pt x="116450" y="93983"/>
                      </a:moveTo>
                      <a:cubicBezTo>
                        <a:pt x="116450" y="97905"/>
                        <a:pt x="114061" y="101100"/>
                        <a:pt x="111122" y="101100"/>
                      </a:cubicBezTo>
                      <a:lnTo>
                        <a:pt x="8877" y="101100"/>
                      </a:lnTo>
                      <a:cubicBezTo>
                        <a:pt x="5938" y="101100"/>
                        <a:pt x="3550" y="97905"/>
                        <a:pt x="3550" y="93983"/>
                      </a:cubicBezTo>
                      <a:lnTo>
                        <a:pt x="3550" y="11855"/>
                      </a:lnTo>
                      <a:cubicBezTo>
                        <a:pt x="3550" y="7933"/>
                        <a:pt x="5938" y="4738"/>
                        <a:pt x="8877" y="4738"/>
                      </a:cubicBezTo>
                      <a:lnTo>
                        <a:pt x="111122" y="4738"/>
                      </a:lnTo>
                      <a:cubicBezTo>
                        <a:pt x="114061" y="4738"/>
                        <a:pt x="116450" y="7933"/>
                        <a:pt x="116450" y="11855"/>
                      </a:cubicBezTo>
                      <a:cubicBezTo>
                        <a:pt x="116450" y="11855"/>
                        <a:pt x="116450" y="93983"/>
                        <a:pt x="116450" y="93983"/>
                      </a:cubicBezTo>
                      <a:close/>
                      <a:moveTo>
                        <a:pt x="111122" y="0"/>
                      </a:moveTo>
                      <a:lnTo>
                        <a:pt x="8877" y="0"/>
                      </a:lnTo>
                      <a:cubicBezTo>
                        <a:pt x="3983" y="0"/>
                        <a:pt x="0" y="5316"/>
                        <a:pt x="0" y="11855"/>
                      </a:cubicBezTo>
                      <a:lnTo>
                        <a:pt x="0" y="93983"/>
                      </a:lnTo>
                      <a:cubicBezTo>
                        <a:pt x="0" y="100522"/>
                        <a:pt x="3983" y="105838"/>
                        <a:pt x="8877" y="105838"/>
                      </a:cubicBezTo>
                      <a:lnTo>
                        <a:pt x="58222" y="105838"/>
                      </a:lnTo>
                      <a:lnTo>
                        <a:pt x="58222" y="115261"/>
                      </a:lnTo>
                      <a:lnTo>
                        <a:pt x="36472" y="115261"/>
                      </a:lnTo>
                      <a:lnTo>
                        <a:pt x="36472" y="120000"/>
                      </a:lnTo>
                      <a:lnTo>
                        <a:pt x="83522" y="120000"/>
                      </a:lnTo>
                      <a:lnTo>
                        <a:pt x="83522" y="115261"/>
                      </a:lnTo>
                      <a:lnTo>
                        <a:pt x="61772" y="115261"/>
                      </a:lnTo>
                      <a:lnTo>
                        <a:pt x="61772" y="105838"/>
                      </a:lnTo>
                      <a:lnTo>
                        <a:pt x="111122" y="105838"/>
                      </a:lnTo>
                      <a:cubicBezTo>
                        <a:pt x="116016" y="105838"/>
                        <a:pt x="120000" y="100522"/>
                        <a:pt x="120000" y="93983"/>
                      </a:cubicBezTo>
                      <a:lnTo>
                        <a:pt x="120000" y="11855"/>
                      </a:lnTo>
                      <a:cubicBezTo>
                        <a:pt x="120000" y="5316"/>
                        <a:pt x="116016" y="0"/>
                        <a:pt x="111122" y="0"/>
                      </a:cubicBezTo>
                      <a:close/>
                    </a:path>
                  </a:pathLst>
                </a:custGeom>
                <a:solidFill>
                  <a:srgbClr val="FFFFFF"/>
                </a:solidFill>
              </p:spPr>
              <p:txBody>
                <a:bodyPr vert="horz" lIns="45700" tIns="45700" rIns="45700" bIns="45700" anchor="t">
                  <a:noAutofit/>
                </a:bodyPr>
                <a:lstStyle/>
                <a:p>
                  <a:pPr marL="0" marR="0" indent="0" algn="l">
                    <a:lnSpc>
                      <a:spcPct val="100000"/>
                    </a:lnSpc>
                    <a:spcBef>
                      <a:spcPct val="0"/>
                    </a:spcBef>
                    <a:spcAft>
                      <a:spcPct val="0"/>
                    </a:spcAft>
                  </a:pPr>
                  <a:endParaRPr/>
                </a:p>
              </p:txBody>
            </p:sp>
            <p:sp>
              <p:nvSpPr>
                <p:cNvPr id="9" name="Freeform 9"/>
                <p:cNvSpPr/>
                <p:nvPr/>
              </p:nvSpPr>
              <p:spPr>
                <a:xfrm>
                  <a:off x="28622" y="28623"/>
                  <a:ext cx="398932" cy="245083"/>
                </a:xfrm>
                <a:custGeom>
                  <a:avLst/>
                  <a:gdLst/>
                  <a:ahLst/>
                  <a:cxnLst/>
                  <a:rect l="l" t="t" r="r" b="b"/>
                  <a:pathLst>
                    <a:path w="120000" h="120000" extrusionOk="0">
                      <a:moveTo>
                        <a:pt x="4294" y="6994"/>
                      </a:moveTo>
                      <a:lnTo>
                        <a:pt x="115705" y="6994"/>
                      </a:lnTo>
                      <a:lnTo>
                        <a:pt x="115705" y="113005"/>
                      </a:lnTo>
                      <a:lnTo>
                        <a:pt x="4294" y="113005"/>
                      </a:lnTo>
                      <a:cubicBezTo>
                        <a:pt x="4294" y="113005"/>
                        <a:pt x="4294" y="6994"/>
                        <a:pt x="4294" y="6994"/>
                      </a:cubicBezTo>
                      <a:close/>
                      <a:moveTo>
                        <a:pt x="0" y="120000"/>
                      </a:moveTo>
                      <a:lnTo>
                        <a:pt x="120000" y="120000"/>
                      </a:lnTo>
                      <a:lnTo>
                        <a:pt x="120000" y="0"/>
                      </a:lnTo>
                      <a:lnTo>
                        <a:pt x="0" y="0"/>
                      </a:lnTo>
                      <a:cubicBezTo>
                        <a:pt x="0" y="0"/>
                        <a:pt x="0" y="120000"/>
                        <a:pt x="0" y="120000"/>
                      </a:cubicBezTo>
                      <a:close/>
                    </a:path>
                  </a:pathLst>
                </a:custGeom>
                <a:solidFill>
                  <a:srgbClr val="FFFFFF"/>
                </a:solidFill>
              </p:spPr>
              <p:txBody>
                <a:bodyPr vert="horz" lIns="45700" tIns="45700" rIns="45700" bIns="45700" anchor="t">
                  <a:noAutofit/>
                </a:bodyPr>
                <a:lstStyle/>
                <a:p>
                  <a:pPr marL="0" marR="0" indent="0" algn="l">
                    <a:lnSpc>
                      <a:spcPct val="100000"/>
                    </a:lnSpc>
                    <a:spcBef>
                      <a:spcPct val="0"/>
                    </a:spcBef>
                    <a:spcAft>
                      <a:spcPct val="0"/>
                    </a:spcAft>
                  </a:pPr>
                  <a:endParaRPr/>
                </a:p>
              </p:txBody>
            </p:sp>
            <p:sp>
              <p:nvSpPr>
                <p:cNvPr id="10" name="Freeform 10"/>
                <p:cNvSpPr/>
                <p:nvPr/>
              </p:nvSpPr>
              <p:spPr>
                <a:xfrm>
                  <a:off x="0" y="400717"/>
                  <a:ext cx="483010" cy="110914"/>
                </a:xfrm>
                <a:custGeom>
                  <a:avLst/>
                  <a:gdLst/>
                  <a:ahLst/>
                  <a:cxnLst/>
                  <a:rect l="l" t="t" r="r" b="b"/>
                  <a:pathLst>
                    <a:path w="120000" h="120000" extrusionOk="0">
                      <a:moveTo>
                        <a:pt x="3550" y="15388"/>
                      </a:moveTo>
                      <a:lnTo>
                        <a:pt x="116450" y="15388"/>
                      </a:lnTo>
                      <a:lnTo>
                        <a:pt x="116450" y="104611"/>
                      </a:lnTo>
                      <a:lnTo>
                        <a:pt x="3550" y="104611"/>
                      </a:lnTo>
                      <a:cubicBezTo>
                        <a:pt x="3550" y="104611"/>
                        <a:pt x="3550" y="15388"/>
                        <a:pt x="3550" y="15388"/>
                      </a:cubicBezTo>
                      <a:close/>
                      <a:moveTo>
                        <a:pt x="0" y="120000"/>
                      </a:moveTo>
                      <a:lnTo>
                        <a:pt x="120000" y="120000"/>
                      </a:lnTo>
                      <a:lnTo>
                        <a:pt x="120000" y="0"/>
                      </a:lnTo>
                      <a:lnTo>
                        <a:pt x="0" y="0"/>
                      </a:lnTo>
                      <a:cubicBezTo>
                        <a:pt x="0" y="0"/>
                        <a:pt x="0" y="120000"/>
                        <a:pt x="0" y="120000"/>
                      </a:cubicBezTo>
                      <a:close/>
                    </a:path>
                  </a:pathLst>
                </a:custGeom>
                <a:solidFill>
                  <a:srgbClr val="FFFFFF"/>
                </a:solidFill>
              </p:spPr>
              <p:txBody>
                <a:bodyPr vert="horz" lIns="45700" tIns="45700" rIns="45700" bIns="45700" anchor="t">
                  <a:noAutofit/>
                </a:bodyPr>
                <a:lstStyle/>
                <a:p>
                  <a:pPr marL="0" marR="0" indent="0" algn="l">
                    <a:lnSpc>
                      <a:spcPct val="100000"/>
                    </a:lnSpc>
                    <a:spcBef>
                      <a:spcPct val="0"/>
                    </a:spcBef>
                    <a:spcAft>
                      <a:spcPct val="0"/>
                    </a:spcAft>
                  </a:pPr>
                  <a:endParaRPr/>
                </a:p>
              </p:txBody>
            </p:sp>
            <p:sp>
              <p:nvSpPr>
                <p:cNvPr id="11" name="Freeform 11"/>
                <p:cNvSpPr/>
                <p:nvPr/>
              </p:nvSpPr>
              <p:spPr>
                <a:xfrm>
                  <a:off x="28622" y="429341"/>
                  <a:ext cx="48302" cy="48302"/>
                </a:xfrm>
                <a:custGeom>
                  <a:avLst/>
                  <a:gdLst/>
                  <a:ahLst/>
                  <a:cxnLst/>
                  <a:rect l="l" t="t" r="r" b="b"/>
                  <a:pathLst>
                    <a:path w="120000" h="120000" extrusionOk="0">
                      <a:moveTo>
                        <a:pt x="59966" y="84833"/>
                      </a:moveTo>
                      <a:cubicBezTo>
                        <a:pt x="46294" y="84833"/>
                        <a:pt x="35166" y="73666"/>
                        <a:pt x="35166" y="59966"/>
                      </a:cubicBezTo>
                      <a:cubicBezTo>
                        <a:pt x="35166" y="46294"/>
                        <a:pt x="46294" y="35166"/>
                        <a:pt x="59966" y="35166"/>
                      </a:cubicBezTo>
                      <a:cubicBezTo>
                        <a:pt x="73666" y="35166"/>
                        <a:pt x="84833" y="46294"/>
                        <a:pt x="84833" y="59966"/>
                      </a:cubicBezTo>
                      <a:cubicBezTo>
                        <a:pt x="84833" y="73666"/>
                        <a:pt x="73666" y="84833"/>
                        <a:pt x="59966" y="84833"/>
                      </a:cubicBezTo>
                      <a:close/>
                      <a:moveTo>
                        <a:pt x="59966" y="0"/>
                      </a:moveTo>
                      <a:cubicBezTo>
                        <a:pt x="26894" y="0"/>
                        <a:pt x="0" y="26894"/>
                        <a:pt x="0" y="59966"/>
                      </a:cubicBezTo>
                      <a:cubicBezTo>
                        <a:pt x="0" y="93072"/>
                        <a:pt x="26894" y="120000"/>
                        <a:pt x="59966" y="120000"/>
                      </a:cubicBezTo>
                      <a:cubicBezTo>
                        <a:pt x="93072" y="120000"/>
                        <a:pt x="120000" y="93072"/>
                        <a:pt x="120000" y="59966"/>
                      </a:cubicBezTo>
                      <a:cubicBezTo>
                        <a:pt x="120000" y="26894"/>
                        <a:pt x="93072" y="0"/>
                        <a:pt x="59966" y="0"/>
                      </a:cubicBezTo>
                      <a:close/>
                    </a:path>
                  </a:pathLst>
                </a:custGeom>
                <a:solidFill>
                  <a:srgbClr val="FFFFFF"/>
                </a:solidFill>
              </p:spPr>
              <p:txBody>
                <a:bodyPr vert="horz" lIns="45700" tIns="45700" rIns="45700" bIns="45700" anchor="t">
                  <a:noAutofit/>
                </a:bodyPr>
                <a:lstStyle/>
                <a:p>
                  <a:pPr marL="0" marR="0" indent="0" algn="l">
                    <a:lnSpc>
                      <a:spcPct val="100000"/>
                    </a:lnSpc>
                    <a:spcBef>
                      <a:spcPct val="0"/>
                    </a:spcBef>
                    <a:spcAft>
                      <a:spcPct val="0"/>
                    </a:spcAft>
                  </a:pPr>
                  <a:endParaRPr/>
                </a:p>
              </p:txBody>
            </p:sp>
            <p:sp>
              <p:nvSpPr>
                <p:cNvPr id="12" name="Freeform 12"/>
                <p:cNvSpPr/>
                <p:nvPr/>
              </p:nvSpPr>
              <p:spPr>
                <a:xfrm>
                  <a:off x="271914" y="457964"/>
                  <a:ext cx="148481" cy="14312"/>
                </a:xfrm>
                <a:custGeom>
                  <a:avLst/>
                  <a:gdLst/>
                  <a:ahLst/>
                  <a:cxnLst/>
                  <a:rect l="l" t="t" r="r" b="b"/>
                  <a:pathLst>
                    <a:path w="120000" h="120000" extrusionOk="0">
                      <a:moveTo>
                        <a:pt x="0" y="120000"/>
                      </a:moveTo>
                      <a:lnTo>
                        <a:pt x="120000" y="120000"/>
                      </a:lnTo>
                      <a:lnTo>
                        <a:pt x="120000" y="0"/>
                      </a:lnTo>
                      <a:lnTo>
                        <a:pt x="0" y="0"/>
                      </a:lnTo>
                      <a:cubicBezTo>
                        <a:pt x="0" y="0"/>
                        <a:pt x="0" y="120000"/>
                        <a:pt x="0" y="120000"/>
                      </a:cubicBezTo>
                      <a:close/>
                    </a:path>
                  </a:pathLst>
                </a:custGeom>
                <a:solidFill>
                  <a:srgbClr val="FFFFFF"/>
                </a:solidFill>
              </p:spPr>
              <p:txBody>
                <a:bodyPr vert="horz" lIns="45700" tIns="45700" rIns="45700" bIns="45700" anchor="t">
                  <a:noAutofit/>
                </a:bodyPr>
                <a:lstStyle/>
                <a:p>
                  <a:pPr marL="0" marR="0" indent="0" algn="l">
                    <a:lnSpc>
                      <a:spcPct val="100000"/>
                    </a:lnSpc>
                    <a:spcBef>
                      <a:spcPct val="0"/>
                    </a:spcBef>
                    <a:spcAft>
                      <a:spcPct val="0"/>
                    </a:spcAft>
                  </a:pPr>
                  <a:endParaRPr/>
                </a:p>
              </p:txBody>
            </p:sp>
          </p:grpSp>
        </p:grpSp>
        <p:grpSp>
          <p:nvGrpSpPr>
            <p:cNvPr id="13" name="Group 13"/>
            <p:cNvGrpSpPr/>
            <p:nvPr/>
          </p:nvGrpSpPr>
          <p:grpSpPr>
            <a:xfrm>
              <a:off x="5818276" y="3177651"/>
              <a:ext cx="571222" cy="571221"/>
              <a:chOff x="6113405" y="4034755"/>
              <a:chExt cx="518325" cy="518324"/>
            </a:xfrm>
          </p:grpSpPr>
          <p:sp>
            <p:nvSpPr>
              <p:cNvPr id="14" name="AutoShape 14"/>
              <p:cNvSpPr/>
              <p:nvPr/>
            </p:nvSpPr>
            <p:spPr>
              <a:xfrm>
                <a:off x="6113405" y="4034755"/>
                <a:ext cx="518325" cy="518324"/>
              </a:xfrm>
              <a:prstGeom prst="ellipse">
                <a:avLst/>
              </a:prstGeom>
              <a:solidFill>
                <a:schemeClr val="accent3"/>
              </a:solidFill>
              <a:ln w="38100" cap="flat" cmpd="sng">
                <a:solidFill>
                  <a:srgbClr val="FFFFFF"/>
                </a:solidFill>
                <a:prstDash val="solid"/>
              </a:ln>
            </p:spPr>
            <p:txBody>
              <a:bodyPr vert="horz" lIns="91440" tIns="45720" rIns="91440" bIns="45720" anchor="ctr">
                <a:normAutofit/>
              </a:bodyPr>
              <a:lstStyle/>
              <a:p>
                <a:pPr marL="0" algn="ctr"/>
                <a:endParaRPr/>
              </a:p>
            </p:txBody>
          </p:sp>
          <p:grpSp>
            <p:nvGrpSpPr>
              <p:cNvPr id="15" name="Group 15"/>
              <p:cNvGrpSpPr/>
              <p:nvPr/>
            </p:nvGrpSpPr>
            <p:grpSpPr>
              <a:xfrm>
                <a:off x="6246891" y="4139123"/>
                <a:ext cx="308502" cy="309589"/>
                <a:chOff x="0" y="0"/>
                <a:chExt cx="509836" cy="511631"/>
              </a:xfrm>
            </p:grpSpPr>
            <p:sp>
              <p:nvSpPr>
                <p:cNvPr id="16" name="Freeform 16"/>
                <p:cNvSpPr/>
                <p:nvPr/>
              </p:nvSpPr>
              <p:spPr>
                <a:xfrm>
                  <a:off x="258509" y="272868"/>
                  <a:ext cx="251327" cy="238763"/>
                </a:xfrm>
                <a:custGeom>
                  <a:avLst/>
                  <a:gdLst/>
                  <a:ahLst/>
                  <a:cxnLst/>
                  <a:rect l="l" t="t" r="r" b="b"/>
                  <a:pathLst>
                    <a:path w="120000" h="120000" extrusionOk="0">
                      <a:moveTo>
                        <a:pt x="84122" y="101244"/>
                      </a:moveTo>
                      <a:lnTo>
                        <a:pt x="60005" y="82805"/>
                      </a:lnTo>
                      <a:lnTo>
                        <a:pt x="35888" y="101244"/>
                      </a:lnTo>
                      <a:lnTo>
                        <a:pt x="45094" y="71416"/>
                      </a:lnTo>
                      <a:lnTo>
                        <a:pt x="20972" y="52994"/>
                      </a:lnTo>
                      <a:lnTo>
                        <a:pt x="50783" y="52994"/>
                      </a:lnTo>
                      <a:lnTo>
                        <a:pt x="60005" y="23177"/>
                      </a:lnTo>
                      <a:lnTo>
                        <a:pt x="69211" y="52994"/>
                      </a:lnTo>
                      <a:lnTo>
                        <a:pt x="99027" y="52994"/>
                      </a:lnTo>
                      <a:lnTo>
                        <a:pt x="74916" y="71416"/>
                      </a:lnTo>
                      <a:cubicBezTo>
                        <a:pt x="74916" y="71416"/>
                        <a:pt x="84122" y="101244"/>
                        <a:pt x="84122" y="101244"/>
                      </a:cubicBezTo>
                      <a:close/>
                      <a:moveTo>
                        <a:pt x="120000" y="45827"/>
                      </a:moveTo>
                      <a:lnTo>
                        <a:pt x="74161" y="45827"/>
                      </a:lnTo>
                      <a:lnTo>
                        <a:pt x="60005" y="0"/>
                      </a:lnTo>
                      <a:lnTo>
                        <a:pt x="45833" y="45827"/>
                      </a:lnTo>
                      <a:lnTo>
                        <a:pt x="0" y="45827"/>
                      </a:lnTo>
                      <a:lnTo>
                        <a:pt x="37083" y="74161"/>
                      </a:lnTo>
                      <a:lnTo>
                        <a:pt x="22944" y="120000"/>
                      </a:lnTo>
                      <a:lnTo>
                        <a:pt x="60005" y="91666"/>
                      </a:lnTo>
                      <a:lnTo>
                        <a:pt x="97083" y="120000"/>
                      </a:lnTo>
                      <a:lnTo>
                        <a:pt x="82927" y="74161"/>
                      </a:lnTo>
                      <a:cubicBezTo>
                        <a:pt x="82927" y="74161"/>
                        <a:pt x="120000" y="45827"/>
                        <a:pt x="120000" y="45827"/>
                      </a:cubicBezTo>
                      <a:close/>
                    </a:path>
                  </a:pathLst>
                </a:custGeom>
                <a:solidFill>
                  <a:srgbClr val="FFFFFF"/>
                </a:solidFill>
              </p:spPr>
              <p:txBody>
                <a:bodyPr vert="horz" lIns="45700" tIns="45700" rIns="45700" bIns="45700" anchor="t">
                  <a:noAutofit/>
                </a:bodyPr>
                <a:lstStyle/>
                <a:p>
                  <a:pPr marL="0" marR="0" indent="0" algn="l">
                    <a:lnSpc>
                      <a:spcPct val="100000"/>
                    </a:lnSpc>
                    <a:spcBef>
                      <a:spcPct val="0"/>
                    </a:spcBef>
                    <a:spcAft>
                      <a:spcPct val="0"/>
                    </a:spcAft>
                  </a:pPr>
                  <a:endParaRPr/>
                </a:p>
              </p:txBody>
            </p:sp>
            <p:sp>
              <p:nvSpPr>
                <p:cNvPr id="17" name="Freeform 17"/>
                <p:cNvSpPr/>
                <p:nvPr/>
              </p:nvSpPr>
              <p:spPr>
                <a:xfrm>
                  <a:off x="0" y="0"/>
                  <a:ext cx="382377" cy="439825"/>
                </a:xfrm>
                <a:custGeom>
                  <a:avLst/>
                  <a:gdLst/>
                  <a:ahLst/>
                  <a:cxnLst/>
                  <a:rect l="l" t="t" r="r" b="b"/>
                  <a:pathLst>
                    <a:path w="120000" h="120000" extrusionOk="0">
                      <a:moveTo>
                        <a:pt x="4500" y="22594"/>
                      </a:moveTo>
                      <a:cubicBezTo>
                        <a:pt x="4655" y="22700"/>
                        <a:pt x="4855" y="22800"/>
                        <a:pt x="5022" y="22900"/>
                      </a:cubicBezTo>
                      <a:cubicBezTo>
                        <a:pt x="5244" y="23038"/>
                        <a:pt x="5483" y="23177"/>
                        <a:pt x="5716" y="23316"/>
                      </a:cubicBezTo>
                      <a:cubicBezTo>
                        <a:pt x="6311" y="23650"/>
                        <a:pt x="6938" y="23977"/>
                        <a:pt x="7611" y="24294"/>
                      </a:cubicBezTo>
                      <a:cubicBezTo>
                        <a:pt x="7850" y="24411"/>
                        <a:pt x="8077" y="24527"/>
                        <a:pt x="8327" y="24644"/>
                      </a:cubicBezTo>
                      <a:cubicBezTo>
                        <a:pt x="10194" y="25477"/>
                        <a:pt x="12327" y="26250"/>
                        <a:pt x="14683" y="26955"/>
                      </a:cubicBezTo>
                      <a:cubicBezTo>
                        <a:pt x="15005" y="27050"/>
                        <a:pt x="15350" y="27144"/>
                        <a:pt x="15688" y="27238"/>
                      </a:cubicBezTo>
                      <a:cubicBezTo>
                        <a:pt x="16583" y="27494"/>
                        <a:pt x="17505" y="27738"/>
                        <a:pt x="18450" y="27972"/>
                      </a:cubicBezTo>
                      <a:cubicBezTo>
                        <a:pt x="18833" y="28072"/>
                        <a:pt x="19205" y="28161"/>
                        <a:pt x="19600" y="28255"/>
                      </a:cubicBezTo>
                      <a:cubicBezTo>
                        <a:pt x="20711" y="28511"/>
                        <a:pt x="21855" y="28761"/>
                        <a:pt x="23027" y="29000"/>
                      </a:cubicBezTo>
                      <a:cubicBezTo>
                        <a:pt x="23238" y="29038"/>
                        <a:pt x="23433" y="29088"/>
                        <a:pt x="23638" y="29122"/>
                      </a:cubicBezTo>
                      <a:cubicBezTo>
                        <a:pt x="25033" y="29394"/>
                        <a:pt x="26472" y="29650"/>
                        <a:pt x="27938" y="29883"/>
                      </a:cubicBezTo>
                      <a:cubicBezTo>
                        <a:pt x="28311" y="29944"/>
                        <a:pt x="28700" y="30005"/>
                        <a:pt x="29083" y="30061"/>
                      </a:cubicBezTo>
                      <a:cubicBezTo>
                        <a:pt x="30200" y="30233"/>
                        <a:pt x="31327" y="30394"/>
                        <a:pt x="32477" y="30544"/>
                      </a:cubicBezTo>
                      <a:cubicBezTo>
                        <a:pt x="32961" y="30611"/>
                        <a:pt x="33444" y="30672"/>
                        <a:pt x="33938" y="30733"/>
                      </a:cubicBezTo>
                      <a:cubicBezTo>
                        <a:pt x="35111" y="30877"/>
                        <a:pt x="36300" y="31011"/>
                        <a:pt x="37500" y="31133"/>
                      </a:cubicBezTo>
                      <a:cubicBezTo>
                        <a:pt x="37894" y="31177"/>
                        <a:pt x="38283" y="31222"/>
                        <a:pt x="38677" y="31261"/>
                      </a:cubicBezTo>
                      <a:cubicBezTo>
                        <a:pt x="40266" y="31416"/>
                        <a:pt x="41866" y="31555"/>
                        <a:pt x="43494" y="31677"/>
                      </a:cubicBezTo>
                      <a:cubicBezTo>
                        <a:pt x="43794" y="31700"/>
                        <a:pt x="44094" y="31716"/>
                        <a:pt x="44400" y="31733"/>
                      </a:cubicBezTo>
                      <a:cubicBezTo>
                        <a:pt x="45727" y="31827"/>
                        <a:pt x="47066" y="31905"/>
                        <a:pt x="48405" y="31977"/>
                      </a:cubicBezTo>
                      <a:cubicBezTo>
                        <a:pt x="48933" y="32005"/>
                        <a:pt x="49461" y="32027"/>
                        <a:pt x="49988" y="32050"/>
                      </a:cubicBezTo>
                      <a:cubicBezTo>
                        <a:pt x="51177" y="32105"/>
                        <a:pt x="52372" y="32144"/>
                        <a:pt x="53572" y="32183"/>
                      </a:cubicBezTo>
                      <a:cubicBezTo>
                        <a:pt x="54066" y="32194"/>
                        <a:pt x="54550" y="32211"/>
                        <a:pt x="55044" y="32222"/>
                      </a:cubicBezTo>
                      <a:cubicBezTo>
                        <a:pt x="56700" y="32261"/>
                        <a:pt x="58355" y="32283"/>
                        <a:pt x="60005" y="32283"/>
                      </a:cubicBezTo>
                      <a:cubicBezTo>
                        <a:pt x="61650" y="32283"/>
                        <a:pt x="63305" y="32261"/>
                        <a:pt x="64961" y="32222"/>
                      </a:cubicBezTo>
                      <a:cubicBezTo>
                        <a:pt x="65455" y="32211"/>
                        <a:pt x="65944" y="32194"/>
                        <a:pt x="66438" y="32183"/>
                      </a:cubicBezTo>
                      <a:cubicBezTo>
                        <a:pt x="67633" y="32144"/>
                        <a:pt x="68827" y="32105"/>
                        <a:pt x="70022" y="32050"/>
                      </a:cubicBezTo>
                      <a:cubicBezTo>
                        <a:pt x="70550" y="32027"/>
                        <a:pt x="71077" y="32005"/>
                        <a:pt x="71605" y="31977"/>
                      </a:cubicBezTo>
                      <a:cubicBezTo>
                        <a:pt x="72938" y="31905"/>
                        <a:pt x="74266" y="31833"/>
                        <a:pt x="75594" y="31733"/>
                      </a:cubicBezTo>
                      <a:cubicBezTo>
                        <a:pt x="75900" y="31716"/>
                        <a:pt x="76211" y="31700"/>
                        <a:pt x="76516" y="31677"/>
                      </a:cubicBezTo>
                      <a:cubicBezTo>
                        <a:pt x="78133" y="31555"/>
                        <a:pt x="79733" y="31416"/>
                        <a:pt x="81316" y="31266"/>
                      </a:cubicBezTo>
                      <a:cubicBezTo>
                        <a:pt x="81727" y="31222"/>
                        <a:pt x="82122" y="31177"/>
                        <a:pt x="82527" y="31133"/>
                      </a:cubicBezTo>
                      <a:cubicBezTo>
                        <a:pt x="83716" y="31011"/>
                        <a:pt x="84888" y="30877"/>
                        <a:pt x="86050" y="30738"/>
                      </a:cubicBezTo>
                      <a:cubicBezTo>
                        <a:pt x="86550" y="30677"/>
                        <a:pt x="87050" y="30605"/>
                        <a:pt x="87544" y="30544"/>
                      </a:cubicBezTo>
                      <a:cubicBezTo>
                        <a:pt x="88677" y="30394"/>
                        <a:pt x="89783" y="30233"/>
                        <a:pt x="90883" y="30066"/>
                      </a:cubicBezTo>
                      <a:cubicBezTo>
                        <a:pt x="91283" y="30005"/>
                        <a:pt x="91688" y="29950"/>
                        <a:pt x="92083" y="29883"/>
                      </a:cubicBezTo>
                      <a:cubicBezTo>
                        <a:pt x="93538" y="29650"/>
                        <a:pt x="94961" y="29400"/>
                        <a:pt x="96344" y="29127"/>
                      </a:cubicBezTo>
                      <a:cubicBezTo>
                        <a:pt x="96583" y="29077"/>
                        <a:pt x="96811" y="29027"/>
                        <a:pt x="97050" y="28977"/>
                      </a:cubicBezTo>
                      <a:cubicBezTo>
                        <a:pt x="98188" y="28750"/>
                        <a:pt x="99300" y="28511"/>
                        <a:pt x="100372" y="28261"/>
                      </a:cubicBezTo>
                      <a:cubicBezTo>
                        <a:pt x="100788" y="28161"/>
                        <a:pt x="101188" y="28061"/>
                        <a:pt x="101588" y="27961"/>
                      </a:cubicBezTo>
                      <a:cubicBezTo>
                        <a:pt x="102505" y="27733"/>
                        <a:pt x="103400" y="27494"/>
                        <a:pt x="104266" y="27250"/>
                      </a:cubicBezTo>
                      <a:cubicBezTo>
                        <a:pt x="104627" y="27150"/>
                        <a:pt x="104994" y="27050"/>
                        <a:pt x="105344" y="26944"/>
                      </a:cubicBezTo>
                      <a:cubicBezTo>
                        <a:pt x="106477" y="26605"/>
                        <a:pt x="107566" y="26255"/>
                        <a:pt x="108594" y="25883"/>
                      </a:cubicBezTo>
                      <a:cubicBezTo>
                        <a:pt x="108627" y="25877"/>
                        <a:pt x="108666" y="25866"/>
                        <a:pt x="108694" y="25850"/>
                      </a:cubicBezTo>
                      <a:cubicBezTo>
                        <a:pt x="109750" y="25472"/>
                        <a:pt x="110727" y="25066"/>
                        <a:pt x="111655" y="24650"/>
                      </a:cubicBezTo>
                      <a:cubicBezTo>
                        <a:pt x="111922" y="24527"/>
                        <a:pt x="112161" y="24405"/>
                        <a:pt x="112411" y="24283"/>
                      </a:cubicBezTo>
                      <a:cubicBezTo>
                        <a:pt x="113072" y="23972"/>
                        <a:pt x="113688" y="23650"/>
                        <a:pt x="114272" y="23316"/>
                      </a:cubicBezTo>
                      <a:cubicBezTo>
                        <a:pt x="114511" y="23177"/>
                        <a:pt x="114755" y="23038"/>
                        <a:pt x="114983" y="22900"/>
                      </a:cubicBezTo>
                      <a:cubicBezTo>
                        <a:pt x="115150" y="22794"/>
                        <a:pt x="115344" y="22700"/>
                        <a:pt x="115500" y="22594"/>
                      </a:cubicBezTo>
                      <a:lnTo>
                        <a:pt x="115500" y="48161"/>
                      </a:lnTo>
                      <a:cubicBezTo>
                        <a:pt x="115500" y="53266"/>
                        <a:pt x="94388" y="60383"/>
                        <a:pt x="60005" y="60383"/>
                      </a:cubicBezTo>
                      <a:cubicBezTo>
                        <a:pt x="25611" y="60383"/>
                        <a:pt x="4500" y="53266"/>
                        <a:pt x="4500" y="48161"/>
                      </a:cubicBezTo>
                      <a:cubicBezTo>
                        <a:pt x="4500" y="48161"/>
                        <a:pt x="4500" y="22594"/>
                        <a:pt x="4500" y="22594"/>
                      </a:cubicBezTo>
                      <a:close/>
                      <a:moveTo>
                        <a:pt x="60005" y="3916"/>
                      </a:moveTo>
                      <a:cubicBezTo>
                        <a:pt x="94388" y="3916"/>
                        <a:pt x="115500" y="11033"/>
                        <a:pt x="115500" y="16144"/>
                      </a:cubicBezTo>
                      <a:cubicBezTo>
                        <a:pt x="115500" y="21244"/>
                        <a:pt x="94388" y="28366"/>
                        <a:pt x="60005" y="28366"/>
                      </a:cubicBezTo>
                      <a:cubicBezTo>
                        <a:pt x="25611" y="28366"/>
                        <a:pt x="4500" y="21244"/>
                        <a:pt x="4500" y="16144"/>
                      </a:cubicBezTo>
                      <a:cubicBezTo>
                        <a:pt x="4500" y="11033"/>
                        <a:pt x="25611" y="3916"/>
                        <a:pt x="60005" y="3916"/>
                      </a:cubicBezTo>
                      <a:close/>
                      <a:moveTo>
                        <a:pt x="75866" y="88200"/>
                      </a:moveTo>
                      <a:cubicBezTo>
                        <a:pt x="70727" y="88561"/>
                        <a:pt x="65388" y="88750"/>
                        <a:pt x="60005" y="88750"/>
                      </a:cubicBezTo>
                      <a:cubicBezTo>
                        <a:pt x="25611" y="88750"/>
                        <a:pt x="4500" y="81627"/>
                        <a:pt x="4500" y="76527"/>
                      </a:cubicBezTo>
                      <a:lnTo>
                        <a:pt x="4500" y="54555"/>
                      </a:lnTo>
                      <a:cubicBezTo>
                        <a:pt x="14066" y="60911"/>
                        <a:pt x="37550" y="64300"/>
                        <a:pt x="60005" y="64300"/>
                      </a:cubicBezTo>
                      <a:cubicBezTo>
                        <a:pt x="82455" y="64300"/>
                        <a:pt x="105933" y="60911"/>
                        <a:pt x="115500" y="54555"/>
                      </a:cubicBezTo>
                      <a:lnTo>
                        <a:pt x="115500" y="65105"/>
                      </a:lnTo>
                      <a:lnTo>
                        <a:pt x="120000" y="65105"/>
                      </a:lnTo>
                      <a:lnTo>
                        <a:pt x="120000" y="16144"/>
                      </a:lnTo>
                      <a:cubicBezTo>
                        <a:pt x="120000" y="5655"/>
                        <a:pt x="89088" y="0"/>
                        <a:pt x="60005" y="0"/>
                      </a:cubicBezTo>
                      <a:cubicBezTo>
                        <a:pt x="30916" y="0"/>
                        <a:pt x="0" y="5655"/>
                        <a:pt x="0" y="16144"/>
                      </a:cubicBezTo>
                      <a:lnTo>
                        <a:pt x="0" y="103861"/>
                      </a:lnTo>
                      <a:cubicBezTo>
                        <a:pt x="0" y="114344"/>
                        <a:pt x="30916" y="120000"/>
                        <a:pt x="60005" y="120000"/>
                      </a:cubicBezTo>
                      <a:cubicBezTo>
                        <a:pt x="65355" y="119994"/>
                        <a:pt x="70605" y="119822"/>
                        <a:pt x="75616" y="119477"/>
                      </a:cubicBezTo>
                      <a:lnTo>
                        <a:pt x="75261" y="115577"/>
                      </a:lnTo>
                      <a:cubicBezTo>
                        <a:pt x="70372" y="115911"/>
                        <a:pt x="65238" y="116083"/>
                        <a:pt x="60005" y="116083"/>
                      </a:cubicBezTo>
                      <a:cubicBezTo>
                        <a:pt x="25611" y="116083"/>
                        <a:pt x="4500" y="108966"/>
                        <a:pt x="4500" y="103861"/>
                      </a:cubicBezTo>
                      <a:lnTo>
                        <a:pt x="4500" y="82922"/>
                      </a:lnTo>
                      <a:cubicBezTo>
                        <a:pt x="14066" y="89277"/>
                        <a:pt x="37550" y="92666"/>
                        <a:pt x="60005" y="92666"/>
                      </a:cubicBezTo>
                      <a:cubicBezTo>
                        <a:pt x="65511" y="92666"/>
                        <a:pt x="70972" y="92472"/>
                        <a:pt x="76233" y="92100"/>
                      </a:cubicBezTo>
                      <a:lnTo>
                        <a:pt x="79116" y="91872"/>
                      </a:lnTo>
                      <a:lnTo>
                        <a:pt x="78677" y="87972"/>
                      </a:lnTo>
                      <a:cubicBezTo>
                        <a:pt x="78677" y="87972"/>
                        <a:pt x="75866" y="88200"/>
                        <a:pt x="75866" y="88200"/>
                      </a:cubicBezTo>
                      <a:close/>
                    </a:path>
                  </a:pathLst>
                </a:custGeom>
                <a:solidFill>
                  <a:srgbClr val="FFFFFF"/>
                </a:solidFill>
              </p:spPr>
              <p:txBody>
                <a:bodyPr vert="horz" lIns="45700" tIns="45700" rIns="45700" bIns="45700" anchor="t">
                  <a:noAutofit/>
                </a:bodyPr>
                <a:lstStyle/>
                <a:p>
                  <a:pPr marL="0" marR="0" indent="0" algn="l">
                    <a:lnSpc>
                      <a:spcPct val="100000"/>
                    </a:lnSpc>
                    <a:spcBef>
                      <a:spcPct val="0"/>
                    </a:spcBef>
                    <a:spcAft>
                      <a:spcPct val="0"/>
                    </a:spcAft>
                  </a:pPr>
                  <a:endParaRPr/>
                </a:p>
              </p:txBody>
            </p:sp>
          </p:grpSp>
        </p:grpSp>
        <p:grpSp>
          <p:nvGrpSpPr>
            <p:cNvPr id="18" name="Group 18"/>
            <p:cNvGrpSpPr/>
            <p:nvPr/>
          </p:nvGrpSpPr>
          <p:grpSpPr>
            <a:xfrm>
              <a:off x="9278761" y="3177651"/>
              <a:ext cx="571222" cy="571221"/>
              <a:chOff x="9161405" y="4034755"/>
              <a:chExt cx="518325" cy="518324"/>
            </a:xfrm>
          </p:grpSpPr>
          <p:sp>
            <p:nvSpPr>
              <p:cNvPr id="19" name="AutoShape 19"/>
              <p:cNvSpPr/>
              <p:nvPr/>
            </p:nvSpPr>
            <p:spPr>
              <a:xfrm>
                <a:off x="9161405" y="4034755"/>
                <a:ext cx="518325" cy="518324"/>
              </a:xfrm>
              <a:prstGeom prst="ellipse">
                <a:avLst/>
              </a:prstGeom>
              <a:solidFill>
                <a:schemeClr val="accent5"/>
              </a:solidFill>
              <a:ln w="38100" cap="flat" cmpd="sng">
                <a:solidFill>
                  <a:srgbClr val="FFFFFF"/>
                </a:solidFill>
                <a:prstDash val="solid"/>
              </a:ln>
            </p:spPr>
            <p:txBody>
              <a:bodyPr vert="horz" lIns="91440" tIns="45720" rIns="91440" bIns="45720" anchor="ctr">
                <a:normAutofit/>
              </a:bodyPr>
              <a:lstStyle/>
              <a:p>
                <a:pPr marL="0" algn="ctr"/>
                <a:endParaRPr/>
              </a:p>
            </p:txBody>
          </p:sp>
          <p:grpSp>
            <p:nvGrpSpPr>
              <p:cNvPr id="20" name="Group 20"/>
              <p:cNvGrpSpPr/>
              <p:nvPr/>
            </p:nvGrpSpPr>
            <p:grpSpPr>
              <a:xfrm>
                <a:off x="9265220" y="4153947"/>
                <a:ext cx="310694" cy="279940"/>
                <a:chOff x="0" y="0"/>
                <a:chExt cx="567835" cy="511630"/>
              </a:xfrm>
            </p:grpSpPr>
            <p:sp>
              <p:nvSpPr>
                <p:cNvPr id="21" name="Freeform 21"/>
                <p:cNvSpPr/>
                <p:nvPr/>
              </p:nvSpPr>
              <p:spPr>
                <a:xfrm>
                  <a:off x="0" y="62015"/>
                  <a:ext cx="567835" cy="405044"/>
                </a:xfrm>
                <a:custGeom>
                  <a:avLst/>
                  <a:gdLst/>
                  <a:ahLst/>
                  <a:cxnLst/>
                  <a:rect l="l" t="t" r="r" b="b"/>
                  <a:pathLst>
                    <a:path w="120000" h="120000" extrusionOk="0">
                      <a:moveTo>
                        <a:pt x="106683" y="75038"/>
                      </a:moveTo>
                      <a:cubicBezTo>
                        <a:pt x="101155" y="75038"/>
                        <a:pt x="96655" y="68727"/>
                        <a:pt x="96655" y="60972"/>
                      </a:cubicBezTo>
                      <a:lnTo>
                        <a:pt x="93383" y="60972"/>
                      </a:lnTo>
                      <a:cubicBezTo>
                        <a:pt x="93383" y="68727"/>
                        <a:pt x="88877" y="75038"/>
                        <a:pt x="83338" y="75038"/>
                      </a:cubicBezTo>
                      <a:cubicBezTo>
                        <a:pt x="77811" y="75038"/>
                        <a:pt x="73311" y="68727"/>
                        <a:pt x="73311" y="60972"/>
                      </a:cubicBezTo>
                      <a:lnTo>
                        <a:pt x="70038" y="60972"/>
                      </a:lnTo>
                      <a:cubicBezTo>
                        <a:pt x="70038" y="68727"/>
                        <a:pt x="65533" y="75038"/>
                        <a:pt x="59994" y="75038"/>
                      </a:cubicBezTo>
                      <a:cubicBezTo>
                        <a:pt x="54466" y="75038"/>
                        <a:pt x="49961" y="68727"/>
                        <a:pt x="49961" y="60972"/>
                      </a:cubicBezTo>
                      <a:lnTo>
                        <a:pt x="46688" y="60972"/>
                      </a:lnTo>
                      <a:cubicBezTo>
                        <a:pt x="46688" y="68727"/>
                        <a:pt x="42188" y="75038"/>
                        <a:pt x="36650" y="75038"/>
                      </a:cubicBezTo>
                      <a:cubicBezTo>
                        <a:pt x="31122" y="75038"/>
                        <a:pt x="26616" y="68727"/>
                        <a:pt x="26616" y="60972"/>
                      </a:cubicBezTo>
                      <a:lnTo>
                        <a:pt x="23344" y="60972"/>
                      </a:lnTo>
                      <a:cubicBezTo>
                        <a:pt x="23344" y="68727"/>
                        <a:pt x="18844" y="75038"/>
                        <a:pt x="13311" y="75038"/>
                      </a:cubicBezTo>
                      <a:cubicBezTo>
                        <a:pt x="7777" y="75038"/>
                        <a:pt x="3272" y="68727"/>
                        <a:pt x="3272" y="60972"/>
                      </a:cubicBezTo>
                      <a:lnTo>
                        <a:pt x="3272" y="33122"/>
                      </a:lnTo>
                      <a:lnTo>
                        <a:pt x="116727" y="33122"/>
                      </a:lnTo>
                      <a:lnTo>
                        <a:pt x="116727" y="60972"/>
                      </a:lnTo>
                      <a:cubicBezTo>
                        <a:pt x="116727" y="68727"/>
                        <a:pt x="112222" y="75038"/>
                        <a:pt x="106683" y="75038"/>
                      </a:cubicBezTo>
                      <a:close/>
                      <a:moveTo>
                        <a:pt x="116727" y="115411"/>
                      </a:moveTo>
                      <a:lnTo>
                        <a:pt x="3272" y="115411"/>
                      </a:lnTo>
                      <a:lnTo>
                        <a:pt x="3272" y="73088"/>
                      </a:lnTo>
                      <a:cubicBezTo>
                        <a:pt x="5716" y="77055"/>
                        <a:pt x="9288" y="79627"/>
                        <a:pt x="13311" y="79627"/>
                      </a:cubicBezTo>
                      <a:cubicBezTo>
                        <a:pt x="18377" y="79627"/>
                        <a:pt x="22738" y="75594"/>
                        <a:pt x="24983" y="69744"/>
                      </a:cubicBezTo>
                      <a:cubicBezTo>
                        <a:pt x="27233" y="75594"/>
                        <a:pt x="31588" y="79627"/>
                        <a:pt x="36650" y="79627"/>
                      </a:cubicBezTo>
                      <a:cubicBezTo>
                        <a:pt x="41722" y="79627"/>
                        <a:pt x="46083" y="75594"/>
                        <a:pt x="48322" y="69744"/>
                      </a:cubicBezTo>
                      <a:cubicBezTo>
                        <a:pt x="50572" y="75594"/>
                        <a:pt x="54933" y="79627"/>
                        <a:pt x="59994" y="79627"/>
                      </a:cubicBezTo>
                      <a:cubicBezTo>
                        <a:pt x="65066" y="79627"/>
                        <a:pt x="69427" y="75594"/>
                        <a:pt x="71677" y="69744"/>
                      </a:cubicBezTo>
                      <a:cubicBezTo>
                        <a:pt x="73927" y="75594"/>
                        <a:pt x="78277" y="79627"/>
                        <a:pt x="83338" y="79627"/>
                      </a:cubicBezTo>
                      <a:cubicBezTo>
                        <a:pt x="88411" y="79627"/>
                        <a:pt x="92766" y="75594"/>
                        <a:pt x="95022" y="69744"/>
                      </a:cubicBezTo>
                      <a:cubicBezTo>
                        <a:pt x="97272" y="75594"/>
                        <a:pt x="101622" y="79627"/>
                        <a:pt x="106683" y="79627"/>
                      </a:cubicBezTo>
                      <a:cubicBezTo>
                        <a:pt x="110711" y="79627"/>
                        <a:pt x="114283" y="77055"/>
                        <a:pt x="116727" y="73088"/>
                      </a:cubicBezTo>
                      <a:cubicBezTo>
                        <a:pt x="116727" y="73088"/>
                        <a:pt x="116727" y="115411"/>
                        <a:pt x="116727" y="115411"/>
                      </a:cubicBezTo>
                      <a:close/>
                      <a:moveTo>
                        <a:pt x="26116" y="4588"/>
                      </a:moveTo>
                      <a:lnTo>
                        <a:pt x="31894" y="4588"/>
                      </a:lnTo>
                      <a:lnTo>
                        <a:pt x="31894" y="28538"/>
                      </a:lnTo>
                      <a:lnTo>
                        <a:pt x="26116" y="28538"/>
                      </a:lnTo>
                      <a:cubicBezTo>
                        <a:pt x="26116" y="28538"/>
                        <a:pt x="26116" y="4588"/>
                        <a:pt x="26116" y="4588"/>
                      </a:cubicBezTo>
                      <a:close/>
                      <a:moveTo>
                        <a:pt x="57105" y="4588"/>
                      </a:moveTo>
                      <a:lnTo>
                        <a:pt x="62883" y="4588"/>
                      </a:lnTo>
                      <a:lnTo>
                        <a:pt x="62883" y="28538"/>
                      </a:lnTo>
                      <a:lnTo>
                        <a:pt x="57105" y="28538"/>
                      </a:lnTo>
                      <a:cubicBezTo>
                        <a:pt x="57105" y="28538"/>
                        <a:pt x="57105" y="4588"/>
                        <a:pt x="57105" y="4588"/>
                      </a:cubicBezTo>
                      <a:close/>
                      <a:moveTo>
                        <a:pt x="88094" y="4588"/>
                      </a:moveTo>
                      <a:lnTo>
                        <a:pt x="93877" y="4588"/>
                      </a:lnTo>
                      <a:lnTo>
                        <a:pt x="93877" y="28538"/>
                      </a:lnTo>
                      <a:lnTo>
                        <a:pt x="88094" y="28538"/>
                      </a:lnTo>
                      <a:cubicBezTo>
                        <a:pt x="88094" y="28538"/>
                        <a:pt x="88094" y="4588"/>
                        <a:pt x="88094" y="4588"/>
                      </a:cubicBezTo>
                      <a:close/>
                      <a:moveTo>
                        <a:pt x="97150" y="28538"/>
                      </a:moveTo>
                      <a:lnTo>
                        <a:pt x="97150" y="0"/>
                      </a:lnTo>
                      <a:lnTo>
                        <a:pt x="84822" y="0"/>
                      </a:lnTo>
                      <a:lnTo>
                        <a:pt x="84822" y="28538"/>
                      </a:lnTo>
                      <a:lnTo>
                        <a:pt x="66161" y="28538"/>
                      </a:lnTo>
                      <a:lnTo>
                        <a:pt x="66161" y="0"/>
                      </a:lnTo>
                      <a:lnTo>
                        <a:pt x="53833" y="0"/>
                      </a:lnTo>
                      <a:lnTo>
                        <a:pt x="53833" y="28538"/>
                      </a:lnTo>
                      <a:lnTo>
                        <a:pt x="35172" y="28538"/>
                      </a:lnTo>
                      <a:lnTo>
                        <a:pt x="35172" y="0"/>
                      </a:lnTo>
                      <a:lnTo>
                        <a:pt x="22844" y="0"/>
                      </a:lnTo>
                      <a:lnTo>
                        <a:pt x="22844" y="28538"/>
                      </a:lnTo>
                      <a:lnTo>
                        <a:pt x="0" y="28538"/>
                      </a:lnTo>
                      <a:lnTo>
                        <a:pt x="0" y="120000"/>
                      </a:lnTo>
                      <a:lnTo>
                        <a:pt x="120000" y="120000"/>
                      </a:lnTo>
                      <a:lnTo>
                        <a:pt x="120000" y="28538"/>
                      </a:lnTo>
                      <a:cubicBezTo>
                        <a:pt x="120000" y="28538"/>
                        <a:pt x="97150" y="28538"/>
                        <a:pt x="97150" y="28538"/>
                      </a:cubicBezTo>
                      <a:close/>
                    </a:path>
                  </a:pathLst>
                </a:custGeom>
                <a:solidFill>
                  <a:srgbClr val="FFFFFF"/>
                </a:solidFill>
              </p:spPr>
              <p:txBody>
                <a:bodyPr vert="horz" lIns="45700" tIns="45700" rIns="45700" bIns="45700" anchor="t">
                  <a:noAutofit/>
                </a:bodyPr>
                <a:lstStyle/>
                <a:p>
                  <a:pPr marL="0" marR="0" indent="0" algn="l">
                    <a:lnSpc>
                      <a:spcPct val="100000"/>
                    </a:lnSpc>
                    <a:spcBef>
                      <a:spcPct val="0"/>
                    </a:spcBef>
                    <a:spcAft>
                      <a:spcPct val="0"/>
                    </a:spcAft>
                  </a:pPr>
                  <a:endParaRPr/>
                </a:p>
              </p:txBody>
            </p:sp>
            <p:sp>
              <p:nvSpPr>
                <p:cNvPr id="22" name="Freeform 22"/>
                <p:cNvSpPr/>
                <p:nvPr/>
              </p:nvSpPr>
              <p:spPr>
                <a:xfrm>
                  <a:off x="0" y="496127"/>
                  <a:ext cx="552330" cy="15503"/>
                </a:xfrm>
                <a:custGeom>
                  <a:avLst/>
                  <a:gdLst/>
                  <a:ahLst/>
                  <a:cxnLst/>
                  <a:rect l="l" t="t" r="r" b="b"/>
                  <a:pathLst>
                    <a:path w="120000" h="120000" extrusionOk="0">
                      <a:moveTo>
                        <a:pt x="0" y="120000"/>
                      </a:moveTo>
                      <a:lnTo>
                        <a:pt x="120000" y="120000"/>
                      </a:lnTo>
                      <a:lnTo>
                        <a:pt x="120000" y="0"/>
                      </a:lnTo>
                      <a:lnTo>
                        <a:pt x="0" y="0"/>
                      </a:lnTo>
                      <a:cubicBezTo>
                        <a:pt x="0" y="0"/>
                        <a:pt x="0" y="120000"/>
                        <a:pt x="0" y="120000"/>
                      </a:cubicBezTo>
                      <a:close/>
                    </a:path>
                  </a:pathLst>
                </a:custGeom>
                <a:solidFill>
                  <a:srgbClr val="FFFFFF"/>
                </a:solidFill>
              </p:spPr>
              <p:txBody>
                <a:bodyPr vert="horz" lIns="45700" tIns="45700" rIns="45700" bIns="45700" anchor="t">
                  <a:noAutofit/>
                </a:bodyPr>
                <a:lstStyle/>
                <a:p>
                  <a:pPr marL="0" marR="0" indent="0" algn="l">
                    <a:lnSpc>
                      <a:spcPct val="100000"/>
                    </a:lnSpc>
                    <a:spcBef>
                      <a:spcPct val="0"/>
                    </a:spcBef>
                    <a:spcAft>
                      <a:spcPct val="0"/>
                    </a:spcAft>
                  </a:pPr>
                  <a:endParaRPr/>
                </a:p>
              </p:txBody>
            </p:sp>
            <p:sp>
              <p:nvSpPr>
                <p:cNvPr id="23" name="Freeform 23"/>
                <p:cNvSpPr/>
                <p:nvPr/>
              </p:nvSpPr>
              <p:spPr>
                <a:xfrm>
                  <a:off x="108527" y="0"/>
                  <a:ext cx="62015" cy="62015"/>
                </a:xfrm>
                <a:custGeom>
                  <a:avLst/>
                  <a:gdLst/>
                  <a:ahLst/>
                  <a:cxnLst/>
                  <a:rect l="l" t="t" r="r" b="b"/>
                  <a:pathLst>
                    <a:path w="120000" h="120000" extrusionOk="0">
                      <a:moveTo>
                        <a:pt x="59972" y="29694"/>
                      </a:moveTo>
                      <a:cubicBezTo>
                        <a:pt x="76672" y="29694"/>
                        <a:pt x="90305" y="43294"/>
                        <a:pt x="90305" y="60000"/>
                      </a:cubicBezTo>
                      <a:cubicBezTo>
                        <a:pt x="90305" y="76705"/>
                        <a:pt x="76672" y="90305"/>
                        <a:pt x="59972" y="90305"/>
                      </a:cubicBezTo>
                      <a:cubicBezTo>
                        <a:pt x="43266" y="90305"/>
                        <a:pt x="29694" y="76705"/>
                        <a:pt x="29694" y="60000"/>
                      </a:cubicBezTo>
                      <a:cubicBezTo>
                        <a:pt x="29694" y="43294"/>
                        <a:pt x="43266" y="29694"/>
                        <a:pt x="59972" y="29694"/>
                      </a:cubicBezTo>
                      <a:close/>
                      <a:moveTo>
                        <a:pt x="59972" y="120000"/>
                      </a:moveTo>
                      <a:cubicBezTo>
                        <a:pt x="93027" y="120000"/>
                        <a:pt x="120000" y="93088"/>
                        <a:pt x="120000" y="60000"/>
                      </a:cubicBezTo>
                      <a:cubicBezTo>
                        <a:pt x="120000" y="26911"/>
                        <a:pt x="93027" y="0"/>
                        <a:pt x="59972" y="0"/>
                      </a:cubicBezTo>
                      <a:cubicBezTo>
                        <a:pt x="26911" y="0"/>
                        <a:pt x="0" y="26911"/>
                        <a:pt x="0" y="60000"/>
                      </a:cubicBezTo>
                      <a:cubicBezTo>
                        <a:pt x="0" y="93088"/>
                        <a:pt x="26911" y="120000"/>
                        <a:pt x="59972" y="120000"/>
                      </a:cubicBezTo>
                      <a:close/>
                    </a:path>
                  </a:pathLst>
                </a:custGeom>
                <a:solidFill>
                  <a:srgbClr val="FFFFFF"/>
                </a:solidFill>
              </p:spPr>
              <p:txBody>
                <a:bodyPr vert="horz" lIns="45700" tIns="45700" rIns="45700" bIns="45700" anchor="t">
                  <a:noAutofit/>
                </a:bodyPr>
                <a:lstStyle/>
                <a:p>
                  <a:pPr marL="0" marR="0" indent="0" algn="l">
                    <a:lnSpc>
                      <a:spcPct val="100000"/>
                    </a:lnSpc>
                    <a:spcBef>
                      <a:spcPct val="0"/>
                    </a:spcBef>
                    <a:spcAft>
                      <a:spcPct val="0"/>
                    </a:spcAft>
                  </a:pPr>
                  <a:endParaRPr/>
                </a:p>
              </p:txBody>
            </p:sp>
            <p:sp>
              <p:nvSpPr>
                <p:cNvPr id="24" name="Freeform 24"/>
                <p:cNvSpPr/>
                <p:nvPr/>
              </p:nvSpPr>
              <p:spPr>
                <a:xfrm>
                  <a:off x="248062" y="0"/>
                  <a:ext cx="62015" cy="62015"/>
                </a:xfrm>
                <a:custGeom>
                  <a:avLst/>
                  <a:gdLst/>
                  <a:ahLst/>
                  <a:cxnLst/>
                  <a:rect l="l" t="t" r="r" b="b"/>
                  <a:pathLst>
                    <a:path w="120000" h="120000" extrusionOk="0">
                      <a:moveTo>
                        <a:pt x="59972" y="29694"/>
                      </a:moveTo>
                      <a:cubicBezTo>
                        <a:pt x="76672" y="29694"/>
                        <a:pt x="90305" y="43294"/>
                        <a:pt x="90305" y="60000"/>
                      </a:cubicBezTo>
                      <a:cubicBezTo>
                        <a:pt x="90305" y="76705"/>
                        <a:pt x="76672" y="90305"/>
                        <a:pt x="59972" y="90305"/>
                      </a:cubicBezTo>
                      <a:cubicBezTo>
                        <a:pt x="43266" y="90305"/>
                        <a:pt x="29694" y="76705"/>
                        <a:pt x="29694" y="60000"/>
                      </a:cubicBezTo>
                      <a:cubicBezTo>
                        <a:pt x="29694" y="43294"/>
                        <a:pt x="43266" y="29694"/>
                        <a:pt x="59972" y="29694"/>
                      </a:cubicBezTo>
                      <a:close/>
                      <a:moveTo>
                        <a:pt x="59972" y="120000"/>
                      </a:moveTo>
                      <a:cubicBezTo>
                        <a:pt x="93027" y="120000"/>
                        <a:pt x="120000" y="93088"/>
                        <a:pt x="120000" y="60000"/>
                      </a:cubicBezTo>
                      <a:cubicBezTo>
                        <a:pt x="120000" y="26911"/>
                        <a:pt x="93027" y="0"/>
                        <a:pt x="59972" y="0"/>
                      </a:cubicBezTo>
                      <a:cubicBezTo>
                        <a:pt x="26911" y="0"/>
                        <a:pt x="0" y="26911"/>
                        <a:pt x="0" y="60000"/>
                      </a:cubicBezTo>
                      <a:cubicBezTo>
                        <a:pt x="0" y="93088"/>
                        <a:pt x="26911" y="120000"/>
                        <a:pt x="59972" y="120000"/>
                      </a:cubicBezTo>
                      <a:close/>
                    </a:path>
                  </a:pathLst>
                </a:custGeom>
                <a:solidFill>
                  <a:srgbClr val="FFFFFF"/>
                </a:solidFill>
              </p:spPr>
              <p:txBody>
                <a:bodyPr vert="horz" lIns="45700" tIns="45700" rIns="45700" bIns="45700" anchor="t">
                  <a:noAutofit/>
                </a:bodyPr>
                <a:lstStyle/>
                <a:p>
                  <a:pPr marL="0" marR="0" indent="0" algn="l">
                    <a:lnSpc>
                      <a:spcPct val="100000"/>
                    </a:lnSpc>
                    <a:spcBef>
                      <a:spcPct val="0"/>
                    </a:spcBef>
                    <a:spcAft>
                      <a:spcPct val="0"/>
                    </a:spcAft>
                  </a:pPr>
                  <a:endParaRPr/>
                </a:p>
              </p:txBody>
            </p:sp>
            <p:sp>
              <p:nvSpPr>
                <p:cNvPr id="25" name="Freeform 25"/>
                <p:cNvSpPr/>
                <p:nvPr/>
              </p:nvSpPr>
              <p:spPr>
                <a:xfrm>
                  <a:off x="403104" y="0"/>
                  <a:ext cx="62015" cy="62015"/>
                </a:xfrm>
                <a:custGeom>
                  <a:avLst/>
                  <a:gdLst/>
                  <a:ahLst/>
                  <a:cxnLst/>
                  <a:rect l="l" t="t" r="r" b="b"/>
                  <a:pathLst>
                    <a:path w="120000" h="120000" extrusionOk="0">
                      <a:moveTo>
                        <a:pt x="59972" y="29694"/>
                      </a:moveTo>
                      <a:cubicBezTo>
                        <a:pt x="76672" y="29694"/>
                        <a:pt x="90305" y="43294"/>
                        <a:pt x="90305" y="60000"/>
                      </a:cubicBezTo>
                      <a:cubicBezTo>
                        <a:pt x="90305" y="76705"/>
                        <a:pt x="76672" y="90305"/>
                        <a:pt x="59972" y="90305"/>
                      </a:cubicBezTo>
                      <a:cubicBezTo>
                        <a:pt x="43266" y="90305"/>
                        <a:pt x="29694" y="76705"/>
                        <a:pt x="29694" y="60000"/>
                      </a:cubicBezTo>
                      <a:cubicBezTo>
                        <a:pt x="29694" y="43294"/>
                        <a:pt x="43266" y="29694"/>
                        <a:pt x="59972" y="29694"/>
                      </a:cubicBezTo>
                      <a:close/>
                      <a:moveTo>
                        <a:pt x="59972" y="120000"/>
                      </a:moveTo>
                      <a:cubicBezTo>
                        <a:pt x="93027" y="120000"/>
                        <a:pt x="120000" y="93088"/>
                        <a:pt x="120000" y="60000"/>
                      </a:cubicBezTo>
                      <a:cubicBezTo>
                        <a:pt x="120000" y="26911"/>
                        <a:pt x="93027" y="0"/>
                        <a:pt x="59972" y="0"/>
                      </a:cubicBezTo>
                      <a:cubicBezTo>
                        <a:pt x="26911" y="0"/>
                        <a:pt x="0" y="26911"/>
                        <a:pt x="0" y="60000"/>
                      </a:cubicBezTo>
                      <a:cubicBezTo>
                        <a:pt x="0" y="93088"/>
                        <a:pt x="26911" y="120000"/>
                        <a:pt x="59972" y="120000"/>
                      </a:cubicBezTo>
                      <a:close/>
                    </a:path>
                  </a:pathLst>
                </a:custGeom>
                <a:solidFill>
                  <a:srgbClr val="FFFFFF"/>
                </a:solidFill>
              </p:spPr>
              <p:txBody>
                <a:bodyPr vert="horz" lIns="45700" tIns="45700" rIns="45700" bIns="45700" anchor="t">
                  <a:noAutofit/>
                </a:bodyPr>
                <a:lstStyle/>
                <a:p>
                  <a:pPr marL="0" marR="0" indent="0" algn="l">
                    <a:lnSpc>
                      <a:spcPct val="100000"/>
                    </a:lnSpc>
                    <a:spcBef>
                      <a:spcPct val="0"/>
                    </a:spcBef>
                    <a:spcAft>
                      <a:spcPct val="0"/>
                    </a:spcAft>
                  </a:pPr>
                  <a:endParaRPr/>
                </a:p>
              </p:txBody>
            </p:sp>
          </p:grpSp>
        </p:grpSp>
        <p:sp>
          <p:nvSpPr>
            <p:cNvPr id="26" name="TextBox 26"/>
            <p:cNvSpPr txBox="1"/>
            <p:nvPr/>
          </p:nvSpPr>
          <p:spPr>
            <a:xfrm>
              <a:off x="1171639" y="4465131"/>
              <a:ext cx="2931708" cy="651333"/>
            </a:xfrm>
            <a:prstGeom prst="rect">
              <a:avLst/>
            </a:prstGeom>
            <a:noFill/>
          </p:spPr>
          <p:txBody>
            <a:bodyPr vert="horz" wrap="square" lIns="90000" tIns="46800" rIns="90000" bIns="46800" rtlCol="0" anchor="t">
              <a:spAutoFit/>
            </a:bodyPr>
            <a:lstStyle/>
            <a:p>
              <a:pPr marL="0" algn="l">
                <a:lnSpc>
                  <a:spcPct val="160000"/>
                </a:lnSpc>
                <a:defRPr/>
              </a:pPr>
              <a:r>
                <a:rPr lang="en-US" sz="1200" b="0" i="0" u="none" baseline="0" dirty="0">
                  <a:solidFill>
                    <a:srgbClr val="000000"/>
                  </a:solidFill>
                  <a:latin typeface="Arial"/>
                  <a:ea typeface="Arial"/>
                </a:rPr>
                <a:t>该模块实现多角色的注册与登录功能，并支持个人信息的</a:t>
              </a:r>
              <a:r>
                <a:rPr lang="zh-CN" altLang="en-US" sz="1200" b="0" i="0" u="none" baseline="0" dirty="0">
                  <a:solidFill>
                    <a:srgbClr val="000000"/>
                  </a:solidFill>
                  <a:latin typeface="Arial"/>
                  <a:ea typeface="Arial"/>
                </a:rPr>
                <a:t>修改</a:t>
              </a:r>
              <a:r>
                <a:rPr lang="en-US" sz="1200" b="0" i="0" u="none" baseline="0" dirty="0">
                  <a:solidFill>
                    <a:srgbClr val="000000"/>
                  </a:solidFill>
                  <a:latin typeface="Arial"/>
                  <a:ea typeface="Arial"/>
                </a:rPr>
                <a:t>。</a:t>
              </a:r>
              <a:endParaRPr lang="en-US" sz="1100" dirty="0"/>
            </a:p>
          </p:txBody>
        </p:sp>
        <p:sp>
          <p:nvSpPr>
            <p:cNvPr id="27" name="TextBox 27"/>
            <p:cNvSpPr txBox="1"/>
            <p:nvPr/>
          </p:nvSpPr>
          <p:spPr>
            <a:xfrm>
              <a:off x="1171639" y="4059944"/>
              <a:ext cx="2929087" cy="338554"/>
            </a:xfrm>
            <a:prstGeom prst="rect">
              <a:avLst/>
            </a:prstGeom>
            <a:noFill/>
          </p:spPr>
          <p:txBody>
            <a:bodyPr vert="horz" wrap="square" lIns="91440" tIns="45720" rIns="91440" bIns="45720" rtlCol="0" anchor="ctr">
              <a:spAutoFit/>
            </a:bodyPr>
            <a:lstStyle/>
            <a:p>
              <a:pPr marL="0" algn="ctr">
                <a:defRPr/>
              </a:pPr>
              <a:r>
                <a:rPr lang="en-US" sz="1600" b="1" i="0" u="none" baseline="0">
                  <a:solidFill>
                    <a:schemeClr val="accent1"/>
                  </a:solidFill>
                  <a:latin typeface="Arial"/>
                  <a:ea typeface="Arial"/>
                </a:rPr>
                <a:t>用户信息管理模块</a:t>
              </a:r>
              <a:endParaRPr lang="en-US" sz="1100"/>
            </a:p>
          </p:txBody>
        </p:sp>
        <p:sp>
          <p:nvSpPr>
            <p:cNvPr id="28" name="TextBox 28"/>
            <p:cNvSpPr txBox="1"/>
            <p:nvPr/>
          </p:nvSpPr>
          <p:spPr>
            <a:xfrm>
              <a:off x="4664031" y="4465131"/>
              <a:ext cx="2931708" cy="946799"/>
            </a:xfrm>
            <a:prstGeom prst="rect">
              <a:avLst/>
            </a:prstGeom>
            <a:noFill/>
          </p:spPr>
          <p:txBody>
            <a:bodyPr vert="horz" wrap="square" lIns="90000" tIns="46800" rIns="90000" bIns="46800" rtlCol="0" anchor="t">
              <a:spAutoFit/>
            </a:bodyPr>
            <a:lstStyle/>
            <a:p>
              <a:pPr marL="0" algn="l">
                <a:lnSpc>
                  <a:spcPct val="160000"/>
                </a:lnSpc>
                <a:defRPr/>
              </a:pPr>
              <a:r>
                <a:rPr lang="en-US" sz="1200" b="0" i="0" u="none" baseline="0" dirty="0" err="1">
                  <a:solidFill>
                    <a:srgbClr val="000000"/>
                  </a:solidFill>
                  <a:latin typeface="Arial"/>
                  <a:ea typeface="Arial"/>
                </a:rPr>
                <a:t>该模块支持学生上传实践成果并进行展示，同时包含对</a:t>
              </a:r>
              <a:r>
                <a:rPr lang="zh-CN" altLang="en-US" sz="1200" b="0" i="0" u="none" baseline="0" dirty="0">
                  <a:solidFill>
                    <a:srgbClr val="000000"/>
                  </a:solidFill>
                  <a:latin typeface="Arial"/>
                  <a:ea typeface="Arial"/>
                </a:rPr>
                <a:t>管理员或教师对</a:t>
              </a:r>
              <a:r>
                <a:rPr lang="en-US" sz="1200" b="0" i="0" u="none" baseline="0" dirty="0" err="1">
                  <a:solidFill>
                    <a:srgbClr val="000000"/>
                  </a:solidFill>
                  <a:latin typeface="Arial"/>
                  <a:ea typeface="Arial"/>
                </a:rPr>
                <a:t>成果的审核与评价机制</a:t>
              </a:r>
              <a:r>
                <a:rPr lang="zh-CN" altLang="en-US" sz="1200" dirty="0">
                  <a:solidFill>
                    <a:srgbClr val="000000"/>
                  </a:solidFill>
                  <a:latin typeface="Arial"/>
                  <a:ea typeface="Arial"/>
                </a:rPr>
                <a:t>。</a:t>
              </a:r>
              <a:endParaRPr lang="en-US" sz="1100" dirty="0"/>
            </a:p>
          </p:txBody>
        </p:sp>
        <p:sp>
          <p:nvSpPr>
            <p:cNvPr id="29" name="TextBox 29"/>
            <p:cNvSpPr txBox="1"/>
            <p:nvPr/>
          </p:nvSpPr>
          <p:spPr>
            <a:xfrm>
              <a:off x="4664031" y="4059944"/>
              <a:ext cx="2929087" cy="338554"/>
            </a:xfrm>
            <a:prstGeom prst="rect">
              <a:avLst/>
            </a:prstGeom>
            <a:noFill/>
          </p:spPr>
          <p:txBody>
            <a:bodyPr vert="horz" wrap="square" lIns="91440" tIns="45720" rIns="91440" bIns="45720" rtlCol="0" anchor="ctr">
              <a:spAutoFit/>
            </a:bodyPr>
            <a:lstStyle/>
            <a:p>
              <a:pPr marL="0" algn="ctr">
                <a:defRPr/>
              </a:pPr>
              <a:r>
                <a:rPr lang="en-US" sz="1600" b="1" i="0" u="none" baseline="0">
                  <a:solidFill>
                    <a:schemeClr val="accent3"/>
                  </a:solidFill>
                  <a:latin typeface="Arial"/>
                  <a:ea typeface="Arial"/>
                </a:rPr>
                <a:t>学生案例资源管理</a:t>
              </a:r>
              <a:endParaRPr lang="en-US" sz="1100"/>
            </a:p>
          </p:txBody>
        </p:sp>
        <p:sp>
          <p:nvSpPr>
            <p:cNvPr id="30" name="TextBox 30"/>
            <p:cNvSpPr txBox="1"/>
            <p:nvPr/>
          </p:nvSpPr>
          <p:spPr>
            <a:xfrm>
              <a:off x="8114292" y="4465131"/>
              <a:ext cx="2931708" cy="1242264"/>
            </a:xfrm>
            <a:prstGeom prst="rect">
              <a:avLst/>
            </a:prstGeom>
            <a:noFill/>
          </p:spPr>
          <p:txBody>
            <a:bodyPr vert="horz" wrap="square" lIns="90000" tIns="46800" rIns="90000" bIns="46800" rtlCol="0" anchor="t">
              <a:spAutoFit/>
            </a:bodyPr>
            <a:lstStyle/>
            <a:p>
              <a:pPr>
                <a:lnSpc>
                  <a:spcPct val="160000"/>
                </a:lnSpc>
                <a:defRPr/>
              </a:pPr>
              <a:r>
                <a:rPr lang="zh-CN" altLang="en-US" sz="1200" b="0" i="0" u="none" baseline="0" dirty="0">
                  <a:solidFill>
                    <a:srgbClr val="000000"/>
                  </a:solidFill>
                  <a:latin typeface="Arial"/>
                  <a:ea typeface="Arial"/>
                </a:rPr>
                <a:t>支持多种题型的在线测试系统，可实现部分题目自动评分；还可实现个人学习行为的追踪与分析；实践成果的系统化记录与展示</a:t>
              </a:r>
              <a:endParaRPr lang="en-US" sz="1100" dirty="0"/>
            </a:p>
          </p:txBody>
        </p:sp>
        <p:sp>
          <p:nvSpPr>
            <p:cNvPr id="31" name="TextBox 31"/>
            <p:cNvSpPr txBox="1"/>
            <p:nvPr/>
          </p:nvSpPr>
          <p:spPr>
            <a:xfrm>
              <a:off x="8114292" y="4059944"/>
              <a:ext cx="2929087" cy="338554"/>
            </a:xfrm>
            <a:prstGeom prst="rect">
              <a:avLst/>
            </a:prstGeom>
            <a:noFill/>
          </p:spPr>
          <p:txBody>
            <a:bodyPr vert="horz" wrap="square" lIns="91440" tIns="45720" rIns="91440" bIns="45720" rtlCol="0" anchor="ctr">
              <a:spAutoFit/>
            </a:bodyPr>
            <a:lstStyle/>
            <a:p>
              <a:pPr marL="0" algn="ctr">
                <a:defRPr/>
              </a:pPr>
              <a:r>
                <a:rPr lang="en-US" sz="1600" b="1" i="0" u="none" baseline="0" dirty="0" err="1">
                  <a:solidFill>
                    <a:schemeClr val="accent5"/>
                  </a:solidFill>
                  <a:latin typeface="Arial"/>
                  <a:ea typeface="Arial"/>
                </a:rPr>
                <a:t>在线</a:t>
              </a:r>
              <a:r>
                <a:rPr lang="zh-CN" altLang="en-US" sz="1600" b="1" i="0" u="none" baseline="0" dirty="0">
                  <a:solidFill>
                    <a:schemeClr val="accent5"/>
                  </a:solidFill>
                  <a:latin typeface="Arial"/>
                  <a:ea typeface="Arial"/>
                </a:rPr>
                <a:t>测试和学习轨迹</a:t>
              </a:r>
              <a:endParaRPr lang="en-US" sz="1100" dirty="0"/>
            </a:p>
          </p:txBody>
        </p:sp>
        <p:cxnSp>
          <p:nvCxnSpPr>
            <p:cNvPr id="32" name="Connector 32"/>
            <p:cNvCxnSpPr/>
            <p:nvPr/>
          </p:nvCxnSpPr>
          <p:spPr>
            <a:xfrm>
              <a:off x="4341000" y="4398311"/>
              <a:ext cx="0" cy="1046461"/>
            </a:xfrm>
            <a:prstGeom prst="line">
              <a:avLst/>
            </a:prstGeom>
            <a:ln w="3175" cap="rnd" cmpd="sng">
              <a:solidFill>
                <a:srgbClr val="FFFFFF">
                  <a:lumMod val="85000"/>
                </a:srgbClr>
              </a:solidFill>
              <a:prstDash val="solid"/>
            </a:ln>
          </p:spPr>
        </p:cxnSp>
        <p:cxnSp>
          <p:nvCxnSpPr>
            <p:cNvPr id="33" name="Connector 33"/>
            <p:cNvCxnSpPr/>
            <p:nvPr/>
          </p:nvCxnSpPr>
          <p:spPr>
            <a:xfrm>
              <a:off x="7851000" y="4398311"/>
              <a:ext cx="0" cy="1046461"/>
            </a:xfrm>
            <a:prstGeom prst="line">
              <a:avLst/>
            </a:prstGeom>
            <a:ln w="3175" cap="rnd" cmpd="sng">
              <a:solidFill>
                <a:srgbClr val="FFFFFF">
                  <a:lumMod val="85000"/>
                </a:srgbClr>
              </a:solidFill>
              <a:prstDash val="solid"/>
            </a:ln>
          </p:spPr>
        </p:cxnSp>
        <p:sp>
          <p:nvSpPr>
            <p:cNvPr id="34" name="TextBox 34"/>
            <p:cNvSpPr txBox="1"/>
            <p:nvPr/>
          </p:nvSpPr>
          <p:spPr>
            <a:xfrm>
              <a:off x="2981701" y="1668174"/>
              <a:ext cx="2931708" cy="651333"/>
            </a:xfrm>
            <a:prstGeom prst="rect">
              <a:avLst/>
            </a:prstGeom>
            <a:noFill/>
          </p:spPr>
          <p:txBody>
            <a:bodyPr vert="horz" wrap="square" lIns="90000" tIns="46800" rIns="90000" bIns="46800" rtlCol="0" anchor="t">
              <a:spAutoFit/>
            </a:bodyPr>
            <a:lstStyle/>
            <a:p>
              <a:pPr marL="0" algn="l">
                <a:lnSpc>
                  <a:spcPct val="160000"/>
                </a:lnSpc>
                <a:defRPr/>
              </a:pPr>
              <a:r>
                <a:rPr lang="en-US" sz="1200" b="0" i="0" u="none" baseline="0" dirty="0" err="1">
                  <a:solidFill>
                    <a:srgbClr val="000000"/>
                  </a:solidFill>
                  <a:latin typeface="Arial"/>
                  <a:ea typeface="Arial"/>
                </a:rPr>
                <a:t>本模块将建设多维度资源分类体系并实现资源上传、审核机制，支持</a:t>
              </a:r>
              <a:r>
                <a:rPr lang="zh-CN" altLang="en-US" sz="1200" b="0" i="0" u="none" baseline="0" dirty="0">
                  <a:solidFill>
                    <a:srgbClr val="000000"/>
                  </a:solidFill>
                  <a:latin typeface="Arial"/>
                  <a:ea typeface="Arial"/>
                </a:rPr>
                <a:t>资源</a:t>
              </a:r>
              <a:r>
                <a:rPr lang="en-US" sz="1200" b="0" i="0" u="none" baseline="0" dirty="0" err="1">
                  <a:solidFill>
                    <a:srgbClr val="000000"/>
                  </a:solidFill>
                  <a:latin typeface="Arial"/>
                  <a:ea typeface="Arial"/>
                </a:rPr>
                <a:t>推荐功能</a:t>
              </a:r>
              <a:r>
                <a:rPr lang="zh-CN" altLang="en-US" sz="1200" b="0" i="0" u="none" baseline="0" dirty="0">
                  <a:solidFill>
                    <a:srgbClr val="000000"/>
                  </a:solidFill>
                  <a:latin typeface="Arial"/>
                  <a:ea typeface="Arial"/>
                </a:rPr>
                <a:t>。</a:t>
              </a:r>
              <a:endParaRPr lang="en-US" sz="1100" dirty="0"/>
            </a:p>
          </p:txBody>
        </p:sp>
        <p:sp>
          <p:nvSpPr>
            <p:cNvPr id="35" name="TextBox 35"/>
            <p:cNvSpPr txBox="1"/>
            <p:nvPr/>
          </p:nvSpPr>
          <p:spPr>
            <a:xfrm>
              <a:off x="2981701" y="1262987"/>
              <a:ext cx="2929087" cy="338554"/>
            </a:xfrm>
            <a:prstGeom prst="rect">
              <a:avLst/>
            </a:prstGeom>
            <a:noFill/>
          </p:spPr>
          <p:txBody>
            <a:bodyPr vert="horz" wrap="square" lIns="91440" tIns="45720" rIns="91440" bIns="45720" rtlCol="0" anchor="ctr">
              <a:spAutoFit/>
            </a:bodyPr>
            <a:lstStyle/>
            <a:p>
              <a:pPr marL="0" algn="ctr">
                <a:defRPr/>
              </a:pPr>
              <a:r>
                <a:rPr lang="en-US" sz="1600" b="1" i="0" u="none" baseline="0">
                  <a:solidFill>
                    <a:schemeClr val="accent2"/>
                  </a:solidFill>
                  <a:latin typeface="Arial"/>
                  <a:ea typeface="Arial"/>
                </a:rPr>
                <a:t>在线学习资源库模块</a:t>
              </a:r>
              <a:endParaRPr lang="en-US" sz="1100"/>
            </a:p>
          </p:txBody>
        </p:sp>
        <p:cxnSp>
          <p:nvCxnSpPr>
            <p:cNvPr id="36" name="Connector 36"/>
            <p:cNvCxnSpPr/>
            <p:nvPr/>
          </p:nvCxnSpPr>
          <p:spPr>
            <a:xfrm>
              <a:off x="6103887" y="1772816"/>
              <a:ext cx="0" cy="1046461"/>
            </a:xfrm>
            <a:prstGeom prst="line">
              <a:avLst/>
            </a:prstGeom>
            <a:ln w="3175" cap="rnd" cmpd="sng">
              <a:solidFill>
                <a:srgbClr val="FFFFFF">
                  <a:lumMod val="85000"/>
                </a:srgbClr>
              </a:solidFill>
              <a:prstDash val="solid"/>
            </a:ln>
          </p:spPr>
        </p:cxnSp>
        <p:sp>
          <p:nvSpPr>
            <p:cNvPr id="37" name="TextBox 37"/>
            <p:cNvSpPr txBox="1"/>
            <p:nvPr/>
          </p:nvSpPr>
          <p:spPr>
            <a:xfrm>
              <a:off x="6406575" y="1678689"/>
              <a:ext cx="2931708" cy="651333"/>
            </a:xfrm>
            <a:prstGeom prst="rect">
              <a:avLst/>
            </a:prstGeom>
            <a:noFill/>
          </p:spPr>
          <p:txBody>
            <a:bodyPr vert="horz" wrap="square" lIns="90000" tIns="46800" rIns="90000" bIns="46800" rtlCol="0" anchor="t">
              <a:spAutoFit/>
            </a:bodyPr>
            <a:lstStyle/>
            <a:p>
              <a:pPr marL="0" algn="l">
                <a:lnSpc>
                  <a:spcPct val="160000"/>
                </a:lnSpc>
                <a:defRPr/>
              </a:pPr>
              <a:r>
                <a:rPr lang="en-US" sz="1200" b="0" i="0" u="none" baseline="0" dirty="0" err="1">
                  <a:solidFill>
                    <a:srgbClr val="000000"/>
                  </a:solidFill>
                  <a:latin typeface="Arial"/>
                  <a:ea typeface="Arial"/>
                </a:rPr>
                <a:t>实现</a:t>
              </a:r>
              <a:r>
                <a:rPr lang="zh-CN" altLang="en-US" sz="1200" b="0" i="0" u="none" baseline="0" dirty="0">
                  <a:solidFill>
                    <a:srgbClr val="000000"/>
                  </a:solidFill>
                  <a:latin typeface="Arial"/>
                  <a:ea typeface="Arial"/>
                </a:rPr>
                <a:t>学生对</a:t>
              </a:r>
              <a:r>
                <a:rPr lang="en-US" sz="1200" b="0" i="0" u="none" baseline="0" dirty="0" err="1">
                  <a:solidFill>
                    <a:srgbClr val="000000"/>
                  </a:solidFill>
                  <a:latin typeface="Arial"/>
                  <a:ea typeface="Arial"/>
                </a:rPr>
                <a:t>实训项目的在线预约功能，并支持管理员对实践项目的审批</a:t>
              </a:r>
              <a:r>
                <a:rPr lang="zh-CN" altLang="en-US" sz="1200" dirty="0">
                  <a:solidFill>
                    <a:srgbClr val="000000"/>
                  </a:solidFill>
                  <a:latin typeface="Arial"/>
                  <a:ea typeface="Arial"/>
                </a:rPr>
                <a:t>。</a:t>
              </a:r>
              <a:endParaRPr lang="en-US" sz="1100" dirty="0"/>
            </a:p>
          </p:txBody>
        </p:sp>
        <p:sp>
          <p:nvSpPr>
            <p:cNvPr id="38" name="TextBox 38"/>
            <p:cNvSpPr txBox="1"/>
            <p:nvPr/>
          </p:nvSpPr>
          <p:spPr>
            <a:xfrm>
              <a:off x="6406575" y="1273502"/>
              <a:ext cx="2929087" cy="338554"/>
            </a:xfrm>
            <a:prstGeom prst="rect">
              <a:avLst/>
            </a:prstGeom>
            <a:noFill/>
          </p:spPr>
          <p:txBody>
            <a:bodyPr vert="horz" wrap="square" lIns="91440" tIns="45720" rIns="91440" bIns="45720" rtlCol="0" anchor="ctr">
              <a:spAutoFit/>
            </a:bodyPr>
            <a:lstStyle/>
            <a:p>
              <a:pPr marL="0" algn="ctr">
                <a:defRPr/>
              </a:pPr>
              <a:r>
                <a:rPr lang="en-US" sz="1600" b="1" i="0" u="none" baseline="0">
                  <a:solidFill>
                    <a:schemeClr val="accent4"/>
                  </a:solidFill>
                  <a:latin typeface="Arial"/>
                  <a:ea typeface="Arial"/>
                </a:rPr>
                <a:t>实践预约与管理模块</a:t>
              </a:r>
              <a:endParaRPr lang="en-US" sz="1100"/>
            </a:p>
          </p:txBody>
        </p:sp>
        <p:grpSp>
          <p:nvGrpSpPr>
            <p:cNvPr id="39" name="Group 39"/>
            <p:cNvGrpSpPr/>
            <p:nvPr/>
          </p:nvGrpSpPr>
          <p:grpSpPr>
            <a:xfrm>
              <a:off x="7648023" y="3177650"/>
              <a:ext cx="571222" cy="571221"/>
              <a:chOff x="7648023" y="3343058"/>
              <a:chExt cx="571222" cy="571221"/>
            </a:xfrm>
          </p:grpSpPr>
          <p:sp>
            <p:nvSpPr>
              <p:cNvPr id="40" name="AutoShape 40"/>
              <p:cNvSpPr/>
              <p:nvPr/>
            </p:nvSpPr>
            <p:spPr>
              <a:xfrm>
                <a:off x="7648023" y="3343058"/>
                <a:ext cx="571222" cy="571221"/>
              </a:xfrm>
              <a:prstGeom prst="ellipse">
                <a:avLst/>
              </a:prstGeom>
              <a:solidFill>
                <a:schemeClr val="accent4"/>
              </a:solidFill>
              <a:ln w="38100" cap="flat" cmpd="sng">
                <a:solidFill>
                  <a:srgbClr val="FFFFFF"/>
                </a:solidFill>
                <a:prstDash val="solid"/>
              </a:ln>
            </p:spPr>
            <p:txBody>
              <a:bodyPr vert="horz" lIns="91440" tIns="45720" rIns="91440" bIns="45720" anchor="ctr">
                <a:normAutofit/>
              </a:bodyPr>
              <a:lstStyle/>
              <a:p>
                <a:pPr marL="0" algn="ctr"/>
                <a:endParaRPr/>
              </a:p>
            </p:txBody>
          </p:sp>
          <p:sp>
            <p:nvSpPr>
              <p:cNvPr id="41" name="Freeform 41"/>
              <p:cNvSpPr/>
              <p:nvPr/>
            </p:nvSpPr>
            <p:spPr>
              <a:xfrm>
                <a:off x="7760220" y="3510334"/>
                <a:ext cx="346829" cy="236669"/>
              </a:xfrm>
              <a:custGeom>
                <a:avLst/>
                <a:gdLst/>
                <a:ahLst/>
                <a:cxnLst/>
                <a:rect l="l" t="t" r="r" b="b"/>
                <a:pathLst>
                  <a:path w="607639" h="414642">
                    <a:moveTo>
                      <a:pt x="20293" y="364067"/>
                    </a:moveTo>
                    <a:lnTo>
                      <a:pt x="20293" y="384244"/>
                    </a:lnTo>
                    <a:cubicBezTo>
                      <a:pt x="20293" y="390377"/>
                      <a:pt x="24299" y="394377"/>
                      <a:pt x="30351" y="394377"/>
                    </a:cubicBezTo>
                    <a:lnTo>
                      <a:pt x="577199" y="394377"/>
                    </a:lnTo>
                    <a:cubicBezTo>
                      <a:pt x="583341" y="394377"/>
                      <a:pt x="587346" y="390377"/>
                      <a:pt x="587346" y="384244"/>
                    </a:cubicBezTo>
                    <a:lnTo>
                      <a:pt x="587346" y="364067"/>
                    </a:lnTo>
                    <a:lnTo>
                      <a:pt x="556995" y="364067"/>
                    </a:lnTo>
                    <a:lnTo>
                      <a:pt x="394917" y="364067"/>
                    </a:lnTo>
                    <a:lnTo>
                      <a:pt x="394917" y="374200"/>
                    </a:lnTo>
                    <a:cubicBezTo>
                      <a:pt x="394917" y="380244"/>
                      <a:pt x="390911" y="384244"/>
                      <a:pt x="384859" y="384244"/>
                    </a:cubicBezTo>
                    <a:lnTo>
                      <a:pt x="222780" y="384244"/>
                    </a:lnTo>
                    <a:cubicBezTo>
                      <a:pt x="216728" y="384244"/>
                      <a:pt x="212634" y="380244"/>
                      <a:pt x="212634" y="374200"/>
                    </a:cubicBezTo>
                    <a:lnTo>
                      <a:pt x="212634" y="364067"/>
                    </a:lnTo>
                    <a:lnTo>
                      <a:pt x="50644" y="364067"/>
                    </a:lnTo>
                    <a:close/>
                    <a:moveTo>
                      <a:pt x="111412" y="303360"/>
                    </a:moveTo>
                    <a:lnTo>
                      <a:pt x="192442" y="303360"/>
                    </a:lnTo>
                    <a:cubicBezTo>
                      <a:pt x="198497" y="303360"/>
                      <a:pt x="202593" y="307446"/>
                      <a:pt x="202593" y="313486"/>
                    </a:cubicBezTo>
                    <a:cubicBezTo>
                      <a:pt x="202593" y="319526"/>
                      <a:pt x="198497" y="323612"/>
                      <a:pt x="192442" y="323612"/>
                    </a:cubicBezTo>
                    <a:lnTo>
                      <a:pt x="111412" y="323612"/>
                    </a:lnTo>
                    <a:cubicBezTo>
                      <a:pt x="105268" y="323612"/>
                      <a:pt x="101261" y="319526"/>
                      <a:pt x="101261" y="313486"/>
                    </a:cubicBezTo>
                    <a:cubicBezTo>
                      <a:pt x="101261" y="307446"/>
                      <a:pt x="105268" y="303360"/>
                      <a:pt x="111412" y="303360"/>
                    </a:cubicBezTo>
                    <a:close/>
                    <a:moveTo>
                      <a:pt x="212645" y="262926"/>
                    </a:moveTo>
                    <a:lnTo>
                      <a:pt x="243067" y="262926"/>
                    </a:lnTo>
                    <a:cubicBezTo>
                      <a:pt x="249115" y="262926"/>
                      <a:pt x="253118" y="267012"/>
                      <a:pt x="253118" y="273052"/>
                    </a:cubicBezTo>
                    <a:cubicBezTo>
                      <a:pt x="253118" y="279092"/>
                      <a:pt x="249115" y="283178"/>
                      <a:pt x="243067" y="283178"/>
                    </a:cubicBezTo>
                    <a:lnTo>
                      <a:pt x="212645" y="283178"/>
                    </a:lnTo>
                    <a:cubicBezTo>
                      <a:pt x="206596" y="283178"/>
                      <a:pt x="202593" y="279092"/>
                      <a:pt x="202593" y="273052"/>
                    </a:cubicBezTo>
                    <a:cubicBezTo>
                      <a:pt x="202593" y="267012"/>
                      <a:pt x="206596" y="262926"/>
                      <a:pt x="212645" y="262926"/>
                    </a:cubicBezTo>
                    <a:close/>
                    <a:moveTo>
                      <a:pt x="111410" y="262926"/>
                    </a:moveTo>
                    <a:lnTo>
                      <a:pt x="131618" y="262926"/>
                    </a:lnTo>
                    <a:cubicBezTo>
                      <a:pt x="137671" y="262926"/>
                      <a:pt x="141766" y="267012"/>
                      <a:pt x="141766" y="273052"/>
                    </a:cubicBezTo>
                    <a:cubicBezTo>
                      <a:pt x="141766" y="279092"/>
                      <a:pt x="137671" y="283178"/>
                      <a:pt x="131618" y="283178"/>
                    </a:cubicBezTo>
                    <a:lnTo>
                      <a:pt x="111410" y="283178"/>
                    </a:lnTo>
                    <a:cubicBezTo>
                      <a:pt x="105267" y="283178"/>
                      <a:pt x="101261" y="279092"/>
                      <a:pt x="101261" y="273052"/>
                    </a:cubicBezTo>
                    <a:cubicBezTo>
                      <a:pt x="101261" y="267012"/>
                      <a:pt x="105267" y="262926"/>
                      <a:pt x="111410" y="262926"/>
                    </a:cubicBezTo>
                    <a:close/>
                    <a:moveTo>
                      <a:pt x="506325" y="60757"/>
                    </a:moveTo>
                    <a:cubicBezTo>
                      <a:pt x="512376" y="60757"/>
                      <a:pt x="516469" y="64756"/>
                      <a:pt x="516469" y="70799"/>
                    </a:cubicBezTo>
                    <a:lnTo>
                      <a:pt x="516469" y="293230"/>
                    </a:lnTo>
                    <a:cubicBezTo>
                      <a:pt x="516469" y="299362"/>
                      <a:pt x="512376" y="303361"/>
                      <a:pt x="506325" y="303361"/>
                    </a:cubicBezTo>
                    <a:cubicBezTo>
                      <a:pt x="500275" y="303361"/>
                      <a:pt x="496181" y="299362"/>
                      <a:pt x="496181" y="293230"/>
                    </a:cubicBezTo>
                    <a:lnTo>
                      <a:pt x="496181" y="283189"/>
                    </a:lnTo>
                    <a:lnTo>
                      <a:pt x="425352" y="283189"/>
                    </a:lnTo>
                    <a:cubicBezTo>
                      <a:pt x="419212" y="283189"/>
                      <a:pt x="415208" y="279101"/>
                      <a:pt x="415208" y="273058"/>
                    </a:cubicBezTo>
                    <a:cubicBezTo>
                      <a:pt x="415208" y="267015"/>
                      <a:pt x="419212" y="262927"/>
                      <a:pt x="425352" y="262927"/>
                    </a:cubicBezTo>
                    <a:lnTo>
                      <a:pt x="496181" y="262927"/>
                    </a:lnTo>
                    <a:lnTo>
                      <a:pt x="496181" y="222493"/>
                    </a:lnTo>
                    <a:lnTo>
                      <a:pt x="455695" y="222493"/>
                    </a:lnTo>
                    <a:cubicBezTo>
                      <a:pt x="449644" y="222493"/>
                      <a:pt x="445551" y="218405"/>
                      <a:pt x="445551" y="212362"/>
                    </a:cubicBezTo>
                    <a:cubicBezTo>
                      <a:pt x="445551" y="206320"/>
                      <a:pt x="449644" y="202232"/>
                      <a:pt x="455695" y="202232"/>
                    </a:cubicBezTo>
                    <a:lnTo>
                      <a:pt x="496181" y="202232"/>
                    </a:lnTo>
                    <a:lnTo>
                      <a:pt x="496181" y="161798"/>
                    </a:lnTo>
                    <a:lnTo>
                      <a:pt x="354433" y="161798"/>
                    </a:lnTo>
                    <a:cubicBezTo>
                      <a:pt x="348382" y="161798"/>
                      <a:pt x="344289" y="157799"/>
                      <a:pt x="344289" y="151756"/>
                    </a:cubicBezTo>
                    <a:cubicBezTo>
                      <a:pt x="344289" y="145624"/>
                      <a:pt x="348382" y="141625"/>
                      <a:pt x="354433" y="141625"/>
                    </a:cubicBezTo>
                    <a:lnTo>
                      <a:pt x="496181" y="141625"/>
                    </a:lnTo>
                    <a:lnTo>
                      <a:pt x="496181" y="101191"/>
                    </a:lnTo>
                    <a:lnTo>
                      <a:pt x="425352" y="101191"/>
                    </a:lnTo>
                    <a:cubicBezTo>
                      <a:pt x="419212" y="101191"/>
                      <a:pt x="415208" y="97103"/>
                      <a:pt x="415208" y="91060"/>
                    </a:cubicBezTo>
                    <a:cubicBezTo>
                      <a:pt x="415208" y="85018"/>
                      <a:pt x="419212" y="80930"/>
                      <a:pt x="425352" y="80930"/>
                    </a:cubicBezTo>
                    <a:lnTo>
                      <a:pt x="496181" y="80930"/>
                    </a:lnTo>
                    <a:lnTo>
                      <a:pt x="496181" y="70799"/>
                    </a:lnTo>
                    <a:cubicBezTo>
                      <a:pt x="496181" y="64756"/>
                      <a:pt x="500275" y="60757"/>
                      <a:pt x="506325" y="60757"/>
                    </a:cubicBezTo>
                    <a:close/>
                    <a:moveTo>
                      <a:pt x="151927" y="40505"/>
                    </a:moveTo>
                    <a:cubicBezTo>
                      <a:pt x="157982" y="40505"/>
                      <a:pt x="161989" y="44593"/>
                      <a:pt x="161989" y="50635"/>
                    </a:cubicBezTo>
                    <a:lnTo>
                      <a:pt x="161989" y="61742"/>
                    </a:lnTo>
                    <a:cubicBezTo>
                      <a:pt x="185408" y="66274"/>
                      <a:pt x="202593" y="86445"/>
                      <a:pt x="202593" y="111236"/>
                    </a:cubicBezTo>
                    <a:cubicBezTo>
                      <a:pt x="202593" y="117367"/>
                      <a:pt x="198497" y="121366"/>
                      <a:pt x="192442" y="121366"/>
                    </a:cubicBezTo>
                    <a:cubicBezTo>
                      <a:pt x="186387" y="121366"/>
                      <a:pt x="182291" y="117367"/>
                      <a:pt x="182291" y="111236"/>
                    </a:cubicBezTo>
                    <a:cubicBezTo>
                      <a:pt x="182291" y="94086"/>
                      <a:pt x="169113" y="80935"/>
                      <a:pt x="151927" y="80935"/>
                    </a:cubicBezTo>
                    <a:cubicBezTo>
                      <a:pt x="142756" y="80935"/>
                      <a:pt x="134653" y="85023"/>
                      <a:pt x="128598" y="92043"/>
                    </a:cubicBezTo>
                    <a:cubicBezTo>
                      <a:pt x="125570" y="95064"/>
                      <a:pt x="124502" y="99151"/>
                      <a:pt x="125570" y="103150"/>
                    </a:cubicBezTo>
                    <a:cubicBezTo>
                      <a:pt x="125570" y="107237"/>
                      <a:pt x="128598" y="111236"/>
                      <a:pt x="131625" y="114346"/>
                    </a:cubicBezTo>
                    <a:lnTo>
                      <a:pt x="184339" y="155753"/>
                    </a:lnTo>
                    <a:cubicBezTo>
                      <a:pt x="192442" y="161796"/>
                      <a:pt x="197518" y="170948"/>
                      <a:pt x="198497" y="181078"/>
                    </a:cubicBezTo>
                    <a:cubicBezTo>
                      <a:pt x="199477" y="191119"/>
                      <a:pt x="196449" y="200271"/>
                      <a:pt x="190394" y="207291"/>
                    </a:cubicBezTo>
                    <a:cubicBezTo>
                      <a:pt x="183182" y="215288"/>
                      <a:pt x="174010" y="220175"/>
                      <a:pt x="161989" y="221775"/>
                    </a:cubicBezTo>
                    <a:lnTo>
                      <a:pt x="161989" y="232615"/>
                    </a:lnTo>
                    <a:cubicBezTo>
                      <a:pt x="161989" y="238658"/>
                      <a:pt x="157982" y="242745"/>
                      <a:pt x="151927" y="242745"/>
                    </a:cubicBezTo>
                    <a:cubicBezTo>
                      <a:pt x="145783" y="242745"/>
                      <a:pt x="141776" y="238658"/>
                      <a:pt x="141776" y="232615"/>
                    </a:cubicBezTo>
                    <a:lnTo>
                      <a:pt x="141776" y="221508"/>
                    </a:lnTo>
                    <a:cubicBezTo>
                      <a:pt x="118358" y="217154"/>
                      <a:pt x="101261" y="197872"/>
                      <a:pt x="101261" y="173969"/>
                    </a:cubicBezTo>
                    <a:cubicBezTo>
                      <a:pt x="101261" y="167927"/>
                      <a:pt x="105268" y="163840"/>
                      <a:pt x="111412" y="163840"/>
                    </a:cubicBezTo>
                    <a:cubicBezTo>
                      <a:pt x="117467" y="163840"/>
                      <a:pt x="121474" y="167927"/>
                      <a:pt x="121474" y="173969"/>
                    </a:cubicBezTo>
                    <a:cubicBezTo>
                      <a:pt x="121474" y="190141"/>
                      <a:pt x="134653" y="202226"/>
                      <a:pt x="151927" y="202226"/>
                    </a:cubicBezTo>
                    <a:cubicBezTo>
                      <a:pt x="163058" y="202226"/>
                      <a:pt x="170092" y="199205"/>
                      <a:pt x="175168" y="194140"/>
                    </a:cubicBezTo>
                    <a:cubicBezTo>
                      <a:pt x="178195" y="191119"/>
                      <a:pt x="179264" y="187120"/>
                      <a:pt x="178195" y="183033"/>
                    </a:cubicBezTo>
                    <a:cubicBezTo>
                      <a:pt x="178195" y="179034"/>
                      <a:pt x="175168" y="174947"/>
                      <a:pt x="172140" y="171926"/>
                    </a:cubicBezTo>
                    <a:lnTo>
                      <a:pt x="119515" y="130518"/>
                    </a:lnTo>
                    <a:cubicBezTo>
                      <a:pt x="111412" y="124387"/>
                      <a:pt x="106337" y="115323"/>
                      <a:pt x="105268" y="105193"/>
                    </a:cubicBezTo>
                    <a:cubicBezTo>
                      <a:pt x="104289" y="95064"/>
                      <a:pt x="107316" y="86000"/>
                      <a:pt x="113371" y="78892"/>
                    </a:cubicBezTo>
                    <a:cubicBezTo>
                      <a:pt x="120406" y="69562"/>
                      <a:pt x="130557" y="63786"/>
                      <a:pt x="141776" y="61653"/>
                    </a:cubicBezTo>
                    <a:lnTo>
                      <a:pt x="141776" y="50635"/>
                    </a:lnTo>
                    <a:cubicBezTo>
                      <a:pt x="141776" y="44593"/>
                      <a:pt x="145783" y="40505"/>
                      <a:pt x="151927" y="40505"/>
                    </a:cubicBezTo>
                    <a:close/>
                    <a:moveTo>
                      <a:pt x="70848" y="20177"/>
                    </a:moveTo>
                    <a:cubicBezTo>
                      <a:pt x="64796" y="20177"/>
                      <a:pt x="60791" y="24265"/>
                      <a:pt x="60791" y="30309"/>
                    </a:cubicBezTo>
                    <a:lnTo>
                      <a:pt x="60791" y="343802"/>
                    </a:lnTo>
                    <a:lnTo>
                      <a:pt x="222780" y="343802"/>
                    </a:lnTo>
                    <a:cubicBezTo>
                      <a:pt x="228833" y="343802"/>
                      <a:pt x="232927" y="347891"/>
                      <a:pt x="232927" y="353935"/>
                    </a:cubicBezTo>
                    <a:lnTo>
                      <a:pt x="232927" y="364067"/>
                    </a:lnTo>
                    <a:lnTo>
                      <a:pt x="374712" y="364067"/>
                    </a:lnTo>
                    <a:lnTo>
                      <a:pt x="374712" y="353935"/>
                    </a:lnTo>
                    <a:cubicBezTo>
                      <a:pt x="374712" y="347891"/>
                      <a:pt x="378718" y="343802"/>
                      <a:pt x="384859" y="343802"/>
                    </a:cubicBezTo>
                    <a:lnTo>
                      <a:pt x="546849" y="343802"/>
                    </a:lnTo>
                    <a:lnTo>
                      <a:pt x="546849" y="30309"/>
                    </a:lnTo>
                    <a:cubicBezTo>
                      <a:pt x="546849" y="24265"/>
                      <a:pt x="542754" y="20177"/>
                      <a:pt x="536702" y="20177"/>
                    </a:cubicBezTo>
                    <a:close/>
                    <a:moveTo>
                      <a:pt x="70848" y="0"/>
                    </a:moveTo>
                    <a:lnTo>
                      <a:pt x="536702" y="0"/>
                    </a:lnTo>
                    <a:cubicBezTo>
                      <a:pt x="553969" y="0"/>
                      <a:pt x="567142" y="13155"/>
                      <a:pt x="567142" y="30309"/>
                    </a:cubicBezTo>
                    <a:lnTo>
                      <a:pt x="567142" y="343802"/>
                    </a:lnTo>
                    <a:lnTo>
                      <a:pt x="597493" y="343802"/>
                    </a:lnTo>
                    <a:cubicBezTo>
                      <a:pt x="603545" y="343802"/>
                      <a:pt x="607639" y="347891"/>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1"/>
                      <a:pt x="4094" y="343802"/>
                      <a:pt x="10147" y="343802"/>
                    </a:cubicBezTo>
                    <a:lnTo>
                      <a:pt x="40498" y="343802"/>
                    </a:lnTo>
                    <a:lnTo>
                      <a:pt x="40498" y="30309"/>
                    </a:lnTo>
                    <a:cubicBezTo>
                      <a:pt x="40498" y="13155"/>
                      <a:pt x="53670" y="0"/>
                      <a:pt x="70848" y="0"/>
                    </a:cubicBezTo>
                    <a:close/>
                  </a:path>
                </a:pathLst>
              </a:custGeom>
              <a:solidFill>
                <a:srgbClr val="FFFFFF"/>
              </a:solidFill>
            </p:spPr>
            <p:txBody>
              <a:bodyPr vert="horz" lIns="91440" tIns="45720" rIns="91440" bIns="45720" anchor="ctr">
                <a:normAutofit fontScale="62500" lnSpcReduction="20000"/>
              </a:bodyPr>
              <a:lstStyle/>
              <a:p>
                <a:pPr marL="0" algn="ctr"/>
                <a:endParaRPr/>
              </a:p>
            </p:txBody>
          </p:sp>
        </p:grpSp>
        <p:grpSp>
          <p:nvGrpSpPr>
            <p:cNvPr id="42" name="Group 42"/>
            <p:cNvGrpSpPr/>
            <p:nvPr/>
          </p:nvGrpSpPr>
          <p:grpSpPr>
            <a:xfrm>
              <a:off x="3988529" y="3177650"/>
              <a:ext cx="571222" cy="571221"/>
              <a:chOff x="3981576" y="3391926"/>
              <a:chExt cx="571222" cy="571221"/>
            </a:xfrm>
          </p:grpSpPr>
          <p:sp>
            <p:nvSpPr>
              <p:cNvPr id="43" name="AutoShape 43"/>
              <p:cNvSpPr/>
              <p:nvPr/>
            </p:nvSpPr>
            <p:spPr>
              <a:xfrm>
                <a:off x="3981576" y="3391926"/>
                <a:ext cx="571222" cy="571221"/>
              </a:xfrm>
              <a:prstGeom prst="ellipse">
                <a:avLst/>
              </a:prstGeom>
              <a:solidFill>
                <a:schemeClr val="accent2"/>
              </a:solidFill>
              <a:ln w="38100" cap="flat" cmpd="sng">
                <a:solidFill>
                  <a:srgbClr val="FFFFFF"/>
                </a:solidFill>
                <a:prstDash val="solid"/>
              </a:ln>
            </p:spPr>
            <p:txBody>
              <a:bodyPr vert="horz" lIns="91440" tIns="45720" rIns="91440" bIns="45720" anchor="ctr">
                <a:normAutofit/>
              </a:bodyPr>
              <a:lstStyle/>
              <a:p>
                <a:pPr marL="0" algn="ctr"/>
                <a:endParaRPr/>
              </a:p>
            </p:txBody>
          </p:sp>
          <p:sp>
            <p:nvSpPr>
              <p:cNvPr id="44" name="Freeform 44"/>
              <p:cNvSpPr/>
              <p:nvPr/>
            </p:nvSpPr>
            <p:spPr>
              <a:xfrm>
                <a:off x="4093773" y="3555678"/>
                <a:ext cx="346829" cy="243717"/>
              </a:xfrm>
              <a:custGeom>
                <a:avLst/>
                <a:gdLst/>
                <a:ahLst/>
                <a:cxnLst/>
                <a:rect l="l" t="t" r="r" b="b"/>
                <a:pathLst>
                  <a:path w="607639" h="426991">
                    <a:moveTo>
                      <a:pt x="450100" y="313203"/>
                    </a:moveTo>
                    <a:lnTo>
                      <a:pt x="450100" y="403167"/>
                    </a:lnTo>
                    <a:lnTo>
                      <a:pt x="585744" y="403167"/>
                    </a:lnTo>
                    <a:lnTo>
                      <a:pt x="586100" y="313203"/>
                    </a:lnTo>
                    <a:lnTo>
                      <a:pt x="530294" y="313203"/>
                    </a:lnTo>
                    <a:cubicBezTo>
                      <a:pt x="530294" y="313203"/>
                      <a:pt x="530116" y="313203"/>
                      <a:pt x="530116" y="313203"/>
                    </a:cubicBezTo>
                    <a:cubicBezTo>
                      <a:pt x="530027" y="313203"/>
                      <a:pt x="529849" y="313203"/>
                      <a:pt x="529760" y="313203"/>
                    </a:cubicBezTo>
                    <a:lnTo>
                      <a:pt x="450901" y="313203"/>
                    </a:lnTo>
                    <a:close/>
                    <a:moveTo>
                      <a:pt x="236309" y="313203"/>
                    </a:moveTo>
                    <a:lnTo>
                      <a:pt x="236309" y="403167"/>
                    </a:lnTo>
                    <a:lnTo>
                      <a:pt x="371953" y="403167"/>
                    </a:lnTo>
                    <a:lnTo>
                      <a:pt x="372754" y="313203"/>
                    </a:lnTo>
                    <a:lnTo>
                      <a:pt x="237110" y="313203"/>
                    </a:lnTo>
                    <a:close/>
                    <a:moveTo>
                      <a:pt x="22519" y="313203"/>
                    </a:moveTo>
                    <a:lnTo>
                      <a:pt x="22519" y="403167"/>
                    </a:lnTo>
                    <a:lnTo>
                      <a:pt x="158163" y="403167"/>
                    </a:lnTo>
                    <a:lnTo>
                      <a:pt x="158964" y="313203"/>
                    </a:lnTo>
                    <a:lnTo>
                      <a:pt x="91498" y="313203"/>
                    </a:lnTo>
                    <a:cubicBezTo>
                      <a:pt x="91409" y="313203"/>
                      <a:pt x="91320" y="313203"/>
                      <a:pt x="91231" y="313203"/>
                    </a:cubicBezTo>
                    <a:cubicBezTo>
                      <a:pt x="91231" y="313203"/>
                      <a:pt x="90964" y="313203"/>
                      <a:pt x="90964" y="313203"/>
                    </a:cubicBezTo>
                    <a:lnTo>
                      <a:pt x="23320" y="313203"/>
                    </a:lnTo>
                    <a:close/>
                    <a:moveTo>
                      <a:pt x="91409" y="224751"/>
                    </a:moveTo>
                    <a:lnTo>
                      <a:pt x="530294" y="224751"/>
                    </a:lnTo>
                    <a:cubicBezTo>
                      <a:pt x="536435" y="224751"/>
                      <a:pt x="540084" y="228396"/>
                      <a:pt x="540084" y="234530"/>
                    </a:cubicBezTo>
                    <a:lnTo>
                      <a:pt x="540084" y="292135"/>
                    </a:lnTo>
                    <a:lnTo>
                      <a:pt x="586456" y="292135"/>
                    </a:lnTo>
                    <a:cubicBezTo>
                      <a:pt x="598917" y="292135"/>
                      <a:pt x="607639" y="300847"/>
                      <a:pt x="607639" y="313203"/>
                    </a:cubicBezTo>
                    <a:lnTo>
                      <a:pt x="607639" y="403167"/>
                    </a:lnTo>
                    <a:cubicBezTo>
                      <a:pt x="607639" y="415524"/>
                      <a:pt x="598917" y="426991"/>
                      <a:pt x="586456" y="426991"/>
                    </a:cubicBezTo>
                    <a:lnTo>
                      <a:pt x="451524" y="426991"/>
                    </a:lnTo>
                    <a:cubicBezTo>
                      <a:pt x="439152" y="426991"/>
                      <a:pt x="427582" y="415524"/>
                      <a:pt x="427582" y="403167"/>
                    </a:cubicBezTo>
                    <a:lnTo>
                      <a:pt x="427582" y="313203"/>
                    </a:lnTo>
                    <a:cubicBezTo>
                      <a:pt x="427582" y="300847"/>
                      <a:pt x="439152" y="292135"/>
                      <a:pt x="451524" y="292135"/>
                    </a:cubicBezTo>
                    <a:lnTo>
                      <a:pt x="517566" y="292135"/>
                    </a:lnTo>
                    <a:lnTo>
                      <a:pt x="517566" y="247242"/>
                    </a:lnTo>
                    <a:lnTo>
                      <a:pt x="315079" y="247242"/>
                    </a:lnTo>
                    <a:lnTo>
                      <a:pt x="315079" y="292135"/>
                    </a:lnTo>
                    <a:lnTo>
                      <a:pt x="372665" y="292135"/>
                    </a:lnTo>
                    <a:cubicBezTo>
                      <a:pt x="385126" y="292135"/>
                      <a:pt x="393849" y="300847"/>
                      <a:pt x="393849" y="313203"/>
                    </a:cubicBezTo>
                    <a:lnTo>
                      <a:pt x="393849" y="403167"/>
                    </a:lnTo>
                    <a:cubicBezTo>
                      <a:pt x="393849" y="415524"/>
                      <a:pt x="385126" y="426991"/>
                      <a:pt x="372665" y="426991"/>
                    </a:cubicBezTo>
                    <a:lnTo>
                      <a:pt x="237733" y="426991"/>
                    </a:lnTo>
                    <a:cubicBezTo>
                      <a:pt x="225362" y="426991"/>
                      <a:pt x="213791" y="415524"/>
                      <a:pt x="213791" y="403167"/>
                    </a:cubicBezTo>
                    <a:lnTo>
                      <a:pt x="213791" y="313203"/>
                    </a:lnTo>
                    <a:cubicBezTo>
                      <a:pt x="213791" y="300847"/>
                      <a:pt x="225362" y="292135"/>
                      <a:pt x="237733" y="292135"/>
                    </a:cubicBezTo>
                    <a:lnTo>
                      <a:pt x="292561" y="292135"/>
                    </a:lnTo>
                    <a:lnTo>
                      <a:pt x="292561" y="247242"/>
                    </a:lnTo>
                    <a:lnTo>
                      <a:pt x="101288" y="247242"/>
                    </a:lnTo>
                    <a:lnTo>
                      <a:pt x="101288" y="292135"/>
                    </a:lnTo>
                    <a:lnTo>
                      <a:pt x="158875" y="292135"/>
                    </a:lnTo>
                    <a:cubicBezTo>
                      <a:pt x="171335" y="292135"/>
                      <a:pt x="180058" y="300847"/>
                      <a:pt x="180058" y="313203"/>
                    </a:cubicBezTo>
                    <a:lnTo>
                      <a:pt x="180058" y="403167"/>
                    </a:lnTo>
                    <a:cubicBezTo>
                      <a:pt x="180058" y="415524"/>
                      <a:pt x="171335" y="426991"/>
                      <a:pt x="158875" y="426991"/>
                    </a:cubicBezTo>
                    <a:lnTo>
                      <a:pt x="24032" y="426991"/>
                    </a:lnTo>
                    <a:cubicBezTo>
                      <a:pt x="11571" y="426991"/>
                      <a:pt x="0" y="415524"/>
                      <a:pt x="0" y="403167"/>
                    </a:cubicBezTo>
                    <a:lnTo>
                      <a:pt x="0" y="313203"/>
                    </a:lnTo>
                    <a:cubicBezTo>
                      <a:pt x="0" y="300847"/>
                      <a:pt x="11571" y="292135"/>
                      <a:pt x="24032" y="292135"/>
                    </a:cubicBezTo>
                    <a:lnTo>
                      <a:pt x="78770" y="292135"/>
                    </a:lnTo>
                    <a:lnTo>
                      <a:pt x="78770" y="234530"/>
                    </a:lnTo>
                    <a:cubicBezTo>
                      <a:pt x="78770" y="228396"/>
                      <a:pt x="85178" y="224751"/>
                      <a:pt x="91409" y="224751"/>
                    </a:cubicBezTo>
                    <a:close/>
                    <a:moveTo>
                      <a:pt x="236326" y="21066"/>
                    </a:moveTo>
                    <a:lnTo>
                      <a:pt x="236326" y="111021"/>
                    </a:lnTo>
                    <a:lnTo>
                      <a:pt x="371758" y="111021"/>
                    </a:lnTo>
                    <a:lnTo>
                      <a:pt x="372380" y="21066"/>
                    </a:lnTo>
                    <a:lnTo>
                      <a:pt x="237127" y="21066"/>
                    </a:lnTo>
                    <a:close/>
                    <a:moveTo>
                      <a:pt x="237750" y="0"/>
                    </a:moveTo>
                    <a:lnTo>
                      <a:pt x="372647" y="0"/>
                    </a:lnTo>
                    <a:cubicBezTo>
                      <a:pt x="385105" y="0"/>
                      <a:pt x="393825" y="8711"/>
                      <a:pt x="393825" y="21066"/>
                    </a:cubicBezTo>
                    <a:lnTo>
                      <a:pt x="393825" y="111021"/>
                    </a:lnTo>
                    <a:cubicBezTo>
                      <a:pt x="393825" y="123376"/>
                      <a:pt x="385105" y="134843"/>
                      <a:pt x="372647" y="134843"/>
                    </a:cubicBezTo>
                    <a:lnTo>
                      <a:pt x="315076" y="134843"/>
                    </a:lnTo>
                    <a:lnTo>
                      <a:pt x="315076" y="191020"/>
                    </a:lnTo>
                    <a:lnTo>
                      <a:pt x="292563" y="191020"/>
                    </a:lnTo>
                    <a:lnTo>
                      <a:pt x="292563" y="134843"/>
                    </a:lnTo>
                    <a:lnTo>
                      <a:pt x="237750" y="134843"/>
                    </a:lnTo>
                    <a:cubicBezTo>
                      <a:pt x="225381" y="134843"/>
                      <a:pt x="213813" y="123376"/>
                      <a:pt x="213813" y="111021"/>
                    </a:cubicBezTo>
                    <a:lnTo>
                      <a:pt x="213813" y="21066"/>
                    </a:lnTo>
                    <a:cubicBezTo>
                      <a:pt x="213813" y="8711"/>
                      <a:pt x="225381" y="0"/>
                      <a:pt x="237750" y="0"/>
                    </a:cubicBezTo>
                    <a:close/>
                  </a:path>
                </a:pathLst>
              </a:custGeom>
              <a:solidFill>
                <a:srgbClr val="FFFFFF"/>
              </a:solidFill>
            </p:spPr>
            <p:txBody>
              <a:bodyPr vert="horz" lIns="91440" tIns="45720" rIns="91440" bIns="45720" anchor="ctr">
                <a:normAutofit fontScale="62500" lnSpcReduction="20000"/>
              </a:bodyPr>
              <a:lstStyle/>
              <a:p>
                <a:pPr marL="0" algn="ct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1884479" y="3146674"/>
            <a:ext cx="5419185" cy="895350"/>
          </a:xfrm>
        </p:spPr>
        <p:txBody>
          <a:bodyPr vert="horz" lIns="91440" tIns="45720" rIns="91440" bIns="45720" anchor="t">
            <a:normAutofit/>
          </a:bodyPr>
          <a:lstStyle/>
          <a:p>
            <a:pPr algn="l">
              <a:lnSpc>
                <a:spcPct val="90000"/>
              </a:lnSpc>
              <a:spcBef>
                <a:spcPct val="0"/>
              </a:spcBef>
            </a:pPr>
            <a:r>
              <a:rPr lang="zh-CN" altLang="en-US" sz="2400" b="1" dirty="0">
                <a:solidFill>
                  <a:srgbClr val="FFFFFF"/>
                </a:solidFill>
                <a:latin typeface="Arial"/>
                <a:ea typeface="Arial"/>
              </a:rPr>
              <a:t>阶段成果</a:t>
            </a:r>
            <a:endParaRPr lang="en-US" sz="2400" b="1" i="0" u="none" baseline="0" dirty="0">
              <a:solidFill>
                <a:srgbClr val="FFFFFF"/>
              </a:solidFill>
              <a:latin typeface="Arial"/>
              <a:ea typeface="Arial"/>
            </a:endParaRPr>
          </a:p>
        </p:txBody>
      </p:sp>
      <p:sp>
        <p:nvSpPr>
          <p:cNvPr id="3" name="TextBox 3"/>
          <p:cNvSpPr txBox="1"/>
          <p:nvPr/>
        </p:nvSpPr>
        <p:spPr>
          <a:xfrm>
            <a:off x="1983104" y="1968775"/>
            <a:ext cx="1445623" cy="1323439"/>
          </a:xfrm>
          <a:prstGeom prst="rect">
            <a:avLst/>
          </a:prstGeom>
          <a:noFill/>
        </p:spPr>
        <p:txBody>
          <a:bodyPr vert="horz" wrap="square" lIns="91440" tIns="45720" rIns="91440" bIns="45720" rtlCol="0" anchor="t">
            <a:spAutoFit/>
          </a:bodyPr>
          <a:lstStyle/>
          <a:p>
            <a:pPr marL="0" algn="l">
              <a:defRPr/>
            </a:pPr>
            <a:r>
              <a:rPr lang="en-US" sz="8000" b="0" i="0" u="none" spc="100" baseline="0">
                <a:solidFill>
                  <a:srgbClr val="FFFFFF"/>
                </a:solidFill>
                <a:latin typeface="Impact"/>
                <a:ea typeface="Impact"/>
              </a:rPr>
              <a:t>02</a:t>
            </a:r>
            <a:endParaRPr lang="en-US" sz="11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95325" y="1"/>
            <a:ext cx="10801350" cy="1015999"/>
          </a:xfrm>
        </p:spPr>
        <p:txBody>
          <a:bodyPr vert="horz" lIns="91440" tIns="45720" rIns="91440" bIns="45720" anchor="b">
            <a:normAutofit/>
          </a:bodyPr>
          <a:lstStyle/>
          <a:p>
            <a:pPr algn="l">
              <a:lnSpc>
                <a:spcPct val="90000"/>
              </a:lnSpc>
              <a:spcBef>
                <a:spcPct val="0"/>
              </a:spcBef>
            </a:pPr>
            <a:r>
              <a:rPr lang="zh-CN" altLang="en-US" sz="2800" b="1" i="0" u="none" baseline="0">
                <a:solidFill>
                  <a:srgbClr val="000000"/>
                </a:solidFill>
                <a:latin typeface="+mn-ea"/>
                <a:ea typeface="+mn-ea"/>
              </a:rPr>
              <a:t>系统架构</a:t>
            </a:r>
          </a:p>
        </p:txBody>
      </p:sp>
      <p:sp>
        <p:nvSpPr>
          <p:cNvPr id="3" name="TextBox 3"/>
          <p:cNvSpPr txBox="1"/>
          <p:nvPr/>
        </p:nvSpPr>
        <p:spPr>
          <a:xfrm>
            <a:off x="8162650" y="3554552"/>
            <a:ext cx="3160309" cy="1346522"/>
          </a:xfrm>
          <a:prstGeom prst="rect">
            <a:avLst/>
          </a:prstGeom>
          <a:noFill/>
          <a:ln>
            <a:noFill/>
          </a:ln>
        </p:spPr>
        <p:txBody>
          <a:bodyPr vert="horz" wrap="square" lIns="91440" tIns="45720" rIns="91440" bIns="45720" rtlCol="0" anchor="t">
            <a:spAutoFit/>
          </a:bodyPr>
          <a:lstStyle/>
          <a:p>
            <a:pPr marL="0" marR="0" indent="0" algn="l" fontAlgn="auto">
              <a:lnSpc>
                <a:spcPct val="150000"/>
              </a:lnSpc>
              <a:spcBef>
                <a:spcPct val="0"/>
              </a:spcBef>
              <a:spcAft>
                <a:spcPct val="0"/>
              </a:spcAft>
              <a:defRPr/>
            </a:pPr>
            <a:r>
              <a:rPr lang="zh-CN" altLang="en-US" sz="1400" b="0" i="0" u="none" baseline="0" dirty="0">
                <a:solidFill>
                  <a:srgbClr val="000000"/>
                </a:solidFill>
                <a:latin typeface="微软雅黑"/>
                <a:ea typeface="微软雅黑"/>
              </a:rPr>
              <a:t>系统功能模块架构遵循MVC设计模式，明确划分了控制层、服务层和数据访问层，使得系统各模块之间耦合度低，便于维护更新。</a:t>
            </a:r>
            <a:endParaRPr lang="en-US" sz="1100" dirty="0"/>
          </a:p>
        </p:txBody>
      </p:sp>
      <p:sp>
        <p:nvSpPr>
          <p:cNvPr id="4" name="TextBox 4"/>
          <p:cNvSpPr txBox="1"/>
          <p:nvPr/>
        </p:nvSpPr>
        <p:spPr>
          <a:xfrm>
            <a:off x="8162650" y="3077147"/>
            <a:ext cx="3160309" cy="338554"/>
          </a:xfrm>
          <a:prstGeom prst="rect">
            <a:avLst/>
          </a:prstGeom>
          <a:noFill/>
          <a:ln>
            <a:noFill/>
          </a:ln>
        </p:spPr>
        <p:txBody>
          <a:bodyPr vert="horz" wrap="square" lIns="91440" tIns="45720" rIns="91440" bIns="45720" rtlCol="0" anchor="t">
            <a:spAutoFit/>
          </a:bodyPr>
          <a:lstStyle/>
          <a:p>
            <a:pPr marL="0" marR="0" indent="0" algn="l" fontAlgn="auto">
              <a:lnSpc>
                <a:spcPct val="100000"/>
              </a:lnSpc>
              <a:spcBef>
                <a:spcPct val="0"/>
              </a:spcBef>
              <a:spcAft>
                <a:spcPct val="0"/>
              </a:spcAft>
              <a:defRPr/>
            </a:pPr>
            <a:r>
              <a:rPr lang="zh-CN" altLang="en-US" sz="1600" b="1" i="0" u="none" baseline="0">
                <a:solidFill>
                  <a:srgbClr val="000000"/>
                </a:solidFill>
                <a:latin typeface="微软雅黑"/>
                <a:ea typeface="微软雅黑"/>
              </a:rPr>
              <a:t>功能模块架构</a:t>
            </a:r>
            <a:endParaRPr lang="en-US" sz="1100"/>
          </a:p>
        </p:txBody>
      </p:sp>
      <p:sp>
        <p:nvSpPr>
          <p:cNvPr id="5" name="Freeform 5"/>
          <p:cNvSpPr/>
          <p:nvPr/>
        </p:nvSpPr>
        <p:spPr>
          <a:xfrm>
            <a:off x="8266302" y="2492034"/>
            <a:ext cx="258614" cy="359832"/>
          </a:xfrm>
          <a:custGeom>
            <a:avLst/>
            <a:gdLst/>
            <a:ahLst/>
            <a:cxnLst/>
            <a:rect l="l" t="t" r="r" b="b"/>
            <a:pathLst>
              <a:path w="119999" h="119999" extrusionOk="0">
                <a:moveTo>
                  <a:pt x="75403" y="112293"/>
                </a:moveTo>
                <a:lnTo>
                  <a:pt x="75403" y="112293"/>
                </a:lnTo>
                <a:cubicBezTo>
                  <a:pt x="75403" y="114770"/>
                  <a:pt x="78044" y="117247"/>
                  <a:pt x="80684" y="117247"/>
                </a:cubicBezTo>
                <a:cubicBezTo>
                  <a:pt x="109144" y="119724"/>
                  <a:pt x="109144" y="119724"/>
                  <a:pt x="109144" y="119724"/>
                </a:cubicBezTo>
                <a:cubicBezTo>
                  <a:pt x="112078" y="119724"/>
                  <a:pt x="112078" y="117247"/>
                  <a:pt x="114718" y="114770"/>
                </a:cubicBezTo>
                <a:cubicBezTo>
                  <a:pt x="114718" y="92752"/>
                  <a:pt x="114718" y="92752"/>
                  <a:pt x="114718" y="92752"/>
                </a:cubicBezTo>
                <a:cubicBezTo>
                  <a:pt x="78044" y="90275"/>
                  <a:pt x="78044" y="90275"/>
                  <a:pt x="78044" y="90275"/>
                </a:cubicBezTo>
                <a:lnTo>
                  <a:pt x="75403" y="112293"/>
                </a:lnTo>
                <a:close/>
                <a:moveTo>
                  <a:pt x="5281" y="92752"/>
                </a:moveTo>
                <a:lnTo>
                  <a:pt x="5281" y="92752"/>
                </a:lnTo>
                <a:cubicBezTo>
                  <a:pt x="5281" y="114770"/>
                  <a:pt x="5281" y="114770"/>
                  <a:pt x="5281" y="114770"/>
                </a:cubicBezTo>
                <a:cubicBezTo>
                  <a:pt x="5281" y="117247"/>
                  <a:pt x="7921" y="119724"/>
                  <a:pt x="10268" y="119724"/>
                </a:cubicBezTo>
                <a:cubicBezTo>
                  <a:pt x="39022" y="117247"/>
                  <a:pt x="39022" y="117247"/>
                  <a:pt x="39022" y="117247"/>
                </a:cubicBezTo>
                <a:cubicBezTo>
                  <a:pt x="41662" y="117247"/>
                  <a:pt x="44303" y="114770"/>
                  <a:pt x="44303" y="112293"/>
                </a:cubicBezTo>
                <a:cubicBezTo>
                  <a:pt x="41662" y="90275"/>
                  <a:pt x="41662" y="90275"/>
                  <a:pt x="41662" y="90275"/>
                </a:cubicBezTo>
                <a:lnTo>
                  <a:pt x="5281" y="92752"/>
                </a:lnTo>
                <a:close/>
                <a:moveTo>
                  <a:pt x="0" y="56422"/>
                </a:moveTo>
                <a:lnTo>
                  <a:pt x="0" y="56422"/>
                </a:lnTo>
                <a:cubicBezTo>
                  <a:pt x="2640" y="80642"/>
                  <a:pt x="2640" y="80642"/>
                  <a:pt x="2640" y="80642"/>
                </a:cubicBezTo>
                <a:cubicBezTo>
                  <a:pt x="39022" y="75688"/>
                  <a:pt x="39022" y="75688"/>
                  <a:pt x="39022" y="75688"/>
                </a:cubicBezTo>
                <a:cubicBezTo>
                  <a:pt x="39022" y="53944"/>
                  <a:pt x="39022" y="53944"/>
                  <a:pt x="39022" y="53944"/>
                </a:cubicBezTo>
                <a:lnTo>
                  <a:pt x="39022" y="51467"/>
                </a:lnTo>
                <a:cubicBezTo>
                  <a:pt x="39022" y="41834"/>
                  <a:pt x="46943" y="31926"/>
                  <a:pt x="59853" y="31926"/>
                </a:cubicBezTo>
                <a:cubicBezTo>
                  <a:pt x="72762" y="31926"/>
                  <a:pt x="80684" y="41834"/>
                  <a:pt x="80684" y="51467"/>
                </a:cubicBezTo>
                <a:lnTo>
                  <a:pt x="80684" y="53944"/>
                </a:lnTo>
                <a:cubicBezTo>
                  <a:pt x="78044" y="75688"/>
                  <a:pt x="78044" y="75688"/>
                  <a:pt x="78044" y="75688"/>
                </a:cubicBezTo>
                <a:cubicBezTo>
                  <a:pt x="117066" y="80642"/>
                  <a:pt x="117066" y="80642"/>
                  <a:pt x="117066" y="80642"/>
                </a:cubicBezTo>
                <a:cubicBezTo>
                  <a:pt x="119706" y="56422"/>
                  <a:pt x="119706" y="56422"/>
                  <a:pt x="119706" y="56422"/>
                </a:cubicBezTo>
                <a:cubicBezTo>
                  <a:pt x="119706" y="53944"/>
                  <a:pt x="119706" y="53944"/>
                  <a:pt x="119706" y="51467"/>
                </a:cubicBezTo>
                <a:cubicBezTo>
                  <a:pt x="119706" y="22018"/>
                  <a:pt x="93594" y="0"/>
                  <a:pt x="59853" y="0"/>
                </a:cubicBezTo>
                <a:cubicBezTo>
                  <a:pt x="25819" y="0"/>
                  <a:pt x="0" y="22018"/>
                  <a:pt x="0" y="51467"/>
                </a:cubicBezTo>
                <a:cubicBezTo>
                  <a:pt x="0" y="53944"/>
                  <a:pt x="0" y="53944"/>
                  <a:pt x="0" y="56422"/>
                </a:cubicBezTo>
                <a:close/>
              </a:path>
            </a:pathLst>
          </a:custGeom>
          <a:solidFill>
            <a:schemeClr val="accent1"/>
          </a:solidFill>
          <a:ln>
            <a:noFill/>
          </a:ln>
        </p:spPr>
        <p:txBody>
          <a:bodyPr vert="horz" wrap="square" lIns="91440" tIns="45720" rIns="91440" bIns="45720" anchor="ctr">
            <a:normAutofit/>
          </a:bodyPr>
          <a:lstStyle/>
          <a:p>
            <a:pPr marL="0" marR="0" indent="0" algn="l" fontAlgn="auto">
              <a:lnSpc>
                <a:spcPct val="80000"/>
              </a:lnSpc>
              <a:spcBef>
                <a:spcPct val="0"/>
              </a:spcBef>
              <a:spcAft>
                <a:spcPct val="0"/>
              </a:spcAft>
            </a:pPr>
            <a:endParaRPr/>
          </a:p>
        </p:txBody>
      </p:sp>
      <p:sp>
        <p:nvSpPr>
          <p:cNvPr id="6" name="TextBox 6"/>
          <p:cNvSpPr txBox="1"/>
          <p:nvPr/>
        </p:nvSpPr>
        <p:spPr>
          <a:xfrm>
            <a:off x="695325" y="3554552"/>
            <a:ext cx="3160309" cy="1027397"/>
          </a:xfrm>
          <a:prstGeom prst="rect">
            <a:avLst/>
          </a:prstGeom>
          <a:noFill/>
          <a:ln>
            <a:noFill/>
          </a:ln>
        </p:spPr>
        <p:txBody>
          <a:bodyPr vert="horz" wrap="square" lIns="91440" tIns="45720" rIns="91440" bIns="45720" rtlCol="0" anchor="t">
            <a:spAutoFit/>
          </a:bodyPr>
          <a:lstStyle/>
          <a:p>
            <a:pPr marL="0" marR="0" indent="0" algn="l" fontAlgn="auto">
              <a:lnSpc>
                <a:spcPct val="150000"/>
              </a:lnSpc>
              <a:spcBef>
                <a:spcPct val="0"/>
              </a:spcBef>
              <a:spcAft>
                <a:spcPct val="0"/>
              </a:spcAft>
              <a:defRPr/>
            </a:pPr>
            <a:r>
              <a:rPr lang="zh-CN" altLang="en-US" sz="1400" b="0" i="0" u="none" baseline="0" dirty="0">
                <a:solidFill>
                  <a:srgbClr val="000000"/>
                </a:solidFill>
                <a:latin typeface="微软雅黑"/>
                <a:ea typeface="微软雅黑"/>
              </a:rPr>
              <a:t>后端采用Spring Boot</a:t>
            </a:r>
            <a:r>
              <a:rPr lang="en-US" altLang="zh-CN" sz="1400" b="0" i="0" u="none" baseline="0" dirty="0">
                <a:solidFill>
                  <a:srgbClr val="000000"/>
                </a:solidFill>
                <a:latin typeface="微软雅黑"/>
                <a:ea typeface="微软雅黑"/>
              </a:rPr>
              <a:t>3</a:t>
            </a:r>
            <a:r>
              <a:rPr lang="zh-CN" altLang="en-US" sz="1400" b="0" i="0" u="none" baseline="0" dirty="0">
                <a:solidFill>
                  <a:srgbClr val="000000"/>
                </a:solidFill>
                <a:latin typeface="微软雅黑"/>
                <a:ea typeface="微软雅黑"/>
              </a:rPr>
              <a:t>构建轻量级微服务架构，按功能模块化组织，实现了高效的前后端交互。</a:t>
            </a:r>
            <a:endParaRPr lang="en-US" sz="1100" dirty="0"/>
          </a:p>
        </p:txBody>
      </p:sp>
      <p:sp>
        <p:nvSpPr>
          <p:cNvPr id="7" name="TextBox 7"/>
          <p:cNvSpPr txBox="1"/>
          <p:nvPr/>
        </p:nvSpPr>
        <p:spPr>
          <a:xfrm>
            <a:off x="695325" y="3077147"/>
            <a:ext cx="3160309" cy="338554"/>
          </a:xfrm>
          <a:prstGeom prst="rect">
            <a:avLst/>
          </a:prstGeom>
          <a:noFill/>
          <a:ln>
            <a:noFill/>
          </a:ln>
        </p:spPr>
        <p:txBody>
          <a:bodyPr vert="horz" wrap="square" lIns="91440" tIns="45720" rIns="91440" bIns="45720" rtlCol="0" anchor="t">
            <a:spAutoFit/>
          </a:bodyPr>
          <a:lstStyle/>
          <a:p>
            <a:pPr marL="0" marR="0" indent="0" algn="l" fontAlgn="auto">
              <a:lnSpc>
                <a:spcPct val="100000"/>
              </a:lnSpc>
              <a:spcBef>
                <a:spcPct val="0"/>
              </a:spcBef>
              <a:spcAft>
                <a:spcPct val="0"/>
              </a:spcAft>
              <a:defRPr/>
            </a:pPr>
            <a:r>
              <a:rPr lang="zh-CN" altLang="en-US" sz="1600" b="1" i="0" u="none" baseline="0">
                <a:solidFill>
                  <a:srgbClr val="FFFFFF"/>
                </a:solidFill>
                <a:latin typeface="微软雅黑"/>
                <a:ea typeface="微软雅黑"/>
              </a:rPr>
              <a:t>后端结构</a:t>
            </a:r>
            <a:endParaRPr lang="en-US" sz="1100"/>
          </a:p>
        </p:txBody>
      </p:sp>
      <p:sp>
        <p:nvSpPr>
          <p:cNvPr id="8" name="Freeform 8"/>
          <p:cNvSpPr/>
          <p:nvPr/>
        </p:nvSpPr>
        <p:spPr>
          <a:xfrm>
            <a:off x="804307" y="2454935"/>
            <a:ext cx="287588" cy="297341"/>
          </a:xfrm>
          <a:custGeom>
            <a:avLst/>
            <a:gdLst/>
            <a:ahLst/>
            <a:cxnLst/>
            <a:rect l="l" t="t" r="r" b="b"/>
            <a:pathLst>
              <a:path w="119999" h="119999" extrusionOk="0">
                <a:moveTo>
                  <a:pt x="59879" y="45112"/>
                </a:moveTo>
                <a:lnTo>
                  <a:pt x="59879" y="45112"/>
                </a:lnTo>
                <a:cubicBezTo>
                  <a:pt x="49014" y="45112"/>
                  <a:pt x="42736" y="52932"/>
                  <a:pt x="42736" y="66466"/>
                </a:cubicBezTo>
                <a:cubicBezTo>
                  <a:pt x="42736" y="80000"/>
                  <a:pt x="49014" y="87819"/>
                  <a:pt x="59879" y="87819"/>
                </a:cubicBezTo>
                <a:cubicBezTo>
                  <a:pt x="70503" y="87819"/>
                  <a:pt x="77022" y="80000"/>
                  <a:pt x="77022" y="66466"/>
                </a:cubicBezTo>
                <a:cubicBezTo>
                  <a:pt x="77022" y="52932"/>
                  <a:pt x="70503" y="45112"/>
                  <a:pt x="59879" y="45112"/>
                </a:cubicBezTo>
                <a:close/>
                <a:moveTo>
                  <a:pt x="106720" y="21052"/>
                </a:moveTo>
                <a:lnTo>
                  <a:pt x="106720" y="21052"/>
                </a:lnTo>
                <a:cubicBezTo>
                  <a:pt x="93923" y="21052"/>
                  <a:pt x="93923" y="21052"/>
                  <a:pt x="93923" y="21052"/>
                </a:cubicBezTo>
                <a:cubicBezTo>
                  <a:pt x="91750" y="21052"/>
                  <a:pt x="89818" y="21052"/>
                  <a:pt x="87645" y="18345"/>
                </a:cubicBezTo>
                <a:cubicBezTo>
                  <a:pt x="85472" y="2406"/>
                  <a:pt x="85472" y="2406"/>
                  <a:pt x="85472" y="2406"/>
                </a:cubicBezTo>
                <a:cubicBezTo>
                  <a:pt x="83299" y="2406"/>
                  <a:pt x="81126" y="0"/>
                  <a:pt x="78953" y="0"/>
                </a:cubicBezTo>
                <a:cubicBezTo>
                  <a:pt x="38390" y="0"/>
                  <a:pt x="38390" y="0"/>
                  <a:pt x="38390" y="0"/>
                </a:cubicBezTo>
                <a:cubicBezTo>
                  <a:pt x="38390" y="0"/>
                  <a:pt x="36217" y="2406"/>
                  <a:pt x="34285" y="2406"/>
                </a:cubicBezTo>
                <a:cubicBezTo>
                  <a:pt x="29698" y="18345"/>
                  <a:pt x="29698" y="18345"/>
                  <a:pt x="29698" y="18345"/>
                </a:cubicBezTo>
                <a:cubicBezTo>
                  <a:pt x="29698" y="21052"/>
                  <a:pt x="27766" y="21052"/>
                  <a:pt x="25593" y="21052"/>
                </a:cubicBezTo>
                <a:cubicBezTo>
                  <a:pt x="12796" y="21052"/>
                  <a:pt x="12796" y="21052"/>
                  <a:pt x="12796" y="21052"/>
                </a:cubicBezTo>
                <a:cubicBezTo>
                  <a:pt x="4104" y="21052"/>
                  <a:pt x="0" y="29172"/>
                  <a:pt x="0" y="36992"/>
                </a:cubicBezTo>
                <a:cubicBezTo>
                  <a:pt x="0" y="103759"/>
                  <a:pt x="0" y="103759"/>
                  <a:pt x="0" y="103759"/>
                </a:cubicBezTo>
                <a:cubicBezTo>
                  <a:pt x="0" y="111879"/>
                  <a:pt x="4104" y="119699"/>
                  <a:pt x="12796" y="119699"/>
                </a:cubicBezTo>
                <a:cubicBezTo>
                  <a:pt x="106720" y="119699"/>
                  <a:pt x="106720" y="119699"/>
                  <a:pt x="106720" y="119699"/>
                </a:cubicBezTo>
                <a:cubicBezTo>
                  <a:pt x="113480" y="119699"/>
                  <a:pt x="119758" y="111879"/>
                  <a:pt x="119758" y="103759"/>
                </a:cubicBezTo>
                <a:cubicBezTo>
                  <a:pt x="119758" y="36992"/>
                  <a:pt x="119758" y="36992"/>
                  <a:pt x="119758" y="36992"/>
                </a:cubicBezTo>
                <a:cubicBezTo>
                  <a:pt x="119758" y="29172"/>
                  <a:pt x="113480" y="21052"/>
                  <a:pt x="106720" y="21052"/>
                </a:cubicBezTo>
                <a:close/>
                <a:moveTo>
                  <a:pt x="59879" y="103759"/>
                </a:moveTo>
                <a:lnTo>
                  <a:pt x="59879" y="103759"/>
                </a:lnTo>
                <a:cubicBezTo>
                  <a:pt x="42736" y="103759"/>
                  <a:pt x="29698" y="87819"/>
                  <a:pt x="29698" y="66466"/>
                </a:cubicBezTo>
                <a:cubicBezTo>
                  <a:pt x="29698" y="45112"/>
                  <a:pt x="42736" y="29172"/>
                  <a:pt x="59879" y="29172"/>
                </a:cubicBezTo>
                <a:cubicBezTo>
                  <a:pt x="77022" y="29172"/>
                  <a:pt x="89818" y="45112"/>
                  <a:pt x="89818" y="66466"/>
                </a:cubicBezTo>
                <a:cubicBezTo>
                  <a:pt x="89818" y="87819"/>
                  <a:pt x="77022" y="103759"/>
                  <a:pt x="59879" y="103759"/>
                </a:cubicBezTo>
                <a:close/>
                <a:moveTo>
                  <a:pt x="102615" y="47819"/>
                </a:moveTo>
                <a:lnTo>
                  <a:pt x="102615" y="47819"/>
                </a:lnTo>
                <a:cubicBezTo>
                  <a:pt x="100442" y="47819"/>
                  <a:pt x="98269" y="45112"/>
                  <a:pt x="98269" y="42406"/>
                </a:cubicBezTo>
                <a:cubicBezTo>
                  <a:pt x="98269" y="39699"/>
                  <a:pt x="100442" y="36992"/>
                  <a:pt x="102615" y="36992"/>
                </a:cubicBezTo>
                <a:cubicBezTo>
                  <a:pt x="104547" y="36992"/>
                  <a:pt x="106720" y="39699"/>
                  <a:pt x="106720" y="42406"/>
                </a:cubicBezTo>
                <a:cubicBezTo>
                  <a:pt x="106720" y="45112"/>
                  <a:pt x="104547" y="47819"/>
                  <a:pt x="102615" y="47819"/>
                </a:cubicBezTo>
                <a:close/>
              </a:path>
            </a:pathLst>
          </a:custGeom>
          <a:solidFill>
            <a:schemeClr val="accent1"/>
          </a:solidFill>
          <a:ln>
            <a:noFill/>
          </a:ln>
        </p:spPr>
        <p:txBody>
          <a:bodyPr vert="horz" wrap="square" lIns="91440" tIns="45720" rIns="91440" bIns="45720" anchor="ctr">
            <a:normAutofit lnSpcReduction="10000"/>
          </a:bodyPr>
          <a:lstStyle/>
          <a:p>
            <a:pPr marL="0" marR="0" indent="0" algn="l" fontAlgn="auto">
              <a:lnSpc>
                <a:spcPct val="80000"/>
              </a:lnSpc>
              <a:spcBef>
                <a:spcPct val="0"/>
              </a:spcBef>
              <a:spcAft>
                <a:spcPct val="0"/>
              </a:spcAft>
            </a:pPr>
            <a:endParaRPr/>
          </a:p>
        </p:txBody>
      </p:sp>
      <p:sp>
        <p:nvSpPr>
          <p:cNvPr id="9" name="TextBox 9"/>
          <p:cNvSpPr txBox="1"/>
          <p:nvPr/>
        </p:nvSpPr>
        <p:spPr>
          <a:xfrm>
            <a:off x="4441658" y="3554552"/>
            <a:ext cx="3160309" cy="1027397"/>
          </a:xfrm>
          <a:prstGeom prst="rect">
            <a:avLst/>
          </a:prstGeom>
          <a:noFill/>
          <a:ln>
            <a:noFill/>
          </a:ln>
        </p:spPr>
        <p:txBody>
          <a:bodyPr vert="horz" wrap="square" lIns="91440" tIns="45720" rIns="91440" bIns="45720" rtlCol="0" anchor="t">
            <a:spAutoFit/>
          </a:bodyPr>
          <a:lstStyle/>
          <a:p>
            <a:pPr marL="0" marR="0" indent="0" algn="l" fontAlgn="auto">
              <a:lnSpc>
                <a:spcPct val="150000"/>
              </a:lnSpc>
              <a:spcBef>
                <a:spcPct val="0"/>
              </a:spcBef>
              <a:spcAft>
                <a:spcPct val="0"/>
              </a:spcAft>
              <a:defRPr/>
            </a:pPr>
            <a:r>
              <a:rPr lang="zh-CN" altLang="en-US" sz="1400" b="0" i="0" u="none" baseline="0" dirty="0">
                <a:solidFill>
                  <a:srgbClr val="000000"/>
                </a:solidFill>
                <a:latin typeface="微软雅黑"/>
                <a:ea typeface="微软雅黑"/>
              </a:rPr>
              <a:t>前端使用Vue</a:t>
            </a:r>
            <a:r>
              <a:rPr lang="en-US" altLang="zh-CN" sz="1400" b="0" i="0" u="none" baseline="0" dirty="0">
                <a:solidFill>
                  <a:srgbClr val="000000"/>
                </a:solidFill>
                <a:latin typeface="微软雅黑"/>
                <a:ea typeface="微软雅黑"/>
              </a:rPr>
              <a:t>3</a:t>
            </a:r>
            <a:r>
              <a:rPr lang="zh-CN" altLang="en-US" sz="1400" b="0" i="0" u="none" baseline="0" dirty="0">
                <a:solidFill>
                  <a:srgbClr val="000000"/>
                </a:solidFill>
                <a:latin typeface="微软雅黑"/>
                <a:ea typeface="微软雅黑"/>
              </a:rPr>
              <a:t>框架建设，项目结构按功能模块划分，确保各模块功能独立且高效协作</a:t>
            </a:r>
            <a:r>
              <a:rPr lang="zh-CN" altLang="en-US" sz="1400" dirty="0">
                <a:solidFill>
                  <a:srgbClr val="000000"/>
                </a:solidFill>
                <a:latin typeface="微软雅黑"/>
                <a:ea typeface="微软雅黑"/>
              </a:rPr>
              <a:t>，提高了开发效率。</a:t>
            </a:r>
            <a:endParaRPr lang="en-US" sz="1100" dirty="0"/>
          </a:p>
        </p:txBody>
      </p:sp>
      <p:sp>
        <p:nvSpPr>
          <p:cNvPr id="10" name="TextBox 10"/>
          <p:cNvSpPr txBox="1"/>
          <p:nvPr/>
        </p:nvSpPr>
        <p:spPr>
          <a:xfrm>
            <a:off x="4441658" y="3077147"/>
            <a:ext cx="3160309" cy="338554"/>
          </a:xfrm>
          <a:prstGeom prst="rect">
            <a:avLst/>
          </a:prstGeom>
          <a:noFill/>
          <a:ln>
            <a:noFill/>
          </a:ln>
        </p:spPr>
        <p:txBody>
          <a:bodyPr vert="horz" wrap="square" lIns="91440" tIns="45720" rIns="91440" bIns="45720" rtlCol="0" anchor="t">
            <a:spAutoFit/>
          </a:bodyPr>
          <a:lstStyle/>
          <a:p>
            <a:pPr marL="0" marR="0" indent="0" algn="l" fontAlgn="auto">
              <a:lnSpc>
                <a:spcPct val="100000"/>
              </a:lnSpc>
              <a:spcBef>
                <a:spcPct val="0"/>
              </a:spcBef>
              <a:spcAft>
                <a:spcPct val="0"/>
              </a:spcAft>
              <a:defRPr/>
            </a:pPr>
            <a:r>
              <a:rPr lang="zh-CN" altLang="en-US" sz="1600" b="1" i="0" u="none" baseline="0">
                <a:solidFill>
                  <a:srgbClr val="000000"/>
                </a:solidFill>
                <a:latin typeface="微软雅黑"/>
                <a:ea typeface="微软雅黑"/>
              </a:rPr>
              <a:t>前端项目</a:t>
            </a:r>
            <a:endParaRPr lang="en-US" sz="1100"/>
          </a:p>
        </p:txBody>
      </p:sp>
      <p:sp>
        <p:nvSpPr>
          <p:cNvPr id="11" name="Freeform 11"/>
          <p:cNvSpPr/>
          <p:nvPr/>
        </p:nvSpPr>
        <p:spPr>
          <a:xfrm>
            <a:off x="4529159" y="2465453"/>
            <a:ext cx="292053" cy="307599"/>
          </a:xfrm>
          <a:custGeom>
            <a:avLst/>
            <a:gdLst/>
            <a:ahLst/>
            <a:cxnLst/>
            <a:rect l="l" t="t" r="r" b="b"/>
            <a:pathLst>
              <a:path w="119999" h="119999" extrusionOk="0">
                <a:moveTo>
                  <a:pt x="115324" y="2895"/>
                </a:moveTo>
                <a:lnTo>
                  <a:pt x="115324" y="2895"/>
                </a:lnTo>
                <a:cubicBezTo>
                  <a:pt x="112727" y="2895"/>
                  <a:pt x="4675" y="51474"/>
                  <a:pt x="2337" y="51474"/>
                </a:cubicBezTo>
                <a:cubicBezTo>
                  <a:pt x="0" y="51474"/>
                  <a:pt x="0" y="54369"/>
                  <a:pt x="2337" y="54369"/>
                </a:cubicBezTo>
                <a:cubicBezTo>
                  <a:pt x="4675" y="56943"/>
                  <a:pt x="25454" y="68525"/>
                  <a:pt x="25454" y="68525"/>
                </a:cubicBezTo>
                <a:lnTo>
                  <a:pt x="25454" y="68525"/>
                </a:lnTo>
                <a:cubicBezTo>
                  <a:pt x="41558" y="73994"/>
                  <a:pt x="41558" y="73994"/>
                  <a:pt x="41558" y="73994"/>
                </a:cubicBezTo>
                <a:cubicBezTo>
                  <a:pt x="41558" y="73994"/>
                  <a:pt x="110389" y="11260"/>
                  <a:pt x="112727" y="11260"/>
                </a:cubicBezTo>
                <a:cubicBezTo>
                  <a:pt x="112727" y="8364"/>
                  <a:pt x="112727" y="11260"/>
                  <a:pt x="112727" y="11260"/>
                </a:cubicBezTo>
                <a:lnTo>
                  <a:pt x="62337" y="79785"/>
                </a:lnTo>
                <a:lnTo>
                  <a:pt x="62337" y="79785"/>
                </a:lnTo>
                <a:cubicBezTo>
                  <a:pt x="59999" y="82680"/>
                  <a:pt x="59999" y="82680"/>
                  <a:pt x="59999" y="82680"/>
                </a:cubicBezTo>
                <a:cubicBezTo>
                  <a:pt x="62337" y="85576"/>
                  <a:pt x="62337" y="85576"/>
                  <a:pt x="62337" y="85576"/>
                </a:cubicBezTo>
                <a:lnTo>
                  <a:pt x="62337" y="85576"/>
                </a:lnTo>
                <a:cubicBezTo>
                  <a:pt x="62337" y="85576"/>
                  <a:pt x="94285" y="105522"/>
                  <a:pt x="94285" y="108418"/>
                </a:cubicBezTo>
                <a:cubicBezTo>
                  <a:pt x="96623" y="108418"/>
                  <a:pt x="98961" y="108418"/>
                  <a:pt x="101298" y="105522"/>
                </a:cubicBezTo>
                <a:cubicBezTo>
                  <a:pt x="101298" y="102627"/>
                  <a:pt x="119740" y="8364"/>
                  <a:pt x="119740" y="5790"/>
                </a:cubicBezTo>
                <a:cubicBezTo>
                  <a:pt x="119740" y="2895"/>
                  <a:pt x="117662" y="0"/>
                  <a:pt x="115324" y="2895"/>
                </a:cubicBezTo>
                <a:close/>
                <a:moveTo>
                  <a:pt x="41558" y="116782"/>
                </a:moveTo>
                <a:lnTo>
                  <a:pt x="41558" y="116782"/>
                </a:lnTo>
                <a:cubicBezTo>
                  <a:pt x="41558" y="119678"/>
                  <a:pt x="41558" y="119678"/>
                  <a:pt x="43896" y="119678"/>
                </a:cubicBezTo>
                <a:cubicBezTo>
                  <a:pt x="43896" y="116782"/>
                  <a:pt x="62337" y="99731"/>
                  <a:pt x="62337" y="99731"/>
                </a:cubicBezTo>
                <a:cubicBezTo>
                  <a:pt x="41558" y="85576"/>
                  <a:pt x="41558" y="85576"/>
                  <a:pt x="41558" y="85576"/>
                </a:cubicBezTo>
                <a:lnTo>
                  <a:pt x="41558" y="116782"/>
                </a:lnTo>
                <a:close/>
              </a:path>
            </a:pathLst>
          </a:custGeom>
          <a:solidFill>
            <a:schemeClr val="accent1"/>
          </a:solidFill>
          <a:ln>
            <a:noFill/>
          </a:ln>
        </p:spPr>
        <p:txBody>
          <a:bodyPr vert="horz" wrap="square" lIns="91440" tIns="45720" rIns="91440" bIns="45720" anchor="ctr">
            <a:normAutofit lnSpcReduction="10000"/>
          </a:bodyPr>
          <a:lstStyle/>
          <a:p>
            <a:pPr marL="0" marR="0" indent="0" algn="l" fontAlgn="auto">
              <a:lnSpc>
                <a:spcPct val="80000"/>
              </a:lnSpc>
              <a:spcBef>
                <a:spcPct val="0"/>
              </a:spcBef>
              <a:spcAft>
                <a:spcPct val="0"/>
              </a:spcAft>
            </a:pPr>
            <a:endParaRPr/>
          </a:p>
        </p:txBody>
      </p:sp>
      <p:sp>
        <p:nvSpPr>
          <p:cNvPr id="12" name="TextBox 12"/>
          <p:cNvSpPr txBox="1"/>
          <p:nvPr/>
        </p:nvSpPr>
        <p:spPr>
          <a:xfrm>
            <a:off x="2744250" y="2062104"/>
            <a:ext cx="1436658" cy="1621078"/>
          </a:xfrm>
          <a:prstGeom prst="rect">
            <a:avLst/>
          </a:prstGeom>
          <a:noFill/>
          <a:ln>
            <a:noFill/>
          </a:ln>
        </p:spPr>
        <p:txBody>
          <a:bodyPr vert="horz" wrap="square" lIns="91440" tIns="45720" rIns="91440" bIns="45720" rtlCol="0" anchor="t">
            <a:normAutofit/>
          </a:bodyPr>
          <a:lstStyle/>
          <a:p>
            <a:pPr marL="0" marR="0" indent="0" algn="l" fontAlgn="auto">
              <a:lnSpc>
                <a:spcPct val="100000"/>
              </a:lnSpc>
              <a:spcBef>
                <a:spcPct val="0"/>
              </a:spcBef>
              <a:spcAft>
                <a:spcPct val="0"/>
              </a:spcAft>
              <a:defRPr/>
            </a:pPr>
            <a:r>
              <a:rPr lang="de-DE" sz="7500" b="0" i="0" u="none" baseline="0">
                <a:ln/>
                <a:solidFill>
                  <a:srgbClr val="FFFFFF">
                    <a:lumMod val="95000"/>
                  </a:srgbClr>
                </a:solidFill>
                <a:effectLst/>
                <a:latin typeface="Arial"/>
                <a:ea typeface="Arial"/>
              </a:rPr>
              <a:t>01</a:t>
            </a:r>
            <a:endParaRPr lang="en-US" sz="1100"/>
          </a:p>
        </p:txBody>
      </p:sp>
      <p:sp>
        <p:nvSpPr>
          <p:cNvPr id="13" name="TextBox 13"/>
          <p:cNvSpPr txBox="1"/>
          <p:nvPr/>
        </p:nvSpPr>
        <p:spPr>
          <a:xfrm>
            <a:off x="6360118" y="2062104"/>
            <a:ext cx="1436658" cy="1621078"/>
          </a:xfrm>
          <a:prstGeom prst="rect">
            <a:avLst/>
          </a:prstGeom>
          <a:noFill/>
          <a:ln>
            <a:noFill/>
          </a:ln>
        </p:spPr>
        <p:txBody>
          <a:bodyPr vert="horz" wrap="square" lIns="91440" tIns="45720" rIns="91440" bIns="45720" rtlCol="0" anchor="t">
            <a:normAutofit/>
          </a:bodyPr>
          <a:lstStyle/>
          <a:p>
            <a:pPr marL="0" marR="0" indent="0" algn="l" fontAlgn="auto">
              <a:lnSpc>
                <a:spcPct val="100000"/>
              </a:lnSpc>
              <a:spcBef>
                <a:spcPct val="0"/>
              </a:spcBef>
              <a:spcAft>
                <a:spcPct val="0"/>
              </a:spcAft>
              <a:defRPr/>
            </a:pPr>
            <a:r>
              <a:rPr lang="de-DE" sz="7500" b="0" i="0" u="none" baseline="0">
                <a:ln/>
                <a:solidFill>
                  <a:srgbClr val="FFFFFF">
                    <a:lumMod val="95000"/>
                  </a:srgbClr>
                </a:solidFill>
                <a:effectLst/>
                <a:latin typeface="Arial"/>
                <a:ea typeface="Arial"/>
              </a:rPr>
              <a:t>02</a:t>
            </a:r>
            <a:endParaRPr lang="en-US" sz="1100"/>
          </a:p>
        </p:txBody>
      </p:sp>
      <p:sp>
        <p:nvSpPr>
          <p:cNvPr id="14" name="TextBox 14"/>
          <p:cNvSpPr txBox="1"/>
          <p:nvPr/>
        </p:nvSpPr>
        <p:spPr>
          <a:xfrm>
            <a:off x="10104467" y="2062104"/>
            <a:ext cx="1436658" cy="1621078"/>
          </a:xfrm>
          <a:prstGeom prst="rect">
            <a:avLst/>
          </a:prstGeom>
          <a:noFill/>
          <a:ln>
            <a:noFill/>
          </a:ln>
        </p:spPr>
        <p:txBody>
          <a:bodyPr vert="horz" wrap="square" lIns="91440" tIns="45720" rIns="91440" bIns="45720" rtlCol="0" anchor="t">
            <a:normAutofit/>
          </a:bodyPr>
          <a:lstStyle/>
          <a:p>
            <a:pPr marL="0" marR="0" indent="0" algn="l" fontAlgn="auto">
              <a:lnSpc>
                <a:spcPct val="100000"/>
              </a:lnSpc>
              <a:spcBef>
                <a:spcPct val="0"/>
              </a:spcBef>
              <a:spcAft>
                <a:spcPct val="0"/>
              </a:spcAft>
              <a:defRPr/>
            </a:pPr>
            <a:r>
              <a:rPr lang="de-DE" sz="7500" b="0" i="0" u="none" baseline="0">
                <a:ln/>
                <a:solidFill>
                  <a:srgbClr val="FFFFFF">
                    <a:lumMod val="95000"/>
                  </a:srgbClr>
                </a:solidFill>
                <a:effectLst/>
                <a:latin typeface="Arial"/>
                <a:ea typeface="Arial"/>
              </a:rPr>
              <a:t>03</a:t>
            </a:r>
            <a:endParaRPr lang="en-US" sz="1100"/>
          </a:p>
        </p:txBody>
      </p:sp>
      <p:cxnSp>
        <p:nvCxnSpPr>
          <p:cNvPr id="15" name="Connector 15"/>
          <p:cNvCxnSpPr/>
          <p:nvPr/>
        </p:nvCxnSpPr>
        <p:spPr>
          <a:xfrm flipH="1">
            <a:off x="4119682" y="2087693"/>
            <a:ext cx="0" cy="2708203"/>
          </a:xfrm>
          <a:prstGeom prst="straightConnector1">
            <a:avLst/>
          </a:prstGeom>
          <a:ln w="3175" cap="rnd">
            <a:solidFill>
              <a:schemeClr val="bg1">
                <a:lumMod val="75000"/>
              </a:schemeClr>
            </a:solidFill>
          </a:ln>
        </p:spPr>
      </p:cxnSp>
      <p:cxnSp>
        <p:nvCxnSpPr>
          <p:cNvPr id="16" name="Connector 16"/>
          <p:cNvCxnSpPr/>
          <p:nvPr/>
        </p:nvCxnSpPr>
        <p:spPr>
          <a:xfrm flipH="1">
            <a:off x="7863218" y="2087693"/>
            <a:ext cx="0" cy="2708203"/>
          </a:xfrm>
          <a:prstGeom prst="straightConnector1">
            <a:avLst/>
          </a:prstGeom>
          <a:ln w="3175" cap="rnd">
            <a:solidFill>
              <a:schemeClr val="bg1">
                <a:lumMod val="75000"/>
              </a:schemeClr>
            </a:solidFill>
          </a:ln>
        </p:spPr>
      </p:cxn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55869" y="-255955"/>
            <a:ext cx="10850563" cy="1028699"/>
          </a:xfrm>
        </p:spPr>
        <p:txBody>
          <a:bodyPr vert="horz" lIns="91440" tIns="45720" rIns="91440" bIns="45720" anchor="b">
            <a:normAutofit/>
          </a:bodyPr>
          <a:lstStyle/>
          <a:p>
            <a:pPr algn="l">
              <a:lnSpc>
                <a:spcPct val="90000"/>
              </a:lnSpc>
              <a:spcBef>
                <a:spcPct val="0"/>
              </a:spcBef>
            </a:pPr>
            <a:r>
              <a:rPr lang="zh-CN" altLang="en-US" sz="2800" b="1" i="0" u="none" baseline="0" dirty="0">
                <a:solidFill>
                  <a:srgbClr val="000000"/>
                </a:solidFill>
                <a:latin typeface="微软雅黑"/>
                <a:ea typeface="微软雅黑"/>
              </a:rPr>
              <a:t>     阶段成果</a:t>
            </a:r>
          </a:p>
        </p:txBody>
      </p:sp>
      <p:grpSp>
        <p:nvGrpSpPr>
          <p:cNvPr id="3" name="Group 3"/>
          <p:cNvGrpSpPr/>
          <p:nvPr/>
        </p:nvGrpSpPr>
        <p:grpSpPr>
          <a:xfrm>
            <a:off x="0" y="3697"/>
            <a:ext cx="1094172" cy="1094172"/>
            <a:chOff x="1024626" y="3363384"/>
            <a:chExt cx="1094172" cy="1094172"/>
          </a:xfrm>
        </p:grpSpPr>
        <p:sp>
          <p:nvSpPr>
            <p:cNvPr id="4" name="AutoShape 4"/>
            <p:cNvSpPr/>
            <p:nvPr/>
          </p:nvSpPr>
          <p:spPr>
            <a:xfrm>
              <a:off x="1024626" y="3363384"/>
              <a:ext cx="1094172" cy="1094172"/>
            </a:xfrm>
            <a:prstGeom prst="ellipse">
              <a:avLst/>
            </a:prstGeom>
            <a:solidFill>
              <a:schemeClr val="accent1"/>
            </a:solidFill>
            <a:ln>
              <a:noFill/>
            </a:ln>
          </p:spPr>
          <p:txBody>
            <a:bodyPr vert="horz" lIns="91440" tIns="45720" rIns="91440" bIns="45720" anchor="ctr">
              <a:normAutofit/>
            </a:bodyPr>
            <a:lstStyle/>
            <a:p>
              <a:pPr marL="0" algn="ctr"/>
              <a:endParaRPr/>
            </a:p>
          </p:txBody>
        </p:sp>
        <p:sp>
          <p:nvSpPr>
            <p:cNvPr id="5" name="TextBox 5"/>
            <p:cNvSpPr txBox="1"/>
            <p:nvPr/>
          </p:nvSpPr>
          <p:spPr>
            <a:xfrm>
              <a:off x="1161570" y="3618082"/>
              <a:ext cx="820284" cy="584775"/>
            </a:xfrm>
            <a:prstGeom prst="rect">
              <a:avLst/>
            </a:prstGeom>
            <a:noFill/>
            <a:ln cap="rnd">
              <a:noFill/>
              <a:prstDash val="solid"/>
            </a:ln>
            <a:effectLst/>
          </p:spPr>
          <p:txBody>
            <a:bodyPr rot="0" vert="horz" wrap="square" lIns="91440" tIns="45720" rIns="91440" bIns="45720" rtlCol="0" anchor="ctr">
              <a:prstTxWarp prst="textNoShape">
                <a:avLst/>
              </a:prstTxWarp>
              <a:spAutoFit/>
            </a:bodyPr>
            <a:lstStyle/>
            <a:p>
              <a:pPr marL="0" algn="ctr">
                <a:defRPr/>
              </a:pPr>
              <a:r>
                <a:rPr lang="en-US" sz="3200" b="0" i="0" u="none" baseline="0" dirty="0">
                  <a:solidFill>
                    <a:schemeClr val="lt1"/>
                  </a:solidFill>
                  <a:latin typeface="Arial"/>
                  <a:ea typeface="Arial"/>
                </a:rPr>
                <a:t>01</a:t>
              </a:r>
              <a:endParaRPr lang="en-US" sz="1100" dirty="0"/>
            </a:p>
          </p:txBody>
        </p:sp>
      </p:grpSp>
      <p:grpSp>
        <p:nvGrpSpPr>
          <p:cNvPr id="15" name="Group 15"/>
          <p:cNvGrpSpPr/>
          <p:nvPr/>
        </p:nvGrpSpPr>
        <p:grpSpPr>
          <a:xfrm>
            <a:off x="14704296" y="7884498"/>
            <a:ext cx="1094172" cy="1094172"/>
            <a:chOff x="1024626" y="3363384"/>
            <a:chExt cx="1094172" cy="1094172"/>
          </a:xfrm>
        </p:grpSpPr>
        <p:sp>
          <p:nvSpPr>
            <p:cNvPr id="16" name="AutoShape 16"/>
            <p:cNvSpPr/>
            <p:nvPr/>
          </p:nvSpPr>
          <p:spPr>
            <a:xfrm>
              <a:off x="1024626" y="3363384"/>
              <a:ext cx="1094172" cy="1094172"/>
            </a:xfrm>
            <a:prstGeom prst="ellipse">
              <a:avLst/>
            </a:prstGeom>
            <a:solidFill>
              <a:schemeClr val="tx1">
                <a:alpha val="40000"/>
                <a:lumMod val="50000"/>
                <a:lumOff val="50000"/>
              </a:schemeClr>
            </a:solidFill>
            <a:ln>
              <a:noFill/>
            </a:ln>
          </p:spPr>
          <p:txBody>
            <a:bodyPr vert="horz" lIns="91440" tIns="45720" rIns="91440" bIns="45720" anchor="ctr">
              <a:normAutofit/>
            </a:bodyPr>
            <a:lstStyle/>
            <a:p>
              <a:pPr marL="0" algn="ctr"/>
              <a:endParaRPr/>
            </a:p>
          </p:txBody>
        </p:sp>
        <p:sp>
          <p:nvSpPr>
            <p:cNvPr id="17" name="TextBox 17"/>
            <p:cNvSpPr txBox="1"/>
            <p:nvPr/>
          </p:nvSpPr>
          <p:spPr>
            <a:xfrm>
              <a:off x="1161570" y="3618082"/>
              <a:ext cx="820284" cy="584775"/>
            </a:xfrm>
            <a:prstGeom prst="rect">
              <a:avLst/>
            </a:prstGeom>
            <a:noFill/>
            <a:ln cap="rnd">
              <a:noFill/>
              <a:prstDash val="solid"/>
            </a:ln>
            <a:effectLst/>
          </p:spPr>
          <p:txBody>
            <a:bodyPr rot="0" vert="horz" wrap="square" lIns="91440" tIns="45720" rIns="91440" bIns="45720" rtlCol="0" anchor="ctr">
              <a:prstTxWarp prst="textNoShape">
                <a:avLst/>
              </a:prstTxWarp>
              <a:spAutoFit/>
            </a:bodyPr>
            <a:lstStyle/>
            <a:p>
              <a:pPr marL="0" algn="ctr">
                <a:defRPr/>
              </a:pPr>
              <a:r>
                <a:rPr lang="en-US" sz="3200" b="0" i="0" u="none" baseline="0">
                  <a:solidFill>
                    <a:schemeClr val="lt1"/>
                  </a:solidFill>
                  <a:latin typeface="Arial"/>
                  <a:ea typeface="Arial"/>
                </a:rPr>
                <a:t>03</a:t>
              </a:r>
              <a:endParaRPr lang="en-US" sz="1100"/>
            </a:p>
          </p:txBody>
        </p:sp>
      </p:grpSp>
      <p:cxnSp>
        <p:nvCxnSpPr>
          <p:cNvPr id="20" name="Connector 20"/>
          <p:cNvCxnSpPr/>
          <p:nvPr/>
        </p:nvCxnSpPr>
        <p:spPr>
          <a:xfrm flipH="1" flipV="1">
            <a:off x="15251382" y="5831502"/>
            <a:ext cx="0" cy="2052996"/>
          </a:xfrm>
          <a:prstGeom prst="line">
            <a:avLst/>
          </a:prstGeom>
          <a:ln w="15875">
            <a:solidFill>
              <a:schemeClr val="tx1">
                <a:alpha val="40000"/>
                <a:lumMod val="50000"/>
                <a:lumOff val="50000"/>
              </a:schemeClr>
            </a:solidFill>
            <a:tailEnd type="oval"/>
          </a:ln>
        </p:spPr>
      </p:cxnSp>
      <p:pic>
        <p:nvPicPr>
          <p:cNvPr id="1026" name="图片 1">
            <a:extLst>
              <a:ext uri="{FF2B5EF4-FFF2-40B4-BE49-F238E27FC236}">
                <a16:creationId xmlns:a16="http://schemas.microsoft.com/office/drawing/2014/main" id="{64BD62B4-7A98-993D-E359-A4AD4FB249E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5887" y="1061990"/>
            <a:ext cx="4916501"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1">
            <a:extLst>
              <a:ext uri="{FF2B5EF4-FFF2-40B4-BE49-F238E27FC236}">
                <a16:creationId xmlns:a16="http://schemas.microsoft.com/office/drawing/2014/main" id="{4B7DD765-7BD0-1FB0-E52B-71EA3E310CF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5172" y="4038600"/>
            <a:ext cx="5232400" cy="271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文本框 20">
            <a:extLst>
              <a:ext uri="{FF2B5EF4-FFF2-40B4-BE49-F238E27FC236}">
                <a16:creationId xmlns:a16="http://schemas.microsoft.com/office/drawing/2014/main" id="{5443B2D0-CA7B-16D7-7EE8-910F06E7D977}"/>
              </a:ext>
            </a:extLst>
          </p:cNvPr>
          <p:cNvSpPr txBox="1"/>
          <p:nvPr/>
        </p:nvSpPr>
        <p:spPr>
          <a:xfrm>
            <a:off x="7467600" y="1988058"/>
            <a:ext cx="3886200" cy="738664"/>
          </a:xfrm>
          <a:prstGeom prst="rect">
            <a:avLst/>
          </a:prstGeom>
          <a:noFill/>
        </p:spPr>
        <p:txBody>
          <a:bodyPr wrap="square" rtlCol="0">
            <a:spAutoFit/>
          </a:bodyPr>
          <a:lstStyle/>
          <a:p>
            <a:r>
              <a:rPr lang="zh-CN" altLang="zh-CN" sz="1400" dirty="0">
                <a:solidFill>
                  <a:srgbClr val="000000"/>
                </a:solidFill>
                <a:latin typeface="微软雅黑"/>
                <a:ea typeface="微软雅黑"/>
              </a:rPr>
              <a:t>用户输入账号密码及验证码进行登录，不同的用户根据自身权限进入后看到的菜单及功能也不同</a:t>
            </a:r>
            <a:r>
              <a:rPr lang="zh-CN" altLang="en-US" sz="1400" dirty="0">
                <a:solidFill>
                  <a:srgbClr val="000000"/>
                </a:solidFill>
                <a:latin typeface="微软雅黑"/>
                <a:ea typeface="微软雅黑"/>
              </a:rPr>
              <a:t>。</a:t>
            </a:r>
          </a:p>
        </p:txBody>
      </p:sp>
      <p:sp>
        <p:nvSpPr>
          <p:cNvPr id="23" name="文本框 22">
            <a:extLst>
              <a:ext uri="{FF2B5EF4-FFF2-40B4-BE49-F238E27FC236}">
                <a16:creationId xmlns:a16="http://schemas.microsoft.com/office/drawing/2014/main" id="{52541914-9F4C-2766-951E-23FCFAA1FE81}"/>
              </a:ext>
            </a:extLst>
          </p:cNvPr>
          <p:cNvSpPr txBox="1"/>
          <p:nvPr/>
        </p:nvSpPr>
        <p:spPr>
          <a:xfrm>
            <a:off x="7467600" y="5031283"/>
            <a:ext cx="3886199" cy="523220"/>
          </a:xfrm>
          <a:prstGeom prst="rect">
            <a:avLst/>
          </a:prstGeom>
          <a:noFill/>
        </p:spPr>
        <p:txBody>
          <a:bodyPr wrap="square" rtlCol="0">
            <a:spAutoFit/>
          </a:bodyPr>
          <a:lstStyle/>
          <a:p>
            <a:r>
              <a:rPr lang="zh-CN" altLang="zh-CN" sz="1400" dirty="0">
                <a:solidFill>
                  <a:srgbClr val="000000"/>
                </a:solidFill>
                <a:latin typeface="微软雅黑"/>
                <a:ea typeface="微软雅黑"/>
              </a:rPr>
              <a:t>新用户可以</a:t>
            </a:r>
            <a:r>
              <a:rPr lang="zh-CN" altLang="en-US" sz="1400" dirty="0">
                <a:solidFill>
                  <a:srgbClr val="000000"/>
                </a:solidFill>
                <a:latin typeface="微软雅黑"/>
                <a:ea typeface="微软雅黑"/>
              </a:rPr>
              <a:t>选择</a:t>
            </a:r>
            <a:r>
              <a:rPr lang="zh-CN" altLang="zh-CN" sz="1400" dirty="0">
                <a:solidFill>
                  <a:srgbClr val="000000"/>
                </a:solidFill>
                <a:latin typeface="微软雅黑"/>
                <a:ea typeface="微软雅黑"/>
              </a:rPr>
              <a:t>自身的角色</a:t>
            </a:r>
            <a:r>
              <a:rPr lang="zh-CN" altLang="en-US" sz="1400" dirty="0">
                <a:solidFill>
                  <a:srgbClr val="000000"/>
                </a:solidFill>
                <a:latin typeface="微软雅黑"/>
                <a:ea typeface="微软雅黑"/>
              </a:rPr>
              <a:t>，输入一系列字段进行注册。</a:t>
            </a:r>
            <a:endParaRPr lang="zh-CN" alt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669E1B5D-39DC-316F-7364-68F0AB251285}"/>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6FCA71D8-B667-4BE7-FEFC-99E4788F59B7}"/>
              </a:ext>
            </a:extLst>
          </p:cNvPr>
          <p:cNvSpPr>
            <a:spLocks noGrp="1"/>
          </p:cNvSpPr>
          <p:nvPr>
            <p:ph type="title"/>
          </p:nvPr>
        </p:nvSpPr>
        <p:spPr>
          <a:xfrm>
            <a:off x="670718" y="-189226"/>
            <a:ext cx="10850563" cy="1028699"/>
          </a:xfrm>
        </p:spPr>
        <p:txBody>
          <a:bodyPr vert="horz" lIns="91440" tIns="45720" rIns="91440" bIns="45720" anchor="b">
            <a:normAutofit/>
          </a:bodyPr>
          <a:lstStyle/>
          <a:p>
            <a:pPr algn="l">
              <a:lnSpc>
                <a:spcPct val="90000"/>
              </a:lnSpc>
              <a:spcBef>
                <a:spcPct val="0"/>
              </a:spcBef>
            </a:pPr>
            <a:r>
              <a:rPr lang="zh-CN" altLang="en-US" sz="2800" b="1" i="0" u="none" baseline="0" dirty="0">
                <a:solidFill>
                  <a:srgbClr val="000000"/>
                </a:solidFill>
                <a:latin typeface="微软雅黑"/>
                <a:ea typeface="微软雅黑"/>
              </a:rPr>
              <a:t>    阶段成果</a:t>
            </a:r>
          </a:p>
        </p:txBody>
      </p:sp>
      <p:grpSp>
        <p:nvGrpSpPr>
          <p:cNvPr id="9" name="Group 9">
            <a:extLst>
              <a:ext uri="{FF2B5EF4-FFF2-40B4-BE49-F238E27FC236}">
                <a16:creationId xmlns:a16="http://schemas.microsoft.com/office/drawing/2014/main" id="{B1A7C0A9-3A31-9E50-2505-6727F15B8C25}"/>
              </a:ext>
            </a:extLst>
          </p:cNvPr>
          <p:cNvGrpSpPr/>
          <p:nvPr/>
        </p:nvGrpSpPr>
        <p:grpSpPr>
          <a:xfrm>
            <a:off x="0" y="0"/>
            <a:ext cx="1094172" cy="1094172"/>
            <a:chOff x="1024626" y="3363384"/>
            <a:chExt cx="1094172" cy="1094172"/>
          </a:xfrm>
        </p:grpSpPr>
        <p:sp>
          <p:nvSpPr>
            <p:cNvPr id="10" name="AutoShape 10">
              <a:extLst>
                <a:ext uri="{FF2B5EF4-FFF2-40B4-BE49-F238E27FC236}">
                  <a16:creationId xmlns:a16="http://schemas.microsoft.com/office/drawing/2014/main" id="{4DF9E173-D7CB-2DD1-B1A2-B031C19E408F}"/>
                </a:ext>
              </a:extLst>
            </p:cNvPr>
            <p:cNvSpPr/>
            <p:nvPr/>
          </p:nvSpPr>
          <p:spPr>
            <a:xfrm>
              <a:off x="1024626" y="3363384"/>
              <a:ext cx="1094172" cy="1094172"/>
            </a:xfrm>
            <a:prstGeom prst="ellipse">
              <a:avLst/>
            </a:prstGeom>
            <a:solidFill>
              <a:schemeClr val="tx1">
                <a:alpha val="40000"/>
                <a:lumMod val="50000"/>
                <a:lumOff val="50000"/>
              </a:schemeClr>
            </a:solidFill>
            <a:ln>
              <a:noFill/>
            </a:ln>
          </p:spPr>
          <p:txBody>
            <a:bodyPr vert="horz" lIns="91440" tIns="45720" rIns="91440" bIns="45720" anchor="ctr">
              <a:normAutofit/>
            </a:bodyPr>
            <a:lstStyle/>
            <a:p>
              <a:pPr marL="0" algn="ctr"/>
              <a:endParaRPr/>
            </a:p>
          </p:txBody>
        </p:sp>
        <p:sp>
          <p:nvSpPr>
            <p:cNvPr id="11" name="TextBox 11">
              <a:extLst>
                <a:ext uri="{FF2B5EF4-FFF2-40B4-BE49-F238E27FC236}">
                  <a16:creationId xmlns:a16="http://schemas.microsoft.com/office/drawing/2014/main" id="{5E2B000B-4572-C277-12C8-43D113C882D4}"/>
                </a:ext>
              </a:extLst>
            </p:cNvPr>
            <p:cNvSpPr txBox="1"/>
            <p:nvPr/>
          </p:nvSpPr>
          <p:spPr>
            <a:xfrm>
              <a:off x="1161570" y="3618082"/>
              <a:ext cx="820284" cy="584775"/>
            </a:xfrm>
            <a:prstGeom prst="rect">
              <a:avLst/>
            </a:prstGeom>
            <a:noFill/>
            <a:ln cap="rnd">
              <a:noFill/>
              <a:prstDash val="solid"/>
            </a:ln>
            <a:effectLst/>
          </p:spPr>
          <p:txBody>
            <a:bodyPr rot="0" vert="horz" wrap="square" lIns="91440" tIns="45720" rIns="91440" bIns="45720" rtlCol="0" anchor="ctr">
              <a:prstTxWarp prst="textNoShape">
                <a:avLst/>
              </a:prstTxWarp>
              <a:spAutoFit/>
            </a:bodyPr>
            <a:lstStyle/>
            <a:p>
              <a:pPr marL="0" algn="ctr">
                <a:defRPr/>
              </a:pPr>
              <a:r>
                <a:rPr lang="en-US" sz="3200" b="0" i="0" u="none" baseline="0" dirty="0">
                  <a:solidFill>
                    <a:schemeClr val="lt1"/>
                  </a:solidFill>
                  <a:latin typeface="Arial"/>
                  <a:ea typeface="Arial"/>
                </a:rPr>
                <a:t>02</a:t>
              </a:r>
              <a:endParaRPr lang="en-US" sz="1100" dirty="0"/>
            </a:p>
          </p:txBody>
        </p:sp>
      </p:grpSp>
      <p:pic>
        <p:nvPicPr>
          <p:cNvPr id="2050" name="图片 1">
            <a:extLst>
              <a:ext uri="{FF2B5EF4-FFF2-40B4-BE49-F238E27FC236}">
                <a16:creationId xmlns:a16="http://schemas.microsoft.com/office/drawing/2014/main" id="{60212A5B-C575-6D95-C80E-3D0A5ECD042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4405" y="1052648"/>
            <a:ext cx="6213601" cy="3062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图片 1">
            <a:extLst>
              <a:ext uri="{FF2B5EF4-FFF2-40B4-BE49-F238E27FC236}">
                <a16:creationId xmlns:a16="http://schemas.microsoft.com/office/drawing/2014/main" id="{870F8E38-0AD8-7872-ACDA-674D34723A6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4405" y="4143103"/>
            <a:ext cx="6250612" cy="2628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70D85156-9ECD-E7D1-E71A-7894D90858FB}"/>
              </a:ext>
            </a:extLst>
          </p:cNvPr>
          <p:cNvSpPr txBox="1"/>
          <p:nvPr/>
        </p:nvSpPr>
        <p:spPr>
          <a:xfrm>
            <a:off x="7848600" y="2049964"/>
            <a:ext cx="3886200" cy="738664"/>
          </a:xfrm>
          <a:prstGeom prst="rect">
            <a:avLst/>
          </a:prstGeom>
          <a:noFill/>
        </p:spPr>
        <p:txBody>
          <a:bodyPr wrap="square" rtlCol="0">
            <a:spAutoFit/>
          </a:bodyPr>
          <a:lstStyle/>
          <a:p>
            <a:r>
              <a:rPr lang="zh-CN" altLang="zh-CN" sz="1400" dirty="0">
                <a:solidFill>
                  <a:srgbClr val="000000"/>
                </a:solidFill>
                <a:latin typeface="微软雅黑"/>
                <a:ea typeface="微软雅黑"/>
              </a:rPr>
              <a:t>首页展示了一些跟工程实训有关的信息，这个页面待完善，后续会改成系统</a:t>
            </a:r>
            <a:r>
              <a:rPr lang="zh-CN" altLang="en-US" sz="1400" dirty="0">
                <a:solidFill>
                  <a:srgbClr val="000000"/>
                </a:solidFill>
                <a:latin typeface="微软雅黑"/>
                <a:ea typeface="微软雅黑"/>
              </a:rPr>
              <a:t>部分</a:t>
            </a:r>
            <a:r>
              <a:rPr lang="zh-CN" altLang="zh-CN" sz="1400" dirty="0">
                <a:solidFill>
                  <a:srgbClr val="000000"/>
                </a:solidFill>
                <a:latin typeface="微软雅黑"/>
                <a:ea typeface="微软雅黑"/>
              </a:rPr>
              <a:t>功能的可视化界面</a:t>
            </a:r>
            <a:r>
              <a:rPr lang="zh-CN" altLang="en-US" sz="1400" dirty="0">
                <a:solidFill>
                  <a:srgbClr val="000000"/>
                </a:solidFill>
                <a:latin typeface="微软雅黑"/>
                <a:ea typeface="微软雅黑"/>
              </a:rPr>
              <a:t>预览。</a:t>
            </a:r>
          </a:p>
        </p:txBody>
      </p:sp>
      <p:sp>
        <p:nvSpPr>
          <p:cNvPr id="7" name="文本框 6">
            <a:extLst>
              <a:ext uri="{FF2B5EF4-FFF2-40B4-BE49-F238E27FC236}">
                <a16:creationId xmlns:a16="http://schemas.microsoft.com/office/drawing/2014/main" id="{01C839D8-14DE-0AE0-F3A6-D5D508F717E9}"/>
              </a:ext>
            </a:extLst>
          </p:cNvPr>
          <p:cNvSpPr txBox="1"/>
          <p:nvPr/>
        </p:nvSpPr>
        <p:spPr>
          <a:xfrm>
            <a:off x="7848600" y="4953000"/>
            <a:ext cx="3886200" cy="738664"/>
          </a:xfrm>
          <a:prstGeom prst="rect">
            <a:avLst/>
          </a:prstGeom>
          <a:noFill/>
        </p:spPr>
        <p:txBody>
          <a:bodyPr wrap="square" rtlCol="0">
            <a:spAutoFit/>
          </a:bodyPr>
          <a:lstStyle/>
          <a:p>
            <a:r>
              <a:rPr lang="zh-CN" altLang="zh-CN" sz="1400" dirty="0">
                <a:solidFill>
                  <a:srgbClr val="000000"/>
                </a:solidFill>
                <a:latin typeface="微软雅黑"/>
                <a:ea typeface="微软雅黑"/>
              </a:rPr>
              <a:t>将鼠标指针移动到右上角的头像上时，会出现个人中心、退出登录等选项，点击个人中心可进行个人信息的修改</a:t>
            </a:r>
            <a:r>
              <a:rPr lang="zh-CN" altLang="en-US" sz="1400" dirty="0">
                <a:solidFill>
                  <a:srgbClr val="000000"/>
                </a:solidFill>
                <a:latin typeface="微软雅黑"/>
                <a:ea typeface="微软雅黑"/>
              </a:rPr>
              <a:t>。</a:t>
            </a:r>
          </a:p>
        </p:txBody>
      </p:sp>
    </p:spTree>
    <p:extLst>
      <p:ext uri="{BB962C8B-B14F-4D97-AF65-F5344CB8AC3E}">
        <p14:creationId xmlns:p14="http://schemas.microsoft.com/office/powerpoint/2010/main" val="1191780662"/>
      </p:ext>
    </p:extLst>
  </p:cSld>
  <p:clrMapOvr>
    <a:masterClrMapping/>
  </p:clrMapOvr>
  <p:transition/>
</p:sld>
</file>

<file path=ppt/theme/theme1.xml><?xml version="1.0" encoding="utf-8"?>
<a:theme xmlns:a="http://schemas.openxmlformats.org/drawingml/2006/main" name="Office Theme">
  <a:themeElements>
    <a:clrScheme name="Office">
      <a:dk1>
        <a:srgbClr val="000000"/>
      </a:dk1>
      <a:lt1>
        <a:srgbClr val="FFFFFF"/>
      </a:lt1>
      <a:dk2>
        <a:srgbClr val="768394"/>
      </a:dk2>
      <a:lt2>
        <a:srgbClr val="F0F0F0"/>
      </a:lt2>
      <a:accent1>
        <a:srgbClr val="2EAADA"/>
      </a:accent1>
      <a:accent2>
        <a:srgbClr val="00BAC6"/>
      </a:accent2>
      <a:accent3>
        <a:srgbClr val="3A87C7"/>
      </a:accent3>
      <a:accent4>
        <a:srgbClr val="BD9700"/>
      </a:accent4>
      <a:accent5>
        <a:srgbClr val="5460B6"/>
      </a:accent5>
      <a:accent6>
        <a:srgbClr val="2B4C7F"/>
      </a:accent6>
      <a:hlink>
        <a:srgbClr val="76787A"/>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966</Words>
  <Application>Microsoft Office PowerPoint</Application>
  <PresentationFormat>宽屏</PresentationFormat>
  <Paragraphs>100</Paragraphs>
  <Slides>20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20</vt:i4>
      </vt:variant>
    </vt:vector>
  </HeadingPairs>
  <TitlesOfParts>
    <vt:vector size="24" baseType="lpstr">
      <vt:lpstr>微软雅黑</vt:lpstr>
      <vt:lpstr>Arial</vt:lpstr>
      <vt:lpstr>Impact</vt:lpstr>
      <vt:lpstr>Office Theme</vt:lpstr>
      <vt:lpstr>工程实训学习与实践管理系统的设计与实现</vt:lpstr>
      <vt:lpstr>PowerPoint 演示文稿</vt:lpstr>
      <vt:lpstr>课题简介</vt:lpstr>
      <vt:lpstr>PowerPoint 演示文稿</vt:lpstr>
      <vt:lpstr>研究内容</vt:lpstr>
      <vt:lpstr>阶段成果</vt:lpstr>
      <vt:lpstr>系统架构</vt:lpstr>
      <vt:lpstr>     阶段成果</vt:lpstr>
      <vt:lpstr>    阶段成果</vt:lpstr>
      <vt:lpstr>阶段成果</vt:lpstr>
      <vt:lpstr>阶段成果</vt:lpstr>
      <vt:lpstr>阶段成果</vt:lpstr>
      <vt:lpstr>阶段成果</vt:lpstr>
      <vt:lpstr>阶段成果</vt:lpstr>
      <vt:lpstr>阶段成果</vt:lpstr>
      <vt:lpstr>遇到的问题与解决方案</vt:lpstr>
      <vt:lpstr>遇到的问题和解决方案</vt:lpstr>
      <vt:lpstr>后期工作计划</vt:lpstr>
      <vt:lpstr>工作目标与任务</vt:lpstr>
      <vt:lpstr>感谢聆听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建森 柴</cp:lastModifiedBy>
  <cp:revision>10</cp:revision>
  <dcterms:created xsi:type="dcterms:W3CDTF">2025-04-17T08:44:11Z</dcterms:created>
  <dcterms:modified xsi:type="dcterms:W3CDTF">2025-04-17T09:55:32Z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pyright">
    <vt:lpwstr>https://docmee.cn</vt:lpwstr>
  </property>
  <property fmtid="{D5CDD505-2E9C-101B-9397-08002B2CF9AE}" pid="3" name="developer">
    <vt:lpwstr>https://github.com/veasion</vt:lpwstr>
  </property>
</Properties>
</file>