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4" r:id="rId4"/>
    <p:sldId id="275" r:id="rId5"/>
    <p:sldId id="282" r:id="rId6"/>
    <p:sldId id="283" r:id="rId7"/>
    <p:sldId id="285" r:id="rId8"/>
    <p:sldId id="277" r:id="rId9"/>
    <p:sldId id="284" r:id="rId10"/>
    <p:sldId id="278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3366CC"/>
    <a:srgbClr val="0DDD12"/>
    <a:srgbClr val="1DFF83"/>
    <a:srgbClr val="AFA68A"/>
    <a:srgbClr val="DEF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72" autoAdjust="0"/>
  </p:normalViewPr>
  <p:slideViewPr>
    <p:cSldViewPr snapToGrid="0">
      <p:cViewPr varScale="1">
        <p:scale>
          <a:sx n="94" d="100"/>
          <a:sy n="94" d="100"/>
        </p:scale>
        <p:origin x="21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A6F54-AF8C-4DEE-A146-DFFF86F0632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0FF98-E827-4B81-B3AC-A8747B8C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5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0FF98-E827-4B81-B3AC-A8747B8C35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4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2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DCB3-AF2D-45CA-954E-337E331128C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C282-9B82-49B7-9399-8C7D544CF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3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10" Type="http://schemas.openxmlformats.org/officeDocument/2006/relationships/image" Target="../media/image37.jpeg"/><Relationship Id="rId4" Type="http://schemas.openxmlformats.org/officeDocument/2006/relationships/image" Target="../media/image34.jpeg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8.jpe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8.jpeg"/><Relationship Id="rId4" Type="http://schemas.openxmlformats.org/officeDocument/2006/relationships/image" Target="../media/image29.jpeg"/><Relationship Id="rId9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D92BE7-2FF4-48CD-9D8A-0AF60AB19776}"/>
              </a:ext>
            </a:extLst>
          </p:cNvPr>
          <p:cNvSpPr txBox="1"/>
          <p:nvPr/>
        </p:nvSpPr>
        <p:spPr>
          <a:xfrm>
            <a:off x="0" y="1259741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PROGRAMMABLE LOGIC CONTROLLER PROJECT</a:t>
            </a:r>
          </a:p>
          <a:p>
            <a:pPr algn="ctr"/>
            <a:r>
              <a:rPr lang="en-US" sz="2400" dirty="0"/>
              <a:t>Thu Duc city, December 25,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0682B-F4BB-41CE-A85D-5463519E00C9}"/>
              </a:ext>
            </a:extLst>
          </p:cNvPr>
          <p:cNvSpPr txBox="1"/>
          <p:nvPr/>
        </p:nvSpPr>
        <p:spPr>
          <a:xfrm>
            <a:off x="0" y="2231118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ELEVATOR NONE TOUCH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E4BC3-7760-480F-B4C1-EC1A2B0F2972}"/>
              </a:ext>
            </a:extLst>
          </p:cNvPr>
          <p:cNvSpPr txBox="1"/>
          <p:nvPr/>
        </p:nvSpPr>
        <p:spPr>
          <a:xfrm>
            <a:off x="636882" y="4354834"/>
            <a:ext cx="5385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Gia-Thinh NGUYEN-TU</a:t>
            </a:r>
            <a:r>
              <a:rPr lang="en-US" sz="2000" b="1" baseline="30000" dirty="0"/>
              <a:t>1*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Instructor: Assoc. Prof. Minh-Tam NGUYEN</a:t>
            </a:r>
            <a:r>
              <a:rPr lang="en-US" sz="2000" b="1" baseline="30000" dirty="0"/>
              <a:t>1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40B05-F76B-489D-98B5-F3F8221AF533}"/>
              </a:ext>
            </a:extLst>
          </p:cNvPr>
          <p:cNvSpPr txBox="1"/>
          <p:nvPr/>
        </p:nvSpPr>
        <p:spPr>
          <a:xfrm>
            <a:off x="0" y="5946561"/>
            <a:ext cx="66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baseline="30000" dirty="0">
                <a:solidFill>
                  <a:srgbClr val="000000"/>
                </a:solidFill>
                <a:effectLst/>
                <a:latin typeface="Calibri-Light"/>
              </a:rPr>
              <a:t>1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-Light"/>
              </a:rPr>
              <a:t>Ho Chi Minh City University of Technology and Education, Vietnam</a:t>
            </a:r>
          </a:p>
        </p:txBody>
      </p:sp>
      <p:pic>
        <p:nvPicPr>
          <p:cNvPr id="14" name="Picture 2" descr="HCMC University of Technology and Education">
            <a:extLst>
              <a:ext uri="{FF2B5EF4-FFF2-40B4-BE49-F238E27FC236}">
                <a16:creationId xmlns:a16="http://schemas.microsoft.com/office/drawing/2014/main" id="{BACCEAF9-4271-4C86-A01A-B537D49F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1" y="111332"/>
            <a:ext cx="3571584" cy="8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58DC75-4FD5-4DAE-92BB-7A1B146BC9FF}"/>
              </a:ext>
            </a:extLst>
          </p:cNvPr>
          <p:cNvSpPr txBox="1"/>
          <p:nvPr/>
        </p:nvSpPr>
        <p:spPr>
          <a:xfrm>
            <a:off x="6258560" y="6550223"/>
            <a:ext cx="288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*19151041@student.hcmute.edu.vn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70364-07E8-455A-AB0F-BE69C1BF1CF0}"/>
              </a:ext>
            </a:extLst>
          </p:cNvPr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B3398B-E1B8-C487-6685-987489891E8B}"/>
              </a:ext>
            </a:extLst>
          </p:cNvPr>
          <p:cNvGrpSpPr/>
          <p:nvPr/>
        </p:nvGrpSpPr>
        <p:grpSpPr>
          <a:xfrm>
            <a:off x="6393760" y="3422919"/>
            <a:ext cx="2274769" cy="2879491"/>
            <a:chOff x="4499597" y="777684"/>
            <a:chExt cx="4371456" cy="55335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B37D2B0-3EBA-D008-A332-1B42DB2A5E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9088" y="1524681"/>
              <a:ext cx="7450" cy="436199"/>
            </a:xfrm>
            <a:prstGeom prst="straightConnector1">
              <a:avLst/>
            </a:prstGeom>
            <a:ln w="38100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63C9C8C-0CFD-2707-FA68-C0A6E6EFE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62" t="19849" r="31100" b="11531"/>
            <a:stretch/>
          </p:blipFill>
          <p:spPr bwMode="auto">
            <a:xfrm>
              <a:off x="5927383" y="3646786"/>
              <a:ext cx="1783410" cy="266445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87A914-31E3-85E2-3BD4-CF1E04400C44}"/>
                </a:ext>
              </a:extLst>
            </p:cNvPr>
            <p:cNvGrpSpPr/>
            <p:nvPr/>
          </p:nvGrpSpPr>
          <p:grpSpPr>
            <a:xfrm>
              <a:off x="6134014" y="1779452"/>
              <a:ext cx="1370148" cy="1370148"/>
              <a:chOff x="4162904" y="3694931"/>
              <a:chExt cx="1370148" cy="1370148"/>
            </a:xfrm>
          </p:grpSpPr>
          <p:pic>
            <p:nvPicPr>
              <p:cNvPr id="28" name="Picture 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3EB2223-DF83-1A9F-BE31-58624FFCC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6537" y="3963727"/>
                <a:ext cx="997783" cy="704885"/>
              </a:xfrm>
              <a:prstGeom prst="rect">
                <a:avLst/>
              </a:prstGeom>
            </p:spPr>
          </p:pic>
          <p:pic>
            <p:nvPicPr>
              <p:cNvPr id="29" name="Graphic 28" descr="Monitor with solid fill">
                <a:extLst>
                  <a:ext uri="{FF2B5EF4-FFF2-40B4-BE49-F238E27FC236}">
                    <a16:creationId xmlns:a16="http://schemas.microsoft.com/office/drawing/2014/main" id="{3C9558CC-049D-F697-324F-A94418800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62904" y="3694931"/>
                <a:ext cx="1370148" cy="137014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FC156A-5421-D7AC-FA1E-5ADF1367B47D}"/>
                </a:ext>
              </a:extLst>
            </p:cNvPr>
            <p:cNvGrpSpPr/>
            <p:nvPr/>
          </p:nvGrpSpPr>
          <p:grpSpPr>
            <a:xfrm>
              <a:off x="4499597" y="2732386"/>
              <a:ext cx="1231068" cy="1205481"/>
              <a:chOff x="4205687" y="3728189"/>
              <a:chExt cx="1231068" cy="1205481"/>
            </a:xfrm>
          </p:grpSpPr>
          <p:pic>
            <p:nvPicPr>
              <p:cNvPr id="24" name="Graphic 23" descr="Tablet with solid fill">
                <a:extLst>
                  <a:ext uri="{FF2B5EF4-FFF2-40B4-BE49-F238E27FC236}">
                    <a16:creationId xmlns:a16="http://schemas.microsoft.com/office/drawing/2014/main" id="{3CB85E0C-B805-D2B0-4BC7-4CCD8AFC2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05687" y="401927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E6605F-7BA0-F3F3-BE6C-3C08757A6AE5}"/>
                  </a:ext>
                </a:extLst>
              </p:cNvPr>
              <p:cNvGrpSpPr/>
              <p:nvPr/>
            </p:nvGrpSpPr>
            <p:grpSpPr>
              <a:xfrm>
                <a:off x="4522355" y="3728189"/>
                <a:ext cx="914400" cy="914400"/>
                <a:chOff x="6548180" y="1736965"/>
                <a:chExt cx="914400" cy="914400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C0973F05-66BE-84DD-B46C-04BFA44923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4776" y="1904107"/>
                  <a:ext cx="348344" cy="59525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Graphic 26" descr="Smart Phone with solid fill">
                  <a:extLst>
                    <a:ext uri="{FF2B5EF4-FFF2-40B4-BE49-F238E27FC236}">
                      <a16:creationId xmlns:a16="http://schemas.microsoft.com/office/drawing/2014/main" id="{1897E173-65D8-5944-6065-539FD88355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48180" y="1736965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1DD3767-23A0-08AD-6F9A-AB8BA7CA0782}"/>
                </a:ext>
              </a:extLst>
            </p:cNvPr>
            <p:cNvGrpSpPr/>
            <p:nvPr/>
          </p:nvGrpSpPr>
          <p:grpSpPr>
            <a:xfrm>
              <a:off x="7956653" y="2687533"/>
              <a:ext cx="914400" cy="914400"/>
              <a:chOff x="7419568" y="2793027"/>
              <a:chExt cx="914400" cy="914400"/>
            </a:xfrm>
          </p:grpSpPr>
          <p:pic>
            <p:nvPicPr>
              <p:cNvPr id="22" name="Picture 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BE8427A-592A-4A41-42DB-14C388261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4578" y="2944933"/>
                <a:ext cx="338516" cy="636403"/>
              </a:xfrm>
              <a:prstGeom prst="rect">
                <a:avLst/>
              </a:prstGeom>
            </p:spPr>
          </p:pic>
          <p:pic>
            <p:nvPicPr>
              <p:cNvPr id="23" name="Graphic 22" descr="Smart Phone with solid fill">
                <a:extLst>
                  <a:ext uri="{FF2B5EF4-FFF2-40B4-BE49-F238E27FC236}">
                    <a16:creationId xmlns:a16="http://schemas.microsoft.com/office/drawing/2014/main" id="{DD5246D8-DD9C-B8F7-04C4-AC9AB29B3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19568" y="2793027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6" name="Graphic 15" descr="Syncing cloud with solid fill">
              <a:extLst>
                <a:ext uri="{FF2B5EF4-FFF2-40B4-BE49-F238E27FC236}">
                  <a16:creationId xmlns:a16="http://schemas.microsoft.com/office/drawing/2014/main" id="{3B67A124-49A0-43AA-9178-9BDC07591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55230" y="777684"/>
              <a:ext cx="914400" cy="9144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518333-2568-972C-3130-38847B12BD6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6812430" y="3023467"/>
              <a:ext cx="6658" cy="623319"/>
            </a:xfrm>
            <a:prstGeom prst="straightConnector1">
              <a:avLst/>
            </a:prstGeom>
            <a:ln w="38100"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F10EE65-1E5D-46A5-389E-680AFC8C3074}"/>
                </a:ext>
              </a:extLst>
            </p:cNvPr>
            <p:cNvCxnSpPr>
              <a:cxnSpLocks/>
              <a:stCxn id="16" idx="1"/>
              <a:endCxn id="27" idx="0"/>
            </p:cNvCxnSpPr>
            <p:nvPr/>
          </p:nvCxnSpPr>
          <p:spPr>
            <a:xfrm rot="10800000" flipV="1">
              <a:off x="5273466" y="1234884"/>
              <a:ext cx="1081765" cy="1497502"/>
            </a:xfrm>
            <a:prstGeom prst="curvedConnector2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E820255-936C-0B74-5C24-FBF36AFA70A5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7269630" y="1234884"/>
              <a:ext cx="1144223" cy="1452649"/>
            </a:xfrm>
            <a:prstGeom prst="curvedConnector2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8206BC86-AA75-926A-D42D-B516BB1064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36735" y="-1740"/>
            <a:ext cx="1951677" cy="10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4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92364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Perspectives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D8321-D7E7-4086-8AFF-4E9A8F3FC92F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9431E2-17D9-4169-9E4B-F19E587473B6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BC3DA-B2C6-47CC-9E87-7E40E48CC6C4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	 				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32DB2-BAD4-4CA0-B4C6-96B295774213}"/>
              </a:ext>
            </a:extLst>
          </p:cNvPr>
          <p:cNvSpPr txBox="1"/>
          <p:nvPr/>
        </p:nvSpPr>
        <p:spPr>
          <a:xfrm>
            <a:off x="164364" y="1384244"/>
            <a:ext cx="2963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Webserver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F6640-17C6-48C8-B135-625638C9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018" y="2089785"/>
            <a:ext cx="2812616" cy="168850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969A781-5C8F-4A5B-8219-CEFCEB1E2112}"/>
              </a:ext>
            </a:extLst>
          </p:cNvPr>
          <p:cNvSpPr txBox="1"/>
          <p:nvPr/>
        </p:nvSpPr>
        <p:spPr>
          <a:xfrm>
            <a:off x="3136202" y="1689675"/>
            <a:ext cx="3425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More function of </a:t>
            </a:r>
            <a:r>
              <a:rPr lang="en-US" sz="2000" b="1" dirty="0">
                <a:solidFill>
                  <a:srgbClr val="FF0000"/>
                </a:solidFill>
              </a:rPr>
              <a:t>Data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321C87-6D06-407C-890F-AEA76EF8CC57}"/>
              </a:ext>
            </a:extLst>
          </p:cNvPr>
          <p:cNvSpPr txBox="1"/>
          <p:nvPr/>
        </p:nvSpPr>
        <p:spPr>
          <a:xfrm>
            <a:off x="6717606" y="1594732"/>
            <a:ext cx="2426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Checking QR code by a </a:t>
            </a:r>
            <a:r>
              <a:rPr lang="en-US" sz="2000" b="1" dirty="0">
                <a:solidFill>
                  <a:srgbClr val="FF0000"/>
                </a:solidFill>
              </a:rPr>
              <a:t>camera phone</a:t>
            </a:r>
          </a:p>
        </p:txBody>
      </p:sp>
      <p:pic>
        <p:nvPicPr>
          <p:cNvPr id="4098" name="Picture 2" descr="Ứng dụng “Camera” của bạn được tạo ra như nào ?">
            <a:extLst>
              <a:ext uri="{FF2B5EF4-FFF2-40B4-BE49-F238E27FC236}">
                <a16:creationId xmlns:a16="http://schemas.microsoft.com/office/drawing/2014/main" id="{A43B7EA7-272D-4F65-AC9B-3E6E6EDD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26" y="2386565"/>
            <a:ext cx="2043953" cy="15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D07E7E2-D5CB-485D-980E-CD5E7D97D523}"/>
              </a:ext>
            </a:extLst>
          </p:cNvPr>
          <p:cNvSpPr txBox="1"/>
          <p:nvPr/>
        </p:nvSpPr>
        <p:spPr>
          <a:xfrm>
            <a:off x="164363" y="818073"/>
            <a:ext cx="5246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Based on: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D97304A-667E-4091-B5BB-F832D40CE610}"/>
              </a:ext>
            </a:extLst>
          </p:cNvPr>
          <p:cNvSpPr/>
          <p:nvPr/>
        </p:nvSpPr>
        <p:spPr>
          <a:xfrm>
            <a:off x="2735171" y="2822017"/>
            <a:ext cx="550847" cy="3928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D62B1B2-50AE-4204-AD36-B12D07F27D5B}"/>
              </a:ext>
            </a:extLst>
          </p:cNvPr>
          <p:cNvSpPr/>
          <p:nvPr/>
        </p:nvSpPr>
        <p:spPr>
          <a:xfrm>
            <a:off x="6163422" y="2849899"/>
            <a:ext cx="680615" cy="3371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E488B-D63C-4060-862B-D306A5AEA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4934085"/>
            <a:ext cx="2469477" cy="12347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80F3A6-ACEE-4F2B-A647-A5868790984E}"/>
              </a:ext>
            </a:extLst>
          </p:cNvPr>
          <p:cNvSpPr txBox="1"/>
          <p:nvPr/>
        </p:nvSpPr>
        <p:spPr>
          <a:xfrm>
            <a:off x="197570" y="4491073"/>
            <a:ext cx="296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Cloud database and Firebase service</a:t>
            </a:r>
          </a:p>
        </p:txBody>
      </p:sp>
      <p:pic>
        <p:nvPicPr>
          <p:cNvPr id="4102" name="Picture 6" descr="SỰ KHÁC BIỆT GIỮA LẬP TRÌNH IOS VÀ ANDROID">
            <a:extLst>
              <a:ext uri="{FF2B5EF4-FFF2-40B4-BE49-F238E27FC236}">
                <a16:creationId xmlns:a16="http://schemas.microsoft.com/office/drawing/2014/main" id="{B2E08EEF-1BDE-4DC8-BE7D-83BC29A2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23" y="5599898"/>
            <a:ext cx="1671899" cy="7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AD6437CE-7BB8-4F09-BB5F-9038F44A8876}"/>
              </a:ext>
            </a:extLst>
          </p:cNvPr>
          <p:cNvSpPr/>
          <p:nvPr/>
        </p:nvSpPr>
        <p:spPr>
          <a:xfrm rot="954897">
            <a:off x="2363829" y="5615616"/>
            <a:ext cx="960891" cy="1700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F8FDF46-FB50-4A9B-AA9E-7E26239E5348}"/>
              </a:ext>
            </a:extLst>
          </p:cNvPr>
          <p:cNvSpPr/>
          <p:nvPr/>
        </p:nvSpPr>
        <p:spPr>
          <a:xfrm rot="20369349">
            <a:off x="2295137" y="5227081"/>
            <a:ext cx="1403555" cy="1700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88BB8-000C-42B4-AB8D-2C537F225C86}"/>
              </a:ext>
            </a:extLst>
          </p:cNvPr>
          <p:cNvSpPr txBox="1"/>
          <p:nvPr/>
        </p:nvSpPr>
        <p:spPr>
          <a:xfrm>
            <a:off x="4743794" y="5691889"/>
            <a:ext cx="1671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Development </a:t>
            </a:r>
            <a:br>
              <a:rPr lang="en-US" sz="2000" b="1" dirty="0"/>
            </a:br>
            <a:r>
              <a:rPr lang="en-US" sz="2000" b="1" dirty="0"/>
              <a:t>IOS </a:t>
            </a:r>
            <a:r>
              <a:rPr lang="en-US" sz="2000" b="1" dirty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E9404E-BDE0-4045-BEC9-2E8B5C8CE21D}"/>
              </a:ext>
            </a:extLst>
          </p:cNvPr>
          <p:cNvSpPr txBox="1"/>
          <p:nvPr/>
        </p:nvSpPr>
        <p:spPr>
          <a:xfrm>
            <a:off x="7013986" y="4563707"/>
            <a:ext cx="21308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/>
              <a:t>Notification.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Integrated with another IoT app.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…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7ED909E-21BB-4C81-947F-F394A771E5AF}"/>
              </a:ext>
            </a:extLst>
          </p:cNvPr>
          <p:cNvSpPr/>
          <p:nvPr/>
        </p:nvSpPr>
        <p:spPr>
          <a:xfrm>
            <a:off x="6403172" y="4984003"/>
            <a:ext cx="610814" cy="8622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766244-6EDD-951E-BF0C-B2649444D9FF}"/>
              </a:ext>
            </a:extLst>
          </p:cNvPr>
          <p:cNvGrpSpPr/>
          <p:nvPr/>
        </p:nvGrpSpPr>
        <p:grpSpPr>
          <a:xfrm>
            <a:off x="147922" y="2136403"/>
            <a:ext cx="2519124" cy="1672833"/>
            <a:chOff x="217879" y="1167268"/>
            <a:chExt cx="4136676" cy="2746975"/>
          </a:xfrm>
        </p:grpSpPr>
        <p:pic>
          <p:nvPicPr>
            <p:cNvPr id="2" name="Picture 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316E7C65-802E-A6DD-3E06-6C75A683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79" y="1167268"/>
              <a:ext cx="1268738" cy="2746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9B5C69-794E-9652-86A6-9348C6B0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849" y="1167268"/>
              <a:ext cx="1268738" cy="2746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EC7323F-8A68-8D2F-18E3-77954EB6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817" y="1167268"/>
              <a:ext cx="1268738" cy="27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96" name="Picture 4">
            <a:extLst>
              <a:ext uri="{FF2B5EF4-FFF2-40B4-BE49-F238E27FC236}">
                <a16:creationId xmlns:a16="http://schemas.microsoft.com/office/drawing/2014/main" id="{87D3885A-DEDF-F7C6-9E32-167AA3617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77" y="4275418"/>
            <a:ext cx="1750646" cy="11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92364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>
                <a:solidFill>
                  <a:srgbClr val="FF0000"/>
                </a:solidFill>
                <a:latin typeface="Lucida Sans" panose="020B0602030504020204" pitchFamily="34" charset="0"/>
              </a:rPr>
              <a:t>Acknowledgements</a:t>
            </a:r>
            <a:endParaRPr lang="en-US" sz="2400" b="1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1026" name="Picture 2" descr="HCMC University of Technology and Education">
            <a:extLst>
              <a:ext uri="{FF2B5EF4-FFF2-40B4-BE49-F238E27FC236}">
                <a16:creationId xmlns:a16="http://schemas.microsoft.com/office/drawing/2014/main" id="{9F8D4A06-7311-457A-81AB-7B0C5170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76" y="783376"/>
            <a:ext cx="5162699" cy="11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7234B8-11C4-4741-8841-41365004ADFC}"/>
              </a:ext>
            </a:extLst>
          </p:cNvPr>
          <p:cNvSpPr txBox="1"/>
          <p:nvPr/>
        </p:nvSpPr>
        <p:spPr>
          <a:xfrm>
            <a:off x="397229" y="2044005"/>
            <a:ext cx="8349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funded by the Ho Chi Minh City University of Technology and Education scientific research program, Vietnam, 2022.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85AF3-50ED-4EA0-895D-390FDF7524FB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84A20-D7BF-4265-85DE-6694DAE06DF3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CF51B4-DFEB-4554-9F46-E7FDABB97DC7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	 				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0A944-7B60-44CF-B03A-6B7AC994EA53}"/>
              </a:ext>
            </a:extLst>
          </p:cNvPr>
          <p:cNvSpPr/>
          <p:nvPr/>
        </p:nvSpPr>
        <p:spPr>
          <a:xfrm>
            <a:off x="1277264" y="3987417"/>
            <a:ext cx="6727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THANKS FOR WATCHING!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6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28938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Clinical 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5A1AF-F863-412A-B770-53142A33AB23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3C09B-E2AA-47A2-85FD-D4651007BA67}"/>
              </a:ext>
            </a:extLst>
          </p:cNvPr>
          <p:cNvSpPr txBox="1"/>
          <p:nvPr/>
        </p:nvSpPr>
        <p:spPr>
          <a:xfrm>
            <a:off x="4541520" y="920050"/>
            <a:ext cx="457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Issues related to </a:t>
            </a:r>
            <a:r>
              <a:rPr lang="en-US" sz="2000" b="1" dirty="0">
                <a:solidFill>
                  <a:srgbClr val="FF0000"/>
                </a:solidFill>
              </a:rPr>
              <a:t>COVID-19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Internet of Things</a:t>
            </a:r>
            <a:r>
              <a:rPr lang="en-US" sz="2000" b="1" dirty="0"/>
              <a:t> (IoT)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29184-4B5D-4437-95A9-E7577C61F52F}"/>
              </a:ext>
            </a:extLst>
          </p:cNvPr>
          <p:cNvSpPr txBox="1"/>
          <p:nvPr/>
        </p:nvSpPr>
        <p:spPr>
          <a:xfrm rot="16200000">
            <a:off x="-964662" y="1834818"/>
            <a:ext cx="233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[Ministry of Health, 2022]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7E55D-9D9F-4C05-82A2-38AF8184A5C9}"/>
              </a:ext>
            </a:extLst>
          </p:cNvPr>
          <p:cNvSpPr txBox="1"/>
          <p:nvPr/>
        </p:nvSpPr>
        <p:spPr>
          <a:xfrm>
            <a:off x="354433" y="3153912"/>
            <a:ext cx="388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Traditional </a:t>
            </a:r>
            <a:r>
              <a:rPr lang="en-GB" sz="1400" b="1" i="1" dirty="0"/>
              <a:t>Chart of the number of COVID-19 </a:t>
            </a:r>
            <a:br>
              <a:rPr lang="en-GB" sz="1400" b="1" i="1" dirty="0"/>
            </a:br>
            <a:r>
              <a:rPr lang="en-GB" sz="1400" b="1" i="1" dirty="0"/>
              <a:t>cases in Vietnam.</a:t>
            </a:r>
            <a:endParaRPr lang="en-US" sz="1400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E99B4-12A4-4CB8-95C2-55AD4E96AB54}"/>
              </a:ext>
            </a:extLst>
          </p:cNvPr>
          <p:cNvSpPr txBox="1"/>
          <p:nvPr/>
        </p:nvSpPr>
        <p:spPr>
          <a:xfrm>
            <a:off x="4416279" y="5471261"/>
            <a:ext cx="462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Elevator none touch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AD354-E776-4B0F-9E36-F68CC86481CE}"/>
              </a:ext>
            </a:extLst>
          </p:cNvPr>
          <p:cNvSpPr txBox="1"/>
          <p:nvPr/>
        </p:nvSpPr>
        <p:spPr>
          <a:xfrm>
            <a:off x="4705926" y="2461818"/>
            <a:ext cx="1840156" cy="33855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Cause of COVID-19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89F643-AF57-4C5E-BF90-4686CF2CBDC8}"/>
              </a:ext>
            </a:extLst>
          </p:cNvPr>
          <p:cNvSpPr txBox="1"/>
          <p:nvPr/>
        </p:nvSpPr>
        <p:spPr>
          <a:xfrm>
            <a:off x="6710126" y="2456378"/>
            <a:ext cx="1783413" cy="33855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Apartment app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629677-90EB-4A3C-A24F-3F360C9DABE0}"/>
              </a:ext>
            </a:extLst>
          </p:cNvPr>
          <p:cNvSpPr txBox="1"/>
          <p:nvPr/>
        </p:nvSpPr>
        <p:spPr>
          <a:xfrm>
            <a:off x="4705927" y="3558665"/>
            <a:ext cx="1820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/>
              <a:t>People worldwide are finding </a:t>
            </a:r>
            <a:r>
              <a:rPr lang="en-GB" sz="1600" b="1" i="1" dirty="0">
                <a:solidFill>
                  <a:srgbClr val="FF0000"/>
                </a:solidFill>
              </a:rPr>
              <a:t>ways to avoid touching </a:t>
            </a:r>
            <a:r>
              <a:rPr lang="en-GB" sz="1600" b="1" i="1" dirty="0"/>
              <a:t>elevator buttons.</a:t>
            </a:r>
            <a:endParaRPr lang="en-US" sz="16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F78E5C-CB89-4FDB-B8CD-96DA5EEFD6FF}"/>
              </a:ext>
            </a:extLst>
          </p:cNvPr>
          <p:cNvSpPr txBox="1"/>
          <p:nvPr/>
        </p:nvSpPr>
        <p:spPr>
          <a:xfrm>
            <a:off x="6691686" y="3613595"/>
            <a:ext cx="1820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The development of </a:t>
            </a:r>
            <a:r>
              <a:rPr lang="en-GB" sz="1600" b="1" dirty="0">
                <a:solidFill>
                  <a:srgbClr val="FF0000"/>
                </a:solidFill>
              </a:rPr>
              <a:t>applications for smart buildings</a:t>
            </a:r>
            <a:r>
              <a:rPr lang="en-GB" sz="1600" b="1" dirty="0"/>
              <a:t>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E6238DF-3C32-4E1E-96F3-664319E4E30D}"/>
              </a:ext>
            </a:extLst>
          </p:cNvPr>
          <p:cNvSpPr/>
          <p:nvPr/>
        </p:nvSpPr>
        <p:spPr>
          <a:xfrm rot="5400000">
            <a:off x="5458967" y="2978906"/>
            <a:ext cx="334073" cy="40122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17DF817B-68FB-4A82-B337-FB41677304E9}"/>
              </a:ext>
            </a:extLst>
          </p:cNvPr>
          <p:cNvSpPr/>
          <p:nvPr/>
        </p:nvSpPr>
        <p:spPr>
          <a:xfrm rot="5400000">
            <a:off x="7434796" y="2973846"/>
            <a:ext cx="334073" cy="40122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BA4E4F29-BD7A-40AC-85B9-8E506760BD9E}"/>
              </a:ext>
            </a:extLst>
          </p:cNvPr>
          <p:cNvSpPr/>
          <p:nvPr/>
        </p:nvSpPr>
        <p:spPr>
          <a:xfrm rot="5400000">
            <a:off x="6725262" y="4845185"/>
            <a:ext cx="334073" cy="40122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EF5F6-C26E-4A32-B294-CBDEB8A56CA0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71FE9C-9A67-46FE-9429-8127FF7E2FAA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 					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2C43D-ADE5-26F6-84B8-2129E26BA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9" y="823521"/>
            <a:ext cx="3887585" cy="2330391"/>
          </a:xfrm>
          <a:prstGeom prst="rect">
            <a:avLst/>
          </a:prstGeom>
          <a:noFill/>
        </p:spPr>
      </p:pic>
      <p:pic>
        <p:nvPicPr>
          <p:cNvPr id="1026" name="Picture 2" descr="People worldwide are finding ways to avoid touching elevator buttons. This man in Tehran is using toothpicks.">
            <a:extLst>
              <a:ext uri="{FF2B5EF4-FFF2-40B4-BE49-F238E27FC236}">
                <a16:creationId xmlns:a16="http://schemas.microsoft.com/office/drawing/2014/main" id="{BC6EC854-4F98-E38C-22DD-E50708F2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6" y="3769618"/>
            <a:ext cx="3887585" cy="21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19300-3A7E-5ABA-4667-19AFC902F1A2}"/>
              </a:ext>
            </a:extLst>
          </p:cNvPr>
          <p:cNvSpPr txBox="1"/>
          <p:nvPr/>
        </p:nvSpPr>
        <p:spPr>
          <a:xfrm rot="16200000">
            <a:off x="-964662" y="4684925"/>
            <a:ext cx="233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[CNN Business, 2020]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A9D22-235D-D5CD-868D-DB4E10C033CA}"/>
              </a:ext>
            </a:extLst>
          </p:cNvPr>
          <p:cNvSpPr txBox="1"/>
          <p:nvPr/>
        </p:nvSpPr>
        <p:spPr>
          <a:xfrm>
            <a:off x="354433" y="5985095"/>
            <a:ext cx="388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/>
              <a:t>This man in Tehran is using toothpicks to touch Elevator button.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86543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92364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Methods – Overall System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B6627-9933-4096-8C62-741D6868CFC6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 					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CEF3A3-52A3-474E-948C-E516833FC411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FA07E8-FDEF-4D5D-8BAE-C52AB1D0BFBD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16661-B6BD-839C-FC7A-5A6CB9D2B3DD}"/>
              </a:ext>
            </a:extLst>
          </p:cNvPr>
          <p:cNvSpPr txBox="1"/>
          <p:nvPr/>
        </p:nvSpPr>
        <p:spPr>
          <a:xfrm>
            <a:off x="1246912" y="4668613"/>
            <a:ext cx="1783413" cy="33855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Hardware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0C5F0-8903-DB20-D6EB-E60189AD2797}"/>
              </a:ext>
            </a:extLst>
          </p:cNvPr>
          <p:cNvSpPr txBox="1"/>
          <p:nvPr/>
        </p:nvSpPr>
        <p:spPr>
          <a:xfrm>
            <a:off x="1246912" y="3525654"/>
            <a:ext cx="1783413" cy="33855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SCADA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621E4-2B45-600F-854F-2BA83A1959A4}"/>
              </a:ext>
            </a:extLst>
          </p:cNvPr>
          <p:cNvSpPr txBox="1"/>
          <p:nvPr/>
        </p:nvSpPr>
        <p:spPr>
          <a:xfrm>
            <a:off x="1246912" y="2338874"/>
            <a:ext cx="1783413" cy="33855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Firebase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2116B-0647-7CE5-1CC9-37F55FC9DA5A}"/>
              </a:ext>
            </a:extLst>
          </p:cNvPr>
          <p:cNvSpPr txBox="1"/>
          <p:nvPr/>
        </p:nvSpPr>
        <p:spPr>
          <a:xfrm>
            <a:off x="225498" y="1302908"/>
            <a:ext cx="1783413" cy="33855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Web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FD7E2-92EF-6023-4F73-8D7E6DD9CB7E}"/>
              </a:ext>
            </a:extLst>
          </p:cNvPr>
          <p:cNvSpPr txBox="1"/>
          <p:nvPr/>
        </p:nvSpPr>
        <p:spPr>
          <a:xfrm>
            <a:off x="2522324" y="1297887"/>
            <a:ext cx="1783413" cy="33855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Android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6D221F-96FC-B6E4-7485-0DB76FDD99D2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1117205" y="1641462"/>
            <a:ext cx="1021414" cy="697412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55674E-8460-C8A9-E492-51C17DCD2FC6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2138619" y="1636441"/>
            <a:ext cx="1275412" cy="702433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D1FA54-2221-C61E-9B10-0EFC4B8226B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2138619" y="3864208"/>
            <a:ext cx="0" cy="804405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B5AAA5-E4A5-22F6-8381-A8043F7B9023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422813" y="5731603"/>
            <a:ext cx="482827" cy="9374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81CBC9-3C3E-025C-6081-BF14F110E3A7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422813" y="6113943"/>
            <a:ext cx="482827" cy="1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9C088A-FB38-08A7-4917-0CD292B27393}"/>
              </a:ext>
            </a:extLst>
          </p:cNvPr>
          <p:cNvSpPr txBox="1"/>
          <p:nvPr/>
        </p:nvSpPr>
        <p:spPr>
          <a:xfrm>
            <a:off x="905640" y="5587088"/>
            <a:ext cx="2160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Internet is needed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CD4A63-B4C9-0DD7-63B6-E8C0FA98CB3F}"/>
              </a:ext>
            </a:extLst>
          </p:cNvPr>
          <p:cNvSpPr txBox="1"/>
          <p:nvPr/>
        </p:nvSpPr>
        <p:spPr>
          <a:xfrm>
            <a:off x="905640" y="5960055"/>
            <a:ext cx="2465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Ethernet </a:t>
            </a:r>
            <a:r>
              <a:rPr lang="en-US" sz="1400" dirty="0" err="1">
                <a:solidFill>
                  <a:schemeClr val="tx1"/>
                </a:solidFill>
              </a:rPr>
              <a:t>comunication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080162-0987-8DE6-B006-88671C777766}"/>
              </a:ext>
            </a:extLst>
          </p:cNvPr>
          <p:cNvCxnSpPr>
            <a:cxnSpLocks/>
          </p:cNvCxnSpPr>
          <p:nvPr/>
        </p:nvCxnSpPr>
        <p:spPr>
          <a:xfrm flipH="1" flipV="1">
            <a:off x="6504128" y="1607790"/>
            <a:ext cx="7450" cy="436199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7DEE6102-8EDF-4A7D-74EB-6459CDEFD3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2" t="19849" r="31100" b="11531"/>
          <a:stretch/>
        </p:blipFill>
        <p:spPr bwMode="auto">
          <a:xfrm>
            <a:off x="5612423" y="3729895"/>
            <a:ext cx="1783410" cy="26644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90D38D79-D8EF-AF34-0D90-DA6C1C02C533}"/>
              </a:ext>
            </a:extLst>
          </p:cNvPr>
          <p:cNvGrpSpPr/>
          <p:nvPr/>
        </p:nvGrpSpPr>
        <p:grpSpPr>
          <a:xfrm>
            <a:off x="5819054" y="1862561"/>
            <a:ext cx="1370148" cy="1370148"/>
            <a:chOff x="4162904" y="3694931"/>
            <a:chExt cx="1370148" cy="1370148"/>
          </a:xfrm>
        </p:grpSpPr>
        <p:pic>
          <p:nvPicPr>
            <p:cNvPr id="45" name="Picture 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63824DF-5BF2-B2A4-B324-2B1ABE9F7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6537" y="3963727"/>
              <a:ext cx="997783" cy="704885"/>
            </a:xfrm>
            <a:prstGeom prst="rect">
              <a:avLst/>
            </a:prstGeom>
          </p:spPr>
        </p:pic>
        <p:pic>
          <p:nvPicPr>
            <p:cNvPr id="47" name="Graphic 46" descr="Monitor with solid fill">
              <a:extLst>
                <a:ext uri="{FF2B5EF4-FFF2-40B4-BE49-F238E27FC236}">
                  <a16:creationId xmlns:a16="http://schemas.microsoft.com/office/drawing/2014/main" id="{FE45FCDD-CE37-1520-E55A-F91C1EA9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62904" y="3694931"/>
              <a:ext cx="1370148" cy="137014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1D4E27F-D5CD-803B-699B-0B37169EA823}"/>
              </a:ext>
            </a:extLst>
          </p:cNvPr>
          <p:cNvGrpSpPr/>
          <p:nvPr/>
        </p:nvGrpSpPr>
        <p:grpSpPr>
          <a:xfrm>
            <a:off x="4184637" y="2815495"/>
            <a:ext cx="1231068" cy="1205481"/>
            <a:chOff x="4205687" y="3728189"/>
            <a:chExt cx="1231068" cy="1205481"/>
          </a:xfrm>
        </p:grpSpPr>
        <p:pic>
          <p:nvPicPr>
            <p:cNvPr id="54" name="Graphic 53" descr="Tablet with solid fill">
              <a:extLst>
                <a:ext uri="{FF2B5EF4-FFF2-40B4-BE49-F238E27FC236}">
                  <a16:creationId xmlns:a16="http://schemas.microsoft.com/office/drawing/2014/main" id="{E8456F5F-5266-FDA2-81D0-35FEB46CC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05687" y="4019270"/>
              <a:ext cx="914400" cy="914400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6EBE27F-2FEF-B020-4B53-55EAC76CADB6}"/>
                </a:ext>
              </a:extLst>
            </p:cNvPr>
            <p:cNvGrpSpPr/>
            <p:nvPr/>
          </p:nvGrpSpPr>
          <p:grpSpPr>
            <a:xfrm>
              <a:off x="4522355" y="3728189"/>
              <a:ext cx="914400" cy="914400"/>
              <a:chOff x="6548180" y="1736965"/>
              <a:chExt cx="914400" cy="914400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B4EA41C-E9D9-A030-7D4D-39963984A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4776" y="1904107"/>
                <a:ext cx="348344" cy="5952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raphic 50" descr="Smart Phone with solid fill">
                <a:extLst>
                  <a:ext uri="{FF2B5EF4-FFF2-40B4-BE49-F238E27FC236}">
                    <a16:creationId xmlns:a16="http://schemas.microsoft.com/office/drawing/2014/main" id="{86D7063D-5960-8CB1-2E1D-48D7D46A87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548180" y="173696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20A870-738A-0E88-0116-090117A18776}"/>
              </a:ext>
            </a:extLst>
          </p:cNvPr>
          <p:cNvGrpSpPr/>
          <p:nvPr/>
        </p:nvGrpSpPr>
        <p:grpSpPr>
          <a:xfrm>
            <a:off x="8092235" y="2823064"/>
            <a:ext cx="914400" cy="914400"/>
            <a:chOff x="7419568" y="2793027"/>
            <a:chExt cx="914400" cy="914400"/>
          </a:xfrm>
        </p:grpSpPr>
        <p:pic>
          <p:nvPicPr>
            <p:cNvPr id="60" name="Picture 59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277DFA4-494A-55F8-1D6C-DE766B36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4578" y="2944933"/>
              <a:ext cx="338516" cy="636403"/>
            </a:xfrm>
            <a:prstGeom prst="rect">
              <a:avLst/>
            </a:prstGeom>
          </p:spPr>
        </p:pic>
        <p:pic>
          <p:nvPicPr>
            <p:cNvPr id="58" name="Graphic 57" descr="Smart Phone with solid fill">
              <a:extLst>
                <a:ext uri="{FF2B5EF4-FFF2-40B4-BE49-F238E27FC236}">
                  <a16:creationId xmlns:a16="http://schemas.microsoft.com/office/drawing/2014/main" id="{C6E27095-3693-317B-E59E-80E9EA49D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19568" y="2793027"/>
              <a:ext cx="914400" cy="914400"/>
            </a:xfrm>
            <a:prstGeom prst="rect">
              <a:avLst/>
            </a:prstGeom>
          </p:spPr>
        </p:pic>
      </p:grpSp>
      <p:pic>
        <p:nvPicPr>
          <p:cNvPr id="79" name="Graphic 78" descr="Syncing cloud with solid fill">
            <a:extLst>
              <a:ext uri="{FF2B5EF4-FFF2-40B4-BE49-F238E27FC236}">
                <a16:creationId xmlns:a16="http://schemas.microsoft.com/office/drawing/2014/main" id="{D6F2B00F-F784-61AA-66E5-D7A3AD6DAC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0270" y="860793"/>
            <a:ext cx="914400" cy="9144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A68082-AE1F-E1C7-8067-9BFBEC4C1840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497470" y="3106576"/>
            <a:ext cx="6658" cy="623319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D0D2E7ED-ADB6-968D-DBD0-F4E879EB0EF3}"/>
              </a:ext>
            </a:extLst>
          </p:cNvPr>
          <p:cNvCxnSpPr>
            <a:cxnSpLocks/>
            <a:stCxn id="79" idx="1"/>
            <a:endCxn id="51" idx="0"/>
          </p:cNvCxnSpPr>
          <p:nvPr/>
        </p:nvCxnSpPr>
        <p:spPr>
          <a:xfrm rot="10800000" flipV="1">
            <a:off x="4958506" y="1317993"/>
            <a:ext cx="1081765" cy="1497502"/>
          </a:xfrm>
          <a:prstGeom prst="curvedConnector2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4B9DBB5-ACD8-9B9B-1ABA-45C10BBB4512}"/>
              </a:ext>
            </a:extLst>
          </p:cNvPr>
          <p:cNvCxnSpPr>
            <a:stCxn id="79" idx="3"/>
            <a:endCxn id="58" idx="0"/>
          </p:cNvCxnSpPr>
          <p:nvPr/>
        </p:nvCxnSpPr>
        <p:spPr>
          <a:xfrm>
            <a:off x="6954670" y="1317993"/>
            <a:ext cx="1594765" cy="1505071"/>
          </a:xfrm>
          <a:prstGeom prst="curvedConnector2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E4EE418-4975-1A35-7E23-B2C636E2A4BD}"/>
              </a:ext>
            </a:extLst>
          </p:cNvPr>
          <p:cNvSpPr txBox="1"/>
          <p:nvPr/>
        </p:nvSpPr>
        <p:spPr>
          <a:xfrm>
            <a:off x="6504128" y="3039219"/>
            <a:ext cx="1581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SCADA system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6F094E-D475-76C4-E5E6-E412503622CA}"/>
              </a:ext>
            </a:extLst>
          </p:cNvPr>
          <p:cNvSpPr txBox="1"/>
          <p:nvPr/>
        </p:nvSpPr>
        <p:spPr>
          <a:xfrm>
            <a:off x="7778390" y="3694931"/>
            <a:ext cx="1365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26E1BCC-CB18-1F8F-B2F8-041DA057F4B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138619" y="2677428"/>
            <a:ext cx="0" cy="848226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B5C85-7C59-2FC1-4C67-67D50049E145}"/>
              </a:ext>
            </a:extLst>
          </p:cNvPr>
          <p:cNvSpPr txBox="1"/>
          <p:nvPr/>
        </p:nvSpPr>
        <p:spPr>
          <a:xfrm>
            <a:off x="4133778" y="3857840"/>
            <a:ext cx="1365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Web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F043DE-5A3C-E54D-AA08-9C6039A37365}"/>
              </a:ext>
            </a:extLst>
          </p:cNvPr>
          <p:cNvSpPr txBox="1"/>
          <p:nvPr/>
        </p:nvSpPr>
        <p:spPr>
          <a:xfrm>
            <a:off x="6715003" y="5129943"/>
            <a:ext cx="2074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Elevator prototype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98B894-DE20-8809-BA1B-45BB20E7D1B2}"/>
              </a:ext>
            </a:extLst>
          </p:cNvPr>
          <p:cNvSpPr txBox="1"/>
          <p:nvPr/>
        </p:nvSpPr>
        <p:spPr>
          <a:xfrm>
            <a:off x="6209816" y="850328"/>
            <a:ext cx="1581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3998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92364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Methods – Hardware Subsystem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23200-C8F3-4000-9CA3-7AB60C9D5F44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3984C-510D-4DB2-8A7C-D83857A44D81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08093-65CA-4B76-B645-3AEA40A0E784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 					3</a:t>
            </a:r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B543E879-8621-4327-A209-4152ED0B0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54235"/>
              </p:ext>
            </p:extLst>
          </p:nvPr>
        </p:nvGraphicFramePr>
        <p:xfrm>
          <a:off x="4974705" y="3360870"/>
          <a:ext cx="3657600" cy="2965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8837">
                  <a:extLst>
                    <a:ext uri="{9D8B030D-6E8A-4147-A177-3AD203B41FA5}">
                      <a16:colId xmlns:a16="http://schemas.microsoft.com/office/drawing/2014/main" val="2375733229"/>
                    </a:ext>
                  </a:extLst>
                </a:gridCol>
                <a:gridCol w="2678763">
                  <a:extLst>
                    <a:ext uri="{9D8B030D-6E8A-4147-A177-3AD203B41FA5}">
                      <a16:colId xmlns:a16="http://schemas.microsoft.com/office/drawing/2014/main" val="3762185340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0439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217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914847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Button of Cabin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1872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QR code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31261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EMG 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30966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Power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1744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Extension Connector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17846"/>
                  </a:ext>
                </a:extLst>
              </a:tr>
            </a:tbl>
          </a:graphicData>
        </a:graphic>
      </p:graphicFrame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4DD9899F-D938-EF56-5AA0-2A1B8C8E69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2" t="19849" r="31100" b="11531"/>
          <a:stretch/>
        </p:blipFill>
        <p:spPr bwMode="auto">
          <a:xfrm>
            <a:off x="420255" y="641001"/>
            <a:ext cx="3785985" cy="56563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853C2-0480-CD85-B17B-806072B23875}"/>
              </a:ext>
            </a:extLst>
          </p:cNvPr>
          <p:cNvSpPr txBox="1"/>
          <p:nvPr/>
        </p:nvSpPr>
        <p:spPr>
          <a:xfrm>
            <a:off x="3508895" y="942510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778CE-95A1-AC6D-131D-473250ADA6E5}"/>
              </a:ext>
            </a:extLst>
          </p:cNvPr>
          <p:cNvSpPr txBox="1"/>
          <p:nvPr/>
        </p:nvSpPr>
        <p:spPr>
          <a:xfrm>
            <a:off x="3508895" y="2484365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7FDD3-8947-4FB0-7E24-F60C20BD2315}"/>
              </a:ext>
            </a:extLst>
          </p:cNvPr>
          <p:cNvSpPr txBox="1"/>
          <p:nvPr/>
        </p:nvSpPr>
        <p:spPr>
          <a:xfrm>
            <a:off x="774550" y="3504610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7DA47-669B-4AC0-5143-9278160CAF13}"/>
              </a:ext>
            </a:extLst>
          </p:cNvPr>
          <p:cNvSpPr txBox="1"/>
          <p:nvPr/>
        </p:nvSpPr>
        <p:spPr>
          <a:xfrm>
            <a:off x="2848495" y="4808649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689D2-A4D4-FB2F-E816-A961444A506C}"/>
              </a:ext>
            </a:extLst>
          </p:cNvPr>
          <p:cNvSpPr txBox="1"/>
          <p:nvPr/>
        </p:nvSpPr>
        <p:spPr>
          <a:xfrm>
            <a:off x="803725" y="5378770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67F37-5323-4E00-83C6-0C541006B306}"/>
              </a:ext>
            </a:extLst>
          </p:cNvPr>
          <p:cNvSpPr txBox="1"/>
          <p:nvPr/>
        </p:nvSpPr>
        <p:spPr>
          <a:xfrm>
            <a:off x="1351541" y="5778725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87290-2007-1D4D-FA32-006996E282AC}"/>
              </a:ext>
            </a:extLst>
          </p:cNvPr>
          <p:cNvSpPr txBox="1"/>
          <p:nvPr/>
        </p:nvSpPr>
        <p:spPr>
          <a:xfrm>
            <a:off x="3111448" y="5727232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97ACB-B3E8-3D5F-E0D0-1671CF3B19B5}"/>
              </a:ext>
            </a:extLst>
          </p:cNvPr>
          <p:cNvSpPr txBox="1"/>
          <p:nvPr/>
        </p:nvSpPr>
        <p:spPr>
          <a:xfrm>
            <a:off x="369455" y="6164093"/>
            <a:ext cx="388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/>
              <a:t>Elevator 4 Floor Prototype Overall View</a:t>
            </a:r>
            <a:endParaRPr lang="en-US" sz="1400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E4AD25-81D5-48F7-C8BA-984FBAD6E015}"/>
              </a:ext>
            </a:extLst>
          </p:cNvPr>
          <p:cNvCxnSpPr>
            <a:stCxn id="3" idx="1"/>
          </p:cNvCxnSpPr>
          <p:nvPr/>
        </p:nvCxnSpPr>
        <p:spPr>
          <a:xfrm flipH="1">
            <a:off x="3017520" y="1127176"/>
            <a:ext cx="49137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D2E516-FE14-D7A9-ECB3-4DCCE1D8D88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63520" y="2669031"/>
            <a:ext cx="74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84CA5-6405-9F58-E185-D3CD447F46E2}"/>
              </a:ext>
            </a:extLst>
          </p:cNvPr>
          <p:cNvCxnSpPr>
            <a:stCxn id="5" idx="2"/>
          </p:cNvCxnSpPr>
          <p:nvPr/>
        </p:nvCxnSpPr>
        <p:spPr>
          <a:xfrm>
            <a:off x="935263" y="3873942"/>
            <a:ext cx="189887" cy="66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876FE2-3379-540D-FF76-5FF2F0ECEDDE}"/>
              </a:ext>
            </a:extLst>
          </p:cNvPr>
          <p:cNvCxnSpPr>
            <a:stCxn id="9" idx="3"/>
          </p:cNvCxnSpPr>
          <p:nvPr/>
        </p:nvCxnSpPr>
        <p:spPr>
          <a:xfrm flipV="1">
            <a:off x="1125150" y="5177981"/>
            <a:ext cx="581730" cy="38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503D61-8A2D-0E07-8CEC-E62EC5AA03D3}"/>
              </a:ext>
            </a:extLst>
          </p:cNvPr>
          <p:cNvCxnSpPr>
            <a:stCxn id="10" idx="3"/>
          </p:cNvCxnSpPr>
          <p:nvPr/>
        </p:nvCxnSpPr>
        <p:spPr>
          <a:xfrm flipV="1">
            <a:off x="1672966" y="5455920"/>
            <a:ext cx="348874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6CF828-B6DC-67A1-C631-2A741A0C284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411775" y="4993315"/>
            <a:ext cx="436720" cy="13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1394B5-E676-BACB-55F8-4D024045A6FA}"/>
              </a:ext>
            </a:extLst>
          </p:cNvPr>
          <p:cNvCxnSpPr/>
          <p:nvPr/>
        </p:nvCxnSpPr>
        <p:spPr>
          <a:xfrm flipH="1" flipV="1">
            <a:off x="2529840" y="5563436"/>
            <a:ext cx="581608" cy="34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134BF0-6694-18B6-DD32-EA816CD3D9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t="18715" r="22488" b="14083"/>
          <a:stretch/>
        </p:blipFill>
        <p:spPr bwMode="auto">
          <a:xfrm>
            <a:off x="5349320" y="664165"/>
            <a:ext cx="2908370" cy="23049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9B7B7B8-D09F-14F4-0231-2BE08951DEA9}"/>
              </a:ext>
            </a:extLst>
          </p:cNvPr>
          <p:cNvSpPr txBox="1"/>
          <p:nvPr/>
        </p:nvSpPr>
        <p:spPr>
          <a:xfrm>
            <a:off x="4859713" y="2985185"/>
            <a:ext cx="388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/>
              <a:t>Elevator 4 Floor Prototype Top View</a:t>
            </a:r>
            <a:endParaRPr lang="en-US" sz="1400" b="1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222C51-11AD-A95C-DE31-117B11DCBB4D}"/>
              </a:ext>
            </a:extLst>
          </p:cNvPr>
          <p:cNvSpPr txBox="1"/>
          <p:nvPr/>
        </p:nvSpPr>
        <p:spPr>
          <a:xfrm>
            <a:off x="4907861" y="2307506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562213-E52F-7272-4F58-764832A58711}"/>
              </a:ext>
            </a:extLst>
          </p:cNvPr>
          <p:cNvSpPr/>
          <p:nvPr/>
        </p:nvSpPr>
        <p:spPr>
          <a:xfrm>
            <a:off x="5589387" y="2199862"/>
            <a:ext cx="554420" cy="584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3D4F89-FCF2-2E86-F8BA-A68F7E384B6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229286" y="2492172"/>
            <a:ext cx="360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AF994-0A28-2543-5053-1BFC61F01652}"/>
              </a:ext>
            </a:extLst>
          </p:cNvPr>
          <p:cNvSpPr txBox="1"/>
          <p:nvPr/>
        </p:nvSpPr>
        <p:spPr>
          <a:xfrm>
            <a:off x="6172929" y="2461680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3B78AF-A22D-3410-7F62-421D0A272BC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94354" y="2646346"/>
            <a:ext cx="21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0C19D7-0822-E3E5-05C3-97781CF4B187}"/>
              </a:ext>
            </a:extLst>
          </p:cNvPr>
          <p:cNvSpPr txBox="1"/>
          <p:nvPr/>
        </p:nvSpPr>
        <p:spPr>
          <a:xfrm>
            <a:off x="6453675" y="2096272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86956E-29FF-3829-E0E6-5565BED3865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775100" y="2280938"/>
            <a:ext cx="21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E979C00-A108-7C42-BCE9-DE050AE7BED7}"/>
              </a:ext>
            </a:extLst>
          </p:cNvPr>
          <p:cNvSpPr/>
          <p:nvPr/>
        </p:nvSpPr>
        <p:spPr>
          <a:xfrm>
            <a:off x="6967415" y="2376063"/>
            <a:ext cx="631293" cy="454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2B3402-BA65-54F5-4CE9-1A381852BB23}"/>
              </a:ext>
            </a:extLst>
          </p:cNvPr>
          <p:cNvSpPr txBox="1"/>
          <p:nvPr/>
        </p:nvSpPr>
        <p:spPr>
          <a:xfrm>
            <a:off x="8223292" y="2774887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F3058C-A2D4-6688-FAAE-841F450F0406}"/>
              </a:ext>
            </a:extLst>
          </p:cNvPr>
          <p:cNvSpPr txBox="1"/>
          <p:nvPr/>
        </p:nvSpPr>
        <p:spPr>
          <a:xfrm>
            <a:off x="8223292" y="2439653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0026F28-285A-F2D1-9530-7A737F27E3CB}"/>
              </a:ext>
            </a:extLst>
          </p:cNvPr>
          <p:cNvCxnSpPr>
            <a:stCxn id="53" idx="1"/>
            <a:endCxn id="52" idx="2"/>
          </p:cNvCxnSpPr>
          <p:nvPr/>
        </p:nvCxnSpPr>
        <p:spPr>
          <a:xfrm rot="10800000">
            <a:off x="7283062" y="2831013"/>
            <a:ext cx="940230" cy="128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2D6A7D-24FB-BB8F-7AD9-FAFB89F663FD}"/>
              </a:ext>
            </a:extLst>
          </p:cNvPr>
          <p:cNvCxnSpPr/>
          <p:nvPr/>
        </p:nvCxnSpPr>
        <p:spPr>
          <a:xfrm flipH="1">
            <a:off x="7976987" y="2633915"/>
            <a:ext cx="246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92364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Methods – Software Subsystem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23200-C8F3-4000-9CA3-7AB60C9D5F44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3984C-510D-4DB2-8A7C-D83857A44D81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08093-65CA-4B76-B645-3AEA40A0E784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 					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DD23-A05F-456D-8399-D37E565E81A5}"/>
              </a:ext>
            </a:extLst>
          </p:cNvPr>
          <p:cNvSpPr txBox="1"/>
          <p:nvPr/>
        </p:nvSpPr>
        <p:spPr>
          <a:xfrm>
            <a:off x="101601" y="800301"/>
            <a:ext cx="710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Design Supervisory Control And Data Acquisition (SCADA) System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76BD8-7350-E8F5-EF95-B674E149942E}"/>
              </a:ext>
            </a:extLst>
          </p:cNvPr>
          <p:cNvSpPr txBox="1"/>
          <p:nvPr/>
        </p:nvSpPr>
        <p:spPr>
          <a:xfrm>
            <a:off x="2762133" y="5960055"/>
            <a:ext cx="388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/>
              <a:t>Data Flow Process of SCADA system</a:t>
            </a:r>
            <a:endParaRPr lang="en-US" sz="14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0EF9A-FEE7-4EE0-EA47-825CD76630FC}"/>
              </a:ext>
            </a:extLst>
          </p:cNvPr>
          <p:cNvSpPr txBox="1"/>
          <p:nvPr/>
        </p:nvSpPr>
        <p:spPr>
          <a:xfrm>
            <a:off x="101600" y="1687691"/>
            <a:ext cx="894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SCADA s</a:t>
            </a:r>
            <a:r>
              <a:rPr lang="en-GB" sz="2000" b="1" dirty="0" err="1">
                <a:solidFill>
                  <a:srgbClr val="FF0000"/>
                </a:solidFill>
              </a:rPr>
              <a:t>ystem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updates and retrieves data via internet,  so </a:t>
            </a:r>
            <a:r>
              <a:rPr lang="en-GB" sz="2000" b="1" dirty="0">
                <a:solidFill>
                  <a:srgbClr val="FF0000"/>
                </a:solidFill>
              </a:rPr>
              <a:t>internet is required</a:t>
            </a:r>
            <a:r>
              <a:rPr lang="en-GB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CCDC3D-48BA-E03D-01CF-82B02CDAE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03" y="2503107"/>
            <a:ext cx="6268720" cy="35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8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92364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Methods – Software Subsystem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23200-C8F3-4000-9CA3-7AB60C9D5F44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3984C-510D-4DB2-8A7C-D83857A44D81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08093-65CA-4B76-B645-3AEA40A0E784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 					5</a:t>
            </a:r>
          </a:p>
        </p:txBody>
      </p:sp>
      <p:pic>
        <p:nvPicPr>
          <p:cNvPr id="5" name="Graphic 29">
            <a:extLst>
              <a:ext uri="{FF2B5EF4-FFF2-40B4-BE49-F238E27FC236}">
                <a16:creationId xmlns:a16="http://schemas.microsoft.com/office/drawing/2014/main" id="{A70D88E1-47BB-3A1A-69C3-17D202563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5187" y="751610"/>
            <a:ext cx="1813243" cy="5439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3F2B1-7169-B309-EC4C-F24C49AADD1D}"/>
              </a:ext>
            </a:extLst>
          </p:cNvPr>
          <p:cNvSpPr txBox="1"/>
          <p:nvPr/>
        </p:nvSpPr>
        <p:spPr>
          <a:xfrm>
            <a:off x="101601" y="800301"/>
            <a:ext cx="631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Design Web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41252-07AF-ADDD-50D7-8295375F822E}"/>
              </a:ext>
            </a:extLst>
          </p:cNvPr>
          <p:cNvSpPr txBox="1"/>
          <p:nvPr/>
        </p:nvSpPr>
        <p:spPr>
          <a:xfrm>
            <a:off x="1708573" y="6184655"/>
            <a:ext cx="388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/>
              <a:t>Data Flow Process of Web Service</a:t>
            </a:r>
            <a:endParaRPr lang="en-US" sz="14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3B8DB-EFA0-D675-96E2-78F0BBBDA93D}"/>
              </a:ext>
            </a:extLst>
          </p:cNvPr>
          <p:cNvSpPr txBox="1"/>
          <p:nvPr/>
        </p:nvSpPr>
        <p:spPr>
          <a:xfrm>
            <a:off x="5256415" y="6203316"/>
            <a:ext cx="388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/>
              <a:t>Operate Flow Chart of Web Service</a:t>
            </a:r>
            <a:endParaRPr lang="en-US" sz="1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45439-9D61-4C8B-E3F3-0E7E7B97A7DE}"/>
              </a:ext>
            </a:extLst>
          </p:cNvPr>
          <p:cNvSpPr txBox="1"/>
          <p:nvPr/>
        </p:nvSpPr>
        <p:spPr>
          <a:xfrm>
            <a:off x="101600" y="1249102"/>
            <a:ext cx="589279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Firebase Hosting </a:t>
            </a:r>
            <a:r>
              <a:rPr lang="en-GB" sz="2000" dirty="0"/>
              <a:t>is used to </a:t>
            </a:r>
            <a:r>
              <a:rPr lang="en-GB" sz="2000" b="1" dirty="0">
                <a:solidFill>
                  <a:srgbClr val="FF0000"/>
                </a:solidFill>
              </a:rPr>
              <a:t>deploy </a:t>
            </a:r>
            <a:r>
              <a:rPr lang="en-GB" sz="2000" dirty="0"/>
              <a:t>website.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Supervise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FF0000"/>
                </a:solidFill>
              </a:rPr>
              <a:t>Control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FF0000"/>
                </a:solidFill>
              </a:rPr>
              <a:t>button</a:t>
            </a:r>
            <a:r>
              <a:rPr lang="en-GB" sz="2000" dirty="0"/>
              <a:t> of system by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Observe</a:t>
            </a:r>
            <a:r>
              <a:rPr lang="en-GB" sz="2000" dirty="0"/>
              <a:t> information of </a:t>
            </a:r>
            <a:r>
              <a:rPr lang="en-GB" sz="2000" b="1" dirty="0">
                <a:solidFill>
                  <a:srgbClr val="FF0000"/>
                </a:solidFill>
              </a:rPr>
              <a:t>each Floor</a:t>
            </a:r>
            <a:r>
              <a:rPr lang="en-GB" sz="2000" dirty="0"/>
              <a:t>.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272DE2B-F9C7-649A-E45D-2C1792B43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10" y="2774517"/>
            <a:ext cx="3252316" cy="3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9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92364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Methods – Software Subsystem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23200-C8F3-4000-9CA3-7AB60C9D5F44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3984C-510D-4DB2-8A7C-D83857A44D81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08093-65CA-4B76-B645-3AEA40A0E784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 					6</a:t>
            </a:r>
          </a:p>
        </p:txBody>
      </p:sp>
      <p:pic>
        <p:nvPicPr>
          <p:cNvPr id="4" name="Graphic 38">
            <a:extLst>
              <a:ext uri="{FF2B5EF4-FFF2-40B4-BE49-F238E27FC236}">
                <a16:creationId xmlns:a16="http://schemas.microsoft.com/office/drawing/2014/main" id="{90E56D6B-296E-FA76-92CD-181E77DD5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1120" y="734810"/>
            <a:ext cx="1764832" cy="5439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74E0B-B938-BB16-E302-856376D8E86C}"/>
              </a:ext>
            </a:extLst>
          </p:cNvPr>
          <p:cNvSpPr txBox="1"/>
          <p:nvPr/>
        </p:nvSpPr>
        <p:spPr>
          <a:xfrm>
            <a:off x="101601" y="800301"/>
            <a:ext cx="631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Design Android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03233-4211-B7B5-84AA-A35B0ACD5196}"/>
              </a:ext>
            </a:extLst>
          </p:cNvPr>
          <p:cNvSpPr txBox="1"/>
          <p:nvPr/>
        </p:nvSpPr>
        <p:spPr>
          <a:xfrm>
            <a:off x="1472158" y="6174537"/>
            <a:ext cx="388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/>
              <a:t>Data Flow Process of Android Application</a:t>
            </a:r>
            <a:endParaRPr lang="en-US" sz="1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724B1-9470-1B98-6DEF-2ADAAC7C8235}"/>
              </a:ext>
            </a:extLst>
          </p:cNvPr>
          <p:cNvSpPr txBox="1"/>
          <p:nvPr/>
        </p:nvSpPr>
        <p:spPr>
          <a:xfrm>
            <a:off x="5359743" y="6174537"/>
            <a:ext cx="388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/>
              <a:t>Operate Flow Chart of Android Application</a:t>
            </a:r>
            <a:endParaRPr lang="en-US" sz="14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7DFAD-1E8A-99C5-A84D-1FA308A08326}"/>
              </a:ext>
            </a:extLst>
          </p:cNvPr>
          <p:cNvSpPr txBox="1"/>
          <p:nvPr/>
        </p:nvSpPr>
        <p:spPr>
          <a:xfrm>
            <a:off x="101601" y="1344930"/>
            <a:ext cx="579119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Data is updated by </a:t>
            </a:r>
            <a:r>
              <a:rPr lang="en-GB" sz="2000" b="1" dirty="0">
                <a:solidFill>
                  <a:srgbClr val="FF0000"/>
                </a:solidFill>
              </a:rPr>
              <a:t>Firebase Realtime Database</a:t>
            </a:r>
            <a:r>
              <a:rPr lang="en-GB" sz="2000" dirty="0"/>
              <a:t> which required internet.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Supervise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FF0000"/>
                </a:solidFill>
              </a:rPr>
              <a:t>Control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FF0000"/>
                </a:solidFill>
              </a:rPr>
              <a:t>button</a:t>
            </a:r>
            <a:r>
              <a:rPr lang="en-GB" sz="2000" dirty="0"/>
              <a:t> of system by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Scan QR Code to control button of system. </a:t>
            </a:r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7C3FAA6-1255-D087-003C-44C66DAC0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0" y="3303086"/>
            <a:ext cx="3887585" cy="28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4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92364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Results – Hardware Subsystem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76A9E-B09E-4E22-A474-E2F5500FF803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701F2-F6A6-4138-A667-CD0415862400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91A18-52DB-45D4-8E2E-2CDE0CB45EEA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 					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9B6511-9E13-4AEC-B411-F61EBD347D6B}"/>
              </a:ext>
            </a:extLst>
          </p:cNvPr>
          <p:cNvSpPr txBox="1"/>
          <p:nvPr/>
        </p:nvSpPr>
        <p:spPr>
          <a:xfrm>
            <a:off x="5026928" y="745138"/>
            <a:ext cx="319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hardware subsystem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8AD03D-664C-40F7-931C-1960EAED8414}"/>
              </a:ext>
            </a:extLst>
          </p:cNvPr>
          <p:cNvSpPr txBox="1"/>
          <p:nvPr/>
        </p:nvSpPr>
        <p:spPr>
          <a:xfrm>
            <a:off x="369455" y="1689846"/>
            <a:ext cx="251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Hardware dashboard</a:t>
            </a:r>
          </a:p>
        </p:txBody>
      </p:sp>
      <p:pic>
        <p:nvPicPr>
          <p:cNvPr id="2" name="Picture 1" descr="A picture containing indoor&#10;&#10;Description automatically generated">
            <a:extLst>
              <a:ext uri="{FF2B5EF4-FFF2-40B4-BE49-F238E27FC236}">
                <a16:creationId xmlns:a16="http://schemas.microsoft.com/office/drawing/2014/main" id="{BC4B72CC-D822-5B1C-C9D3-033E8750F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5" y="2089956"/>
            <a:ext cx="41148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text, table, indoor, desk&#10;&#10;Description automatically generated">
            <a:extLst>
              <a:ext uri="{FF2B5EF4-FFF2-40B4-BE49-F238E27FC236}">
                <a16:creationId xmlns:a16="http://schemas.microsoft.com/office/drawing/2014/main" id="{C2620A42-35A6-7A0E-EBCF-6778DFF7DF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28" y="1143806"/>
            <a:ext cx="3923696" cy="5231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59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7548E-B833-4DFC-8EC3-53BC9394DCF7}"/>
              </a:ext>
            </a:extLst>
          </p:cNvPr>
          <p:cNvSpPr/>
          <p:nvPr/>
        </p:nvSpPr>
        <p:spPr>
          <a:xfrm>
            <a:off x="369455" y="92364"/>
            <a:ext cx="8672943" cy="56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Lucida Sans" panose="020B0602030504020204" pitchFamily="34" charset="0"/>
              </a:rPr>
              <a:t>Results – Software Subsystem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76A9E-B09E-4E22-A474-E2F5500FF803}"/>
              </a:ext>
            </a:extLst>
          </p:cNvPr>
          <p:cNvSpPr/>
          <p:nvPr/>
        </p:nvSpPr>
        <p:spPr>
          <a:xfrm>
            <a:off x="101601" y="92364"/>
            <a:ext cx="67294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701F2-F6A6-4138-A667-CD0415862400}"/>
              </a:ext>
            </a:extLst>
          </p:cNvPr>
          <p:cNvSpPr/>
          <p:nvPr/>
        </p:nvSpPr>
        <p:spPr>
          <a:xfrm>
            <a:off x="180706" y="590168"/>
            <a:ext cx="8921114" cy="5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91A18-52DB-45D4-8E2E-2CDE0CB45EEA}"/>
              </a:ext>
            </a:extLst>
          </p:cNvPr>
          <p:cNvSpPr/>
          <p:nvPr/>
        </p:nvSpPr>
        <p:spPr>
          <a:xfrm>
            <a:off x="0" y="6520873"/>
            <a:ext cx="9144000" cy="337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Programmable Logic Controller Project - December 25, 2022						 				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36530-F4D9-47A1-8627-CC6B8B684215}"/>
              </a:ext>
            </a:extLst>
          </p:cNvPr>
          <p:cNvSpPr txBox="1"/>
          <p:nvPr/>
        </p:nvSpPr>
        <p:spPr>
          <a:xfrm>
            <a:off x="252195" y="753836"/>
            <a:ext cx="5246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Web Service page on Internet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0CB0F-ED03-4331-B5CB-5578B21041B2}"/>
              </a:ext>
            </a:extLst>
          </p:cNvPr>
          <p:cNvSpPr txBox="1"/>
          <p:nvPr/>
        </p:nvSpPr>
        <p:spPr>
          <a:xfrm>
            <a:off x="2809477" y="4040784"/>
            <a:ext cx="39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SCADA interface on Computer</a:t>
            </a:r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D257CAE0-ACA9-3CCB-3882-2BDF259E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37" y="4450674"/>
            <a:ext cx="3549925" cy="1996285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E0DB48-E8E4-1FD3-F0AF-1246F5052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79" y="1167268"/>
            <a:ext cx="1268738" cy="27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26098-9E5E-6CAA-8ABC-54E4B70949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49" y="1167268"/>
            <a:ext cx="1268738" cy="27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117983-C134-7DB4-26D8-05B7B67E39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817" y="1167268"/>
            <a:ext cx="1268738" cy="27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AF0D6D27-36C3-AD30-3269-4FA346D43B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25" y="1219898"/>
            <a:ext cx="1267835" cy="2746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A70700-9B4F-2D23-FF0A-BF7946F077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98" y="1219897"/>
            <a:ext cx="1267835" cy="2746975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926AE848-8FCD-E25F-5882-2F82760555B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563" y="1219896"/>
            <a:ext cx="1267835" cy="27469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AC9F4D-B6BE-E71D-C064-A368A98BCB5A}"/>
              </a:ext>
            </a:extLst>
          </p:cNvPr>
          <p:cNvSpPr txBox="1"/>
          <p:nvPr/>
        </p:nvSpPr>
        <p:spPr>
          <a:xfrm>
            <a:off x="4906625" y="721734"/>
            <a:ext cx="5246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Android Application on Phone</a:t>
            </a:r>
          </a:p>
        </p:txBody>
      </p:sp>
    </p:spTree>
    <p:extLst>
      <p:ext uri="{BB962C8B-B14F-4D97-AF65-F5344CB8AC3E}">
        <p14:creationId xmlns:p14="http://schemas.microsoft.com/office/powerpoint/2010/main" val="312942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4075</TotalTime>
  <Words>648</Words>
  <Application>Microsoft Office PowerPoint</Application>
  <PresentationFormat>On-screen Show (4:3)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Calibri-Light</vt:lpstr>
      <vt:lpstr>Lucida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Tu Gia Thinh</dc:creator>
  <cp:lastModifiedBy>Nguyen Tu Gia Thinh</cp:lastModifiedBy>
  <cp:revision>101</cp:revision>
  <dcterms:created xsi:type="dcterms:W3CDTF">2021-06-22T11:54:33Z</dcterms:created>
  <dcterms:modified xsi:type="dcterms:W3CDTF">2022-12-25T19:25:19Z</dcterms:modified>
</cp:coreProperties>
</file>