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Dancing Script Bold" panose="020B0604020202020204" charset="0"/>
      <p:regular r:id="rId19"/>
    </p:embeddedFont>
    <p:embeddedFont>
      <p:font typeface="Muli" panose="020B0604020202020204" charset="0"/>
      <p:regular r:id="rId20"/>
    </p:embeddedFont>
    <p:embeddedFont>
      <p:font typeface="Muli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5F2DD-6055-4D00-AD64-30E3770080F7}" type="datetimeFigureOut">
              <a:rPr lang="vi-VN" smtClean="0"/>
              <a:t>24/05/2024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17450-C353-4EFB-9AF9-E54D86BE8E3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5296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E17450-C353-4EFB-9AF9-E54D86BE8E36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405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8780" y="2853207"/>
            <a:ext cx="14059241" cy="2807946"/>
            <a:chOff x="0" y="0"/>
            <a:chExt cx="18745655" cy="3743927"/>
          </a:xfrm>
        </p:grpSpPr>
        <p:sp>
          <p:nvSpPr>
            <p:cNvPr id="3" name="TextBox 3"/>
            <p:cNvSpPr txBox="1"/>
            <p:nvPr/>
          </p:nvSpPr>
          <p:spPr>
            <a:xfrm>
              <a:off x="0" y="287020"/>
              <a:ext cx="18745655" cy="8585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 spc="-42">
                  <a:solidFill>
                    <a:srgbClr val="000000"/>
                  </a:solidFill>
                  <a:latin typeface="Muli Bold"/>
                </a:rPr>
                <a:t>ĐỒ ÁN TỐT NGHIỆP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8767"/>
              <a:ext cx="18745655" cy="19151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199">
                  <a:solidFill>
                    <a:srgbClr val="000000"/>
                  </a:solidFill>
                  <a:latin typeface="Muli"/>
                </a:rPr>
                <a:t>ĐỀ TÀI: XÂY DỰNG ỨNG DỤNG WEB ĐỂ KINH DOANH BÁN ĐỒ THỂ THAO CHO CỬA HÀNG BLUESKY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328902" y="2317173"/>
            <a:ext cx="7321033" cy="6340049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122944" y="7035126"/>
            <a:ext cx="4970154" cy="43041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2336342" y="5954842"/>
            <a:ext cx="2271679" cy="196728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3737770" y="373605"/>
            <a:ext cx="3799619" cy="3290488"/>
            <a:chOff x="0" y="0"/>
            <a:chExt cx="3619627" cy="313461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722616" y="913258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6" y="0"/>
                </a:lnTo>
                <a:lnTo>
                  <a:pt x="1403916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74204" y="1076845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1778802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25952" y="6526820"/>
            <a:ext cx="8904898" cy="1913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000000"/>
                </a:solidFill>
                <a:latin typeface="Muli"/>
              </a:rPr>
              <a:t>CBHD: TS. Phạm Văn Hiệp</a:t>
            </a:r>
          </a:p>
          <a:p>
            <a:pPr algn="l">
              <a:lnSpc>
                <a:spcPts val="5187"/>
              </a:lnSpc>
            </a:pPr>
            <a:r>
              <a:rPr lang="en-US" sz="3705">
                <a:solidFill>
                  <a:srgbClr val="000000"/>
                </a:solidFill>
                <a:latin typeface="Muli"/>
              </a:rPr>
              <a:t>Sinh viên: Nguyễn Anh Tú</a:t>
            </a:r>
          </a:p>
          <a:p>
            <a:pPr algn="l">
              <a:lnSpc>
                <a:spcPts val="5187"/>
              </a:lnSpc>
              <a:spcBef>
                <a:spcPct val="0"/>
              </a:spcBef>
            </a:pPr>
            <a:endParaRPr lang="en-US" sz="3705">
              <a:solidFill>
                <a:srgbClr val="000000"/>
              </a:solidFill>
              <a:latin typeface="Mul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208640" y="3006778"/>
            <a:ext cx="16050660" cy="4519706"/>
            <a:chOff x="0" y="0"/>
            <a:chExt cx="21400880" cy="60262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Các yêu cầu chức năng của hệ thống: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9172476" cy="4835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người dùng.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danh mục.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sản phẩm.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đơn hàng.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Quản lý liên hệ.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Báo cáo thống kê.</a:t>
              </a:r>
            </a:p>
            <a:p>
              <a:pPr marL="647697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Theo dõi đơn hàng ...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930605" y="2687862"/>
            <a:ext cx="11729485" cy="7130994"/>
          </a:xfrm>
          <a:custGeom>
            <a:avLst/>
            <a:gdLst/>
            <a:ahLst/>
            <a:cxnLst/>
            <a:rect l="l" t="t" r="r" b="b"/>
            <a:pathLst>
              <a:path w="11729485" h="7130994">
                <a:moveTo>
                  <a:pt x="0" y="0"/>
                </a:moveTo>
                <a:lnTo>
                  <a:pt x="11729485" y="0"/>
                </a:lnTo>
                <a:lnTo>
                  <a:pt x="11729485" y="7130994"/>
                </a:lnTo>
                <a:lnTo>
                  <a:pt x="0" y="7130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48451" y="1999634"/>
            <a:ext cx="16050660" cy="1376456"/>
            <a:chOff x="0" y="0"/>
            <a:chExt cx="21400880" cy="18352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Biểu đồ usecase chính phía quản trị viên: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90749"/>
              <a:ext cx="19172476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480495" y="2687862"/>
            <a:ext cx="9140277" cy="7146035"/>
          </a:xfrm>
          <a:custGeom>
            <a:avLst/>
            <a:gdLst/>
            <a:ahLst/>
            <a:cxnLst/>
            <a:rect l="l" t="t" r="r" b="b"/>
            <a:pathLst>
              <a:path w="9140277" h="7146035">
                <a:moveTo>
                  <a:pt x="0" y="0"/>
                </a:moveTo>
                <a:lnTo>
                  <a:pt x="9140278" y="0"/>
                </a:lnTo>
                <a:lnTo>
                  <a:pt x="9140278" y="7146035"/>
                </a:lnTo>
                <a:lnTo>
                  <a:pt x="0" y="7146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48451" y="1999634"/>
            <a:ext cx="16050660" cy="1376456"/>
            <a:chOff x="0" y="0"/>
            <a:chExt cx="21400880" cy="18352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Biểu đồ usecase chính phía khách hàng: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90749"/>
              <a:ext cx="19172476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064654" y="2142793"/>
            <a:ext cx="8447430" cy="7804775"/>
          </a:xfrm>
          <a:custGeom>
            <a:avLst/>
            <a:gdLst/>
            <a:ahLst/>
            <a:cxnLst/>
            <a:rect l="l" t="t" r="r" b="b"/>
            <a:pathLst>
              <a:path w="8447430" h="7804775">
                <a:moveTo>
                  <a:pt x="0" y="0"/>
                </a:moveTo>
                <a:lnTo>
                  <a:pt x="8447430" y="0"/>
                </a:lnTo>
                <a:lnTo>
                  <a:pt x="8447430" y="7804775"/>
                </a:lnTo>
                <a:lnTo>
                  <a:pt x="0" y="7804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83970" y="1999634"/>
            <a:ext cx="16050660" cy="1376456"/>
            <a:chOff x="0" y="0"/>
            <a:chExt cx="21400880" cy="1835275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Cơ sở dữ liệu: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90749"/>
              <a:ext cx="19172476" cy="644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1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541445" y="4490083"/>
            <a:ext cx="14959721" cy="1639117"/>
            <a:chOff x="0" y="0"/>
            <a:chExt cx="19946295" cy="218548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9946295" cy="1125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71"/>
                </a:lnSpc>
                <a:spcBef>
                  <a:spcPct val="0"/>
                </a:spcBef>
              </a:pPr>
              <a:r>
                <a:rPr lang="en-US" sz="5559">
                  <a:solidFill>
                    <a:srgbClr val="000000"/>
                  </a:solidFill>
                  <a:latin typeface="Muli Bold"/>
                </a:rPr>
                <a:t>Phần 3: Kết quả đạt được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99460"/>
              <a:ext cx="19946295" cy="686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5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3970" y="2565557"/>
            <a:ext cx="14172364" cy="5661131"/>
            <a:chOff x="0" y="0"/>
            <a:chExt cx="18896485" cy="754817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8896485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>
                  <a:solidFill>
                    <a:srgbClr val="00A181"/>
                  </a:solidFill>
                  <a:latin typeface="Muli Bold"/>
                </a:rPr>
                <a:t>Kết quả đạt được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315649"/>
              <a:ext cx="18896485" cy="6232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5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Xây dựng thành công ứng dụng web để kinh doanh bán đồ thể thao cho cửa hàng Bluesky.</a:t>
              </a:r>
            </a:p>
            <a:p>
              <a:pPr marL="647695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Biết cách tích hợp các công nghệ với nhau để hoàn thiện website.</a:t>
              </a:r>
            </a:p>
            <a:p>
              <a:pPr marL="647695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Đã áp dụng được những kiến thức học được vào thực tế.</a:t>
              </a:r>
            </a:p>
            <a:p>
              <a:pPr marL="647695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quy trình phát triển phần mềm vào thực tế.</a:t>
              </a:r>
            </a:p>
            <a:p>
              <a:pPr marL="647695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Biết cách xử lý vấn đề khó khi gặp phải.</a:t>
              </a:r>
            </a:p>
            <a:p>
              <a:pPr marL="647695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Kiểm thử dự án.</a:t>
              </a:r>
            </a:p>
            <a:p>
              <a:pPr marL="647695" lvl="1" indent="-323848" algn="just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Cách ứng dụng cloud để lưu trữ dữ liệu website.</a:t>
              </a:r>
            </a:p>
            <a:p>
              <a:pPr marL="0" lvl="0" indent="0" algn="just">
                <a:lnSpc>
                  <a:spcPts val="4199"/>
                </a:lnSpc>
                <a:spcBef>
                  <a:spcPct val="0"/>
                </a:spcBef>
              </a:pPr>
              <a:endParaRPr lang="en-US" sz="2999">
                <a:solidFill>
                  <a:srgbClr val="000000"/>
                </a:solidFill>
                <a:latin typeface="Mul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14529" y="2429898"/>
            <a:ext cx="2977778" cy="2578770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3243939" y="-383832"/>
            <a:ext cx="4201515" cy="3638531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2020732" y="-3877318"/>
            <a:ext cx="14118838" cy="19119260"/>
          </a:xfrm>
          <a:custGeom>
            <a:avLst/>
            <a:gdLst/>
            <a:ahLst/>
            <a:cxnLst/>
            <a:rect l="l" t="t" r="r" b="b"/>
            <a:pathLst>
              <a:path w="14118838" h="19119260">
                <a:moveTo>
                  <a:pt x="0" y="0"/>
                </a:moveTo>
                <a:lnTo>
                  <a:pt x="14118838" y="0"/>
                </a:lnTo>
                <a:lnTo>
                  <a:pt x="14118838" y="19119260"/>
                </a:lnTo>
                <a:lnTo>
                  <a:pt x="0" y="19119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03306" y="4865996"/>
            <a:ext cx="483361" cy="555007"/>
          </a:xfrm>
          <a:custGeom>
            <a:avLst/>
            <a:gdLst/>
            <a:ahLst/>
            <a:cxnLst/>
            <a:rect l="l" t="t" r="r" b="b"/>
            <a:pathLst>
              <a:path w="483361" h="555007">
                <a:moveTo>
                  <a:pt x="0" y="0"/>
                </a:moveTo>
                <a:lnTo>
                  <a:pt x="483361" y="0"/>
                </a:lnTo>
                <a:lnTo>
                  <a:pt x="483361" y="555008"/>
                </a:lnTo>
                <a:lnTo>
                  <a:pt x="0" y="5550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30303" y="4505389"/>
            <a:ext cx="15996759" cy="1581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5"/>
              </a:lnSpc>
            </a:pPr>
            <a:r>
              <a:rPr lang="en-US" sz="12399">
                <a:solidFill>
                  <a:srgbClr val="42321F"/>
                </a:solidFill>
                <a:latin typeface="Dancing Script Bold"/>
              </a:rPr>
              <a:t>Cảm ơn đã lắng nghe!</a:t>
            </a:r>
          </a:p>
        </p:txBody>
      </p:sp>
      <p:sp>
        <p:nvSpPr>
          <p:cNvPr id="5" name="Freeform 5"/>
          <p:cNvSpPr/>
          <p:nvPr/>
        </p:nvSpPr>
        <p:spPr>
          <a:xfrm>
            <a:off x="15377398" y="4588493"/>
            <a:ext cx="483361" cy="555007"/>
          </a:xfrm>
          <a:custGeom>
            <a:avLst/>
            <a:gdLst/>
            <a:ahLst/>
            <a:cxnLst/>
            <a:rect l="l" t="t" r="r" b="b"/>
            <a:pathLst>
              <a:path w="483361" h="555007">
                <a:moveTo>
                  <a:pt x="0" y="0"/>
                </a:moveTo>
                <a:lnTo>
                  <a:pt x="483361" y="0"/>
                </a:lnTo>
                <a:lnTo>
                  <a:pt x="483361" y="555007"/>
                </a:lnTo>
                <a:lnTo>
                  <a:pt x="0" y="555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237671" y="1964801"/>
            <a:ext cx="589390" cy="676753"/>
          </a:xfrm>
          <a:custGeom>
            <a:avLst/>
            <a:gdLst/>
            <a:ahLst/>
            <a:cxnLst/>
            <a:rect l="l" t="t" r="r" b="b"/>
            <a:pathLst>
              <a:path w="589390" h="676753">
                <a:moveTo>
                  <a:pt x="0" y="0"/>
                </a:moveTo>
                <a:lnTo>
                  <a:pt x="589391" y="0"/>
                </a:lnTo>
                <a:lnTo>
                  <a:pt x="589391" y="676753"/>
                </a:lnTo>
                <a:lnTo>
                  <a:pt x="0" y="676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64696" y="2051035"/>
            <a:ext cx="514288" cy="590519"/>
          </a:xfrm>
          <a:custGeom>
            <a:avLst/>
            <a:gdLst/>
            <a:ahLst/>
            <a:cxnLst/>
            <a:rect l="l" t="t" r="r" b="b"/>
            <a:pathLst>
              <a:path w="514288" h="590519">
                <a:moveTo>
                  <a:pt x="0" y="0"/>
                </a:moveTo>
                <a:lnTo>
                  <a:pt x="514288" y="0"/>
                </a:lnTo>
                <a:lnTo>
                  <a:pt x="514288" y="590519"/>
                </a:lnTo>
                <a:lnTo>
                  <a:pt x="0" y="590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2998283" y="7273037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14055448" y="-193541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396084" y="4031256"/>
            <a:ext cx="9301102" cy="1321718"/>
            <a:chOff x="0" y="0"/>
            <a:chExt cx="12401469" cy="176229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2401469" cy="860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99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Muli Bold"/>
                </a:rPr>
                <a:t>Phần 1: Mở đầu.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39567"/>
              <a:ext cx="12401469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74128" y="5451192"/>
            <a:ext cx="9135796" cy="1257424"/>
            <a:chOff x="0" y="9525"/>
            <a:chExt cx="12181061" cy="167656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9525"/>
              <a:ext cx="12181061" cy="79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Muli Bold"/>
                </a:rPr>
                <a:t>Phần 2: Nội dung.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063367"/>
              <a:ext cx="12181061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374128" y="6943100"/>
            <a:ext cx="10312229" cy="1257424"/>
            <a:chOff x="0" y="9525"/>
            <a:chExt cx="13749638" cy="1676566"/>
          </a:xfrm>
        </p:grpSpPr>
        <p:sp>
          <p:nvSpPr>
            <p:cNvPr id="17" name="TextBox 17"/>
            <p:cNvSpPr txBox="1"/>
            <p:nvPr/>
          </p:nvSpPr>
          <p:spPr>
            <a:xfrm>
              <a:off x="0" y="9525"/>
              <a:ext cx="13749638" cy="796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0"/>
                </a:lnSpc>
                <a:spcBef>
                  <a:spcPct val="0"/>
                </a:spcBef>
              </a:pPr>
              <a:r>
                <a:rPr lang="en-US" sz="6000">
                  <a:solidFill>
                    <a:srgbClr val="000000"/>
                  </a:solidFill>
                  <a:latin typeface="Muli Bold"/>
                </a:rPr>
                <a:t>Phần 3: Kết quả đạt được.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063367"/>
              <a:ext cx="13749638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22" name="Group 22"/>
          <p:cNvGrpSpPr/>
          <p:nvPr/>
        </p:nvGrpSpPr>
        <p:grpSpPr>
          <a:xfrm rot="-10800000">
            <a:off x="14872881" y="2760027"/>
            <a:ext cx="3480308" cy="3013963"/>
            <a:chOff x="0" y="0"/>
            <a:chExt cx="3619627" cy="31346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24" name="Group 24"/>
          <p:cNvGrpSpPr/>
          <p:nvPr/>
        </p:nvGrpSpPr>
        <p:grpSpPr>
          <a:xfrm rot="-10800000">
            <a:off x="13230002" y="2594522"/>
            <a:ext cx="1798578" cy="1557577"/>
            <a:chOff x="0" y="0"/>
            <a:chExt cx="3619627" cy="313461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8070842" y="4424619"/>
            <a:ext cx="13610707" cy="1654967"/>
            <a:chOff x="0" y="0"/>
            <a:chExt cx="18147610" cy="220662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8147610" cy="11263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736"/>
                </a:lnSpc>
                <a:spcBef>
                  <a:spcPct val="0"/>
                </a:spcBef>
              </a:pPr>
              <a:r>
                <a:rPr lang="en-US" sz="5613">
                  <a:solidFill>
                    <a:srgbClr val="000000"/>
                  </a:solidFill>
                  <a:latin typeface="Muli Bold"/>
                </a:rPr>
                <a:t>Phần 1: Mở đầu.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04987"/>
              <a:ext cx="18147610" cy="701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11078" y="102870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79841" y="224126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777910" y="54076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661096" y="3257355"/>
            <a:ext cx="14116815" cy="3995831"/>
            <a:chOff x="0" y="0"/>
            <a:chExt cx="18822419" cy="53277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18822419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Lý do chọn đề tài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6862502" cy="4137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Thương mại điện tử đang là một chủ đề được ưa chuộng.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Kết hợp các ngôn ngữ lập trình, cơ sở dữ liệu để học hỏi.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Giúp làm quen với các công nghệ mới.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Phát triển khả năng giải quyết vấn đề.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kiến thức đã học vào thực tế (bảo mật, quy trình phát triển phần mềm, quản lý dự án ...)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11078" y="1028700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79841" y="2241269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777910" y="540768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99202" y="5429349"/>
            <a:ext cx="14696628" cy="4519706"/>
            <a:chOff x="0" y="0"/>
            <a:chExt cx="19595504" cy="6026275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9595504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Mục tiêu cụ thể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190749"/>
              <a:ext cx="17555088" cy="4835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web phải cung cấp đầy đủ các chức năng cần thiết như: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Sắp xếp sản phẩm theo danh mục, giá tiền, xem chi tiết sản phẩm.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Thêm sản phẩm vào giỏ hàng, thực hiện mua sản phẩm.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Theo dõi đơn hàng, quản lý tài khoản...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Báo cáo thống kê theo tháng, năm.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Thống kê sản phẩm tồn kho và bán chạy.</a:t>
              </a:r>
            </a:p>
            <a:p>
              <a:pPr algn="l">
                <a:lnSpc>
                  <a:spcPts val="4199"/>
                </a:lnSpc>
              </a:pPr>
              <a:endParaRPr lang="en-US" sz="2999">
                <a:solidFill>
                  <a:srgbClr val="000000"/>
                </a:solidFill>
                <a:latin typeface="Muli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83970" y="2126037"/>
            <a:ext cx="14116815" cy="3471956"/>
            <a:chOff x="0" y="0"/>
            <a:chExt cx="18822419" cy="4629275"/>
          </a:xfrm>
        </p:grpSpPr>
        <p:sp>
          <p:nvSpPr>
            <p:cNvPr id="15" name="TextBox 15"/>
            <p:cNvSpPr txBox="1"/>
            <p:nvPr/>
          </p:nvSpPr>
          <p:spPr>
            <a:xfrm>
              <a:off x="0" y="0"/>
              <a:ext cx="18822419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Mục tiêu chung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190749"/>
              <a:ext cx="16862502" cy="3438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 Xây dựng ứng dụng web bán đồ thể thao cho cửa hàng BlueSky nhằm: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Cung cấp cho khách hàng trải nghiệm mua sắm trực tuyến tiện lợi và hiệu quả.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Nâng cao hiệu quả hoạt động kinh doanh của cửa hàng BlueSky.</a:t>
              </a:r>
            </a:p>
            <a:p>
              <a:pPr algn="l">
                <a:lnSpc>
                  <a:spcPts val="4199"/>
                </a:lnSpc>
              </a:pPr>
              <a:endParaRPr lang="en-US" sz="2999">
                <a:solidFill>
                  <a:srgbClr val="000000"/>
                </a:solidFill>
                <a:latin typeface="Mul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979346" y="4282134"/>
            <a:ext cx="12680796" cy="1722732"/>
            <a:chOff x="0" y="0"/>
            <a:chExt cx="16907728" cy="229697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16907728" cy="1182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011"/>
                </a:lnSpc>
                <a:spcBef>
                  <a:spcPct val="0"/>
                </a:spcBef>
              </a:pPr>
              <a:r>
                <a:rPr lang="en-US" sz="5843">
                  <a:solidFill>
                    <a:srgbClr val="000000"/>
                  </a:solidFill>
                  <a:latin typeface="Muli Bold"/>
                </a:rPr>
                <a:t>Phần 2: Nội dung.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578867"/>
              <a:ext cx="16907728" cy="718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81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333455" y="3059915"/>
            <a:ext cx="5326634" cy="6920316"/>
          </a:xfrm>
          <a:custGeom>
            <a:avLst/>
            <a:gdLst/>
            <a:ahLst/>
            <a:cxnLst/>
            <a:rect l="l" t="t" r="r" b="b"/>
            <a:pathLst>
              <a:path w="5326634" h="6920316">
                <a:moveTo>
                  <a:pt x="0" y="0"/>
                </a:moveTo>
                <a:lnTo>
                  <a:pt x="5326635" y="0"/>
                </a:lnTo>
                <a:lnTo>
                  <a:pt x="5326635" y="6920316"/>
                </a:lnTo>
                <a:lnTo>
                  <a:pt x="0" y="6920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219" t="-11920" r="-127070" b="-11598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783970" y="2180509"/>
            <a:ext cx="14116815" cy="5043581"/>
            <a:chOff x="0" y="0"/>
            <a:chExt cx="18822419" cy="672477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18822419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Quy trình phát triển phần mềm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90749"/>
              <a:ext cx="16862502" cy="553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Mô hình thác nước (waterfall)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Phân tích yêu cầu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Thiết kế hệ thống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Thực hiện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Kiểm thử hệ thống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Triển khai hệ thống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Bảo trì hệ thống</a:t>
              </a:r>
            </a:p>
            <a:p>
              <a:pPr algn="l">
                <a:lnSpc>
                  <a:spcPts val="4199"/>
                </a:lnSpc>
              </a:pPr>
              <a:endParaRPr lang="en-US" sz="2999">
                <a:solidFill>
                  <a:srgbClr val="000000"/>
                </a:solidFill>
                <a:latin typeface="Muli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83970" y="2687862"/>
            <a:ext cx="16050660" cy="5567456"/>
            <a:chOff x="0" y="0"/>
            <a:chExt cx="21400880" cy="74232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Xác định yêu cầu: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9172476" cy="6232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web phải cung cấp đầy đủ các chức năng cần thiết cho việc mua sắm trực tuyến như: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Phân loại sản phẩm theo danh mục, giá cả, v.v.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Xem chi tiết sản phẩm, hình ảnh, mô tả, đánh giá.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Thêm sản phẩm vào giỏ hàng, thanh toán đơn hàng.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Theo dõi đơn hàng, quản lý tài khoản.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Ứng dụng web phải có khả năng xử lý các yêu cầu của khách hàng một cách nhanh chóng và hiệu quả.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Giao diện ứng dụng web phải đẹp mắt, dễ sử dụng, thân thiện với người dùng.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783970" y="211300"/>
            <a:ext cx="1403915" cy="1403915"/>
          </a:xfrm>
          <a:custGeom>
            <a:avLst/>
            <a:gdLst/>
            <a:ahLst/>
            <a:cxnLst/>
            <a:rect l="l" t="t" r="r" b="b"/>
            <a:pathLst>
              <a:path w="1403915" h="1403915">
                <a:moveTo>
                  <a:pt x="0" y="0"/>
                </a:moveTo>
                <a:lnTo>
                  <a:pt x="1403915" y="0"/>
                </a:lnTo>
                <a:lnTo>
                  <a:pt x="1403915" y="1403915"/>
                </a:lnTo>
                <a:lnTo>
                  <a:pt x="0" y="1403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74204" y="333932"/>
            <a:ext cx="7750512" cy="1101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</a:pPr>
            <a:r>
              <a:rPr lang="en-US" sz="3224">
                <a:solidFill>
                  <a:srgbClr val="000000"/>
                </a:solidFill>
                <a:latin typeface="Muli"/>
              </a:rPr>
              <a:t>ĐẠI HỌC CÔNG NGHIỆP HÀ NỘI</a:t>
            </a:r>
          </a:p>
          <a:p>
            <a:pPr algn="l">
              <a:lnSpc>
                <a:spcPts val="4514"/>
              </a:lnSpc>
              <a:spcBef>
                <a:spcPct val="0"/>
              </a:spcBef>
            </a:pPr>
            <a:endParaRPr lang="en-US" sz="3224">
              <a:solidFill>
                <a:srgbClr val="000000"/>
              </a:solidFill>
              <a:latin typeface="Muli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74204" y="971550"/>
            <a:ext cx="7750512" cy="538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4"/>
              </a:lnSpc>
              <a:spcBef>
                <a:spcPct val="0"/>
              </a:spcBef>
            </a:pPr>
            <a:r>
              <a:rPr lang="en-US" sz="3224">
                <a:solidFill>
                  <a:srgbClr val="000000"/>
                </a:solidFill>
                <a:latin typeface="Muli"/>
              </a:rPr>
              <a:t>Khoa: Công nghệ thông tin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83970" y="2479420"/>
            <a:ext cx="16050660" cy="5043581"/>
            <a:chOff x="0" y="0"/>
            <a:chExt cx="21400880" cy="67247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21400880" cy="965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759"/>
                </a:lnSpc>
                <a:spcBef>
                  <a:spcPct val="0"/>
                </a:spcBef>
              </a:pPr>
              <a:r>
                <a:rPr lang="en-US" sz="4799" spc="-47">
                  <a:solidFill>
                    <a:srgbClr val="000000"/>
                  </a:solidFill>
                  <a:latin typeface="Muli Bold"/>
                </a:rPr>
                <a:t>Các tác nhân hệ thống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190749"/>
              <a:ext cx="19172476" cy="553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Người quản trị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Là người chủ kinh doanh mặt hàng của cửa hàng hoặc là quản lý cho cửa hàng/website, người quản trị chịu trách nhiệm điều khiển và duy trì, cập nhật thông tin của sản phẩm, danh mục sản phẩm…</a:t>
              </a:r>
            </a:p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Khách hàng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Là người có như cầu muốn tìm kiếm các sản phẩm có mặt tại của hàng trực tuyến, khách hàng có thể xem sản phẩm, tìm kiếm, thanh toán đơn hàng.</a:t>
              </a:r>
            </a:p>
            <a:p>
              <a:pPr marL="647697" lvl="1" indent="-323848" algn="l">
                <a:lnSpc>
                  <a:spcPts val="4199"/>
                </a:lnSpc>
                <a:buFont typeface="Arial"/>
                <a:buChar char="•"/>
              </a:pPr>
              <a:r>
                <a:rPr lang="en-US" sz="2999">
                  <a:solidFill>
                    <a:srgbClr val="000000"/>
                  </a:solidFill>
                  <a:latin typeface="Muli"/>
                </a:rPr>
                <a:t>Khách hàng có thể quản lý thông tin cá nhân, thông tin lịch sử mua hàng.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884</Words>
  <Application>Microsoft Office PowerPoint</Application>
  <PresentationFormat>Tùy chỉnh</PresentationFormat>
  <Paragraphs>100</Paragraphs>
  <Slides>16</Slides>
  <Notes>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16</vt:i4>
      </vt:variant>
    </vt:vector>
  </HeadingPairs>
  <TitlesOfParts>
    <vt:vector size="22" baseType="lpstr">
      <vt:lpstr>Muli</vt:lpstr>
      <vt:lpstr>Calibri</vt:lpstr>
      <vt:lpstr>Arial</vt:lpstr>
      <vt:lpstr>Dancing Script Bold</vt:lpstr>
      <vt:lpstr>Muli Bold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</dc:title>
  <cp:lastModifiedBy>Nguyễn Anh Tú</cp:lastModifiedBy>
  <cp:revision>2</cp:revision>
  <dcterms:created xsi:type="dcterms:W3CDTF">2006-08-16T00:00:00Z</dcterms:created>
  <dcterms:modified xsi:type="dcterms:W3CDTF">2024-05-24T04:04:16Z</dcterms:modified>
  <dc:identifier>DAGFfVivIas</dc:identifier>
</cp:coreProperties>
</file>