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handoutMasterIdLst>
    <p:handoutMasterId r:id="rId65"/>
  </p:handoutMasterIdLst>
  <p:sldIdLst>
    <p:sldId id="256" r:id="rId5"/>
    <p:sldId id="261" r:id="rId6"/>
    <p:sldId id="304" r:id="rId7"/>
    <p:sldId id="305" r:id="rId8"/>
    <p:sldId id="263" r:id="rId9"/>
    <p:sldId id="262" r:id="rId10"/>
    <p:sldId id="266" r:id="rId11"/>
    <p:sldId id="267" r:id="rId12"/>
    <p:sldId id="345" r:id="rId13"/>
    <p:sldId id="346" r:id="rId14"/>
    <p:sldId id="347" r:id="rId15"/>
    <p:sldId id="348" r:id="rId16"/>
    <p:sldId id="350" r:id="rId17"/>
    <p:sldId id="296" r:id="rId18"/>
    <p:sldId id="340" r:id="rId19"/>
    <p:sldId id="337" r:id="rId20"/>
    <p:sldId id="338" r:id="rId21"/>
    <p:sldId id="339" r:id="rId22"/>
    <p:sldId id="344" r:id="rId23"/>
    <p:sldId id="341" r:id="rId24"/>
    <p:sldId id="342" r:id="rId25"/>
    <p:sldId id="343" r:id="rId26"/>
    <p:sldId id="269" r:id="rId27"/>
    <p:sldId id="299" r:id="rId28"/>
    <p:sldId id="270" r:id="rId29"/>
    <p:sldId id="272" r:id="rId30"/>
    <p:sldId id="273" r:id="rId31"/>
    <p:sldId id="308" r:id="rId32"/>
    <p:sldId id="274" r:id="rId33"/>
    <p:sldId id="300" r:id="rId34"/>
    <p:sldId id="275" r:id="rId35"/>
    <p:sldId id="276" r:id="rId36"/>
    <p:sldId id="277" r:id="rId37"/>
    <p:sldId id="279"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9" r:id="rId58"/>
    <p:sldId id="330" r:id="rId59"/>
    <p:sldId id="331" r:id="rId60"/>
    <p:sldId id="332" r:id="rId61"/>
    <p:sldId id="333" r:id="rId62"/>
    <p:sldId id="334" r:id="rId63"/>
  </p:sldIdLst>
  <p:sldSz cx="12192000" cy="6858000"/>
  <p:notesSz cx="6761163" cy="9942513"/>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2000" autoAdjust="0"/>
  </p:normalViewPr>
  <p:slideViewPr>
    <p:cSldViewPr snapToGrid="0">
      <p:cViewPr varScale="1">
        <p:scale>
          <a:sx n="67" d="100"/>
          <a:sy n="67" d="100"/>
        </p:scale>
        <p:origin x="112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a:p>
        </p:txBody>
      </p:sp>
      <p:sp>
        <p:nvSpPr>
          <p:cNvPr id="3" name="Date Placeholder 2"/>
          <p:cNvSpPr>
            <a:spLocks noGrp="1"/>
          </p:cNvSpPr>
          <p:nvPr>
            <p:ph type="dt" sz="quarter" idx="1"/>
          </p:nvPr>
        </p:nvSpPr>
        <p:spPr>
          <a:xfrm>
            <a:off x="3829762" y="0"/>
            <a:ext cx="2929837" cy="498853"/>
          </a:xfrm>
          <a:prstGeom prst="rect">
            <a:avLst/>
          </a:prstGeom>
        </p:spPr>
        <p:txBody>
          <a:bodyPr vert="horz" lIns="92930" tIns="46465" rIns="92930" bIns="46465" rtlCol="0"/>
          <a:lstStyle>
            <a:lvl1pPr algn="r">
              <a:defRPr sz="1200"/>
            </a:lvl1pPr>
          </a:lstStyle>
          <a:p>
            <a:fld id="{62DAF501-497E-4319-B484-C5A85BB3EFD3}" type="datetimeFigureOut">
              <a:rPr lang="bg-BG" smtClean="0"/>
              <a:t>24.10.2023 г.</a:t>
            </a:fld>
            <a:endParaRPr lang="bg-BG"/>
          </a:p>
        </p:txBody>
      </p:sp>
      <p:sp>
        <p:nvSpPr>
          <p:cNvPr id="4" name="Footer Placeholder 3"/>
          <p:cNvSpPr>
            <a:spLocks noGrp="1"/>
          </p:cNvSpPr>
          <p:nvPr>
            <p:ph type="ftr" sz="quarter" idx="2"/>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a:p>
        </p:txBody>
      </p:sp>
      <p:sp>
        <p:nvSpPr>
          <p:cNvPr id="5" name="Slide Number Placeholder 4"/>
          <p:cNvSpPr>
            <a:spLocks noGrp="1"/>
          </p:cNvSpPr>
          <p:nvPr>
            <p:ph type="sldNum" sz="quarter" idx="3"/>
          </p:nvPr>
        </p:nvSpPr>
        <p:spPr>
          <a:xfrm>
            <a:off x="3829762" y="9443663"/>
            <a:ext cx="2929837" cy="498852"/>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829762" y="0"/>
            <a:ext cx="2929837" cy="498853"/>
          </a:xfrm>
          <a:prstGeom prst="rect">
            <a:avLst/>
          </a:prstGeom>
        </p:spPr>
        <p:txBody>
          <a:bodyPr vert="horz" lIns="92930" tIns="46465" rIns="92930" bIns="46465" rtlCol="0"/>
          <a:lstStyle>
            <a:lvl1pPr algn="r">
              <a:defRPr sz="1200"/>
            </a:lvl1pPr>
          </a:lstStyle>
          <a:p>
            <a:fld id="{72A934B3-15CF-49D7-9C90-2FBDF446DA56}" type="datetimeFigureOut">
              <a:rPr lang="bg-BG" smtClean="0"/>
              <a:t>24.10.2023 г.</a:t>
            </a:fld>
            <a:endParaRPr lang="bg-BG" dirty="0"/>
          </a:p>
        </p:txBody>
      </p:sp>
      <p:sp>
        <p:nvSpPr>
          <p:cNvPr id="4" name="Slide Image Placeholder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76117" y="4784834"/>
            <a:ext cx="5408930" cy="3914864"/>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29762" y="9443663"/>
            <a:ext cx="2929837" cy="498852"/>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234492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228489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230385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22766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4293545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202387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22</a:t>
            </a:fld>
            <a:endParaRPr lang="bg-BG" dirty="0"/>
          </a:p>
        </p:txBody>
      </p:sp>
    </p:spTree>
    <p:extLst>
      <p:ext uri="{BB962C8B-B14F-4D97-AF65-F5344CB8AC3E}">
        <p14:creationId xmlns:p14="http://schemas.microsoft.com/office/powerpoint/2010/main" val="236337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24</a:t>
            </a:fld>
            <a:endParaRPr lang="bg-BG" dirty="0"/>
          </a:p>
        </p:txBody>
      </p:sp>
    </p:spTree>
    <p:extLst>
      <p:ext uri="{BB962C8B-B14F-4D97-AF65-F5344CB8AC3E}">
        <p14:creationId xmlns:p14="http://schemas.microsoft.com/office/powerpoint/2010/main" val="2055371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28</a:t>
            </a:fld>
            <a:endParaRPr lang="bg-BG" dirty="0"/>
          </a:p>
        </p:txBody>
      </p:sp>
    </p:spTree>
    <p:extLst>
      <p:ext uri="{BB962C8B-B14F-4D97-AF65-F5344CB8AC3E}">
        <p14:creationId xmlns:p14="http://schemas.microsoft.com/office/powerpoint/2010/main" val="378940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2011493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36</a:t>
            </a:fld>
            <a:endParaRPr lang="bg-BG" dirty="0"/>
          </a:p>
        </p:txBody>
      </p:sp>
    </p:spTree>
    <p:extLst>
      <p:ext uri="{BB962C8B-B14F-4D97-AF65-F5344CB8AC3E}">
        <p14:creationId xmlns:p14="http://schemas.microsoft.com/office/powerpoint/2010/main" val="371843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43</a:t>
            </a:fld>
            <a:endParaRPr lang="bg-BG" dirty="0"/>
          </a:p>
        </p:txBody>
      </p:sp>
    </p:spTree>
    <p:extLst>
      <p:ext uri="{BB962C8B-B14F-4D97-AF65-F5344CB8AC3E}">
        <p14:creationId xmlns:p14="http://schemas.microsoft.com/office/powerpoint/2010/main" val="2965206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dirty="0"/>
              <a:t>Литература</a:t>
            </a:r>
            <a:endParaRPr lang="bg-BG" sz="1200" b="1" dirty="0"/>
          </a:p>
          <a:p>
            <a:pPr marL="342900" lvl="0" indent="-342900">
              <a:buFont typeface="+mj-lt"/>
              <a:buAutoNum type="arabicPeriod"/>
            </a:pPr>
            <a:r>
              <a:rPr lang="bg-BG" sz="1200" b="1" dirty="0"/>
              <a:t>Лекции по дисциплина „Управленски информационни системи“ на доц. д-р инж. Недялко Николов</a:t>
            </a:r>
          </a:p>
          <a:p>
            <a:pPr marL="342900" lvl="0" indent="-342900">
              <a:buFont typeface="+mj-lt"/>
              <a:buAutoNum type="arabicPeriod"/>
            </a:pPr>
            <a:r>
              <a:rPr lang="bg-BG" sz="1200" b="1" dirty="0"/>
              <a:t>Петков А., Управленски информационни системи, РУ „Ангел Кънчев”, 2013 г</a:t>
            </a:r>
            <a:r>
              <a:rPr lang="en-US" sz="1200" b="1" dirty="0"/>
              <a:t>.</a:t>
            </a:r>
            <a:endParaRPr lang="bg-BG" sz="1200" b="1" dirty="0"/>
          </a:p>
          <a:p>
            <a:pPr marL="342900" lvl="0" indent="-342900">
              <a:buFont typeface="+mj-lt"/>
              <a:buAutoNum type="arabicPeriod"/>
            </a:pPr>
            <a:r>
              <a:rPr lang="en-GB" sz="1200" b="1" dirty="0">
                <a:latin typeface="Cambria" panose="02040503050406030204" pitchFamily="18" charset="0"/>
              </a:rPr>
              <a:t>K.</a:t>
            </a:r>
            <a:r>
              <a:rPr lang="bg-BG" sz="1200" b="1" dirty="0">
                <a:latin typeface="Cambria" panose="02040503050406030204" pitchFamily="18" charset="0"/>
              </a:rPr>
              <a:t> </a:t>
            </a:r>
            <a:r>
              <a:rPr lang="en-GB" sz="1200" b="1" dirty="0">
                <a:latin typeface="Cambria" panose="02040503050406030204" pitchFamily="18" charset="0"/>
              </a:rPr>
              <a:t>Laudon, J. Laudon, Essentials of Management Information Systems, Sixth Edition, 2005.</a:t>
            </a:r>
            <a:endParaRPr lang="bg-BG" sz="1200" b="1" dirty="0">
              <a:latin typeface="Cambria" panose="02040503050406030204" pitchFamily="18" charset="0"/>
            </a:endParaRPr>
          </a:p>
          <a:p>
            <a:pPr marL="342900" lvl="0" indent="-342900">
              <a:buFont typeface="+mj-lt"/>
              <a:buAutoNum type="arabicPeriod"/>
            </a:pPr>
            <a:r>
              <a:rPr lang="bg-BG" sz="1200" b="1" dirty="0"/>
              <a:t>Райкерсторфер Г. и колектив, Икономическа информатика, София, 1997 г.</a:t>
            </a:r>
          </a:p>
          <a:p>
            <a:pPr marL="342900" lvl="0" indent="-342900">
              <a:buFont typeface="+mj-lt"/>
              <a:buAutoNum type="arabicPeriod"/>
            </a:pPr>
            <a:r>
              <a:rPr lang="bg-BG" sz="1200" b="1" dirty="0"/>
              <a:t>Рачев Б. и колектив, Бази от данни и информационни системи, Варна, 1997 г.</a:t>
            </a:r>
          </a:p>
        </p:txBody>
      </p:sp>
      <p:sp>
        <p:nvSpPr>
          <p:cNvPr id="4" name="Slide Number Placeholder 3"/>
          <p:cNvSpPr>
            <a:spLocks noGrp="1"/>
          </p:cNvSpPr>
          <p:nvPr>
            <p:ph type="sldNum" sz="quarter" idx="10"/>
          </p:nvPr>
        </p:nvSpPr>
        <p:spPr/>
        <p:txBody>
          <a:bodyPr/>
          <a:lstStyle/>
          <a:p>
            <a:fld id="{5617F9B7-5110-4225-A395-C002DCB96977}" type="slidenum">
              <a:rPr lang="bg-BG" smtClean="0"/>
              <a:t>59</a:t>
            </a:fld>
            <a:endParaRPr lang="bg-BG" dirty="0"/>
          </a:p>
        </p:txBody>
      </p:sp>
    </p:spTree>
    <p:extLst>
      <p:ext uri="{BB962C8B-B14F-4D97-AF65-F5344CB8AC3E}">
        <p14:creationId xmlns:p14="http://schemas.microsoft.com/office/powerpoint/2010/main" val="168321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404766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111082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381457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274792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345746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17525458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24.10.2023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24.10.2023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24.10.2023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24.10.2023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24.10.2023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24.10.2023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24.10.2023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24.10.2023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24.10.2023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24.10.2023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24.10.2023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24.10.2023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8000" dirty="0">
                <a:latin typeface="Times New Roman" panose="02020603050405020304" pitchFamily="18" charset="0"/>
                <a:ea typeface="Calibri" panose="020F0502020204030204" pitchFamily="34" charset="0"/>
              </a:rPr>
              <a:t>Управленски информационни системи</a:t>
            </a:r>
            <a:endParaRPr lang="bg-BG" sz="8000" b="1" dirty="0"/>
          </a:p>
        </p:txBody>
      </p:sp>
      <p:sp>
        <p:nvSpPr>
          <p:cNvPr id="3" name="Subtitle 2"/>
          <p:cNvSpPr>
            <a:spLocks noGrp="1"/>
          </p:cNvSpPr>
          <p:nvPr>
            <p:ph type="subTitle" idx="1"/>
          </p:nvPr>
        </p:nvSpPr>
        <p:spPr>
          <a:xfrm>
            <a:off x="2261938" y="5422233"/>
            <a:ext cx="9480884" cy="967682"/>
          </a:xfrm>
        </p:spPr>
        <p:txBody>
          <a:bodyPr>
            <a:noAutofit/>
          </a:bodyPr>
          <a:lstStyle/>
          <a:p>
            <a:r>
              <a:rPr lang="bg-BG" sz="2400" dirty="0"/>
              <a:t>Лекции – гл. ас. д-р Мая Тодорова</a:t>
            </a:r>
          </a:p>
          <a:p>
            <a:r>
              <a:rPr lang="bg-BG" sz="2400" dirty="0"/>
              <a:t>Лабораторни упражнения и курсова работа - гл. ас. д-р Диян Динев</a:t>
            </a:r>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Rectangle 1"/>
          <p:cNvSpPr/>
          <p:nvPr/>
        </p:nvSpPr>
        <p:spPr>
          <a:xfrm>
            <a:off x="2032000" y="96252"/>
            <a:ext cx="10160000" cy="6814173"/>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Първи етап;</a:t>
            </a:r>
          </a:p>
          <a:p>
            <a:pPr indent="457200" algn="just">
              <a:lnSpc>
                <a:spcPct val="130000"/>
              </a:lnSpc>
              <a:buClr>
                <a:schemeClr val="accent1">
                  <a:lumMod val="75000"/>
                </a:schemeClr>
              </a:buClr>
              <a:buSzPct val="85000"/>
              <a:defRPr/>
            </a:pPr>
            <a:r>
              <a:rPr lang="bg-BG" sz="2400" dirty="0">
                <a:latin typeface="Cambria" panose="02040503050406030204" pitchFamily="18" charset="0"/>
              </a:rPr>
              <a:t>Първият етап се характеризира с това, че крайните потребители сами създават, обработват, анализират и използват необходимата им информация. Операциите над информацията се извършват с помощта на технически средства с ограничени възможности.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Втори етап;</a:t>
            </a:r>
          </a:p>
          <a:p>
            <a:pPr indent="457200" algn="just">
              <a:lnSpc>
                <a:spcPct val="130000"/>
              </a:lnSpc>
              <a:buClr>
                <a:schemeClr val="accent1">
                  <a:lumMod val="75000"/>
                </a:schemeClr>
              </a:buClr>
              <a:buSzPct val="85000"/>
              <a:defRPr/>
            </a:pPr>
            <a:r>
              <a:rPr lang="bg-BG" sz="2400" dirty="0">
                <a:latin typeface="Cambria" panose="02040503050406030204" pitchFamily="18" charset="0"/>
              </a:rPr>
              <a:t>Характерно за този етап е разделението между производството и потреблението на информация. Обработката на данните се основава на универсални компютри, а работата с тях се извършва от специалисти по обработка на данни, които заемат междинна роля между потребителите на информация и средствата за обработка. Те реализират функции, свързани с организацията на компютърната обработка и предоставяне на резултатните данни в съответствие с информационните потребности на служителите.</a:t>
            </a:r>
          </a:p>
        </p:txBody>
      </p:sp>
    </p:spTree>
    <p:extLst>
      <p:ext uri="{BB962C8B-B14F-4D97-AF65-F5344CB8AC3E}">
        <p14:creationId xmlns:p14="http://schemas.microsoft.com/office/powerpoint/2010/main" val="31586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
        <p:nvSpPr>
          <p:cNvPr id="2" name="Rectangle 1"/>
          <p:cNvSpPr/>
          <p:nvPr/>
        </p:nvSpPr>
        <p:spPr>
          <a:xfrm>
            <a:off x="1999917" y="16044"/>
            <a:ext cx="10160000" cy="6814173"/>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Трети етап;</a:t>
            </a:r>
          </a:p>
          <a:p>
            <a:pPr indent="457200" algn="just">
              <a:lnSpc>
                <a:spcPct val="130000"/>
              </a:lnSpc>
              <a:buClr>
                <a:schemeClr val="accent1">
                  <a:lumMod val="75000"/>
                </a:schemeClr>
              </a:buClr>
              <a:buSzPct val="85000"/>
              <a:defRPr/>
            </a:pPr>
            <a:r>
              <a:rPr lang="bg-BG" dirty="0"/>
              <a:t> </a:t>
            </a:r>
            <a:r>
              <a:rPr lang="bg-BG" sz="2400" dirty="0">
                <a:latin typeface="Cambria" panose="02040503050406030204" pitchFamily="18" charset="0"/>
              </a:rPr>
              <a:t>Съществената характеристика на третия етап е, че на мениджърите се предоставят средства на информационната техника, в резултат на което те управляват процеса на получаването и използването на информацията. Крайните потребители на ИС придобиват нов статут – те стават производители и потребители на данни в определена предметна област. Въвеждат данните в централизиран компютър чрез терминални устройства и получават дистанционно необходимите им резултатни данни. С масовото навлизане на компютрите настъпиха съществени промени в организацията и технологията на компютърната обработка на данните по посока на децентрализация на ИС. Локалните мрежи и разпределената обработка на данните предложиха нови предимства, свързани с функционирането на ИС и осигуряване на икономическа ефективност на приложението им.</a:t>
            </a:r>
          </a:p>
        </p:txBody>
      </p:sp>
    </p:spTree>
    <p:extLst>
      <p:ext uri="{BB962C8B-B14F-4D97-AF65-F5344CB8AC3E}">
        <p14:creationId xmlns:p14="http://schemas.microsoft.com/office/powerpoint/2010/main" val="29264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2" name="Rectangle 1"/>
          <p:cNvSpPr/>
          <p:nvPr/>
        </p:nvSpPr>
        <p:spPr>
          <a:xfrm>
            <a:off x="1999917" y="16044"/>
            <a:ext cx="10160000" cy="6814173"/>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Четвърти етап;</a:t>
            </a:r>
          </a:p>
          <a:p>
            <a:pPr indent="457200" algn="just">
              <a:lnSpc>
                <a:spcPct val="130000"/>
              </a:lnSpc>
              <a:buClr>
                <a:schemeClr val="accent1">
                  <a:lumMod val="75000"/>
                </a:schemeClr>
              </a:buClr>
              <a:buSzPct val="85000"/>
              <a:defRPr/>
            </a:pPr>
            <a:r>
              <a:rPr lang="bg-BG" dirty="0"/>
              <a:t> </a:t>
            </a:r>
            <a:r>
              <a:rPr lang="bg-BG" sz="2400" dirty="0">
                <a:latin typeface="Cambria" panose="02040503050406030204" pitchFamily="18" charset="0"/>
              </a:rPr>
              <a:t>Четвъртият етап очертава редица нови характеристики на съвременните ИС. Доминираща е разпределената обработка на данните, трайната ориентация към организация на информацията и комуникациите в среда на компютърни мрежи, започва обединяване на локалните мрежи в големи корпоративни мрежи. Все повече надежди се възлагат на бизнес услугите, които предоставя световната компютърна мрежа Интернет. Електронният мениджмънт, електронната търговия и глобалния бизнес са вече реалност.</a:t>
            </a:r>
          </a:p>
          <a:p>
            <a:pPr indent="457200" algn="just">
              <a:lnSpc>
                <a:spcPct val="130000"/>
              </a:lnSpc>
              <a:buClr>
                <a:schemeClr val="accent1">
                  <a:lumMod val="75000"/>
                </a:schemeClr>
              </a:buClr>
              <a:buSzPct val="85000"/>
              <a:defRPr/>
            </a:pPr>
            <a:r>
              <a:rPr lang="bg-BG" sz="2400" dirty="0">
                <a:latin typeface="Cambria" panose="02040503050406030204" pitchFamily="18" charset="0"/>
              </a:rPr>
              <a:t>Съвременните тенденции в разработването и предлагането на програмни продукти и информационни системи се характеризират с непрекъснато увеличаване на техния обхват и приближаване все повече към нуждите на мениджърите и специалистите в практиката на управлението. </a:t>
            </a:r>
          </a:p>
        </p:txBody>
      </p:sp>
    </p:spTree>
    <p:extLst>
      <p:ext uri="{BB962C8B-B14F-4D97-AF65-F5344CB8AC3E}">
        <p14:creationId xmlns:p14="http://schemas.microsoft.com/office/powerpoint/2010/main" val="429189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
        <p:nvSpPr>
          <p:cNvPr id="7" name="Rectangle 6"/>
          <p:cNvSpPr/>
          <p:nvPr/>
        </p:nvSpPr>
        <p:spPr>
          <a:xfrm>
            <a:off x="2032000" y="0"/>
            <a:ext cx="10160000" cy="6764096"/>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Разглеждаме развитието и функционалния обхват на съвременните управленски информационни системи като ERP системи. Enterprise Resources Planning е широкоразпространен термин, въведен от една от най-известните фирми, занимаващи се с проучвания на IT пазара Gartner Group за обозначение на системи за управление. Еднозначно определение на този термин няма. Тези системи трябва да осъществяват управление на производство, доставки, продажби, финанси и счетоводство. От мениджмънта се знае, че целта на управлението е предотвратяване или коригиране на нежелано състояние на системата, за което е нужна своевременна информация.</a:t>
            </a:r>
            <a:endParaRPr lang="bg-BG" sz="2400" dirty="0"/>
          </a:p>
          <a:p>
            <a:pPr indent="457200" algn="just">
              <a:lnSpc>
                <a:spcPct val="130000"/>
              </a:lnSpc>
              <a:buClr>
                <a:schemeClr val="accent1">
                  <a:lumMod val="75000"/>
                </a:schemeClr>
              </a:buClr>
              <a:buSzPct val="85000"/>
              <a:defRPr/>
            </a:pPr>
            <a:r>
              <a:rPr lang="bg-BG" sz="2400" dirty="0"/>
              <a:t>Ц</a:t>
            </a:r>
            <a:r>
              <a:rPr lang="bg-BG" sz="2400" dirty="0">
                <a:latin typeface="Cambria" panose="02040503050406030204" pitchFamily="18" charset="0"/>
              </a:rPr>
              <a:t>елта на съвременните бизнес </a:t>
            </a:r>
            <a:r>
              <a:rPr lang="bg-BG" sz="2400" dirty="0"/>
              <a:t>ИС </a:t>
            </a:r>
            <a:r>
              <a:rPr lang="bg-BG" sz="2400" dirty="0">
                <a:latin typeface="Cambria" panose="02040503050406030204" pitchFamily="18" charset="0"/>
              </a:rPr>
              <a:t>е да подсигури технически и технологически процесите на управление, да повиши прецизността и обоснованостт</a:t>
            </a:r>
            <a:r>
              <a:rPr lang="bg-BG" sz="2400" dirty="0"/>
              <a:t>а п</a:t>
            </a:r>
            <a:r>
              <a:rPr lang="bg-BG" sz="2400" dirty="0">
                <a:latin typeface="Cambria" panose="02040503050406030204" pitchFamily="18" charset="0"/>
              </a:rPr>
              <a:t>ри вземане на управленски решения. </a:t>
            </a:r>
          </a:p>
          <a:p>
            <a:pPr indent="457200" algn="just">
              <a:lnSpc>
                <a:spcPct val="130000"/>
              </a:lnSpc>
              <a:buClr>
                <a:schemeClr val="accent1">
                  <a:lumMod val="75000"/>
                </a:schemeClr>
              </a:buClr>
              <a:buSzPct val="85000"/>
              <a:defRPr/>
            </a:pPr>
            <a:r>
              <a:rPr lang="bg-BG" sz="2400" dirty="0"/>
              <a:t> </a:t>
            </a:r>
          </a:p>
        </p:txBody>
      </p:sp>
    </p:spTree>
    <p:extLst>
      <p:ext uri="{BB962C8B-B14F-4D97-AF65-F5344CB8AC3E}">
        <p14:creationId xmlns:p14="http://schemas.microsoft.com/office/powerpoint/2010/main" val="114039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sp>
        <p:nvSpPr>
          <p:cNvPr id="5" name="Rectangle 4"/>
          <p:cNvSpPr/>
          <p:nvPr/>
        </p:nvSpPr>
        <p:spPr>
          <a:xfrm>
            <a:off x="2032000" y="459931"/>
            <a:ext cx="9935411" cy="585391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Тази цел определя и обхвата на приложния софтуер свързан с внедряването на управленските информационни системи в бизнеса. </a:t>
            </a:r>
          </a:p>
          <a:p>
            <a:pPr algn="just">
              <a:lnSpc>
                <a:spcPct val="130000"/>
              </a:lnSpc>
              <a:buClr>
                <a:schemeClr val="accent1">
                  <a:lumMod val="75000"/>
                </a:schemeClr>
              </a:buClr>
              <a:buSzPct val="85000"/>
              <a:defRPr/>
            </a:pPr>
            <a:r>
              <a:rPr lang="bg-BG" sz="2400" b="1" i="1" dirty="0">
                <a:latin typeface="Cambria" panose="02040503050406030204" pitchFamily="18" charset="0"/>
              </a:rPr>
              <a:t>Хронология на развитието</a:t>
            </a:r>
          </a:p>
          <a:p>
            <a:pPr indent="457200" algn="just">
              <a:lnSpc>
                <a:spcPct val="130000"/>
              </a:lnSpc>
              <a:buClr>
                <a:schemeClr val="accent1">
                  <a:lumMod val="75000"/>
                </a:schemeClr>
              </a:buClr>
              <a:buSzPct val="85000"/>
              <a:defRPr/>
            </a:pPr>
            <a:r>
              <a:rPr lang="bg-BG" sz="2400" dirty="0">
                <a:latin typeface="Cambria" panose="02040503050406030204" pitchFamily="18" charset="0"/>
              </a:rPr>
              <a:t>Хронологично етапите на развитие и усъвършенстване на информационните системи могат да се разделят на 5 етапа, започвайки своето съществуване от края на 50-те и началото на 60-те години на XX век.</a:t>
            </a:r>
          </a:p>
          <a:p>
            <a:pPr indent="457200" algn="just">
              <a:lnSpc>
                <a:spcPct val="130000"/>
              </a:lnSpc>
              <a:buClr>
                <a:schemeClr val="accent1">
                  <a:lumMod val="75000"/>
                </a:schemeClr>
              </a:buClr>
              <a:buSzPct val="85000"/>
              <a:defRPr/>
            </a:pPr>
            <a:r>
              <a:rPr lang="bg-BG" sz="2400" dirty="0">
                <a:latin typeface="Cambria" panose="02040503050406030204" pitchFamily="18" charset="0"/>
              </a:rPr>
              <a:t>Първоначалните компютърни </a:t>
            </a:r>
            <a:r>
              <a:rPr lang="bg-BG" sz="2400" dirty="0"/>
              <a:t>информационни системи (ИС)</a:t>
            </a:r>
            <a:r>
              <a:rPr lang="bg-BG" sz="2400" dirty="0">
                <a:latin typeface="Cambria" panose="02040503050406030204" pitchFamily="18" charset="0"/>
              </a:rPr>
              <a:t>, разработени през 50-те години</a:t>
            </a:r>
            <a:r>
              <a:rPr lang="bg-BG" sz="2400" dirty="0"/>
              <a:t>,</a:t>
            </a:r>
            <a:r>
              <a:rPr lang="bg-BG" sz="2400" dirty="0">
                <a:latin typeface="Cambria" panose="02040503050406030204" pitchFamily="18" charset="0"/>
              </a:rPr>
              <a:t> са предназначени за обработване на данни под формата на различни списъци, таблици, които се съхраняват във файлове с данни. Компютърните </a:t>
            </a:r>
            <a:r>
              <a:rPr lang="bg-BG" sz="2400" dirty="0"/>
              <a:t>ИС</a:t>
            </a:r>
            <a:r>
              <a:rPr lang="bg-BG" sz="2400" dirty="0">
                <a:latin typeface="Cambria" panose="02040503050406030204" pitchFamily="18" charset="0"/>
              </a:rPr>
              <a:t> от този тип се наричат “Системи за електронна обработка на данни”.</a:t>
            </a:r>
            <a:endParaRPr lang="bg-BG" sz="2400" dirty="0"/>
          </a:p>
        </p:txBody>
      </p:sp>
    </p:spTree>
    <p:extLst>
      <p:ext uri="{BB962C8B-B14F-4D97-AF65-F5344CB8AC3E}">
        <p14:creationId xmlns:p14="http://schemas.microsoft.com/office/powerpoint/2010/main" val="87753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
        <p:nvSpPr>
          <p:cNvPr id="2" name="Rectangle 1"/>
          <p:cNvSpPr/>
          <p:nvPr/>
        </p:nvSpPr>
        <p:spPr>
          <a:xfrm>
            <a:off x="2032000" y="410309"/>
            <a:ext cx="10047705" cy="5632311"/>
          </a:xfrm>
          <a:prstGeom prst="rect">
            <a:avLst/>
          </a:prstGeom>
        </p:spPr>
        <p:txBody>
          <a:bodyPr wrap="square">
            <a:spAutoFit/>
          </a:bodyPr>
          <a:lstStyle/>
          <a:p>
            <a:pPr indent="457200" algn="just">
              <a:lnSpc>
                <a:spcPct val="150000"/>
              </a:lnSpc>
              <a:spcAft>
                <a:spcPts val="0"/>
              </a:spcAft>
              <a:buClr>
                <a:schemeClr val="accent1">
                  <a:lumMod val="75000"/>
                </a:schemeClr>
              </a:buClr>
              <a:buSzPct val="85000"/>
            </a:pPr>
            <a:r>
              <a:rPr lang="bg-BG" sz="2400" dirty="0">
                <a:latin typeface="Cambria" panose="02040503050406030204" pitchFamily="18" charset="0"/>
              </a:rPr>
              <a:t>Независимо, че са ефективни при разработването на периодични отчети, основен недостатък на тези системи е, че необходимата информация за потребителя се извежда на множество страници с таблици и списъци, отпечатани на компютър.</a:t>
            </a:r>
          </a:p>
          <a:p>
            <a:pPr indent="457200" algn="just">
              <a:lnSpc>
                <a:spcPct val="150000"/>
              </a:lnSpc>
              <a:buClr>
                <a:schemeClr val="accent1">
                  <a:lumMod val="75000"/>
                </a:schemeClr>
              </a:buClr>
              <a:buSzPct val="85000"/>
            </a:pPr>
            <a:r>
              <a:rPr lang="bg-BG" sz="2400" dirty="0">
                <a:latin typeface="Cambria" panose="02040503050406030204" pitchFamily="18" charset="0"/>
              </a:rPr>
              <a:t>През 60-те години концепцията за информацията се променя, поради факта че намира приложение при общото подпомагане на дейността на организацията. Мощността и бързото действие на компютрите нарастват значително, което позволява обработването на повече текущи данни в оперативна информация и нейното ефективно използване от мениджърите при вземането на решения. </a:t>
            </a:r>
          </a:p>
        </p:txBody>
      </p:sp>
    </p:spTree>
    <p:extLst>
      <p:ext uri="{BB962C8B-B14F-4D97-AF65-F5344CB8AC3E}">
        <p14:creationId xmlns:p14="http://schemas.microsoft.com/office/powerpoint/2010/main" val="124457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2" name="Rectangle 1"/>
          <p:cNvSpPr/>
          <p:nvPr/>
        </p:nvSpPr>
        <p:spPr>
          <a:xfrm>
            <a:off x="2197768" y="224013"/>
            <a:ext cx="9673390" cy="6740307"/>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В резултат на това възникват т.нар. “Мениджърски информационни системи” MIS, чрез които се решава проблема за бързото намиране на информация за подпомагане работата на мениджърите, която се извлича от наличните големи масиви от данни. Тези ИС се използват за разработване на периодични отчети за производствената дейност, управлението на складовите запаси, финансовото състояние и др. За разлика от Системите за електронна обработка на данните чрез Мениджърските информационни системи подбирането на необходимата за определени управленски решения информация и обобщаването й в съответната форма се отпечатва в удобен за ползване от потребителя вид. </a:t>
            </a:r>
          </a:p>
        </p:txBody>
      </p:sp>
    </p:spTree>
    <p:extLst>
      <p:ext uri="{BB962C8B-B14F-4D97-AF65-F5344CB8AC3E}">
        <p14:creationId xmlns:p14="http://schemas.microsoft.com/office/powerpoint/2010/main" val="399581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229851" y="318340"/>
            <a:ext cx="9561095" cy="6117765"/>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От обикновена обработка на данни се преминава към обработване и преобразуване на данните в съответната информация, необходима за различните равнища на йерархия в организацията. Голямото количество данни, използвани в ИС, води до създаването на “Системи за управление на база от данни” DBMS и за тяхното съхраняване под формата на електронни бази и управлението на същите. През 70-те години концепцията за информацията се променя отново в следствие на възникнали специфични нужди при управлението на организациите и се появява необходимостта от системи, които да подпомагат самия процес на разработване и вземане на решения. </a:t>
            </a:r>
          </a:p>
        </p:txBody>
      </p:sp>
    </p:spTree>
    <p:extLst>
      <p:ext uri="{BB962C8B-B14F-4D97-AF65-F5344CB8AC3E}">
        <p14:creationId xmlns:p14="http://schemas.microsoft.com/office/powerpoint/2010/main" val="85821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2031999" y="133310"/>
            <a:ext cx="9967495" cy="6186309"/>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Това е свързано с възможността за генериране на отчети, графични функции и решаване на проблеми. Подобна комбинация носи названието “Система за подпомагане вземането на решения” DSS, за да се подчертае нейното предназначение – т.е. подпомагане на лицата, вземащи решения, а не само осигуряването им с отчети за вече изминали събития.</a:t>
            </a:r>
          </a:p>
          <a:p>
            <a:pPr indent="457200" algn="just">
              <a:lnSpc>
                <a:spcPct val="150000"/>
              </a:lnSpc>
              <a:buClr>
                <a:schemeClr val="accent1">
                  <a:lumMod val="75000"/>
                </a:schemeClr>
              </a:buClr>
              <a:buSzPct val="85000"/>
            </a:pPr>
            <a:r>
              <a:rPr lang="bg-BG" sz="2400" dirty="0">
                <a:latin typeface="Cambria" panose="02040503050406030204" pitchFamily="18" charset="0"/>
              </a:rPr>
              <a:t>През 80-те години с навлизането на персоналните компютри и нуждата на изпълнителните директори от информация с по-голям обем от тази, която би могла да им предложи Системата за подпомагане на решенията, се разработват така наречените “Екзекутивни информационни системи” EIS. </a:t>
            </a:r>
          </a:p>
        </p:txBody>
      </p:sp>
    </p:spTree>
    <p:extLst>
      <p:ext uri="{BB962C8B-B14F-4D97-AF65-F5344CB8AC3E}">
        <p14:creationId xmlns:p14="http://schemas.microsoft.com/office/powerpoint/2010/main" val="44252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2213810" y="513347"/>
            <a:ext cx="9721516" cy="5078313"/>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Обикновено това са системи, изградени върху основата на персонални компютри, свързани с централния компютър на дадена фирма, като се използват предимно графични техники за изобразяване на информацията, необходима за вземането на различни изпълнителни решения.</a:t>
            </a:r>
          </a:p>
          <a:p>
            <a:pPr indent="457200" algn="just">
              <a:lnSpc>
                <a:spcPct val="150000"/>
              </a:lnSpc>
              <a:buClr>
                <a:schemeClr val="accent1">
                  <a:lumMod val="75000"/>
                </a:schemeClr>
              </a:buClr>
              <a:buSzPct val="85000"/>
            </a:pPr>
            <a:r>
              <a:rPr lang="bg-BG" sz="2400" dirty="0">
                <a:latin typeface="Cambria" panose="02040503050406030204" pitchFamily="18" charset="0"/>
              </a:rPr>
              <a:t> Развитието на различните сфери на човешката дейност засяга и променя не само използваните системи за работа, но и самите офиси, мястото, където се извършват по-голямата част от стопанската и административна дейност.</a:t>
            </a:r>
          </a:p>
        </p:txBody>
      </p:sp>
    </p:spTree>
    <p:extLst>
      <p:ext uri="{BB962C8B-B14F-4D97-AF65-F5344CB8AC3E}">
        <p14:creationId xmlns:p14="http://schemas.microsoft.com/office/powerpoint/2010/main" val="14944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2632" y="212615"/>
            <a:ext cx="9919368" cy="6645385"/>
          </a:xfrm>
        </p:spPr>
        <p:txBody>
          <a:bodyPr>
            <a:noAutofit/>
          </a:bodyPr>
          <a:lstStyle/>
          <a:p>
            <a:pPr lvl="0" indent="540000" algn="just">
              <a:lnSpc>
                <a:spcPct val="150000"/>
              </a:lnSpc>
              <a:spcBef>
                <a:spcPts val="0"/>
              </a:spcBef>
            </a:pPr>
            <a:r>
              <a:rPr lang="bg-BG" altLang="bg-BG" sz="2400" dirty="0"/>
              <a:t>Акцентът в дисциплината „</a:t>
            </a:r>
            <a:r>
              <a:rPr lang="bg-BG" sz="2400" dirty="0"/>
              <a:t>Управленски информационни системи</a:t>
            </a:r>
            <a:r>
              <a:rPr lang="bg-BG" altLang="bg-BG" sz="2400" dirty="0"/>
              <a:t>” е върху:</a:t>
            </a:r>
          </a:p>
          <a:p>
            <a:pPr marL="514350" lvl="0" indent="-514350" algn="just">
              <a:lnSpc>
                <a:spcPct val="130000"/>
              </a:lnSpc>
              <a:buFont typeface="Wingdings" panose="05000000000000000000" pitchFamily="2" charset="2"/>
              <a:buChar char="q"/>
              <a:defRPr/>
            </a:pPr>
            <a:r>
              <a:rPr lang="bg-BG" sz="2400" dirty="0"/>
              <a:t>хронология на развитието на информационните системи до наши дни; </a:t>
            </a:r>
          </a:p>
          <a:p>
            <a:pPr marL="514350" lvl="0" indent="-514350" algn="just">
              <a:lnSpc>
                <a:spcPct val="130000"/>
              </a:lnSpc>
              <a:buFont typeface="Wingdings" panose="05000000000000000000" pitchFamily="2" charset="2"/>
              <a:buChar char="q"/>
              <a:defRPr/>
            </a:pPr>
            <a:r>
              <a:rPr lang="bg-BG" sz="2400" dirty="0"/>
              <a:t>същност и характеристики на управленските информационни системи;</a:t>
            </a:r>
          </a:p>
          <a:p>
            <a:pPr marL="514350" lvl="0" indent="-514350" algn="just">
              <a:lnSpc>
                <a:spcPct val="130000"/>
              </a:lnSpc>
              <a:buFont typeface="Wingdings" panose="05000000000000000000" pitchFamily="2" charset="2"/>
              <a:buChar char="q"/>
              <a:defRPr/>
            </a:pPr>
            <a:r>
              <a:rPr lang="bg-BG" sz="2400" dirty="0"/>
              <a:t>системи за предаване и преработка на информация;</a:t>
            </a:r>
          </a:p>
          <a:p>
            <a:pPr marL="514350" lvl="0" indent="-514350" algn="just">
              <a:lnSpc>
                <a:spcPct val="130000"/>
              </a:lnSpc>
              <a:buFont typeface="Wingdings" panose="05000000000000000000" pitchFamily="2" charset="2"/>
              <a:buChar char="q"/>
              <a:defRPr/>
            </a:pPr>
            <a:r>
              <a:rPr lang="bg-BG" sz="2400" dirty="0"/>
              <a:t>бази данни в управленските информационни системи;</a:t>
            </a:r>
          </a:p>
          <a:p>
            <a:pPr marL="514350" lvl="0" indent="-514350" algn="just">
              <a:lnSpc>
                <a:spcPct val="130000"/>
              </a:lnSpc>
              <a:buFont typeface="Wingdings" panose="05000000000000000000" pitchFamily="2" charset="2"/>
              <a:buChar char="q"/>
              <a:defRPr/>
            </a:pPr>
            <a:r>
              <a:rPr lang="bg-BG" sz="2400" dirty="0"/>
              <a:t>различни видове модели на бази от данни;</a:t>
            </a:r>
          </a:p>
          <a:p>
            <a:pPr marL="514350" lvl="0" indent="-514350" algn="just">
              <a:lnSpc>
                <a:spcPct val="130000"/>
              </a:lnSpc>
              <a:buFont typeface="Wingdings" panose="05000000000000000000" pitchFamily="2" charset="2"/>
              <a:buChar char="q"/>
              <a:defRPr/>
            </a:pPr>
            <a:endParaRPr lang="bg-BG" sz="2400" dirty="0"/>
          </a:p>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sp>
        <p:nvSpPr>
          <p:cNvPr id="2" name="Rectangle 1"/>
          <p:cNvSpPr/>
          <p:nvPr/>
        </p:nvSpPr>
        <p:spPr>
          <a:xfrm>
            <a:off x="2229853" y="406984"/>
            <a:ext cx="9512969" cy="6117765"/>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По това време се появяват системи за автоматизиране на офиса (office automation), с които работата на целия административен персонал в организациите започва съществено да се променя. Персоналните компютри заедно с интерфейса на съответните компютърни мрежи и комуникационни устройства (телефон, факс и др.), представляват основата на т.нар. “Автоматизирани учрежденски системи”, чието главно предназначение е да се подпомагат всички останали ИС. В началото на </a:t>
            </a:r>
            <a:r>
              <a:rPr lang="bg-BG" sz="2400" dirty="0"/>
              <a:t>9</a:t>
            </a:r>
            <a:r>
              <a:rPr lang="bg-BG" sz="2400" dirty="0">
                <a:latin typeface="Cambria" panose="02040503050406030204" pitchFamily="18" charset="0"/>
              </a:rPr>
              <a:t>0-те години концепцията за информацията се променя отново – разглежда се като стратегически ресурс, потенциален източник на предимство в конкурентната борба. </a:t>
            </a:r>
          </a:p>
        </p:txBody>
      </p:sp>
    </p:spTree>
    <p:extLst>
      <p:ext uri="{BB962C8B-B14F-4D97-AF65-F5344CB8AC3E}">
        <p14:creationId xmlns:p14="http://schemas.microsoft.com/office/powerpoint/2010/main" val="1062593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
        <p:nvSpPr>
          <p:cNvPr id="2" name="Rectangle 1"/>
          <p:cNvSpPr/>
          <p:nvPr/>
        </p:nvSpPr>
        <p:spPr>
          <a:xfrm>
            <a:off x="2032000" y="293093"/>
            <a:ext cx="10160000" cy="6186309"/>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Тази концепция отразява предимствата на стратегическото планиране и теория и е един от факторите, довели до появата на областта “управление на информационните ресурси”. ИС са наречени “Стратегически информационни системи”.</a:t>
            </a:r>
          </a:p>
          <a:p>
            <a:pPr indent="457200" algn="just">
              <a:lnSpc>
                <a:spcPct val="150000"/>
              </a:lnSpc>
              <a:buClr>
                <a:schemeClr val="accent1">
                  <a:lumMod val="75000"/>
                </a:schemeClr>
              </a:buClr>
              <a:buSzPct val="85000"/>
            </a:pPr>
            <a:r>
              <a:rPr lang="bg-BG" sz="2400" dirty="0">
                <a:latin typeface="Cambria" panose="02040503050406030204" pitchFamily="18" charset="0"/>
              </a:rPr>
              <a:t>Развитието на информационните системи и технологии продължават непрекъснато, като по-важен резултат през 90-те на миналия век е появата на “Експертните системи” ES, изградени на базата на системи с изкуствен интелект, осигуряващи на работещите от всички равнища на стопанската организация със съответните знания и експертизи, необходими за по-добро, качествено и ефективно изпълнение на различни дейности. </a:t>
            </a:r>
          </a:p>
        </p:txBody>
      </p:sp>
    </p:spTree>
    <p:extLst>
      <p:ext uri="{BB962C8B-B14F-4D97-AF65-F5344CB8AC3E}">
        <p14:creationId xmlns:p14="http://schemas.microsoft.com/office/powerpoint/2010/main" val="405372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2" name="Rectangle 1"/>
          <p:cNvSpPr/>
          <p:nvPr/>
        </p:nvSpPr>
        <p:spPr>
          <a:xfrm>
            <a:off x="1533987" y="174811"/>
            <a:ext cx="10571747" cy="6555641"/>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latin typeface="Cambria" panose="02040503050406030204" pitchFamily="18" charset="0"/>
              </a:rPr>
              <a:t>На тази основа и според състава на техническите и програмни средства и характера на решаваните задачи, ИС могат да се разделят на няколко поколения:</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І поколение - Системи за диалогова обработка на запитвания (Transaction Processing Systems – TPS);</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ІІ поколение – Системи за автоматизация на офиса (Office Automated Systems – OAS);</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ІІІ поколение – Мениджърски информационни системи (Management Information Systems – MIS);</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ІV поколение – Системи за подпомагане на вземането на решения (Decision Support Systems - DSS)</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V поколение – Експертни системи (Expert Systems – ES), </a:t>
            </a:r>
            <a:r>
              <a:rPr lang="en-GB" sz="2400" dirty="0"/>
              <a:t>Екзекутивни информационни системи (</a:t>
            </a:r>
            <a:r>
              <a:rPr lang="en-GB" sz="2400" dirty="0">
                <a:latin typeface="Cambria" panose="02040503050406030204" pitchFamily="18" charset="0"/>
              </a:rPr>
              <a:t>Executive Information Systems – EIS)</a:t>
            </a:r>
            <a:r>
              <a:rPr lang="bg-BG" sz="2400" dirty="0">
                <a:latin typeface="Cambria" panose="02040503050406030204" pitchFamily="18" charset="0"/>
              </a:rPr>
              <a:t>.</a:t>
            </a:r>
          </a:p>
        </p:txBody>
      </p:sp>
    </p:spTree>
    <p:extLst>
      <p:ext uri="{BB962C8B-B14F-4D97-AF65-F5344CB8AC3E}">
        <p14:creationId xmlns:p14="http://schemas.microsoft.com/office/powerpoint/2010/main" val="347063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sp>
        <p:nvSpPr>
          <p:cNvPr id="2" name="Rectangle 1"/>
          <p:cNvSpPr/>
          <p:nvPr/>
        </p:nvSpPr>
        <p:spPr>
          <a:xfrm>
            <a:off x="2181724" y="597899"/>
            <a:ext cx="9769643" cy="4893647"/>
          </a:xfrm>
          <a:prstGeom prst="rect">
            <a:avLst/>
          </a:prstGeom>
        </p:spPr>
        <p:txBody>
          <a:bodyPr wrap="square">
            <a:spAutoFit/>
          </a:bodyPr>
          <a:lstStyle/>
          <a:p>
            <a:pPr algn="just">
              <a:lnSpc>
                <a:spcPct val="130000"/>
              </a:lnSpc>
              <a:buClr>
                <a:schemeClr val="accent1">
                  <a:lumMod val="75000"/>
                </a:schemeClr>
              </a:buClr>
              <a:buSzPct val="85000"/>
              <a:defRPr/>
            </a:pPr>
            <a:r>
              <a:rPr lang="bg-BG" sz="2400" b="1" i="1" dirty="0">
                <a:latin typeface="Cambria" panose="02040503050406030204" pitchFamily="18" charset="0"/>
              </a:rPr>
              <a:t>Дефиниции </a:t>
            </a:r>
          </a:p>
          <a:p>
            <a:pPr indent="457200" algn="just">
              <a:lnSpc>
                <a:spcPct val="130000"/>
              </a:lnSpc>
              <a:buClr>
                <a:schemeClr val="accent1">
                  <a:lumMod val="75000"/>
                </a:schemeClr>
              </a:buClr>
              <a:buSzPct val="85000"/>
              <a:defRPr/>
            </a:pPr>
            <a:r>
              <a:rPr lang="bg-BG" sz="2400" dirty="0">
                <a:latin typeface="Cambria" panose="02040503050406030204" pitchFamily="18" charset="0"/>
              </a:rPr>
              <a:t>С понятието Управленски Информационни Системи, ще обозначим съвременните бизнес информационни системи като средство за подпомагане и усъвършенстване на управлението на стопанските организации. Съществуват и други дефиниции за Управленските информационни системи, по-голямата част от които обаче подчертават подпомагащата им функция за нуждите на управлението. Най-общо може да се каже, че “УИС е комплексна система за осигуряване на информация за управленската дейност в една организация”.</a:t>
            </a:r>
          </a:p>
        </p:txBody>
      </p:sp>
    </p:spTree>
    <p:extLst>
      <p:ext uri="{BB962C8B-B14F-4D97-AF65-F5344CB8AC3E}">
        <p14:creationId xmlns:p14="http://schemas.microsoft.com/office/powerpoint/2010/main" val="125789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
        <p:nvSpPr>
          <p:cNvPr id="3" name="Text Placeholder 2"/>
          <p:cNvSpPr>
            <a:spLocks noGrp="1"/>
          </p:cNvSpPr>
          <p:nvPr>
            <p:ph type="body" idx="1"/>
          </p:nvPr>
        </p:nvSpPr>
        <p:spPr>
          <a:xfrm>
            <a:off x="352926" y="92225"/>
            <a:ext cx="11646567" cy="6765775"/>
          </a:xfrm>
          <a:solidFill>
            <a:schemeClr val="bg1"/>
          </a:solidFill>
        </p:spPr>
        <p:txBody>
          <a:bodyPr>
            <a:noAutofit/>
          </a:bodyPr>
          <a:lstStyle/>
          <a:p>
            <a:pPr indent="457200" algn="just">
              <a:lnSpc>
                <a:spcPct val="130000"/>
              </a:lnSpc>
              <a:spcBef>
                <a:spcPts val="0"/>
              </a:spcBef>
              <a:defRPr/>
            </a:pPr>
            <a:r>
              <a:rPr lang="bg-BG" sz="2400" dirty="0">
                <a:latin typeface="Cambria" panose="02040503050406030204" pitchFamily="18" charset="0"/>
              </a:rPr>
              <a:t>Греъм Къртис дава определение на управленската информационна система: „Всяка система, която осигурява информация за управленските дейности в една организация.” УИС се определят също и като система човек-машина, използващи компютри и телекомуникационни средства за интегрирано извършване на информационните процеси и предоставяне на резултатна информация на управляващите за повишаване на ефективността при вземането на решения. </a:t>
            </a:r>
          </a:p>
          <a:p>
            <a:pPr indent="457200" algn="just">
              <a:lnSpc>
                <a:spcPct val="130000"/>
              </a:lnSpc>
              <a:spcBef>
                <a:spcPts val="0"/>
              </a:spcBef>
              <a:defRPr/>
            </a:pPr>
            <a:r>
              <a:rPr lang="bg-BG" sz="2400" dirty="0">
                <a:latin typeface="Cambria" panose="02040503050406030204" pitchFamily="18" charset="0"/>
              </a:rPr>
              <a:t>Обобщавайки различните дефиниции, може да се направи едно по-изчерпателно определение за УИС: “</a:t>
            </a:r>
            <a:r>
              <a:rPr lang="bg-BG" sz="2400" i="1" dirty="0">
                <a:latin typeface="Cambria" panose="02040503050406030204" pitchFamily="18" charset="0"/>
              </a:rPr>
              <a:t>Непрекъснато развиваща се система за превръщане на данни от различни източници (вътрешни и външни за организацията) в информация и представянето й в подходяща форма за ръководителите от всички равнища и във всички функционални дейности на организацията с цел тяхното подпомагане за вземането на навременни и ефективни решения, при планирането, управлението и контрола на дейностите, за които те са отговорни”.</a:t>
            </a:r>
          </a:p>
          <a:p>
            <a:pPr indent="457200" algn="just">
              <a:lnSpc>
                <a:spcPct val="130000"/>
              </a:lnSpc>
              <a:spcBef>
                <a:spcPts val="0"/>
              </a:spcBef>
              <a:defRPr/>
            </a:pPr>
            <a:endParaRPr lang="bg-BG" altLang="bg-BG" sz="2400" dirty="0">
              <a:latin typeface="Cambria" panose="02040503050406030204" pitchFamily="18" charset="0"/>
            </a:endParaRPr>
          </a:p>
        </p:txBody>
      </p:sp>
    </p:spTree>
    <p:extLst>
      <p:ext uri="{BB962C8B-B14F-4D97-AF65-F5344CB8AC3E}">
        <p14:creationId xmlns:p14="http://schemas.microsoft.com/office/powerpoint/2010/main" val="171691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39496" y="279360"/>
            <a:ext cx="10160000" cy="6143220"/>
          </a:xfrm>
        </p:spPr>
        <p:txBody>
          <a:bodyPr wrap="square">
            <a:spAutoFit/>
          </a:bodyPr>
          <a:lstStyle/>
          <a:p>
            <a:pPr algn="just">
              <a:lnSpc>
                <a:spcPct val="130000"/>
              </a:lnSpc>
              <a:defRPr/>
            </a:pPr>
            <a:r>
              <a:rPr lang="bg-BG" sz="2400" b="1" i="1" dirty="0">
                <a:latin typeface="Cambria" panose="02040503050406030204" pitchFamily="18" charset="0"/>
              </a:rPr>
              <a:t>Критерии за избор на УИС</a:t>
            </a:r>
          </a:p>
          <a:p>
            <a:pPr indent="457200" algn="just">
              <a:lnSpc>
                <a:spcPct val="130000"/>
              </a:lnSpc>
            </a:pPr>
            <a:r>
              <a:rPr lang="bg-BG" sz="2400" dirty="0">
                <a:latin typeface="Cambria" panose="02040503050406030204" pitchFamily="18" charset="0"/>
              </a:rPr>
              <a:t>За правилния избор на Управленска информационна система се изисква тя да отговаря на няколко критерия:</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лесна и достъпна за ползване от потребителите;</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гъвкава – потенциал за разрастване паралелно със самия бизнес;</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кратък период на внедряване;</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съвместимост със съществуващият хардуер;</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независимост на базата данни, защита на данните;</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възможности за обновяване;</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качество на документацията;</a:t>
            </a:r>
          </a:p>
          <a:p>
            <a:pPr marL="612000" indent="-342900" algn="just">
              <a:lnSpc>
                <a:spcPct val="130000"/>
              </a:lnSpc>
              <a:spcBef>
                <a:spcPts val="600"/>
              </a:spcBef>
              <a:buFont typeface="Wingdings" panose="05000000000000000000" pitchFamily="2" charset="2"/>
              <a:buChar char="q"/>
            </a:pPr>
            <a:r>
              <a:rPr lang="bg-BG" sz="2400" dirty="0">
                <a:latin typeface="Cambria" panose="02040503050406030204" pitchFamily="18" charset="0"/>
              </a:rPr>
              <a:t>предоставяне на поддръжка на системата след внедряването.</a:t>
            </a:r>
          </a:p>
        </p:txBody>
      </p:sp>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spTree>
    <p:extLst>
      <p:ext uri="{BB962C8B-B14F-4D97-AF65-F5344CB8AC3E}">
        <p14:creationId xmlns:p14="http://schemas.microsoft.com/office/powerpoint/2010/main" val="137932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2" name="Rectangle 1"/>
          <p:cNvSpPr/>
          <p:nvPr/>
        </p:nvSpPr>
        <p:spPr>
          <a:xfrm>
            <a:off x="1930400" y="335846"/>
            <a:ext cx="9994900" cy="522387"/>
          </a:xfrm>
          <a:prstGeom prst="rect">
            <a:avLst/>
          </a:prstGeom>
        </p:spPr>
        <p:txBody>
          <a:bodyPr wrap="square">
            <a:spAutoFit/>
          </a:bodyPr>
          <a:lstStyle/>
          <a:p>
            <a:pPr algn="just">
              <a:lnSpc>
                <a:spcPct val="130000"/>
              </a:lnSpc>
              <a:buClr>
                <a:schemeClr val="accent1">
                  <a:lumMod val="75000"/>
                </a:schemeClr>
              </a:buClr>
              <a:buSzPct val="85000"/>
              <a:defRPr/>
            </a:pPr>
            <a:r>
              <a:rPr lang="bg-BG" sz="2400" b="1" i="1" dirty="0">
                <a:latin typeface="Cambria" panose="02040503050406030204" pitchFamily="18" charset="0"/>
              </a:rPr>
              <a:t>Предимства на съвременните УИС: </a:t>
            </a:r>
          </a:p>
        </p:txBody>
      </p:sp>
      <p:sp>
        <p:nvSpPr>
          <p:cNvPr id="5" name="Rectangle 4"/>
          <p:cNvSpPr/>
          <p:nvPr/>
        </p:nvSpPr>
        <p:spPr>
          <a:xfrm>
            <a:off x="2032000" y="858233"/>
            <a:ext cx="9893300" cy="5681555"/>
          </a:xfrm>
          <a:prstGeom prst="rect">
            <a:avLst/>
          </a:prstGeom>
        </p:spPr>
        <p:txBody>
          <a:bodyPr wrap="square">
            <a:spAutoFit/>
          </a:bodyPr>
          <a:lstStyle/>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Интегрират данните на организацията в единна, всестранна и изчерпателна база данни; </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Позволяват създаване на данни в реално време, по време на самата транзакция; </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Предоставят възможности за извличане на коректни и актуални данни за анализ и отчет; </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Предлагат най-новата информация на мениджърите на различните нива на управление с цел по-добро и бързо вземане на решения;</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 Позволяват на предприятията драстично да повишават нивото на операциите си;</a:t>
            </a:r>
          </a:p>
        </p:txBody>
      </p:sp>
    </p:spTree>
    <p:extLst>
      <p:ext uri="{BB962C8B-B14F-4D97-AF65-F5344CB8AC3E}">
        <p14:creationId xmlns:p14="http://schemas.microsoft.com/office/powerpoint/2010/main" val="205494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2" name="Rectangle 1"/>
          <p:cNvSpPr/>
          <p:nvPr/>
        </p:nvSpPr>
        <p:spPr>
          <a:xfrm>
            <a:off x="2032001" y="465259"/>
            <a:ext cx="9944100" cy="5124480"/>
          </a:xfrm>
          <a:prstGeom prst="rect">
            <a:avLst/>
          </a:prstGeom>
        </p:spPr>
        <p:txBody>
          <a:bodyPr wrap="square">
            <a:spAutoFit/>
          </a:bodyPr>
          <a:lstStyle/>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t>Съгласуват и оптимизират целите и задачите на отделните отдели; </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t>Правят възможно опознаването и внедряването на глобални бизнес- пратки;</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t>Изменят организацията в посока към повече екипна работа, прави я по-гъвкава и по-плавно функционираща;</a:t>
            </a:r>
          </a:p>
          <a:p>
            <a:pPr marL="612000" indent="-342900" algn="just">
              <a:lnSpc>
                <a:spcPct val="130000"/>
              </a:lnSpc>
              <a:spcBef>
                <a:spcPts val="600"/>
              </a:spcBef>
              <a:buClr>
                <a:schemeClr val="accent1">
                  <a:lumMod val="75000"/>
                </a:schemeClr>
              </a:buClr>
              <a:buSzPct val="85000"/>
              <a:buFont typeface="Wingdings" panose="05000000000000000000" pitchFamily="2" charset="2"/>
              <a:buChar char="q"/>
            </a:pPr>
            <a:r>
              <a:rPr lang="ru-RU" sz="2400" dirty="0"/>
              <a:t>Създава най-добрият уред за измерване на ползите в една организация чрез мониторинг на възвръщаемостта на инвестициите не само от гледна точка на парите, но и човешкия ресурс, материалите, времето, информацията. </a:t>
            </a:r>
            <a:endParaRPr lang="bg-BG" sz="2400" dirty="0"/>
          </a:p>
        </p:txBody>
      </p:sp>
    </p:spTree>
    <p:extLst>
      <p:ext uri="{BB962C8B-B14F-4D97-AF65-F5344CB8AC3E}">
        <p14:creationId xmlns:p14="http://schemas.microsoft.com/office/powerpoint/2010/main" val="317439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Rectangle 1"/>
          <p:cNvSpPr/>
          <p:nvPr/>
        </p:nvSpPr>
        <p:spPr>
          <a:xfrm>
            <a:off x="1930400" y="254000"/>
            <a:ext cx="9931400" cy="148265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В съвременното управление на организациите и с непрекъснатото увеличаване на наличната мениджърска информация се налага понятието информационен цикъл.</a:t>
            </a:r>
          </a:p>
        </p:txBody>
      </p:sp>
      <p:pic>
        <p:nvPicPr>
          <p:cNvPr id="8" name="Picture 7"/>
          <p:cNvPicPr>
            <a:picLocks noChangeAspect="1"/>
          </p:cNvPicPr>
          <p:nvPr/>
        </p:nvPicPr>
        <p:blipFill>
          <a:blip r:embed="rId3"/>
          <a:stretch>
            <a:fillRect/>
          </a:stretch>
        </p:blipFill>
        <p:spPr>
          <a:xfrm>
            <a:off x="2536370" y="1913587"/>
            <a:ext cx="7731694" cy="2963213"/>
          </a:xfrm>
          <a:prstGeom prst="rect">
            <a:avLst/>
          </a:prstGeom>
        </p:spPr>
      </p:pic>
      <p:sp>
        <p:nvSpPr>
          <p:cNvPr id="9" name="Rectangle 8"/>
          <p:cNvSpPr/>
          <p:nvPr/>
        </p:nvSpPr>
        <p:spPr>
          <a:xfrm>
            <a:off x="4394021" y="4970444"/>
            <a:ext cx="4494820" cy="461665"/>
          </a:xfrm>
          <a:prstGeom prst="rect">
            <a:avLst/>
          </a:prstGeom>
        </p:spPr>
        <p:txBody>
          <a:bodyPr wrap="none">
            <a:spAutoFit/>
          </a:bodyPr>
          <a:lstStyle/>
          <a:p>
            <a:pPr algn="ctr">
              <a:spcAft>
                <a:spcPts val="0"/>
              </a:spcAft>
            </a:pPr>
            <a:r>
              <a:rPr lang="en-GB" sz="2400" dirty="0">
                <a:latin typeface="Cambria" panose="02040503050406030204" pitchFamily="18" charset="0"/>
              </a:rPr>
              <a:t>Фиг. 1. Информационен цикъл.</a:t>
            </a:r>
            <a:endParaRPr lang="bg-BG" sz="2400" dirty="0">
              <a:latin typeface="Cambria" panose="02040503050406030204" pitchFamily="18" charset="0"/>
            </a:endParaRPr>
          </a:p>
        </p:txBody>
      </p:sp>
    </p:spTree>
    <p:extLst>
      <p:ext uri="{BB962C8B-B14F-4D97-AF65-F5344CB8AC3E}">
        <p14:creationId xmlns:p14="http://schemas.microsoft.com/office/powerpoint/2010/main" val="3741159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
        <p:nvSpPr>
          <p:cNvPr id="2" name="Rectangle 1"/>
          <p:cNvSpPr/>
          <p:nvPr/>
        </p:nvSpPr>
        <p:spPr>
          <a:xfrm>
            <a:off x="2032000" y="618598"/>
            <a:ext cx="10198100" cy="5373779"/>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Информационният цикъл изобразява процеса на генериране (получаване), преобразуване, предаване на информация и обратна връзка (с нова информация). Този процес се реализира чрез непрекъснато повторение, като на всяко следващо ниво се осигурява нова информация, отразяваща новото състояние на системата (организацията) и/или нейната обкръжаваща среда. Преобразуването на данните и предаването на информацията на мениджърите се описват в технологичен процес на обработка на информация и се вграждат в съвременните информационни системи, включително програмните продукти, които търпят непрекъснато развитие и подобряване</a:t>
            </a:r>
          </a:p>
        </p:txBody>
      </p:sp>
    </p:spTree>
    <p:extLst>
      <p:ext uri="{BB962C8B-B14F-4D97-AF65-F5344CB8AC3E}">
        <p14:creationId xmlns:p14="http://schemas.microsoft.com/office/powerpoint/2010/main" val="117044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2" name="Rectangle 1"/>
          <p:cNvSpPr/>
          <p:nvPr/>
        </p:nvSpPr>
        <p:spPr>
          <a:xfrm>
            <a:off x="2368885" y="472470"/>
            <a:ext cx="9423400" cy="4068806"/>
          </a:xfrm>
          <a:prstGeom prst="rect">
            <a:avLst/>
          </a:prstGeom>
        </p:spPr>
        <p:txBody>
          <a:bodyPr wrap="square">
            <a:spAutoFit/>
          </a:bodyPr>
          <a:lstStyle/>
          <a:p>
            <a:pPr marL="514350" lvl="0" indent="-514350" algn="just">
              <a:lnSpc>
                <a:spcPct val="130000"/>
              </a:lnSpc>
              <a:spcBef>
                <a:spcPts val="1200"/>
              </a:spcBef>
              <a:buClr>
                <a:schemeClr val="accent1">
                  <a:lumMod val="75000"/>
                </a:schemeClr>
              </a:buClr>
              <a:buSzPct val="85000"/>
              <a:buFont typeface="Wingdings" panose="05000000000000000000" pitchFamily="2" charset="2"/>
              <a:buChar char="q"/>
              <a:defRPr/>
            </a:pPr>
            <a:r>
              <a:rPr lang="ru-RU" sz="2400" dirty="0"/>
              <a:t>релационния </a:t>
            </a:r>
            <a:r>
              <a:rPr lang="bg-BG" sz="2400" dirty="0"/>
              <a:t>модел на бази от данни. Разглеждат се въпроси за реализацията на релационна база данни, операциите над релационни модели и получаването на нормална форма;</a:t>
            </a:r>
          </a:p>
          <a:p>
            <a:pPr marL="514350" lvl="0" indent="-514350" algn="just">
              <a:lnSpc>
                <a:spcPct val="130000"/>
              </a:lnSpc>
              <a:spcBef>
                <a:spcPts val="1200"/>
              </a:spcBef>
              <a:buClr>
                <a:schemeClr val="accent1">
                  <a:lumMod val="75000"/>
                </a:schemeClr>
              </a:buClr>
              <a:buSzPct val="85000"/>
              <a:buFont typeface="Wingdings" panose="05000000000000000000" pitchFamily="2" charset="2"/>
              <a:buChar char="q"/>
              <a:defRPr/>
            </a:pPr>
            <a:r>
              <a:rPr lang="bg-BG" sz="2400" dirty="0"/>
              <a:t>особеностите при проектиране на разпределени бази данни;</a:t>
            </a:r>
          </a:p>
          <a:p>
            <a:pPr marL="514350" lvl="0" indent="-514350" algn="just">
              <a:lnSpc>
                <a:spcPct val="130000"/>
              </a:lnSpc>
              <a:spcBef>
                <a:spcPts val="1200"/>
              </a:spcBef>
              <a:buClr>
                <a:schemeClr val="accent1">
                  <a:lumMod val="75000"/>
                </a:schemeClr>
              </a:buClr>
              <a:buSzPct val="85000"/>
              <a:buFont typeface="Wingdings" panose="05000000000000000000" pitchFamily="2" charset="2"/>
              <a:buChar char="q"/>
              <a:defRPr/>
            </a:pPr>
            <a:r>
              <a:rPr lang="bg-BG" sz="2400" dirty="0"/>
              <a:t>система за оперативна управленска информация;</a:t>
            </a:r>
          </a:p>
          <a:p>
            <a:pPr marL="514350" lvl="0" indent="-514350" algn="just">
              <a:lnSpc>
                <a:spcPct val="130000"/>
              </a:lnSpc>
              <a:spcBef>
                <a:spcPts val="1200"/>
              </a:spcBef>
              <a:buClr>
                <a:schemeClr val="accent1">
                  <a:lumMod val="75000"/>
                </a:schemeClr>
              </a:buClr>
              <a:buSzPct val="85000"/>
              <a:buFont typeface="Wingdings" panose="05000000000000000000" pitchFamily="2" charset="2"/>
              <a:buChar char="q"/>
              <a:defRPr/>
            </a:pPr>
            <a:r>
              <a:rPr lang="bg-BG" sz="2400" dirty="0"/>
              <a:t>система за маркетингова информация;</a:t>
            </a:r>
          </a:p>
          <a:p>
            <a:pPr marL="514350" lvl="0" indent="-514350" algn="just">
              <a:lnSpc>
                <a:spcPct val="130000"/>
              </a:lnSpc>
              <a:spcBef>
                <a:spcPts val="1200"/>
              </a:spcBef>
              <a:buClr>
                <a:schemeClr val="accent1">
                  <a:lumMod val="75000"/>
                </a:schemeClr>
              </a:buClr>
              <a:buSzPct val="85000"/>
              <a:buFont typeface="Wingdings" panose="05000000000000000000" pitchFamily="2" charset="2"/>
              <a:buChar char="q"/>
              <a:defRPr/>
            </a:pPr>
            <a:r>
              <a:rPr lang="bg-BG" sz="2400" dirty="0"/>
              <a:t>информационна система за управление на производство;</a:t>
            </a:r>
          </a:p>
        </p:txBody>
      </p:sp>
    </p:spTree>
    <p:extLst>
      <p:ext uri="{BB962C8B-B14F-4D97-AF65-F5344CB8AC3E}">
        <p14:creationId xmlns:p14="http://schemas.microsoft.com/office/powerpoint/2010/main" val="12968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12210" y="239166"/>
            <a:ext cx="9798958" cy="6434350"/>
          </a:xfrm>
        </p:spPr>
        <p:txBody>
          <a:bodyPr>
            <a:noAutofit/>
          </a:bodyPr>
          <a:lstStyle/>
          <a:p>
            <a:pPr algn="just">
              <a:lnSpc>
                <a:spcPct val="130000"/>
              </a:lnSpc>
            </a:pPr>
            <a:r>
              <a:rPr lang="bg-BG" sz="2400" b="1" i="1" dirty="0">
                <a:latin typeface="Cambria" panose="02040503050406030204" pitchFamily="18" charset="0"/>
              </a:rPr>
              <a:t>Видове управленски информационни системи</a:t>
            </a:r>
          </a:p>
          <a:p>
            <a:pPr indent="457200" algn="just">
              <a:lnSpc>
                <a:spcPct val="130000"/>
              </a:lnSpc>
              <a:defRPr/>
            </a:pPr>
            <a:r>
              <a:rPr lang="bg-BG" sz="2400" dirty="0">
                <a:latin typeface="Cambria" panose="02040503050406030204" pitchFamily="18" charset="0"/>
              </a:rPr>
              <a:t>Управленските информационни системи са класифицирани от Айкова [2] според това как те се отнасят към функциите на управление, които подпомагат:</a:t>
            </a:r>
          </a:p>
          <a:p>
            <a:pPr marL="457200" indent="-457200" algn="just">
              <a:lnSpc>
                <a:spcPct val="130000"/>
              </a:lnSpc>
              <a:buFont typeface="+mj-lt"/>
              <a:buAutoNum type="arabicPeriod"/>
              <a:defRPr/>
            </a:pPr>
            <a:r>
              <a:rPr lang="bg-BG" sz="2400" dirty="0">
                <a:latin typeface="Cambria" panose="02040503050406030204" pitchFamily="18" charset="0"/>
              </a:rPr>
              <a:t>Система за управление с обратната връзка, която осигурява съществуването на динамични, саморегулиращи се системи. В бизнеса, обаче, най-важният регулатор е човека, който трябва да взема неструктурирани решения.</a:t>
            </a:r>
          </a:p>
          <a:p>
            <a:pPr indent="457200" algn="just">
              <a:lnSpc>
                <a:spcPct val="130000"/>
              </a:lnSpc>
              <a:defRPr/>
            </a:pPr>
            <a:r>
              <a:rPr lang="bg-BG" sz="2400" dirty="0">
                <a:latin typeface="Cambria" panose="02040503050406030204" pitchFamily="18" charset="0"/>
              </a:rPr>
              <a:t>Принципи на управление с обратна връзка при критерий разходи/ползи:</a:t>
            </a:r>
          </a:p>
          <a:p>
            <a:pPr marL="720000" lvl="0" indent="-342900" algn="just">
              <a:lnSpc>
                <a:spcPct val="130000"/>
              </a:lnSpc>
              <a:spcBef>
                <a:spcPts val="0"/>
              </a:spcBef>
              <a:buFont typeface="Cambria" panose="02040503050406030204" pitchFamily="18" charset="0"/>
              <a:buChar char="‒"/>
              <a:defRPr/>
            </a:pPr>
            <a:r>
              <a:rPr lang="bg-BG" sz="2400" dirty="0">
                <a:latin typeface="Cambria" panose="02040503050406030204" pitchFamily="18" charset="0"/>
              </a:rPr>
              <a:t>данните и информацията предоставени за управление да са лесни за разбиране,  да отговарят на заданието;</a:t>
            </a:r>
          </a:p>
          <a:p>
            <a:pPr indent="457200" algn="just">
              <a:lnSpc>
                <a:spcPct val="130000"/>
              </a:lnSpc>
              <a:defRPr/>
            </a:pPr>
            <a:endParaRPr lang="bg-BG" sz="2400" dirty="0">
              <a:latin typeface="Cambria" panose="02040503050406030204" pitchFamily="18" charset="0"/>
            </a:endParaRPr>
          </a:p>
          <a:p>
            <a:pPr indent="457200" algn="just">
              <a:lnSpc>
                <a:spcPct val="130000"/>
              </a:lnSpc>
              <a:defRPr/>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spTree>
    <p:extLst>
      <p:ext uri="{BB962C8B-B14F-4D97-AF65-F5344CB8AC3E}">
        <p14:creationId xmlns:p14="http://schemas.microsoft.com/office/powerpoint/2010/main" val="112468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sp>
        <p:nvSpPr>
          <p:cNvPr id="2" name="Rectangle 1"/>
          <p:cNvSpPr/>
          <p:nvPr/>
        </p:nvSpPr>
        <p:spPr>
          <a:xfrm>
            <a:off x="2032000" y="314350"/>
            <a:ext cx="9791629" cy="6161687"/>
          </a:xfrm>
          <a:prstGeom prst="rect">
            <a:avLst/>
          </a:prstGeom>
        </p:spPr>
        <p:txBody>
          <a:bodyPr wrap="square">
            <a:spAutoFit/>
          </a:bodyPr>
          <a:lstStyle/>
          <a:p>
            <a:pPr marL="720000" indent="-342900" algn="just">
              <a:lnSpc>
                <a:spcPct val="130000"/>
              </a:lnSpc>
              <a:buClr>
                <a:schemeClr val="accent1">
                  <a:lumMod val="75000"/>
                </a:schemeClr>
              </a:buClr>
              <a:buSzPct val="85000"/>
              <a:buFont typeface="Cambria" panose="02040503050406030204" pitchFamily="18" charset="0"/>
              <a:buChar char="‒"/>
              <a:defRPr/>
            </a:pPr>
            <a:r>
              <a:rPr lang="bg-BG" sz="2400" dirty="0">
                <a:latin typeface="Cambria" panose="02040503050406030204" pitchFamily="18" charset="0"/>
              </a:rPr>
              <a:t>задачите да са с подходящ обем;</a:t>
            </a:r>
          </a:p>
          <a:p>
            <a:pPr marL="720000" indent="-342900" algn="just">
              <a:lnSpc>
                <a:spcPct val="130000"/>
              </a:lnSpc>
              <a:buClr>
                <a:schemeClr val="accent1">
                  <a:lumMod val="75000"/>
                </a:schemeClr>
              </a:buClr>
              <a:buSzPct val="85000"/>
              <a:buFont typeface="Cambria" panose="02040503050406030204" pitchFamily="18" charset="0"/>
              <a:buChar char="‒"/>
              <a:defRPr/>
            </a:pPr>
            <a:r>
              <a:rPr lang="bg-BG" sz="2400" dirty="0">
                <a:latin typeface="Cambria" panose="02040503050406030204" pitchFamily="18" charset="0"/>
              </a:rPr>
              <a:t>данните и информацията да се предоставят своевременно на управляващите, да съответстват на цикъла на управление;</a:t>
            </a:r>
          </a:p>
          <a:p>
            <a:pPr marL="720000" indent="-342900" algn="just">
              <a:lnSpc>
                <a:spcPct val="130000"/>
              </a:lnSpc>
              <a:buClr>
                <a:schemeClr val="accent1">
                  <a:lumMod val="75000"/>
                </a:schemeClr>
              </a:buClr>
              <a:buSzPct val="85000"/>
              <a:buFont typeface="Cambria" panose="02040503050406030204" pitchFamily="18" charset="0"/>
              <a:buChar char="‒"/>
              <a:defRPr/>
            </a:pPr>
            <a:r>
              <a:rPr lang="bg-BG" sz="2400" dirty="0">
                <a:latin typeface="Cambria" panose="02040503050406030204" pitchFamily="18" charset="0"/>
              </a:rPr>
              <a:t>ограничаване на предоставяната на мениджмънта информация по отношение на детайлите, за да се избегне претоварване.</a:t>
            </a:r>
          </a:p>
          <a:p>
            <a:pPr marL="457200" lvl="0" indent="-457200" algn="just">
              <a:lnSpc>
                <a:spcPct val="130000"/>
              </a:lnSpc>
              <a:spcBef>
                <a:spcPts val="1200"/>
              </a:spcBef>
              <a:buClr>
                <a:schemeClr val="accent1">
                  <a:lumMod val="75000"/>
                </a:schemeClr>
              </a:buClr>
              <a:buSzPct val="85000"/>
              <a:buFont typeface="+mj-lt"/>
              <a:buAutoNum type="arabicPeriod" startAt="2"/>
              <a:defRPr/>
            </a:pPr>
            <a:r>
              <a:rPr lang="bg-BG" sz="2400" dirty="0">
                <a:latin typeface="Cambria" panose="02040503050406030204" pitchFamily="18" charset="0"/>
              </a:rPr>
              <a:t>Управление с прогнозиране - свързана с осъществяване на предварително известна прогноза за състоянието на системата, въз основа на което се вземат управленски решения.</a:t>
            </a:r>
          </a:p>
          <a:p>
            <a:pPr marL="457200" indent="-457200" algn="just">
              <a:lnSpc>
                <a:spcPct val="130000"/>
              </a:lnSpc>
              <a:spcBef>
                <a:spcPts val="1200"/>
              </a:spcBef>
              <a:buClr>
                <a:schemeClr val="accent1">
                  <a:lumMod val="75000"/>
                </a:schemeClr>
              </a:buClr>
              <a:buSzPct val="85000"/>
              <a:buFont typeface="+mj-lt"/>
              <a:buAutoNum type="arabicPeriod" startAt="2"/>
              <a:defRPr/>
            </a:pPr>
            <a:r>
              <a:rPr lang="bg-BG" sz="2400" dirty="0">
                <a:latin typeface="Cambria" panose="02040503050406030204" pitchFamily="18" charset="0"/>
              </a:rPr>
              <a:t>Превантивно управление – предварително тестване на моделите в реални условия или във виртуална компютърна среда. Така предварително се проверяват различни варианти на управленски решения и се избира най-подходящото. </a:t>
            </a:r>
            <a:endParaRPr lang="bg-BG" altLang="bg-BG" sz="2400" dirty="0"/>
          </a:p>
        </p:txBody>
      </p:sp>
    </p:spTree>
    <p:extLst>
      <p:ext uri="{BB962C8B-B14F-4D97-AF65-F5344CB8AC3E}">
        <p14:creationId xmlns:p14="http://schemas.microsoft.com/office/powerpoint/2010/main" val="10272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2" name="Rectangle 1"/>
          <p:cNvSpPr/>
          <p:nvPr/>
        </p:nvSpPr>
        <p:spPr>
          <a:xfrm>
            <a:off x="2240547" y="807995"/>
            <a:ext cx="9678736" cy="4068806"/>
          </a:xfrm>
          <a:prstGeom prst="rect">
            <a:avLst/>
          </a:prstGeom>
        </p:spPr>
        <p:txBody>
          <a:bodyPr wrap="square">
            <a:spAutoFit/>
          </a:bodyPr>
          <a:lstStyle/>
          <a:p>
            <a:pPr indent="457200" algn="just">
              <a:lnSpc>
                <a:spcPct val="130000"/>
              </a:lnSpc>
              <a:spcBef>
                <a:spcPts val="1200"/>
              </a:spcBef>
              <a:buClr>
                <a:schemeClr val="accent1">
                  <a:lumMod val="75000"/>
                </a:schemeClr>
              </a:buClr>
              <a:buSzPct val="85000"/>
              <a:defRPr/>
            </a:pPr>
            <a:r>
              <a:rPr lang="bg-BG" sz="2400" dirty="0">
                <a:latin typeface="Cambria" panose="02040503050406030204" pitchFamily="18" charset="0"/>
              </a:rPr>
              <a:t>Видове УИС според насочеността им към управленските дейности, които обслужват: </a:t>
            </a:r>
          </a:p>
          <a:p>
            <a:pPr marL="457200" indent="-457200" algn="just">
              <a:lnSpc>
                <a:spcPct val="130000"/>
              </a:lnSpc>
              <a:spcBef>
                <a:spcPts val="1200"/>
              </a:spcBef>
              <a:buClr>
                <a:schemeClr val="accent1">
                  <a:lumMod val="75000"/>
                </a:schemeClr>
              </a:buClr>
              <a:buSzPct val="85000"/>
              <a:buFont typeface="+mj-lt"/>
              <a:buAutoNum type="arabicPeriod"/>
              <a:defRPr/>
            </a:pPr>
            <a:r>
              <a:rPr lang="bg-BG" sz="2400" dirty="0">
                <a:latin typeface="Cambria" panose="02040503050406030204" pitchFamily="18" charset="0"/>
              </a:rPr>
              <a:t>За даване на ранни предупредителни сигнали; </a:t>
            </a:r>
          </a:p>
          <a:p>
            <a:pPr marL="457200" indent="-457200" algn="just">
              <a:lnSpc>
                <a:spcPct val="130000"/>
              </a:lnSpc>
              <a:spcBef>
                <a:spcPts val="1200"/>
              </a:spcBef>
              <a:buClr>
                <a:schemeClr val="accent1">
                  <a:lumMod val="75000"/>
                </a:schemeClr>
              </a:buClr>
              <a:buSzPct val="85000"/>
              <a:buFont typeface="+mj-lt"/>
              <a:buAutoNum type="arabicPeriod"/>
              <a:defRPr/>
            </a:pPr>
            <a:r>
              <a:rPr lang="bg-BG" sz="2400" dirty="0">
                <a:latin typeface="Cambria" panose="02040503050406030204" pitchFamily="18" charset="0"/>
              </a:rPr>
              <a:t>Предоставяща информация подпомагаща вземането на решения; </a:t>
            </a:r>
          </a:p>
          <a:p>
            <a:pPr marL="457200" indent="-457200" algn="just">
              <a:lnSpc>
                <a:spcPct val="130000"/>
              </a:lnSpc>
              <a:spcBef>
                <a:spcPts val="1200"/>
              </a:spcBef>
              <a:buClr>
                <a:schemeClr val="accent1">
                  <a:lumMod val="75000"/>
                </a:schemeClr>
              </a:buClr>
              <a:buSzPct val="85000"/>
              <a:buFont typeface="+mj-lt"/>
              <a:buAutoNum type="arabicPeriod"/>
              <a:defRPr/>
            </a:pPr>
            <a:r>
              <a:rPr lang="bg-BG" sz="2400" dirty="0">
                <a:latin typeface="Cambria" panose="02040503050406030204" pitchFamily="18" charset="0"/>
              </a:rPr>
              <a:t>Осигурява програмируемо вземане на решение; </a:t>
            </a:r>
          </a:p>
          <a:p>
            <a:pPr marL="457200" indent="-457200" algn="just">
              <a:lnSpc>
                <a:spcPct val="130000"/>
              </a:lnSpc>
              <a:spcBef>
                <a:spcPts val="1200"/>
              </a:spcBef>
              <a:buClr>
                <a:schemeClr val="accent1">
                  <a:lumMod val="75000"/>
                </a:schemeClr>
              </a:buClr>
              <a:buSzPct val="85000"/>
              <a:buFont typeface="+mj-lt"/>
              <a:buAutoNum type="arabicPeriod"/>
              <a:defRPr/>
            </a:pPr>
            <a:r>
              <a:rPr lang="bg-BG" sz="2400" dirty="0">
                <a:latin typeface="Cambria" panose="02040503050406030204" pitchFamily="18" charset="0"/>
              </a:rPr>
              <a:t>Автоматизиране на рутинните дейности.</a:t>
            </a:r>
          </a:p>
        </p:txBody>
      </p:sp>
    </p:spTree>
    <p:extLst>
      <p:ext uri="{BB962C8B-B14F-4D97-AF65-F5344CB8AC3E}">
        <p14:creationId xmlns:p14="http://schemas.microsoft.com/office/powerpoint/2010/main" val="3351623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sp>
        <p:nvSpPr>
          <p:cNvPr id="18" name="Rectangle 17"/>
          <p:cNvSpPr/>
          <p:nvPr/>
        </p:nvSpPr>
        <p:spPr>
          <a:xfrm>
            <a:off x="2056133" y="0"/>
            <a:ext cx="9911277" cy="6857262"/>
          </a:xfrm>
          <a:prstGeom prst="rect">
            <a:avLst/>
          </a:prstGeom>
        </p:spPr>
        <p:txBody>
          <a:bodyPr wrap="square">
            <a:spAutoFit/>
          </a:bodyPr>
          <a:lstStyle/>
          <a:p>
            <a:r>
              <a:rPr lang="en-GB" sz="2400" b="1" i="1" dirty="0" err="1">
                <a:latin typeface="Cambria" panose="02040503050406030204" pitchFamily="18" charset="0"/>
              </a:rPr>
              <a:t>Структура</a:t>
            </a:r>
            <a:r>
              <a:rPr lang="en-GB" sz="2400" b="1" i="1" dirty="0">
                <a:latin typeface="Cambria" panose="02040503050406030204" pitchFamily="18" charset="0"/>
              </a:rPr>
              <a:t> </a:t>
            </a:r>
            <a:r>
              <a:rPr lang="en-GB" sz="2400" b="1" i="1" dirty="0" err="1">
                <a:latin typeface="Cambria" panose="02040503050406030204" pitchFamily="18" charset="0"/>
              </a:rPr>
              <a:t>на</a:t>
            </a:r>
            <a:r>
              <a:rPr lang="en-GB" sz="2400" b="1" i="1" dirty="0">
                <a:latin typeface="Cambria" panose="02040503050406030204" pitchFamily="18" charset="0"/>
              </a:rPr>
              <a:t> </a:t>
            </a:r>
            <a:r>
              <a:rPr lang="en-GB" sz="2400" b="1" i="1" dirty="0" err="1">
                <a:latin typeface="Cambria" panose="02040503050406030204" pitchFamily="18" charset="0"/>
              </a:rPr>
              <a:t>управленските</a:t>
            </a:r>
            <a:r>
              <a:rPr lang="en-GB" sz="2400" b="1" i="1" dirty="0">
                <a:latin typeface="Cambria" panose="02040503050406030204" pitchFamily="18" charset="0"/>
              </a:rPr>
              <a:t> информационни системи</a:t>
            </a:r>
            <a:endParaRPr lang="bg-BG" sz="2400" b="1" i="1" dirty="0">
              <a:latin typeface="Cambria" panose="02040503050406030204" pitchFamily="18" charset="0"/>
            </a:endParaRPr>
          </a:p>
          <a:p>
            <a:pPr indent="457200" algn="just">
              <a:lnSpc>
                <a:spcPct val="130000"/>
              </a:lnSpc>
              <a:spcBef>
                <a:spcPts val="1200"/>
              </a:spcBef>
              <a:buClr>
                <a:schemeClr val="accent1">
                  <a:lumMod val="75000"/>
                </a:schemeClr>
              </a:buClr>
              <a:buSzPct val="85000"/>
              <a:defRPr/>
            </a:pPr>
            <a:r>
              <a:rPr lang="bg-BG" dirty="0"/>
              <a:t> </a:t>
            </a:r>
            <a:r>
              <a:rPr lang="en-GB" sz="2400" dirty="0" err="1">
                <a:latin typeface="Cambria" panose="02040503050406030204" pitchFamily="18" charset="0"/>
              </a:rPr>
              <a:t>При</a:t>
            </a:r>
            <a:r>
              <a:rPr lang="en-GB" sz="2400" dirty="0">
                <a:latin typeface="Cambria" panose="02040503050406030204" pitchFamily="18" charset="0"/>
              </a:rPr>
              <a:t> </a:t>
            </a:r>
            <a:r>
              <a:rPr lang="en-GB" sz="2400" dirty="0" err="1">
                <a:latin typeface="Cambria" panose="02040503050406030204" pitchFamily="18" charset="0"/>
              </a:rPr>
              <a:t>разработването</a:t>
            </a:r>
            <a:r>
              <a:rPr lang="en-GB" sz="2400" dirty="0">
                <a:latin typeface="Cambria" panose="02040503050406030204" pitchFamily="18" charset="0"/>
              </a:rPr>
              <a:t> и </a:t>
            </a:r>
            <a:r>
              <a:rPr lang="en-GB" sz="2400" dirty="0" err="1">
                <a:latin typeface="Cambria" panose="02040503050406030204" pitchFamily="18" charset="0"/>
              </a:rPr>
              <a:t>внедряването</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съвременните</a:t>
            </a:r>
            <a:r>
              <a:rPr lang="en-GB" sz="2400" dirty="0">
                <a:latin typeface="Cambria" panose="02040503050406030204" pitchFamily="18" charset="0"/>
              </a:rPr>
              <a:t> </a:t>
            </a:r>
            <a:r>
              <a:rPr lang="en-GB" sz="2400" dirty="0" err="1">
                <a:latin typeface="Cambria" panose="02040503050406030204" pitchFamily="18" charset="0"/>
              </a:rPr>
              <a:t>управленски</a:t>
            </a:r>
            <a:r>
              <a:rPr lang="en-GB" sz="2400" dirty="0">
                <a:latin typeface="Cambria" panose="02040503050406030204" pitchFamily="18" charset="0"/>
              </a:rPr>
              <a:t> информационни системи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прилага</a:t>
            </a:r>
            <a:r>
              <a:rPr lang="en-GB" sz="2400" dirty="0">
                <a:latin typeface="Cambria" panose="02040503050406030204" pitchFamily="18" charset="0"/>
              </a:rPr>
              <a:t> </a:t>
            </a:r>
            <a:r>
              <a:rPr lang="en-GB" sz="2400" dirty="0" err="1">
                <a:latin typeface="Cambria" panose="02040503050406030204" pitchFamily="18" charset="0"/>
              </a:rPr>
              <a:t>модулност</a:t>
            </a:r>
            <a:r>
              <a:rPr lang="en-GB" sz="2400" dirty="0">
                <a:latin typeface="Cambria" panose="02040503050406030204" pitchFamily="18" charset="0"/>
              </a:rPr>
              <a:t> в </a:t>
            </a:r>
            <a:r>
              <a:rPr lang="en-GB" sz="2400" dirty="0" err="1">
                <a:latin typeface="Cambria" panose="02040503050406030204" pitchFamily="18" charset="0"/>
              </a:rPr>
              <a:t>структурата</a:t>
            </a:r>
            <a:r>
              <a:rPr lang="en-GB" sz="2400" dirty="0">
                <a:latin typeface="Cambria" panose="02040503050406030204" pitchFamily="18" charset="0"/>
              </a:rPr>
              <a:t> </a:t>
            </a:r>
            <a:r>
              <a:rPr lang="en-GB" sz="2400" dirty="0" err="1">
                <a:latin typeface="Cambria" panose="02040503050406030204" pitchFamily="18" charset="0"/>
              </a:rPr>
              <a:t>им</a:t>
            </a:r>
            <a:r>
              <a:rPr lang="en-GB" sz="2400" dirty="0">
                <a:latin typeface="Cambria" panose="02040503050406030204" pitchFamily="18" charset="0"/>
              </a:rPr>
              <a:t>, </a:t>
            </a:r>
            <a:r>
              <a:rPr lang="en-GB" sz="2400" dirty="0" err="1">
                <a:latin typeface="Cambria" panose="02040503050406030204" pitchFamily="18" charset="0"/>
              </a:rPr>
              <a:t>за</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осигури</a:t>
            </a:r>
            <a:r>
              <a:rPr lang="en-GB" sz="2400" dirty="0">
                <a:latin typeface="Cambria" panose="02040503050406030204" pitchFamily="18" charset="0"/>
              </a:rPr>
              <a:t> </a:t>
            </a:r>
            <a:r>
              <a:rPr lang="en-GB" sz="2400" dirty="0" err="1">
                <a:latin typeface="Cambria" panose="02040503050406030204" pitchFamily="18" charset="0"/>
              </a:rPr>
              <a:t>по-добро</a:t>
            </a:r>
            <a:r>
              <a:rPr lang="en-GB" sz="2400" dirty="0">
                <a:latin typeface="Cambria" panose="02040503050406030204" pitchFamily="18" charset="0"/>
              </a:rPr>
              <a:t> </a:t>
            </a:r>
            <a:r>
              <a:rPr lang="en-GB" sz="2400" dirty="0" err="1">
                <a:latin typeface="Cambria" panose="02040503050406030204" pitchFamily="18" charset="0"/>
              </a:rPr>
              <a:t>интегриране</a:t>
            </a:r>
            <a:r>
              <a:rPr lang="en-GB" sz="2400" dirty="0">
                <a:latin typeface="Cambria" panose="02040503050406030204" pitchFamily="18" charset="0"/>
              </a:rPr>
              <a:t> в </a:t>
            </a:r>
            <a:r>
              <a:rPr lang="en-GB" sz="2400" dirty="0" err="1">
                <a:latin typeface="Cambria" panose="02040503050406030204" pitchFamily="18" charset="0"/>
              </a:rPr>
              <a:t>съществуващите</a:t>
            </a:r>
            <a:r>
              <a:rPr lang="en-GB" sz="2400" dirty="0">
                <a:latin typeface="Cambria" panose="02040503050406030204" pitchFamily="18" charset="0"/>
              </a:rPr>
              <a:t> </a:t>
            </a:r>
            <a:r>
              <a:rPr lang="en-GB" sz="2400" dirty="0" err="1">
                <a:latin typeface="Cambria" panose="02040503050406030204" pitchFamily="18" charset="0"/>
              </a:rPr>
              <a:t>управленски</a:t>
            </a:r>
            <a:r>
              <a:rPr lang="en-GB" sz="2400" dirty="0">
                <a:latin typeface="Cambria" panose="02040503050406030204" pitchFamily="18" charset="0"/>
              </a:rPr>
              <a:t> </a:t>
            </a:r>
            <a:r>
              <a:rPr lang="en-GB" sz="2400" dirty="0" err="1">
                <a:latin typeface="Cambria" panose="02040503050406030204" pitchFamily="18" charset="0"/>
              </a:rPr>
              <a:t>структури</a:t>
            </a:r>
            <a:r>
              <a:rPr lang="en-GB" sz="2400" dirty="0">
                <a:latin typeface="Cambria" panose="02040503050406030204" pitchFamily="18" charset="0"/>
              </a:rPr>
              <a:t> и </a:t>
            </a:r>
            <a:r>
              <a:rPr lang="en-GB" sz="2400" dirty="0" err="1">
                <a:latin typeface="Cambria" panose="02040503050406030204" pitchFamily="18" charset="0"/>
              </a:rPr>
              <a:t>по-голяма</a:t>
            </a:r>
            <a:r>
              <a:rPr lang="en-GB" sz="2400" dirty="0">
                <a:latin typeface="Cambria" panose="02040503050406030204" pitchFamily="18" charset="0"/>
              </a:rPr>
              <a:t> </a:t>
            </a:r>
            <a:r>
              <a:rPr lang="en-GB" sz="2400" dirty="0" err="1">
                <a:latin typeface="Cambria" panose="02040503050406030204" pitchFamily="18" charset="0"/>
              </a:rPr>
              <a:t>гъвкавост</a:t>
            </a:r>
            <a:r>
              <a:rPr lang="en-GB" sz="2400" dirty="0">
                <a:latin typeface="Cambria" panose="02040503050406030204" pitchFamily="18" charset="0"/>
              </a:rPr>
              <a:t> </a:t>
            </a:r>
            <a:r>
              <a:rPr lang="en-GB" sz="2400" dirty="0" err="1">
                <a:latin typeface="Cambria" panose="02040503050406030204" pitchFamily="18" charset="0"/>
              </a:rPr>
              <a:t>при</a:t>
            </a:r>
            <a:r>
              <a:rPr lang="en-GB" sz="2400" dirty="0">
                <a:latin typeface="Cambria" panose="02040503050406030204" pitchFamily="18" charset="0"/>
              </a:rPr>
              <a:t> </a:t>
            </a:r>
            <a:r>
              <a:rPr lang="en-GB" sz="2400" dirty="0" err="1">
                <a:latin typeface="Cambria" panose="02040503050406030204" pitchFamily="18" charset="0"/>
              </a:rPr>
              <a:t>внедряването</a:t>
            </a:r>
            <a:r>
              <a:rPr lang="en-GB" sz="2400" dirty="0">
                <a:latin typeface="Cambria" panose="02040503050406030204" pitchFamily="18" charset="0"/>
              </a:rPr>
              <a:t> </a:t>
            </a:r>
            <a:r>
              <a:rPr lang="en-GB" sz="2400" dirty="0" err="1">
                <a:latin typeface="Cambria" panose="02040503050406030204" pitchFamily="18" charset="0"/>
              </a:rPr>
              <a:t>им</a:t>
            </a:r>
            <a:r>
              <a:rPr lang="en-GB" sz="2400" dirty="0">
                <a:latin typeface="Cambria" panose="02040503050406030204" pitchFamily="18" charset="0"/>
              </a:rPr>
              <a:t> в </a:t>
            </a:r>
            <a:r>
              <a:rPr lang="en-GB" sz="2400" dirty="0" err="1">
                <a:latin typeface="Cambria" panose="02040503050406030204" pitchFamily="18" charset="0"/>
              </a:rPr>
              <a:t>различните</a:t>
            </a:r>
            <a:r>
              <a:rPr lang="en-GB" sz="2400" dirty="0">
                <a:latin typeface="Cambria" panose="02040503050406030204" pitchFamily="18" charset="0"/>
              </a:rPr>
              <a:t> </a:t>
            </a:r>
            <a:r>
              <a:rPr lang="en-GB" sz="2400" dirty="0" err="1">
                <a:latin typeface="Cambria" panose="02040503050406030204" pitchFamily="18" charset="0"/>
              </a:rPr>
              <a:t>организации</a:t>
            </a:r>
            <a:r>
              <a:rPr lang="en-GB" sz="2400" dirty="0">
                <a:latin typeface="Cambria" panose="02040503050406030204" pitchFamily="18" charset="0"/>
              </a:rPr>
              <a:t>. </a:t>
            </a:r>
            <a:r>
              <a:rPr lang="en-GB" sz="2400" dirty="0" err="1">
                <a:latin typeface="Cambria" panose="02040503050406030204" pitchFamily="18" charset="0"/>
              </a:rPr>
              <a:t>Поради</a:t>
            </a:r>
            <a:r>
              <a:rPr lang="en-GB" sz="2400" dirty="0">
                <a:latin typeface="Cambria" panose="02040503050406030204" pitchFamily="18" charset="0"/>
              </a:rPr>
              <a:t> </a:t>
            </a:r>
            <a:r>
              <a:rPr lang="en-GB" sz="2400" dirty="0" err="1">
                <a:latin typeface="Cambria" panose="02040503050406030204" pitchFamily="18" charset="0"/>
              </a:rPr>
              <a:t>разнообразието</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фирмената</a:t>
            </a:r>
            <a:r>
              <a:rPr lang="en-GB" sz="2400" dirty="0">
                <a:latin typeface="Cambria" panose="02040503050406030204" pitchFamily="18" charset="0"/>
              </a:rPr>
              <a:t> </a:t>
            </a:r>
            <a:r>
              <a:rPr lang="en-GB" sz="2400" dirty="0" err="1">
                <a:latin typeface="Cambria" panose="02040503050406030204" pitchFamily="18" charset="0"/>
              </a:rPr>
              <a:t>дейност</a:t>
            </a:r>
            <a:r>
              <a:rPr lang="en-GB" sz="2400" dirty="0">
                <a:latin typeface="Cambria" panose="02040503050406030204" pitchFamily="18" charset="0"/>
              </a:rPr>
              <a:t> в </a:t>
            </a:r>
            <a:r>
              <a:rPr lang="en-GB" sz="2400" dirty="0" err="1">
                <a:latin typeface="Cambria" panose="02040503050406030204" pitchFamily="18" charset="0"/>
              </a:rPr>
              <a:t>различните</a:t>
            </a:r>
            <a:r>
              <a:rPr lang="en-GB" sz="2400" dirty="0">
                <a:latin typeface="Cambria" panose="02040503050406030204" pitchFamily="18" charset="0"/>
              </a:rPr>
              <a:t> </a:t>
            </a:r>
            <a:r>
              <a:rPr lang="en-GB" sz="2400" dirty="0" err="1">
                <a:latin typeface="Cambria" panose="02040503050406030204" pitchFamily="18" charset="0"/>
              </a:rPr>
              <a:t>отрасли</a:t>
            </a:r>
            <a:r>
              <a:rPr lang="en-GB" sz="2400" dirty="0">
                <a:latin typeface="Cambria" panose="02040503050406030204" pitchFamily="18" charset="0"/>
              </a:rPr>
              <a:t> и </a:t>
            </a:r>
            <a:r>
              <a:rPr lang="en-GB" sz="2400" dirty="0" err="1">
                <a:latin typeface="Cambria" panose="02040503050406030204" pitchFamily="18" charset="0"/>
              </a:rPr>
              <a:t>направления</a:t>
            </a:r>
            <a:r>
              <a:rPr lang="en-GB" sz="2400" dirty="0">
                <a:latin typeface="Cambria" panose="02040503050406030204" pitchFamily="18" charset="0"/>
              </a:rPr>
              <a:t> е </a:t>
            </a:r>
            <a:r>
              <a:rPr lang="en-GB" sz="2400" dirty="0" err="1">
                <a:latin typeface="Cambria" panose="02040503050406030204" pitchFamily="18" charset="0"/>
              </a:rPr>
              <a:t>много</a:t>
            </a:r>
            <a:r>
              <a:rPr lang="en-GB" sz="2400" dirty="0">
                <a:latin typeface="Cambria" panose="02040503050406030204" pitchFamily="18" charset="0"/>
              </a:rPr>
              <a:t> </a:t>
            </a:r>
            <a:r>
              <a:rPr lang="en-GB" sz="2400" dirty="0" err="1">
                <a:latin typeface="Cambria" panose="02040503050406030204" pitchFamily="18" charset="0"/>
              </a:rPr>
              <a:t>трудно</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обхване</a:t>
            </a:r>
            <a:r>
              <a:rPr lang="en-GB" sz="2400" dirty="0">
                <a:latin typeface="Cambria" panose="02040503050406030204" pitchFamily="18" charset="0"/>
              </a:rPr>
              <a:t> и </a:t>
            </a:r>
            <a:r>
              <a:rPr lang="en-GB" sz="2400" dirty="0" err="1">
                <a:latin typeface="Cambria" panose="02040503050406030204" pitchFamily="18" charset="0"/>
              </a:rPr>
              <a:t>осъзнае</a:t>
            </a:r>
            <a:r>
              <a:rPr lang="en-GB" sz="2400" dirty="0">
                <a:latin typeface="Cambria" panose="02040503050406030204" pitchFamily="18" charset="0"/>
              </a:rPr>
              <a:t> </a:t>
            </a:r>
            <a:r>
              <a:rPr lang="en-GB" sz="2400" dirty="0" err="1">
                <a:latin typeface="Cambria" panose="02040503050406030204" pitchFamily="18" charset="0"/>
              </a:rPr>
              <a:t>предварително</a:t>
            </a:r>
            <a:r>
              <a:rPr lang="en-GB" sz="2400" dirty="0">
                <a:latin typeface="Cambria" panose="02040503050406030204" pitchFamily="18" charset="0"/>
              </a:rPr>
              <a:t> </a:t>
            </a:r>
            <a:r>
              <a:rPr lang="en-GB" sz="2400" dirty="0" err="1">
                <a:latin typeface="Cambria" panose="02040503050406030204" pitchFamily="18" charset="0"/>
              </a:rPr>
              <a:t>каква</a:t>
            </a:r>
            <a:r>
              <a:rPr lang="en-GB" sz="2400" dirty="0">
                <a:latin typeface="Cambria" panose="02040503050406030204" pitchFamily="18" charset="0"/>
              </a:rPr>
              <a:t> </a:t>
            </a:r>
            <a:r>
              <a:rPr lang="en-GB" sz="2400" dirty="0" err="1">
                <a:latin typeface="Cambria" panose="02040503050406030204" pitchFamily="18" charset="0"/>
              </a:rPr>
              <a:t>точно</a:t>
            </a:r>
            <a:r>
              <a:rPr lang="en-GB" sz="2400" dirty="0">
                <a:latin typeface="Cambria" panose="02040503050406030204" pitchFamily="18" charset="0"/>
              </a:rPr>
              <a:t> </a:t>
            </a:r>
            <a:r>
              <a:rPr lang="en-GB" sz="2400" dirty="0" err="1">
                <a:latin typeface="Cambria" panose="02040503050406030204" pitchFamily="18" charset="0"/>
              </a:rPr>
              <a:t>информация</a:t>
            </a:r>
            <a:r>
              <a:rPr lang="en-GB" sz="2400" dirty="0">
                <a:latin typeface="Cambria" panose="02040503050406030204" pitchFamily="18" charset="0"/>
              </a:rPr>
              <a:t> </a:t>
            </a:r>
            <a:r>
              <a:rPr lang="en-GB" sz="2400" dirty="0" err="1">
                <a:latin typeface="Cambria" panose="02040503050406030204" pitchFamily="18" charset="0"/>
              </a:rPr>
              <a:t>ще</a:t>
            </a:r>
            <a:r>
              <a:rPr lang="en-GB" sz="2400" dirty="0">
                <a:latin typeface="Cambria" panose="02040503050406030204" pitchFamily="18" charset="0"/>
              </a:rPr>
              <a:t> е </a:t>
            </a:r>
            <a:r>
              <a:rPr lang="en-GB" sz="2400" dirty="0" err="1">
                <a:latin typeface="Cambria" panose="02040503050406030204" pitchFamily="18" charset="0"/>
              </a:rPr>
              <a:t>необходима</a:t>
            </a:r>
            <a:r>
              <a:rPr lang="en-GB" sz="2400" dirty="0">
                <a:latin typeface="Cambria" panose="02040503050406030204" pitchFamily="18" charset="0"/>
              </a:rPr>
              <a:t> в </a:t>
            </a:r>
            <a:r>
              <a:rPr lang="en-GB" sz="2400" dirty="0" err="1">
                <a:latin typeface="Cambria" panose="02040503050406030204" pitchFamily="18" charset="0"/>
              </a:rPr>
              <a:t>конкретно</a:t>
            </a:r>
            <a:r>
              <a:rPr lang="en-GB" sz="2400" dirty="0">
                <a:latin typeface="Cambria" panose="02040503050406030204" pitchFamily="18" charset="0"/>
              </a:rPr>
              <a:t> </a:t>
            </a:r>
            <a:r>
              <a:rPr lang="en-GB" sz="2400" dirty="0" err="1">
                <a:latin typeface="Cambria" panose="02040503050406030204" pitchFamily="18" charset="0"/>
              </a:rPr>
              <a:t>предприятие</a:t>
            </a:r>
            <a:r>
              <a:rPr lang="en-GB" sz="2400" dirty="0">
                <a:latin typeface="Cambria" panose="02040503050406030204" pitchFamily="18" charset="0"/>
              </a:rPr>
              <a:t>. </a:t>
            </a:r>
            <a:r>
              <a:rPr lang="en-GB" sz="2400" dirty="0" err="1">
                <a:latin typeface="Cambria" panose="02040503050406030204" pitchFamily="18" charset="0"/>
              </a:rPr>
              <a:t>Необходимата</a:t>
            </a:r>
            <a:r>
              <a:rPr lang="en-GB" sz="2400" dirty="0">
                <a:latin typeface="Cambria" panose="02040503050406030204" pitchFamily="18" charset="0"/>
              </a:rPr>
              <a:t> и </a:t>
            </a:r>
            <a:r>
              <a:rPr lang="en-GB" sz="2400" dirty="0" err="1">
                <a:latin typeface="Cambria" panose="02040503050406030204" pitchFamily="18" charset="0"/>
              </a:rPr>
              <a:t>ценна</a:t>
            </a:r>
            <a:r>
              <a:rPr lang="en-GB" sz="2400" dirty="0">
                <a:latin typeface="Cambria" panose="02040503050406030204" pitchFamily="18" charset="0"/>
              </a:rPr>
              <a:t> </a:t>
            </a:r>
            <a:r>
              <a:rPr lang="en-GB" sz="2400" dirty="0" err="1">
                <a:latin typeface="Cambria" panose="02040503050406030204" pitchFamily="18" charset="0"/>
              </a:rPr>
              <a:t>за</a:t>
            </a:r>
            <a:r>
              <a:rPr lang="bg-BG" sz="2400" dirty="0">
                <a:latin typeface="Cambria" panose="02040503050406030204" pitchFamily="18" charset="0"/>
              </a:rPr>
              <a:t> </a:t>
            </a:r>
            <a:r>
              <a:rPr lang="en-GB" sz="2400" dirty="0" err="1">
                <a:latin typeface="Cambria" panose="02040503050406030204" pitchFamily="18" charset="0"/>
              </a:rPr>
              <a:t>един</a:t>
            </a:r>
            <a:r>
              <a:rPr lang="en-GB" sz="2400" dirty="0">
                <a:latin typeface="Cambria" panose="02040503050406030204" pitchFamily="18" charset="0"/>
              </a:rPr>
              <a:t> </a:t>
            </a:r>
            <a:r>
              <a:rPr lang="en-GB" sz="2400" dirty="0" err="1">
                <a:latin typeface="Cambria" panose="02040503050406030204" pitchFamily="18" charset="0"/>
              </a:rPr>
              <a:t>мениджър</a:t>
            </a:r>
            <a:r>
              <a:rPr lang="en-GB" sz="2400" dirty="0">
                <a:latin typeface="Cambria" panose="02040503050406030204" pitchFamily="18" charset="0"/>
              </a:rPr>
              <a:t>, </a:t>
            </a:r>
            <a:r>
              <a:rPr lang="en-GB" sz="2400" dirty="0" err="1">
                <a:latin typeface="Cambria" panose="02040503050406030204" pitchFamily="18" charset="0"/>
              </a:rPr>
              <a:t>екип</a:t>
            </a:r>
            <a:r>
              <a:rPr lang="en-GB" sz="2400" dirty="0">
                <a:latin typeface="Cambria" panose="02040503050406030204" pitchFamily="18" charset="0"/>
              </a:rPr>
              <a:t> </a:t>
            </a:r>
            <a:r>
              <a:rPr lang="en-GB" sz="2400" dirty="0" err="1">
                <a:latin typeface="Cambria" panose="02040503050406030204" pitchFamily="18" charset="0"/>
              </a:rPr>
              <a:t>или</a:t>
            </a:r>
            <a:r>
              <a:rPr lang="en-GB" sz="2400" dirty="0">
                <a:latin typeface="Cambria" panose="02040503050406030204" pitchFamily="18" charset="0"/>
              </a:rPr>
              <a:t> </a:t>
            </a:r>
            <a:r>
              <a:rPr lang="en-GB" sz="2400" dirty="0" err="1">
                <a:latin typeface="Cambria" panose="02040503050406030204" pitchFamily="18" charset="0"/>
              </a:rPr>
              <a:t>фирма</a:t>
            </a:r>
            <a:r>
              <a:rPr lang="en-GB" sz="2400" dirty="0">
                <a:latin typeface="Cambria" panose="02040503050406030204" pitchFamily="18" charset="0"/>
              </a:rPr>
              <a:t> </a:t>
            </a:r>
            <a:r>
              <a:rPr lang="en-GB" sz="2400" dirty="0" err="1">
                <a:latin typeface="Cambria" panose="02040503050406030204" pitchFamily="18" charset="0"/>
              </a:rPr>
              <a:t>информация</a:t>
            </a:r>
            <a:r>
              <a:rPr lang="en-GB" sz="2400" dirty="0">
                <a:latin typeface="Cambria" panose="02040503050406030204" pitchFamily="18" charset="0"/>
              </a:rPr>
              <a:t> е </a:t>
            </a:r>
            <a:r>
              <a:rPr lang="en-GB" sz="2400" dirty="0" err="1">
                <a:latin typeface="Cambria" panose="02040503050406030204" pitchFamily="18" charset="0"/>
              </a:rPr>
              <a:t>ненужна</a:t>
            </a:r>
            <a:r>
              <a:rPr lang="en-GB" sz="2400" dirty="0">
                <a:latin typeface="Cambria" panose="02040503050406030204" pitchFamily="18" charset="0"/>
              </a:rPr>
              <a:t> </a:t>
            </a:r>
            <a:r>
              <a:rPr lang="en-GB" sz="2400" dirty="0" err="1">
                <a:latin typeface="Cambria" panose="02040503050406030204" pitchFamily="18" charset="0"/>
              </a:rPr>
              <a:t>или</a:t>
            </a:r>
            <a:r>
              <a:rPr lang="en-GB" sz="2400" dirty="0">
                <a:latin typeface="Cambria" panose="02040503050406030204" pitchFamily="18" charset="0"/>
              </a:rPr>
              <a:t> </a:t>
            </a:r>
            <a:r>
              <a:rPr lang="en-GB" sz="2400" dirty="0" err="1">
                <a:latin typeface="Cambria" panose="02040503050406030204" pitchFamily="18" charset="0"/>
              </a:rPr>
              <a:t>излишна</a:t>
            </a:r>
            <a:r>
              <a:rPr lang="en-GB" sz="2400" dirty="0">
                <a:latin typeface="Cambria" panose="02040503050406030204" pitchFamily="18" charset="0"/>
              </a:rPr>
              <a:t> </a:t>
            </a:r>
            <a:r>
              <a:rPr lang="en-GB" sz="2400" dirty="0" err="1">
                <a:latin typeface="Cambria" panose="02040503050406030204" pitchFamily="18" charset="0"/>
              </a:rPr>
              <a:t>за</a:t>
            </a:r>
            <a:r>
              <a:rPr lang="en-GB" sz="2400" dirty="0">
                <a:latin typeface="Cambria" panose="02040503050406030204" pitchFamily="18" charset="0"/>
              </a:rPr>
              <a:t> </a:t>
            </a:r>
            <a:r>
              <a:rPr lang="en-GB" sz="2400" dirty="0" err="1">
                <a:latin typeface="Cambria" panose="02040503050406030204" pitchFamily="18" charset="0"/>
              </a:rPr>
              <a:t>други</a:t>
            </a:r>
            <a:r>
              <a:rPr lang="en-GB" sz="2400" dirty="0">
                <a:latin typeface="Cambria" panose="02040503050406030204" pitchFamily="18" charset="0"/>
              </a:rPr>
              <a:t>. </a:t>
            </a:r>
            <a:r>
              <a:rPr lang="en-GB" sz="2400" dirty="0" err="1">
                <a:latin typeface="Cambria" panose="02040503050406030204" pitchFamily="18" charset="0"/>
              </a:rPr>
              <a:t>Ако</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направи</a:t>
            </a:r>
            <a:r>
              <a:rPr lang="en-GB" sz="2400" dirty="0">
                <a:latin typeface="Cambria" panose="02040503050406030204" pitchFamily="18" charset="0"/>
              </a:rPr>
              <a:t> </a:t>
            </a:r>
            <a:r>
              <a:rPr lang="en-GB" sz="2400" dirty="0" err="1">
                <a:latin typeface="Cambria" panose="02040503050406030204" pitchFamily="18" charset="0"/>
              </a:rPr>
              <a:t>опит</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обхване</a:t>
            </a:r>
            <a:r>
              <a:rPr lang="en-GB" sz="2400" dirty="0">
                <a:latin typeface="Cambria" panose="02040503050406030204" pitchFamily="18" charset="0"/>
              </a:rPr>
              <a:t> </a:t>
            </a:r>
            <a:r>
              <a:rPr lang="en-GB" sz="2400" dirty="0" err="1">
                <a:latin typeface="Cambria" panose="02040503050406030204" pitchFamily="18" charset="0"/>
              </a:rPr>
              <a:t>по-пълно</a:t>
            </a:r>
            <a:r>
              <a:rPr lang="en-GB" sz="2400" dirty="0">
                <a:latin typeface="Cambria" panose="02040503050406030204" pitchFamily="18" charset="0"/>
              </a:rPr>
              <a:t> </a:t>
            </a:r>
            <a:r>
              <a:rPr lang="en-GB" sz="2400" dirty="0" err="1">
                <a:latin typeface="Cambria" panose="02040503050406030204" pitchFamily="18" charset="0"/>
              </a:rPr>
              <a:t>потребностите</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различните</a:t>
            </a:r>
            <a:r>
              <a:rPr lang="en-GB" sz="2400" dirty="0">
                <a:latin typeface="Cambria" panose="02040503050406030204" pitchFamily="18" charset="0"/>
              </a:rPr>
              <a:t> </a:t>
            </a:r>
            <a:r>
              <a:rPr lang="en-GB" sz="2400" dirty="0" err="1">
                <a:latin typeface="Cambria" panose="02040503050406030204" pitchFamily="18" charset="0"/>
              </a:rPr>
              <a:t>потенциални</a:t>
            </a:r>
            <a:r>
              <a:rPr lang="en-GB" sz="2400" dirty="0">
                <a:latin typeface="Cambria" panose="02040503050406030204" pitchFamily="18" charset="0"/>
              </a:rPr>
              <a:t> </a:t>
            </a:r>
            <a:r>
              <a:rPr lang="en-GB" sz="2400" dirty="0" err="1">
                <a:latin typeface="Cambria" panose="02040503050406030204" pitchFamily="18" charset="0"/>
              </a:rPr>
              <a:t>потребители</a:t>
            </a:r>
            <a:r>
              <a:rPr lang="en-GB" sz="2400" dirty="0">
                <a:latin typeface="Cambria" panose="02040503050406030204" pitchFamily="18" charset="0"/>
              </a:rPr>
              <a:t>, </a:t>
            </a:r>
            <a:r>
              <a:rPr lang="en-GB" sz="2400" dirty="0" err="1">
                <a:latin typeface="Cambria" panose="02040503050406030204" pitchFamily="18" charset="0"/>
              </a:rPr>
              <a:t>може</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окаже</a:t>
            </a:r>
            <a:r>
              <a:rPr lang="en-GB" sz="2400" dirty="0">
                <a:latin typeface="Cambria" panose="02040503050406030204" pitchFamily="18" charset="0"/>
              </a:rPr>
              <a:t>, </a:t>
            </a:r>
            <a:r>
              <a:rPr lang="en-GB" sz="2400" dirty="0" err="1">
                <a:latin typeface="Cambria" panose="02040503050406030204" pitchFamily="18" charset="0"/>
              </a:rPr>
              <a:t>че</a:t>
            </a:r>
            <a:r>
              <a:rPr lang="en-GB" sz="2400" dirty="0">
                <a:latin typeface="Cambria" panose="02040503050406030204" pitchFamily="18" charset="0"/>
              </a:rPr>
              <a:t> УИС е </a:t>
            </a:r>
            <a:r>
              <a:rPr lang="en-GB" sz="2400" dirty="0" err="1">
                <a:latin typeface="Cambria" panose="02040503050406030204" pitchFamily="18" charset="0"/>
              </a:rPr>
              <a:t>сложна</a:t>
            </a:r>
            <a:r>
              <a:rPr lang="en-GB" sz="2400" dirty="0">
                <a:latin typeface="Cambria" panose="02040503050406030204" pitchFamily="18" charset="0"/>
              </a:rPr>
              <a:t> </a:t>
            </a:r>
            <a:r>
              <a:rPr lang="en-GB" sz="2400" dirty="0" err="1">
                <a:latin typeface="Cambria" panose="02040503050406030204" pitchFamily="18" charset="0"/>
              </a:rPr>
              <a:t>за</a:t>
            </a:r>
            <a:r>
              <a:rPr lang="en-GB" sz="2400" dirty="0">
                <a:latin typeface="Cambria" panose="02040503050406030204" pitchFamily="18" charset="0"/>
              </a:rPr>
              <a:t> </a:t>
            </a:r>
            <a:r>
              <a:rPr lang="en-GB" sz="2400" dirty="0" err="1">
                <a:latin typeface="Cambria" panose="02040503050406030204" pitchFamily="18" charset="0"/>
              </a:rPr>
              <a:t>реализиране</a:t>
            </a:r>
            <a:r>
              <a:rPr lang="en-GB" sz="2400" dirty="0">
                <a:latin typeface="Cambria" panose="02040503050406030204" pitchFamily="18" charset="0"/>
              </a:rPr>
              <a:t>, с </a:t>
            </a:r>
            <a:r>
              <a:rPr lang="en-GB" sz="2400" dirty="0" err="1">
                <a:latin typeface="Cambria" panose="02040503050406030204" pitchFamily="18" charset="0"/>
              </a:rPr>
              <a:t>излишни</a:t>
            </a:r>
            <a:r>
              <a:rPr lang="en-GB" sz="2400" dirty="0">
                <a:latin typeface="Cambria" panose="02040503050406030204" pitchFamily="18" charset="0"/>
              </a:rPr>
              <a:t> </a:t>
            </a:r>
            <a:r>
              <a:rPr lang="en-GB" sz="2400" dirty="0" err="1">
                <a:latin typeface="Cambria" panose="02040503050406030204" pitchFamily="18" charset="0"/>
              </a:rPr>
              <a:t>функции</a:t>
            </a:r>
            <a:r>
              <a:rPr lang="en-GB" sz="2400" dirty="0">
                <a:latin typeface="Cambria" panose="02040503050406030204" pitchFamily="18" charset="0"/>
              </a:rPr>
              <a:t> и </a:t>
            </a:r>
            <a:r>
              <a:rPr lang="en-GB" sz="2400" dirty="0" err="1">
                <a:latin typeface="Cambria" panose="02040503050406030204" pitchFamily="18" charset="0"/>
              </a:rPr>
              <a:t>модули</a:t>
            </a:r>
            <a:r>
              <a:rPr lang="en-GB" sz="2400" dirty="0">
                <a:latin typeface="Cambria" panose="02040503050406030204" pitchFamily="18" charset="0"/>
              </a:rPr>
              <a:t>.</a:t>
            </a:r>
            <a:endParaRPr lang="bg-BG" sz="2400" dirty="0">
              <a:latin typeface="Cambria" panose="02040503050406030204" pitchFamily="18" charset="0"/>
            </a:endParaRPr>
          </a:p>
        </p:txBody>
      </p:sp>
    </p:spTree>
    <p:extLst>
      <p:ext uri="{BB962C8B-B14F-4D97-AF65-F5344CB8AC3E}">
        <p14:creationId xmlns:p14="http://schemas.microsoft.com/office/powerpoint/2010/main" val="3082691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sp>
        <p:nvSpPr>
          <p:cNvPr id="3" name="Rectangle 2"/>
          <p:cNvSpPr/>
          <p:nvPr/>
        </p:nvSpPr>
        <p:spPr>
          <a:xfrm>
            <a:off x="1893977" y="455185"/>
            <a:ext cx="10160000" cy="5853910"/>
          </a:xfrm>
          <a:prstGeom prst="rect">
            <a:avLst/>
          </a:prstGeom>
        </p:spPr>
        <p:txBody>
          <a:bodyPr wrap="square">
            <a:spAutoFit/>
          </a:bodyPr>
          <a:lstStyle/>
          <a:p>
            <a:pPr indent="457200" algn="just">
              <a:lnSpc>
                <a:spcPct val="130000"/>
              </a:lnSpc>
              <a:spcBef>
                <a:spcPts val="1200"/>
              </a:spcBef>
              <a:buClr>
                <a:schemeClr val="accent1">
                  <a:lumMod val="75000"/>
                </a:schemeClr>
              </a:buClr>
              <a:buSzPct val="85000"/>
              <a:defRPr/>
            </a:pPr>
            <a:r>
              <a:rPr lang="en-GB" sz="2400" dirty="0">
                <a:latin typeface="Cambria" panose="02040503050406030204" pitchFamily="18" charset="0"/>
              </a:rPr>
              <a:t>В </a:t>
            </a:r>
            <a:r>
              <a:rPr lang="en-GB" sz="2400" dirty="0" err="1">
                <a:latin typeface="Cambria" panose="02040503050406030204" pitchFamily="18" charset="0"/>
              </a:rPr>
              <a:t>същото</a:t>
            </a:r>
            <a:r>
              <a:rPr lang="en-GB" sz="2400" dirty="0">
                <a:latin typeface="Cambria" panose="02040503050406030204" pitchFamily="18" charset="0"/>
              </a:rPr>
              <a:t> </a:t>
            </a:r>
            <a:r>
              <a:rPr lang="en-GB" sz="2400" dirty="0" err="1">
                <a:latin typeface="Cambria" panose="02040503050406030204" pitchFamily="18" charset="0"/>
              </a:rPr>
              <a:t>време</a:t>
            </a:r>
            <a:r>
              <a:rPr lang="en-GB" sz="2400" dirty="0">
                <a:latin typeface="Cambria" panose="02040503050406030204" pitchFamily="18" charset="0"/>
              </a:rPr>
              <a:t> е </a:t>
            </a:r>
            <a:r>
              <a:rPr lang="en-GB" sz="2400" dirty="0" err="1">
                <a:latin typeface="Cambria" panose="02040503050406030204" pitchFamily="18" charset="0"/>
              </a:rPr>
              <a:t>почти</a:t>
            </a:r>
            <a:r>
              <a:rPr lang="en-GB" sz="2400" dirty="0">
                <a:latin typeface="Cambria" panose="02040503050406030204" pitchFamily="18" charset="0"/>
              </a:rPr>
              <a:t> </a:t>
            </a:r>
            <a:r>
              <a:rPr lang="en-GB" sz="2400" dirty="0" err="1">
                <a:latin typeface="Cambria" panose="02040503050406030204" pitchFamily="18" charset="0"/>
              </a:rPr>
              <a:t>невъзможно</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опишат</a:t>
            </a:r>
            <a:r>
              <a:rPr lang="en-GB" sz="2400" dirty="0">
                <a:latin typeface="Cambria" panose="02040503050406030204" pitchFamily="18" charset="0"/>
              </a:rPr>
              <a:t> </a:t>
            </a:r>
            <a:r>
              <a:rPr lang="en-GB" sz="2400" dirty="0" err="1">
                <a:latin typeface="Cambria" panose="02040503050406030204" pitchFamily="18" charset="0"/>
              </a:rPr>
              <a:t>всички</a:t>
            </a:r>
            <a:r>
              <a:rPr lang="en-GB" sz="2400" dirty="0">
                <a:latin typeface="Cambria" panose="02040503050406030204" pitchFamily="18" charset="0"/>
              </a:rPr>
              <a:t> </a:t>
            </a:r>
            <a:r>
              <a:rPr lang="en-GB" sz="2400" dirty="0" err="1">
                <a:latin typeface="Cambria" panose="02040503050406030204" pitchFamily="18" charset="0"/>
              </a:rPr>
              <a:t>конкретни</a:t>
            </a:r>
            <a:r>
              <a:rPr lang="en-GB" sz="2400" dirty="0">
                <a:latin typeface="Cambria" panose="02040503050406030204" pitchFamily="18" charset="0"/>
              </a:rPr>
              <a:t> </a:t>
            </a:r>
            <a:r>
              <a:rPr lang="en-GB" sz="2400" dirty="0" err="1">
                <a:latin typeface="Cambria" panose="02040503050406030204" pitchFamily="18" charset="0"/>
              </a:rPr>
              <a:t>нужди</a:t>
            </a:r>
            <a:r>
              <a:rPr lang="en-GB" sz="2400" dirty="0">
                <a:latin typeface="Cambria" panose="02040503050406030204" pitchFamily="18" charset="0"/>
              </a:rPr>
              <a:t> </a:t>
            </a:r>
            <a:r>
              <a:rPr lang="en-GB" sz="2400" dirty="0" err="1">
                <a:latin typeface="Cambria" panose="02040503050406030204" pitchFamily="18" charset="0"/>
              </a:rPr>
              <a:t>от</a:t>
            </a:r>
            <a:r>
              <a:rPr lang="en-GB" sz="2400" dirty="0">
                <a:latin typeface="Cambria" panose="02040503050406030204" pitchFamily="18" charset="0"/>
              </a:rPr>
              <a:t> </a:t>
            </a:r>
            <a:r>
              <a:rPr lang="en-GB" sz="2400" dirty="0" err="1">
                <a:latin typeface="Cambria" panose="02040503050406030204" pitchFamily="18" charset="0"/>
              </a:rPr>
              <a:t>информация</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мениджърите</a:t>
            </a:r>
            <a:r>
              <a:rPr lang="en-GB" sz="2400" dirty="0">
                <a:latin typeface="Cambria" panose="02040503050406030204" pitchFamily="18" charset="0"/>
              </a:rPr>
              <a:t>, </a:t>
            </a:r>
            <a:r>
              <a:rPr lang="en-GB" sz="2400" dirty="0" err="1">
                <a:latin typeface="Cambria" panose="02040503050406030204" pitchFamily="18" charset="0"/>
              </a:rPr>
              <a:t>поради</a:t>
            </a:r>
            <a:r>
              <a:rPr lang="en-GB" sz="2400" dirty="0">
                <a:latin typeface="Cambria" panose="02040503050406030204" pitchFamily="18" charset="0"/>
              </a:rPr>
              <a:t> </a:t>
            </a:r>
            <a:r>
              <a:rPr lang="en-GB" sz="2400" dirty="0" err="1">
                <a:latin typeface="Cambria" panose="02040503050406030204" pitchFamily="18" charset="0"/>
              </a:rPr>
              <a:t>това</a:t>
            </a:r>
            <a:r>
              <a:rPr lang="en-GB" sz="2400" dirty="0">
                <a:latin typeface="Cambria" panose="02040503050406030204" pitchFamily="18" charset="0"/>
              </a:rPr>
              <a:t>, </a:t>
            </a:r>
            <a:r>
              <a:rPr lang="en-GB" sz="2400" dirty="0" err="1">
                <a:latin typeface="Cambria" panose="02040503050406030204" pitchFamily="18" charset="0"/>
              </a:rPr>
              <a:t>че</a:t>
            </a:r>
            <a:r>
              <a:rPr lang="en-GB" sz="2400" dirty="0">
                <a:latin typeface="Cambria" panose="02040503050406030204" pitchFamily="18" charset="0"/>
              </a:rPr>
              <a:t> в </a:t>
            </a:r>
            <a:r>
              <a:rPr lang="en-GB" sz="2400" dirty="0" err="1">
                <a:latin typeface="Cambria" panose="02040503050406030204" pitchFamily="18" charset="0"/>
              </a:rPr>
              <a:t>процеса</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тяхната</a:t>
            </a:r>
            <a:r>
              <a:rPr lang="en-GB" sz="2400" dirty="0">
                <a:latin typeface="Cambria" panose="02040503050406030204" pitchFamily="18" charset="0"/>
              </a:rPr>
              <a:t> </a:t>
            </a:r>
            <a:r>
              <a:rPr lang="en-GB" sz="2400" dirty="0" err="1">
                <a:latin typeface="Cambria" panose="02040503050406030204" pitchFamily="18" charset="0"/>
              </a:rPr>
              <a:t>работа</a:t>
            </a:r>
            <a:r>
              <a:rPr lang="en-GB" sz="2400" dirty="0">
                <a:latin typeface="Cambria" panose="02040503050406030204" pitchFamily="18" charset="0"/>
              </a:rPr>
              <a:t> </a:t>
            </a:r>
            <a:r>
              <a:rPr lang="en-GB" sz="2400" dirty="0" err="1">
                <a:latin typeface="Cambria" panose="02040503050406030204" pitchFamily="18" charset="0"/>
              </a:rPr>
              <a:t>постоянно</a:t>
            </a:r>
            <a:r>
              <a:rPr lang="en-GB" sz="2400" dirty="0">
                <a:latin typeface="Cambria" panose="02040503050406030204" pitchFamily="18" charset="0"/>
              </a:rPr>
              <a:t> </a:t>
            </a:r>
            <a:r>
              <a:rPr lang="en-GB" sz="2400" dirty="0" err="1">
                <a:latin typeface="Cambria" panose="02040503050406030204" pitchFamily="18" charset="0"/>
              </a:rPr>
              <a:t>възникват</a:t>
            </a:r>
            <a:r>
              <a:rPr lang="en-GB" sz="2400" dirty="0">
                <a:latin typeface="Cambria" panose="02040503050406030204" pitchFamily="18" charset="0"/>
              </a:rPr>
              <a:t> </a:t>
            </a:r>
            <a:r>
              <a:rPr lang="en-GB" sz="2400" dirty="0" err="1">
                <a:latin typeface="Cambria" panose="02040503050406030204" pitchFamily="18" charset="0"/>
              </a:rPr>
              <a:t>нови</a:t>
            </a:r>
            <a:r>
              <a:rPr lang="en-GB" sz="2400" dirty="0">
                <a:latin typeface="Cambria" panose="02040503050406030204" pitchFamily="18" charset="0"/>
              </a:rPr>
              <a:t> </a:t>
            </a:r>
            <a:r>
              <a:rPr lang="en-GB" sz="2400" dirty="0" err="1">
                <a:latin typeface="Cambria" panose="02040503050406030204" pitchFamily="18" charset="0"/>
              </a:rPr>
              <a:t>потребности</a:t>
            </a:r>
            <a:r>
              <a:rPr lang="en-GB" sz="2400" dirty="0">
                <a:latin typeface="Cambria" panose="02040503050406030204" pitchFamily="18" charset="0"/>
              </a:rPr>
              <a:t> </a:t>
            </a:r>
            <a:r>
              <a:rPr lang="en-GB" sz="2400" dirty="0" err="1">
                <a:latin typeface="Cambria" panose="02040503050406030204" pitchFamily="18" charset="0"/>
              </a:rPr>
              <a:t>от</a:t>
            </a:r>
            <a:r>
              <a:rPr lang="en-GB" sz="2400" dirty="0">
                <a:latin typeface="Cambria" panose="02040503050406030204" pitchFamily="18" charset="0"/>
              </a:rPr>
              <a:t> </a:t>
            </a:r>
            <a:r>
              <a:rPr lang="en-GB" sz="2400" dirty="0" err="1">
                <a:latin typeface="Cambria" panose="02040503050406030204" pitchFamily="18" charset="0"/>
              </a:rPr>
              <a:t>информация</a:t>
            </a:r>
            <a:r>
              <a:rPr lang="en-GB" sz="2400" dirty="0">
                <a:latin typeface="Cambria" panose="02040503050406030204" pitchFamily="18" charset="0"/>
              </a:rPr>
              <a:t>, </a:t>
            </a:r>
            <a:r>
              <a:rPr lang="en-GB" sz="2400" dirty="0" err="1">
                <a:latin typeface="Cambria" panose="02040503050406030204" pitchFamily="18" charset="0"/>
              </a:rPr>
              <a:t>която</a:t>
            </a:r>
            <a:r>
              <a:rPr lang="en-GB" sz="2400" dirty="0">
                <a:latin typeface="Cambria" panose="02040503050406030204" pitchFamily="18" charset="0"/>
              </a:rPr>
              <a:t> </a:t>
            </a:r>
            <a:r>
              <a:rPr lang="en-GB" sz="2400" dirty="0" err="1">
                <a:latin typeface="Cambria" panose="02040503050406030204" pitchFamily="18" charset="0"/>
              </a:rPr>
              <a:t>може</a:t>
            </a:r>
            <a:r>
              <a:rPr lang="en-GB" sz="2400" dirty="0">
                <a:latin typeface="Cambria" panose="02040503050406030204" pitchFamily="18" charset="0"/>
              </a:rPr>
              <a:t> </a:t>
            </a:r>
            <a:r>
              <a:rPr lang="en-GB" sz="2400" dirty="0" err="1">
                <a:latin typeface="Cambria" panose="02040503050406030204" pitchFamily="18" charset="0"/>
              </a:rPr>
              <a:t>да</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извлече</a:t>
            </a:r>
            <a:r>
              <a:rPr lang="en-GB" sz="2400" dirty="0">
                <a:latin typeface="Cambria" panose="02040503050406030204" pitchFamily="18" charset="0"/>
              </a:rPr>
              <a:t> </a:t>
            </a:r>
            <a:r>
              <a:rPr lang="en-GB" sz="2400" dirty="0" err="1">
                <a:latin typeface="Cambria" panose="02040503050406030204" pitchFamily="18" charset="0"/>
              </a:rPr>
              <a:t>от</a:t>
            </a:r>
            <a:r>
              <a:rPr lang="en-GB" sz="2400" dirty="0">
                <a:latin typeface="Cambria" panose="02040503050406030204" pitchFamily="18" charset="0"/>
              </a:rPr>
              <a:t> </a:t>
            </a:r>
            <a:r>
              <a:rPr lang="en-GB" sz="2400" dirty="0" err="1">
                <a:latin typeface="Cambria" panose="02040503050406030204" pitchFamily="18" charset="0"/>
              </a:rPr>
              <a:t>наличните</a:t>
            </a:r>
            <a:r>
              <a:rPr lang="en-GB" sz="2400" dirty="0">
                <a:latin typeface="Cambria" panose="02040503050406030204" pitchFamily="18" charset="0"/>
              </a:rPr>
              <a:t> </a:t>
            </a:r>
            <a:r>
              <a:rPr lang="en-GB" sz="2400" dirty="0" err="1">
                <a:latin typeface="Cambria" panose="02040503050406030204" pitchFamily="18" charset="0"/>
              </a:rPr>
              <a:t>данни</a:t>
            </a:r>
            <a:r>
              <a:rPr lang="en-GB" sz="2400" dirty="0">
                <a:latin typeface="Cambria" panose="02040503050406030204" pitchFamily="18" charset="0"/>
              </a:rPr>
              <a:t>, </a:t>
            </a:r>
            <a:r>
              <a:rPr lang="en-GB" sz="2400" dirty="0" err="1">
                <a:latin typeface="Cambria" panose="02040503050406030204" pitchFamily="18" charset="0"/>
              </a:rPr>
              <a:t>но</a:t>
            </a:r>
            <a:r>
              <a:rPr lang="en-GB" sz="2400" dirty="0">
                <a:latin typeface="Cambria" panose="02040503050406030204" pitchFamily="18" charset="0"/>
              </a:rPr>
              <a:t> е в </a:t>
            </a:r>
            <a:r>
              <a:rPr lang="en-GB" sz="2400" dirty="0" err="1">
                <a:latin typeface="Cambria" panose="02040503050406030204" pitchFamily="18" charset="0"/>
              </a:rPr>
              <a:t>по-различен</a:t>
            </a:r>
            <a:r>
              <a:rPr lang="en-GB" sz="2400" dirty="0">
                <a:latin typeface="Cambria" panose="02040503050406030204" pitchFamily="18" charset="0"/>
              </a:rPr>
              <a:t> </a:t>
            </a:r>
            <a:r>
              <a:rPr lang="en-GB" sz="2400" dirty="0" err="1">
                <a:latin typeface="Cambria" panose="02040503050406030204" pitchFamily="18" charset="0"/>
              </a:rPr>
              <a:t>разрез</a:t>
            </a:r>
            <a:r>
              <a:rPr lang="en-GB" sz="2400" dirty="0">
                <a:latin typeface="Cambria" panose="02040503050406030204" pitchFamily="18" charset="0"/>
              </a:rPr>
              <a:t>. </a:t>
            </a:r>
            <a:r>
              <a:rPr lang="en-GB" sz="2400" dirty="0" err="1">
                <a:latin typeface="Cambria" panose="02040503050406030204" pitchFamily="18" charset="0"/>
              </a:rPr>
              <a:t>При</a:t>
            </a:r>
            <a:r>
              <a:rPr lang="en-GB" sz="2400" dirty="0">
                <a:latin typeface="Cambria" panose="02040503050406030204" pitchFamily="18" charset="0"/>
              </a:rPr>
              <a:t> </a:t>
            </a:r>
            <a:r>
              <a:rPr lang="en-GB" sz="2400" dirty="0" err="1">
                <a:latin typeface="Cambria" panose="02040503050406030204" pitchFamily="18" charset="0"/>
              </a:rPr>
              <a:t>по-големите</a:t>
            </a:r>
            <a:r>
              <a:rPr lang="en-GB" sz="2400" dirty="0">
                <a:latin typeface="Cambria" panose="02040503050406030204" pitchFamily="18" charset="0"/>
              </a:rPr>
              <a:t>, </a:t>
            </a:r>
            <a:r>
              <a:rPr lang="en-GB" sz="2400" dirty="0" err="1">
                <a:latin typeface="Cambria" panose="02040503050406030204" pitchFamily="18" charset="0"/>
              </a:rPr>
              <a:t>сложни</a:t>
            </a:r>
            <a:r>
              <a:rPr lang="en-GB" sz="2400" dirty="0">
                <a:latin typeface="Cambria" panose="02040503050406030204" pitchFamily="18" charset="0"/>
              </a:rPr>
              <a:t> и </a:t>
            </a:r>
            <a:r>
              <a:rPr lang="en-GB" sz="2400" dirty="0" err="1">
                <a:latin typeface="Cambria" panose="02040503050406030204" pitchFamily="18" charset="0"/>
              </a:rPr>
              <a:t>широко</a:t>
            </a:r>
            <a:r>
              <a:rPr lang="en-GB" sz="2400" dirty="0">
                <a:latin typeface="Cambria" panose="02040503050406030204" pitchFamily="18" charset="0"/>
              </a:rPr>
              <a:t> </a:t>
            </a:r>
            <a:r>
              <a:rPr lang="en-GB" sz="2400" dirty="0" err="1">
                <a:latin typeface="Cambria" panose="02040503050406030204" pitchFamily="18" charset="0"/>
              </a:rPr>
              <a:t>профилни</a:t>
            </a:r>
            <a:r>
              <a:rPr lang="en-GB" sz="2400" dirty="0">
                <a:latin typeface="Cambria" panose="02040503050406030204" pitchFamily="18" charset="0"/>
              </a:rPr>
              <a:t> информационни системи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увеличава</a:t>
            </a:r>
            <a:r>
              <a:rPr lang="en-GB" sz="2400" dirty="0">
                <a:latin typeface="Cambria" panose="02040503050406030204" pitchFamily="18" charset="0"/>
              </a:rPr>
              <a:t> </a:t>
            </a:r>
            <a:r>
              <a:rPr lang="en-GB" sz="2400" dirty="0" err="1">
                <a:latin typeface="Cambria" panose="02040503050406030204" pitchFamily="18" charset="0"/>
              </a:rPr>
              <a:t>опасността</a:t>
            </a:r>
            <a:r>
              <a:rPr lang="en-GB" sz="2400" dirty="0">
                <a:latin typeface="Cambria" panose="02040503050406030204" pitchFamily="18" charset="0"/>
              </a:rPr>
              <a:t> </a:t>
            </a:r>
            <a:r>
              <a:rPr lang="en-GB" sz="2400" dirty="0" err="1">
                <a:latin typeface="Cambria" panose="02040503050406030204" pitchFamily="18" charset="0"/>
              </a:rPr>
              <a:t>от</a:t>
            </a:r>
            <a:r>
              <a:rPr lang="en-GB" sz="2400" dirty="0">
                <a:latin typeface="Cambria" panose="02040503050406030204" pitchFamily="18" charset="0"/>
              </a:rPr>
              <a:t> </a:t>
            </a:r>
            <a:r>
              <a:rPr lang="en-GB" sz="2400" dirty="0" err="1">
                <a:latin typeface="Cambria" panose="02040503050406030204" pitchFamily="18" charset="0"/>
              </a:rPr>
              <a:t>грешка</a:t>
            </a:r>
            <a:r>
              <a:rPr lang="en-GB" sz="2400" dirty="0">
                <a:latin typeface="Cambria" panose="02040503050406030204" pitchFamily="18" charset="0"/>
              </a:rPr>
              <a:t> </a:t>
            </a:r>
            <a:r>
              <a:rPr lang="en-GB" sz="2400" dirty="0" err="1">
                <a:latin typeface="Cambria" panose="02040503050406030204" pitchFamily="18" charset="0"/>
              </a:rPr>
              <a:t>при</a:t>
            </a:r>
            <a:r>
              <a:rPr lang="en-GB" sz="2400" dirty="0">
                <a:latin typeface="Cambria" panose="02040503050406030204" pitchFamily="18" charset="0"/>
              </a:rPr>
              <a:t> </a:t>
            </a:r>
            <a:r>
              <a:rPr lang="en-GB" sz="2400" dirty="0" err="1">
                <a:latin typeface="Cambria" panose="02040503050406030204" pitchFamily="18" charset="0"/>
              </a:rPr>
              <a:t>работа</a:t>
            </a:r>
            <a:r>
              <a:rPr lang="en-GB" sz="2400" dirty="0">
                <a:latin typeface="Cambria" panose="02040503050406030204" pitchFamily="18" charset="0"/>
              </a:rPr>
              <a:t>, </a:t>
            </a:r>
            <a:r>
              <a:rPr lang="en-GB" sz="2400" dirty="0" err="1">
                <a:latin typeface="Cambria" panose="02040503050406030204" pitchFamily="18" charset="0"/>
              </a:rPr>
              <a:t>по-трудно</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намира</a:t>
            </a:r>
            <a:r>
              <a:rPr lang="en-GB" sz="2400" dirty="0">
                <a:latin typeface="Cambria" panose="02040503050406030204" pitchFamily="18" charset="0"/>
              </a:rPr>
              <a:t> </a:t>
            </a:r>
            <a:r>
              <a:rPr lang="en-GB" sz="2400" dirty="0" err="1">
                <a:latin typeface="Cambria" panose="02040503050406030204" pitchFamily="18" charset="0"/>
              </a:rPr>
              <a:t>необходимата</a:t>
            </a:r>
            <a:r>
              <a:rPr lang="en-GB" sz="2400" dirty="0">
                <a:latin typeface="Cambria" panose="02040503050406030204" pitchFamily="18" charset="0"/>
              </a:rPr>
              <a:t> </a:t>
            </a:r>
            <a:r>
              <a:rPr lang="en-GB" sz="2400" dirty="0" err="1">
                <a:latin typeface="Cambria" panose="02040503050406030204" pitchFamily="18" charset="0"/>
              </a:rPr>
              <a:t>информация</a:t>
            </a:r>
            <a:r>
              <a:rPr lang="en-GB" sz="2400" dirty="0">
                <a:latin typeface="Cambria" panose="02040503050406030204" pitchFamily="18" charset="0"/>
              </a:rPr>
              <a:t>, </a:t>
            </a:r>
            <a:r>
              <a:rPr lang="en-GB" sz="2400" dirty="0" err="1">
                <a:latin typeface="Cambria" panose="02040503050406030204" pitchFamily="18" charset="0"/>
              </a:rPr>
              <a:t>изискват</a:t>
            </a:r>
            <a:r>
              <a:rPr lang="en-GB" sz="2400" dirty="0">
                <a:latin typeface="Cambria" panose="02040503050406030204" pitchFamily="18" charset="0"/>
              </a:rPr>
              <a:t> </a:t>
            </a:r>
            <a:r>
              <a:rPr lang="en-GB" sz="2400" dirty="0" err="1">
                <a:latin typeface="Cambria" panose="02040503050406030204" pitchFamily="18" charset="0"/>
              </a:rPr>
              <a:t>по-сериозни</a:t>
            </a:r>
            <a:r>
              <a:rPr lang="en-GB" sz="2400" dirty="0">
                <a:latin typeface="Cambria" panose="02040503050406030204" pitchFamily="18" charset="0"/>
              </a:rPr>
              <a:t> </a:t>
            </a:r>
            <a:r>
              <a:rPr lang="en-GB" sz="2400" dirty="0" err="1">
                <a:latin typeface="Cambria" panose="02040503050406030204" pitchFamily="18" charset="0"/>
              </a:rPr>
              <a:t>инвестиции</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време</a:t>
            </a:r>
            <a:r>
              <a:rPr lang="en-GB" sz="2400" dirty="0">
                <a:latin typeface="Cambria" panose="02040503050406030204" pitchFamily="18" charset="0"/>
              </a:rPr>
              <a:t> и </a:t>
            </a:r>
            <a:r>
              <a:rPr lang="en-GB" sz="2400" dirty="0" err="1">
                <a:latin typeface="Cambria" panose="02040503050406030204" pitchFamily="18" charset="0"/>
              </a:rPr>
              <a:t>средства</a:t>
            </a:r>
            <a:r>
              <a:rPr lang="en-GB" sz="2400" dirty="0">
                <a:latin typeface="Cambria" panose="02040503050406030204" pitchFamily="18" charset="0"/>
              </a:rPr>
              <a:t> </a:t>
            </a:r>
            <a:r>
              <a:rPr lang="en-GB" sz="2400" dirty="0" err="1">
                <a:latin typeface="Cambria" panose="02040503050406030204" pitchFamily="18" charset="0"/>
              </a:rPr>
              <a:t>за</a:t>
            </a:r>
            <a:r>
              <a:rPr lang="en-GB" sz="2400" dirty="0">
                <a:latin typeface="Cambria" panose="02040503050406030204" pitchFamily="18" charset="0"/>
              </a:rPr>
              <a:t> </a:t>
            </a:r>
            <a:r>
              <a:rPr lang="en-GB" sz="2400" dirty="0" err="1">
                <a:latin typeface="Cambria" panose="02040503050406030204" pitchFamily="18" charset="0"/>
              </a:rPr>
              <a:t>обучение</a:t>
            </a:r>
            <a:r>
              <a:rPr lang="bg-BG" sz="2400" dirty="0">
                <a:latin typeface="Cambria" panose="02040503050406030204" pitchFamily="18" charset="0"/>
              </a:rPr>
              <a:t> на </a:t>
            </a:r>
            <a:r>
              <a:rPr lang="en-GB" sz="2400" dirty="0" err="1">
                <a:latin typeface="Cambria" panose="02040503050406030204" pitchFamily="18" charset="0"/>
              </a:rPr>
              <a:t>персонала</a:t>
            </a:r>
            <a:r>
              <a:rPr lang="en-GB" sz="2400" dirty="0">
                <a:latin typeface="Cambria" panose="02040503050406030204" pitchFamily="18" charset="0"/>
              </a:rPr>
              <a:t>, </a:t>
            </a:r>
            <a:r>
              <a:rPr lang="en-GB" sz="2400" dirty="0" err="1">
                <a:latin typeface="Cambria" panose="02040503050406030204" pitchFamily="18" charset="0"/>
              </a:rPr>
              <a:t>използващ</a:t>
            </a:r>
            <a:r>
              <a:rPr lang="en-GB" sz="2400" dirty="0">
                <a:latin typeface="Cambria" panose="02040503050406030204" pitchFamily="18" charset="0"/>
              </a:rPr>
              <a:t> </a:t>
            </a:r>
            <a:r>
              <a:rPr lang="en-GB" sz="2400" dirty="0" err="1">
                <a:latin typeface="Cambria" panose="02040503050406030204" pitchFamily="18" charset="0"/>
              </a:rPr>
              <a:t>системата</a:t>
            </a:r>
            <a:r>
              <a:rPr lang="en-GB" sz="2400" dirty="0">
                <a:latin typeface="Cambria" panose="02040503050406030204" pitchFamily="18" charset="0"/>
              </a:rPr>
              <a:t>, </a:t>
            </a:r>
            <a:r>
              <a:rPr lang="en-GB" sz="2400" dirty="0" err="1">
                <a:latin typeface="Cambria" panose="02040503050406030204" pitchFamily="18" charset="0"/>
              </a:rPr>
              <a:t>по-трудно</a:t>
            </a:r>
            <a:r>
              <a:rPr lang="en-GB" sz="2400" dirty="0">
                <a:latin typeface="Cambria" panose="02040503050406030204" pitchFamily="18" charset="0"/>
              </a:rPr>
              <a:t> </a:t>
            </a:r>
            <a:r>
              <a:rPr lang="en-GB" sz="2400" dirty="0" err="1">
                <a:latin typeface="Cambria" panose="02040503050406030204" pitchFamily="18" charset="0"/>
              </a:rPr>
              <a:t>се</a:t>
            </a:r>
            <a:r>
              <a:rPr lang="en-GB" sz="2400" dirty="0">
                <a:latin typeface="Cambria" panose="02040503050406030204" pitchFamily="18" charset="0"/>
              </a:rPr>
              <a:t> </a:t>
            </a:r>
            <a:r>
              <a:rPr lang="en-GB" sz="2400" dirty="0" err="1">
                <a:latin typeface="Cambria" panose="02040503050406030204" pitchFamily="18" charset="0"/>
              </a:rPr>
              <a:t>обучават</a:t>
            </a:r>
            <a:r>
              <a:rPr lang="en-GB" sz="2400" dirty="0">
                <a:latin typeface="Cambria" panose="02040503050406030204" pitchFamily="18" charset="0"/>
              </a:rPr>
              <a:t> </a:t>
            </a:r>
            <a:r>
              <a:rPr lang="en-GB" sz="2400" dirty="0" err="1">
                <a:latin typeface="Cambria" panose="02040503050406030204" pitchFamily="18" charset="0"/>
              </a:rPr>
              <a:t>потребителите</a:t>
            </a:r>
            <a:r>
              <a:rPr lang="en-GB" sz="2400" dirty="0">
                <a:latin typeface="Cambria" panose="02040503050406030204" pitchFamily="18" charset="0"/>
              </a:rPr>
              <a:t> и  </a:t>
            </a:r>
            <a:r>
              <a:rPr lang="en-GB" sz="2400" dirty="0" err="1">
                <a:latin typeface="Cambria" panose="02040503050406030204" pitchFamily="18" charset="0"/>
              </a:rPr>
              <a:t>мениджърите</a:t>
            </a:r>
            <a:r>
              <a:rPr lang="en-GB" sz="2400" dirty="0">
                <a:latin typeface="Cambria" panose="02040503050406030204" pitchFamily="18" charset="0"/>
              </a:rPr>
              <a:t>. </a:t>
            </a:r>
            <a:r>
              <a:rPr lang="bg-BG" sz="2400" dirty="0">
                <a:latin typeface="Cambria" panose="02040503050406030204" pitchFamily="18" charset="0"/>
              </a:rPr>
              <a:t> </a:t>
            </a:r>
            <a:r>
              <a:rPr lang="en-GB" sz="2400" dirty="0" err="1">
                <a:latin typeface="Cambria" panose="02040503050406030204" pitchFamily="18" charset="0"/>
              </a:rPr>
              <a:t>Затова</a:t>
            </a:r>
            <a:r>
              <a:rPr lang="en-GB" sz="2400" dirty="0">
                <a:latin typeface="Cambria" panose="02040503050406030204" pitchFamily="18" charset="0"/>
              </a:rPr>
              <a:t> </a:t>
            </a:r>
            <a:r>
              <a:rPr lang="en-GB" sz="2400" dirty="0" err="1">
                <a:latin typeface="Cambria" panose="02040503050406030204" pitchFamily="18" charset="0"/>
              </a:rPr>
              <a:t>всички</a:t>
            </a:r>
            <a:r>
              <a:rPr lang="en-GB" sz="2400" dirty="0">
                <a:latin typeface="Cambria" panose="02040503050406030204" pitchFamily="18" charset="0"/>
              </a:rPr>
              <a:t> </a:t>
            </a:r>
            <a:r>
              <a:rPr lang="en-GB" sz="2400" dirty="0" err="1">
                <a:latin typeface="Cambria" panose="02040503050406030204" pitchFamily="18" charset="0"/>
              </a:rPr>
              <a:t>предлагани</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пазара</a:t>
            </a:r>
            <a:r>
              <a:rPr lang="en-GB" sz="2400" dirty="0">
                <a:latin typeface="Cambria" panose="02040503050406030204" pitchFamily="18" charset="0"/>
              </a:rPr>
              <a:t> системи </a:t>
            </a:r>
            <a:r>
              <a:rPr lang="en-GB" sz="2400" dirty="0" err="1">
                <a:latin typeface="Cambria" panose="02040503050406030204" pitchFamily="18" charset="0"/>
              </a:rPr>
              <a:t>включват</a:t>
            </a:r>
            <a:r>
              <a:rPr lang="en-GB" sz="2400" dirty="0">
                <a:latin typeface="Cambria" panose="02040503050406030204" pitchFamily="18" charset="0"/>
              </a:rPr>
              <a:t> </a:t>
            </a:r>
            <a:r>
              <a:rPr lang="en-GB" sz="2400" dirty="0" err="1">
                <a:latin typeface="Cambria" panose="02040503050406030204" pitchFamily="18" charset="0"/>
              </a:rPr>
              <a:t>относително</a:t>
            </a:r>
            <a:r>
              <a:rPr lang="en-GB" sz="2400" dirty="0">
                <a:latin typeface="Cambria" panose="02040503050406030204" pitchFamily="18" charset="0"/>
              </a:rPr>
              <a:t> </a:t>
            </a:r>
            <a:r>
              <a:rPr lang="en-GB" sz="2400" dirty="0" err="1">
                <a:latin typeface="Cambria" panose="02040503050406030204" pitchFamily="18" charset="0"/>
              </a:rPr>
              <a:t>самостоятелни</a:t>
            </a:r>
            <a:r>
              <a:rPr lang="en-GB" sz="2400" dirty="0">
                <a:latin typeface="Cambria" panose="02040503050406030204" pitchFamily="18" charset="0"/>
              </a:rPr>
              <a:t> </a:t>
            </a:r>
            <a:r>
              <a:rPr lang="en-GB" sz="2400" dirty="0" err="1">
                <a:latin typeface="Cambria" panose="02040503050406030204" pitchFamily="18" charset="0"/>
              </a:rPr>
              <a:t>модули</a:t>
            </a:r>
            <a:r>
              <a:rPr lang="en-GB" sz="2400" dirty="0">
                <a:latin typeface="Cambria" panose="02040503050406030204" pitchFamily="18" charset="0"/>
              </a:rPr>
              <a:t>, </a:t>
            </a:r>
            <a:r>
              <a:rPr lang="en-GB" sz="2400" dirty="0" err="1">
                <a:latin typeface="Cambria" panose="02040503050406030204" pitchFamily="18" charset="0"/>
              </a:rPr>
              <a:t>решаващи</a:t>
            </a:r>
            <a:r>
              <a:rPr lang="en-GB" sz="2400" dirty="0">
                <a:latin typeface="Cambria" panose="02040503050406030204" pitchFamily="18" charset="0"/>
              </a:rPr>
              <a:t> </a:t>
            </a:r>
            <a:r>
              <a:rPr lang="en-GB" sz="2400" dirty="0" err="1">
                <a:latin typeface="Cambria" panose="02040503050406030204" pitchFamily="18" charset="0"/>
              </a:rPr>
              <a:t>отделни</a:t>
            </a:r>
            <a:r>
              <a:rPr lang="en-GB" sz="2400" dirty="0">
                <a:latin typeface="Cambria" panose="02040503050406030204" pitchFamily="18" charset="0"/>
              </a:rPr>
              <a:t> информационни </a:t>
            </a:r>
            <a:r>
              <a:rPr lang="en-GB" sz="2400" dirty="0" err="1">
                <a:latin typeface="Cambria" panose="02040503050406030204" pitchFamily="18" charset="0"/>
              </a:rPr>
              <a:t>проблеми</a:t>
            </a:r>
            <a:r>
              <a:rPr lang="en-GB" sz="2400" dirty="0">
                <a:latin typeface="Cambria" panose="02040503050406030204" pitchFamily="18" charset="0"/>
              </a:rPr>
              <a:t> и </a:t>
            </a:r>
            <a:r>
              <a:rPr lang="en-GB" sz="2400" dirty="0" err="1">
                <a:latin typeface="Cambria" panose="02040503050406030204" pitchFamily="18" charset="0"/>
              </a:rPr>
              <a:t>нужди</a:t>
            </a:r>
            <a:r>
              <a:rPr lang="en-GB" sz="2400" dirty="0">
                <a:latin typeface="Cambria" panose="02040503050406030204" pitchFamily="18" charset="0"/>
              </a:rPr>
              <a:t>. </a:t>
            </a:r>
            <a:endParaRPr lang="bg-BG" sz="2400" dirty="0">
              <a:latin typeface="Cambria" panose="02040503050406030204" pitchFamily="18" charset="0"/>
            </a:endParaRPr>
          </a:p>
        </p:txBody>
      </p:sp>
    </p:spTree>
    <p:extLst>
      <p:ext uri="{BB962C8B-B14F-4D97-AF65-F5344CB8AC3E}">
        <p14:creationId xmlns:p14="http://schemas.microsoft.com/office/powerpoint/2010/main" val="1838376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2" name="Rectangle 1"/>
          <p:cNvSpPr/>
          <p:nvPr/>
        </p:nvSpPr>
        <p:spPr>
          <a:xfrm>
            <a:off x="128337" y="19652"/>
            <a:ext cx="11919284" cy="2492990"/>
          </a:xfrm>
          <a:prstGeom prst="rect">
            <a:avLst/>
          </a:prstGeom>
        </p:spPr>
        <p:txBody>
          <a:bodyPr wrap="square">
            <a:spAutoFit/>
          </a:bodyPr>
          <a:lstStyle/>
          <a:p>
            <a:pPr lvl="0" indent="457200" algn="just">
              <a:lnSpc>
                <a:spcPct val="130000"/>
              </a:lnSpc>
              <a:spcBef>
                <a:spcPts val="1200"/>
              </a:spcBef>
              <a:buClr>
                <a:srgbClr val="D34817">
                  <a:lumMod val="75000"/>
                </a:srgbClr>
              </a:buClr>
              <a:buSzPct val="85000"/>
              <a:defRPr/>
            </a:pPr>
            <a:r>
              <a:rPr lang="en-GB" sz="2400" dirty="0" err="1">
                <a:solidFill>
                  <a:prstClr val="black"/>
                </a:solidFill>
                <a:latin typeface="Cambria" panose="02040503050406030204" pitchFamily="18" charset="0"/>
              </a:rPr>
              <a:t>Комбинирането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различни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модули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една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интегрирана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информационна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възможност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всяко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конкретно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предприятие</a:t>
            </a:r>
            <a:r>
              <a:rPr lang="en-GB" sz="2400" dirty="0">
                <a:solidFill>
                  <a:prstClr val="black"/>
                </a:solidFill>
                <a:latin typeface="Cambria" panose="02040503050406030204" pitchFamily="18" charset="0"/>
              </a:rPr>
              <a:t>/</a:t>
            </a:r>
            <a:r>
              <a:rPr lang="en-GB" sz="2400" dirty="0" err="1">
                <a:solidFill>
                  <a:prstClr val="black"/>
                </a:solidFill>
                <a:latin typeface="Cambria" panose="02040503050406030204" pitchFamily="18" charset="0"/>
              </a:rPr>
              <a:t>фирма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изгради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управленска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информационна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съответстваща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най-пълно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нуждите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управлението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Модулния</a:t>
            </a:r>
            <a:r>
              <a:rPr lang="bg-BG" sz="2400" dirty="0">
                <a:solidFill>
                  <a:prstClr val="black"/>
                </a:solidFill>
              </a:rPr>
              <a:t>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принцип</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изграждане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осигурява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възможност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развитие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усъвършенстване</a:t>
            </a:r>
            <a:r>
              <a:rPr lang="en-GB" sz="2400" dirty="0">
                <a:solidFill>
                  <a:prstClr val="black"/>
                </a:solidFill>
                <a:latin typeface="Cambria" panose="02040503050406030204" pitchFamily="18" charset="0"/>
              </a:rPr>
              <a:t>. </a:t>
            </a:r>
            <a:endParaRPr lang="bg-BG" sz="2400" dirty="0">
              <a:solidFill>
                <a:prstClr val="black"/>
              </a:solidFill>
            </a:endParaRPr>
          </a:p>
        </p:txBody>
      </p:sp>
      <p:pic>
        <p:nvPicPr>
          <p:cNvPr id="3" name="Picture 2"/>
          <p:cNvPicPr>
            <a:picLocks noChangeAspect="1"/>
          </p:cNvPicPr>
          <p:nvPr/>
        </p:nvPicPr>
        <p:blipFill>
          <a:blip r:embed="rId2"/>
          <a:stretch>
            <a:fillRect/>
          </a:stretch>
        </p:blipFill>
        <p:spPr>
          <a:xfrm>
            <a:off x="2210057" y="2504287"/>
            <a:ext cx="7495417" cy="3892047"/>
          </a:xfrm>
          <a:prstGeom prst="rect">
            <a:avLst/>
          </a:prstGeom>
        </p:spPr>
      </p:pic>
      <p:sp>
        <p:nvSpPr>
          <p:cNvPr id="5" name="Rectangle 4"/>
          <p:cNvSpPr/>
          <p:nvPr/>
        </p:nvSpPr>
        <p:spPr>
          <a:xfrm>
            <a:off x="64577" y="6396335"/>
            <a:ext cx="12127423" cy="461665"/>
          </a:xfrm>
          <a:prstGeom prst="rect">
            <a:avLst/>
          </a:prstGeom>
        </p:spPr>
        <p:txBody>
          <a:bodyPr wrap="none">
            <a:spAutoFit/>
          </a:bodyPr>
          <a:lstStyle/>
          <a:p>
            <a:pPr algn="ctr"/>
            <a:r>
              <a:rPr lang="en-GB" sz="2400" dirty="0" err="1">
                <a:latin typeface="Cambria" panose="02040503050406030204" pitchFamily="18" charset="0"/>
              </a:rPr>
              <a:t>Фиг</a:t>
            </a:r>
            <a:r>
              <a:rPr lang="en-GB" sz="2400" dirty="0">
                <a:latin typeface="Cambria" panose="02040503050406030204" pitchFamily="18" charset="0"/>
              </a:rPr>
              <a:t>. </a:t>
            </a:r>
            <a:r>
              <a:rPr lang="en-US" sz="2400" dirty="0">
                <a:latin typeface="Cambria" panose="02040503050406030204" pitchFamily="18" charset="0"/>
              </a:rPr>
              <a:t>2</a:t>
            </a:r>
            <a:r>
              <a:rPr lang="en-GB" sz="2400" dirty="0">
                <a:latin typeface="Cambria" panose="02040503050406030204" pitchFamily="18" charset="0"/>
              </a:rPr>
              <a:t>. </a:t>
            </a:r>
            <a:r>
              <a:rPr lang="en-GB" sz="2400" dirty="0" err="1">
                <a:latin typeface="Cambria" panose="02040503050406030204" pitchFamily="18" charset="0"/>
              </a:rPr>
              <a:t>Структура</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Система</a:t>
            </a:r>
            <a:r>
              <a:rPr lang="en-GB" sz="2400" dirty="0">
                <a:latin typeface="Cambria" panose="02040503050406030204" pitchFamily="18" charset="0"/>
              </a:rPr>
              <a:t> </a:t>
            </a:r>
            <a:r>
              <a:rPr lang="en-GB" sz="2400" dirty="0" err="1">
                <a:latin typeface="Cambria" panose="02040503050406030204" pitchFamily="18" charset="0"/>
              </a:rPr>
              <a:t>за</a:t>
            </a:r>
            <a:r>
              <a:rPr lang="en-GB" sz="2400" dirty="0">
                <a:latin typeface="Cambria" panose="02040503050406030204" pitchFamily="18" charset="0"/>
              </a:rPr>
              <a:t> </a:t>
            </a:r>
            <a:r>
              <a:rPr lang="en-GB" sz="2400" dirty="0" err="1">
                <a:latin typeface="Cambria" panose="02040503050406030204" pitchFamily="18" charset="0"/>
              </a:rPr>
              <a:t>управление</a:t>
            </a:r>
            <a:r>
              <a:rPr lang="en-GB" sz="2400" dirty="0">
                <a:latin typeface="Cambria" panose="02040503050406030204" pitchFamily="18" charset="0"/>
              </a:rPr>
              <a:t> </a:t>
            </a:r>
            <a:r>
              <a:rPr lang="en-GB" sz="2400" dirty="0" err="1">
                <a:latin typeface="Cambria" panose="02040503050406030204" pitchFamily="18" charset="0"/>
              </a:rPr>
              <a:t>ресурсите</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предприятие</a:t>
            </a:r>
            <a:r>
              <a:rPr lang="en-GB" sz="2400" dirty="0">
                <a:latin typeface="Cambria" panose="02040503050406030204" pitchFamily="18" charset="0"/>
              </a:rPr>
              <a:t> (ERP </a:t>
            </a:r>
            <a:r>
              <a:rPr lang="en-GB" sz="2400" dirty="0" err="1">
                <a:latin typeface="Cambria" panose="02040503050406030204" pitchFamily="18" charset="0"/>
              </a:rPr>
              <a:t>система</a:t>
            </a:r>
            <a:r>
              <a:rPr lang="en-GB" sz="2400" dirty="0">
                <a:latin typeface="Cambria" panose="02040503050406030204" pitchFamily="18" charset="0"/>
              </a:rPr>
              <a:t>)</a:t>
            </a:r>
            <a:endParaRPr lang="bg-BG" sz="2400" dirty="0">
              <a:latin typeface="Cambria" panose="02040503050406030204" pitchFamily="18" charset="0"/>
            </a:endParaRPr>
          </a:p>
        </p:txBody>
      </p:sp>
    </p:spTree>
    <p:extLst>
      <p:ext uri="{BB962C8B-B14F-4D97-AF65-F5344CB8AC3E}">
        <p14:creationId xmlns:p14="http://schemas.microsoft.com/office/powerpoint/2010/main" val="2850069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2" name="Rectangle 1"/>
          <p:cNvSpPr/>
          <p:nvPr/>
        </p:nvSpPr>
        <p:spPr>
          <a:xfrm>
            <a:off x="1636295" y="79760"/>
            <a:ext cx="10218821" cy="1052596"/>
          </a:xfrm>
          <a:prstGeom prst="rect">
            <a:avLst/>
          </a:prstGeom>
        </p:spPr>
        <p:txBody>
          <a:bodyPr wrap="square">
            <a:spAutoFit/>
          </a:bodyPr>
          <a:lstStyle/>
          <a:p>
            <a:pPr indent="457200" algn="just">
              <a:lnSpc>
                <a:spcPct val="130000"/>
              </a:lnSpc>
              <a:spcBef>
                <a:spcPts val="1200"/>
              </a:spcBef>
              <a:spcAft>
                <a:spcPts val="0"/>
              </a:spcAft>
              <a:buClr>
                <a:schemeClr val="accent1">
                  <a:lumMod val="75000"/>
                </a:schemeClr>
              </a:buClr>
              <a:buSzPct val="85000"/>
              <a:defRPr/>
            </a:pPr>
            <a:r>
              <a:rPr lang="en-GB" sz="2400" dirty="0" err="1">
                <a:latin typeface="Cambria" panose="02040503050406030204" pitchFamily="18" charset="0"/>
              </a:rPr>
              <a:t>Взаимодействията</a:t>
            </a:r>
            <a:r>
              <a:rPr lang="en-GB" sz="2400" dirty="0">
                <a:latin typeface="Cambria" panose="02040503050406030204" pitchFamily="18" charset="0"/>
              </a:rPr>
              <a:t> </a:t>
            </a:r>
            <a:r>
              <a:rPr lang="en-GB" sz="2400" dirty="0" err="1">
                <a:latin typeface="Cambria" panose="02040503050406030204" pitchFamily="18" charset="0"/>
              </a:rPr>
              <a:t>между</a:t>
            </a:r>
            <a:r>
              <a:rPr lang="en-GB" sz="2400" dirty="0">
                <a:latin typeface="Cambria" panose="02040503050406030204" pitchFamily="18" charset="0"/>
              </a:rPr>
              <a:t> </a:t>
            </a:r>
            <a:r>
              <a:rPr lang="en-GB" sz="2400" dirty="0" err="1">
                <a:latin typeface="Cambria" panose="02040503050406030204" pitchFamily="18" charset="0"/>
              </a:rPr>
              <a:t>отделните</a:t>
            </a:r>
            <a:r>
              <a:rPr lang="en-GB" sz="2400" dirty="0">
                <a:latin typeface="Cambria" panose="02040503050406030204" pitchFamily="18" charset="0"/>
              </a:rPr>
              <a:t> </a:t>
            </a:r>
            <a:r>
              <a:rPr lang="en-GB" sz="2400" dirty="0" err="1">
                <a:latin typeface="Cambria" panose="02040503050406030204" pitchFamily="18" charset="0"/>
              </a:rPr>
              <a:t>подсистеми</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информационната</a:t>
            </a:r>
            <a:r>
              <a:rPr lang="en-GB" sz="2400" dirty="0">
                <a:latin typeface="Cambria" panose="02040503050406030204" pitchFamily="18" charset="0"/>
              </a:rPr>
              <a:t> </a:t>
            </a:r>
            <a:r>
              <a:rPr lang="en-GB" sz="2400" dirty="0" err="1">
                <a:latin typeface="Cambria" panose="02040503050406030204" pitchFamily="18" charset="0"/>
              </a:rPr>
              <a:t>система</a:t>
            </a:r>
            <a:r>
              <a:rPr lang="en-GB" sz="2400" dirty="0">
                <a:latin typeface="Cambria" panose="02040503050406030204" pitchFamily="18" charset="0"/>
              </a:rPr>
              <a:t> в </a:t>
            </a:r>
            <a:r>
              <a:rPr lang="en-GB" sz="2400" dirty="0" err="1">
                <a:latin typeface="Cambria" panose="02040503050406030204" pitchFamily="18" charset="0"/>
              </a:rPr>
              <a:t>организацията</a:t>
            </a:r>
            <a:r>
              <a:rPr lang="en-GB" sz="2400" dirty="0">
                <a:latin typeface="Cambria" panose="02040503050406030204" pitchFamily="18" charset="0"/>
              </a:rPr>
              <a:t> </a:t>
            </a:r>
            <a:r>
              <a:rPr lang="en-GB" sz="2400" dirty="0" err="1">
                <a:latin typeface="Cambria" panose="02040503050406030204" pitchFamily="18" charset="0"/>
              </a:rPr>
              <a:t>са</a:t>
            </a:r>
            <a:r>
              <a:rPr lang="en-GB" sz="2400" dirty="0">
                <a:latin typeface="Cambria" panose="02040503050406030204" pitchFamily="18" charset="0"/>
              </a:rPr>
              <a:t> </a:t>
            </a:r>
            <a:r>
              <a:rPr lang="en-GB" sz="2400" dirty="0" err="1">
                <a:latin typeface="Cambria" panose="02040503050406030204" pitchFamily="18" charset="0"/>
              </a:rPr>
              <a:t>представени</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bg-BG" sz="2400" dirty="0" err="1">
                <a:latin typeface="Cambria" panose="02040503050406030204" pitchFamily="18" charset="0"/>
              </a:rPr>
              <a:t>Ф</a:t>
            </a:r>
            <a:r>
              <a:rPr lang="en-GB" sz="2400" dirty="0" err="1">
                <a:latin typeface="Cambria" panose="02040503050406030204" pitchFamily="18" charset="0"/>
              </a:rPr>
              <a:t>иг</a:t>
            </a:r>
            <a:r>
              <a:rPr lang="en-GB" sz="2400" dirty="0">
                <a:latin typeface="Cambria" panose="02040503050406030204" pitchFamily="18" charset="0"/>
              </a:rPr>
              <a:t>.</a:t>
            </a:r>
            <a:r>
              <a:rPr lang="bg-BG" sz="2400" dirty="0">
                <a:latin typeface="Cambria" panose="02040503050406030204" pitchFamily="18" charset="0"/>
              </a:rPr>
              <a:t> 3</a:t>
            </a:r>
            <a:r>
              <a:rPr lang="en-GB" sz="2400" dirty="0">
                <a:latin typeface="Cambria" panose="02040503050406030204" pitchFamily="18" charset="0"/>
              </a:rPr>
              <a:t>:</a:t>
            </a:r>
            <a:endParaRPr lang="bg-BG" sz="2400" dirty="0">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132355"/>
            <a:ext cx="9614568" cy="4514466"/>
          </a:xfrm>
          <a:prstGeom prst="rect">
            <a:avLst/>
          </a:prstGeom>
        </p:spPr>
      </p:pic>
      <p:sp>
        <p:nvSpPr>
          <p:cNvPr id="5" name="Rectangle 4"/>
          <p:cNvSpPr/>
          <p:nvPr/>
        </p:nvSpPr>
        <p:spPr>
          <a:xfrm>
            <a:off x="3378137" y="5900868"/>
            <a:ext cx="7553286" cy="461665"/>
          </a:xfrm>
          <a:prstGeom prst="rect">
            <a:avLst/>
          </a:prstGeom>
        </p:spPr>
        <p:txBody>
          <a:bodyPr wrap="none">
            <a:spAutoFit/>
          </a:bodyPr>
          <a:lstStyle/>
          <a:p>
            <a:pPr algn="ctr"/>
            <a:r>
              <a:rPr lang="en-GB" sz="2400" dirty="0" err="1">
                <a:latin typeface="Cambria" panose="02040503050406030204" pitchFamily="18" charset="0"/>
              </a:rPr>
              <a:t>Фиг</a:t>
            </a:r>
            <a:r>
              <a:rPr lang="en-GB" sz="2400" dirty="0">
                <a:latin typeface="Cambria" panose="02040503050406030204" pitchFamily="18" charset="0"/>
              </a:rPr>
              <a:t>. 3</a:t>
            </a:r>
            <a:r>
              <a:rPr lang="bg-BG" sz="2400" dirty="0">
                <a:latin typeface="Cambria" panose="02040503050406030204" pitchFamily="18" charset="0"/>
              </a:rPr>
              <a:t>. Връзки между информационни подсистеми</a:t>
            </a:r>
            <a:r>
              <a:rPr lang="en-GB" sz="2400" dirty="0">
                <a:latin typeface="Cambria" panose="02040503050406030204" pitchFamily="18" charset="0"/>
              </a:rPr>
              <a:t> </a:t>
            </a:r>
            <a:endParaRPr lang="bg-BG" sz="2400" dirty="0">
              <a:latin typeface="Cambria" panose="02040503050406030204" pitchFamily="18" charset="0"/>
            </a:endParaRPr>
          </a:p>
        </p:txBody>
      </p:sp>
    </p:spTree>
    <p:extLst>
      <p:ext uri="{BB962C8B-B14F-4D97-AF65-F5344CB8AC3E}">
        <p14:creationId xmlns:p14="http://schemas.microsoft.com/office/powerpoint/2010/main" val="3823152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2" name="Rectangle 1"/>
          <p:cNvSpPr/>
          <p:nvPr/>
        </p:nvSpPr>
        <p:spPr>
          <a:xfrm>
            <a:off x="1823453" y="134269"/>
            <a:ext cx="9967494" cy="6334042"/>
          </a:xfrm>
          <a:prstGeom prst="rect">
            <a:avLst/>
          </a:prstGeom>
        </p:spPr>
        <p:txBody>
          <a:bodyPr wrap="square">
            <a:spAutoFit/>
          </a:bodyPr>
          <a:lstStyle/>
          <a:p>
            <a:pPr indent="457200" algn="just">
              <a:lnSpc>
                <a:spcPct val="130000"/>
              </a:lnSpc>
              <a:spcBef>
                <a:spcPts val="1200"/>
              </a:spcBef>
              <a:spcAft>
                <a:spcPts val="0"/>
              </a:spcAft>
              <a:buClr>
                <a:srgbClr val="D34817">
                  <a:lumMod val="75000"/>
                </a:srgbClr>
              </a:buClr>
              <a:buSzPct val="85000"/>
              <a:defRPr/>
            </a:pPr>
            <a:r>
              <a:rPr lang="en-GB" sz="2400" dirty="0" err="1">
                <a:solidFill>
                  <a:prstClr val="black"/>
                </a:solidFill>
                <a:latin typeface="Cambria" panose="02040503050406030204" pitchFamily="18" charset="0"/>
              </a:rPr>
              <a:t>Към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информационната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организацията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включват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следните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подсистеми</a:t>
            </a:r>
            <a:r>
              <a:rPr lang="en-GB" sz="2400" dirty="0">
                <a:solidFill>
                  <a:prstClr val="black"/>
                </a:solidFill>
                <a:latin typeface="Cambria" panose="02040503050406030204" pitchFamily="18" charset="0"/>
              </a:rPr>
              <a:t>:</a:t>
            </a:r>
            <a:endParaRPr lang="bg-BG" sz="2400" dirty="0">
              <a:solidFill>
                <a:prstClr val="black"/>
              </a:solidFill>
              <a:latin typeface="Cambria" panose="020405030504060302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TPS – Transaction Processing System -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предаване</a:t>
            </a:r>
            <a:r>
              <a:rPr lang="en-GB" sz="2400" dirty="0">
                <a:latin typeface="Cambria" panose="02040503050406030204" pitchFamily="18" charset="0"/>
                <a:ea typeface="Times New Roman" panose="02020603050405020304" pitchFamily="18" charset="0"/>
                <a:cs typeface="Arial" panose="020B0604020202020204" pitchFamily="34" charset="0"/>
              </a:rPr>
              <a:t> и </a:t>
            </a:r>
            <a:r>
              <a:rPr lang="en-GB" sz="2400" dirty="0" err="1">
                <a:latin typeface="Cambria" panose="02040503050406030204" pitchFamily="18" charset="0"/>
                <a:ea typeface="Times New Roman" panose="02020603050405020304" pitchFamily="18" charset="0"/>
                <a:cs typeface="Arial" panose="020B0604020202020204" pitchFamily="34" charset="0"/>
              </a:rPr>
              <a:t>преработка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информация</a:t>
            </a:r>
            <a:r>
              <a:rPr lang="bg-BG"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DBMS – </a:t>
            </a:r>
            <a:r>
              <a:rPr lang="en-GB" sz="2400" dirty="0" err="1">
                <a:latin typeface="Cambria" panose="02040503050406030204" pitchFamily="18" charset="0"/>
                <a:ea typeface="Times New Roman" panose="02020603050405020304" pitchFamily="18" charset="0"/>
                <a:cs typeface="Arial" panose="020B0604020202020204" pitchFamily="34" charset="0"/>
              </a:rPr>
              <a:t>DataBase</a:t>
            </a:r>
            <a:r>
              <a:rPr lang="en-GB" sz="2400" dirty="0">
                <a:latin typeface="Cambria" panose="02040503050406030204" pitchFamily="18" charset="0"/>
                <a:ea typeface="Times New Roman" panose="02020603050405020304" pitchFamily="18" charset="0"/>
                <a:cs typeface="Arial" panose="020B0604020202020204" pitchFamily="34" charset="0"/>
              </a:rPr>
              <a:t> Management System –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управление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база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a:t>
            </a:r>
            <a:r>
              <a:rPr lang="bg-BG"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OIS – </a:t>
            </a:r>
            <a:r>
              <a:rPr lang="ru-RU" sz="2400" dirty="0"/>
              <a:t>Office Information System - офис информационна система;</a:t>
            </a: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MIS – Management Information System – </a:t>
            </a:r>
            <a:r>
              <a:rPr lang="en-GB" sz="2400" dirty="0" err="1">
                <a:latin typeface="Cambria" panose="02040503050406030204" pitchFamily="18" charset="0"/>
                <a:ea typeface="Times New Roman" panose="02020603050405020304" pitchFamily="18" charset="0"/>
                <a:cs typeface="Arial" panose="020B0604020202020204" pitchFamily="34" charset="0"/>
              </a:rPr>
              <a:t>мениджърска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информационна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a:t>
            </a:r>
            <a:r>
              <a:rPr lang="bg-BG"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DSS – Decision Support System –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подпомагане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вземането</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решения</a:t>
            </a:r>
            <a:r>
              <a:rPr lang="bg-BG"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a:latin typeface="Cambria" panose="02040503050406030204" pitchFamily="18" charset="0"/>
                <a:ea typeface="Times New Roman" panose="02020603050405020304" pitchFamily="18" charset="0"/>
                <a:cs typeface="Arial" panose="020B0604020202020204" pitchFamily="34" charset="0"/>
              </a:rPr>
              <a:t>EIS – Executive Information System – </a:t>
            </a:r>
            <a:r>
              <a:rPr lang="en-GB" sz="2400" dirty="0" err="1">
                <a:latin typeface="Cambria" panose="02040503050406030204" pitchFamily="18" charset="0"/>
                <a:ea typeface="Times New Roman" panose="02020603050405020304" pitchFamily="18" charset="0"/>
                <a:cs typeface="Arial" panose="020B0604020202020204" pitchFamily="34" charset="0"/>
              </a:rPr>
              <a:t>екзекутивна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информационна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a:t>
            </a:r>
            <a:r>
              <a:rPr lang="bg-BG"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2827202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3" name="Rectangle 2"/>
          <p:cNvSpPr/>
          <p:nvPr/>
        </p:nvSpPr>
        <p:spPr>
          <a:xfrm>
            <a:off x="2032000" y="398516"/>
            <a:ext cx="9839157" cy="5373779"/>
          </a:xfrm>
          <a:prstGeom prst="rect">
            <a:avLst/>
          </a:prstGeom>
        </p:spPr>
        <p:txBody>
          <a:bodyPr wrap="square">
            <a:spAutoFit/>
          </a:bodyPr>
          <a:lstStyle/>
          <a:p>
            <a:pPr algn="ctr">
              <a:lnSpc>
                <a:spcPct val="130000"/>
              </a:lnSpc>
              <a:spcBef>
                <a:spcPts val="1200"/>
              </a:spcBef>
              <a:spcAft>
                <a:spcPts val="0"/>
              </a:spcAft>
              <a:buClr>
                <a:schemeClr val="accent1">
                  <a:lumMod val="75000"/>
                </a:schemeClr>
              </a:buClr>
              <a:buSzPct val="85000"/>
            </a:pPr>
            <a:r>
              <a:rPr lang="en-GB" sz="2400" b="1" i="1" dirty="0">
                <a:latin typeface="Cambria" panose="02040503050406030204" pitchFamily="18" charset="0"/>
              </a:rPr>
              <a:t>Системи </a:t>
            </a:r>
            <a:r>
              <a:rPr lang="en-GB" sz="2400" b="1" i="1" dirty="0" err="1">
                <a:latin typeface="Cambria" panose="02040503050406030204" pitchFamily="18" charset="0"/>
              </a:rPr>
              <a:t>за</a:t>
            </a:r>
            <a:r>
              <a:rPr lang="en-GB" sz="2400" b="1" i="1" dirty="0">
                <a:latin typeface="Cambria" panose="02040503050406030204" pitchFamily="18" charset="0"/>
              </a:rPr>
              <a:t> </a:t>
            </a:r>
            <a:r>
              <a:rPr lang="en-GB" sz="2400" b="1" i="1" dirty="0" err="1">
                <a:latin typeface="Cambria" panose="02040503050406030204" pitchFamily="18" charset="0"/>
              </a:rPr>
              <a:t>предаване</a:t>
            </a:r>
            <a:r>
              <a:rPr lang="en-GB" sz="2400" b="1" i="1" dirty="0">
                <a:latin typeface="Cambria" panose="02040503050406030204" pitchFamily="18" charset="0"/>
              </a:rPr>
              <a:t> и </a:t>
            </a:r>
            <a:r>
              <a:rPr lang="en-GB" sz="2400" b="1" i="1" dirty="0" err="1">
                <a:latin typeface="Cambria" panose="02040503050406030204" pitchFamily="18" charset="0"/>
              </a:rPr>
              <a:t>преработка</a:t>
            </a:r>
            <a:r>
              <a:rPr lang="en-GB" sz="2400" b="1" i="1" dirty="0">
                <a:latin typeface="Cambria" panose="02040503050406030204" pitchFamily="18" charset="0"/>
              </a:rPr>
              <a:t> </a:t>
            </a:r>
            <a:r>
              <a:rPr lang="en-GB" sz="2400" b="1" i="1" dirty="0" err="1">
                <a:latin typeface="Cambria" panose="02040503050406030204" pitchFamily="18" charset="0"/>
              </a:rPr>
              <a:t>на</a:t>
            </a:r>
            <a:r>
              <a:rPr lang="en-GB" sz="2400" b="1" i="1" dirty="0">
                <a:latin typeface="Cambria" panose="02040503050406030204" pitchFamily="18" charset="0"/>
              </a:rPr>
              <a:t> </a:t>
            </a:r>
            <a:r>
              <a:rPr lang="en-GB" sz="2400" b="1" i="1" dirty="0" err="1">
                <a:latin typeface="Cambria" panose="02040503050406030204" pitchFamily="18" charset="0"/>
              </a:rPr>
              <a:t>информация</a:t>
            </a:r>
            <a:r>
              <a:rPr lang="en-GB" sz="2400" b="1" i="1" dirty="0">
                <a:latin typeface="Cambria" panose="02040503050406030204" pitchFamily="18" charset="0"/>
              </a:rPr>
              <a:t> TPS</a:t>
            </a:r>
            <a:endParaRPr lang="bg-BG" sz="2400" b="1" i="1" dirty="0">
              <a:latin typeface="Cambria" panose="02040503050406030204" pitchFamily="18" charset="0"/>
            </a:endParaRPr>
          </a:p>
          <a:p>
            <a:pPr indent="457200" algn="just">
              <a:lnSpc>
                <a:spcPct val="130000"/>
              </a:lnSpc>
              <a:buClr>
                <a:srgbClr val="D34817">
                  <a:lumMod val="75000"/>
                </a:srgbClr>
              </a:buClr>
              <a:buSzPct val="85000"/>
              <a:defRPr/>
            </a:pPr>
            <a:r>
              <a:rPr lang="en-GB" sz="2400" dirty="0">
                <a:solidFill>
                  <a:prstClr val="black"/>
                </a:solidFill>
                <a:latin typeface="Cambria" panose="02040503050406030204" pitchFamily="18" charset="0"/>
              </a:rPr>
              <a:t>В </a:t>
            </a:r>
            <a:r>
              <a:rPr lang="en-GB" sz="2400" dirty="0" err="1">
                <a:solidFill>
                  <a:prstClr val="black"/>
                </a:solidFill>
                <a:latin typeface="Cambria" panose="02040503050406030204" pitchFamily="18" charset="0"/>
              </a:rPr>
              <a:t>процеса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борави</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много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разновидности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могат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бъдат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превърнати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информация</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е </a:t>
            </a:r>
            <a:r>
              <a:rPr lang="en-GB" sz="2400" dirty="0" err="1">
                <a:solidFill>
                  <a:prstClr val="black"/>
                </a:solidFill>
                <a:latin typeface="Cambria" panose="02040503050406030204" pitchFamily="18" charset="0"/>
              </a:rPr>
              <a:t>необходимо</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бъдат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подложени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някаква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резултатите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нея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свържат</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определена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цел</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Основните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типове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a:p>
            <a:pPr marL="540000" indent="-360000" algn="just">
              <a:lnSpc>
                <a:spcPct val="130000"/>
              </a:lnSpc>
              <a:buClr>
                <a:schemeClr val="accent1">
                  <a:lumMod val="75000"/>
                </a:schemeClr>
              </a:buClr>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к</a:t>
            </a:r>
            <a:r>
              <a:rPr lang="en-GB" sz="2400" dirty="0" err="1">
                <a:latin typeface="Cambria" panose="02040503050406030204" pitchFamily="18" charset="0"/>
                <a:ea typeface="Times New Roman" panose="02020603050405020304" pitchFamily="18" charset="0"/>
                <a:cs typeface="Arial" panose="020B0604020202020204" pitchFamily="34" charset="0"/>
              </a:rPr>
              <a:t>ласификация</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bg-BG" sz="2400" dirty="0">
                <a:latin typeface="Cambria" panose="02040503050406030204" pitchFamily="18" charset="0"/>
                <a:ea typeface="Times New Roman" panose="02020603050405020304" pitchFamily="18" charset="0"/>
                <a:cs typeface="Arial" panose="020B0604020202020204" pitchFamily="34" charset="0"/>
              </a:rPr>
              <a:t>;</a:t>
            </a:r>
          </a:p>
          <a:p>
            <a:pPr marL="540000" indent="-360000" algn="just">
              <a:lnSpc>
                <a:spcPct val="130000"/>
              </a:lnSpc>
              <a:buClr>
                <a:schemeClr val="accent1">
                  <a:lumMod val="75000"/>
                </a:schemeClr>
              </a:buClr>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с</a:t>
            </a:r>
            <a:r>
              <a:rPr lang="en-GB" sz="2400" dirty="0" err="1">
                <a:latin typeface="Cambria" panose="02040503050406030204" pitchFamily="18" charset="0"/>
                <a:ea typeface="Times New Roman" panose="02020603050405020304" pitchFamily="18" charset="0"/>
                <a:cs typeface="Arial" panose="020B0604020202020204" pitchFamily="34" charset="0"/>
              </a:rPr>
              <a:t>ортировка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bg-BG" sz="2400" dirty="0">
                <a:latin typeface="Cambria" panose="02040503050406030204" pitchFamily="18" charset="0"/>
                <a:ea typeface="Times New Roman" panose="02020603050405020304" pitchFamily="18" charset="0"/>
                <a:cs typeface="Arial" panose="020B0604020202020204" pitchFamily="34" charset="0"/>
              </a:rPr>
              <a:t>;</a:t>
            </a:r>
          </a:p>
          <a:p>
            <a:pPr marL="540000" indent="-360000" algn="just">
              <a:lnSpc>
                <a:spcPct val="130000"/>
              </a:lnSpc>
              <a:buClr>
                <a:schemeClr val="accent1">
                  <a:lumMod val="75000"/>
                </a:schemeClr>
              </a:buClr>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о</a:t>
            </a:r>
            <a:r>
              <a:rPr lang="en-GB" sz="2400" dirty="0" err="1">
                <a:latin typeface="Cambria" panose="02040503050406030204" pitchFamily="18" charset="0"/>
                <a:ea typeface="Times New Roman" panose="02020603050405020304" pitchFamily="18" charset="0"/>
                <a:cs typeface="Arial" panose="020B0604020202020204" pitchFamily="34" charset="0"/>
              </a:rPr>
              <a:t>бобщаване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bg-BG" sz="2400" dirty="0">
                <a:latin typeface="Cambria" panose="02040503050406030204" pitchFamily="18" charset="0"/>
                <a:ea typeface="Times New Roman" panose="02020603050405020304" pitchFamily="18" charset="0"/>
                <a:cs typeface="Arial" panose="020B0604020202020204" pitchFamily="34" charset="0"/>
              </a:rPr>
              <a:t>;</a:t>
            </a:r>
          </a:p>
          <a:p>
            <a:pPr marL="540000" indent="-360000" algn="just">
              <a:lnSpc>
                <a:spcPct val="130000"/>
              </a:lnSpc>
              <a:buClr>
                <a:schemeClr val="accent1">
                  <a:lumMod val="75000"/>
                </a:schemeClr>
              </a:buClr>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и</a:t>
            </a:r>
            <a:r>
              <a:rPr lang="en-GB" sz="2400" dirty="0" err="1">
                <a:latin typeface="Cambria" panose="02040503050406030204" pitchFamily="18" charset="0"/>
                <a:ea typeface="Times New Roman" panose="02020603050405020304" pitchFamily="18" charset="0"/>
                <a:cs typeface="Arial" panose="020B0604020202020204" pitchFamily="34" charset="0"/>
              </a:rPr>
              <a:t>зползване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извършване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изчисления</a:t>
            </a:r>
            <a:r>
              <a:rPr lang="bg-BG" sz="2400" dirty="0">
                <a:latin typeface="Cambria" panose="02040503050406030204" pitchFamily="18" charset="0"/>
                <a:ea typeface="Times New Roman" panose="02020603050405020304" pitchFamily="18" charset="0"/>
                <a:cs typeface="Arial" panose="020B0604020202020204" pitchFamily="34" charset="0"/>
              </a:rPr>
              <a:t>;</a:t>
            </a:r>
          </a:p>
          <a:p>
            <a:pPr marL="540000" indent="-360000" algn="just">
              <a:lnSpc>
                <a:spcPct val="130000"/>
              </a:lnSpc>
              <a:buClr>
                <a:schemeClr val="accent1">
                  <a:lumMod val="75000"/>
                </a:schemeClr>
              </a:buClr>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и</a:t>
            </a:r>
            <a:r>
              <a:rPr lang="en-GB" sz="2400" dirty="0" err="1">
                <a:latin typeface="Cambria" panose="02040503050406030204" pitchFamily="18" charset="0"/>
                <a:ea typeface="Times New Roman" panose="02020603050405020304" pitchFamily="18" charset="0"/>
                <a:cs typeface="Arial" panose="020B0604020202020204" pitchFamily="34" charset="0"/>
              </a:rPr>
              <a:t>збор</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a:t>
            </a:r>
            <a:r>
              <a:rPr lang="en-GB"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0319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sp>
        <p:nvSpPr>
          <p:cNvPr id="2" name="Rectangle 1"/>
          <p:cNvSpPr/>
          <p:nvPr/>
        </p:nvSpPr>
        <p:spPr>
          <a:xfrm>
            <a:off x="2192421" y="471152"/>
            <a:ext cx="9545051" cy="5803833"/>
          </a:xfrm>
          <a:prstGeom prst="rect">
            <a:avLst/>
          </a:prstGeom>
        </p:spPr>
        <p:txBody>
          <a:bodyPr wrap="square">
            <a:spAutoFit/>
          </a:bodyPr>
          <a:lstStyle/>
          <a:p>
            <a:pPr indent="457200" algn="just">
              <a:lnSpc>
                <a:spcPct val="130000"/>
              </a:lnSpc>
              <a:buClr>
                <a:srgbClr val="D34817">
                  <a:lumMod val="75000"/>
                </a:srgbClr>
              </a:buClr>
              <a:buSzPct val="85000"/>
              <a:defRPr/>
            </a:pP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извършват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обработки</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диалогова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запитвания</a:t>
            </a:r>
            <a:r>
              <a:rPr lang="en-GB" sz="2400" dirty="0">
                <a:solidFill>
                  <a:prstClr val="black"/>
                </a:solidFill>
                <a:latin typeface="Cambria" panose="02040503050406030204" pitchFamily="18" charset="0"/>
              </a:rPr>
              <a:t> TPS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така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наречените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още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a:t>
            </a:r>
            <a:r>
              <a:rPr lang="bg-BG" sz="2400" dirty="0">
                <a:solidFill>
                  <a:prstClr val="black"/>
                </a:solidFill>
                <a:latin typeface="Cambria" panose="02040503050406030204" pitchFamily="18" charset="0"/>
              </a:rPr>
              <a:t>а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преработка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предаване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въвеждат</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могат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бъдат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различни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съобщения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факти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числа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смислени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комбинации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думи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числа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др</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регистрирани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резултат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възникването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определено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събитие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процес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вътрешен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външен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организацията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източник</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някакви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заявки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запитвания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трябва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даде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отговор</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Свързва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най-често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счетоводството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продажбите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склада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Въвеждането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извършва</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клавиатура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бар-код</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четец</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др</a:t>
            </a:r>
            <a:r>
              <a:rPr lang="en-GB" sz="2400" dirty="0">
                <a:solidFill>
                  <a:prstClr val="black"/>
                </a:solidFill>
                <a:latin typeface="Cambria" panose="02040503050406030204" pitchFamily="18" charset="0"/>
              </a:rPr>
              <a:t>. TPS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характеризират</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компютрите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рутинна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транзакции</a:t>
            </a:r>
            <a:r>
              <a:rPr lang="en-GB" sz="2400" dirty="0">
                <a:solidFill>
                  <a:prstClr val="black"/>
                </a:solidFill>
                <a:latin typeface="Cambria" panose="02040503050406030204" pitchFamily="18" charset="0"/>
              </a:rPr>
              <a:t>).</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45110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28272" y="1754596"/>
            <a:ext cx="8838838" cy="2543084"/>
          </a:xfrm>
        </p:spPr>
        <p:txBody>
          <a:bodyPr>
            <a:noAutofit/>
          </a:bodyPr>
          <a:lstStyle/>
          <a:p>
            <a:pPr marL="514350" lvl="0" indent="-514350" algn="just">
              <a:lnSpc>
                <a:spcPct val="130000"/>
              </a:lnSpc>
              <a:buFont typeface="Wingdings" panose="05000000000000000000" pitchFamily="2" charset="2"/>
              <a:buChar char="q"/>
              <a:defRPr/>
            </a:pPr>
            <a:r>
              <a:rPr lang="bg-BG" sz="2400" dirty="0"/>
              <a:t>финансова информационна система;</a:t>
            </a:r>
          </a:p>
          <a:p>
            <a:pPr marL="514350" lvl="0" indent="-514350" algn="just">
              <a:lnSpc>
                <a:spcPct val="130000"/>
              </a:lnSpc>
              <a:buFont typeface="Wingdings" panose="05000000000000000000" pitchFamily="2" charset="2"/>
              <a:buChar char="q"/>
              <a:defRPr/>
            </a:pPr>
            <a:r>
              <a:rPr lang="bg-BG" sz="2400" dirty="0"/>
              <a:t>информационна система за управление на персонала;</a:t>
            </a:r>
          </a:p>
          <a:p>
            <a:pPr marL="514350" lvl="0" indent="-514350" algn="just">
              <a:lnSpc>
                <a:spcPct val="130000"/>
              </a:lnSpc>
              <a:buFont typeface="Wingdings" panose="05000000000000000000" pitchFamily="2" charset="2"/>
              <a:buChar char="q"/>
              <a:defRPr/>
            </a:pPr>
            <a:r>
              <a:rPr lang="bg-BG" sz="2400" dirty="0"/>
              <a:t>информационна системи за подпомагане вземане на решение;</a:t>
            </a:r>
            <a:endParaRPr lang="bg-BG" altLang="bg-BG" sz="2400" dirty="0"/>
          </a:p>
          <a:p>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Tree>
    <p:extLst>
      <p:ext uri="{BB962C8B-B14F-4D97-AF65-F5344CB8AC3E}">
        <p14:creationId xmlns:p14="http://schemas.microsoft.com/office/powerpoint/2010/main" val="179077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Rectangle 1"/>
          <p:cNvSpPr/>
          <p:nvPr/>
        </p:nvSpPr>
        <p:spPr>
          <a:xfrm>
            <a:off x="1892969" y="-1036"/>
            <a:ext cx="10186736" cy="6814173"/>
          </a:xfrm>
          <a:prstGeom prst="rect">
            <a:avLst/>
          </a:prstGeom>
        </p:spPr>
        <p:txBody>
          <a:bodyPr wrap="square">
            <a:spAutoFit/>
          </a:bodyPr>
          <a:lstStyle/>
          <a:p>
            <a:pPr indent="457200" algn="just">
              <a:lnSpc>
                <a:spcPct val="130000"/>
              </a:lnSpc>
              <a:spcAft>
                <a:spcPts val="0"/>
              </a:spcAft>
              <a:buClr>
                <a:srgbClr val="D34817">
                  <a:lumMod val="75000"/>
                </a:srgbClr>
              </a:buClr>
              <a:buSzPct val="85000"/>
              <a:defRPr/>
            </a:pPr>
            <a:r>
              <a:rPr lang="en-GB" sz="2400" dirty="0" err="1">
                <a:solidFill>
                  <a:prstClr val="black"/>
                </a:solidFill>
                <a:latin typeface="Cambria" panose="02040503050406030204" pitchFamily="18" charset="0"/>
              </a:rPr>
              <a:t>Този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клас</a:t>
            </a:r>
            <a:r>
              <a:rPr lang="en-GB" sz="2400" dirty="0">
                <a:solidFill>
                  <a:prstClr val="black"/>
                </a:solidFill>
                <a:latin typeface="Cambria" panose="02040503050406030204" pitchFamily="18" charset="0"/>
              </a:rPr>
              <a:t> системи е </a:t>
            </a:r>
            <a:r>
              <a:rPr lang="en-GB" sz="2400" dirty="0" err="1">
                <a:solidFill>
                  <a:prstClr val="black"/>
                </a:solidFill>
                <a:latin typeface="Cambria" panose="02040503050406030204" pitchFamily="18" charset="0"/>
              </a:rPr>
              <a:t>предназначен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мениджмънт</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контрол</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обхваща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ежедневната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състоянието</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промените</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икономическите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процеси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изготвянето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справки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доклади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други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материали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Някои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тях</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необходими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държавните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органи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финансовите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данъчните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институции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счетоводството</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индустрията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Този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клас</a:t>
            </a:r>
            <a:r>
              <a:rPr lang="en-GB" sz="2400" dirty="0">
                <a:solidFill>
                  <a:prstClr val="black"/>
                </a:solidFill>
                <a:latin typeface="Cambria" panose="02040503050406030204" pitchFamily="18" charset="0"/>
              </a:rPr>
              <a:t> системи </a:t>
            </a:r>
            <a:r>
              <a:rPr lang="en-GB" sz="2400" dirty="0" err="1">
                <a:solidFill>
                  <a:prstClr val="black"/>
                </a:solidFill>
                <a:latin typeface="Cambria" panose="02040503050406030204" pitchFamily="18" charset="0"/>
              </a:rPr>
              <a:t>няма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пряко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отношение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към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управленските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функции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организацията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определя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вземането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решения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но</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същото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време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диалогова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запитванията</a:t>
            </a:r>
            <a:r>
              <a:rPr lang="en-GB" sz="2400" dirty="0">
                <a:solidFill>
                  <a:prstClr val="black"/>
                </a:solidFill>
                <a:latin typeface="Cambria" panose="02040503050406030204" pitchFamily="18" charset="0"/>
              </a:rPr>
              <a:t> е </a:t>
            </a:r>
            <a:r>
              <a:rPr lang="en-GB" sz="2400" dirty="0" err="1">
                <a:solidFill>
                  <a:prstClr val="black"/>
                </a:solidFill>
                <a:latin typeface="Cambria" panose="02040503050406030204" pitchFamily="18" charset="0"/>
              </a:rPr>
              <a:t>първата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комплексната</a:t>
            </a:r>
            <a:r>
              <a:rPr lang="en-GB" sz="2400" dirty="0">
                <a:solidFill>
                  <a:prstClr val="black"/>
                </a:solidFill>
                <a:latin typeface="Cambria" panose="02040503050406030204" pitchFamily="18" charset="0"/>
              </a:rPr>
              <a:t> </a:t>
            </a:r>
            <a:r>
              <a:rPr lang="bg-BG" sz="2400" dirty="0">
                <a:solidFill>
                  <a:prstClr val="black"/>
                </a:solidFill>
                <a:latin typeface="Cambria" panose="02040503050406030204" pitchFamily="18" charset="0"/>
              </a:rPr>
              <a:t>ИС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стопанската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организация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подготвят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необходими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всички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останали</a:t>
            </a:r>
            <a:r>
              <a:rPr lang="en-GB" sz="2400" dirty="0">
                <a:solidFill>
                  <a:prstClr val="black"/>
                </a:solidFill>
                <a:latin typeface="Cambria" panose="02040503050406030204" pitchFamily="18" charset="0"/>
              </a:rPr>
              <a:t> информационни системи. </a:t>
            </a:r>
            <a:r>
              <a:rPr lang="en-GB" sz="2400" dirty="0" err="1">
                <a:solidFill>
                  <a:prstClr val="black"/>
                </a:solidFill>
                <a:latin typeface="Cambria" panose="02040503050406030204" pitchFamily="18" charset="0"/>
              </a:rPr>
              <a:t>Тя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може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бъде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практически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реализирана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самостоятелни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модули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въвеждане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обработка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предаване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елемент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останалите</a:t>
            </a:r>
            <a:r>
              <a:rPr lang="en-GB" sz="2400" dirty="0">
                <a:solidFill>
                  <a:prstClr val="black"/>
                </a:solidFill>
                <a:latin typeface="Cambria" panose="02040503050406030204" pitchFamily="18" charset="0"/>
              </a:rPr>
              <a:t> системи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bg-BG" sz="2400" dirty="0">
                <a:solidFill>
                  <a:prstClr val="black"/>
                </a:solidFill>
                <a:latin typeface="Cambria" panose="02040503050406030204" pitchFamily="18" charset="0"/>
              </a:rPr>
              <a:t>БД</a:t>
            </a:r>
            <a:r>
              <a:rPr lang="en-GB" sz="2400" dirty="0">
                <a:solidFill>
                  <a:prstClr val="black"/>
                </a:solidFill>
                <a:latin typeface="Cambria" panose="02040503050406030204" pitchFamily="18" charset="0"/>
              </a:rPr>
              <a:t>, MIS и </a:t>
            </a:r>
            <a:r>
              <a:rPr lang="en-GB" sz="2400" dirty="0" err="1">
                <a:solidFill>
                  <a:prstClr val="black"/>
                </a:solidFill>
                <a:latin typeface="Cambria" panose="02040503050406030204" pitchFamily="18" charset="0"/>
              </a:rPr>
              <a:t>др</a:t>
            </a:r>
            <a:r>
              <a:rPr lang="en-GB" sz="2400" dirty="0">
                <a:solidFill>
                  <a:prstClr val="black"/>
                </a:solidFill>
                <a:latin typeface="Cambria" panose="02040503050406030204" pitchFamily="18" charset="0"/>
              </a:rPr>
              <a:t>.).</a:t>
            </a:r>
            <a:r>
              <a:rPr lang="bg-BG" sz="2400" dirty="0">
                <a:solidFill>
                  <a:prstClr val="black"/>
                </a:solidFill>
                <a:latin typeface="Cambria" panose="02040503050406030204" pitchFamily="18" charset="0"/>
              </a:rPr>
              <a:t> </a:t>
            </a:r>
          </a:p>
        </p:txBody>
      </p:sp>
    </p:spTree>
    <p:extLst>
      <p:ext uri="{BB962C8B-B14F-4D97-AF65-F5344CB8AC3E}">
        <p14:creationId xmlns:p14="http://schemas.microsoft.com/office/powerpoint/2010/main" val="1206899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Rectangle 1"/>
          <p:cNvSpPr/>
          <p:nvPr/>
        </p:nvSpPr>
        <p:spPr>
          <a:xfrm>
            <a:off x="2181724" y="43827"/>
            <a:ext cx="9801727" cy="6814173"/>
          </a:xfrm>
          <a:prstGeom prst="rect">
            <a:avLst/>
          </a:prstGeom>
        </p:spPr>
        <p:txBody>
          <a:bodyPr wrap="square">
            <a:spAutoFit/>
          </a:bodyPr>
          <a:lstStyle/>
          <a:p>
            <a:pPr indent="457200" algn="just">
              <a:lnSpc>
                <a:spcPct val="130000"/>
              </a:lnSpc>
              <a:buClr>
                <a:srgbClr val="D34817">
                  <a:lumMod val="75000"/>
                </a:srgbClr>
              </a:buClr>
              <a:buSzPct val="85000"/>
              <a:defRPr/>
            </a:pPr>
            <a:r>
              <a:rPr lang="en-GB" sz="2400" dirty="0">
                <a:solidFill>
                  <a:prstClr val="black"/>
                </a:solidFill>
                <a:latin typeface="Cambria" panose="02040503050406030204" pitchFamily="18" charset="0"/>
              </a:rPr>
              <a:t>TPS е </a:t>
            </a:r>
            <a:r>
              <a:rPr lang="en-GB" sz="2400" dirty="0" err="1">
                <a:solidFill>
                  <a:prstClr val="black"/>
                </a:solidFill>
                <a:latin typeface="Cambria" panose="02040503050406030204" pitchFamily="18" charset="0"/>
              </a:rPr>
              <a:t>информационна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регистриране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електронна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форма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изпълнява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следните</a:t>
            </a:r>
            <a:r>
              <a:rPr lang="en-GB" sz="2400" dirty="0">
                <a:solidFill>
                  <a:prstClr val="black"/>
                </a:solidFill>
                <a:latin typeface="Cambria" panose="02040503050406030204" pitchFamily="18" charset="0"/>
              </a:rPr>
              <a:t> </a:t>
            </a:r>
            <a:r>
              <a:rPr lang="bg-BG" sz="2400" dirty="0">
                <a:solidFill>
                  <a:prstClr val="black"/>
                </a:solidFill>
                <a:latin typeface="Cambria" panose="02040503050406030204" pitchFamily="18" charset="0"/>
              </a:rPr>
              <a:t>ф</a:t>
            </a:r>
            <a:r>
              <a:rPr lang="en-GB" sz="2400" dirty="0" err="1">
                <a:solidFill>
                  <a:prstClr val="black"/>
                </a:solidFill>
                <a:latin typeface="Cambria" panose="02040503050406030204" pitchFamily="18" charset="0"/>
              </a:rPr>
              <a:t>ункции</a:t>
            </a:r>
            <a:r>
              <a:rPr lang="en-GB" sz="2400" dirty="0">
                <a:solidFill>
                  <a:prstClr val="black"/>
                </a:solidFill>
                <a:latin typeface="Cambria" panose="02040503050406030204" pitchFamily="18" charset="0"/>
              </a:rPr>
              <a:t>:</a:t>
            </a:r>
            <a:endParaRPr lang="bg-BG" sz="2400" dirty="0">
              <a:solidFill>
                <a:prstClr val="black"/>
              </a:solidFill>
              <a:latin typeface="Cambria" panose="02040503050406030204" pitchFamily="18"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err="1">
                <a:latin typeface="Cambria" panose="02040503050406030204" pitchFamily="18" charset="0"/>
                <a:ea typeface="Times New Roman" panose="02020603050405020304" pitchFamily="18" charset="0"/>
                <a:cs typeface="Arial" panose="020B0604020202020204" pitchFamily="34" charset="0"/>
              </a:rPr>
              <a:t>преобразуване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от</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действията</a:t>
            </a:r>
            <a:r>
              <a:rPr lang="en-GB" sz="2400" dirty="0">
                <a:latin typeface="Cambria" panose="02040503050406030204" pitchFamily="18" charset="0"/>
                <a:ea typeface="Times New Roman" panose="02020603050405020304" pitchFamily="18" charset="0"/>
                <a:cs typeface="Arial" panose="020B0604020202020204" pitchFamily="34" charset="0"/>
              </a:rPr>
              <a:t> в </a:t>
            </a:r>
            <a:r>
              <a:rPr lang="en-GB" sz="2400" dirty="0" err="1">
                <a:latin typeface="Cambria" panose="02040503050406030204" pitchFamily="18" charset="0"/>
                <a:ea typeface="Times New Roman" panose="02020603050405020304" pitchFamily="18" charset="0"/>
                <a:cs typeface="Arial" panose="020B0604020202020204" pitchFamily="34" charset="0"/>
              </a:rPr>
              <a:t>компанията</a:t>
            </a:r>
            <a:r>
              <a:rPr lang="en-GB" sz="2400" dirty="0">
                <a:latin typeface="Cambria" panose="02040503050406030204" pitchFamily="18" charset="0"/>
                <a:ea typeface="Times New Roman" panose="02020603050405020304" pitchFamily="18" charset="0"/>
                <a:cs typeface="Arial" panose="020B0604020202020204" pitchFamily="34" charset="0"/>
              </a:rPr>
              <a:t> в </a:t>
            </a:r>
            <a:r>
              <a:rPr lang="en-GB" sz="2400" dirty="0" err="1">
                <a:latin typeface="Cambria" panose="02040503050406030204" pitchFamily="18" charset="0"/>
                <a:ea typeface="Times New Roman" panose="02020603050405020304" pitchFamily="18" charset="0"/>
                <a:cs typeface="Arial" panose="020B0604020202020204" pitchFamily="34" charset="0"/>
              </a:rPr>
              <a:t>електронен</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вид</a:t>
            </a:r>
            <a:r>
              <a:rPr lang="en-GB" sz="2400" dirty="0">
                <a:latin typeface="Cambria" panose="02040503050406030204" pitchFamily="18" charset="0"/>
                <a:ea typeface="Times New Roman" panose="02020603050405020304" pitchFamily="18" charset="0"/>
                <a:cs typeface="Arial" panose="020B0604020202020204" pitchFamily="34" charset="0"/>
              </a:rPr>
              <a:t> и </a:t>
            </a:r>
            <a:r>
              <a:rPr lang="en-GB" sz="2400" dirty="0" err="1">
                <a:latin typeface="Cambria" panose="02040503050406030204" pitchFamily="18" charset="0"/>
                <a:ea typeface="Times New Roman" panose="02020603050405020304" pitchFamily="18" charset="0"/>
                <a:cs typeface="Arial" panose="020B0604020202020204" pitchFamily="34" charset="0"/>
              </a:rPr>
              <a:t>въвеждането</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им</a:t>
            </a:r>
            <a:r>
              <a:rPr lang="en-GB" sz="2400" dirty="0">
                <a:latin typeface="Cambria" panose="02040503050406030204" pitchFamily="18" charset="0"/>
                <a:ea typeface="Times New Roman" panose="02020603050405020304" pitchFamily="18" charset="0"/>
                <a:cs typeface="Arial" panose="020B0604020202020204" pitchFamily="34" charset="0"/>
              </a:rPr>
              <a:t> в </a:t>
            </a:r>
            <a:r>
              <a:rPr lang="en-GB" sz="2400" dirty="0" err="1">
                <a:latin typeface="Cambria" panose="02040503050406030204" pitchFamily="18" charset="0"/>
                <a:ea typeface="Times New Roman" panose="02020603050405020304" pitchFamily="18" charset="0"/>
                <a:cs typeface="Arial" panose="020B0604020202020204" pitchFamily="34" charset="0"/>
              </a:rPr>
              <a:t>системата</a:t>
            </a:r>
            <a:r>
              <a:rPr lang="en-GB"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err="1">
                <a:latin typeface="Cambria" panose="02040503050406030204" pitchFamily="18" charset="0"/>
                <a:ea typeface="Times New Roman" panose="02020603050405020304" pitchFamily="18" charset="0"/>
                <a:cs typeface="Arial" panose="020B0604020202020204" pitchFamily="34" charset="0"/>
              </a:rPr>
              <a:t>съхраняване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предадените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a:t>
            </a:r>
            <a:r>
              <a:rPr lang="en-GB"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err="1">
                <a:latin typeface="Cambria" panose="02040503050406030204" pitchFamily="18" charset="0"/>
                <a:ea typeface="Times New Roman" panose="02020603050405020304" pitchFamily="18" charset="0"/>
                <a:cs typeface="Arial" panose="020B0604020202020204" pitchFamily="34" charset="0"/>
              </a:rPr>
              <a:t>отпечатване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детайли</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от</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транзакциите</a:t>
            </a:r>
            <a:r>
              <a:rPr lang="en-GB" sz="2400" dirty="0">
                <a:latin typeface="Cambria" panose="02040503050406030204" pitchFamily="18" charset="0"/>
                <a:ea typeface="Times New Roman" panose="02020603050405020304" pitchFamily="18" charset="0"/>
                <a:cs typeface="Arial" panose="020B0604020202020204" pitchFamily="34" charset="0"/>
              </a:rPr>
              <a:t> - </a:t>
            </a:r>
            <a:r>
              <a:rPr lang="en-GB" sz="2400" dirty="0" err="1">
                <a:latin typeface="Cambria" panose="02040503050406030204" pitchFamily="18" charset="0"/>
                <a:ea typeface="Times New Roman" panose="02020603050405020304" pitchFamily="18" charset="0"/>
                <a:cs typeface="Arial" panose="020B0604020202020204" pitchFamily="34" charset="0"/>
              </a:rPr>
              <a:t>извеждане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обработените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за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ползване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от</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мениджърите</a:t>
            </a:r>
            <a:r>
              <a:rPr lang="en-GB"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Font typeface="Wingdings" panose="05000000000000000000" pitchFamily="2" charset="2"/>
              <a:buChar char="q"/>
            </a:pPr>
            <a:r>
              <a:rPr lang="en-GB" sz="2400" dirty="0" err="1">
                <a:latin typeface="Cambria" panose="02040503050406030204" pitchFamily="18" charset="0"/>
                <a:ea typeface="Times New Roman" panose="02020603050405020304" pitchFamily="18" charset="0"/>
                <a:cs typeface="Arial" panose="020B0604020202020204" pitchFamily="34" charset="0"/>
              </a:rPr>
              <a:t>обработка</a:t>
            </a:r>
            <a:r>
              <a:rPr lang="en-GB" sz="2400" dirty="0">
                <a:latin typeface="Cambria" panose="02040503050406030204" pitchFamily="18" charset="0"/>
                <a:ea typeface="Times New Roman" panose="02020603050405020304" pitchFamily="18" charset="0"/>
                <a:cs typeface="Arial" panose="020B0604020202020204" pitchFamily="34" charset="0"/>
              </a:rPr>
              <a:t> и </a:t>
            </a:r>
            <a:r>
              <a:rPr lang="en-GB" sz="2400" dirty="0" err="1">
                <a:latin typeface="Cambria" panose="02040503050406030204" pitchFamily="18" charset="0"/>
                <a:ea typeface="Times New Roman" panose="02020603050405020304" pitchFamily="18" charset="0"/>
                <a:cs typeface="Arial" panose="020B0604020202020204" pitchFamily="34" charset="0"/>
              </a:rPr>
              <a:t>предаване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данните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във</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форма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на</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отчети</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таблици</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графики</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видео</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ауд</a:t>
            </a:r>
            <a:r>
              <a:rPr lang="bg-BG" sz="2400" dirty="0">
                <a:latin typeface="Cambria" panose="02040503050406030204" pitchFamily="18" charset="0"/>
                <a:ea typeface="Times New Roman" panose="02020603050405020304" pitchFamily="18" charset="0"/>
                <a:cs typeface="Arial" panose="020B0604020202020204" pitchFamily="34" charset="0"/>
              </a:rPr>
              <a:t>и</a:t>
            </a:r>
            <a:r>
              <a:rPr lang="en-GB" sz="2400" dirty="0">
                <a:latin typeface="Cambria" panose="02040503050406030204" pitchFamily="18" charset="0"/>
                <a:ea typeface="Times New Roman" panose="02020603050405020304" pitchFamily="18" charset="0"/>
                <a:cs typeface="Arial" panose="020B0604020202020204" pitchFamily="34" charset="0"/>
              </a:rPr>
              <a:t>о, </a:t>
            </a:r>
            <a:r>
              <a:rPr lang="en-GB" sz="2400" dirty="0" err="1">
                <a:latin typeface="Cambria" panose="02040503050406030204" pitchFamily="18" charset="0"/>
                <a:ea typeface="Times New Roman" panose="02020603050405020304" pitchFamily="18" charset="0"/>
                <a:cs typeface="Arial" panose="020B0604020202020204" pitchFamily="34" charset="0"/>
              </a:rPr>
              <a:t>др</a:t>
            </a:r>
            <a:r>
              <a:rPr lang="en-GB"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lvl="0" indent="457200" algn="just">
              <a:lnSpc>
                <a:spcPct val="130000"/>
              </a:lnSpc>
              <a:spcAft>
                <a:spcPts val="0"/>
              </a:spcAft>
              <a:buClr>
                <a:srgbClr val="D34817">
                  <a:lumMod val="75000"/>
                </a:srgbClr>
              </a:buClr>
              <a:buSzPct val="85000"/>
              <a:defRPr/>
            </a:pPr>
            <a:r>
              <a:rPr lang="en-GB" sz="2400" dirty="0">
                <a:solidFill>
                  <a:prstClr val="black"/>
                </a:solidFill>
                <a:latin typeface="Cambria" panose="02040503050406030204" pitchFamily="18" charset="0"/>
              </a:rPr>
              <a:t>С </a:t>
            </a:r>
            <a:r>
              <a:rPr lang="en-GB" sz="2400" dirty="0" err="1">
                <a:solidFill>
                  <a:prstClr val="black"/>
                </a:solidFill>
                <a:latin typeface="Cambria" panose="02040503050406030204" pitchFamily="18" charset="0"/>
              </a:rPr>
              <a:t>навлизането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персоналните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компютри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практиката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повече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създава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съхранява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електронен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вид</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позволява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добре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управляваните</a:t>
            </a:r>
            <a:r>
              <a:rPr lang="en-GB" sz="2400" dirty="0">
                <a:solidFill>
                  <a:prstClr val="black"/>
                </a:solidFill>
                <a:latin typeface="Cambria" panose="02040503050406030204" pitchFamily="18" charset="0"/>
              </a:rPr>
              <a:t> УИС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събират</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съхраняват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достатъчно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количество</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разнообразие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666524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1860884" y="58847"/>
            <a:ext cx="10331115" cy="6814173"/>
          </a:xfrm>
          <a:prstGeom prst="rect">
            <a:avLst/>
          </a:prstGeom>
        </p:spPr>
        <p:txBody>
          <a:bodyPr wrap="square">
            <a:spAutoFit/>
          </a:bodyPr>
          <a:lstStyle/>
          <a:p>
            <a:pPr indent="457200" algn="just">
              <a:lnSpc>
                <a:spcPct val="130000"/>
              </a:lnSpc>
              <a:buClr>
                <a:srgbClr val="D34817">
                  <a:lumMod val="75000"/>
                </a:srgbClr>
              </a:buClr>
              <a:buSzPct val="85000"/>
              <a:defRPr/>
            </a:pPr>
            <a:r>
              <a:rPr lang="en-GB" sz="2400" dirty="0" err="1">
                <a:solidFill>
                  <a:prstClr val="black"/>
                </a:solidFill>
                <a:latin typeface="Cambria" panose="02040503050406030204" pitchFamily="18" charset="0"/>
              </a:rPr>
              <a:t>Проблемите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обикновено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тази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е </a:t>
            </a:r>
            <a:r>
              <a:rPr lang="en-GB" sz="2400" dirty="0" err="1">
                <a:solidFill>
                  <a:prstClr val="black"/>
                </a:solidFill>
                <a:latin typeface="Cambria" panose="02040503050406030204" pitchFamily="18" charset="0"/>
              </a:rPr>
              <a:t>специфично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форматирана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според</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личните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нужди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познания</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възможности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ръководители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Такъв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тип</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разнообразна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структура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състав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трудно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обработва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обобщава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автоматизирано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е </a:t>
            </a:r>
            <a:r>
              <a:rPr lang="en-GB" sz="2400" dirty="0" err="1">
                <a:solidFill>
                  <a:prstClr val="black"/>
                </a:solidFill>
                <a:latin typeface="Cambria" panose="02040503050406030204" pitchFamily="18" charset="0"/>
              </a:rPr>
              <a:t>необходимо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управляват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процесите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създаване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записване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Най-добрият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начин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е </a:t>
            </a:r>
            <a:r>
              <a:rPr lang="en-GB" sz="2400" dirty="0" err="1">
                <a:solidFill>
                  <a:prstClr val="black"/>
                </a:solidFill>
                <a:latin typeface="Cambria" panose="02040503050406030204" pitchFamily="18" charset="0"/>
              </a:rPr>
              <a:t>въвеждане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правила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стандарти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нормативи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фирмено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ниво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Там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всички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отнасящи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качеството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формата</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определени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управлявани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Когато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този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принцип</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разшири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върху</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останалите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фирмата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комбинира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задължителното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преобразуване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съхраняване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обработване</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електронен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вид</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ще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може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осигури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актуална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оперативна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възможности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задълбочени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анализи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останалите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подсистеми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организацията</a:t>
            </a:r>
            <a:r>
              <a:rPr lang="en-GB" sz="2400" dirty="0">
                <a:solidFill>
                  <a:prstClr val="black"/>
                </a:solidFill>
                <a:latin typeface="Cambria" panose="02040503050406030204" pitchFamily="18" charset="0"/>
              </a:rPr>
              <a:t> (MIS, DSS, EIS).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804425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2" name="Rectangle 1"/>
          <p:cNvSpPr/>
          <p:nvPr/>
        </p:nvSpPr>
        <p:spPr>
          <a:xfrm>
            <a:off x="2245895" y="300569"/>
            <a:ext cx="9416715" cy="5650778"/>
          </a:xfrm>
          <a:prstGeom prst="rect">
            <a:avLst/>
          </a:prstGeom>
        </p:spPr>
        <p:txBody>
          <a:bodyPr wrap="square">
            <a:spAutoFit/>
          </a:bodyPr>
          <a:lstStyle/>
          <a:p>
            <a:pPr algn="ctr">
              <a:lnSpc>
                <a:spcPct val="130000"/>
              </a:lnSpc>
              <a:spcBef>
                <a:spcPts val="1200"/>
              </a:spcBef>
              <a:buClr>
                <a:schemeClr val="accent1">
                  <a:lumMod val="75000"/>
                </a:schemeClr>
              </a:buClr>
              <a:buSzPct val="85000"/>
            </a:pPr>
            <a:r>
              <a:rPr lang="en-GB" sz="2400" b="1" i="1" dirty="0" err="1">
                <a:latin typeface="Cambria" panose="02040503050406030204" pitchFamily="18" charset="0"/>
              </a:rPr>
              <a:t>Сравнение</a:t>
            </a:r>
            <a:r>
              <a:rPr lang="en-GB" sz="2400" b="1" i="1" dirty="0">
                <a:latin typeface="Cambria" panose="02040503050406030204" pitchFamily="18" charset="0"/>
              </a:rPr>
              <a:t> </a:t>
            </a:r>
            <a:r>
              <a:rPr lang="en-GB" sz="2400" b="1" i="1" dirty="0" err="1">
                <a:latin typeface="Cambria" panose="02040503050406030204" pitchFamily="18" charset="0"/>
              </a:rPr>
              <a:t>на</a:t>
            </a:r>
            <a:r>
              <a:rPr lang="en-GB" sz="2400" b="1" i="1" dirty="0">
                <a:latin typeface="Cambria" panose="02040503050406030204" pitchFamily="18" charset="0"/>
              </a:rPr>
              <a:t> MIS, DSS, EIS</a:t>
            </a:r>
            <a:endParaRPr lang="bg-BG" sz="2400" b="1" i="1" dirty="0">
              <a:latin typeface="Cambria" panose="02040503050406030204" pitchFamily="18" charset="0"/>
            </a:endParaRPr>
          </a:p>
          <a:p>
            <a:pPr indent="228600" algn="ctr">
              <a:spcAft>
                <a:spcPts val="0"/>
              </a:spcAft>
            </a:pPr>
            <a:r>
              <a:rPr lang="bg-BG" dirty="0">
                <a:latin typeface="Verdana" panose="020B0604030504040204" pitchFamily="34" charset="0"/>
                <a:ea typeface="Times New Roman" panose="02020603050405020304" pitchFamily="18" charset="0"/>
                <a:cs typeface="Arial" panose="020B0604020202020204" pitchFamily="34" charset="0"/>
              </a:rPr>
              <a:t> </a:t>
            </a:r>
            <a:endParaRPr lang="bg-BG" sz="2800" dirty="0">
              <a:latin typeface="Times New Roman" panose="02020603050405020304" pitchFamily="18" charset="0"/>
              <a:ea typeface="Times New Roman" panose="02020603050405020304" pitchFamily="18" charset="0"/>
            </a:endParaRPr>
          </a:p>
          <a:p>
            <a:pPr indent="457200" algn="just">
              <a:lnSpc>
                <a:spcPct val="130000"/>
              </a:lnSpc>
              <a:buClr>
                <a:srgbClr val="D34817">
                  <a:lumMod val="75000"/>
                </a:srgbClr>
              </a:buClr>
              <a:buSzPct val="85000"/>
              <a:defRPr/>
            </a:pPr>
            <a:r>
              <a:rPr lang="bg-BG" sz="2400" dirty="0">
                <a:solidFill>
                  <a:prstClr val="black"/>
                </a:solidFill>
                <a:latin typeface="Cambria" panose="02040503050406030204" pitchFamily="18" charset="0"/>
              </a:rPr>
              <a:t>Д</a:t>
            </a:r>
            <a:r>
              <a:rPr lang="en-GB" sz="2400" dirty="0" err="1">
                <a:solidFill>
                  <a:prstClr val="black"/>
                </a:solidFill>
                <a:latin typeface="Cambria" panose="02040503050406030204" pitchFamily="18" charset="0"/>
              </a:rPr>
              <a:t>окато</a:t>
            </a:r>
            <a:r>
              <a:rPr lang="en-GB" sz="2400" dirty="0">
                <a:solidFill>
                  <a:prstClr val="black"/>
                </a:solidFill>
                <a:latin typeface="Cambria" panose="02040503050406030204" pitchFamily="18" charset="0"/>
              </a:rPr>
              <a:t> TPS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занимава</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набиране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предаване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съхраняване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останалите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подсистеми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УИС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насочени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към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обслужване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мениджърите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специалистите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във</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фирмата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чрез</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извличане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обобщаване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анализиране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подпомагане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реализацията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управленските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функции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между</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отделните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подсистеми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определя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насочеността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към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различните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нива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типа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структурата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информацията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функциите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мениджмънт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подпомагат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както</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формата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крайния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резултат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предоставят</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547150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2" name="Rectangle 1"/>
          <p:cNvSpPr/>
          <p:nvPr/>
        </p:nvSpPr>
        <p:spPr>
          <a:xfrm>
            <a:off x="2032000" y="266259"/>
            <a:ext cx="9673390" cy="6334042"/>
          </a:xfrm>
          <a:prstGeom prst="rect">
            <a:avLst/>
          </a:prstGeom>
        </p:spPr>
        <p:txBody>
          <a:bodyPr wrap="square">
            <a:spAutoFit/>
          </a:bodyPr>
          <a:lstStyle/>
          <a:p>
            <a:pPr indent="457200" algn="just">
              <a:lnSpc>
                <a:spcPct val="130000"/>
              </a:lnSpc>
              <a:buClr>
                <a:srgbClr val="D34817">
                  <a:lumMod val="75000"/>
                </a:srgbClr>
              </a:buClr>
              <a:buSzPct val="85000"/>
              <a:defRPr/>
            </a:pPr>
            <a:r>
              <a:rPr lang="en-GB" sz="2400" dirty="0" err="1">
                <a:solidFill>
                  <a:prstClr val="black"/>
                </a:solidFill>
                <a:latin typeface="Cambria" panose="02040503050406030204" pitchFamily="18" charset="0"/>
              </a:rPr>
              <a:t>Тази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разлика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според</a:t>
            </a:r>
            <a:r>
              <a:rPr lang="en-GB" sz="2400" dirty="0">
                <a:solidFill>
                  <a:prstClr val="black"/>
                </a:solidFill>
                <a:latin typeface="Cambria" panose="02040503050406030204" pitchFamily="18" charset="0"/>
              </a:rPr>
              <a:t> </a:t>
            </a:r>
            <a:r>
              <a:rPr lang="en-GB" sz="2400" b="1" dirty="0" err="1">
                <a:solidFill>
                  <a:prstClr val="black"/>
                </a:solidFill>
                <a:latin typeface="Cambria" panose="02040503050406030204" pitchFamily="18" charset="0"/>
              </a:rPr>
              <a:t>крайния</a:t>
            </a:r>
            <a:r>
              <a:rPr lang="en-GB" sz="2400" b="1" dirty="0">
                <a:solidFill>
                  <a:prstClr val="black"/>
                </a:solidFill>
                <a:latin typeface="Cambria" panose="02040503050406030204" pitchFamily="18" charset="0"/>
              </a:rPr>
              <a:t> </a:t>
            </a:r>
            <a:r>
              <a:rPr lang="en-GB" sz="2400" b="1" dirty="0" err="1">
                <a:solidFill>
                  <a:prstClr val="black"/>
                </a:solidFill>
                <a:latin typeface="Cambria" panose="02040503050406030204" pitchFamily="18" charset="0"/>
              </a:rPr>
              <a:t>резултат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подсистемите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най-общо</a:t>
            </a:r>
            <a:r>
              <a:rPr lang="en-GB" sz="2400" dirty="0">
                <a:solidFill>
                  <a:prstClr val="black"/>
                </a:solidFill>
                <a:latin typeface="Cambria" panose="02040503050406030204" pitchFamily="18" charset="0"/>
              </a:rPr>
              <a:t> е в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че</a:t>
            </a:r>
            <a:r>
              <a:rPr lang="en-GB" sz="2400" dirty="0">
                <a:solidFill>
                  <a:prstClr val="black"/>
                </a:solidFill>
                <a:latin typeface="Cambria" panose="02040503050406030204" pitchFamily="18" charset="0"/>
              </a:rPr>
              <a:t>: MIS – </a:t>
            </a:r>
            <a:r>
              <a:rPr lang="en-GB" sz="2400" dirty="0" err="1">
                <a:solidFill>
                  <a:prstClr val="black"/>
                </a:solidFill>
                <a:latin typeface="Cambria" panose="02040503050406030204" pitchFamily="18" charset="0"/>
              </a:rPr>
              <a:t>набляга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отчетите</a:t>
            </a:r>
            <a:r>
              <a:rPr lang="en-GB" sz="2400" dirty="0">
                <a:solidFill>
                  <a:prstClr val="black"/>
                </a:solidFill>
                <a:latin typeface="Cambria" panose="02040503050406030204" pitchFamily="18" charset="0"/>
              </a:rPr>
              <a:t>; DSS – </a:t>
            </a:r>
            <a:r>
              <a:rPr lang="en-GB" sz="2400" dirty="0" err="1">
                <a:solidFill>
                  <a:prstClr val="black"/>
                </a:solidFill>
                <a:latin typeface="Cambria" panose="02040503050406030204" pitchFamily="18" charset="0"/>
              </a:rPr>
              <a:t>набляга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моделите</a:t>
            </a:r>
            <a:r>
              <a:rPr lang="en-GB" sz="2400" dirty="0">
                <a:solidFill>
                  <a:prstClr val="black"/>
                </a:solidFill>
                <a:latin typeface="Cambria" panose="02040503050406030204" pitchFamily="18" charset="0"/>
              </a:rPr>
              <a:t>; EIS - </a:t>
            </a:r>
            <a:r>
              <a:rPr lang="en-GB" sz="2400" dirty="0" err="1">
                <a:solidFill>
                  <a:prstClr val="black"/>
                </a:solidFill>
                <a:latin typeface="Cambria" panose="02040503050406030204" pitchFamily="18" charset="0"/>
              </a:rPr>
              <a:t>набляга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презентацията</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a:p>
            <a:pPr indent="457200" algn="just">
              <a:lnSpc>
                <a:spcPct val="130000"/>
              </a:lnSpc>
              <a:buClr>
                <a:srgbClr val="D34817">
                  <a:lumMod val="75000"/>
                </a:srgbClr>
              </a:buClr>
              <a:buSzPct val="85000"/>
              <a:defRPr/>
            </a:pPr>
            <a:r>
              <a:rPr lang="en-GB" sz="2400" dirty="0" err="1">
                <a:solidFill>
                  <a:prstClr val="black"/>
                </a:solidFill>
                <a:latin typeface="Cambria" panose="02040503050406030204" pitchFamily="18" charset="0"/>
              </a:rPr>
              <a:t>Според</a:t>
            </a:r>
            <a:r>
              <a:rPr lang="en-GB" sz="2400" dirty="0">
                <a:solidFill>
                  <a:prstClr val="black"/>
                </a:solidFill>
                <a:latin typeface="Cambria" panose="02040503050406030204" pitchFamily="18" charset="0"/>
              </a:rPr>
              <a:t> </a:t>
            </a:r>
            <a:r>
              <a:rPr lang="en-GB" sz="2400" b="1" dirty="0" err="1">
                <a:solidFill>
                  <a:prstClr val="black"/>
                </a:solidFill>
                <a:latin typeface="Cambria" panose="02040503050406030204" pitchFamily="18" charset="0"/>
              </a:rPr>
              <a:t>функциите</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обслужват</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характеризира</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това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че</a:t>
            </a:r>
            <a:r>
              <a:rPr lang="en-GB" sz="2400" dirty="0">
                <a:solidFill>
                  <a:prstClr val="black"/>
                </a:solidFill>
                <a:latin typeface="Cambria" panose="02040503050406030204" pitchFamily="18" charset="0"/>
              </a:rPr>
              <a:t>: OIS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насочва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към</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контрол</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чрез</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извънредни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отчети</a:t>
            </a:r>
            <a:r>
              <a:rPr lang="en-GB" sz="2400" dirty="0">
                <a:solidFill>
                  <a:prstClr val="black"/>
                </a:solidFill>
                <a:latin typeface="Cambria" panose="02040503050406030204" pitchFamily="18" charset="0"/>
              </a:rPr>
              <a:t>; DSS </a:t>
            </a:r>
            <a:r>
              <a:rPr lang="en-GB" sz="2400" dirty="0" err="1">
                <a:solidFill>
                  <a:prstClr val="black"/>
                </a:solidFill>
                <a:latin typeface="Cambria" panose="02040503050406030204" pitchFamily="18" charset="0"/>
              </a:rPr>
              <a:t>подпомага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вземането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управленски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решения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чрез</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създаване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модели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изследване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бизнес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ситуации</a:t>
            </a:r>
            <a:r>
              <a:rPr lang="en-GB" sz="2400" dirty="0">
                <a:solidFill>
                  <a:prstClr val="black"/>
                </a:solidFill>
                <a:latin typeface="Cambria" panose="02040503050406030204" pitchFamily="18" charset="0"/>
              </a:rPr>
              <a:t>; EIS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концентрира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върху</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проблеми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възможности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външната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вътрешната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среди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както</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върху</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очертаване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тенденции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стратегически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перспективи</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a:p>
            <a:pPr indent="457200" algn="just">
              <a:lnSpc>
                <a:spcPct val="130000"/>
              </a:lnSpc>
              <a:buClr>
                <a:srgbClr val="D34817">
                  <a:lumMod val="75000"/>
                </a:srgbClr>
              </a:buClr>
              <a:buSzPct val="85000"/>
              <a:defRPr/>
            </a:pPr>
            <a:r>
              <a:rPr lang="en-GB" sz="2400" dirty="0" err="1">
                <a:solidFill>
                  <a:prstClr val="black"/>
                </a:solidFill>
                <a:latin typeface="Cambria" panose="02040503050406030204" pitchFamily="18" charset="0"/>
              </a:rPr>
              <a:t>Според</a:t>
            </a:r>
            <a:r>
              <a:rPr lang="en-GB" sz="2400" dirty="0">
                <a:solidFill>
                  <a:prstClr val="black"/>
                </a:solidFill>
                <a:latin typeface="Cambria" panose="02040503050406030204" pitchFamily="18" charset="0"/>
              </a:rPr>
              <a:t> </a:t>
            </a:r>
            <a:r>
              <a:rPr lang="en-GB" sz="2400" b="1" dirty="0" err="1">
                <a:solidFill>
                  <a:prstClr val="black"/>
                </a:solidFill>
                <a:latin typeface="Cambria" panose="02040503050406030204" pitchFamily="18" charset="0"/>
              </a:rPr>
              <a:t>генезиса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данните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използват</a:t>
            </a:r>
            <a:r>
              <a:rPr lang="en-GB" sz="2400" dirty="0">
                <a:solidFill>
                  <a:prstClr val="black"/>
                </a:solidFill>
                <a:latin typeface="Cambria" panose="02040503050406030204" pitchFamily="18" charset="0"/>
              </a:rPr>
              <a:t>: OIS и DSS </a:t>
            </a:r>
            <a:r>
              <a:rPr lang="en-GB" sz="2400" dirty="0" err="1">
                <a:solidFill>
                  <a:prstClr val="black"/>
                </a:solidFill>
                <a:latin typeface="Cambria" panose="02040503050406030204" pitchFamily="18" charset="0"/>
              </a:rPr>
              <a:t>използват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главно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вътрешна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a:t>
            </a:r>
            <a:r>
              <a:rPr lang="en-GB" sz="2400" dirty="0">
                <a:solidFill>
                  <a:prstClr val="black"/>
                </a:solidFill>
                <a:latin typeface="Cambria" panose="02040503050406030204" pitchFamily="18" charset="0"/>
              </a:rPr>
              <a:t>; EIS – </a:t>
            </a:r>
            <a:r>
              <a:rPr lang="en-GB" sz="2400" dirty="0" err="1">
                <a:solidFill>
                  <a:prstClr val="black"/>
                </a:solidFill>
                <a:latin typeface="Cambria" panose="02040503050406030204" pitchFamily="18" charset="0"/>
              </a:rPr>
              <a:t>по-скоро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външна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по-малко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вътрешна</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641767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2" name="Rectangle 1"/>
          <p:cNvSpPr/>
          <p:nvPr/>
        </p:nvSpPr>
        <p:spPr>
          <a:xfrm>
            <a:off x="2032000" y="427705"/>
            <a:ext cx="9849853" cy="6334042"/>
          </a:xfrm>
          <a:prstGeom prst="rect">
            <a:avLst/>
          </a:prstGeom>
        </p:spPr>
        <p:txBody>
          <a:bodyPr wrap="square">
            <a:spAutoFit/>
          </a:bodyPr>
          <a:lstStyle/>
          <a:p>
            <a:pPr indent="457200" algn="just">
              <a:lnSpc>
                <a:spcPct val="130000"/>
              </a:lnSpc>
              <a:buClr>
                <a:srgbClr val="D34817">
                  <a:lumMod val="75000"/>
                </a:srgbClr>
              </a:buClr>
              <a:buSzPct val="85000"/>
              <a:defRPr/>
            </a:pPr>
            <a:r>
              <a:rPr lang="en-GB" sz="2400" dirty="0">
                <a:solidFill>
                  <a:prstClr val="black"/>
                </a:solidFill>
                <a:latin typeface="Cambria" panose="02040503050406030204" pitchFamily="18" charset="0"/>
              </a:rPr>
              <a:t>В </a:t>
            </a:r>
            <a:r>
              <a:rPr lang="en-GB" sz="2400" dirty="0" err="1">
                <a:solidFill>
                  <a:prstClr val="black"/>
                </a:solidFill>
                <a:latin typeface="Cambria" panose="02040503050406030204" pitchFamily="18" charset="0"/>
              </a:rPr>
              <a:t>литературата</a:t>
            </a:r>
            <a:r>
              <a:rPr lang="en-GB" sz="2400" dirty="0">
                <a:solidFill>
                  <a:prstClr val="black"/>
                </a:solidFill>
                <a:latin typeface="Cambria" panose="02040503050406030204" pitchFamily="18" charset="0"/>
              </a:rPr>
              <a:t> </a:t>
            </a:r>
            <a:r>
              <a:rPr lang="bg-BG" sz="2400" dirty="0">
                <a:solidFill>
                  <a:prstClr val="black"/>
                </a:solidFill>
                <a:latin typeface="Cambria" panose="02040503050406030204" pitchFamily="18" charset="0"/>
              </a:rPr>
              <a:t>се </a:t>
            </a:r>
            <a:r>
              <a:rPr lang="en-GB" sz="2400" dirty="0" err="1">
                <a:solidFill>
                  <a:prstClr val="black"/>
                </a:solidFill>
                <a:latin typeface="Cambria" panose="02040503050406030204" pitchFamily="18" charset="0"/>
              </a:rPr>
              <a:t>наблюдава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известно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преплитане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термините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обозначаващи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съвременните</a:t>
            </a:r>
            <a:r>
              <a:rPr lang="en-GB" sz="2400" dirty="0">
                <a:solidFill>
                  <a:prstClr val="black"/>
                </a:solidFill>
                <a:latin typeface="Cambria" panose="02040503050406030204" pitchFamily="18" charset="0"/>
              </a:rPr>
              <a:t> информационни системи </a:t>
            </a:r>
            <a:r>
              <a:rPr lang="en-GB" sz="2400" dirty="0" err="1">
                <a:solidFill>
                  <a:prstClr val="black"/>
                </a:solidFill>
                <a:latin typeface="Cambria" panose="02040503050406030204" pitchFamily="18" charset="0"/>
              </a:rPr>
              <a:t>използвани</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областта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бизнеса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Могат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срещната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термини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Управленски</a:t>
            </a:r>
            <a:r>
              <a:rPr lang="en-GB" sz="2400" dirty="0">
                <a:solidFill>
                  <a:prstClr val="black"/>
                </a:solidFill>
                <a:latin typeface="Cambria" panose="02040503050406030204" pitchFamily="18" charset="0"/>
              </a:rPr>
              <a:t> информационни системи (УИС), </a:t>
            </a:r>
            <a:r>
              <a:rPr lang="en-GB" sz="2400" dirty="0" err="1">
                <a:solidFill>
                  <a:prstClr val="black"/>
                </a:solidFill>
                <a:latin typeface="Cambria" panose="02040503050406030204" pitchFamily="18" charset="0"/>
              </a:rPr>
              <a:t>Мениджърски</a:t>
            </a:r>
            <a:r>
              <a:rPr lang="en-GB" sz="2400" dirty="0">
                <a:solidFill>
                  <a:prstClr val="black"/>
                </a:solidFill>
                <a:latin typeface="Cambria" panose="02040503050406030204" pitchFamily="18" charset="0"/>
              </a:rPr>
              <a:t> информационни системи, </a:t>
            </a:r>
            <a:r>
              <a:rPr lang="en-GB" sz="2400" dirty="0" err="1">
                <a:solidFill>
                  <a:prstClr val="black"/>
                </a:solidFill>
                <a:latin typeface="Cambria" panose="02040503050406030204" pitchFamily="18" charset="0"/>
              </a:rPr>
              <a:t>Корпоративни</a:t>
            </a:r>
            <a:r>
              <a:rPr lang="en-GB" sz="2400" dirty="0">
                <a:solidFill>
                  <a:prstClr val="black"/>
                </a:solidFill>
                <a:latin typeface="Cambria" panose="02040503050406030204" pitchFamily="18" charset="0"/>
              </a:rPr>
              <a:t> информационни системи, </a:t>
            </a:r>
            <a:r>
              <a:rPr lang="en-GB" sz="2400" dirty="0" err="1">
                <a:solidFill>
                  <a:prstClr val="black"/>
                </a:solidFill>
                <a:latin typeface="Cambria" panose="02040503050406030204" pitchFamily="18" charset="0"/>
              </a:rPr>
              <a:t>Фирмени</a:t>
            </a:r>
            <a:r>
              <a:rPr lang="en-GB" sz="2400" dirty="0">
                <a:solidFill>
                  <a:prstClr val="black"/>
                </a:solidFill>
                <a:latin typeface="Cambria" panose="02040503050406030204" pitchFamily="18" charset="0"/>
              </a:rPr>
              <a:t> информационни системи и </a:t>
            </a:r>
            <a:r>
              <a:rPr lang="en-GB" sz="2400" dirty="0" err="1">
                <a:solidFill>
                  <a:prstClr val="black"/>
                </a:solidFill>
                <a:latin typeface="Cambria" panose="02040503050406030204" pitchFamily="18" charset="0"/>
              </a:rPr>
              <a:t>др</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голяма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степен</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крие</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тълкуването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различните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автори</a:t>
            </a:r>
            <a:r>
              <a:rPr lang="en-GB" sz="2400" dirty="0">
                <a:solidFill>
                  <a:prstClr val="black"/>
                </a:solidFill>
                <a:latin typeface="Cambria" panose="02040503050406030204" pitchFamily="18" charset="0"/>
              </a:rPr>
              <a:t> и в </a:t>
            </a:r>
            <a:r>
              <a:rPr lang="en-GB" sz="2400" dirty="0" err="1">
                <a:solidFill>
                  <a:prstClr val="black"/>
                </a:solidFill>
                <a:latin typeface="Cambria" panose="02040503050406030204" pitchFamily="18" charset="0"/>
              </a:rPr>
              <a:t>целите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поставят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изложението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проблематиката</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изследванията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Всички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a:t>
            </a:r>
            <a:r>
              <a:rPr lang="bg-BG"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обаче</a:t>
            </a:r>
            <a:r>
              <a:rPr lang="bg-BG"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близък</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обхват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действие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като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наблягат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определени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особености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елементи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бизнес</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информацията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момента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няма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общо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приета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терминология</a:t>
            </a:r>
            <a:r>
              <a:rPr lang="en-GB" sz="2400" dirty="0">
                <a:solidFill>
                  <a:prstClr val="black"/>
                </a:solidFill>
                <a:latin typeface="Cambria" panose="02040503050406030204" pitchFamily="18" charset="0"/>
              </a:rPr>
              <a:t>/</a:t>
            </a:r>
            <a:r>
              <a:rPr lang="en-GB" sz="2400" dirty="0" err="1">
                <a:solidFill>
                  <a:prstClr val="black"/>
                </a:solidFill>
                <a:latin typeface="Cambria" panose="02040503050406030204" pitchFamily="18" charset="0"/>
              </a:rPr>
              <a:t>стандарт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което</a:t>
            </a:r>
            <a:r>
              <a:rPr lang="en-GB" sz="2400" dirty="0">
                <a:solidFill>
                  <a:prstClr val="black"/>
                </a:solidFill>
                <a:latin typeface="Cambria" panose="02040503050406030204" pitchFamily="18" charset="0"/>
              </a:rPr>
              <a:t> е и </a:t>
            </a:r>
            <a:r>
              <a:rPr lang="en-GB" sz="2400" dirty="0" err="1">
                <a:solidFill>
                  <a:prstClr val="black"/>
                </a:solidFill>
                <a:latin typeface="Cambria" panose="02040503050406030204" pitchFamily="18" charset="0"/>
              </a:rPr>
              <a:t>логично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поради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голямата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динамика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развитието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съвременните</a:t>
            </a:r>
            <a:r>
              <a:rPr lang="en-GB" sz="2400" dirty="0">
                <a:solidFill>
                  <a:prstClr val="black"/>
                </a:solidFill>
                <a:latin typeface="Cambria" panose="02040503050406030204" pitchFamily="18" charset="0"/>
              </a:rPr>
              <a:t> информационни системи и </a:t>
            </a:r>
            <a:r>
              <a:rPr lang="en-GB" sz="2400" dirty="0" err="1">
                <a:solidFill>
                  <a:prstClr val="black"/>
                </a:solidFill>
                <a:latin typeface="Cambria" panose="02040503050406030204" pitchFamily="18" charset="0"/>
              </a:rPr>
              <a:t>технологии</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634789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Rectangle 1"/>
          <p:cNvSpPr/>
          <p:nvPr/>
        </p:nvSpPr>
        <p:spPr>
          <a:xfrm>
            <a:off x="1909011" y="43827"/>
            <a:ext cx="10154652" cy="6814173"/>
          </a:xfrm>
          <a:prstGeom prst="rect">
            <a:avLst/>
          </a:prstGeom>
        </p:spPr>
        <p:txBody>
          <a:bodyPr wrap="square">
            <a:spAutoFit/>
          </a:bodyPr>
          <a:lstStyle/>
          <a:p>
            <a:pPr indent="457200" algn="just">
              <a:lnSpc>
                <a:spcPct val="130000"/>
              </a:lnSpc>
              <a:buClr>
                <a:srgbClr val="D34817">
                  <a:lumMod val="75000"/>
                </a:srgbClr>
              </a:buClr>
              <a:buSzPct val="85000"/>
            </a:pPr>
            <a:r>
              <a:rPr lang="en-GB" sz="2400" dirty="0" err="1">
                <a:solidFill>
                  <a:prstClr val="black"/>
                </a:solidFill>
                <a:latin typeface="Cambria" panose="02040503050406030204" pitchFamily="18" charset="0"/>
              </a:rPr>
              <a:t>Проблемът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проявява</a:t>
            </a:r>
            <a:r>
              <a:rPr lang="en-GB" sz="2400" dirty="0">
                <a:solidFill>
                  <a:prstClr val="black"/>
                </a:solidFill>
                <a:latin typeface="Cambria" panose="02040503050406030204" pitchFamily="18" charset="0"/>
              </a:rPr>
              <a:t> с </a:t>
            </a:r>
            <a:r>
              <a:rPr lang="en-GB" sz="2400" dirty="0" err="1">
                <a:solidFill>
                  <a:prstClr val="black"/>
                </a:solidFill>
                <a:latin typeface="Cambria" panose="02040503050406030204" pitchFamily="18" charset="0"/>
              </a:rPr>
              <a:t>нарастването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значението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информационните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технологии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управлението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фирмите</a:t>
            </a:r>
            <a:r>
              <a:rPr lang="en-GB" sz="2400" dirty="0">
                <a:solidFill>
                  <a:prstClr val="black"/>
                </a:solidFill>
                <a:latin typeface="Cambria" panose="02040503050406030204" pitchFamily="18" charset="0"/>
              </a:rPr>
              <a:t> и с </a:t>
            </a:r>
            <a:r>
              <a:rPr lang="en-GB" sz="2400" dirty="0" err="1">
                <a:solidFill>
                  <a:prstClr val="black"/>
                </a:solidFill>
                <a:latin typeface="Cambria" panose="02040503050406030204" pitchFamily="18" charset="0"/>
              </a:rPr>
              <a:t>навлизането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бизнеса</a:t>
            </a:r>
            <a:r>
              <a:rPr lang="en-GB" sz="2400" dirty="0">
                <a:solidFill>
                  <a:prstClr val="black"/>
                </a:solidFill>
                <a:latin typeface="Cambria" panose="02040503050406030204" pitchFamily="18" charset="0"/>
              </a:rPr>
              <a:t>. </a:t>
            </a:r>
            <a:endParaRPr lang="bg-BG" sz="2400" dirty="0">
              <a:solidFill>
                <a:prstClr val="black"/>
              </a:solidFill>
              <a:latin typeface="Cambria" panose="02040503050406030204" pitchFamily="18" charset="0"/>
            </a:endParaRPr>
          </a:p>
          <a:p>
            <a:pPr algn="just">
              <a:lnSpc>
                <a:spcPct val="130000"/>
              </a:lnSpc>
              <a:buClr>
                <a:srgbClr val="D34817">
                  <a:lumMod val="75000"/>
                </a:srgbClr>
              </a:buClr>
              <a:buSzPct val="85000"/>
            </a:pPr>
            <a:r>
              <a:rPr lang="bg-BG" sz="2400" b="1" i="1" dirty="0">
                <a:solidFill>
                  <a:prstClr val="black"/>
                </a:solidFill>
                <a:latin typeface="Cambria" panose="02040503050406030204" pitchFamily="18" charset="0"/>
              </a:rPr>
              <a:t>Системи за планиране на ресурси</a:t>
            </a:r>
          </a:p>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 През 90-те години започва да се използва понятието </a:t>
            </a:r>
            <a:r>
              <a:rPr lang="en-GB" sz="2400" dirty="0">
                <a:solidFill>
                  <a:prstClr val="black"/>
                </a:solidFill>
                <a:latin typeface="Cambria" panose="02040503050406030204" pitchFamily="18" charset="0"/>
              </a:rPr>
              <a:t>Enterprise resource planning (ERP) systems</a:t>
            </a:r>
            <a:r>
              <a:rPr lang="bg-BG" sz="2400" dirty="0">
                <a:solidFill>
                  <a:prstClr val="black"/>
                </a:solidFill>
                <a:latin typeface="Cambria" panose="02040503050406030204" pitchFamily="18" charset="0"/>
              </a:rPr>
              <a:t>, в което се включва интегрирането на вътрешна и външна информация за една организация като цяло – финанси, счетоводство, производство, продажби, снабдяване, поддръжка и т.н. Целта на системата за планиране на ресурси е да систематизира потока от информация в рамките на организацията и да управлява връзките между свързаните звена посредством софтуерни приложения. Такава система трябва да може да работи на различни компютърни конфигурации и мрежи, като обикновено информацията се съхранява в бази данни като хранилище на информация.</a:t>
            </a:r>
          </a:p>
        </p:txBody>
      </p:sp>
    </p:spTree>
    <p:extLst>
      <p:ext uri="{BB962C8B-B14F-4D97-AF65-F5344CB8AC3E}">
        <p14:creationId xmlns:p14="http://schemas.microsoft.com/office/powerpoint/2010/main" val="1200451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sp>
        <p:nvSpPr>
          <p:cNvPr id="2" name="Rectangle 1"/>
          <p:cNvSpPr/>
          <p:nvPr/>
        </p:nvSpPr>
        <p:spPr>
          <a:xfrm>
            <a:off x="2261936" y="1008978"/>
            <a:ext cx="9705474" cy="4210383"/>
          </a:xfrm>
          <a:prstGeom prst="rect">
            <a:avLst/>
          </a:prstGeom>
        </p:spPr>
        <p:txBody>
          <a:bodyPr wrap="square">
            <a:spAutoFit/>
          </a:bodyPr>
          <a:lstStyle/>
          <a:p>
            <a:pPr indent="457200" algn="just">
              <a:lnSpc>
                <a:spcPct val="130000"/>
              </a:lnSpc>
              <a:spcAft>
                <a:spcPts val="0"/>
              </a:spcAft>
              <a:buClr>
                <a:srgbClr val="D34817">
                  <a:lumMod val="75000"/>
                </a:srgbClr>
              </a:buClr>
              <a:buSzPct val="85000"/>
            </a:pP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системите първоначално са предназначени за планиране на материалните ресурси на организацията. Впоследствие се развиват в посока планиране на ресурсите за производство и ориентирани към управлението с компютри на производства. Други приложения на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системите не са свързани пряко с производството. Това са счетоводството, управлението на човешките ресурси и др. През 90-те години и много непроизводствени фирми развиват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системите.</a:t>
            </a:r>
          </a:p>
          <a:p>
            <a:pPr algn="just">
              <a:spcAft>
                <a:spcPts val="0"/>
              </a:spcAft>
            </a:pPr>
            <a:r>
              <a:rPr lang="bg-BG" dirty="0">
                <a:latin typeface="Verdana" panose="020B0604030504040204" pitchFamily="34" charset="0"/>
                <a:ea typeface="Times New Roman" panose="02020603050405020304" pitchFamily="18" charset="0"/>
                <a:cs typeface="Arial" panose="020B0604020202020204" pitchFamily="34" charset="0"/>
              </a:rPr>
              <a:t>	</a:t>
            </a:r>
            <a:endParaRPr lang="bg-BG"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1608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Rectangle 1"/>
          <p:cNvSpPr/>
          <p:nvPr/>
        </p:nvSpPr>
        <p:spPr>
          <a:xfrm>
            <a:off x="2165685" y="539575"/>
            <a:ext cx="9705473" cy="5373779"/>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Друга причина за развитието на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системите в края на миналия век е т. нар. проблем 2000 година, който изисква значителни корекции в съществуващите компютърни системи. Много компании са използвали възможността за решаване на тези проблеми чрез проектиране и внедряване на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 Първите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 се фокусират в създаването на функции за автоматизация на дейностите в офиса. Тези функции нямат пряко отношение към планирането на ресурсите във фирмата. Следващите функции, които се развиват в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системите, са системи за управление връзките с клиентите, електронна търговия, електронно правителство, електронни финанси и др.</a:t>
            </a:r>
          </a:p>
        </p:txBody>
      </p:sp>
    </p:spTree>
    <p:extLst>
      <p:ext uri="{BB962C8B-B14F-4D97-AF65-F5344CB8AC3E}">
        <p14:creationId xmlns:p14="http://schemas.microsoft.com/office/powerpoint/2010/main" val="1031694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49</a:t>
            </a:fld>
            <a:endParaRPr lang="bg-BG" dirty="0"/>
          </a:p>
        </p:txBody>
      </p:sp>
      <p:sp>
        <p:nvSpPr>
          <p:cNvPr id="2" name="Rectangle 1"/>
          <p:cNvSpPr/>
          <p:nvPr/>
        </p:nvSpPr>
        <p:spPr>
          <a:xfrm>
            <a:off x="2032000" y="539575"/>
            <a:ext cx="9855200" cy="5373779"/>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В първите години на 21 век се развиват </a:t>
            </a:r>
            <a:r>
              <a:rPr lang="en-US" sz="2400" dirty="0">
                <a:solidFill>
                  <a:prstClr val="black"/>
                </a:solidFill>
                <a:latin typeface="Cambria" panose="02040503050406030204" pitchFamily="18" charset="0"/>
              </a:rPr>
              <a:t>WEB</a:t>
            </a:r>
            <a:r>
              <a:rPr lang="bg-BG" sz="2400" dirty="0">
                <a:solidFill>
                  <a:prstClr val="black"/>
                </a:solidFill>
                <a:latin typeface="Cambria" panose="02040503050406030204" pitchFamily="18" charset="0"/>
              </a:rPr>
              <a:t>-базираните системи (</a:t>
            </a:r>
            <a:r>
              <a:rPr lang="en-US" sz="2400" dirty="0">
                <a:solidFill>
                  <a:prstClr val="black"/>
                </a:solidFill>
                <a:latin typeface="Cambria" panose="02040503050406030204" pitchFamily="18" charset="0"/>
              </a:rPr>
              <a:t>ERP II). </a:t>
            </a:r>
            <a:r>
              <a:rPr lang="bg-BG" sz="2400" dirty="0">
                <a:solidFill>
                  <a:prstClr val="black"/>
                </a:solidFill>
                <a:latin typeface="Cambria" panose="02040503050406030204" pitchFamily="18" charset="0"/>
              </a:rPr>
              <a:t>Те са създадени на базата на </a:t>
            </a:r>
            <a:r>
              <a:rPr lang="en-US" sz="2400" dirty="0">
                <a:solidFill>
                  <a:prstClr val="black"/>
                </a:solidFill>
                <a:latin typeface="Cambria" panose="02040503050406030204" pitchFamily="18" charset="0"/>
              </a:rPr>
              <a:t>WEB</a:t>
            </a:r>
            <a:r>
              <a:rPr lang="bg-BG" sz="2400" dirty="0">
                <a:solidFill>
                  <a:prstClr val="black"/>
                </a:solidFill>
                <a:latin typeface="Cambria" panose="02040503050406030204" pitchFamily="18" charset="0"/>
              </a:rPr>
              <a:t>-базиран софтуер, който позволява производителя и потребителя да имат достъп до системата в реално време. Ролята на </a:t>
            </a:r>
            <a:r>
              <a:rPr lang="en-US" sz="2400" dirty="0">
                <a:solidFill>
                  <a:prstClr val="black"/>
                </a:solidFill>
                <a:latin typeface="Cambria" panose="02040503050406030204" pitchFamily="18" charset="0"/>
              </a:rPr>
              <a:t>ERP II</a:t>
            </a:r>
            <a:r>
              <a:rPr lang="bg-BG" sz="2400" dirty="0">
                <a:solidFill>
                  <a:prstClr val="black"/>
                </a:solidFill>
                <a:latin typeface="Cambria" panose="02040503050406030204" pitchFamily="18" charset="0"/>
              </a:rPr>
              <a:t> системите нараства в посока от оптимизация на ресурсите и обработка на транзакциите на традиционните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 чрез деблокиране и споделяне на информацията за ресурсите към други звена – електронна търговия, продажби и др. Втората генерация </a:t>
            </a:r>
            <a:r>
              <a:rPr lang="en-US" sz="2400" dirty="0">
                <a:solidFill>
                  <a:prstClr val="black"/>
                </a:solidFill>
                <a:latin typeface="Cambria" panose="02040503050406030204" pitchFamily="18" charset="0"/>
              </a:rPr>
              <a:t>ERP</a:t>
            </a:r>
            <a:r>
              <a:rPr lang="bg-BG" sz="2400" dirty="0">
                <a:solidFill>
                  <a:prstClr val="black"/>
                </a:solidFill>
                <a:latin typeface="Cambria" panose="02040503050406030204" pitchFamily="18" charset="0"/>
              </a:rPr>
              <a:t> системи са по-гъвкави от първото поколение. Освен това те дават възможност за връзка с други системи - </a:t>
            </a:r>
            <a:r>
              <a:rPr lang="en-GB" sz="2400" dirty="0">
                <a:solidFill>
                  <a:prstClr val="black"/>
                </a:solidFill>
                <a:latin typeface="Cambria" panose="02040503050406030204" pitchFamily="18" charset="0"/>
              </a:rPr>
              <a:t>Enterprise application suite</a:t>
            </a:r>
            <a:r>
              <a:rPr lang="bg-BG" sz="2400" dirty="0">
                <a:solidFill>
                  <a:prstClr val="black"/>
                </a:solidFill>
                <a:latin typeface="Cambria" panose="02040503050406030204" pitchFamily="18" charset="0"/>
              </a:rPr>
              <a:t> – е другото име на тези системи.</a:t>
            </a:r>
          </a:p>
        </p:txBody>
      </p:sp>
    </p:spTree>
    <p:extLst>
      <p:ext uri="{BB962C8B-B14F-4D97-AF65-F5344CB8AC3E}">
        <p14:creationId xmlns:p14="http://schemas.microsoft.com/office/powerpoint/2010/main" val="135411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557" y="590296"/>
            <a:ext cx="10580913" cy="647047"/>
          </a:xfrm>
        </p:spPr>
        <p:txBody>
          <a:bodyPr>
            <a:noAutofit/>
          </a:bodyPr>
          <a:lstStyle/>
          <a:p>
            <a:pPr algn="ctr"/>
            <a:r>
              <a:rPr lang="bg-BG" altLang="bg-BG" sz="4000" b="1" dirty="0"/>
              <a:t>Основни раздели</a:t>
            </a:r>
            <a:endParaRPr lang="bg-BG" sz="4000" b="1" dirty="0"/>
          </a:p>
        </p:txBody>
      </p:sp>
      <p:sp>
        <p:nvSpPr>
          <p:cNvPr id="3" name="Text Placeholder 2"/>
          <p:cNvSpPr>
            <a:spLocks noGrp="1"/>
          </p:cNvSpPr>
          <p:nvPr>
            <p:ph type="body" idx="1"/>
          </p:nvPr>
        </p:nvSpPr>
        <p:spPr>
          <a:xfrm>
            <a:off x="2588221" y="1237343"/>
            <a:ext cx="9401628" cy="3715657"/>
          </a:xfrm>
        </p:spPr>
        <p:txBody>
          <a:bodyPr>
            <a:normAutofit/>
          </a:bodyPr>
          <a:lstStyle/>
          <a:p>
            <a:pPr marL="514350" indent="-514350" algn="just">
              <a:lnSpc>
                <a:spcPct val="150000"/>
              </a:lnSpc>
              <a:buFont typeface="Wingdings" panose="05000000000000000000" pitchFamily="2" charset="2"/>
              <a:buChar char="q"/>
              <a:defRPr/>
            </a:pPr>
            <a:r>
              <a:rPr lang="bg-BG" altLang="bg-BG" sz="2600" dirty="0"/>
              <a:t>Информационни системи и технологии в бизнес;</a:t>
            </a:r>
          </a:p>
          <a:p>
            <a:pPr marL="514350" indent="-514350" algn="just">
              <a:lnSpc>
                <a:spcPct val="150000"/>
              </a:lnSpc>
              <a:buFont typeface="Wingdings" panose="05000000000000000000" pitchFamily="2" charset="2"/>
              <a:buChar char="q"/>
              <a:defRPr/>
            </a:pPr>
            <a:r>
              <a:rPr lang="bg-BG" altLang="bg-BG" sz="2600" dirty="0"/>
              <a:t>Видове управленски информационни системи;</a:t>
            </a:r>
          </a:p>
          <a:p>
            <a:pPr marL="514350" indent="-514350" algn="just">
              <a:lnSpc>
                <a:spcPct val="150000"/>
              </a:lnSpc>
              <a:buFont typeface="Wingdings" panose="05000000000000000000" pitchFamily="2" charset="2"/>
              <a:buChar char="q"/>
              <a:defRPr/>
            </a:pPr>
            <a:r>
              <a:rPr lang="bg-BG" altLang="bg-BG" sz="2600" dirty="0"/>
              <a:t>Бази данни в управленските информационни системи;</a:t>
            </a:r>
          </a:p>
          <a:p>
            <a:pPr marL="514350" indent="-514350" algn="just">
              <a:lnSpc>
                <a:spcPct val="150000"/>
              </a:lnSpc>
              <a:buFont typeface="Wingdings" panose="05000000000000000000" pitchFamily="2" charset="2"/>
              <a:buChar char="q"/>
              <a:defRPr/>
            </a:pPr>
            <a:r>
              <a:rPr lang="bg-BG" altLang="bg-BG" sz="2600" dirty="0"/>
              <a:t>Модели данни;</a:t>
            </a:r>
          </a:p>
          <a:p>
            <a:pPr marL="514350" indent="-514350" algn="just">
              <a:lnSpc>
                <a:spcPct val="150000"/>
              </a:lnSpc>
              <a:buFont typeface="Wingdings" panose="05000000000000000000" pitchFamily="2" charset="2"/>
              <a:buChar char="q"/>
              <a:defRPr/>
            </a:pPr>
            <a:r>
              <a:rPr lang="bg-BG" altLang="bg-BG" sz="2600" dirty="0"/>
              <a:t>Примери за управленски информационни системи;</a:t>
            </a:r>
          </a:p>
          <a:p>
            <a:pPr algn="just">
              <a:lnSpc>
                <a:spcPct val="150000"/>
              </a:lnSpc>
              <a:defRPr/>
            </a:pPr>
            <a:endParaRPr lang="bg-BG" altLang="bg-BG" sz="2400" dirty="0"/>
          </a:p>
          <a:p>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Tree>
    <p:extLst>
      <p:ext uri="{BB962C8B-B14F-4D97-AF65-F5344CB8AC3E}">
        <p14:creationId xmlns:p14="http://schemas.microsoft.com/office/powerpoint/2010/main" val="74196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50</a:t>
            </a:fld>
            <a:endParaRPr lang="bg-BG" dirty="0"/>
          </a:p>
        </p:txBody>
      </p:sp>
      <p:sp>
        <p:nvSpPr>
          <p:cNvPr id="2" name="Rectangle 1"/>
          <p:cNvSpPr/>
          <p:nvPr/>
        </p:nvSpPr>
        <p:spPr>
          <a:xfrm>
            <a:off x="2197769" y="246563"/>
            <a:ext cx="9512967" cy="6334042"/>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За да оцени ефекта и възвращаемостта от инвестиции в системи за управление на бизнеса, фирма Accenture провежда проучване сред 163 организации използващи такива системи, както и сред 28 от пионерите при въвеждане на системи за управление на бизнеса. </a:t>
            </a:r>
          </a:p>
          <a:p>
            <a:pPr marL="180000" algn="just">
              <a:lnSpc>
                <a:spcPct val="130000"/>
              </a:lnSpc>
              <a:buClr>
                <a:schemeClr val="accent1">
                  <a:lumMod val="75000"/>
                </a:schemeClr>
              </a:buClr>
              <a:buSzPct val="85000"/>
            </a:pPr>
            <a:r>
              <a:rPr lang="bg-BG" sz="2400" dirty="0">
                <a:latin typeface="Cambria" panose="02040503050406030204" pitchFamily="18" charset="0"/>
                <a:ea typeface="Times New Roman" panose="02020603050405020304" pitchFamily="18" charset="0"/>
                <a:cs typeface="Arial" panose="020B0604020202020204" pitchFamily="34" charset="0"/>
              </a:rPr>
              <a:t>Според проучването десетте най-търсени ползи са: </a:t>
            </a: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Подобрено управление на управленския процес</a:t>
            </a:r>
            <a:r>
              <a:rPr lang="en-US"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Подобрено финансово управление</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Подобрено обслужване клиенти и задържането им в компанията</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Лекота на развитие/растеж и повишена гъвкавост</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По-бързи и точни транзакции</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Намаление на персонал</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7320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51</a:t>
            </a:fld>
            <a:endParaRPr lang="bg-BG" dirty="0"/>
          </a:p>
        </p:txBody>
      </p:sp>
      <p:sp>
        <p:nvSpPr>
          <p:cNvPr id="2" name="Rectangle 1"/>
          <p:cNvSpPr/>
          <p:nvPr/>
        </p:nvSpPr>
        <p:spPr>
          <a:xfrm>
            <a:off x="2245895" y="357260"/>
            <a:ext cx="9432758" cy="4893647"/>
          </a:xfrm>
          <a:prstGeom prst="rect">
            <a:avLst/>
          </a:prstGeom>
        </p:spPr>
        <p:txBody>
          <a:bodyPr wrap="square">
            <a:spAutoFit/>
          </a:bodyPr>
          <a:lstStyle/>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Намаление на времето от получаване на поръчка до доставка на готов продукт</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Подобрено управление на складови наличности и активи</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По-малко материални ресурси и подобрена логистика</a:t>
            </a:r>
            <a:r>
              <a:rPr lang="en-US" sz="2400" dirty="0">
                <a:latin typeface="Cambria" panose="02040503050406030204" pitchFamily="18" charset="0"/>
                <a:ea typeface="Times New Roman" panose="02020603050405020304" pitchFamily="18" charset="0"/>
                <a:cs typeface="Arial" panose="020B0604020202020204" pitchFamily="34" charset="0"/>
              </a:rPr>
              <a:t>; </a:t>
            </a:r>
            <a:endParaRPr lang="bg-BG" sz="2400" dirty="0">
              <a:latin typeface="Cambria" panose="02040503050406030204" pitchFamily="18" charset="0"/>
              <a:ea typeface="Times New Roman" panose="02020603050405020304" pitchFamily="18" charset="0"/>
              <a:cs typeface="Arial" panose="020B0604020202020204" pitchFamily="34" charset="0"/>
            </a:endParaRP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Подготовката на справки и доклади може да бъде съкратена от дни на часове.</a:t>
            </a:r>
          </a:p>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Реализираните ползи са както следва: </a:t>
            </a: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Редуциране на грешките с до 75%</a:t>
            </a:r>
            <a:r>
              <a:rPr lang="en-US" sz="2400" dirty="0">
                <a:latin typeface="Cambria" panose="02040503050406030204" pitchFamily="18" charset="0"/>
                <a:ea typeface="Times New Roman" panose="02020603050405020304" pitchFamily="18" charset="0"/>
                <a:cs typeface="Arial" panose="020B0604020202020204" pitchFamily="34" charset="0"/>
              </a:rPr>
              <a:t>;</a:t>
            </a:r>
            <a:r>
              <a:rPr lang="bg-BG" sz="2400" dirty="0">
                <a:latin typeface="Cambria" panose="02040503050406030204" pitchFamily="18" charset="0"/>
                <a:ea typeface="Times New Roman" panose="02020603050405020304" pitchFamily="18" charset="0"/>
                <a:cs typeface="Arial" panose="020B0604020202020204" pitchFamily="34" charset="0"/>
              </a:rPr>
              <a:t> </a:t>
            </a: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Намаляване на времето и разходите свързани с въвеждането на информацията от една система във фирмата в друга с 75%</a:t>
            </a:r>
            <a:r>
              <a:rPr lang="en-US" sz="2400" dirty="0">
                <a:latin typeface="Cambria" panose="02040503050406030204" pitchFamily="18" charset="0"/>
                <a:ea typeface="Times New Roman" panose="02020603050405020304" pitchFamily="18" charset="0"/>
                <a:cs typeface="Arial" panose="020B0604020202020204" pitchFamily="34" charset="0"/>
              </a:rPr>
              <a:t>;</a:t>
            </a:r>
            <a:r>
              <a:rPr lang="bg-BG" sz="2400" dirty="0">
                <a:latin typeface="Cambria" panose="02040503050406030204" pitchFamily="18" charset="0"/>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2960458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52</a:t>
            </a:fld>
            <a:endParaRPr lang="bg-BG" dirty="0"/>
          </a:p>
        </p:txBody>
      </p:sp>
      <p:sp>
        <p:nvSpPr>
          <p:cNvPr id="2" name="Rectangle 1"/>
          <p:cNvSpPr/>
          <p:nvPr/>
        </p:nvSpPr>
        <p:spPr>
          <a:xfrm>
            <a:off x="2032000" y="246959"/>
            <a:ext cx="9791032" cy="5853910"/>
          </a:xfrm>
          <a:prstGeom prst="rect">
            <a:avLst/>
          </a:prstGeom>
        </p:spPr>
        <p:txBody>
          <a:bodyPr wrap="square">
            <a:spAutoFit/>
          </a:bodyPr>
          <a:lstStyle/>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Оптимизиране за материалните запаси и складовите наличности с 15%</a:t>
            </a:r>
            <a:r>
              <a:rPr lang="en-US" sz="2400" dirty="0">
                <a:latin typeface="Cambria" panose="02040503050406030204" pitchFamily="18" charset="0"/>
                <a:ea typeface="Times New Roman" panose="02020603050405020304" pitchFamily="18" charset="0"/>
                <a:cs typeface="Arial" panose="020B0604020202020204" pitchFamily="34" charset="0"/>
              </a:rPr>
              <a:t>;</a:t>
            </a:r>
            <a:r>
              <a:rPr lang="bg-BG" sz="2400" dirty="0">
                <a:latin typeface="Cambria" panose="02040503050406030204" pitchFamily="18" charset="0"/>
                <a:ea typeface="Times New Roman" panose="02020603050405020304" pitchFamily="18" charset="0"/>
                <a:cs typeface="Arial" panose="020B0604020202020204" pitchFamily="34" charset="0"/>
              </a:rPr>
              <a:t> </a:t>
            </a:r>
          </a:p>
          <a:p>
            <a:pPr marL="540000" indent="-360000"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Оптимизиране на бракуваните материали, които не могат да се използват в производството с 8 %. </a:t>
            </a:r>
          </a:p>
          <a:p>
            <a:pPr indent="540000" algn="just">
              <a:lnSpc>
                <a:spcPct val="130000"/>
              </a:lnSpc>
              <a:spcAft>
                <a:spcPts val="0"/>
              </a:spcAft>
            </a:pPr>
            <a:r>
              <a:rPr lang="bg-BG" dirty="0">
                <a:latin typeface="Verdana" panose="020B0604030504040204" pitchFamily="34" charset="0"/>
                <a:ea typeface="Times New Roman" panose="02020603050405020304" pitchFamily="18" charset="0"/>
                <a:cs typeface="Arial" panose="020B0604020202020204" pitchFamily="34" charset="0"/>
              </a:rPr>
              <a:t> </a:t>
            </a:r>
            <a:r>
              <a:rPr lang="bg-BG" sz="2400" dirty="0">
                <a:solidFill>
                  <a:prstClr val="black"/>
                </a:solidFill>
                <a:latin typeface="Cambria" panose="02040503050406030204" pitchFamily="18" charset="0"/>
              </a:rPr>
              <a:t>ERP системите са създадени според международни стандарти за бизнес процесите и фирмата започва да работи по тях. Планирането и организирането на поръчките и доставките води до поне 15%-20% намаление на складовите запаси, което освобождава финансов ресурс за фирмата. Тези системи дават възможност да се правят различни анализи и способстват за бърза и адекватна реакция на промените в пазарната среда, което намалява разходите с около 10% и повишава приходите с толкова. </a:t>
            </a:r>
          </a:p>
        </p:txBody>
      </p:sp>
    </p:spTree>
    <p:extLst>
      <p:ext uri="{BB962C8B-B14F-4D97-AF65-F5344CB8AC3E}">
        <p14:creationId xmlns:p14="http://schemas.microsoft.com/office/powerpoint/2010/main" val="392988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53</a:t>
            </a:fld>
            <a:endParaRPr lang="bg-BG" dirty="0"/>
          </a:p>
        </p:txBody>
      </p:sp>
      <p:sp>
        <p:nvSpPr>
          <p:cNvPr id="2" name="Rectangle 1"/>
          <p:cNvSpPr/>
          <p:nvPr/>
        </p:nvSpPr>
        <p:spPr>
          <a:xfrm>
            <a:off x="2032000" y="539575"/>
            <a:ext cx="9839158" cy="5373779"/>
          </a:xfrm>
          <a:prstGeom prst="rect">
            <a:avLst/>
          </a:prstGeom>
        </p:spPr>
        <p:txBody>
          <a:bodyPr wrap="square">
            <a:spAutoFit/>
          </a:bodyPr>
          <a:lstStyle/>
          <a:p>
            <a:pPr indent="457200"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Увеличава се събираемостта на вземанията с 15%, поради възможността да се следят по ефективно всички поръчки, плащания, фактури и просрочени задължения. Намалява се броя на нужния персонал, поради намаляване на времето за обработка на документите и така се съкращават разходите за заплати с до 10%.</a:t>
            </a:r>
          </a:p>
          <a:p>
            <a:pPr indent="457200"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 Всички тези ползи способстват за мащабно оптимизиране на бизнес процеса, което чувствително се отразява върху възвръщаемостта на активите, на собствения капитал, на коефициентите за ликвидност и най-вече на коефициентите за рентабилност (Profitability Ratios), като печалбата осезаемо се увеличава. </a:t>
            </a:r>
          </a:p>
        </p:txBody>
      </p:sp>
    </p:spTree>
    <p:extLst>
      <p:ext uri="{BB962C8B-B14F-4D97-AF65-F5344CB8AC3E}">
        <p14:creationId xmlns:p14="http://schemas.microsoft.com/office/powerpoint/2010/main" val="3875860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54</a:t>
            </a:fld>
            <a:endParaRPr lang="bg-BG" dirty="0"/>
          </a:p>
        </p:txBody>
      </p:sp>
      <p:sp>
        <p:nvSpPr>
          <p:cNvPr id="2" name="Rectangle 1"/>
          <p:cNvSpPr/>
          <p:nvPr/>
        </p:nvSpPr>
        <p:spPr>
          <a:xfrm>
            <a:off x="2601344" y="659541"/>
            <a:ext cx="9130581" cy="4413516"/>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rPr>
              <a:t>Цената на една ERP зависи от прекалено много фактори и трудно може да се каже конкретно. Зависи от: броя лицензи, които ще бъдат закупени, вида на дистрибуцията на софтуера, функционалността – колко и кои бизнес процеси ще обхваща системата, от мащабите на фирмата и др. </a:t>
            </a:r>
          </a:p>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Много от фирмите предлагащи ERP системи не предоставят достатъчно предварителна информация относно внедряването. То е доста трудоемък и сложен процес. Цената му е комплексно понятие и трудно може да се определи предварително. </a:t>
            </a:r>
          </a:p>
        </p:txBody>
      </p:sp>
    </p:spTree>
    <p:extLst>
      <p:ext uri="{BB962C8B-B14F-4D97-AF65-F5344CB8AC3E}">
        <p14:creationId xmlns:p14="http://schemas.microsoft.com/office/powerpoint/2010/main" val="38586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55</a:t>
            </a:fld>
            <a:endParaRPr lang="bg-BG" dirty="0"/>
          </a:p>
        </p:txBody>
      </p:sp>
      <p:sp>
        <p:nvSpPr>
          <p:cNvPr id="2" name="Rectangle 1"/>
          <p:cNvSpPr/>
          <p:nvPr/>
        </p:nvSpPr>
        <p:spPr>
          <a:xfrm>
            <a:off x="2032000" y="45492"/>
            <a:ext cx="9983536" cy="6814173"/>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Докато цената на лиценза за софтуера се определя от необходимата функционалност и броя работни места, цената на внедряването зависи от количеството и вида на персонализациите, които трябва да се направят. Потребителите рядко могат предварително да дадат точна спецификация на необходимите им персонализации и съответно точната цена на внедряването често не може да бъде предварително определена. </a:t>
            </a:r>
          </a:p>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 На база стар опит и очаквания съгласно предварителните разговори и проучвания, винаги може да се направи обосновано предположение за очакваната цена на внедряването. Заплаща се само реалното потребление на консултантски услуги. Това означава, че цената на внедряването се контролира от клиента. Като цяло може да се очаква, че грубо цената на внедряването ще е между 0.5 и 2.0 пъти цената на основния лиценз. </a:t>
            </a:r>
          </a:p>
        </p:txBody>
      </p:sp>
    </p:spTree>
    <p:extLst>
      <p:ext uri="{BB962C8B-B14F-4D97-AF65-F5344CB8AC3E}">
        <p14:creationId xmlns:p14="http://schemas.microsoft.com/office/powerpoint/2010/main" val="4091434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56</a:t>
            </a:fld>
            <a:endParaRPr lang="bg-BG" dirty="0"/>
          </a:p>
        </p:txBody>
      </p:sp>
      <p:sp>
        <p:nvSpPr>
          <p:cNvPr id="2" name="Rectangle 1"/>
          <p:cNvSpPr/>
          <p:nvPr/>
        </p:nvSpPr>
        <p:spPr>
          <a:xfrm>
            <a:off x="2032000" y="418743"/>
            <a:ext cx="9903326" cy="5373779"/>
          </a:xfrm>
          <a:prstGeom prst="rect">
            <a:avLst/>
          </a:prstGeom>
        </p:spPr>
        <p:txBody>
          <a:bodyPr wrap="square">
            <a:spAutoFit/>
          </a:bodyPr>
          <a:lstStyle/>
          <a:p>
            <a:pPr indent="457200"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Внедряването е разделено на внедрителски пакети. Тези пакети грубо отговарят на модулите на системата, но са по-скоро насочени към начините на употреба на системата. Всичките внедрителски пакети включват определен брой часове за внедряване. В случай, че часовете не се използват напълно, те могат да се прехвърлят към други дейности. В случай, че часовете се надвишат, се заплаща допълнително на час, според ценовата листа за поддръжка. </a:t>
            </a:r>
          </a:p>
          <a:p>
            <a:pPr indent="457200"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 Всички внедрителски пакети включват: </a:t>
            </a:r>
          </a:p>
          <a:p>
            <a:pPr marL="540000" indent="-360000" algn="just">
              <a:lnSpc>
                <a:spcPct val="130000"/>
              </a:lnSpc>
              <a:spcAft>
                <a:spcPts val="0"/>
              </a:spcAft>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ea typeface="Times New Roman" panose="02020603050405020304" pitchFamily="18" charset="0"/>
                <a:cs typeface="Arial" panose="020B0604020202020204" pitchFamily="34" charset="0"/>
              </a:rPr>
              <a:t>Анализ на потребностите; </a:t>
            </a:r>
          </a:p>
          <a:p>
            <a:pPr marL="540000" lvl="0" indent="-360000" algn="just">
              <a:lnSpc>
                <a:spcPct val="130000"/>
              </a:lnSpc>
              <a:spcAft>
                <a:spcPts val="0"/>
              </a:spcAft>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Реинженеринг на процесите и предложения за промяна, съобразно най-добри практики; </a:t>
            </a:r>
          </a:p>
        </p:txBody>
      </p:sp>
    </p:spTree>
    <p:extLst>
      <p:ext uri="{BB962C8B-B14F-4D97-AF65-F5344CB8AC3E}">
        <p14:creationId xmlns:p14="http://schemas.microsoft.com/office/powerpoint/2010/main" val="723526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57</a:t>
            </a:fld>
            <a:endParaRPr lang="bg-BG" dirty="0"/>
          </a:p>
        </p:txBody>
      </p:sp>
      <p:sp>
        <p:nvSpPr>
          <p:cNvPr id="2" name="Rectangle 1"/>
          <p:cNvSpPr/>
          <p:nvPr/>
        </p:nvSpPr>
        <p:spPr>
          <a:xfrm>
            <a:off x="2032000" y="596803"/>
            <a:ext cx="9951452" cy="5853910"/>
          </a:xfrm>
          <a:prstGeom prst="rect">
            <a:avLst/>
          </a:prstGeom>
        </p:spPr>
        <p:txBody>
          <a:bodyPr wrap="square">
            <a:spAutoFit/>
          </a:bodyPr>
          <a:lstStyle/>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Изпълнение на специфични допълнения към софтуера;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Подготовка на първоначалните номенклатури, вкл. импорт от друга система;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Подготовка на бизнес модела – трансформирането на документите, ролите на потребителите, шаблони за отчети, модел за защита на данните и т.н.;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Първоначални опитни въвеждания на данни съвместно с ръководителя на проекта;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Обучение на потребителите;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Финален анализ за пълнота, съвместно с ръководителя на проекта и ресорните мениджъри; </a:t>
            </a:r>
          </a:p>
          <a:p>
            <a:pPr marL="540000" lvl="0" indent="-360000" algn="just">
              <a:lnSpc>
                <a:spcPct val="130000"/>
              </a:lnSpc>
              <a:buClr>
                <a:schemeClr val="accent1">
                  <a:lumMod val="75000"/>
                </a:schemeClr>
              </a:buClr>
              <a:buSzPct val="85000"/>
              <a:buFont typeface="Wingdings" panose="05000000000000000000" pitchFamily="2" charset="2"/>
              <a:buChar char="q"/>
              <a:tabLst>
                <a:tab pos="228600" algn="l"/>
              </a:tabLst>
            </a:pPr>
            <a:r>
              <a:rPr lang="bg-BG" sz="2400" dirty="0">
                <a:latin typeface="Cambria" panose="02040503050406030204" pitchFamily="18" charset="0"/>
                <a:ea typeface="Times New Roman" panose="02020603050405020304" pitchFamily="18" charset="0"/>
                <a:cs typeface="Arial" panose="020B0604020202020204" pitchFamily="34" charset="0"/>
              </a:rPr>
              <a:t>Пуск на системата.</a:t>
            </a:r>
          </a:p>
        </p:txBody>
      </p:sp>
    </p:spTree>
    <p:extLst>
      <p:ext uri="{BB962C8B-B14F-4D97-AF65-F5344CB8AC3E}">
        <p14:creationId xmlns:p14="http://schemas.microsoft.com/office/powerpoint/2010/main" val="1432906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58</a:t>
            </a:fld>
            <a:endParaRPr lang="bg-BG" dirty="0"/>
          </a:p>
        </p:txBody>
      </p:sp>
      <p:sp>
        <p:nvSpPr>
          <p:cNvPr id="2" name="Rectangle 1"/>
          <p:cNvSpPr/>
          <p:nvPr/>
        </p:nvSpPr>
        <p:spPr>
          <a:xfrm>
            <a:off x="2181727" y="43827"/>
            <a:ext cx="9705474" cy="6814173"/>
          </a:xfrm>
          <a:prstGeom prst="rect">
            <a:avLst/>
          </a:prstGeom>
        </p:spPr>
        <p:txBody>
          <a:bodyPr wrap="square">
            <a:spAutoFit/>
          </a:bodyPr>
          <a:lstStyle/>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Времето за внедряване е относително и варира от няколко месеца при по-малки предприятия, до няколко години при големи фирми със сложен бизнес модел.</a:t>
            </a:r>
          </a:p>
          <a:p>
            <a:pPr indent="457200" algn="just">
              <a:lnSpc>
                <a:spcPct val="130000"/>
              </a:lnSpc>
              <a:buClr>
                <a:srgbClr val="D34817">
                  <a:lumMod val="75000"/>
                </a:srgbClr>
              </a:buClr>
              <a:buSzPct val="85000"/>
            </a:pPr>
            <a:r>
              <a:rPr lang="bg-BG" sz="2400" dirty="0">
                <a:solidFill>
                  <a:prstClr val="black"/>
                </a:solidFill>
                <a:latin typeface="Cambria" panose="02040503050406030204" pitchFamily="18" charset="0"/>
              </a:rPr>
              <a:t>Трябва да се посочи, че всички ERP системи имат обща идеология. Тази идеология е конкретна методология на работа (допускаща персонализация), която е първоначално описана още през 60-те години на миналия век. С времето методологията се развива, но въпреки възникващите клонове, все още може да се каже, че всички ERP системи имат обща централна методология. Това е изключително важно при процеса на подготвяне на кадрите за обслужване на подобен род системи – има много курсове, които не са пряко свързани с конкретна ERP система, а важат за всички такива. </a:t>
            </a:r>
          </a:p>
          <a:p>
            <a:pPr indent="457200" algn="just">
              <a:lnSpc>
                <a:spcPct val="130000"/>
              </a:lnSpc>
              <a:buClr>
                <a:srgbClr val="D34817">
                  <a:lumMod val="75000"/>
                </a:srgbClr>
              </a:buClr>
              <a:buSzPct val="85000"/>
            </a:pP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967231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59</a:t>
            </a:fld>
            <a:endParaRPr lang="bg-BG" dirty="0"/>
          </a:p>
        </p:txBody>
      </p:sp>
      <p:sp>
        <p:nvSpPr>
          <p:cNvPr id="2" name="Rectangle 1"/>
          <p:cNvSpPr/>
          <p:nvPr/>
        </p:nvSpPr>
        <p:spPr>
          <a:xfrm>
            <a:off x="2149642" y="1139672"/>
            <a:ext cx="9881936" cy="3453253"/>
          </a:xfrm>
          <a:prstGeom prst="rect">
            <a:avLst/>
          </a:prstGeom>
        </p:spPr>
        <p:txBody>
          <a:bodyPr wrap="square">
            <a:spAutoFit/>
          </a:bodyPr>
          <a:lstStyle/>
          <a:p>
            <a:pPr indent="457200" algn="just">
              <a:lnSpc>
                <a:spcPct val="130000"/>
              </a:lnSpc>
              <a:spcAft>
                <a:spcPts val="0"/>
              </a:spcAft>
              <a:buClr>
                <a:srgbClr val="D34817">
                  <a:lumMod val="75000"/>
                </a:srgbClr>
              </a:buClr>
              <a:buSzPct val="85000"/>
            </a:pPr>
            <a:r>
              <a:rPr lang="en-GB" sz="2400" dirty="0" err="1">
                <a:solidFill>
                  <a:prstClr val="black"/>
                </a:solidFill>
                <a:latin typeface="Cambria" panose="02040503050406030204" pitchFamily="18" charset="0"/>
              </a:rPr>
              <a:t>Консултациите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поддръжката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ERP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допълнителни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разходи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които</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трябва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се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имат</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предвид</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представляват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10% </a:t>
            </a:r>
            <a:r>
              <a:rPr lang="en-GB" sz="2400" dirty="0" err="1">
                <a:solidFill>
                  <a:prstClr val="black"/>
                </a:solidFill>
                <a:latin typeface="Cambria" panose="02040503050406030204" pitchFamily="18" charset="0"/>
              </a:rPr>
              <a:t>до</a:t>
            </a:r>
            <a:r>
              <a:rPr lang="en-GB" sz="2400" dirty="0">
                <a:solidFill>
                  <a:prstClr val="black"/>
                </a:solidFill>
                <a:latin typeface="Cambria" panose="02040503050406030204" pitchFamily="18" charset="0"/>
              </a:rPr>
              <a:t> 20%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година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общите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разходи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закупуване</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внедряване</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ERP </a:t>
            </a:r>
            <a:r>
              <a:rPr lang="en-GB" sz="2400" dirty="0" err="1">
                <a:solidFill>
                  <a:prstClr val="black"/>
                </a:solidFill>
                <a:latin typeface="Cambria" panose="02040503050406030204" pitchFamily="18" charset="0"/>
              </a:rPr>
              <a:t>системата</a:t>
            </a:r>
            <a:r>
              <a:rPr lang="en-GB" sz="2400" dirty="0">
                <a:solidFill>
                  <a:prstClr val="black"/>
                </a:solidFill>
                <a:latin typeface="Cambria" panose="02040503050406030204" pitchFamily="18" charset="0"/>
              </a:rPr>
              <a:t> в </a:t>
            </a:r>
            <a:r>
              <a:rPr lang="en-GB" sz="2400" dirty="0" err="1">
                <a:solidFill>
                  <a:prstClr val="black"/>
                </a:solidFill>
                <a:latin typeface="Cambria" panose="02040503050406030204" pitchFamily="18" charset="0"/>
              </a:rPr>
              <a:t>зависимост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големината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на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фирмата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броя</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работни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места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вида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услуги</a:t>
            </a:r>
            <a:r>
              <a:rPr lang="en-GB" sz="2400" dirty="0">
                <a:solidFill>
                  <a:prstClr val="black"/>
                </a:solidFill>
                <a:latin typeface="Cambria" panose="02040503050406030204" pitchFamily="18" charset="0"/>
              </a:rPr>
              <a:t> и </a:t>
            </a:r>
            <a:r>
              <a:rPr lang="en-GB" sz="2400" dirty="0" err="1">
                <a:solidFill>
                  <a:prstClr val="black"/>
                </a:solidFill>
                <a:latin typeface="Cambria" panose="02040503050406030204" pitchFamily="18" charset="0"/>
              </a:rPr>
              <a:t>т.н</a:t>
            </a:r>
            <a:r>
              <a:rPr lang="en-GB" sz="2400" dirty="0">
                <a:solidFill>
                  <a:prstClr val="black"/>
                </a:solidFill>
                <a:latin typeface="Cambria" panose="02040503050406030204" pitchFamily="18" charset="0"/>
              </a:rPr>
              <a:t>. </a:t>
            </a:r>
            <a:r>
              <a:rPr lang="bg-BG" sz="2400" dirty="0">
                <a:solidFill>
                  <a:prstClr val="black"/>
                </a:solidFill>
                <a:latin typeface="Cambria" panose="02040503050406030204" pitchFamily="18" charset="0"/>
              </a:rPr>
              <a:t>Потребителят може </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да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избира</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измежду</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различни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пакети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от</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абонаментни</a:t>
            </a:r>
            <a:r>
              <a:rPr lang="en-GB" sz="2400" dirty="0">
                <a:solidFill>
                  <a:prstClr val="black"/>
                </a:solidFill>
                <a:latin typeface="Cambria" panose="02040503050406030204" pitchFamily="18" charset="0"/>
              </a:rPr>
              <a:t> </a:t>
            </a:r>
            <a:r>
              <a:rPr lang="en-GB" sz="2400" dirty="0" err="1">
                <a:solidFill>
                  <a:prstClr val="black"/>
                </a:solidFill>
                <a:latin typeface="Cambria" panose="02040503050406030204" pitchFamily="18" charset="0"/>
              </a:rPr>
              <a:t>услуги</a:t>
            </a:r>
            <a:r>
              <a:rPr lang="en-GB" sz="2400" dirty="0">
                <a:solidFill>
                  <a:prstClr val="black"/>
                </a:solidFill>
                <a:latin typeface="Cambria" panose="02040503050406030204" pitchFamily="18" charset="0"/>
              </a:rPr>
              <a:t>. </a:t>
            </a:r>
            <a:r>
              <a:rPr lang="bg-BG" dirty="0">
                <a:latin typeface="Verdana" panose="020B0604030504040204" pitchFamily="34" charset="0"/>
                <a:ea typeface="Times New Roman" panose="02020603050405020304" pitchFamily="18" charset="0"/>
                <a:cs typeface="Arial" panose="020B0604020202020204" pitchFamily="34" charset="0"/>
              </a:rPr>
              <a:t> </a:t>
            </a:r>
            <a:endParaRPr lang="bg-BG"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432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031999" y="1181100"/>
            <a:ext cx="9974943" cy="3524915"/>
          </a:xfrm>
        </p:spPr>
        <p:txBody>
          <a:bodyPr>
            <a:noAutofit/>
          </a:bodyPr>
          <a:lstStyle/>
          <a:p>
            <a:pPr algn="ctr"/>
            <a:r>
              <a:rPr lang="bg-BG" sz="4000" b="1" dirty="0"/>
              <a:t>Информационни системи и технологии в бизнеса. </a:t>
            </a:r>
            <a:r>
              <a:rPr lang="en-GB" sz="4000" b="1" dirty="0"/>
              <a:t>Същност и характеристика на управленските информационни системи</a:t>
            </a:r>
            <a:endParaRPr lang="bg-BG" sz="4000" b="1" dirty="0"/>
          </a:p>
        </p:txBody>
      </p:sp>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Tree>
    <p:extLst>
      <p:ext uri="{BB962C8B-B14F-4D97-AF65-F5344CB8AC3E}">
        <p14:creationId xmlns:p14="http://schemas.microsoft.com/office/powerpoint/2010/main" val="388850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2" name="Rectangle 1"/>
          <p:cNvSpPr/>
          <p:nvPr/>
        </p:nvSpPr>
        <p:spPr>
          <a:xfrm>
            <a:off x="2032000" y="793697"/>
            <a:ext cx="9774989" cy="5632311"/>
          </a:xfrm>
          <a:prstGeom prst="rect">
            <a:avLst/>
          </a:prstGeom>
        </p:spPr>
        <p:txBody>
          <a:bodyPr wrap="square">
            <a:spAutoFit/>
          </a:bodyPr>
          <a:lstStyle/>
          <a:p>
            <a:pPr indent="457200" algn="just">
              <a:lnSpc>
                <a:spcPct val="150000"/>
              </a:lnSpc>
              <a:buClr>
                <a:schemeClr val="accent1">
                  <a:lumMod val="75000"/>
                </a:schemeClr>
              </a:buClr>
              <a:buSzPct val="85000"/>
              <a:defRPr/>
            </a:pPr>
            <a:r>
              <a:rPr lang="en-GB" sz="2400" dirty="0">
                <a:latin typeface="Cambria" panose="02040503050406030204" pitchFamily="18" charset="0"/>
              </a:rPr>
              <a:t>До скоро под информационна система се разбираше бизнес информационна система за подпомагане вземането на решения, предимно в организации занимаващи се със стопанска дейност. </a:t>
            </a:r>
            <a:endParaRPr lang="bg-BG" sz="2400" dirty="0">
              <a:latin typeface="Cambria" panose="02040503050406030204" pitchFamily="18" charset="0"/>
            </a:endParaRPr>
          </a:p>
          <a:p>
            <a:pPr indent="457200" algn="just">
              <a:lnSpc>
                <a:spcPct val="150000"/>
              </a:lnSpc>
              <a:buClr>
                <a:schemeClr val="accent1">
                  <a:lumMod val="75000"/>
                </a:schemeClr>
              </a:buClr>
              <a:buSzPct val="85000"/>
              <a:defRPr/>
            </a:pPr>
            <a:r>
              <a:rPr lang="en-GB" sz="2400" dirty="0">
                <a:latin typeface="Cambria" panose="02040503050406030204" pitchFamily="18" charset="0"/>
              </a:rPr>
              <a:t>В широк смисъл информационната система е всяка система, която осигурява информация за организацията и нейното обкръжение </a:t>
            </a:r>
            <a:r>
              <a:rPr lang="bg-BG" sz="2400" dirty="0">
                <a:latin typeface="Cambria" panose="02040503050406030204" pitchFamily="18" charset="0"/>
              </a:rPr>
              <a:t>т.е. </a:t>
            </a:r>
            <a:r>
              <a:rPr lang="en-GB" sz="2400" dirty="0">
                <a:latin typeface="Cambria" panose="02040503050406030204" pitchFamily="18" charset="0"/>
              </a:rPr>
              <a:t>всички системи, свързани с обработка на информацията в организацията. В тесен смисъл – мениджърска информационна система, проектирана да подпомага управлението при вземане на решения</a:t>
            </a:r>
            <a:r>
              <a:rPr lang="en-US" sz="2400" dirty="0">
                <a:latin typeface="Cambria" panose="02040503050406030204" pitchFamily="18" charset="0"/>
              </a:rPr>
              <a:t>.</a:t>
            </a:r>
            <a:endParaRPr lang="bg-BG" sz="2400" dirty="0">
              <a:latin typeface="Cambria" panose="02040503050406030204" pitchFamily="18" charset="0"/>
            </a:endParaRPr>
          </a:p>
          <a:p>
            <a:pPr indent="457200" algn="just">
              <a:lnSpc>
                <a:spcPct val="150000"/>
              </a:lnSpc>
              <a:buClr>
                <a:schemeClr val="accent1">
                  <a:lumMod val="75000"/>
                </a:schemeClr>
              </a:buClr>
              <a:buSzPct val="85000"/>
              <a:defRPr/>
            </a:pPr>
            <a:endParaRPr lang="bg-BG" sz="2400" dirty="0">
              <a:latin typeface="Cambria" panose="02040503050406030204" pitchFamily="18" charset="0"/>
            </a:endParaRPr>
          </a:p>
        </p:txBody>
      </p:sp>
    </p:spTree>
    <p:extLst>
      <p:ext uri="{BB962C8B-B14F-4D97-AF65-F5344CB8AC3E}">
        <p14:creationId xmlns:p14="http://schemas.microsoft.com/office/powerpoint/2010/main" val="38979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2" name="Rectangle 1"/>
          <p:cNvSpPr/>
          <p:nvPr/>
        </p:nvSpPr>
        <p:spPr>
          <a:xfrm>
            <a:off x="2032000" y="212481"/>
            <a:ext cx="10031663" cy="6740307"/>
          </a:xfrm>
          <a:prstGeom prst="rect">
            <a:avLst/>
          </a:prstGeom>
        </p:spPr>
        <p:txBody>
          <a:bodyPr wrap="square">
            <a:spAutoFit/>
          </a:bodyPr>
          <a:lstStyle/>
          <a:p>
            <a:pPr indent="457200" algn="just">
              <a:lnSpc>
                <a:spcPct val="150000"/>
              </a:lnSpc>
              <a:buClr>
                <a:schemeClr val="accent1">
                  <a:lumMod val="75000"/>
                </a:schemeClr>
              </a:buClr>
              <a:buSzPct val="85000"/>
            </a:pPr>
            <a:r>
              <a:rPr lang="en-GB" sz="2400" dirty="0">
                <a:latin typeface="Cambria" panose="02040503050406030204" pitchFamily="18" charset="0"/>
              </a:rPr>
              <a:t>Информационните системи съдържат различен вид информация – за хора, събития</a:t>
            </a:r>
            <a:r>
              <a:rPr lang="bg-BG" sz="2400" dirty="0">
                <a:latin typeface="Cambria" panose="02040503050406030204" pitchFamily="18" charset="0"/>
              </a:rPr>
              <a:t> </a:t>
            </a:r>
            <a:r>
              <a:rPr lang="en-GB" sz="2400" dirty="0">
                <a:latin typeface="Cambria" panose="02040503050406030204" pitchFamily="18" charset="0"/>
              </a:rPr>
              <a:t>и други</a:t>
            </a:r>
            <a:r>
              <a:rPr lang="bg-BG" sz="2400" dirty="0">
                <a:latin typeface="Cambria" panose="02040503050406030204" pitchFamily="18" charset="0"/>
              </a:rPr>
              <a:t>. Источник на информация може да бъде</a:t>
            </a:r>
            <a:r>
              <a:rPr lang="en-GB" sz="2400" dirty="0">
                <a:latin typeface="Cambria" panose="02040503050406030204" pitchFamily="18" charset="0"/>
              </a:rPr>
              <a:t> както околната среда, така и самата организация. Те подготвят и предоставят информация в удобен за ползване вид, с цел подпомагане на мениджърите и служителите от различните стопански организации при решаването на текущи проблеми или при вземането на управленски решения. Използват </a:t>
            </a:r>
            <a:r>
              <a:rPr lang="bg-BG" sz="2400" dirty="0">
                <a:latin typeface="Cambria" panose="02040503050406030204" pitchFamily="18" charset="0"/>
              </a:rPr>
              <a:t>се </a:t>
            </a:r>
            <a:r>
              <a:rPr lang="en-GB" sz="2400" dirty="0">
                <a:latin typeface="Cambria" panose="02040503050406030204" pitchFamily="18" charset="0"/>
              </a:rPr>
              <a:t>компютърни технологии за извършване на максимално количество операции при въвеждане, обработване и извеждане на информацията. Съвременните </a:t>
            </a:r>
            <a:r>
              <a:rPr lang="bg-BG" sz="2400" dirty="0">
                <a:latin typeface="Cambria" panose="02040503050406030204" pitchFamily="18" charset="0"/>
              </a:rPr>
              <a:t>ИС</a:t>
            </a:r>
            <a:r>
              <a:rPr lang="en-GB" sz="2400" dirty="0">
                <a:latin typeface="Cambria" panose="02040503050406030204" pitchFamily="18" charset="0"/>
              </a:rPr>
              <a:t> имат не само технологични, но и организационни и човешки измерения. Те </a:t>
            </a:r>
            <a:r>
              <a:rPr lang="bg-BG" sz="2400" dirty="0">
                <a:latin typeface="Cambria" panose="02040503050406030204" pitchFamily="18" charset="0"/>
              </a:rPr>
              <a:t>се състоят </a:t>
            </a:r>
            <a:r>
              <a:rPr lang="en-GB" sz="2400" dirty="0">
                <a:latin typeface="Cambria" panose="02040503050406030204" pitchFamily="18" charset="0"/>
              </a:rPr>
              <a:t>от три основни компонента: организация, хора, техн</a:t>
            </a:r>
            <a:r>
              <a:rPr lang="bg-BG" sz="2400" dirty="0">
                <a:latin typeface="Cambria" panose="02040503050406030204" pitchFamily="18" charset="0"/>
              </a:rPr>
              <a:t>ологии.</a:t>
            </a:r>
          </a:p>
        </p:txBody>
      </p:sp>
    </p:spTree>
    <p:extLst>
      <p:ext uri="{BB962C8B-B14F-4D97-AF65-F5344CB8AC3E}">
        <p14:creationId xmlns:p14="http://schemas.microsoft.com/office/powerpoint/2010/main" val="175387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2" name="Rectangle 1"/>
          <p:cNvSpPr/>
          <p:nvPr/>
        </p:nvSpPr>
        <p:spPr>
          <a:xfrm>
            <a:off x="2032000" y="484176"/>
            <a:ext cx="9855200" cy="6038576"/>
          </a:xfrm>
          <a:prstGeom prst="rect">
            <a:avLst/>
          </a:prstGeom>
        </p:spPr>
        <p:txBody>
          <a:bodyPr wrap="square">
            <a:spAutoFit/>
          </a:bodyPr>
          <a:lstStyle/>
          <a:p>
            <a:pPr marL="396000" algn="ctr">
              <a:lnSpc>
                <a:spcPct val="130000"/>
              </a:lnSpc>
              <a:buClr>
                <a:schemeClr val="accent1">
                  <a:lumMod val="75000"/>
                </a:schemeClr>
              </a:buClr>
              <a:buSzPct val="85000"/>
              <a:defRPr/>
            </a:pPr>
            <a:r>
              <a:rPr lang="bg-BG" sz="2400" b="1" i="1" dirty="0"/>
              <a:t>Етапи в еволюционното развитие на Информационните системи</a:t>
            </a:r>
          </a:p>
          <a:p>
            <a:pPr indent="457200" algn="just">
              <a:lnSpc>
                <a:spcPct val="150000"/>
              </a:lnSpc>
              <a:buClr>
                <a:schemeClr val="accent1">
                  <a:lumMod val="75000"/>
                </a:schemeClr>
              </a:buClr>
              <a:buSzPct val="85000"/>
              <a:defRPr/>
            </a:pPr>
            <a:r>
              <a:rPr lang="bg-BG" sz="2400" dirty="0">
                <a:latin typeface="Cambria" panose="02040503050406030204" pitchFamily="18" charset="0"/>
              </a:rPr>
              <a:t>В литературата няма единен подход при анализиране еволюцията на информационните системи и този въпрос е в много отношения дискусионен. Използват се различни критерии за характеристика, различна периодизация на поколенията информационни системи, различен обхват на съдържанието и функциите им. Анализът на практиката и на някои литературни източници дава основание условно да се разграничат четири основни етапа в продължителната еволюция на информационните системи в бизнеса: </a:t>
            </a:r>
          </a:p>
        </p:txBody>
      </p:sp>
    </p:spTree>
    <p:extLst>
      <p:ext uri="{BB962C8B-B14F-4D97-AF65-F5344CB8AC3E}">
        <p14:creationId xmlns:p14="http://schemas.microsoft.com/office/powerpoint/2010/main" val="121044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361EAF4EEEE804591ED1A3F666257FB" ma:contentTypeVersion="3" ma:contentTypeDescription="Създаване на нов документ" ma:contentTypeScope="" ma:versionID="c8e83170524b4e53e54f4a6277c9e38e">
  <xsd:schema xmlns:xsd="http://www.w3.org/2001/XMLSchema" xmlns:xs="http://www.w3.org/2001/XMLSchema" xmlns:p="http://schemas.microsoft.com/office/2006/metadata/properties" xmlns:ns2="042b1482-c430-45c5-8976-5a3c44353f96" targetNamespace="http://schemas.microsoft.com/office/2006/metadata/properties" ma:root="true" ma:fieldsID="68ff7ef0df1a9d5b7328d986d1e65d3d"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F2B1F1-C20D-45EC-B274-6B7AD284043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4A0BE2-5E1E-4437-86AA-418825E35378}"/>
</file>

<file path=customXml/itemProps3.xml><?xml version="1.0" encoding="utf-8"?>
<ds:datastoreItem xmlns:ds="http://schemas.openxmlformats.org/officeDocument/2006/customXml" ds:itemID="{CC301BD0-0C48-4527-8E12-D5423520B9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4986</TotalTime>
  <Words>5427</Words>
  <Application>Microsoft Office PowerPoint</Application>
  <PresentationFormat>Widescreen</PresentationFormat>
  <Paragraphs>277</Paragraphs>
  <Slides>59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Calibri</vt:lpstr>
      <vt:lpstr>Cambria</vt:lpstr>
      <vt:lpstr>Rockwell</vt:lpstr>
      <vt:lpstr>Rockwell Condensed</vt:lpstr>
      <vt:lpstr>Times New Roman</vt:lpstr>
      <vt:lpstr>Verdana</vt:lpstr>
      <vt:lpstr>Wingdings</vt:lpstr>
      <vt:lpstr>Wood Type</vt:lpstr>
      <vt:lpstr>Управленски информационни системи</vt:lpstr>
      <vt:lpstr>PowerPoint Presentation</vt:lpstr>
      <vt:lpstr>PowerPoint Presentation</vt:lpstr>
      <vt:lpstr>PowerPoint Presentation</vt:lpstr>
      <vt:lpstr>Основни раздели</vt:lpstr>
      <vt:lpstr>Информационни системи и технологии в бизнеса. Същност и характеристика на управленските информационни системи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136</cp:revision>
  <cp:lastPrinted>2022-10-20T13:30:01Z</cp:lastPrinted>
  <dcterms:created xsi:type="dcterms:W3CDTF">2022-08-03T05:13:19Z</dcterms:created>
  <dcterms:modified xsi:type="dcterms:W3CDTF">2023-10-24T10:18:30Z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