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306" r:id="rId4"/>
    <p:sldId id="307" r:id="rId5"/>
    <p:sldId id="304" r:id="rId6"/>
    <p:sldId id="305" r:id="rId7"/>
    <p:sldId id="308" r:id="rId8"/>
    <p:sldId id="263" r:id="rId9"/>
    <p:sldId id="266" r:id="rId10"/>
    <p:sldId id="267" r:id="rId11"/>
  </p:sldIdLst>
  <p:sldSz cx="12192000" cy="6858000"/>
  <p:notesSz cx="6761163" cy="9942513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698" autoAdjust="0"/>
  </p:normalViewPr>
  <p:slideViewPr>
    <p:cSldViewPr snapToGrid="0">
      <p:cViewPr varScale="1">
        <p:scale>
          <a:sx n="74" d="100"/>
          <a:sy n="74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-1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23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29837" cy="498853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3" y="1"/>
            <a:ext cx="2929837" cy="498853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62DAF501-497E-4319-B484-C5A85BB3EFD3}" type="datetimeFigureOut">
              <a:rPr lang="bg-BG" smtClean="0"/>
              <a:t>5.1.2023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43664"/>
            <a:ext cx="2929837" cy="49885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3" y="9443664"/>
            <a:ext cx="2929837" cy="49885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35249C7-B5B2-4541-A187-B12F42083CB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73248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29837" cy="498853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3" y="1"/>
            <a:ext cx="2929837" cy="498853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72A934B3-15CF-49D7-9C90-2FBDF446DA56}" type="datetimeFigureOut">
              <a:rPr lang="bg-BG" smtClean="0"/>
              <a:t>5.1.2023 г.</a:t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4"/>
            <a:ext cx="5408930" cy="3914864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3664"/>
            <a:ext cx="2929837" cy="49885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3" y="9443664"/>
            <a:ext cx="2929837" cy="49885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5617F9B7-5110-4225-A395-C002DCB96977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7276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Литература</a:t>
            </a:r>
            <a:endParaRPr lang="bg-BG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bg-BG" sz="1200" dirty="0" smtClean="0"/>
              <a:t>Лекции по дисциплина „Управленски информационни системи“ на доц. д-р инж. Недялко Николов</a:t>
            </a:r>
          </a:p>
          <a:p>
            <a:pPr lvl="0"/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Петков А., Управленски информационни системи, РУ „Ангел Кънчев”, 2013 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bg-BG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08368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10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494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08648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1872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3212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99128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47660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8556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10823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F9B7-5110-4225-A395-C002DCB96977}" type="slidenum">
              <a:rPr lang="bg-BG" smtClean="0"/>
              <a:t>9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457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666B-2F7D-4199-A5CF-D1399F06B5CC}" type="datetime1">
              <a:rPr lang="bg-BG" smtClean="0"/>
              <a:t>5.1.2023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81674E5-CD74-4638-A238-012A517DC16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164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01CF-14B7-42BE-8693-1C6A365ED97B}" type="datetime1">
              <a:rPr lang="bg-BG" smtClean="0"/>
              <a:t>5.1.2023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275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9374-CC8C-4027-8C9C-D37ED427A6AE}" type="datetime1">
              <a:rPr lang="bg-BG" smtClean="0"/>
              <a:t>5.1.2023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953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8BD3-AC58-47F1-B591-69906B5D74CE}" type="datetime1">
              <a:rPr lang="bg-BG" smtClean="0"/>
              <a:t>5.1.2023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844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6564442-4F9C-4117-9AC9-3C912B6DAF6E}" type="datetime1">
              <a:rPr lang="bg-BG" smtClean="0"/>
              <a:t>5.1.2023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bg-BG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81674E5-CD74-4638-A238-012A517DC16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4547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6C9-D462-4DF8-8A5B-084EF99FCB92}" type="datetime1">
              <a:rPr lang="bg-BG" smtClean="0"/>
              <a:t>5.1.2023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609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004C-1449-4E25-B641-5BE18784B024}" type="datetime1">
              <a:rPr lang="bg-BG" smtClean="0"/>
              <a:t>5.1.2023 г.</a:t>
            </a:fld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890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1725-AB21-4845-BE49-CE8C42164743}" type="datetime1">
              <a:rPr lang="bg-BG" smtClean="0"/>
              <a:t>5.1.2023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5353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940C-92A6-42D4-A0AE-8AE229120CFF}" type="datetime1">
              <a:rPr lang="bg-BG" smtClean="0"/>
              <a:t>5.1.2023 г.</a:t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305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04CA-5B7E-4437-926E-A34999B7E6C0}" type="datetime1">
              <a:rPr lang="bg-BG" smtClean="0"/>
              <a:t>5.1.2023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340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FFBA-50AA-4558-ADC7-8C8BF6C03621}" type="datetime1">
              <a:rPr lang="bg-BG" smtClean="0"/>
              <a:t>5.1.2023 г.</a:t>
            </a:fld>
            <a:endParaRPr lang="bg-BG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8754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DC22829-1A03-43BA-AD1C-84AE46C99B1D}" type="datetime1">
              <a:rPr lang="bg-BG" smtClean="0"/>
              <a:t>5.1.2023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bg-BG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81674E5-CD74-4638-A238-012A517DC16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3482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g-BG" sz="4000" dirty="0"/>
              <a:t>Екзекутивни информационни </a:t>
            </a:r>
            <a:r>
              <a:rPr lang="bg-BG" sz="4000" dirty="0" smtClean="0"/>
              <a:t>системи</a:t>
            </a:r>
            <a:endParaRPr lang="bg-BG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229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10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032000" y="146890"/>
            <a:ext cx="10031663" cy="148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lnSpc>
                <a:spcPct val="130000"/>
              </a:lnSpc>
              <a:buClr>
                <a:schemeClr val="accent1">
                  <a:lumMod val="75000"/>
                </a:schemeClr>
              </a:buClr>
              <a:buSzPct val="85000"/>
              <a:defRPr/>
            </a:pPr>
            <a:endParaRPr lang="bg-BG" sz="2400" dirty="0" smtClean="0"/>
          </a:p>
          <a:p>
            <a:pPr indent="457200" algn="ctr">
              <a:lnSpc>
                <a:spcPct val="130000"/>
              </a:lnSpc>
              <a:buClr>
                <a:schemeClr val="accent1">
                  <a:lumMod val="75000"/>
                </a:schemeClr>
              </a:buClr>
              <a:buSzPct val="85000"/>
              <a:defRPr/>
            </a:pPr>
            <a:endParaRPr lang="bg-BG" sz="2400" dirty="0"/>
          </a:p>
          <a:p>
            <a:pPr indent="457200" algn="ctr">
              <a:lnSpc>
                <a:spcPct val="130000"/>
              </a:lnSpc>
              <a:buClr>
                <a:schemeClr val="accent1">
                  <a:lumMod val="75000"/>
                </a:schemeClr>
              </a:buClr>
              <a:buSzPct val="85000"/>
              <a:defRPr/>
            </a:pPr>
            <a:endParaRPr lang="bg-BG" sz="2400" dirty="0"/>
          </a:p>
        </p:txBody>
      </p:sp>
      <p:sp>
        <p:nvSpPr>
          <p:cNvPr id="9" name="Rectangle 8"/>
          <p:cNvSpPr/>
          <p:nvPr/>
        </p:nvSpPr>
        <p:spPr>
          <a:xfrm>
            <a:off x="2092009" y="263719"/>
            <a:ext cx="9911644" cy="4926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ct val="120000"/>
              </a:lnSpc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dirty="0" smtClean="0"/>
              <a:t>Ръководителите </a:t>
            </a:r>
            <a:r>
              <a:rPr lang="ru-RU" sz="2400" dirty="0"/>
              <a:t>рядко вземат конкретни решения само на база на данните, получени от EIS. Те обикновено </a:t>
            </a:r>
            <a:r>
              <a:rPr lang="ru-RU" sz="2400" dirty="0" smtClean="0"/>
              <a:t>предоставят </a:t>
            </a:r>
            <a:r>
              <a:rPr lang="ru-RU" sz="2400" dirty="0"/>
              <a:t>установения чрез тяхното наблюдение проблем на вниманието на мениджърите от среден ранг, които използват </a:t>
            </a:r>
            <a:r>
              <a:rPr lang="ru-RU" sz="2400" dirty="0" smtClean="0"/>
              <a:t>система за вземане на решения (DSS) </a:t>
            </a:r>
            <a:r>
              <a:rPr lang="ru-RU" sz="2400" dirty="0"/>
              <a:t>за анализиране на проблемната ситуация и намиране на необходимото решение. Всеки може да използва различни индикатори в зависимост от стила на управление и познанията в областта на мениджмънта и информационните технологии. Затова често EIS се нарича персонализирана система за презентация. В основата и стоят графичен изход, менюта за управление, икони за избор, мишка, тракбол, гласови команди. 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7538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1669" y="335939"/>
            <a:ext cx="8576604" cy="4869906"/>
          </a:xfrm>
        </p:spPr>
        <p:txBody>
          <a:bodyPr>
            <a:noAutofit/>
          </a:bodyPr>
          <a:lstStyle/>
          <a:p>
            <a:pPr algn="ctr">
              <a:lnSpc>
                <a:spcPct val="114000"/>
              </a:lnSpc>
              <a:spcBef>
                <a:spcPts val="0"/>
              </a:spcBef>
              <a:defRPr/>
            </a:pPr>
            <a:r>
              <a:rPr lang="ru-RU" sz="2400" b="1" i="1" dirty="0"/>
              <a:t>Същност на екзекутивните информационни </a:t>
            </a:r>
            <a:r>
              <a:rPr lang="ru-RU" sz="2400" b="1" i="1" dirty="0" smtClean="0"/>
              <a:t>системи</a:t>
            </a:r>
            <a:endParaRPr lang="en-US" sz="2400" b="1" i="1" dirty="0" smtClean="0"/>
          </a:p>
          <a:p>
            <a:pPr indent="541338" algn="just">
              <a:lnSpc>
                <a:spcPct val="114000"/>
              </a:lnSpc>
              <a:spcBef>
                <a:spcPts val="0"/>
              </a:spcBef>
              <a:defRPr/>
            </a:pPr>
            <a:r>
              <a:rPr lang="ru-RU" sz="2400" dirty="0" smtClean="0"/>
              <a:t>Executive </a:t>
            </a:r>
            <a:r>
              <a:rPr lang="ru-RU" sz="2400" dirty="0"/>
              <a:t>Information Systems </a:t>
            </a:r>
            <a:r>
              <a:rPr lang="en-US" sz="2400" dirty="0" smtClean="0"/>
              <a:t>(</a:t>
            </a:r>
            <a:r>
              <a:rPr lang="ru-RU" sz="2400" dirty="0" smtClean="0"/>
              <a:t>EIS</a:t>
            </a:r>
            <a:r>
              <a:rPr lang="en-US" sz="2400" dirty="0" smtClean="0"/>
              <a:t>) </a:t>
            </a:r>
            <a:r>
              <a:rPr lang="ru-RU" sz="2400" dirty="0" smtClean="0"/>
              <a:t>– </a:t>
            </a:r>
            <a:r>
              <a:rPr lang="ru-RU" sz="2400" dirty="0"/>
              <a:t>Екзекутивните </a:t>
            </a:r>
            <a:r>
              <a:rPr lang="ru-RU" sz="2400" dirty="0" smtClean="0"/>
              <a:t>информационни </a:t>
            </a:r>
            <a:r>
              <a:rPr lang="ru-RU" sz="2400" dirty="0"/>
              <a:t>системи обслужват мениджърите от най-високите </a:t>
            </a:r>
            <a:r>
              <a:rPr lang="ru-RU" sz="2400" dirty="0" smtClean="0"/>
              <a:t>управленски </a:t>
            </a:r>
            <a:r>
              <a:rPr lang="ru-RU" sz="2400" dirty="0"/>
              <a:t>нива, които вземат глобални решения за организацията. </a:t>
            </a:r>
            <a:r>
              <a:rPr lang="bg-BG" sz="2400" dirty="0" smtClean="0"/>
              <a:t>Нуждаят се</a:t>
            </a:r>
            <a:r>
              <a:rPr lang="ru-RU" sz="2400" dirty="0" smtClean="0"/>
              <a:t> </a:t>
            </a:r>
            <a:r>
              <a:rPr lang="ru-RU" sz="2400" dirty="0"/>
              <a:t>от общ </a:t>
            </a:r>
            <a:r>
              <a:rPr lang="ru-RU" sz="2400" dirty="0" smtClean="0"/>
              <a:t>поглед върху дейността на организацията, но обикновено не разполагат с достатъчно </a:t>
            </a:r>
            <a:r>
              <a:rPr lang="ru-RU" sz="2400" dirty="0"/>
              <a:t>време. </a:t>
            </a:r>
            <a:r>
              <a:rPr lang="ru-RU" sz="2400" dirty="0" smtClean="0"/>
              <a:t>Поради тази причина </a:t>
            </a:r>
            <a:r>
              <a:rPr lang="ru-RU" sz="2400" dirty="0"/>
              <a:t>тяхната информационна система трябва да бъде лесна за използване. Информацията която показва трябва да бъде </a:t>
            </a:r>
            <a:r>
              <a:rPr lang="ru-RU" sz="2400" dirty="0" smtClean="0"/>
              <a:t>обобщена, добре структурирана, </a:t>
            </a:r>
            <a:r>
              <a:rPr lang="ru-RU" sz="2400" dirty="0"/>
              <a:t>ясна и лесна за възприемане. </a:t>
            </a:r>
            <a:endParaRPr lang="bg-BG" sz="2400" dirty="0" smtClean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411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3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656068" y="742245"/>
            <a:ext cx="8389469" cy="40479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541338" algn="just">
              <a:lnSpc>
                <a:spcPct val="114000"/>
              </a:lnSpc>
              <a:spcBef>
                <a:spcPts val="0"/>
              </a:spcBef>
              <a:defRPr/>
            </a:pPr>
            <a:r>
              <a:rPr lang="ru-RU" sz="2400" dirty="0"/>
              <a:t>Информационната система, която обслужва мениджърите от най-високо ниво трябва да съдържа както външна така и вътрешна информация, която се получава от MIS и TPS. Изследователите са установили, че изпълнителните директори имат малко време и се нуждаят от специфичен начин на представяне на информацията с която работят. Затова се развиват системи за представяне на информация в обобщен вид, чрез графика и други средства за онагледяване.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97016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4</a:t>
            </a:fld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2576945" y="422529"/>
            <a:ext cx="89361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540000" algn="just">
              <a:lnSpc>
                <a:spcPct val="120000"/>
              </a:lnSpc>
              <a:buClr>
                <a:srgbClr val="D34817">
                  <a:lumMod val="75000"/>
                </a:srgbClr>
              </a:buClr>
              <a:buSzPct val="85000"/>
              <a:defRPr/>
            </a:pPr>
            <a:r>
              <a:rPr lang="ru-RU" sz="2400" dirty="0">
                <a:solidFill>
                  <a:prstClr val="black"/>
                </a:solidFill>
              </a:rPr>
              <a:t>Мениджърите най-често извличат необходимата им информация във вид на справки, таблици и графики. Тази информация показва резултата от обработката на голямо количество данни. Ако информацията не е в направлението на интереса на мениджъра, той няма да използва такава ИС.</a:t>
            </a:r>
          </a:p>
          <a:p>
            <a:pPr lvl="0" indent="540000" algn="just">
              <a:lnSpc>
                <a:spcPct val="120000"/>
              </a:lnSpc>
              <a:buClr>
                <a:srgbClr val="D34817">
                  <a:lumMod val="75000"/>
                </a:srgbClr>
              </a:buClr>
              <a:buSzPct val="85000"/>
              <a:defRPr/>
            </a:pPr>
            <a:r>
              <a:rPr lang="ru-RU" sz="2400" dirty="0">
                <a:solidFill>
                  <a:prstClr val="black"/>
                </a:solidFill>
              </a:rPr>
              <a:t>При разработването на концепцията за  система за подпомагане вземането на решения (DSS) се е предполагало, че този вид системи ще бъдат използвани от всички ръководители, които се нуждаят от информация по-добра от предлаганата от </a:t>
            </a:r>
            <a:r>
              <a:rPr lang="bg-BG" sz="2400" dirty="0">
                <a:solidFill>
                  <a:prstClr val="black"/>
                </a:solidFill>
              </a:rPr>
              <a:t>мениджърска информационна система</a:t>
            </a:r>
            <a:r>
              <a:rPr lang="ru-RU" sz="2400" dirty="0">
                <a:solidFill>
                  <a:prstClr val="black"/>
                </a:solidFill>
              </a:rPr>
              <a:t>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917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5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2531377" y="561762"/>
            <a:ext cx="8784324" cy="4609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540000" algn="just">
              <a:lnSpc>
                <a:spcPct val="120000"/>
              </a:lnSpc>
              <a:buClr>
                <a:schemeClr val="accent1">
                  <a:lumMod val="75000"/>
                </a:schemeClr>
              </a:buClr>
              <a:buSzPct val="85000"/>
              <a:defRPr/>
            </a:pPr>
            <a:r>
              <a:rPr lang="ru-RU" sz="2400" dirty="0" smtClean="0"/>
              <a:t>Оказва </a:t>
            </a:r>
            <a:r>
              <a:rPr lang="ru-RU" sz="2400" dirty="0"/>
              <a:t>се, че </a:t>
            </a:r>
            <a:r>
              <a:rPr lang="ru-RU" sz="2400" dirty="0" smtClean="0"/>
              <a:t>мениджърите от средно ниво </a:t>
            </a:r>
            <a:r>
              <a:rPr lang="ru-RU" sz="2400" dirty="0"/>
              <a:t>и </a:t>
            </a:r>
            <a:r>
              <a:rPr lang="ru-RU" sz="2400" dirty="0" smtClean="0"/>
              <a:t>аналитиците </a:t>
            </a:r>
            <a:r>
              <a:rPr lang="ru-RU" sz="2400" dirty="0"/>
              <a:t>ги използват повече, поради натовареността на ръководителите. </a:t>
            </a:r>
            <a:r>
              <a:rPr lang="ru-RU" sz="2400" dirty="0" smtClean="0"/>
              <a:t>Висшите </a:t>
            </a:r>
            <a:r>
              <a:rPr lang="ru-RU" sz="2400" dirty="0"/>
              <a:t>ръководни кадри </a:t>
            </a:r>
            <a:r>
              <a:rPr lang="ru-RU" sz="2400" dirty="0" smtClean="0"/>
              <a:t>изискват удобна </a:t>
            </a:r>
            <a:r>
              <a:rPr lang="ru-RU" sz="2400" dirty="0"/>
              <a:t>за използване </a:t>
            </a:r>
            <a:r>
              <a:rPr lang="ru-RU" sz="2400" dirty="0" smtClean="0"/>
              <a:t>ИС, като предпочитат </a:t>
            </a:r>
            <a:r>
              <a:rPr lang="ru-RU" sz="2400" dirty="0"/>
              <a:t>да получават информацията в лесен за </a:t>
            </a:r>
            <a:r>
              <a:rPr lang="ru-RU" sz="2400" dirty="0" smtClean="0"/>
              <a:t>възприемане </a:t>
            </a:r>
            <a:r>
              <a:rPr lang="ru-RU" sz="2400" dirty="0"/>
              <a:t>вид и характерна форма, която често зависи от </a:t>
            </a:r>
            <a:r>
              <a:rPr lang="ru-RU" sz="2400" dirty="0" smtClean="0"/>
              <a:t>индивидуалните </a:t>
            </a:r>
            <a:r>
              <a:rPr lang="ru-RU" sz="2400" dirty="0"/>
              <a:t>личностни качества на ръководителя</a:t>
            </a:r>
            <a:r>
              <a:rPr lang="ru-RU" sz="2400" dirty="0" smtClean="0"/>
              <a:t>.</a:t>
            </a:r>
          </a:p>
          <a:p>
            <a:pPr indent="540000" algn="just">
              <a:lnSpc>
                <a:spcPct val="120000"/>
              </a:lnSpc>
              <a:buClr>
                <a:schemeClr val="accent1">
                  <a:lumMod val="75000"/>
                </a:schemeClr>
              </a:buClr>
              <a:buSzPct val="85000"/>
              <a:defRPr/>
            </a:pPr>
            <a:r>
              <a:rPr lang="ru-RU" sz="2400" dirty="0"/>
              <a:t>Развиват се системи за представяне на информация в обобщен вид, чрез графики, диаграми и други средства за онагледяване.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29687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1591" y="327249"/>
            <a:ext cx="9798958" cy="638964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sz="2400" dirty="0" smtClean="0"/>
              <a:t>Създадените </a:t>
            </a:r>
            <a:r>
              <a:rPr lang="ru-RU" sz="2400" dirty="0"/>
              <a:t>системи носят наименованието Екзекутивни </a:t>
            </a:r>
            <a:r>
              <a:rPr lang="ru-RU" sz="2400" dirty="0" smtClean="0"/>
              <a:t>информационни </a:t>
            </a:r>
            <a:r>
              <a:rPr lang="ru-RU" sz="2400" dirty="0"/>
              <a:t>системи (EIS), но много често те се наричат още </a:t>
            </a:r>
            <a:r>
              <a:rPr lang="ru-RU" sz="2400" dirty="0" smtClean="0"/>
              <a:t>системи </a:t>
            </a:r>
            <a:r>
              <a:rPr lang="ru-RU" sz="2400" dirty="0"/>
              <a:t>за персонално представяне на информацията, </a:t>
            </a:r>
            <a:r>
              <a:rPr lang="ru-RU" sz="2400" dirty="0" smtClean="0"/>
              <a:t>показващи </a:t>
            </a:r>
            <a:r>
              <a:rPr lang="ru-RU" sz="2400" dirty="0"/>
              <a:t>данните, които ръководителя иска в желаната от него форма. </a:t>
            </a:r>
            <a:endParaRPr lang="ru-RU" sz="2400" dirty="0" smtClean="0"/>
          </a:p>
          <a:p>
            <a:pPr indent="540000" algn="just">
              <a:lnSpc>
                <a:spcPct val="120000"/>
              </a:lnSpc>
              <a:spcBef>
                <a:spcPts val="0"/>
              </a:spcBef>
            </a:pPr>
            <a:r>
              <a:rPr lang="ru-RU" sz="2400" i="1" dirty="0" smtClean="0"/>
              <a:t>Екзекутивна информационна система </a:t>
            </a:r>
            <a:r>
              <a:rPr lang="ru-RU" sz="2400" dirty="0" smtClean="0"/>
              <a:t>- Приятелски </a:t>
            </a:r>
            <a:r>
              <a:rPr lang="ru-RU" sz="2400" dirty="0"/>
              <a:t>настроена, графично ориентирана, компютърно </a:t>
            </a:r>
            <a:r>
              <a:rPr lang="ru-RU" sz="2400" dirty="0" smtClean="0"/>
              <a:t>базирана </a:t>
            </a:r>
            <a:r>
              <a:rPr lang="ru-RU" sz="2400" dirty="0"/>
              <a:t>информационна система, която осигурява бърз достъп до навременна информация и директен достъп до </a:t>
            </a:r>
            <a:r>
              <a:rPr lang="ru-RU" sz="2400" dirty="0" smtClean="0"/>
              <a:t>мениджърските </a:t>
            </a:r>
            <a:r>
              <a:rPr lang="ru-RU" sz="2400" dirty="0"/>
              <a:t>отчети</a:t>
            </a:r>
            <a:r>
              <a:rPr lang="ru-RU" sz="24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sz="2400" b="1" i="1" dirty="0"/>
              <a:t>Характеристики на EIS </a:t>
            </a:r>
            <a:endParaRPr lang="ru-RU" sz="2400" b="1" i="1" dirty="0" smtClean="0"/>
          </a:p>
          <a:p>
            <a:pPr indent="540000" algn="just">
              <a:lnSpc>
                <a:spcPct val="120000"/>
              </a:lnSpc>
              <a:spcBef>
                <a:spcPts val="0"/>
              </a:spcBef>
            </a:pPr>
            <a:r>
              <a:rPr lang="ru-RU" sz="2400" dirty="0" smtClean="0"/>
              <a:t>Най-общо </a:t>
            </a:r>
            <a:r>
              <a:rPr lang="ru-RU" sz="2400" dirty="0"/>
              <a:t>EIS представляват информационни системи, които: </a:t>
            </a:r>
            <a:endParaRPr lang="ru-RU" sz="2400" dirty="0" smtClean="0"/>
          </a:p>
          <a:p>
            <a:pPr marL="892175" indent="-342900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ru-RU" sz="2400" dirty="0" smtClean="0"/>
              <a:t>са </a:t>
            </a:r>
            <a:r>
              <a:rPr lang="ru-RU" sz="2400" dirty="0"/>
              <a:t>разработени специално и изрично за целите </a:t>
            </a:r>
            <a:r>
              <a:rPr lang="ru-RU" sz="2400" dirty="0" smtClean="0"/>
              <a:t>на мениджърите от най-високо ниво;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07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1591" y="327249"/>
            <a:ext cx="9798958" cy="548126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892175" indent="-342900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ru-RU" sz="2400" dirty="0"/>
              <a:t>използват се от тях без технически посредници;</a:t>
            </a:r>
          </a:p>
          <a:p>
            <a:pPr marL="892175" indent="-342900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ru-RU" sz="2400" dirty="0"/>
              <a:t>съдържат структурирани и неструктурирани данни; </a:t>
            </a:r>
          </a:p>
          <a:p>
            <a:pPr marL="892175" indent="-342900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ru-RU" sz="2400" dirty="0"/>
              <a:t>използват интелигентни, интегрирани графични, комуникационни и текстови технологии; </a:t>
            </a:r>
          </a:p>
          <a:p>
            <a:pPr marL="892175" indent="-342900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ru-RU" sz="2400" dirty="0"/>
              <a:t>изискват информация в по-голяма пропорция към околната бизнес среда. </a:t>
            </a:r>
          </a:p>
          <a:p>
            <a:pPr indent="623888" algn="just">
              <a:lnSpc>
                <a:spcPct val="120000"/>
              </a:lnSpc>
              <a:spcBef>
                <a:spcPts val="0"/>
              </a:spcBef>
            </a:pPr>
            <a:r>
              <a:rPr lang="ru-RU" sz="2400" dirty="0"/>
              <a:t>В допълнение на вътрешните източници в базата от данни на EIS се въвеждат и организирани данни от външни източници, тъй като ръководните кадри се занимават предимно със стратегическо планиране и вземане на дългосрочни решения, поради което е необходимо те да разглеждат и анализират не само вътрешна информация, но и данни от редица външни източници.</a:t>
            </a:r>
            <a:endParaRPr lang="ru-RU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5002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0" y="533004"/>
            <a:ext cx="9980296" cy="4257205"/>
          </a:xfrm>
        </p:spPr>
        <p:txBody>
          <a:bodyPr>
            <a:noAutofit/>
          </a:bodyPr>
          <a:lstStyle/>
          <a:p>
            <a:pPr indent="540000" algn="just">
              <a:lnSpc>
                <a:spcPct val="120000"/>
              </a:lnSpc>
              <a:spcBef>
                <a:spcPts val="0"/>
              </a:spcBef>
            </a:pPr>
            <a:endParaRPr lang="ru-RU" sz="2400" dirty="0" smtClean="0"/>
          </a:p>
          <a:p>
            <a:pPr indent="540000" algn="just">
              <a:lnSpc>
                <a:spcPct val="120000"/>
              </a:lnSpc>
              <a:spcBef>
                <a:spcPts val="0"/>
              </a:spcBef>
            </a:pPr>
            <a:r>
              <a:rPr lang="ru-RU" sz="2400" b="1" i="1" dirty="0"/>
              <a:t>Видове Екзекутивни информационни системи </a:t>
            </a:r>
            <a:endParaRPr lang="ru-RU" sz="2400" b="1" i="1" dirty="0" smtClean="0"/>
          </a:p>
          <a:p>
            <a:pPr indent="540000" algn="just">
              <a:lnSpc>
                <a:spcPct val="120000"/>
              </a:lnSpc>
              <a:spcBef>
                <a:spcPts val="0"/>
              </a:spcBef>
            </a:pPr>
            <a:r>
              <a:rPr lang="ru-RU" sz="2400" dirty="0" smtClean="0"/>
              <a:t>Появилите </a:t>
            </a:r>
            <a:r>
              <a:rPr lang="ru-RU" sz="2400" dirty="0"/>
              <a:t>се в </a:t>
            </a:r>
            <a:r>
              <a:rPr lang="ru-RU" sz="2400" dirty="0" smtClean="0"/>
              <a:t>началото </a:t>
            </a:r>
            <a:r>
              <a:rPr lang="ru-RU" sz="2400" dirty="0"/>
              <a:t>на 90</a:t>
            </a:r>
            <a:r>
              <a:rPr lang="ru-RU" sz="2400" baseline="30000" dirty="0"/>
              <a:t>-те</a:t>
            </a:r>
            <a:r>
              <a:rPr lang="ru-RU" sz="2400" dirty="0"/>
              <a:t> години </a:t>
            </a:r>
            <a:r>
              <a:rPr lang="ru-RU" sz="2400" dirty="0" smtClean="0"/>
              <a:t>конкретни </a:t>
            </a:r>
            <a:r>
              <a:rPr lang="ru-RU" sz="2400" dirty="0"/>
              <a:t>EIS могат да бъдат разграничени в три основни вида: </a:t>
            </a:r>
            <a:endParaRPr lang="ru-RU" sz="2400" dirty="0" smtClean="0"/>
          </a:p>
          <a:p>
            <a:pPr marL="892175" indent="-360363" algn="just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ru-RU" sz="2400" dirty="0"/>
              <a:t>Първият вид екзекутивна информационна система е фокусирана върху процеса на комуникиране на мениджърите и тяхната административна дейност. Изграждат се чрез вътрешни локални мрежи, с които се разпределят задачите от административен характер; </a:t>
            </a:r>
          </a:p>
          <a:p>
            <a:pPr indent="540000" algn="just">
              <a:lnSpc>
                <a:spcPct val="120000"/>
              </a:lnSpc>
              <a:spcBef>
                <a:spcPts val="0"/>
              </a:spcBef>
            </a:pPr>
            <a:endParaRPr lang="ru-RU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196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7543" y="1820069"/>
            <a:ext cx="8541803" cy="296321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defRPr/>
            </a:pPr>
            <a:endParaRPr lang="bg-BG" altLang="bg-BG" sz="2400" dirty="0"/>
          </a:p>
          <a:p>
            <a:pPr algn="just"/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74E5-CD74-4638-A238-012A517DC16A}" type="slidenum">
              <a:rPr lang="bg-BG" smtClean="0"/>
              <a:t>9</a:t>
            </a:fld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1841265" y="478731"/>
            <a:ext cx="97197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89012" indent="-457200" algn="just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+mj-lt"/>
              <a:buAutoNum type="alphaLcParenR" startAt="2"/>
            </a:pPr>
            <a:r>
              <a:rPr lang="ru-RU" sz="2400" dirty="0" smtClean="0"/>
              <a:t>Вторият </a:t>
            </a:r>
            <a:r>
              <a:rPr lang="ru-RU" sz="2400" dirty="0"/>
              <a:t>вид EIS осигурява по-удобен интерфейс за достъп до данните на организацията. Предават информацията много по-бързо от </a:t>
            </a:r>
            <a:r>
              <a:rPr lang="ru-RU" sz="2400" dirty="0" smtClean="0"/>
              <a:t>мениджърската информационна система </a:t>
            </a:r>
            <a:r>
              <a:rPr lang="ru-RU" sz="2400" dirty="0"/>
              <a:t>поради това, че работи само с обобщена информация, без да включват </a:t>
            </a:r>
            <a:r>
              <a:rPr lang="ru-RU" sz="2400" dirty="0" smtClean="0"/>
              <a:t>детайли и </a:t>
            </a:r>
            <a:r>
              <a:rPr lang="ru-RU" sz="2400" dirty="0"/>
              <a:t>предоставят данните често в графичен вид; </a:t>
            </a:r>
            <a:endParaRPr lang="ru-RU" sz="2400" dirty="0" smtClean="0"/>
          </a:p>
          <a:p>
            <a:pPr marL="989012" indent="-457200" algn="just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+mj-lt"/>
              <a:buAutoNum type="alphaLcParenR" startAt="2"/>
            </a:pPr>
            <a:r>
              <a:rPr lang="ru-RU" sz="2400" dirty="0" smtClean="0"/>
              <a:t>Третият </a:t>
            </a:r>
            <a:r>
              <a:rPr lang="ru-RU" sz="2400" dirty="0"/>
              <a:t>вид EIS </a:t>
            </a:r>
            <a:r>
              <a:rPr lang="ru-RU" sz="2400" dirty="0" smtClean="0"/>
              <a:t>се фокусира </a:t>
            </a:r>
            <a:r>
              <a:rPr lang="ru-RU" sz="2400" dirty="0"/>
              <a:t>върху разработването на сложни сценарии, приложението на комплексни стратегически модели за прогнозиране и планиране </a:t>
            </a:r>
            <a:r>
              <a:rPr lang="ru-RU" sz="2400" dirty="0" smtClean="0"/>
              <a:t>на състоянието </a:t>
            </a:r>
            <a:r>
              <a:rPr lang="ru-RU" sz="2400" dirty="0"/>
              <a:t>и дейността на </a:t>
            </a:r>
            <a:r>
              <a:rPr lang="ru-RU" sz="2400" dirty="0" smtClean="0"/>
              <a:t>организацията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9797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1EAF4EEEE804591ED1A3F666257FB" ma:contentTypeVersion="3" ma:contentTypeDescription="Create a new document." ma:contentTypeScope="" ma:versionID="4e4d59e4d7bd72171769544ca7fc6be4">
  <xsd:schema xmlns:xsd="http://www.w3.org/2001/XMLSchema" xmlns:xs="http://www.w3.org/2001/XMLSchema" xmlns:p="http://schemas.microsoft.com/office/2006/metadata/properties" xmlns:ns2="042b1482-c430-45c5-8976-5a3c44353f96" targetNamespace="http://schemas.microsoft.com/office/2006/metadata/properties" ma:root="true" ma:fieldsID="b77edc5a6cba8acca2327089705a8e63" ns2:_="">
    <xsd:import namespace="042b1482-c430-45c5-8976-5a3c44353f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2b1482-c430-45c5-8976-5a3c44353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56084D-2073-46F6-AE4C-3590E0098773}"/>
</file>

<file path=customXml/itemProps2.xml><?xml version="1.0" encoding="utf-8"?>
<ds:datastoreItem xmlns:ds="http://schemas.openxmlformats.org/officeDocument/2006/customXml" ds:itemID="{28EAECD5-275F-4F76-A495-E33E15E15F80}"/>
</file>

<file path=customXml/itemProps3.xml><?xml version="1.0" encoding="utf-8"?>
<ds:datastoreItem xmlns:ds="http://schemas.openxmlformats.org/officeDocument/2006/customXml" ds:itemID="{B3D19F38-14C5-481B-816D-440D5CD1B97E}"/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10475</TotalTime>
  <Words>780</Words>
  <Application>Microsoft Office PowerPoint</Application>
  <PresentationFormat>Widescreen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</vt:lpstr>
      <vt:lpstr>Rockwell</vt:lpstr>
      <vt:lpstr>Rockwell Condensed</vt:lpstr>
      <vt:lpstr>Wingdings</vt:lpstr>
      <vt:lpstr>Wood Type</vt:lpstr>
      <vt:lpstr>Екзекутивни информационни системи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СИСТЕМЕН АНАЛИЗ</dc:title>
  <dc:creator>Windows User</dc:creator>
  <cp:lastModifiedBy>Maya</cp:lastModifiedBy>
  <cp:revision>281</cp:revision>
  <cp:lastPrinted>2022-12-23T10:16:25Z</cp:lastPrinted>
  <dcterms:created xsi:type="dcterms:W3CDTF">2022-08-03T05:13:19Z</dcterms:created>
  <dcterms:modified xsi:type="dcterms:W3CDTF">2023-01-05T21:18:01Z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0x0101004361EAF4EEEE804591ED1A3F666257FB</vt:lpwstr>
  </property>
</Properties>
</file>