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handoutMasterIdLst>
    <p:handoutMasterId r:id="rId82"/>
  </p:handoutMasterIdLst>
  <p:sldIdLst>
    <p:sldId id="256" r:id="rId5"/>
    <p:sldId id="261" r:id="rId6"/>
    <p:sldId id="304" r:id="rId7"/>
    <p:sldId id="305" r:id="rId8"/>
    <p:sldId id="263" r:id="rId9"/>
    <p:sldId id="266" r:id="rId10"/>
    <p:sldId id="267" r:id="rId11"/>
    <p:sldId id="345" r:id="rId12"/>
    <p:sldId id="346" r:id="rId13"/>
    <p:sldId id="347" r:id="rId14"/>
    <p:sldId id="348" r:id="rId15"/>
    <p:sldId id="350" r:id="rId16"/>
    <p:sldId id="296" r:id="rId17"/>
    <p:sldId id="340" r:id="rId18"/>
    <p:sldId id="337" r:id="rId19"/>
    <p:sldId id="338" r:id="rId20"/>
    <p:sldId id="339" r:id="rId21"/>
    <p:sldId id="344" r:id="rId22"/>
    <p:sldId id="341" r:id="rId23"/>
    <p:sldId id="342" r:id="rId24"/>
    <p:sldId id="343" r:id="rId25"/>
    <p:sldId id="269" r:id="rId26"/>
    <p:sldId id="299" r:id="rId27"/>
    <p:sldId id="270" r:id="rId28"/>
    <p:sldId id="272" r:id="rId29"/>
    <p:sldId id="273" r:id="rId30"/>
    <p:sldId id="308" r:id="rId31"/>
    <p:sldId id="274" r:id="rId32"/>
    <p:sldId id="300" r:id="rId33"/>
    <p:sldId id="360" r:id="rId34"/>
    <p:sldId id="275" r:id="rId35"/>
    <p:sldId id="277" r:id="rId36"/>
    <p:sldId id="279" r:id="rId37"/>
    <p:sldId id="309" r:id="rId38"/>
    <p:sldId id="310" r:id="rId39"/>
    <p:sldId id="311" r:id="rId40"/>
    <p:sldId id="312" r:id="rId41"/>
    <p:sldId id="313" r:id="rId42"/>
    <p:sldId id="314" r:id="rId43"/>
    <p:sldId id="315" r:id="rId44"/>
    <p:sldId id="316" r:id="rId45"/>
    <p:sldId id="357" r:id="rId46"/>
    <p:sldId id="359" r:id="rId47"/>
    <p:sldId id="317" r:id="rId48"/>
    <p:sldId id="318" r:id="rId49"/>
    <p:sldId id="319" r:id="rId50"/>
    <p:sldId id="320" r:id="rId51"/>
    <p:sldId id="321" r:id="rId52"/>
    <p:sldId id="322" r:id="rId53"/>
    <p:sldId id="367" r:id="rId54"/>
    <p:sldId id="368" r:id="rId55"/>
    <p:sldId id="361" r:id="rId56"/>
    <p:sldId id="362" r:id="rId57"/>
    <p:sldId id="363" r:id="rId58"/>
    <p:sldId id="364" r:id="rId59"/>
    <p:sldId id="365" r:id="rId60"/>
    <p:sldId id="366" r:id="rId61"/>
    <p:sldId id="376" r:id="rId62"/>
    <p:sldId id="377" r:id="rId63"/>
    <p:sldId id="378" r:id="rId64"/>
    <p:sldId id="369" r:id="rId65"/>
    <p:sldId id="370" r:id="rId66"/>
    <p:sldId id="371" r:id="rId67"/>
    <p:sldId id="372" r:id="rId68"/>
    <p:sldId id="373" r:id="rId69"/>
    <p:sldId id="374" r:id="rId70"/>
    <p:sldId id="375" r:id="rId71"/>
    <p:sldId id="379" r:id="rId72"/>
    <p:sldId id="380" r:id="rId73"/>
    <p:sldId id="381" r:id="rId74"/>
    <p:sldId id="382" r:id="rId75"/>
    <p:sldId id="383" r:id="rId76"/>
    <p:sldId id="385" r:id="rId77"/>
    <p:sldId id="386" r:id="rId78"/>
    <p:sldId id="387" r:id="rId79"/>
    <p:sldId id="388" r:id="rId80"/>
  </p:sldIdLst>
  <p:sldSz cx="12192000" cy="6858000"/>
  <p:notesSz cx="6761163" cy="9942513"/>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2000" autoAdjust="0"/>
  </p:normalViewPr>
  <p:slideViewPr>
    <p:cSldViewPr snapToGrid="0">
      <p:cViewPr varScale="1">
        <p:scale>
          <a:sx n="67" d="100"/>
          <a:sy n="67" d="100"/>
        </p:scale>
        <p:origin x="112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3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8853"/>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sz="quarter" idx="1"/>
          </p:nvPr>
        </p:nvSpPr>
        <p:spPr>
          <a:xfrm>
            <a:off x="3829762" y="0"/>
            <a:ext cx="2929837" cy="498853"/>
          </a:xfrm>
          <a:prstGeom prst="rect">
            <a:avLst/>
          </a:prstGeom>
        </p:spPr>
        <p:txBody>
          <a:bodyPr vert="horz" lIns="92930" tIns="46465" rIns="92930" bIns="46465" rtlCol="0"/>
          <a:lstStyle>
            <a:lvl1pPr algn="r">
              <a:defRPr sz="1200"/>
            </a:lvl1pPr>
          </a:lstStyle>
          <a:p>
            <a:fld id="{62DAF501-497E-4319-B484-C5A85BB3EFD3}" type="datetimeFigureOut">
              <a:rPr lang="bg-BG" smtClean="0"/>
              <a:t>7.11.2023 г.</a:t>
            </a:fld>
            <a:endParaRPr lang="bg-BG" dirty="0"/>
          </a:p>
        </p:txBody>
      </p:sp>
      <p:sp>
        <p:nvSpPr>
          <p:cNvPr id="4" name="Footer Placeholder 3"/>
          <p:cNvSpPr>
            <a:spLocks noGrp="1"/>
          </p:cNvSpPr>
          <p:nvPr>
            <p:ph type="ftr" sz="quarter" idx="2"/>
          </p:nvPr>
        </p:nvSpPr>
        <p:spPr>
          <a:xfrm>
            <a:off x="1" y="9443663"/>
            <a:ext cx="2929837" cy="498852"/>
          </a:xfrm>
          <a:prstGeom prst="rect">
            <a:avLst/>
          </a:prstGeom>
        </p:spPr>
        <p:txBody>
          <a:bodyPr vert="horz" lIns="92930" tIns="46465" rIns="92930" bIns="46465" rtlCol="0" anchor="b"/>
          <a:lstStyle>
            <a:lvl1pPr algn="l">
              <a:defRPr sz="1200"/>
            </a:lvl1pPr>
          </a:lstStyle>
          <a:p>
            <a:endParaRPr lang="bg-BG" dirty="0"/>
          </a:p>
        </p:txBody>
      </p:sp>
      <p:sp>
        <p:nvSpPr>
          <p:cNvPr id="5" name="Slide Number Placeholder 4"/>
          <p:cNvSpPr>
            <a:spLocks noGrp="1"/>
          </p:cNvSpPr>
          <p:nvPr>
            <p:ph type="sldNum" sz="quarter" idx="3"/>
          </p:nvPr>
        </p:nvSpPr>
        <p:spPr>
          <a:xfrm>
            <a:off x="3829762" y="9443663"/>
            <a:ext cx="2929837" cy="498852"/>
          </a:xfrm>
          <a:prstGeom prst="rect">
            <a:avLst/>
          </a:prstGeom>
        </p:spPr>
        <p:txBody>
          <a:bodyPr vert="horz" lIns="92930" tIns="46465" rIns="92930" bIns="46465" rtlCol="0" anchor="b"/>
          <a:lstStyle>
            <a:lvl1pPr algn="r">
              <a:defRPr sz="1200"/>
            </a:lvl1pPr>
          </a:lstStyle>
          <a:p>
            <a:fld id="{335249C7-B5B2-4541-A187-B12F42083CB5}" type="slidenum">
              <a:rPr lang="bg-BG" smtClean="0"/>
              <a:t>‹#›</a:t>
            </a:fld>
            <a:endParaRPr lang="bg-BG" dirty="0"/>
          </a:p>
        </p:txBody>
      </p:sp>
    </p:spTree>
    <p:extLst>
      <p:ext uri="{BB962C8B-B14F-4D97-AF65-F5344CB8AC3E}">
        <p14:creationId xmlns:p14="http://schemas.microsoft.com/office/powerpoint/2010/main" val="3873248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8853"/>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idx="1"/>
          </p:nvPr>
        </p:nvSpPr>
        <p:spPr>
          <a:xfrm>
            <a:off x="3829762" y="0"/>
            <a:ext cx="2929837" cy="498853"/>
          </a:xfrm>
          <a:prstGeom prst="rect">
            <a:avLst/>
          </a:prstGeom>
        </p:spPr>
        <p:txBody>
          <a:bodyPr vert="horz" lIns="92930" tIns="46465" rIns="92930" bIns="46465" rtlCol="0"/>
          <a:lstStyle>
            <a:lvl1pPr algn="r">
              <a:defRPr sz="1200"/>
            </a:lvl1pPr>
          </a:lstStyle>
          <a:p>
            <a:fld id="{72A934B3-15CF-49D7-9C90-2FBDF446DA56}" type="datetimeFigureOut">
              <a:rPr lang="bg-BG" smtClean="0"/>
              <a:t>7.11.2023 г.</a:t>
            </a:fld>
            <a:endParaRPr lang="bg-BG" dirty="0"/>
          </a:p>
        </p:txBody>
      </p:sp>
      <p:sp>
        <p:nvSpPr>
          <p:cNvPr id="4" name="Slide Image Placeholder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2930" tIns="46465" rIns="92930" bIns="46465" rtlCol="0" anchor="ctr"/>
          <a:lstStyle/>
          <a:p>
            <a:endParaRPr lang="bg-BG" dirty="0"/>
          </a:p>
        </p:txBody>
      </p:sp>
      <p:sp>
        <p:nvSpPr>
          <p:cNvPr id="5" name="Notes Placeholder 4"/>
          <p:cNvSpPr>
            <a:spLocks noGrp="1"/>
          </p:cNvSpPr>
          <p:nvPr>
            <p:ph type="body" sz="quarter" idx="3"/>
          </p:nvPr>
        </p:nvSpPr>
        <p:spPr>
          <a:xfrm>
            <a:off x="676117" y="4784834"/>
            <a:ext cx="5408930" cy="3914864"/>
          </a:xfrm>
          <a:prstGeom prst="rect">
            <a:avLst/>
          </a:prstGeom>
        </p:spPr>
        <p:txBody>
          <a:bodyPr vert="horz" lIns="92930" tIns="46465" rIns="92930" bIns="4646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1" y="9443663"/>
            <a:ext cx="2929837" cy="498852"/>
          </a:xfrm>
          <a:prstGeom prst="rect">
            <a:avLst/>
          </a:prstGeom>
        </p:spPr>
        <p:txBody>
          <a:bodyPr vert="horz" lIns="92930" tIns="46465" rIns="92930" bIns="46465" rtlCol="0" anchor="b"/>
          <a:lstStyle>
            <a:lvl1pPr algn="l">
              <a:defRPr sz="1200"/>
            </a:lvl1pPr>
          </a:lstStyle>
          <a:p>
            <a:endParaRPr lang="bg-BG" dirty="0"/>
          </a:p>
        </p:txBody>
      </p:sp>
      <p:sp>
        <p:nvSpPr>
          <p:cNvPr id="7" name="Slide Number Placeholder 6"/>
          <p:cNvSpPr>
            <a:spLocks noGrp="1"/>
          </p:cNvSpPr>
          <p:nvPr>
            <p:ph type="sldNum" sz="quarter" idx="5"/>
          </p:nvPr>
        </p:nvSpPr>
        <p:spPr>
          <a:xfrm>
            <a:off x="3829762" y="9443663"/>
            <a:ext cx="2929837" cy="498852"/>
          </a:xfrm>
          <a:prstGeom prst="rect">
            <a:avLst/>
          </a:prstGeom>
        </p:spPr>
        <p:txBody>
          <a:bodyPr vert="horz" lIns="92930" tIns="46465" rIns="92930" bIns="46465" rtlCol="0" anchor="b"/>
          <a:lstStyle>
            <a:lvl1pPr algn="r">
              <a:defRPr sz="1200"/>
            </a:lvl1pPr>
          </a:lstStyle>
          <a:p>
            <a:fld id="{5617F9B7-5110-4225-A395-C002DCB96977}" type="slidenum">
              <a:rPr lang="bg-BG" smtClean="0"/>
              <a:t>‹#›</a:t>
            </a:fld>
            <a:endParaRPr lang="bg-BG" dirty="0"/>
          </a:p>
        </p:txBody>
      </p:sp>
    </p:spTree>
    <p:extLst>
      <p:ext uri="{BB962C8B-B14F-4D97-AF65-F5344CB8AC3E}">
        <p14:creationId xmlns:p14="http://schemas.microsoft.com/office/powerpoint/2010/main" val="177276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a:t>
            </a:fld>
            <a:endParaRPr lang="bg-BG" dirty="0"/>
          </a:p>
        </p:txBody>
      </p:sp>
    </p:spTree>
    <p:extLst>
      <p:ext uri="{BB962C8B-B14F-4D97-AF65-F5344CB8AC3E}">
        <p14:creationId xmlns:p14="http://schemas.microsoft.com/office/powerpoint/2010/main" val="908648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11</a:t>
            </a:fld>
            <a:endParaRPr lang="bg-BG" dirty="0"/>
          </a:p>
        </p:txBody>
      </p:sp>
    </p:spTree>
    <p:extLst>
      <p:ext uri="{BB962C8B-B14F-4D97-AF65-F5344CB8AC3E}">
        <p14:creationId xmlns:p14="http://schemas.microsoft.com/office/powerpoint/2010/main" val="1752545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12</a:t>
            </a:fld>
            <a:endParaRPr lang="bg-BG" dirty="0"/>
          </a:p>
        </p:txBody>
      </p:sp>
    </p:spTree>
    <p:extLst>
      <p:ext uri="{BB962C8B-B14F-4D97-AF65-F5344CB8AC3E}">
        <p14:creationId xmlns:p14="http://schemas.microsoft.com/office/powerpoint/2010/main" val="1941328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13</a:t>
            </a:fld>
            <a:endParaRPr lang="bg-BG" dirty="0"/>
          </a:p>
        </p:txBody>
      </p:sp>
    </p:spTree>
    <p:extLst>
      <p:ext uri="{BB962C8B-B14F-4D97-AF65-F5344CB8AC3E}">
        <p14:creationId xmlns:p14="http://schemas.microsoft.com/office/powerpoint/2010/main" val="2344923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14</a:t>
            </a:fld>
            <a:endParaRPr lang="bg-BG" dirty="0"/>
          </a:p>
        </p:txBody>
      </p:sp>
    </p:spTree>
    <p:extLst>
      <p:ext uri="{BB962C8B-B14F-4D97-AF65-F5344CB8AC3E}">
        <p14:creationId xmlns:p14="http://schemas.microsoft.com/office/powerpoint/2010/main" val="228489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15</a:t>
            </a:fld>
            <a:endParaRPr lang="bg-BG" dirty="0"/>
          </a:p>
        </p:txBody>
      </p:sp>
    </p:spTree>
    <p:extLst>
      <p:ext uri="{BB962C8B-B14F-4D97-AF65-F5344CB8AC3E}">
        <p14:creationId xmlns:p14="http://schemas.microsoft.com/office/powerpoint/2010/main" val="4051811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16</a:t>
            </a:fld>
            <a:endParaRPr lang="bg-BG" dirty="0"/>
          </a:p>
        </p:txBody>
      </p:sp>
    </p:spTree>
    <p:extLst>
      <p:ext uri="{BB962C8B-B14F-4D97-AF65-F5344CB8AC3E}">
        <p14:creationId xmlns:p14="http://schemas.microsoft.com/office/powerpoint/2010/main" val="230385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17</a:t>
            </a:fld>
            <a:endParaRPr lang="bg-BG" dirty="0"/>
          </a:p>
        </p:txBody>
      </p:sp>
    </p:spTree>
    <p:extLst>
      <p:ext uri="{BB962C8B-B14F-4D97-AF65-F5344CB8AC3E}">
        <p14:creationId xmlns:p14="http://schemas.microsoft.com/office/powerpoint/2010/main" val="227666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18</a:t>
            </a:fld>
            <a:endParaRPr lang="bg-BG" dirty="0"/>
          </a:p>
        </p:txBody>
      </p:sp>
    </p:spTree>
    <p:extLst>
      <p:ext uri="{BB962C8B-B14F-4D97-AF65-F5344CB8AC3E}">
        <p14:creationId xmlns:p14="http://schemas.microsoft.com/office/powerpoint/2010/main" val="429354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19</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20</a:t>
            </a:fld>
            <a:endParaRPr lang="bg-BG" dirty="0"/>
          </a:p>
        </p:txBody>
      </p:sp>
    </p:spTree>
    <p:extLst>
      <p:ext uri="{BB962C8B-B14F-4D97-AF65-F5344CB8AC3E}">
        <p14:creationId xmlns:p14="http://schemas.microsoft.com/office/powerpoint/2010/main" val="202387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21</a:t>
            </a:fld>
            <a:endParaRPr lang="bg-BG" dirty="0"/>
          </a:p>
        </p:txBody>
      </p:sp>
    </p:spTree>
    <p:extLst>
      <p:ext uri="{BB962C8B-B14F-4D97-AF65-F5344CB8AC3E}">
        <p14:creationId xmlns:p14="http://schemas.microsoft.com/office/powerpoint/2010/main" val="2363377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23</a:t>
            </a:fld>
            <a:endParaRPr lang="bg-BG" dirty="0"/>
          </a:p>
        </p:txBody>
      </p:sp>
    </p:spTree>
    <p:extLst>
      <p:ext uri="{BB962C8B-B14F-4D97-AF65-F5344CB8AC3E}">
        <p14:creationId xmlns:p14="http://schemas.microsoft.com/office/powerpoint/2010/main" val="2055371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27</a:t>
            </a:fld>
            <a:endParaRPr lang="bg-BG" dirty="0"/>
          </a:p>
        </p:txBody>
      </p:sp>
    </p:spTree>
    <p:extLst>
      <p:ext uri="{BB962C8B-B14F-4D97-AF65-F5344CB8AC3E}">
        <p14:creationId xmlns:p14="http://schemas.microsoft.com/office/powerpoint/2010/main" val="3789407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29</a:t>
            </a:fld>
            <a:endParaRPr lang="bg-BG" dirty="0"/>
          </a:p>
        </p:txBody>
      </p:sp>
    </p:spTree>
    <p:extLst>
      <p:ext uri="{BB962C8B-B14F-4D97-AF65-F5344CB8AC3E}">
        <p14:creationId xmlns:p14="http://schemas.microsoft.com/office/powerpoint/2010/main" val="2011493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30</a:t>
            </a:fld>
            <a:endParaRPr lang="bg-BG" dirty="0"/>
          </a:p>
        </p:txBody>
      </p:sp>
    </p:spTree>
    <p:extLst>
      <p:ext uri="{BB962C8B-B14F-4D97-AF65-F5344CB8AC3E}">
        <p14:creationId xmlns:p14="http://schemas.microsoft.com/office/powerpoint/2010/main" val="3443565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35</a:t>
            </a:fld>
            <a:endParaRPr lang="bg-BG" dirty="0"/>
          </a:p>
        </p:txBody>
      </p:sp>
    </p:spTree>
    <p:extLst>
      <p:ext uri="{BB962C8B-B14F-4D97-AF65-F5344CB8AC3E}">
        <p14:creationId xmlns:p14="http://schemas.microsoft.com/office/powerpoint/2010/main" val="371843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44</a:t>
            </a:fld>
            <a:endParaRPr lang="bg-BG" dirty="0"/>
          </a:p>
        </p:txBody>
      </p:sp>
    </p:spTree>
    <p:extLst>
      <p:ext uri="{BB962C8B-B14F-4D97-AF65-F5344CB8AC3E}">
        <p14:creationId xmlns:p14="http://schemas.microsoft.com/office/powerpoint/2010/main" val="2965206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номер на слайда 3"/>
          <p:cNvSpPr>
            <a:spLocks noGrp="1"/>
          </p:cNvSpPr>
          <p:nvPr>
            <p:ph type="sldNum" sz="quarter" idx="10"/>
          </p:nvPr>
        </p:nvSpPr>
        <p:spPr/>
        <p:txBody>
          <a:bodyPr/>
          <a:lstStyle/>
          <a:p>
            <a:fld id="{5617F9B7-5110-4225-A395-C002DCB96977}" type="slidenum">
              <a:rPr lang="bg-BG" smtClean="0"/>
              <a:t>57</a:t>
            </a:fld>
            <a:endParaRPr lang="bg-BG" dirty="0"/>
          </a:p>
        </p:txBody>
      </p:sp>
    </p:spTree>
    <p:extLst>
      <p:ext uri="{BB962C8B-B14F-4D97-AF65-F5344CB8AC3E}">
        <p14:creationId xmlns:p14="http://schemas.microsoft.com/office/powerpoint/2010/main" val="56314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Литература</a:t>
            </a:r>
            <a:endParaRPr lang="bg-BG"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1. </a:t>
            </a:r>
            <a:r>
              <a:rPr lang="bg-BG" sz="1200" dirty="0"/>
              <a:t>Лекции по дисциплина „Управленски информационни системи“ на доц. д-р инж. Недялко Николов</a:t>
            </a:r>
          </a:p>
          <a:p>
            <a:pPr lvl="0"/>
            <a:r>
              <a:rPr lang="bg-BG" sz="1200" kern="1200" dirty="0">
                <a:solidFill>
                  <a:schemeClr val="tx1"/>
                </a:solidFill>
                <a:effectLst/>
                <a:latin typeface="+mn-lt"/>
                <a:ea typeface="+mn-ea"/>
                <a:cs typeface="+mn-cs"/>
              </a:rPr>
              <a:t>2. Петков А., Управленски информационни системи, РУ „Ангел Кънчев”, 2013г</a:t>
            </a:r>
            <a:r>
              <a:rPr lang="en-US" sz="1200" kern="1200" dirty="0">
                <a:solidFill>
                  <a:schemeClr val="tx1"/>
                </a:solidFill>
                <a:effectLst/>
                <a:latin typeface="+mn-lt"/>
                <a:ea typeface="+mn-ea"/>
                <a:cs typeface="+mn-cs"/>
              </a:rPr>
              <a:t>.</a:t>
            </a:r>
            <a:endParaRPr lang="bg-BG" sz="1200" kern="1200" dirty="0">
              <a:solidFill>
                <a:schemeClr val="tx1"/>
              </a:solidFill>
              <a:effectLst/>
              <a:latin typeface="+mn-lt"/>
              <a:ea typeface="+mn-ea"/>
              <a:cs typeface="+mn-cs"/>
            </a:endParaRPr>
          </a:p>
          <a:p>
            <a:pPr lvl="0"/>
            <a:r>
              <a:rPr lang="bg-BG" sz="1200" kern="1200" dirty="0">
                <a:solidFill>
                  <a:schemeClr val="tx1"/>
                </a:solidFill>
                <a:effectLst/>
                <a:latin typeface="+mn-lt"/>
                <a:ea typeface="+mn-ea"/>
                <a:cs typeface="+mn-cs"/>
              </a:rPr>
              <a:t>3. Рачев Б. и колектив, Бази от данни и информационни системи, Варна, 1997 г.</a:t>
            </a:r>
          </a:p>
          <a:p>
            <a:pPr lvl="0"/>
            <a:r>
              <a:rPr lang="bg-BG" dirty="0"/>
              <a:t>4.</a:t>
            </a:r>
            <a:r>
              <a:rPr lang="bg-BG" sz="1200" kern="1200" dirty="0">
                <a:solidFill>
                  <a:schemeClr val="tx1"/>
                </a:solidFill>
                <a:effectLst/>
                <a:latin typeface="+mn-lt"/>
                <a:ea typeface="+mn-ea"/>
                <a:cs typeface="+mn-cs"/>
              </a:rPr>
              <a:t> Jeffrey D. Ullman, Principles of database and knowledgebase </a:t>
            </a:r>
            <a:r>
              <a:rPr lang="en-US" sz="1200" kern="1200" dirty="0">
                <a:solidFill>
                  <a:schemeClr val="tx1"/>
                </a:solidFill>
                <a:effectLst/>
                <a:latin typeface="+mn-lt"/>
                <a:ea typeface="+mn-ea"/>
                <a:cs typeface="+mn-cs"/>
              </a:rPr>
              <a:t>systems </a:t>
            </a:r>
            <a:r>
              <a:rPr lang="bg-BG" sz="1200" kern="1200" dirty="0">
                <a:solidFill>
                  <a:schemeClr val="tx1"/>
                </a:solidFill>
                <a:effectLst/>
                <a:latin typeface="+mn-lt"/>
                <a:ea typeface="+mn-ea"/>
                <a:cs typeface="+mn-cs"/>
              </a:rPr>
              <a:t>volume </a:t>
            </a:r>
            <a:r>
              <a:rPr lang="en-US" sz="1200" kern="1200" dirty="0">
                <a:solidFill>
                  <a:schemeClr val="tx1"/>
                </a:solidFill>
                <a:effectLst/>
                <a:latin typeface="+mn-lt"/>
                <a:ea typeface="+mn-ea"/>
                <a:cs typeface="+mn-cs"/>
              </a:rPr>
              <a:t>I</a:t>
            </a:r>
            <a:r>
              <a:rPr lang="bg-BG" sz="1200" kern="1200" dirty="0">
                <a:solidFill>
                  <a:schemeClr val="tx1"/>
                </a:solidFill>
                <a:effectLst/>
                <a:latin typeface="+mn-lt"/>
                <a:ea typeface="+mn-ea"/>
                <a:cs typeface="+mn-cs"/>
              </a:rPr>
              <a:t>: Classical database systems, Computer Science Press.</a:t>
            </a:r>
          </a:p>
          <a:p>
            <a:pPr lvl="0"/>
            <a:r>
              <a:rPr lang="bg-BG" sz="1200" kern="1200">
                <a:solidFill>
                  <a:schemeClr val="tx1"/>
                </a:solidFill>
                <a:effectLst/>
                <a:latin typeface="+mn-lt"/>
                <a:ea typeface="+mn-ea"/>
                <a:cs typeface="+mn-cs"/>
              </a:rPr>
              <a:t>5. </a:t>
            </a:r>
            <a:r>
              <a:rPr lang="ru-RU" sz="1200" b="0" i="0" kern="1200">
                <a:solidFill>
                  <a:schemeClr val="tx1"/>
                </a:solidFill>
                <a:effectLst/>
                <a:latin typeface="+mn-lt"/>
                <a:ea typeface="+mn-ea"/>
                <a:cs typeface="+mn-cs"/>
              </a:rPr>
              <a:t>Тужаров</a:t>
            </a:r>
            <a:r>
              <a:rPr lang="ru-RU" sz="1200" b="0" i="0" kern="1200" dirty="0">
                <a:solidFill>
                  <a:schemeClr val="tx1"/>
                </a:solidFill>
                <a:effectLst/>
                <a:latin typeface="+mn-lt"/>
                <a:ea typeface="+mn-ea"/>
                <a:cs typeface="+mn-cs"/>
              </a:rPr>
              <a:t> Хр., </a:t>
            </a:r>
            <a:r>
              <a:rPr lang="bg-BG" sz="1200" kern="1200" dirty="0">
                <a:solidFill>
                  <a:schemeClr val="tx1"/>
                </a:solidFill>
                <a:effectLst/>
                <a:latin typeface="+mn-lt"/>
                <a:ea typeface="+mn-ea"/>
                <a:cs typeface="+mn-cs"/>
              </a:rPr>
              <a:t>Бази данни</a:t>
            </a:r>
            <a:r>
              <a:rPr lang="en-GB" sz="1200" kern="1200" dirty="0">
                <a:solidFill>
                  <a:schemeClr val="tx1"/>
                </a:solidFill>
                <a:effectLst/>
                <a:latin typeface="+mn-lt"/>
                <a:ea typeface="+mn-ea"/>
                <a:cs typeface="+mn-cs"/>
              </a:rPr>
              <a:t>, 200</a:t>
            </a:r>
            <a:r>
              <a:rPr lang="bg-BG" sz="1200" kern="1200" dirty="0">
                <a:solidFill>
                  <a:schemeClr val="tx1"/>
                </a:solidFill>
                <a:effectLst/>
                <a:latin typeface="+mn-lt"/>
                <a:ea typeface="+mn-ea"/>
                <a:cs typeface="+mn-cs"/>
              </a:rPr>
              <a:t>7г.</a:t>
            </a:r>
            <a:endParaRPr lang="en-US" dirty="0"/>
          </a:p>
        </p:txBody>
      </p:sp>
      <p:sp>
        <p:nvSpPr>
          <p:cNvPr id="4" name="Контейнер за номер на слайда 3"/>
          <p:cNvSpPr>
            <a:spLocks noGrp="1"/>
          </p:cNvSpPr>
          <p:nvPr>
            <p:ph type="sldNum" sz="quarter" idx="10"/>
          </p:nvPr>
        </p:nvSpPr>
        <p:spPr/>
        <p:txBody>
          <a:bodyPr/>
          <a:lstStyle/>
          <a:p>
            <a:fld id="{5617F9B7-5110-4225-A395-C002DCB96977}" type="slidenum">
              <a:rPr lang="bg-BG" smtClean="0"/>
              <a:t>76</a:t>
            </a:fld>
            <a:endParaRPr lang="bg-BG" dirty="0"/>
          </a:p>
        </p:txBody>
      </p:sp>
    </p:spTree>
    <p:extLst>
      <p:ext uri="{BB962C8B-B14F-4D97-AF65-F5344CB8AC3E}">
        <p14:creationId xmlns:p14="http://schemas.microsoft.com/office/powerpoint/2010/main" val="3428499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a:t>
            </a:fld>
            <a:endParaRPr lang="bg-BG" dirty="0"/>
          </a:p>
        </p:txBody>
      </p:sp>
    </p:spTree>
    <p:extLst>
      <p:ext uri="{BB962C8B-B14F-4D97-AF65-F5344CB8AC3E}">
        <p14:creationId xmlns:p14="http://schemas.microsoft.com/office/powerpoint/2010/main" val="404766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a:t>
            </a:fld>
            <a:endParaRPr lang="bg-BG" dirty="0"/>
          </a:p>
        </p:txBody>
      </p:sp>
    </p:spTree>
    <p:extLst>
      <p:ext uri="{BB962C8B-B14F-4D97-AF65-F5344CB8AC3E}">
        <p14:creationId xmlns:p14="http://schemas.microsoft.com/office/powerpoint/2010/main" val="111082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a:t>
            </a:fld>
            <a:endParaRPr lang="bg-BG" dirty="0"/>
          </a:p>
        </p:txBody>
      </p:sp>
    </p:spTree>
    <p:extLst>
      <p:ext uri="{BB962C8B-B14F-4D97-AF65-F5344CB8AC3E}">
        <p14:creationId xmlns:p14="http://schemas.microsoft.com/office/powerpoint/2010/main" val="381457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a:t>
            </a:fld>
            <a:endParaRPr lang="bg-BG" dirty="0"/>
          </a:p>
        </p:txBody>
      </p:sp>
    </p:spTree>
    <p:extLst>
      <p:ext uri="{BB962C8B-B14F-4D97-AF65-F5344CB8AC3E}">
        <p14:creationId xmlns:p14="http://schemas.microsoft.com/office/powerpoint/2010/main" val="484940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8</a:t>
            </a:fld>
            <a:endParaRPr lang="bg-BG" dirty="0"/>
          </a:p>
        </p:txBody>
      </p:sp>
    </p:spTree>
    <p:extLst>
      <p:ext uri="{BB962C8B-B14F-4D97-AF65-F5344CB8AC3E}">
        <p14:creationId xmlns:p14="http://schemas.microsoft.com/office/powerpoint/2010/main" val="2747926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9</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10</a:t>
            </a:fld>
            <a:endParaRPr lang="bg-BG" dirty="0"/>
          </a:p>
        </p:txBody>
      </p:sp>
    </p:spTree>
    <p:extLst>
      <p:ext uri="{BB962C8B-B14F-4D97-AF65-F5344CB8AC3E}">
        <p14:creationId xmlns:p14="http://schemas.microsoft.com/office/powerpoint/2010/main" val="34574633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A666B-2F7D-4199-A5CF-D1399F06B5CC}" type="datetime1">
              <a:rPr lang="bg-BG" smtClean="0"/>
              <a:t>7.11.2023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213164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901CF-14B7-42BE-8693-1C6A365ED97B}" type="datetime1">
              <a:rPr lang="bg-BG" smtClean="0"/>
              <a:t>7.11.2023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28275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A9374-CC8C-4027-8C9C-D37ED427A6AE}" type="datetime1">
              <a:rPr lang="bg-BG" smtClean="0"/>
              <a:t>7.11.2023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9953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F8BD3-AC58-47F1-B591-69906B5D74CE}" type="datetime1">
              <a:rPr lang="bg-BG" smtClean="0"/>
              <a:t>7.11.2023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51844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6564442-4F9C-4117-9AC9-3C912B6DAF6E}" type="datetime1">
              <a:rPr lang="bg-BG" smtClean="0"/>
              <a:t>7.11.2023 г.</a:t>
            </a:fld>
            <a:endParaRPr lang="bg-BG" dirty="0"/>
          </a:p>
        </p:txBody>
      </p:sp>
      <p:sp>
        <p:nvSpPr>
          <p:cNvPr id="5" name="Footer Placeholder 4"/>
          <p:cNvSpPr>
            <a:spLocks noGrp="1"/>
          </p:cNvSpPr>
          <p:nvPr>
            <p:ph type="ftr" sz="quarter" idx="11"/>
          </p:nvPr>
        </p:nvSpPr>
        <p:spPr>
          <a:xfrm>
            <a:off x="2182708" y="6272784"/>
            <a:ext cx="6327648" cy="365125"/>
          </a:xfrm>
        </p:spPr>
        <p:txBody>
          <a:bodyPr/>
          <a:lstStyle/>
          <a:p>
            <a:endParaRPr lang="bg-BG"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174547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2E6C9-D462-4DF8-8A5B-084EF99FCB92}" type="datetime1">
              <a:rPr lang="bg-BG" smtClean="0"/>
              <a:t>7.11.2023 г.</a:t>
            </a:fld>
            <a:endParaRPr lang="bg-BG" dirty="0"/>
          </a:p>
        </p:txBody>
      </p:sp>
      <p:sp>
        <p:nvSpPr>
          <p:cNvPr id="6" name="Footer Placeholder 5"/>
          <p:cNvSpPr>
            <a:spLocks noGrp="1"/>
          </p:cNvSpPr>
          <p:nvPr>
            <p:ph type="ftr" sz="quarter" idx="11"/>
          </p:nvPr>
        </p:nvSpPr>
        <p:spPr/>
        <p:txBody>
          <a:bodyPr/>
          <a:lstStyle/>
          <a:p>
            <a:endParaRPr lang="bg-BG" dirty="0"/>
          </a:p>
        </p:txBody>
      </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0609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B004C-1449-4E25-B641-5BE18784B024}" type="datetime1">
              <a:rPr lang="bg-BG" smtClean="0"/>
              <a:t>7.11.2023 г.</a:t>
            </a:fld>
            <a:endParaRPr lang="bg-BG" dirty="0"/>
          </a:p>
        </p:txBody>
      </p:sp>
      <p:sp>
        <p:nvSpPr>
          <p:cNvPr id="8" name="Footer Placeholder 7"/>
          <p:cNvSpPr>
            <a:spLocks noGrp="1"/>
          </p:cNvSpPr>
          <p:nvPr>
            <p:ph type="ftr" sz="quarter" idx="11"/>
          </p:nvPr>
        </p:nvSpPr>
        <p:spPr/>
        <p:txBody>
          <a:bodyPr/>
          <a:lstStyle/>
          <a:p>
            <a:endParaRPr lang="bg-BG" dirty="0"/>
          </a:p>
        </p:txBody>
      </p:sp>
      <p:sp>
        <p:nvSpPr>
          <p:cNvPr id="9" name="Slide Number Placeholder 8"/>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59890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BC1725-AB21-4845-BE49-CE8C42164743}" type="datetime1">
              <a:rPr lang="bg-BG" smtClean="0"/>
              <a:t>7.11.2023 г.</a:t>
            </a:fld>
            <a:endParaRPr lang="bg-BG" dirty="0"/>
          </a:p>
        </p:txBody>
      </p:sp>
      <p:sp>
        <p:nvSpPr>
          <p:cNvPr id="4" name="Footer Placeholder 3"/>
          <p:cNvSpPr>
            <a:spLocks noGrp="1"/>
          </p:cNvSpPr>
          <p:nvPr>
            <p:ph type="ftr" sz="quarter" idx="11"/>
          </p:nvPr>
        </p:nvSpPr>
        <p:spPr/>
        <p:txBody>
          <a:bodyPr/>
          <a:lstStyle/>
          <a:p>
            <a:endParaRPr lang="bg-BG" dirty="0"/>
          </a:p>
        </p:txBody>
      </p:sp>
      <p:sp>
        <p:nvSpPr>
          <p:cNvPr id="5" name="Slide Number Placeholder 4"/>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05353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7940C-92A6-42D4-A0AE-8AE229120CFF}" type="datetime1">
              <a:rPr lang="bg-BG" smtClean="0"/>
              <a:t>7.11.2023 г.</a:t>
            </a:fld>
            <a:endParaRPr lang="bg-BG" dirty="0"/>
          </a:p>
        </p:txBody>
      </p:sp>
      <p:sp>
        <p:nvSpPr>
          <p:cNvPr id="3" name="Footer Placeholder 2"/>
          <p:cNvSpPr>
            <a:spLocks noGrp="1"/>
          </p:cNvSpPr>
          <p:nvPr>
            <p:ph type="ftr" sz="quarter" idx="11"/>
          </p:nvPr>
        </p:nvSpPr>
        <p:spPr/>
        <p:txBody>
          <a:bodyPr/>
          <a:lstStyle/>
          <a:p>
            <a:endParaRPr lang="bg-BG" dirty="0"/>
          </a:p>
        </p:txBody>
      </p:sp>
      <p:sp>
        <p:nvSpPr>
          <p:cNvPr id="4" name="Slide Number Placeholder 3"/>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1305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4F04CA-5B7E-4437-926E-A34999B7E6C0}" type="datetime1">
              <a:rPr lang="bg-BG" smtClean="0"/>
              <a:t>7.11.2023 г.</a:t>
            </a:fld>
            <a:endParaRPr lang="bg-BG" dirty="0"/>
          </a:p>
        </p:txBody>
      </p:sp>
      <p:sp>
        <p:nvSpPr>
          <p:cNvPr id="6" name="Footer Placeholder 5"/>
          <p:cNvSpPr>
            <a:spLocks noGrp="1"/>
          </p:cNvSpPr>
          <p:nvPr>
            <p:ph type="ftr" sz="quarter" idx="11"/>
          </p:nvPr>
        </p:nvSpPr>
        <p:spPr/>
        <p:txBody>
          <a:bodyPr/>
          <a:lstStyle/>
          <a:p>
            <a:endParaRPr lang="bg-BG"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28340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DBFFBA-50AA-4558-ADC7-8C8BF6C03621}" type="datetime1">
              <a:rPr lang="bg-BG" smtClean="0"/>
              <a:t>7.11.2023 г.</a:t>
            </a:fld>
            <a:endParaRPr lang="bg-BG"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8754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DC22829-1A03-43BA-AD1C-84AE46C99B1D}" type="datetime1">
              <a:rPr lang="bg-BG" smtClean="0"/>
              <a:t>7.11.2023 г.</a:t>
            </a:fld>
            <a:endParaRPr lang="bg-BG"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bg-BG"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3634825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bg-BG" sz="4000" dirty="0"/>
              <a:t>Бази данни в управленските информационни системи. Модели на данни. Релационни бази данни</a:t>
            </a:r>
            <a:br>
              <a:rPr lang="bg-BG" sz="4000" dirty="0"/>
            </a:br>
            <a:endParaRPr lang="bg-BG" sz="4000" dirty="0"/>
          </a:p>
        </p:txBody>
      </p:sp>
      <p:sp>
        <p:nvSpPr>
          <p:cNvPr id="4" name="Slide Number Placeholder 3"/>
          <p:cNvSpPr>
            <a:spLocks noGrp="1"/>
          </p:cNvSpPr>
          <p:nvPr>
            <p:ph type="sldNum" sz="quarter" idx="12"/>
          </p:nvPr>
        </p:nvSpPr>
        <p:spPr/>
        <p:txBody>
          <a:bodyPr/>
          <a:lstStyle/>
          <a:p>
            <a:fld id="{081674E5-CD74-4638-A238-012A517DC16A}" type="slidenum">
              <a:rPr lang="bg-BG" smtClean="0"/>
              <a:t>1</a:t>
            </a:fld>
            <a:endParaRPr lang="bg-BG" dirty="0"/>
          </a:p>
        </p:txBody>
      </p:sp>
    </p:spTree>
    <p:extLst>
      <p:ext uri="{BB962C8B-B14F-4D97-AF65-F5344CB8AC3E}">
        <p14:creationId xmlns:p14="http://schemas.microsoft.com/office/powerpoint/2010/main" val="243229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10</a:t>
            </a:fld>
            <a:endParaRPr lang="bg-BG" dirty="0"/>
          </a:p>
        </p:txBody>
      </p:sp>
      <p:sp>
        <p:nvSpPr>
          <p:cNvPr id="2" name="Rectangle 1"/>
          <p:cNvSpPr/>
          <p:nvPr/>
        </p:nvSpPr>
        <p:spPr>
          <a:xfrm>
            <a:off x="1627094" y="16044"/>
            <a:ext cx="10532823" cy="6814173"/>
          </a:xfrm>
          <a:prstGeom prst="rect">
            <a:avLst/>
          </a:prstGeom>
        </p:spPr>
        <p:txBody>
          <a:bodyPr wrap="square">
            <a:spAutoFit/>
          </a:bodyPr>
          <a:lstStyle/>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описание на продажбите - номер на документ, количества, единични цени и т.н.;</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наличности и други данни, свързани с изготвяне на справки и отчети;</a:t>
            </a:r>
          </a:p>
          <a:p>
            <a:pPr marL="268288" algn="just">
              <a:lnSpc>
                <a:spcPct val="130000"/>
              </a:lnSpc>
              <a:buClr>
                <a:schemeClr val="accent1">
                  <a:lumMod val="75000"/>
                </a:schemeClr>
              </a:buClr>
              <a:buSzPct val="85000"/>
              <a:defRPr/>
            </a:pPr>
            <a:r>
              <a:rPr lang="bg-BG" sz="2400" i="1" dirty="0"/>
              <a:t>Пример: БД за библиотека.</a:t>
            </a:r>
          </a:p>
          <a:p>
            <a:pPr marL="396000" algn="just">
              <a:lnSpc>
                <a:spcPct val="130000"/>
              </a:lnSpc>
              <a:buClr>
                <a:schemeClr val="accent1">
                  <a:lumMod val="75000"/>
                </a:schemeClr>
              </a:buClr>
              <a:buSzPct val="85000"/>
              <a:defRPr/>
            </a:pPr>
            <a:r>
              <a:rPr lang="bg-BG" sz="2400" dirty="0"/>
              <a:t>БД на една библиотека съдържа данни, които определят:</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читатели - списък с имена, адреси, телефони, както и друга информация за всеки читател;</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описание на книгите в библиотеката – сигнатура, заглавие, автор, жанр, издателство, брой книги и др.;</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описание на заемане на книга от библиотека - номер на читателска карта, заглавие на книга, дата на заемане, дата на връщане и др.;</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налични книги в библиотеката и други данни, свързани с изготвяне на справки и отчети.</a:t>
            </a:r>
          </a:p>
        </p:txBody>
      </p:sp>
    </p:spTree>
    <p:extLst>
      <p:ext uri="{BB962C8B-B14F-4D97-AF65-F5344CB8AC3E}">
        <p14:creationId xmlns:p14="http://schemas.microsoft.com/office/powerpoint/2010/main" val="292646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11</a:t>
            </a:fld>
            <a:endParaRPr lang="bg-BG" dirty="0"/>
          </a:p>
        </p:txBody>
      </p:sp>
      <p:sp>
        <p:nvSpPr>
          <p:cNvPr id="2" name="Rectangle 1"/>
          <p:cNvSpPr/>
          <p:nvPr/>
        </p:nvSpPr>
        <p:spPr>
          <a:xfrm>
            <a:off x="1999917" y="16044"/>
            <a:ext cx="10160000" cy="6814173"/>
          </a:xfrm>
          <a:prstGeom prst="rect">
            <a:avLst/>
          </a:prstGeom>
        </p:spPr>
        <p:txBody>
          <a:bodyPr wrap="square">
            <a:spAutoFit/>
          </a:bodyPr>
          <a:lstStyle/>
          <a:p>
            <a:pPr indent="457200" algn="ctr">
              <a:lnSpc>
                <a:spcPct val="130000"/>
              </a:lnSpc>
              <a:buClr>
                <a:schemeClr val="accent1">
                  <a:lumMod val="75000"/>
                </a:schemeClr>
              </a:buClr>
              <a:buSzPct val="85000"/>
              <a:defRPr/>
            </a:pPr>
            <a:r>
              <a:rPr lang="bg-BG" sz="2400" b="1" i="1" dirty="0"/>
              <a:t>Данните и информацията</a:t>
            </a:r>
          </a:p>
          <a:p>
            <a:pPr indent="457200" algn="just">
              <a:lnSpc>
                <a:spcPct val="130000"/>
              </a:lnSpc>
              <a:buClr>
                <a:schemeClr val="accent1">
                  <a:lumMod val="75000"/>
                </a:schemeClr>
              </a:buClr>
              <a:buSzPct val="85000"/>
              <a:defRPr/>
            </a:pPr>
            <a:r>
              <a:rPr lang="bg-BG" dirty="0"/>
              <a:t> </a:t>
            </a:r>
            <a:r>
              <a:rPr lang="bg-BG" sz="2400" dirty="0"/>
              <a:t>Термините данни и информация са близки и често се използват взаимнозаменяемо, но е важно да се направи разлика между тях. Определяме информацията като данни, които са били обработени по начин, по който се увеличава тяхното знание за личността, която ги използва. Например, ако имаме списък с имена и срещу тях числа - това са безполезни данни. Ако към същите данни се добави наименование на колоните (имена на доставчици за колоната с имената и телефонен номер за колоната с числата) и заглавие на целия списък -  „Списък на доставчиците“, по този начин данните се структурират и това е информация, полезна за някои потребители, като работещите във фирмата и др. Друг начин за преобразуване на данни в информация е да се обобщят или обработят по друг начин, който да помогне на човек да ги интерпретира по-добре.</a:t>
            </a:r>
          </a:p>
        </p:txBody>
      </p:sp>
    </p:spTree>
    <p:extLst>
      <p:ext uri="{BB962C8B-B14F-4D97-AF65-F5344CB8AC3E}">
        <p14:creationId xmlns:p14="http://schemas.microsoft.com/office/powerpoint/2010/main" val="429189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12</a:t>
            </a:fld>
            <a:endParaRPr lang="bg-BG" dirty="0"/>
          </a:p>
        </p:txBody>
      </p:sp>
      <p:sp>
        <p:nvSpPr>
          <p:cNvPr id="7" name="Rectangle 6"/>
          <p:cNvSpPr/>
          <p:nvPr/>
        </p:nvSpPr>
        <p:spPr>
          <a:xfrm>
            <a:off x="2245658" y="429038"/>
            <a:ext cx="9562945" cy="5853910"/>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Например да извлечем списък на доставчиците от град Варна (с телефонни номера започващи с 052).</a:t>
            </a:r>
          </a:p>
          <a:p>
            <a:pPr indent="457200" algn="just">
              <a:lnSpc>
                <a:spcPct val="130000"/>
              </a:lnSpc>
              <a:buClr>
                <a:schemeClr val="accent1">
                  <a:lumMod val="75000"/>
                </a:schemeClr>
              </a:buClr>
              <a:buSzPct val="85000"/>
              <a:defRPr/>
            </a:pPr>
            <a:r>
              <a:rPr lang="bg-BG" sz="2400" dirty="0"/>
              <a:t>На практика базата данни може да съдържа и/или данни и информация според приета дефиниция. Също така данните често се съхраняват в обобщен вид в БД за подпомагане на решенията.</a:t>
            </a:r>
          </a:p>
          <a:p>
            <a:pPr indent="457200" algn="ctr">
              <a:lnSpc>
                <a:spcPct val="130000"/>
              </a:lnSpc>
              <a:buClr>
                <a:schemeClr val="accent1">
                  <a:lumMod val="75000"/>
                </a:schemeClr>
              </a:buClr>
              <a:buSzPct val="85000"/>
              <a:defRPr/>
            </a:pPr>
            <a:r>
              <a:rPr lang="bg-BG" sz="2400" b="1" i="1" dirty="0"/>
              <a:t>Метаданни</a:t>
            </a:r>
            <a:r>
              <a:rPr lang="bg-BG" dirty="0"/>
              <a:t> </a:t>
            </a:r>
          </a:p>
          <a:p>
            <a:pPr indent="457200" algn="just">
              <a:lnSpc>
                <a:spcPct val="130000"/>
              </a:lnSpc>
              <a:buClr>
                <a:schemeClr val="accent1">
                  <a:lumMod val="75000"/>
                </a:schemeClr>
              </a:buClr>
              <a:buSzPct val="85000"/>
              <a:defRPr/>
            </a:pPr>
            <a:r>
              <a:rPr lang="bg-BG" sz="2400" dirty="0"/>
              <a:t>Метаданни - данни, които описват свойствата или характеристиките на други данни. Данните са полезни, когато са поставени в някакъв контекст. Първичният механизъм за поставяне на контекста за данни са метаданните. Свойствата, които те описват, включват дефиниции на данни, структури, правила или ограничения на данните. </a:t>
            </a:r>
          </a:p>
        </p:txBody>
      </p:sp>
    </p:spTree>
    <p:extLst>
      <p:ext uri="{BB962C8B-B14F-4D97-AF65-F5344CB8AC3E}">
        <p14:creationId xmlns:p14="http://schemas.microsoft.com/office/powerpoint/2010/main" val="114039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13</a:t>
            </a:fld>
            <a:endParaRPr lang="bg-BG" dirty="0"/>
          </a:p>
        </p:txBody>
      </p:sp>
      <p:sp>
        <p:nvSpPr>
          <p:cNvPr id="5" name="Rectangle 4"/>
          <p:cNvSpPr/>
          <p:nvPr/>
        </p:nvSpPr>
        <p:spPr>
          <a:xfrm>
            <a:off x="2032000" y="252897"/>
            <a:ext cx="9935411" cy="2492990"/>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Това помага при въвеждането на данните в базата – да се извършва формализиран контрол и да не се допуска въвеждане на неверни данни.</a:t>
            </a:r>
          </a:p>
          <a:p>
            <a:pPr indent="457200" algn="just">
              <a:lnSpc>
                <a:spcPct val="130000"/>
              </a:lnSpc>
              <a:buClr>
                <a:schemeClr val="accent1">
                  <a:lumMod val="75000"/>
                </a:schemeClr>
              </a:buClr>
              <a:buSzPct val="85000"/>
              <a:defRPr/>
            </a:pPr>
            <a:r>
              <a:rPr lang="bg-BG" sz="2400" dirty="0"/>
              <a:t>Таблица 1. Пример за метаданни</a:t>
            </a:r>
          </a:p>
          <a:p>
            <a:pPr algn="just">
              <a:lnSpc>
                <a:spcPct val="130000"/>
              </a:lnSpc>
              <a:buClr>
                <a:schemeClr val="accent1">
                  <a:lumMod val="75000"/>
                </a:schemeClr>
              </a:buClr>
              <a:buSzPct val="85000"/>
              <a:defRPr/>
            </a:pPr>
            <a:endParaRPr lang="bg-BG" sz="2400" dirty="0"/>
          </a:p>
        </p:txBody>
      </p:sp>
      <p:graphicFrame>
        <p:nvGraphicFramePr>
          <p:cNvPr id="3" name="Table 2"/>
          <p:cNvGraphicFramePr>
            <a:graphicFrameLocks noGrp="1"/>
          </p:cNvGraphicFramePr>
          <p:nvPr>
            <p:extLst>
              <p:ext uri="{D42A27DB-BD31-4B8C-83A1-F6EECF244321}">
                <p14:modId xmlns:p14="http://schemas.microsoft.com/office/powerpoint/2010/main" val="4180226806"/>
              </p:ext>
            </p:extLst>
          </p:nvPr>
        </p:nvGraphicFramePr>
        <p:xfrm>
          <a:off x="2191108" y="2180499"/>
          <a:ext cx="10000893" cy="3380491"/>
        </p:xfrm>
        <a:graphic>
          <a:graphicData uri="http://schemas.openxmlformats.org/drawingml/2006/table">
            <a:tbl>
              <a:tblPr firstRow="1" firstCol="1" bandRow="1"/>
              <a:tblGrid>
                <a:gridCol w="2063383">
                  <a:extLst>
                    <a:ext uri="{9D8B030D-6E8A-4147-A177-3AD203B41FA5}">
                      <a16:colId xmlns:a16="http://schemas.microsoft.com/office/drawing/2014/main" val="1615097430"/>
                    </a:ext>
                  </a:extLst>
                </a:gridCol>
                <a:gridCol w="1145645">
                  <a:extLst>
                    <a:ext uri="{9D8B030D-6E8A-4147-A177-3AD203B41FA5}">
                      <a16:colId xmlns:a16="http://schemas.microsoft.com/office/drawing/2014/main" val="3176638193"/>
                    </a:ext>
                  </a:extLst>
                </a:gridCol>
                <a:gridCol w="1085036">
                  <a:extLst>
                    <a:ext uri="{9D8B030D-6E8A-4147-A177-3AD203B41FA5}">
                      <a16:colId xmlns:a16="http://schemas.microsoft.com/office/drawing/2014/main" val="1152931391"/>
                    </a:ext>
                  </a:extLst>
                </a:gridCol>
                <a:gridCol w="1288651">
                  <a:extLst>
                    <a:ext uri="{9D8B030D-6E8A-4147-A177-3AD203B41FA5}">
                      <a16:colId xmlns:a16="http://schemas.microsoft.com/office/drawing/2014/main" val="3603025960"/>
                    </a:ext>
                  </a:extLst>
                </a:gridCol>
                <a:gridCol w="1313811">
                  <a:extLst>
                    <a:ext uri="{9D8B030D-6E8A-4147-A177-3AD203B41FA5}">
                      <a16:colId xmlns:a16="http://schemas.microsoft.com/office/drawing/2014/main" val="2673955810"/>
                    </a:ext>
                  </a:extLst>
                </a:gridCol>
                <a:gridCol w="3104367">
                  <a:extLst>
                    <a:ext uri="{9D8B030D-6E8A-4147-A177-3AD203B41FA5}">
                      <a16:colId xmlns:a16="http://schemas.microsoft.com/office/drawing/2014/main" val="3611661825"/>
                    </a:ext>
                  </a:extLst>
                </a:gridCol>
              </a:tblGrid>
              <a:tr h="820171">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Име</a:t>
                      </a:r>
                      <a:endParaRPr lang="bg-BG" sz="2400" dirty="0">
                        <a:effectLst/>
                        <a:latin typeface="Cambria" panose="0204050305040603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Тип</a:t>
                      </a:r>
                      <a:endParaRPr lang="bg-BG" sz="2400" dirty="0">
                        <a:effectLst/>
                        <a:latin typeface="Cambria" panose="0204050305040603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Дължина</a:t>
                      </a:r>
                      <a:endParaRPr lang="bg-BG" sz="2400" dirty="0">
                        <a:effectLst/>
                        <a:latin typeface="Cambria" panose="0204050305040603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Долна граница</a:t>
                      </a:r>
                      <a:endParaRPr lang="bg-BG" sz="2400" dirty="0">
                        <a:effectLst/>
                        <a:latin typeface="Cambria" panose="0204050305040603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Горна граница</a:t>
                      </a:r>
                      <a:endParaRPr lang="bg-BG" sz="2400" dirty="0">
                        <a:effectLst/>
                        <a:latin typeface="Cambria" panose="0204050305040603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Забележка</a:t>
                      </a:r>
                      <a:endParaRPr lang="bg-BG" sz="2400" dirty="0">
                        <a:effectLst/>
                        <a:latin typeface="Cambria" panose="020405030504060302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89194149"/>
                  </a:ext>
                </a:extLst>
              </a:tr>
              <a:tr h="546780">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Код група</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Цяло число</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6</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1</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999999</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Код на основната група артикули</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61706231"/>
                  </a:ext>
                </a:extLst>
              </a:tr>
              <a:tr h="273390">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Код артикул</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Цяло число</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6</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1</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999999</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Код на артикула в групата</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6515745"/>
                  </a:ext>
                </a:extLst>
              </a:tr>
              <a:tr h="273390">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Име артикул</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Текст</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50</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dirty="0">
                          <a:effectLst/>
                          <a:latin typeface="Cambria" panose="02040503050406030204" pitchFamily="18" charset="0"/>
                          <a:ea typeface="Times New Roman" panose="02020603050405020304" pitchFamily="18" charset="0"/>
                          <a:cs typeface="Arial" panose="020B0604020202020204" pitchFamily="34" charset="0"/>
                        </a:rPr>
                        <a:t> </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dirty="0">
                          <a:effectLst/>
                          <a:latin typeface="Cambria" panose="02040503050406030204" pitchFamily="18" charset="0"/>
                          <a:ea typeface="Times New Roman" panose="02020603050405020304" pitchFamily="18" charset="0"/>
                          <a:cs typeface="Arial" panose="020B0604020202020204" pitchFamily="34" charset="0"/>
                        </a:rPr>
                        <a:t> </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Име на артикул</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04597206"/>
                  </a:ext>
                </a:extLst>
              </a:tr>
              <a:tr h="546780">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Мерна единица</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Текст</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15</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dirty="0">
                          <a:effectLst/>
                          <a:latin typeface="Cambria" panose="02040503050406030204" pitchFamily="18" charset="0"/>
                          <a:ea typeface="Times New Roman" panose="02020603050405020304" pitchFamily="18" charset="0"/>
                          <a:cs typeface="Arial" panose="020B0604020202020204" pitchFamily="34" charset="0"/>
                        </a:rPr>
                        <a:t> </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dirty="0">
                          <a:effectLst/>
                          <a:latin typeface="Cambria" panose="02040503050406030204" pitchFamily="18" charset="0"/>
                          <a:ea typeface="Times New Roman" panose="02020603050405020304" pitchFamily="18" charset="0"/>
                          <a:cs typeface="Arial" panose="020B0604020202020204" pitchFamily="34" charset="0"/>
                        </a:rPr>
                        <a:t> </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Мерна единица</a:t>
                      </a:r>
                      <a:endParaRPr lang="bg-BG" sz="2400" dirty="0">
                        <a:effectLst/>
                        <a:latin typeface="Cambria" panose="020405030504060302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40258540"/>
                  </a:ext>
                </a:extLst>
              </a:tr>
            </a:tbl>
          </a:graphicData>
        </a:graphic>
      </p:graphicFrame>
    </p:spTree>
    <p:extLst>
      <p:ext uri="{BB962C8B-B14F-4D97-AF65-F5344CB8AC3E}">
        <p14:creationId xmlns:p14="http://schemas.microsoft.com/office/powerpoint/2010/main" val="87753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14</a:t>
            </a:fld>
            <a:endParaRPr lang="bg-BG" dirty="0"/>
          </a:p>
        </p:txBody>
      </p:sp>
      <p:graphicFrame>
        <p:nvGraphicFramePr>
          <p:cNvPr id="3" name="Table 2"/>
          <p:cNvGraphicFramePr>
            <a:graphicFrameLocks noGrp="1"/>
          </p:cNvGraphicFramePr>
          <p:nvPr>
            <p:extLst>
              <p:ext uri="{D42A27DB-BD31-4B8C-83A1-F6EECF244321}">
                <p14:modId xmlns:p14="http://schemas.microsoft.com/office/powerpoint/2010/main" val="3415189950"/>
              </p:ext>
            </p:extLst>
          </p:nvPr>
        </p:nvGraphicFramePr>
        <p:xfrm>
          <a:off x="1777042" y="835484"/>
          <a:ext cx="10414958" cy="5120640"/>
        </p:xfrm>
        <a:graphic>
          <a:graphicData uri="http://schemas.openxmlformats.org/drawingml/2006/table">
            <a:tbl>
              <a:tblPr firstRow="1" firstCol="1" bandRow="1"/>
              <a:tblGrid>
                <a:gridCol w="1949569">
                  <a:extLst>
                    <a:ext uri="{9D8B030D-6E8A-4147-A177-3AD203B41FA5}">
                      <a16:colId xmlns:a16="http://schemas.microsoft.com/office/drawing/2014/main" val="1376469814"/>
                    </a:ext>
                  </a:extLst>
                </a:gridCol>
                <a:gridCol w="1587261">
                  <a:extLst>
                    <a:ext uri="{9D8B030D-6E8A-4147-A177-3AD203B41FA5}">
                      <a16:colId xmlns:a16="http://schemas.microsoft.com/office/drawing/2014/main" val="1456307336"/>
                    </a:ext>
                  </a:extLst>
                </a:gridCol>
                <a:gridCol w="1518249">
                  <a:extLst>
                    <a:ext uri="{9D8B030D-6E8A-4147-A177-3AD203B41FA5}">
                      <a16:colId xmlns:a16="http://schemas.microsoft.com/office/drawing/2014/main" val="3393506771"/>
                    </a:ext>
                  </a:extLst>
                </a:gridCol>
                <a:gridCol w="1431985">
                  <a:extLst>
                    <a:ext uri="{9D8B030D-6E8A-4147-A177-3AD203B41FA5}">
                      <a16:colId xmlns:a16="http://schemas.microsoft.com/office/drawing/2014/main" val="1189188706"/>
                    </a:ext>
                  </a:extLst>
                </a:gridCol>
                <a:gridCol w="1483743">
                  <a:extLst>
                    <a:ext uri="{9D8B030D-6E8A-4147-A177-3AD203B41FA5}">
                      <a16:colId xmlns:a16="http://schemas.microsoft.com/office/drawing/2014/main" val="2674042465"/>
                    </a:ext>
                  </a:extLst>
                </a:gridCol>
                <a:gridCol w="2444151">
                  <a:extLst>
                    <a:ext uri="{9D8B030D-6E8A-4147-A177-3AD203B41FA5}">
                      <a16:colId xmlns:a16="http://schemas.microsoft.com/office/drawing/2014/main" val="3113166640"/>
                    </a:ext>
                  </a:extLst>
                </a:gridCol>
              </a:tblGrid>
              <a:tr h="0">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Име</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Тип</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Дължина</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Мин. стойност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Макс.</a:t>
                      </a:r>
                    </a:p>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стойност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Забележка</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54685576"/>
                  </a:ext>
                </a:extLst>
              </a:tr>
              <a:tr h="0">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Фак.</a:t>
                      </a:r>
                      <a:r>
                        <a:rPr lang="bg-BG" sz="2400" baseline="0" dirty="0">
                          <a:effectLst/>
                          <a:latin typeface="Cambria" panose="02040503050406030204" pitchFamily="18" charset="0"/>
                          <a:ea typeface="Times New Roman" panose="02020603050405020304" pitchFamily="18" charset="0"/>
                          <a:cs typeface="Arial" panose="020B0604020202020204" pitchFamily="34" charset="0"/>
                        </a:rPr>
                        <a:t> </a:t>
                      </a:r>
                      <a:r>
                        <a:rPr lang="bg-BG" sz="2400" kern="1200" dirty="0">
                          <a:solidFill>
                            <a:schemeClr val="tx1"/>
                          </a:solidFill>
                          <a:effectLst/>
                          <a:latin typeface="Cambria" panose="02040503050406030204" pitchFamily="18" charset="0"/>
                          <a:ea typeface="Times New Roman" panose="02020603050405020304" pitchFamily="18" charset="0"/>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Цяло число</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8</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t>Факултетен номер на студент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01493337"/>
                  </a:ext>
                </a:extLst>
              </a:tr>
              <a:tr h="0">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Име</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Текст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20</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t>Име на студент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3871060"/>
                  </a:ext>
                </a:extLst>
              </a:tr>
              <a:tr h="0">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Фамилия</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Текст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20</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dirty="0">
                          <a:effectLst/>
                          <a:latin typeface="Cambria" panose="02040503050406030204" pitchFamily="18" charset="0"/>
                          <a:ea typeface="Times New Roman" panose="02020603050405020304" pitchFamily="18" charset="0"/>
                          <a:cs typeface="Arial" panose="020B0604020202020204" pitchFamily="34" charset="0"/>
                        </a:rPr>
                        <a:t> </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dirty="0">
                          <a:effectLst/>
                          <a:latin typeface="Cambria" panose="02040503050406030204" pitchFamily="18" charset="0"/>
                          <a:ea typeface="Times New Roman" panose="02020603050405020304" pitchFamily="18" charset="0"/>
                          <a:cs typeface="Arial" panose="020B0604020202020204" pitchFamily="34" charset="0"/>
                        </a:rPr>
                        <a:t> </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t>Фамилия на студент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45603314"/>
                  </a:ext>
                </a:extLst>
              </a:tr>
              <a:tr h="0">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Специалност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Текст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Cambria" panose="02040503050406030204" pitchFamily="18" charset="0"/>
                          <a:ea typeface="Times New Roman" panose="02020603050405020304" pitchFamily="18" charset="0"/>
                          <a:cs typeface="Arial" panose="020B0604020202020204" pitchFamily="34" charset="0"/>
                        </a:rPr>
                        <a:t>50</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dirty="0">
                          <a:effectLst/>
                          <a:latin typeface="Cambria" panose="02040503050406030204" pitchFamily="18" charset="0"/>
                          <a:ea typeface="Times New Roman" panose="02020603050405020304" pitchFamily="18" charset="0"/>
                          <a:cs typeface="Arial" panose="020B0604020202020204" pitchFamily="34" charset="0"/>
                        </a:rPr>
                        <a:t> </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dirty="0">
                          <a:effectLst/>
                          <a:latin typeface="Cambria" panose="02040503050406030204" pitchFamily="18" charset="0"/>
                          <a:ea typeface="Times New Roman" panose="02020603050405020304" pitchFamily="18" charset="0"/>
                          <a:cs typeface="Arial" panose="020B0604020202020204" pitchFamily="34" charset="0"/>
                        </a:rPr>
                        <a:t> </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t>Наименование на специалност</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7865929"/>
                  </a:ext>
                </a:extLst>
              </a:tr>
              <a:tr h="0">
                <a:tc>
                  <a:txBody>
                    <a:bodyPr/>
                    <a:lstStyle/>
                    <a:p>
                      <a:pPr>
                        <a:spcAft>
                          <a:spcPts val="0"/>
                        </a:spcAft>
                      </a:pPr>
                      <a:r>
                        <a:rPr lang="bg-BG" sz="2400" dirty="0">
                          <a:effectLst/>
                          <a:latin typeface="Times New Roman" panose="02020603050405020304" pitchFamily="18" charset="0"/>
                          <a:ea typeface="Times New Roman" panose="02020603050405020304" pitchFamily="18" charset="0"/>
                        </a:rPr>
                        <a:t>Семестър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2400" dirty="0">
                          <a:effectLst/>
                          <a:latin typeface="+mn-lt"/>
                          <a:ea typeface="Times New Roman" panose="02020603050405020304" pitchFamily="18" charset="0"/>
                          <a:cs typeface="Arial" panose="020B0604020202020204" pitchFamily="34" charset="0"/>
                        </a:rPr>
                        <a:t>Цяло число</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Times New Roman" panose="02020603050405020304" pitchFamily="18" charset="0"/>
                          <a:ea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Times New Roman" panose="02020603050405020304" pitchFamily="18" charset="0"/>
                          <a:ea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t>Номер на семестър</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964993"/>
                  </a:ext>
                </a:extLst>
              </a:tr>
              <a:tr h="0">
                <a:tc>
                  <a:txBody>
                    <a:bodyPr/>
                    <a:lstStyle/>
                    <a:p>
                      <a:pPr>
                        <a:spcAft>
                          <a:spcPts val="0"/>
                        </a:spcAft>
                      </a:pPr>
                      <a:r>
                        <a:rPr lang="bg-BG" sz="2400" dirty="0">
                          <a:effectLst/>
                          <a:latin typeface="Times New Roman" panose="02020603050405020304" pitchFamily="18" charset="0"/>
                          <a:ea typeface="Times New Roman" panose="02020603050405020304" pitchFamily="18" charset="0"/>
                        </a:rPr>
                        <a:t>Среден успех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2400" dirty="0">
                          <a:effectLst/>
                          <a:latin typeface="Times New Roman" panose="02020603050405020304" pitchFamily="18" charset="0"/>
                          <a:ea typeface="Times New Roman" panose="02020603050405020304" pitchFamily="18" charset="0"/>
                        </a:rPr>
                        <a:t>Десетично число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Times New Roman" panose="02020603050405020304" pitchFamily="18" charset="0"/>
                          <a:ea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Times New Roman" panose="02020603050405020304" pitchFamily="18" charset="0"/>
                          <a:ea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bg-BG" sz="2400" dirty="0">
                          <a:effectLst/>
                          <a:latin typeface="Times New Roman" panose="02020603050405020304" pitchFamily="18" charset="0"/>
                          <a:ea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bg-BG" sz="2400" dirty="0"/>
                        <a:t>Среден успех за семестър </a:t>
                      </a:r>
                      <a:endParaRPr lang="bg-BG" sz="2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00061525"/>
                  </a:ext>
                </a:extLst>
              </a:tr>
            </a:tbl>
          </a:graphicData>
        </a:graphic>
      </p:graphicFrame>
      <p:sp>
        <p:nvSpPr>
          <p:cNvPr id="5" name="Rectangle 4"/>
          <p:cNvSpPr/>
          <p:nvPr/>
        </p:nvSpPr>
        <p:spPr>
          <a:xfrm>
            <a:off x="694398" y="235297"/>
            <a:ext cx="5213287" cy="522387"/>
          </a:xfrm>
          <a:prstGeom prst="rect">
            <a:avLst/>
          </a:prstGeom>
        </p:spPr>
        <p:txBody>
          <a:bodyPr wrap="none">
            <a:spAutoFit/>
          </a:bodyPr>
          <a:lstStyle/>
          <a:p>
            <a:pPr indent="457200" algn="just">
              <a:lnSpc>
                <a:spcPct val="130000"/>
              </a:lnSpc>
              <a:buClr>
                <a:schemeClr val="accent1">
                  <a:lumMod val="75000"/>
                </a:schemeClr>
              </a:buClr>
              <a:buSzPct val="85000"/>
              <a:defRPr/>
            </a:pPr>
            <a:r>
              <a:rPr lang="ru-RU" sz="2400" dirty="0"/>
              <a:t>Таблица 2. Пример за метаданни</a:t>
            </a:r>
          </a:p>
        </p:txBody>
      </p:sp>
    </p:spTree>
    <p:extLst>
      <p:ext uri="{BB962C8B-B14F-4D97-AF65-F5344CB8AC3E}">
        <p14:creationId xmlns:p14="http://schemas.microsoft.com/office/powerpoint/2010/main" val="124457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15</a:t>
            </a:fld>
            <a:endParaRPr lang="bg-BG" dirty="0"/>
          </a:p>
        </p:txBody>
      </p:sp>
      <p:sp>
        <p:nvSpPr>
          <p:cNvPr id="2" name="Rectangle 1"/>
          <p:cNvSpPr/>
          <p:nvPr/>
        </p:nvSpPr>
        <p:spPr>
          <a:xfrm>
            <a:off x="1846053" y="154626"/>
            <a:ext cx="10345947" cy="6703374"/>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Метаданните определят еднозначно характеристиките на данните, но не съдържат данни. Те се използват от дизайнерите и потребителите на БД, за да разберат какво съдържат данните и какво означават. Мениджмънтът на метаданните е толкова важен, колкото и управлението на съответните данни.</a:t>
            </a:r>
          </a:p>
          <a:p>
            <a:pPr algn="ctr"/>
            <a:r>
              <a:rPr lang="bg-BG" sz="2400" b="1" i="1" dirty="0"/>
              <a:t>Концепцията - Бази Данни</a:t>
            </a:r>
          </a:p>
          <a:p>
            <a:pPr indent="457200" algn="just">
              <a:lnSpc>
                <a:spcPct val="130000"/>
              </a:lnSpc>
              <a:buClr>
                <a:schemeClr val="accent1">
                  <a:lumMod val="75000"/>
                </a:schemeClr>
              </a:buClr>
              <a:buSzPct val="85000"/>
              <a:defRPr/>
            </a:pPr>
            <a:r>
              <a:rPr lang="bg-BG" dirty="0"/>
              <a:t> </a:t>
            </a:r>
            <a:r>
              <a:rPr lang="bg-BG" sz="2400" dirty="0"/>
              <a:t>Концепцията за организиране на данните в Бази данни (БД) е създадена, за да се избегнат недостатъците на файловата система. Тя включва принципи и правила при организиране на работата с данните (съхраняване, обработка/преобразуване, извличане/предаване), които облекчават в значителна степен достъпът до данните. Това е особено важно в практиката на бизнеса, където се набляга на потребителната стойност на информационната система (спестяване на време за достъп до необходимата информация). </a:t>
            </a:r>
          </a:p>
        </p:txBody>
      </p:sp>
    </p:spTree>
    <p:extLst>
      <p:ext uri="{BB962C8B-B14F-4D97-AF65-F5344CB8AC3E}">
        <p14:creationId xmlns:p14="http://schemas.microsoft.com/office/powerpoint/2010/main" val="399581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16</a:t>
            </a:fld>
            <a:endParaRPr lang="bg-BG" dirty="0"/>
          </a:p>
        </p:txBody>
      </p:sp>
      <p:sp>
        <p:nvSpPr>
          <p:cNvPr id="2" name="Rectangle 1"/>
          <p:cNvSpPr/>
          <p:nvPr/>
        </p:nvSpPr>
        <p:spPr>
          <a:xfrm>
            <a:off x="2187275" y="611638"/>
            <a:ext cx="9561095" cy="5632311"/>
          </a:xfrm>
          <a:prstGeom prst="rect">
            <a:avLst/>
          </a:prstGeom>
        </p:spPr>
        <p:txBody>
          <a:bodyPr wrap="square">
            <a:spAutoFit/>
          </a:bodyPr>
          <a:lstStyle/>
          <a:p>
            <a:pPr indent="457200" algn="just">
              <a:lnSpc>
                <a:spcPct val="150000"/>
              </a:lnSpc>
              <a:buClr>
                <a:schemeClr val="accent1">
                  <a:lumMod val="75000"/>
                </a:schemeClr>
              </a:buClr>
              <a:buSzPct val="85000"/>
            </a:pPr>
            <a:r>
              <a:rPr lang="bg-BG" sz="2400" dirty="0"/>
              <a:t>За да се реализират тези задачи, има разработени различни програмни продукти (среди), използващи принципите на БД (DBASE, Access, FoxPro, SQL и много други).</a:t>
            </a:r>
          </a:p>
          <a:p>
            <a:pPr indent="457200" algn="just">
              <a:lnSpc>
                <a:spcPct val="150000"/>
              </a:lnSpc>
              <a:buClr>
                <a:schemeClr val="accent1">
                  <a:lumMod val="75000"/>
                </a:schemeClr>
              </a:buClr>
              <a:buSzPct val="85000"/>
            </a:pPr>
            <a:r>
              <a:rPr lang="bg-BG" sz="2400" i="1" dirty="0"/>
              <a:t>Определения за БД:</a:t>
            </a:r>
          </a:p>
          <a:p>
            <a:pPr marL="811213" indent="-457200" algn="just">
              <a:lnSpc>
                <a:spcPct val="150000"/>
              </a:lnSpc>
              <a:buClr>
                <a:schemeClr val="accent1">
                  <a:lumMod val="75000"/>
                </a:schemeClr>
              </a:buClr>
              <a:buSzPct val="85000"/>
              <a:buFont typeface="+mj-lt"/>
              <a:buAutoNum type="arabicPeriod"/>
            </a:pPr>
            <a:r>
              <a:rPr lang="bg-BG" sz="2400" dirty="0"/>
              <a:t>Колекция от данни, която е организирана за лесно използване.</a:t>
            </a:r>
          </a:p>
          <a:p>
            <a:pPr marL="811213" lvl="0" indent="-457200" algn="just">
              <a:lnSpc>
                <a:spcPct val="150000"/>
              </a:lnSpc>
              <a:buClr>
                <a:schemeClr val="accent1">
                  <a:lumMod val="75000"/>
                </a:schemeClr>
              </a:buClr>
              <a:buSzPct val="85000"/>
              <a:buFont typeface="+mj-lt"/>
              <a:buAutoNum type="arabicPeriod"/>
            </a:pPr>
            <a:r>
              <a:rPr lang="bg-BG" sz="2400" dirty="0"/>
              <a:t>Логическа колекция от интегрирани файлове с данни.</a:t>
            </a:r>
          </a:p>
          <a:p>
            <a:pPr marL="811213" lvl="0" indent="-457200" algn="just">
              <a:lnSpc>
                <a:spcPct val="150000"/>
              </a:lnSpc>
              <a:buClr>
                <a:schemeClr val="accent1">
                  <a:lumMod val="75000"/>
                </a:schemeClr>
              </a:buClr>
              <a:buSzPct val="85000"/>
              <a:buFont typeface="+mj-lt"/>
              <a:buAutoNum type="arabicPeriod"/>
            </a:pPr>
            <a:r>
              <a:rPr lang="bg-BG" sz="2400" dirty="0"/>
              <a:t>Интегрирана колекция от данни, използвани от всички приложения.</a:t>
            </a:r>
          </a:p>
          <a:p>
            <a:pPr indent="457200" algn="just">
              <a:lnSpc>
                <a:spcPct val="150000"/>
              </a:lnSpc>
              <a:buClr>
                <a:schemeClr val="accent1">
                  <a:lumMod val="75000"/>
                </a:schemeClr>
              </a:buClr>
              <a:buSzPct val="85000"/>
            </a:pPr>
            <a:endParaRPr lang="bg-BG" sz="2400" dirty="0">
              <a:latin typeface="Cambria" panose="02040503050406030204" pitchFamily="18" charset="0"/>
            </a:endParaRPr>
          </a:p>
        </p:txBody>
      </p:sp>
    </p:spTree>
    <p:extLst>
      <p:ext uri="{BB962C8B-B14F-4D97-AF65-F5344CB8AC3E}">
        <p14:creationId xmlns:p14="http://schemas.microsoft.com/office/powerpoint/2010/main" val="85821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17</a:t>
            </a:fld>
            <a:endParaRPr lang="bg-BG" dirty="0"/>
          </a:p>
        </p:txBody>
      </p:sp>
      <p:sp>
        <p:nvSpPr>
          <p:cNvPr id="2" name="Rectangle 1"/>
          <p:cNvSpPr/>
          <p:nvPr/>
        </p:nvSpPr>
        <p:spPr>
          <a:xfrm>
            <a:off x="2032000" y="3977"/>
            <a:ext cx="9967495" cy="6592574"/>
          </a:xfrm>
          <a:prstGeom prst="rect">
            <a:avLst/>
          </a:prstGeom>
        </p:spPr>
        <p:txBody>
          <a:bodyPr wrap="square">
            <a:spAutoFit/>
          </a:bodyPr>
          <a:lstStyle/>
          <a:p>
            <a:pPr algn="ctr"/>
            <a:r>
              <a:rPr lang="bg-BG" sz="2400" b="1" i="1" dirty="0"/>
              <a:t>Характеристики на БД</a:t>
            </a:r>
          </a:p>
          <a:p>
            <a:pPr marL="811213" indent="-457200" algn="just">
              <a:lnSpc>
                <a:spcPct val="150000"/>
              </a:lnSpc>
              <a:buClr>
                <a:schemeClr val="accent1">
                  <a:lumMod val="75000"/>
                </a:schemeClr>
              </a:buClr>
              <a:buSzPct val="85000"/>
              <a:buFont typeface="+mj-lt"/>
              <a:buAutoNum type="arabicPeriod"/>
            </a:pPr>
            <a:r>
              <a:rPr lang="bg-BG" sz="2400" dirty="0"/>
              <a:t>Избягване дублиране на данните</a:t>
            </a:r>
          </a:p>
          <a:p>
            <a:pPr indent="457200" algn="just">
              <a:lnSpc>
                <a:spcPct val="130000"/>
              </a:lnSpc>
              <a:buClr>
                <a:schemeClr val="accent1">
                  <a:lumMod val="75000"/>
                </a:schemeClr>
              </a:buClr>
              <a:buSzPct val="85000"/>
              <a:defRPr/>
            </a:pPr>
            <a:r>
              <a:rPr lang="bg-BG" sz="2400" dirty="0"/>
              <a:t>Един път съхранени, данните могат да се използват многократно в едно или няколко приложения.</a:t>
            </a:r>
          </a:p>
          <a:p>
            <a:pPr marL="811213" indent="-457200" algn="just">
              <a:lnSpc>
                <a:spcPct val="150000"/>
              </a:lnSpc>
              <a:buClr>
                <a:schemeClr val="accent1">
                  <a:lumMod val="75000"/>
                </a:schemeClr>
              </a:buClr>
              <a:buSzPct val="85000"/>
              <a:buFont typeface="+mj-lt"/>
              <a:buAutoNum type="arabicPeriod" startAt="2"/>
            </a:pPr>
            <a:r>
              <a:rPr lang="bg-BG" sz="2400" dirty="0"/>
              <a:t> Поддържане съответствие на данните</a:t>
            </a:r>
          </a:p>
          <a:p>
            <a:pPr indent="457200" algn="just">
              <a:lnSpc>
                <a:spcPct val="130000"/>
              </a:lnSpc>
              <a:buClr>
                <a:schemeClr val="accent1">
                  <a:lumMod val="75000"/>
                </a:schemeClr>
              </a:buClr>
              <a:buSzPct val="85000"/>
              <a:defRPr/>
            </a:pPr>
            <a:r>
              <a:rPr lang="bg-BG" sz="2400" dirty="0"/>
              <a:t>Една естествена последица от премахването на дублирането е, че се намалява възможността от несъответствие при актуализиране на данните.</a:t>
            </a:r>
          </a:p>
          <a:p>
            <a:pPr marL="811213" indent="-457200" algn="just">
              <a:lnSpc>
                <a:spcPct val="150000"/>
              </a:lnSpc>
              <a:buClr>
                <a:schemeClr val="accent1">
                  <a:lumMod val="75000"/>
                </a:schemeClr>
              </a:buClr>
              <a:buSzPct val="85000"/>
              <a:buFont typeface="+mj-lt"/>
              <a:buAutoNum type="arabicPeriod" startAt="3"/>
              <a:defRPr/>
            </a:pPr>
            <a:r>
              <a:rPr lang="bg-BG" sz="2400" dirty="0"/>
              <a:t> Независимост на данните и програмите</a:t>
            </a:r>
          </a:p>
          <a:p>
            <a:pPr indent="457200" algn="just">
              <a:lnSpc>
                <a:spcPct val="130000"/>
              </a:lnSpc>
              <a:buClr>
                <a:schemeClr val="accent1">
                  <a:lumMod val="75000"/>
                </a:schemeClr>
              </a:buClr>
              <a:buSzPct val="85000"/>
              <a:defRPr/>
            </a:pPr>
            <a:r>
              <a:rPr lang="bg-BG" sz="2400" dirty="0"/>
              <a:t>Промените в структурата на данните или в програмните приложения не са  </a:t>
            </a:r>
            <a:r>
              <a:rPr lang="bg-BG" sz="2400" dirty="0" err="1"/>
              <a:t>взаимозависими</a:t>
            </a:r>
            <a:r>
              <a:rPr lang="bg-BG" sz="2400" dirty="0"/>
              <a:t>.</a:t>
            </a:r>
          </a:p>
          <a:p>
            <a:pPr marL="811213" indent="-457200" algn="just">
              <a:lnSpc>
                <a:spcPct val="150000"/>
              </a:lnSpc>
              <a:buClr>
                <a:schemeClr val="accent1">
                  <a:lumMod val="75000"/>
                </a:schemeClr>
              </a:buClr>
              <a:buSzPct val="85000"/>
              <a:buFont typeface="+mj-lt"/>
              <a:buAutoNum type="arabicPeriod" startAt="4"/>
              <a:defRPr/>
            </a:pPr>
            <a:r>
              <a:rPr lang="bg-BG" sz="2400" dirty="0"/>
              <a:t>Логически аспект на данните за потребителите и потребителските програми</a:t>
            </a:r>
            <a:r>
              <a:rPr lang="en-US" sz="2400" dirty="0"/>
              <a:t>.</a:t>
            </a:r>
            <a:endParaRPr lang="bg-BG" sz="2400" dirty="0"/>
          </a:p>
        </p:txBody>
      </p:sp>
    </p:spTree>
    <p:extLst>
      <p:ext uri="{BB962C8B-B14F-4D97-AF65-F5344CB8AC3E}">
        <p14:creationId xmlns:p14="http://schemas.microsoft.com/office/powerpoint/2010/main" val="442529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18</a:t>
            </a:fld>
            <a:endParaRPr lang="bg-BG" dirty="0"/>
          </a:p>
        </p:txBody>
      </p:sp>
      <p:sp>
        <p:nvSpPr>
          <p:cNvPr id="2" name="Rectangle 1"/>
          <p:cNvSpPr/>
          <p:nvPr/>
        </p:nvSpPr>
        <p:spPr>
          <a:xfrm>
            <a:off x="2032000" y="0"/>
            <a:ext cx="10160000" cy="5521512"/>
          </a:xfrm>
          <a:prstGeom prst="rect">
            <a:avLst/>
          </a:prstGeom>
        </p:spPr>
        <p:txBody>
          <a:bodyPr wrap="square">
            <a:spAutoFit/>
          </a:bodyPr>
          <a:lstStyle/>
          <a:p>
            <a:pPr indent="457200" algn="just">
              <a:lnSpc>
                <a:spcPct val="120000"/>
              </a:lnSpc>
              <a:buClr>
                <a:schemeClr val="accent1">
                  <a:lumMod val="75000"/>
                </a:schemeClr>
              </a:buClr>
              <a:buSzPct val="85000"/>
              <a:defRPr/>
            </a:pPr>
            <a:r>
              <a:rPr lang="ru-RU" sz="2400" dirty="0"/>
              <a:t>Представянето на данни е независимо от начина на физическото им съхраняване. Възможни са различни логически представяния на едни и същи данни за различни потребители и програми. </a:t>
            </a:r>
          </a:p>
          <a:p>
            <a:pPr marL="811213" indent="-457200" algn="just">
              <a:lnSpc>
                <a:spcPct val="150000"/>
              </a:lnSpc>
              <a:buClr>
                <a:schemeClr val="accent1">
                  <a:lumMod val="75000"/>
                </a:schemeClr>
              </a:buClr>
              <a:buSzPct val="85000"/>
              <a:buFont typeface="+mj-lt"/>
              <a:buAutoNum type="arabicPeriod" startAt="5"/>
              <a:defRPr/>
            </a:pPr>
            <a:r>
              <a:rPr lang="bg-BG" sz="2400" dirty="0"/>
              <a:t>Обслужване</a:t>
            </a:r>
            <a:r>
              <a:rPr lang="ru-RU" sz="2400" dirty="0"/>
              <a:t> на широк кръг приложения</a:t>
            </a:r>
          </a:p>
          <a:p>
            <a:pPr indent="457200" algn="just">
              <a:lnSpc>
                <a:spcPct val="120000"/>
              </a:lnSpc>
              <a:buClr>
                <a:schemeClr val="accent1">
                  <a:lumMod val="75000"/>
                </a:schemeClr>
              </a:buClr>
              <a:buSzPct val="85000"/>
              <a:defRPr/>
            </a:pPr>
            <a:r>
              <a:rPr lang="ru-RU" sz="2400" dirty="0"/>
              <a:t>Веднъж запомнени, данните могат да се обработва по-различни начини и с произволна желана форма, което разширява областта на възможните приложения.</a:t>
            </a:r>
          </a:p>
          <a:p>
            <a:pPr marL="811213" indent="-457200" algn="just">
              <a:lnSpc>
                <a:spcPct val="120000"/>
              </a:lnSpc>
              <a:buClr>
                <a:schemeClr val="accent1">
                  <a:lumMod val="75000"/>
                </a:schemeClr>
              </a:buClr>
              <a:buSzPct val="85000"/>
              <a:buFont typeface="+mj-lt"/>
              <a:buAutoNum type="arabicPeriod" startAt="6"/>
            </a:pPr>
            <a:r>
              <a:rPr lang="ru-RU" dirty="0"/>
              <a:t> </a:t>
            </a:r>
            <a:r>
              <a:rPr lang="ru-RU" sz="2400" dirty="0"/>
              <a:t>Използване на правила и стандарти</a:t>
            </a:r>
          </a:p>
          <a:p>
            <a:pPr indent="457200" algn="just">
              <a:lnSpc>
                <a:spcPct val="120000"/>
              </a:lnSpc>
              <a:buClr>
                <a:schemeClr val="accent1">
                  <a:lumMod val="75000"/>
                </a:schemeClr>
              </a:buClr>
              <a:buSzPct val="85000"/>
              <a:defRPr/>
            </a:pPr>
            <a:r>
              <a:rPr lang="ru-RU" sz="2400" dirty="0"/>
              <a:t>Фактът, че достъпът до данните става само чрез СУБД, позволява на администратора на базата данни да изисква и следи за изпълняването на определени стандарти при представянето на данните от приложенията.</a:t>
            </a:r>
          </a:p>
        </p:txBody>
      </p:sp>
    </p:spTree>
    <p:extLst>
      <p:ext uri="{BB962C8B-B14F-4D97-AF65-F5344CB8AC3E}">
        <p14:creationId xmlns:p14="http://schemas.microsoft.com/office/powerpoint/2010/main" val="149443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19</a:t>
            </a:fld>
            <a:endParaRPr lang="bg-BG" dirty="0"/>
          </a:p>
        </p:txBody>
      </p:sp>
      <p:sp>
        <p:nvSpPr>
          <p:cNvPr id="2" name="Rectangle 1"/>
          <p:cNvSpPr/>
          <p:nvPr/>
        </p:nvSpPr>
        <p:spPr>
          <a:xfrm>
            <a:off x="2229853" y="148191"/>
            <a:ext cx="9512969" cy="6223242"/>
          </a:xfrm>
          <a:prstGeom prst="rect">
            <a:avLst/>
          </a:prstGeom>
        </p:spPr>
        <p:txBody>
          <a:bodyPr wrap="square">
            <a:spAutoFit/>
          </a:bodyPr>
          <a:lstStyle/>
          <a:p>
            <a:pPr marL="811213" indent="-457200" algn="just">
              <a:lnSpc>
                <a:spcPct val="150000"/>
              </a:lnSpc>
              <a:buClr>
                <a:schemeClr val="accent1">
                  <a:lumMod val="75000"/>
                </a:schemeClr>
              </a:buClr>
              <a:buSzPct val="85000"/>
              <a:buFont typeface="+mj-lt"/>
              <a:buAutoNum type="arabicPeriod" startAt="7"/>
            </a:pPr>
            <a:r>
              <a:rPr lang="bg-BG" sz="2400" dirty="0"/>
              <a:t>Сигурността на данните</a:t>
            </a:r>
          </a:p>
          <a:p>
            <a:pPr indent="457200" algn="just">
              <a:lnSpc>
                <a:spcPct val="120000"/>
              </a:lnSpc>
              <a:buClr>
                <a:schemeClr val="accent1">
                  <a:lumMod val="75000"/>
                </a:schemeClr>
              </a:buClr>
              <a:buSzPct val="85000"/>
              <a:defRPr/>
            </a:pPr>
            <a:r>
              <a:rPr lang="bg-BG" sz="2400" dirty="0"/>
              <a:t>Администраторът на базата данни контролира достъпа до нея. Той може да следи за задаването на кодове за достъп на потребителите, ограничаващи ги само да онези части и функции от базата от данни, които са им разрешени.</a:t>
            </a:r>
          </a:p>
          <a:p>
            <a:pPr indent="457200" algn="just">
              <a:lnSpc>
                <a:spcPct val="120000"/>
              </a:lnSpc>
              <a:buClr>
                <a:schemeClr val="accent1">
                  <a:lumMod val="75000"/>
                </a:schemeClr>
              </a:buClr>
              <a:buSzPct val="85000"/>
              <a:defRPr/>
            </a:pPr>
            <a:r>
              <a:rPr lang="bg-BG" sz="2400" dirty="0"/>
              <a:t>DB се разглеждат от три гледни точки (три страни):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Страната на потребителя - отчети, дисплей за показване, входни менюта. Това е приложната страна на БД - какво потребителят вижда? Тя е важна за този, който използва Базата данни и колкото по-добре е изградена, толкова по-малко време ще отнеме на потребителя, за да достигне до необходимата му информация или за да въведе данни в базата.</a:t>
            </a:r>
          </a:p>
        </p:txBody>
      </p:sp>
    </p:spTree>
    <p:extLst>
      <p:ext uri="{BB962C8B-B14F-4D97-AF65-F5344CB8AC3E}">
        <p14:creationId xmlns:p14="http://schemas.microsoft.com/office/powerpoint/2010/main" val="106259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0436" y="583089"/>
            <a:ext cx="9010719" cy="4566419"/>
          </a:xfrm>
        </p:spPr>
        <p:txBody>
          <a:bodyPr>
            <a:noAutofit/>
          </a:bodyPr>
          <a:lstStyle/>
          <a:p>
            <a:pPr indent="457200" algn="just">
              <a:lnSpc>
                <a:spcPct val="150000"/>
              </a:lnSpc>
              <a:spcBef>
                <a:spcPts val="0"/>
              </a:spcBef>
              <a:defRPr/>
            </a:pPr>
            <a:r>
              <a:rPr lang="bg-BG" sz="2400" dirty="0">
                <a:latin typeface="Cambria" panose="02040503050406030204" pitchFamily="18" charset="0"/>
              </a:rPr>
              <a:t>Базите от данни – DataBase (БД) са важна част на ежедневието и важен елемент на бизнес операциите. Те се използват за съхраняване на информация както в електронен бележник или мобилен телефон (информация за личните контакти), така и в големите информационни системи на фирмите, организациите и държавната администрация, където се пазят големи масиви с данни от най-различно естество. </a:t>
            </a:r>
          </a:p>
        </p:txBody>
      </p:sp>
      <p:sp>
        <p:nvSpPr>
          <p:cNvPr id="4" name="Slide Number Placeholder 3"/>
          <p:cNvSpPr>
            <a:spLocks noGrp="1"/>
          </p:cNvSpPr>
          <p:nvPr>
            <p:ph type="sldNum" sz="quarter" idx="12"/>
          </p:nvPr>
        </p:nvSpPr>
        <p:spPr/>
        <p:txBody>
          <a:bodyPr/>
          <a:lstStyle/>
          <a:p>
            <a:fld id="{081674E5-CD74-4638-A238-012A517DC16A}" type="slidenum">
              <a:rPr lang="bg-BG" smtClean="0"/>
              <a:t>2</a:t>
            </a:fld>
            <a:endParaRPr lang="bg-BG" dirty="0"/>
          </a:p>
        </p:txBody>
      </p:sp>
    </p:spTree>
    <p:extLst>
      <p:ext uri="{BB962C8B-B14F-4D97-AF65-F5344CB8AC3E}">
        <p14:creationId xmlns:p14="http://schemas.microsoft.com/office/powerpoint/2010/main" val="3814111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20</a:t>
            </a:fld>
            <a:endParaRPr lang="bg-BG" dirty="0"/>
          </a:p>
        </p:txBody>
      </p:sp>
      <p:sp>
        <p:nvSpPr>
          <p:cNvPr id="2" name="Rectangle 1"/>
          <p:cNvSpPr/>
          <p:nvPr/>
        </p:nvSpPr>
        <p:spPr>
          <a:xfrm>
            <a:off x="1755955" y="92365"/>
            <a:ext cx="10160000" cy="5373779"/>
          </a:xfrm>
          <a:prstGeom prst="rect">
            <a:avLst/>
          </a:prstGeom>
        </p:spPr>
        <p:txBody>
          <a:bodyPr wrap="square">
            <a:spAutoFit/>
          </a:bodyPr>
          <a:lstStyle/>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Физическата страна - как се съхраняват физически. Това е важно за сигурността на данните, изискванията към компютърната техника, съхраняваща данните, стойността на системата, която осигурява физическата реализация на Базата данни.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Логическата страна – как са организирани и достъпни от приложните програми и потребителите. Логическата и физическата страна на данните са едно и също при файловата организация, но при концепцията база данни те са две различни неща. Приложенията по принцип са независими от физическото съхраняване на данните. Те нямат пряка връзка до тях, а чрез система за управление на база данни (СУБД).</a:t>
            </a:r>
          </a:p>
        </p:txBody>
      </p:sp>
    </p:spTree>
    <p:extLst>
      <p:ext uri="{BB962C8B-B14F-4D97-AF65-F5344CB8AC3E}">
        <p14:creationId xmlns:p14="http://schemas.microsoft.com/office/powerpoint/2010/main" val="405372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21</a:t>
            </a:fld>
            <a:endParaRPr lang="bg-BG" dirty="0"/>
          </a:p>
        </p:txBody>
      </p:sp>
      <p:sp>
        <p:nvSpPr>
          <p:cNvPr id="2" name="Rectangle 1"/>
          <p:cNvSpPr/>
          <p:nvPr/>
        </p:nvSpPr>
        <p:spPr>
          <a:xfrm>
            <a:off x="2032000" y="0"/>
            <a:ext cx="9856715" cy="6924973"/>
          </a:xfrm>
          <a:prstGeom prst="rect">
            <a:avLst/>
          </a:prstGeom>
        </p:spPr>
        <p:txBody>
          <a:bodyPr wrap="square">
            <a:spAutoFit/>
          </a:bodyPr>
          <a:lstStyle/>
          <a:p>
            <a:pPr algn="ctr"/>
            <a:r>
              <a:rPr lang="bg-BG" sz="2400" b="1" i="1" dirty="0"/>
              <a:t>Схеми и </a:t>
            </a:r>
            <a:r>
              <a:rPr lang="bg-BG" sz="2400" b="1" i="1" dirty="0" err="1"/>
              <a:t>подсхеми</a:t>
            </a:r>
            <a:r>
              <a:rPr lang="bg-BG" sz="2400" b="1" i="1" dirty="0"/>
              <a:t> в БД</a:t>
            </a:r>
            <a:r>
              <a:rPr lang="bg-BG" dirty="0"/>
              <a:t> </a:t>
            </a:r>
          </a:p>
          <a:p>
            <a:pPr indent="457200" algn="just">
              <a:lnSpc>
                <a:spcPct val="120000"/>
              </a:lnSpc>
              <a:buClr>
                <a:schemeClr val="accent1">
                  <a:lumMod val="75000"/>
                </a:schemeClr>
              </a:buClr>
              <a:buSzPct val="85000"/>
              <a:defRPr/>
            </a:pPr>
            <a:r>
              <a:rPr lang="bg-BG" sz="2400" dirty="0"/>
              <a:t>В логическото определение на БД има два основни елемента: схема и </a:t>
            </a:r>
            <a:r>
              <a:rPr lang="bg-BG" sz="2400" dirty="0" err="1"/>
              <a:t>подсхема</a:t>
            </a:r>
            <a:r>
              <a:rPr lang="bg-BG" sz="2400" dirty="0"/>
              <a:t>.</a:t>
            </a:r>
          </a:p>
          <a:p>
            <a:pPr indent="457200" algn="just">
              <a:lnSpc>
                <a:spcPct val="120000"/>
              </a:lnSpc>
              <a:buClr>
                <a:schemeClr val="accent1">
                  <a:lumMod val="75000"/>
                </a:schemeClr>
              </a:buClr>
              <a:buSzPct val="85000"/>
              <a:defRPr/>
            </a:pPr>
            <a:r>
              <a:rPr lang="bg-BG" sz="2400" dirty="0"/>
              <a:t>Схема - описва как базата е организирана от логическа гледна точка (карта на града). </a:t>
            </a:r>
          </a:p>
          <a:p>
            <a:pPr indent="457200" algn="just">
              <a:lnSpc>
                <a:spcPct val="120000"/>
              </a:lnSpc>
              <a:buClr>
                <a:schemeClr val="accent1">
                  <a:lumMod val="75000"/>
                </a:schemeClr>
              </a:buClr>
              <a:buSzPct val="85000"/>
              <a:defRPr/>
            </a:pPr>
            <a:r>
              <a:rPr lang="bg-BG" sz="2400" dirty="0" err="1"/>
              <a:t>Подсхема</a:t>
            </a:r>
            <a:r>
              <a:rPr lang="bg-BG" sz="2400" dirty="0"/>
              <a:t> – тази част от схемата която е в областта на интереса на отделния потребител или приложение. Концепцията на разделяне на схеми и </a:t>
            </a:r>
            <a:r>
              <a:rPr lang="bg-BG" sz="2400" dirty="0" err="1"/>
              <a:t>подсхеми</a:t>
            </a:r>
            <a:r>
              <a:rPr lang="bg-BG" sz="2400" dirty="0"/>
              <a:t> е важна по следните причини:</a:t>
            </a:r>
          </a:p>
          <a:p>
            <a:pPr marL="853200" lvl="0" indent="-457200" algn="just">
              <a:lnSpc>
                <a:spcPct val="130000"/>
              </a:lnSpc>
              <a:buClr>
                <a:schemeClr val="accent1">
                  <a:lumMod val="75000"/>
                </a:schemeClr>
              </a:buClr>
              <a:buSzPct val="85000"/>
              <a:buFont typeface="+mj-lt"/>
              <a:buAutoNum type="arabicPeriod"/>
              <a:defRPr/>
            </a:pPr>
            <a:r>
              <a:rPr lang="bg-BG" sz="2400" dirty="0"/>
              <a:t>Базата данни съдържа данни, които се споделят между много потребители. </a:t>
            </a:r>
          </a:p>
          <a:p>
            <a:pPr marL="853200" lvl="0" indent="-457200" algn="just">
              <a:lnSpc>
                <a:spcPct val="130000"/>
              </a:lnSpc>
              <a:buClr>
                <a:schemeClr val="accent1">
                  <a:lumMod val="75000"/>
                </a:schemeClr>
              </a:buClr>
              <a:buSzPct val="85000"/>
              <a:buFont typeface="+mj-lt"/>
              <a:buAutoNum type="arabicPeriod"/>
              <a:defRPr/>
            </a:pPr>
            <a:r>
              <a:rPr lang="bg-BG" sz="2400" dirty="0"/>
              <a:t>Потребителите се концентрират върху важните за тях данни.</a:t>
            </a:r>
          </a:p>
          <a:p>
            <a:pPr marL="853200" lvl="0" indent="-457200" algn="just">
              <a:lnSpc>
                <a:spcPct val="130000"/>
              </a:lnSpc>
              <a:buClr>
                <a:schemeClr val="accent1">
                  <a:lumMod val="75000"/>
                </a:schemeClr>
              </a:buClr>
              <a:buSzPct val="85000"/>
              <a:buFont typeface="+mj-lt"/>
              <a:buAutoNum type="arabicPeriod"/>
              <a:defRPr/>
            </a:pPr>
            <a:r>
              <a:rPr lang="bg-BG" sz="2400" dirty="0"/>
              <a:t>Използването на </a:t>
            </a:r>
            <a:r>
              <a:rPr lang="bg-BG" sz="2400" dirty="0" err="1"/>
              <a:t>подсхеми</a:t>
            </a:r>
            <a:r>
              <a:rPr lang="bg-BG" sz="2400" dirty="0"/>
              <a:t> осигурява оптимално разпределяне на ресурсите на базата данни, тъй като индивидуалните ПП имат достъп само до части от данните, които се отнасят до съответната </a:t>
            </a:r>
            <a:r>
              <a:rPr lang="bg-BG" sz="2400" dirty="0" err="1"/>
              <a:t>подсхема</a:t>
            </a:r>
            <a:r>
              <a:rPr lang="bg-BG" sz="2400" dirty="0"/>
              <a:t>.</a:t>
            </a:r>
          </a:p>
        </p:txBody>
      </p:sp>
    </p:spTree>
    <p:extLst>
      <p:ext uri="{BB962C8B-B14F-4D97-AF65-F5344CB8AC3E}">
        <p14:creationId xmlns:p14="http://schemas.microsoft.com/office/powerpoint/2010/main" val="3470631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22</a:t>
            </a:fld>
            <a:endParaRPr lang="bg-BG" dirty="0"/>
          </a:p>
        </p:txBody>
      </p:sp>
      <p:sp>
        <p:nvSpPr>
          <p:cNvPr id="2" name="Rectangle 1"/>
          <p:cNvSpPr/>
          <p:nvPr/>
        </p:nvSpPr>
        <p:spPr>
          <a:xfrm>
            <a:off x="2032000" y="408118"/>
            <a:ext cx="9769643" cy="5706177"/>
          </a:xfrm>
          <a:prstGeom prst="rect">
            <a:avLst/>
          </a:prstGeom>
        </p:spPr>
        <p:txBody>
          <a:bodyPr wrap="square">
            <a:spAutoFit/>
          </a:bodyPr>
          <a:lstStyle/>
          <a:p>
            <a:pPr marL="853200" indent="-457200" algn="just">
              <a:lnSpc>
                <a:spcPct val="130000"/>
              </a:lnSpc>
              <a:buClr>
                <a:schemeClr val="accent1">
                  <a:lumMod val="75000"/>
                </a:schemeClr>
              </a:buClr>
              <a:buSzPct val="85000"/>
              <a:buFont typeface="+mj-lt"/>
              <a:buAutoNum type="arabicPeriod" startAt="4"/>
              <a:defRPr/>
            </a:pPr>
            <a:r>
              <a:rPr lang="bg-BG" sz="2400" dirty="0"/>
              <a:t>Поддържа се независимост на данните, тъй като промените в схемата и в отделните </a:t>
            </a:r>
            <a:r>
              <a:rPr lang="bg-BG" sz="2400" dirty="0" err="1"/>
              <a:t>подсхеми</a:t>
            </a:r>
            <a:r>
              <a:rPr lang="bg-BG" sz="2400" dirty="0"/>
              <a:t> не влияят на останалите </a:t>
            </a:r>
            <a:r>
              <a:rPr lang="bg-BG" sz="2400" dirty="0" err="1"/>
              <a:t>подсхеми</a:t>
            </a:r>
            <a:r>
              <a:rPr lang="bg-BG" sz="2400" dirty="0"/>
              <a:t> и програмни продукти.</a:t>
            </a:r>
          </a:p>
          <a:p>
            <a:pPr marL="853200" indent="-457200" algn="just">
              <a:lnSpc>
                <a:spcPct val="130000"/>
              </a:lnSpc>
              <a:buClr>
                <a:schemeClr val="accent1">
                  <a:lumMod val="75000"/>
                </a:schemeClr>
              </a:buClr>
              <a:buSzPct val="85000"/>
              <a:buFont typeface="+mj-lt"/>
              <a:buAutoNum type="arabicPeriod" startAt="4"/>
              <a:defRPr/>
            </a:pPr>
            <a:r>
              <a:rPr lang="bg-BG" sz="2400" dirty="0"/>
              <a:t>Схемата използва общ език за определяне на цялата база данни, а в зависимост от потребителите и техните </a:t>
            </a:r>
            <a:r>
              <a:rPr lang="bg-BG" sz="2400" dirty="0" err="1"/>
              <a:t>потъребностри</a:t>
            </a:r>
            <a:r>
              <a:rPr lang="bg-BG" sz="2400" dirty="0"/>
              <a:t>, могат да се използват разнообразни езици за сформиране на малка база данни чрез </a:t>
            </a:r>
            <a:r>
              <a:rPr lang="bg-BG" sz="2400" dirty="0" err="1"/>
              <a:t>подсхема</a:t>
            </a:r>
            <a:r>
              <a:rPr lang="bg-BG" sz="2400" dirty="0"/>
              <a:t>.</a:t>
            </a:r>
          </a:p>
          <a:p>
            <a:pPr marL="396000" algn="ctr">
              <a:lnSpc>
                <a:spcPct val="130000"/>
              </a:lnSpc>
              <a:buClr>
                <a:schemeClr val="accent1">
                  <a:lumMod val="75000"/>
                </a:schemeClr>
              </a:buClr>
              <a:buSzPct val="85000"/>
              <a:defRPr/>
            </a:pPr>
            <a:r>
              <a:rPr lang="bg-BG" sz="2400" b="1" i="1" dirty="0"/>
              <a:t>Модели данни </a:t>
            </a:r>
          </a:p>
          <a:p>
            <a:pPr indent="457200" algn="just">
              <a:lnSpc>
                <a:spcPct val="120000"/>
              </a:lnSpc>
              <a:buClr>
                <a:schemeClr val="accent1">
                  <a:lumMod val="75000"/>
                </a:schemeClr>
              </a:buClr>
              <a:buSzPct val="85000"/>
              <a:defRPr/>
            </a:pPr>
            <a:r>
              <a:rPr lang="bg-BG" sz="2400" dirty="0"/>
              <a:t>Моделите помагат да се приложат схеми на логическо развитие на базите данни. Различните начини, използвани за описване на връзките между данните, се отразяват на организацията на данните, наречена модел на данните или логическа структура на БД.</a:t>
            </a:r>
          </a:p>
        </p:txBody>
      </p:sp>
    </p:spTree>
    <p:extLst>
      <p:ext uri="{BB962C8B-B14F-4D97-AF65-F5344CB8AC3E}">
        <p14:creationId xmlns:p14="http://schemas.microsoft.com/office/powerpoint/2010/main" val="125789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23</a:t>
            </a:fld>
            <a:endParaRPr lang="bg-BG" dirty="0"/>
          </a:p>
        </p:txBody>
      </p:sp>
      <p:sp>
        <p:nvSpPr>
          <p:cNvPr id="3" name="Text Placeholder 2"/>
          <p:cNvSpPr>
            <a:spLocks noGrp="1"/>
          </p:cNvSpPr>
          <p:nvPr>
            <p:ph type="body" idx="1"/>
          </p:nvPr>
        </p:nvSpPr>
        <p:spPr>
          <a:xfrm>
            <a:off x="2225614" y="92225"/>
            <a:ext cx="9966385" cy="6765775"/>
          </a:xfrm>
          <a:solidFill>
            <a:schemeClr val="bg1"/>
          </a:solidFill>
        </p:spPr>
        <p:txBody>
          <a:bodyPr>
            <a:noAutofit/>
          </a:bodyPr>
          <a:lstStyle/>
          <a:p>
            <a:pPr algn="ctr">
              <a:lnSpc>
                <a:spcPct val="130000"/>
              </a:lnSpc>
              <a:spcBef>
                <a:spcPts val="0"/>
              </a:spcBef>
              <a:defRPr/>
            </a:pPr>
            <a:r>
              <a:rPr lang="ru-RU" sz="2400" b="1" i="1" dirty="0"/>
              <a:t>Йерархичен модел на данните </a:t>
            </a:r>
          </a:p>
          <a:p>
            <a:pPr indent="457200" algn="just">
              <a:lnSpc>
                <a:spcPct val="130000"/>
              </a:lnSpc>
              <a:spcBef>
                <a:spcPts val="0"/>
              </a:spcBef>
              <a:defRPr/>
            </a:pPr>
            <a:r>
              <a:rPr lang="ru-RU" sz="2400" dirty="0"/>
              <a:t>Данните се съхраняват в предварително определена йерархия. Дървовиден модел на данни, съдържа корен и клони.  </a:t>
            </a:r>
            <a:r>
              <a:rPr lang="ru-RU" dirty="0"/>
              <a:t> </a:t>
            </a:r>
            <a:r>
              <a:rPr lang="ru-RU" sz="2400" dirty="0"/>
              <a:t>Корен на дървото е една таблица. Йерархическото дърво е обърнато с корена нагоре. Релацията в една йерархична база данни е представена от термините родител/наследник. При тази релация всяка родителска таблица може да бъде асоциирана с повече от една дъщерни таблици, но една дъщерна таблица може да бъде асоциирана само с една родителска таблица. Тези таблици са изрично свързани чрез указател или чрез физическата подредба на записите в таблиците</a:t>
            </a:r>
            <a:r>
              <a:rPr lang="ru-RU" dirty="0"/>
              <a:t>. </a:t>
            </a:r>
            <a:r>
              <a:rPr lang="ru-RU" sz="2400" dirty="0"/>
              <a:t>Такъв тип връзка се нарича Едно към Много. (1:</a:t>
            </a:r>
            <a:r>
              <a:rPr lang="en-US" sz="2400" dirty="0"/>
              <a:t>N</a:t>
            </a:r>
            <a:r>
              <a:rPr lang="ru-RU" sz="2400" dirty="0"/>
              <a:t>) В йерархичната структура потребителят осъществява достъп до данните, като започва от таблицата-корен и обхожда дървото надолу, докато достигне желаните данни. </a:t>
            </a:r>
            <a:endParaRPr lang="bg-BG" altLang="bg-BG" sz="2400" dirty="0">
              <a:latin typeface="Cambria" panose="02040503050406030204" pitchFamily="18" charset="0"/>
            </a:endParaRPr>
          </a:p>
        </p:txBody>
      </p:sp>
    </p:spTree>
    <p:extLst>
      <p:ext uri="{BB962C8B-B14F-4D97-AF65-F5344CB8AC3E}">
        <p14:creationId xmlns:p14="http://schemas.microsoft.com/office/powerpoint/2010/main" val="1716919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18764" y="279360"/>
            <a:ext cx="9780731" cy="5373779"/>
          </a:xfrm>
        </p:spPr>
        <p:txBody>
          <a:bodyPr wrap="square">
            <a:spAutoFit/>
          </a:bodyPr>
          <a:lstStyle/>
          <a:p>
            <a:pPr indent="457200" algn="just">
              <a:lnSpc>
                <a:spcPct val="130000"/>
              </a:lnSpc>
              <a:spcBef>
                <a:spcPts val="0"/>
              </a:spcBef>
              <a:defRPr/>
            </a:pPr>
            <a:r>
              <a:rPr lang="bg-BG" sz="2400" dirty="0"/>
              <a:t>Йерархичният модел може да бъде подходящ за организации, които не се променят често, но при гъвкавите организации, такива с разнообразни потребности не е подходящ. </a:t>
            </a:r>
          </a:p>
          <a:p>
            <a:pPr indent="457200" algn="just">
              <a:lnSpc>
                <a:spcPct val="130000"/>
              </a:lnSpc>
              <a:spcBef>
                <a:spcPts val="0"/>
              </a:spcBef>
              <a:defRPr/>
            </a:pPr>
            <a:r>
              <a:rPr lang="bg-BG" sz="2400" dirty="0"/>
              <a:t>Предимство на йерархичния модел е бързия достъп до данните, силно опростен на логическо ниво. На физическо ниво обаче това предимство се отразява в съхраняването на голямо количество излишна (многократно повтаряща се) информация, което е недостатък на модела. По подразбиране йерархичната база данни се проектира еднократно в началото и не се предполага структурата ѝ да се променя по време на изпълнение.</a:t>
            </a:r>
          </a:p>
          <a:p>
            <a:pPr indent="457200" algn="just">
              <a:lnSpc>
                <a:spcPct val="130000"/>
              </a:lnSpc>
              <a:spcBef>
                <a:spcPts val="0"/>
              </a:spcBef>
              <a:defRPr/>
            </a:pPr>
            <a:endParaRPr lang="bg-BG" alt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24</a:t>
            </a:fld>
            <a:endParaRPr lang="bg-BG" dirty="0"/>
          </a:p>
        </p:txBody>
      </p:sp>
    </p:spTree>
    <p:extLst>
      <p:ext uri="{BB962C8B-B14F-4D97-AF65-F5344CB8AC3E}">
        <p14:creationId xmlns:p14="http://schemas.microsoft.com/office/powerpoint/2010/main" val="1379324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25</a:t>
            </a:fld>
            <a:endParaRPr lang="bg-BG"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l="21397" t="38795" r="22456" b="21825"/>
          <a:stretch>
            <a:fillRect/>
          </a:stretch>
        </p:blipFill>
        <p:spPr bwMode="auto">
          <a:xfrm>
            <a:off x="2595530" y="1000664"/>
            <a:ext cx="9596469" cy="585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85019" y="257971"/>
            <a:ext cx="5954002" cy="523926"/>
          </a:xfrm>
          <a:prstGeom prst="rect">
            <a:avLst/>
          </a:prstGeom>
        </p:spPr>
        <p:txBody>
          <a:bodyPr wrap="none">
            <a:spAutoFit/>
          </a:bodyPr>
          <a:lstStyle/>
          <a:p>
            <a:pPr indent="457200" algn="just">
              <a:lnSpc>
                <a:spcPct val="130000"/>
              </a:lnSpc>
              <a:buClr>
                <a:schemeClr val="accent1">
                  <a:lumMod val="75000"/>
                </a:schemeClr>
              </a:buClr>
              <a:buSzPct val="85000"/>
              <a:defRPr/>
            </a:pPr>
            <a:r>
              <a:rPr lang="ru-RU" sz="2400" i="1" dirty="0"/>
              <a:t>Пример за </a:t>
            </a:r>
            <a:r>
              <a:rPr lang="de-DE" sz="2400" i="1" dirty="0"/>
              <a:t>йерархич</a:t>
            </a:r>
            <a:r>
              <a:rPr lang="bg-BG" sz="2400" i="1" dirty="0"/>
              <a:t>ен</a:t>
            </a:r>
            <a:r>
              <a:rPr lang="de-DE" sz="2400" i="1" dirty="0"/>
              <a:t> модел</a:t>
            </a:r>
            <a:r>
              <a:rPr lang="bg-BG" sz="2400" i="1" dirty="0"/>
              <a:t> на данни</a:t>
            </a:r>
            <a:r>
              <a:rPr lang="de-DE" sz="2400" i="1" dirty="0"/>
              <a:t> </a:t>
            </a:r>
            <a:endParaRPr lang="ru-RU" sz="2400" i="1" dirty="0"/>
          </a:p>
        </p:txBody>
      </p:sp>
    </p:spTree>
    <p:extLst>
      <p:ext uri="{BB962C8B-B14F-4D97-AF65-F5344CB8AC3E}">
        <p14:creationId xmlns:p14="http://schemas.microsoft.com/office/powerpoint/2010/main" val="2054943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26</a:t>
            </a:fld>
            <a:endParaRPr lang="bg-BG" dirty="0"/>
          </a:p>
        </p:txBody>
      </p:sp>
      <p:sp>
        <p:nvSpPr>
          <p:cNvPr id="2" name="Rectangle 1"/>
          <p:cNvSpPr/>
          <p:nvPr/>
        </p:nvSpPr>
        <p:spPr>
          <a:xfrm>
            <a:off x="2032001" y="465259"/>
            <a:ext cx="9944100" cy="5853910"/>
          </a:xfrm>
          <a:prstGeom prst="rect">
            <a:avLst/>
          </a:prstGeom>
        </p:spPr>
        <p:txBody>
          <a:bodyPr wrap="square">
            <a:spAutoFit/>
          </a:bodyPr>
          <a:lstStyle/>
          <a:p>
            <a:pPr algn="ctr">
              <a:lnSpc>
                <a:spcPct val="130000"/>
              </a:lnSpc>
              <a:buClr>
                <a:schemeClr val="accent1">
                  <a:lumMod val="75000"/>
                </a:schemeClr>
              </a:buClr>
              <a:buSzPct val="85000"/>
              <a:defRPr/>
            </a:pPr>
            <a:r>
              <a:rPr lang="bg-BG" sz="2400" b="1" i="1" dirty="0"/>
              <a:t>Мрежов модел данни</a:t>
            </a:r>
          </a:p>
          <a:p>
            <a:pPr indent="457200" algn="just">
              <a:lnSpc>
                <a:spcPct val="130000"/>
              </a:lnSpc>
              <a:buClr>
                <a:schemeClr val="accent1">
                  <a:lumMod val="75000"/>
                </a:schemeClr>
              </a:buClr>
              <a:buSzPct val="85000"/>
              <a:defRPr/>
            </a:pPr>
            <a:r>
              <a:rPr lang="bg-BG" sz="2400" dirty="0"/>
              <a:t>Мрежовият модел на база данни е гъвкав начин за представяне на обекти и връзките между тях. Предложен е от Чарлз </a:t>
            </a:r>
            <a:r>
              <a:rPr lang="bg-BG" sz="2400" dirty="0" err="1"/>
              <a:t>Бакман</a:t>
            </a:r>
            <a:r>
              <a:rPr lang="bg-BG" sz="2400" dirty="0"/>
              <a:t> и разработен като стандартна спецификация, публикувана през 1969 година от консорциума CODASYL.</a:t>
            </a:r>
          </a:p>
          <a:p>
            <a:pPr indent="457200" algn="just">
              <a:lnSpc>
                <a:spcPct val="130000"/>
              </a:lnSpc>
              <a:buClr>
                <a:schemeClr val="accent1">
                  <a:lumMod val="75000"/>
                </a:schemeClr>
              </a:buClr>
              <a:buSzPct val="85000"/>
              <a:defRPr/>
            </a:pPr>
            <a:r>
              <a:rPr lang="bg-BG" sz="2400" dirty="0"/>
              <a:t>Мрежовият модел надгражда йерархичния модел на бази данни, при който данните са структурирани в дърво и всеки запис има много „наследници“ и само един „родител“. За разлика от него, мрежовият модел позволява всеки запис да има и множество „родители“, с което дървовидната структура се променя в графова (по-точно в ориентиран граф).</a:t>
            </a:r>
          </a:p>
          <a:p>
            <a:pPr indent="457200" algn="just">
              <a:lnSpc>
                <a:spcPct val="130000"/>
              </a:lnSpc>
              <a:buClr>
                <a:schemeClr val="accent1">
                  <a:lumMod val="75000"/>
                </a:schemeClr>
              </a:buClr>
              <a:buSzPct val="85000"/>
              <a:defRPr/>
            </a:pPr>
            <a:endParaRPr lang="bg-BG" sz="2400" dirty="0"/>
          </a:p>
        </p:txBody>
      </p:sp>
    </p:spTree>
    <p:extLst>
      <p:ext uri="{BB962C8B-B14F-4D97-AF65-F5344CB8AC3E}">
        <p14:creationId xmlns:p14="http://schemas.microsoft.com/office/powerpoint/2010/main" val="3174392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27</a:t>
            </a:fld>
            <a:endParaRPr lang="bg-BG" dirty="0"/>
          </a:p>
        </p:txBody>
      </p:sp>
      <p:sp>
        <p:nvSpPr>
          <p:cNvPr id="2" name="Rectangle 1"/>
          <p:cNvSpPr/>
          <p:nvPr/>
        </p:nvSpPr>
        <p:spPr>
          <a:xfrm>
            <a:off x="2032000" y="154204"/>
            <a:ext cx="9931400" cy="7774436"/>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latin typeface="Cambria" panose="02040503050406030204" pitchFamily="18" charset="0"/>
              </a:rPr>
              <a:t>Всеки възел в графа отговаря на колекция от записи от данни, а дъгите, свързващи възлите, представят релациите в мрежовата база данни и са от тип „едно към много“. Дъгите са насочени и първия възел се нарича „собственик“, а вторият — „член“, т.е. един запис от възела-собственик може да се свърже с множество записи във възела-член, но един запис във възела-член може да се свърже с най-много един запис във възела-собственик.</a:t>
            </a:r>
          </a:p>
          <a:p>
            <a:pPr>
              <a:lnSpc>
                <a:spcPct val="130000"/>
              </a:lnSpc>
              <a:buClr>
                <a:schemeClr val="accent1">
                  <a:lumMod val="75000"/>
                </a:schemeClr>
              </a:buClr>
              <a:buSzPct val="85000"/>
              <a:defRPr/>
            </a:pPr>
            <a:r>
              <a:rPr lang="bg-BG" sz="2400" i="1" dirty="0"/>
              <a:t>Компоненти на мрежовия модел на база данни</a:t>
            </a:r>
          </a:p>
          <a:p>
            <a:pPr indent="457200" algn="just">
              <a:lnSpc>
                <a:spcPct val="130000"/>
              </a:lnSpc>
              <a:buClr>
                <a:schemeClr val="accent1">
                  <a:lumMod val="75000"/>
                </a:schemeClr>
              </a:buClr>
              <a:buSzPct val="85000"/>
              <a:defRPr/>
            </a:pPr>
            <a:r>
              <a:rPr lang="bg-BG" sz="2400" dirty="0">
                <a:latin typeface="Cambria" panose="02040503050406030204" pitchFamily="18" charset="0"/>
              </a:rPr>
              <a:t>Основните компоненти в мрежовия модел на база данни са записи и съвкупност от записи. Обектите от една предметна област са обединени в мрежа – множество.</a:t>
            </a:r>
          </a:p>
          <a:p>
            <a:pPr indent="457200" algn="just">
              <a:lnSpc>
                <a:spcPct val="130000"/>
              </a:lnSpc>
              <a:buClr>
                <a:schemeClr val="accent1">
                  <a:lumMod val="75000"/>
                </a:schemeClr>
              </a:buClr>
              <a:buSzPct val="85000"/>
              <a:defRPr/>
            </a:pPr>
            <a:r>
              <a:rPr lang="bg-BG" sz="2400" dirty="0">
                <a:latin typeface="Cambria" panose="02040503050406030204" pitchFamily="18" charset="0"/>
              </a:rPr>
              <a:t> Базата данни се състои от няколко мрежи, а те от своя страна съдържат записи. Една съвкупност от записи може да принадлежи на няколко мрежи.</a:t>
            </a:r>
          </a:p>
          <a:p>
            <a:pPr indent="457200" algn="just">
              <a:lnSpc>
                <a:spcPct val="130000"/>
              </a:lnSpc>
              <a:buClr>
                <a:schemeClr val="accent1">
                  <a:lumMod val="75000"/>
                </a:schemeClr>
              </a:buClr>
              <a:buSzPct val="85000"/>
              <a:defRPr/>
            </a:pPr>
            <a:endParaRPr lang="bg-BG" sz="2400" dirty="0">
              <a:latin typeface="Cambria" panose="02040503050406030204" pitchFamily="18" charset="0"/>
            </a:endParaRPr>
          </a:p>
          <a:p>
            <a:pPr indent="457200" algn="just">
              <a:lnSpc>
                <a:spcPct val="130000"/>
              </a:lnSpc>
              <a:buClr>
                <a:schemeClr val="accent1">
                  <a:lumMod val="75000"/>
                </a:schemeClr>
              </a:buClr>
              <a:buSzPct val="85000"/>
              <a:defRPr/>
            </a:pPr>
            <a:endParaRPr lang="bg-BG" sz="2400" dirty="0">
              <a:latin typeface="Cambria" panose="02040503050406030204" pitchFamily="18" charset="0"/>
            </a:endParaRPr>
          </a:p>
        </p:txBody>
      </p:sp>
    </p:spTree>
    <p:extLst>
      <p:ext uri="{BB962C8B-B14F-4D97-AF65-F5344CB8AC3E}">
        <p14:creationId xmlns:p14="http://schemas.microsoft.com/office/powerpoint/2010/main" val="3741159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28</a:t>
            </a:fld>
            <a:endParaRPr lang="bg-BG" dirty="0"/>
          </a:p>
        </p:txBody>
      </p:sp>
      <p:sp>
        <p:nvSpPr>
          <p:cNvPr id="2" name="Rectangle 1"/>
          <p:cNvSpPr/>
          <p:nvPr/>
        </p:nvSpPr>
        <p:spPr>
          <a:xfrm>
            <a:off x="2221781" y="149741"/>
            <a:ext cx="9699925" cy="6814173"/>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latin typeface="Cambria" panose="02040503050406030204" pitchFamily="18" charset="0"/>
              </a:rPr>
              <a:t>Предимствата на мрежовия модел са в бързината, с която се осъществява достъпът до данните, и във възможността за отправяне към базата данни на по-сложни заявки, отколкото са заявките към йерархични бази данни. Недостатъците на модела се свързани с наличието на излишно повтарящи се данни и с необходимостта структурата на базата да се проектира внимателно и много добре да се познава, за да може да се обхожда ефективно и да не се налага промяната ѝ в процеса на работа, тъй като това влияе на приложните програми, които работят с базата.</a:t>
            </a:r>
          </a:p>
          <a:p>
            <a:pPr indent="457200" algn="just">
              <a:lnSpc>
                <a:spcPct val="130000"/>
              </a:lnSpc>
              <a:buClr>
                <a:schemeClr val="accent1">
                  <a:lumMod val="75000"/>
                </a:schemeClr>
              </a:buClr>
              <a:buSzPct val="85000"/>
            </a:pPr>
            <a:r>
              <a:rPr lang="bg-BG" sz="2400" dirty="0">
                <a:latin typeface="Cambria" panose="02040503050406030204" pitchFamily="18" charset="0"/>
              </a:rPr>
              <a:t>Основният аргумент в полза на мрежовия модел в сравнение с йерархичния, е че позволява връзките между същностите (</a:t>
            </a:r>
            <a:r>
              <a:rPr lang="bg-BG" sz="2400" dirty="0" err="1">
                <a:latin typeface="Cambria" panose="02040503050406030204" pitchFamily="18" charset="0"/>
              </a:rPr>
              <a:t>entities</a:t>
            </a:r>
            <a:r>
              <a:rPr lang="bg-BG" sz="2400" dirty="0">
                <a:latin typeface="Cambria" panose="02040503050406030204" pitchFamily="18" charset="0"/>
              </a:rPr>
              <a:t>) да се моделират по естествен начин. Въпреки че моделът е широко внедрен и използван, той не успява да се наложи по две основни причини. </a:t>
            </a:r>
          </a:p>
        </p:txBody>
      </p:sp>
    </p:spTree>
    <p:extLst>
      <p:ext uri="{BB962C8B-B14F-4D97-AF65-F5344CB8AC3E}">
        <p14:creationId xmlns:p14="http://schemas.microsoft.com/office/powerpoint/2010/main" val="117044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12210" y="239166"/>
            <a:ext cx="9798958" cy="6434350"/>
          </a:xfrm>
        </p:spPr>
        <p:txBody>
          <a:bodyPr>
            <a:noAutofit/>
          </a:bodyPr>
          <a:lstStyle/>
          <a:p>
            <a:pPr indent="457200" algn="just">
              <a:lnSpc>
                <a:spcPct val="130000"/>
              </a:lnSpc>
            </a:pPr>
            <a:r>
              <a:rPr lang="bg-BG" sz="2400" dirty="0">
                <a:latin typeface="Cambria" panose="02040503050406030204" pitchFamily="18" charset="0"/>
              </a:rPr>
              <a:t>Първо, за своите продукти IBM избира да се придържа към йерархичния модел с </a:t>
            </a:r>
            <a:r>
              <a:rPr lang="bg-BG" sz="2400" dirty="0" err="1">
                <a:latin typeface="Cambria" panose="02040503050406030204" pitchFamily="18" charset="0"/>
              </a:rPr>
              <a:t>полумрежови</a:t>
            </a:r>
            <a:r>
              <a:rPr lang="bg-BG" sz="2400" dirty="0">
                <a:latin typeface="Cambria" panose="02040503050406030204" pitchFamily="18" charset="0"/>
              </a:rPr>
              <a:t> разширения. Второ, с времето моделът бива изместен от релационния модел.</a:t>
            </a:r>
          </a:p>
          <a:p>
            <a:pPr indent="457200" algn="just">
              <a:lnSpc>
                <a:spcPct val="130000"/>
              </a:lnSpc>
            </a:pPr>
            <a:r>
              <a:rPr lang="bg-BG" sz="2400" dirty="0">
                <a:latin typeface="Cambria" panose="02040503050406030204" pitchFamily="18" charset="0"/>
              </a:rPr>
              <a:t>До началото на 1980-те предимствата по отношение на бързодействието, които йерархичните и мрежовите бази данни предлагат при ниски навигационни интерфейси, определят приложението им в много програми, но с повишаването на хардуерното бързодействие, допълнителната производителност и гъвкавост на релационния модел, мрежовият модел постепенно излиза от употреба при корпоративните приложения за бази данни.</a:t>
            </a:r>
          </a:p>
          <a:p>
            <a:pPr indent="457200" algn="just">
              <a:lnSpc>
                <a:spcPct val="130000"/>
              </a:lnSpc>
            </a:pPr>
            <a:endParaRPr lang="bg-BG" sz="2400" dirty="0">
              <a:latin typeface="Cambria" panose="02040503050406030204" pitchFamily="18" charset="0"/>
            </a:endParaRPr>
          </a:p>
          <a:p>
            <a:pPr indent="457200" algn="just">
              <a:lnSpc>
                <a:spcPct val="130000"/>
              </a:lnSpc>
              <a:defRPr/>
            </a:pPr>
            <a:endParaRPr lang="bg-BG" sz="2400" dirty="0">
              <a:latin typeface="Cambria" panose="02040503050406030204" pitchFamily="18" charset="0"/>
            </a:endParaRPr>
          </a:p>
          <a:p>
            <a:pPr indent="457200" algn="just">
              <a:lnSpc>
                <a:spcPct val="130000"/>
              </a:lnSpc>
              <a:defRPr/>
            </a:pPr>
            <a:endParaRPr lang="bg-BG" sz="2400"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081674E5-CD74-4638-A238-012A517DC16A}" type="slidenum">
              <a:rPr lang="bg-BG" smtClean="0"/>
              <a:t>29</a:t>
            </a:fld>
            <a:endParaRPr lang="bg-BG" dirty="0"/>
          </a:p>
        </p:txBody>
      </p:sp>
    </p:spTree>
    <p:extLst>
      <p:ext uri="{BB962C8B-B14F-4D97-AF65-F5344CB8AC3E}">
        <p14:creationId xmlns:p14="http://schemas.microsoft.com/office/powerpoint/2010/main" val="112468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3</a:t>
            </a:fld>
            <a:endParaRPr lang="bg-BG" dirty="0"/>
          </a:p>
        </p:txBody>
      </p:sp>
      <p:sp>
        <p:nvSpPr>
          <p:cNvPr id="2" name="Rectangle 1"/>
          <p:cNvSpPr/>
          <p:nvPr/>
        </p:nvSpPr>
        <p:spPr>
          <a:xfrm>
            <a:off x="2095571" y="311391"/>
            <a:ext cx="9423400" cy="4565410"/>
          </a:xfrm>
          <a:prstGeom prst="rect">
            <a:avLst/>
          </a:prstGeom>
        </p:spPr>
        <p:txBody>
          <a:bodyPr vert="horz" lIns="91440" tIns="45720" rIns="91440" bIns="45720" rtlCol="0" anchor="t">
            <a:noAutofit/>
          </a:bodyPr>
          <a:lstStyle/>
          <a:p>
            <a:pPr indent="457200" algn="just">
              <a:lnSpc>
                <a:spcPct val="150000"/>
              </a:lnSpc>
              <a:buClr>
                <a:schemeClr val="accent1">
                  <a:lumMod val="75000"/>
                </a:schemeClr>
              </a:buClr>
              <a:buSzPct val="85000"/>
              <a:buFont typeface="Wingdings" pitchFamily="2" charset="2"/>
              <a:buNone/>
            </a:pPr>
            <a:r>
              <a:rPr lang="bg-BG" sz="2400" dirty="0">
                <a:latin typeface="Cambria" panose="02040503050406030204" pitchFamily="18" charset="0"/>
              </a:rPr>
              <a:t>Базите данни се използват да съхраняват, манипулират и възстановяват данни за организацията или фирмата и тяхната обкръжаваща среда. Технологиите, които се използват в базите данни, са за рутинно обработване на данни и информация от един персонален компютър или от сървъри за достъп до бизнес данни. Очакванията са значението на базите данни да се увеличава непрекъснато. Мениджърите търсят достъп до знания и факти, за да постигнат конкурентни предимства, като използват БД. </a:t>
            </a:r>
          </a:p>
        </p:txBody>
      </p:sp>
    </p:spTree>
    <p:extLst>
      <p:ext uri="{BB962C8B-B14F-4D97-AF65-F5344CB8AC3E}">
        <p14:creationId xmlns:p14="http://schemas.microsoft.com/office/powerpoint/2010/main" val="1296872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54942" y="615848"/>
            <a:ext cx="8670426" cy="4764034"/>
          </a:xfrm>
        </p:spPr>
        <p:txBody>
          <a:bodyPr>
            <a:noAutofit/>
          </a:bodyPr>
          <a:lstStyle/>
          <a:p>
            <a:pPr indent="457200" algn="just">
              <a:lnSpc>
                <a:spcPct val="130000"/>
              </a:lnSpc>
              <a:spcBef>
                <a:spcPts val="0"/>
              </a:spcBef>
            </a:pPr>
            <a:r>
              <a:rPr lang="de-DE" sz="2400" dirty="0" err="1">
                <a:latin typeface="Cambria" panose="02040503050406030204" pitchFamily="18" charset="0"/>
              </a:rPr>
              <a:t>Някои</a:t>
            </a:r>
            <a:r>
              <a:rPr lang="de-DE" sz="2400" dirty="0">
                <a:latin typeface="Cambria" panose="02040503050406030204" pitchFamily="18" charset="0"/>
              </a:rPr>
              <a:t> </a:t>
            </a:r>
            <a:r>
              <a:rPr lang="de-DE" sz="2400" dirty="0" err="1">
                <a:latin typeface="Cambria" panose="02040503050406030204" pitchFamily="18" charset="0"/>
              </a:rPr>
              <a:t>по-известни</a:t>
            </a:r>
            <a:r>
              <a:rPr lang="de-DE" sz="2400" dirty="0">
                <a:latin typeface="Cambria" panose="02040503050406030204" pitchFamily="18" charset="0"/>
              </a:rPr>
              <a:t> </a:t>
            </a:r>
            <a:r>
              <a:rPr lang="de-DE" sz="2400" dirty="0" err="1">
                <a:latin typeface="Cambria" panose="02040503050406030204" pitchFamily="18" charset="0"/>
              </a:rPr>
              <a:t>програми</a:t>
            </a:r>
            <a:r>
              <a:rPr lang="de-DE" sz="2400" dirty="0">
                <a:latin typeface="Cambria" panose="02040503050406030204" pitchFamily="18" charset="0"/>
              </a:rPr>
              <a:t> </a:t>
            </a:r>
            <a:r>
              <a:rPr lang="de-DE" sz="2400" dirty="0" err="1">
                <a:latin typeface="Cambria" panose="02040503050406030204" pitchFamily="18" charset="0"/>
              </a:rPr>
              <a:t>за</a:t>
            </a:r>
            <a:r>
              <a:rPr lang="de-DE" sz="2400" dirty="0">
                <a:latin typeface="Cambria" panose="02040503050406030204" pitchFamily="18" charset="0"/>
              </a:rPr>
              <a:t> </a:t>
            </a:r>
            <a:r>
              <a:rPr lang="de-DE" sz="2400" dirty="0" err="1">
                <a:latin typeface="Cambria" panose="02040503050406030204" pitchFamily="18" charset="0"/>
              </a:rPr>
              <a:t>работа</a:t>
            </a:r>
            <a:r>
              <a:rPr lang="de-DE" sz="2400" dirty="0">
                <a:latin typeface="Cambria" panose="02040503050406030204" pitchFamily="18" charset="0"/>
              </a:rPr>
              <a:t> с </a:t>
            </a:r>
            <a:r>
              <a:rPr lang="de-DE" sz="2400" dirty="0" err="1">
                <a:latin typeface="Cambria" panose="02040503050406030204" pitchFamily="18" charset="0"/>
              </a:rPr>
              <a:t>мрежови</a:t>
            </a:r>
            <a:r>
              <a:rPr lang="de-DE" sz="2400" dirty="0">
                <a:latin typeface="Cambria" panose="02040503050406030204" pitchFamily="18" charset="0"/>
              </a:rPr>
              <a:t> </a:t>
            </a:r>
            <a:r>
              <a:rPr lang="de-DE" sz="2400" dirty="0" err="1">
                <a:latin typeface="Cambria" panose="02040503050406030204" pitchFamily="18" charset="0"/>
              </a:rPr>
              <a:t>бази</a:t>
            </a:r>
            <a:r>
              <a:rPr lang="de-DE" sz="2400" dirty="0">
                <a:latin typeface="Cambria" panose="02040503050406030204" pitchFamily="18" charset="0"/>
              </a:rPr>
              <a:t> </a:t>
            </a:r>
            <a:r>
              <a:rPr lang="de-DE" sz="2400" dirty="0" err="1">
                <a:latin typeface="Cambria" panose="02040503050406030204" pitchFamily="18" charset="0"/>
              </a:rPr>
              <a:t>данни</a:t>
            </a:r>
            <a:r>
              <a:rPr lang="de-DE" sz="2400" dirty="0">
                <a:latin typeface="Cambria" panose="02040503050406030204" pitchFamily="18" charset="0"/>
              </a:rPr>
              <a:t> </a:t>
            </a:r>
            <a:r>
              <a:rPr lang="de-DE" sz="2400" dirty="0" err="1">
                <a:latin typeface="Cambria" panose="02040503050406030204" pitchFamily="18" charset="0"/>
              </a:rPr>
              <a:t>са</a:t>
            </a:r>
            <a:r>
              <a:rPr lang="de-DE" sz="2400" dirty="0">
                <a:latin typeface="Cambria" panose="02040503050406030204" pitchFamily="18" charset="0"/>
              </a:rPr>
              <a:t>:</a:t>
            </a:r>
            <a:endParaRPr lang="bg-BG" sz="2400" dirty="0">
              <a:latin typeface="Cambria" panose="02040503050406030204" pitchFamily="18" charset="0"/>
            </a:endParaRPr>
          </a:p>
          <a:p>
            <a:pPr marL="792000" indent="-396000" algn="just">
              <a:lnSpc>
                <a:spcPct val="130000"/>
              </a:lnSpc>
              <a:spcBef>
                <a:spcPts val="0"/>
              </a:spcBef>
              <a:buFont typeface="Wingdings" panose="05000000000000000000" pitchFamily="2" charset="2"/>
              <a:buChar char="q"/>
              <a:defRPr/>
            </a:pPr>
            <a:r>
              <a:rPr lang="en-GB" sz="2400" dirty="0" err="1"/>
              <a:t>TurboIMAGE</a:t>
            </a:r>
            <a:r>
              <a:rPr lang="en-GB" sz="2400" dirty="0"/>
              <a:t>,</a:t>
            </a:r>
            <a:endParaRPr lang="bg-BG" sz="2400" dirty="0"/>
          </a:p>
          <a:p>
            <a:pPr marL="792000" indent="-396000" algn="just">
              <a:lnSpc>
                <a:spcPct val="130000"/>
              </a:lnSpc>
              <a:spcBef>
                <a:spcPts val="0"/>
              </a:spcBef>
              <a:buFont typeface="Wingdings" panose="05000000000000000000" pitchFamily="2" charset="2"/>
              <a:buChar char="q"/>
              <a:defRPr/>
            </a:pPr>
            <a:r>
              <a:rPr lang="en-GB" sz="2400" dirty="0"/>
              <a:t>IDMS (Integrated Database Management System),</a:t>
            </a:r>
            <a:endParaRPr lang="bg-BG" sz="2400" dirty="0"/>
          </a:p>
          <a:p>
            <a:pPr marL="792000" indent="-396000" algn="just">
              <a:lnSpc>
                <a:spcPct val="130000"/>
              </a:lnSpc>
              <a:spcBef>
                <a:spcPts val="0"/>
              </a:spcBef>
              <a:buFont typeface="Wingdings" panose="05000000000000000000" pitchFamily="2" charset="2"/>
              <a:buChar char="q"/>
              <a:defRPr/>
            </a:pPr>
            <a:r>
              <a:rPr lang="en-GB" sz="2400" dirty="0"/>
              <a:t>RDM Embedded,</a:t>
            </a:r>
            <a:endParaRPr lang="bg-BG" sz="2400" dirty="0"/>
          </a:p>
          <a:p>
            <a:pPr marL="792000" indent="-396000" algn="just">
              <a:lnSpc>
                <a:spcPct val="130000"/>
              </a:lnSpc>
              <a:spcBef>
                <a:spcPts val="0"/>
              </a:spcBef>
              <a:buFont typeface="Wingdings" panose="05000000000000000000" pitchFamily="2" charset="2"/>
              <a:buChar char="q"/>
              <a:defRPr/>
            </a:pPr>
            <a:r>
              <a:rPr lang="en-GB" sz="2400" dirty="0"/>
              <a:t>RDM Server.</a:t>
            </a:r>
            <a:endParaRPr lang="bg-BG" sz="2400" dirty="0"/>
          </a:p>
          <a:p>
            <a:pPr indent="457200" algn="just">
              <a:lnSpc>
                <a:spcPct val="130000"/>
              </a:lnSpc>
              <a:spcBef>
                <a:spcPts val="0"/>
              </a:spcBef>
              <a:defRPr/>
            </a:pPr>
            <a:r>
              <a:rPr lang="en-GB" sz="2400" dirty="0" err="1">
                <a:latin typeface="Cambria" panose="02040503050406030204" pitchFamily="18" charset="0"/>
              </a:rPr>
              <a:t>Недостатък</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мрежовите</a:t>
            </a:r>
            <a:r>
              <a:rPr lang="en-GB" sz="2400" dirty="0">
                <a:latin typeface="Cambria" panose="02040503050406030204" pitchFamily="18" charset="0"/>
              </a:rPr>
              <a:t> </a:t>
            </a:r>
            <a:r>
              <a:rPr lang="en-GB" sz="2400" dirty="0" err="1">
                <a:latin typeface="Cambria" panose="02040503050406030204" pitchFamily="18" charset="0"/>
              </a:rPr>
              <a:t>модели</a:t>
            </a:r>
            <a:r>
              <a:rPr lang="en-GB" sz="2400" dirty="0">
                <a:latin typeface="Cambria" panose="02040503050406030204" pitchFamily="18" charset="0"/>
              </a:rPr>
              <a:t> </a:t>
            </a:r>
            <a:r>
              <a:rPr lang="en-GB" sz="2400" dirty="0" err="1">
                <a:latin typeface="Cambria" panose="02040503050406030204" pitchFamily="18" charset="0"/>
              </a:rPr>
              <a:t>от</a:t>
            </a:r>
            <a:r>
              <a:rPr lang="en-GB" sz="2400" dirty="0">
                <a:latin typeface="Cambria" panose="02040503050406030204" pitchFamily="18" charset="0"/>
              </a:rPr>
              <a:t> </a:t>
            </a:r>
            <a:r>
              <a:rPr lang="en-GB" sz="2400" dirty="0" err="1">
                <a:latin typeface="Cambria" panose="02040503050406030204" pitchFamily="18" charset="0"/>
              </a:rPr>
              <a:t>данни</a:t>
            </a:r>
            <a:r>
              <a:rPr lang="en-GB" sz="2400" dirty="0">
                <a:latin typeface="Cambria" panose="02040503050406030204" pitchFamily="18" charset="0"/>
              </a:rPr>
              <a:t> е, </a:t>
            </a:r>
            <a:r>
              <a:rPr lang="en-GB" sz="2400" dirty="0" err="1">
                <a:latin typeface="Cambria" panose="02040503050406030204" pitchFamily="18" charset="0"/>
              </a:rPr>
              <a:t>че</a:t>
            </a:r>
            <a:r>
              <a:rPr lang="en-GB" sz="2400" dirty="0">
                <a:latin typeface="Cambria" panose="02040503050406030204" pitchFamily="18" charset="0"/>
              </a:rPr>
              <a:t> </a:t>
            </a:r>
            <a:r>
              <a:rPr lang="en-GB" sz="2400" dirty="0" err="1">
                <a:latin typeface="Cambria" panose="02040503050406030204" pitchFamily="18" charset="0"/>
              </a:rPr>
              <a:t>при</a:t>
            </a:r>
            <a:r>
              <a:rPr lang="en-GB" sz="2400" dirty="0">
                <a:latin typeface="Cambria" panose="02040503050406030204" pitchFamily="18" charset="0"/>
              </a:rPr>
              <a:t> </a:t>
            </a:r>
            <a:r>
              <a:rPr lang="en-GB" sz="2400" dirty="0" err="1">
                <a:latin typeface="Cambria" panose="02040503050406030204" pitchFamily="18" charset="0"/>
              </a:rPr>
              <a:t>увеличаването</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сложността</a:t>
            </a:r>
            <a:r>
              <a:rPr lang="en-GB" sz="2400" dirty="0">
                <a:latin typeface="Cambria" panose="02040503050406030204" pitchFamily="18" charset="0"/>
              </a:rPr>
              <a:t> </a:t>
            </a:r>
            <a:r>
              <a:rPr lang="en-GB" sz="2400" dirty="0" err="1">
                <a:latin typeface="Cambria" panose="02040503050406030204" pitchFamily="18" charset="0"/>
              </a:rPr>
              <a:t>на</a:t>
            </a:r>
            <a:r>
              <a:rPr lang="en-GB" sz="2400" dirty="0">
                <a:latin typeface="Cambria" panose="02040503050406030204" pitchFamily="18" charset="0"/>
              </a:rPr>
              <a:t> </a:t>
            </a:r>
            <a:r>
              <a:rPr lang="en-GB" sz="2400" dirty="0" err="1">
                <a:latin typeface="Cambria" panose="02040503050406030204" pitchFamily="18" charset="0"/>
              </a:rPr>
              <a:t>модела</a:t>
            </a:r>
            <a:r>
              <a:rPr lang="en-GB" sz="2400" dirty="0">
                <a:latin typeface="Cambria" panose="02040503050406030204" pitchFamily="18" charset="0"/>
              </a:rPr>
              <a:t> </a:t>
            </a:r>
            <a:r>
              <a:rPr lang="en-GB" sz="2400" dirty="0" err="1">
                <a:latin typeface="Cambria" panose="02040503050406030204" pitchFamily="18" charset="0"/>
              </a:rPr>
              <a:t>става</a:t>
            </a:r>
            <a:r>
              <a:rPr lang="en-GB" sz="2400" dirty="0">
                <a:latin typeface="Cambria" panose="02040503050406030204" pitchFamily="18" charset="0"/>
              </a:rPr>
              <a:t> </a:t>
            </a:r>
            <a:r>
              <a:rPr lang="en-GB" sz="2400" dirty="0" err="1">
                <a:latin typeface="Cambria" panose="02040503050406030204" pitchFamily="18" charset="0"/>
              </a:rPr>
              <a:t>по-трудно</a:t>
            </a:r>
            <a:r>
              <a:rPr lang="en-GB" sz="2400" dirty="0">
                <a:latin typeface="Cambria" panose="02040503050406030204" pitchFamily="18" charset="0"/>
              </a:rPr>
              <a:t> </a:t>
            </a:r>
            <a:r>
              <a:rPr lang="en-GB" sz="2400" dirty="0" err="1">
                <a:latin typeface="Cambria" panose="02040503050406030204" pitchFamily="18" charset="0"/>
              </a:rPr>
              <a:t>неговото</a:t>
            </a:r>
            <a:r>
              <a:rPr lang="en-GB" sz="2400" dirty="0">
                <a:latin typeface="Cambria" panose="02040503050406030204" pitchFamily="18" charset="0"/>
              </a:rPr>
              <a:t> </a:t>
            </a:r>
            <a:r>
              <a:rPr lang="en-GB" sz="2400" dirty="0" err="1">
                <a:latin typeface="Cambria" panose="02040503050406030204" pitchFamily="18" charset="0"/>
              </a:rPr>
              <a:t>поддържане</a:t>
            </a:r>
            <a:r>
              <a:rPr lang="en-GB" sz="2400" dirty="0">
                <a:latin typeface="Cambria" panose="02040503050406030204" pitchFamily="18" charset="0"/>
              </a:rPr>
              <a:t> и </a:t>
            </a:r>
            <a:r>
              <a:rPr lang="en-GB" sz="2400" dirty="0" err="1">
                <a:latin typeface="Cambria" panose="02040503050406030204" pitchFamily="18" charset="0"/>
              </a:rPr>
              <a:t>използване</a:t>
            </a:r>
            <a:r>
              <a:rPr lang="en-GB" sz="2400" dirty="0">
                <a:latin typeface="Cambria" panose="02040503050406030204" pitchFamily="18" charset="0"/>
              </a:rPr>
              <a:t>.</a:t>
            </a:r>
            <a:endParaRPr lang="bg-BG" sz="2400" dirty="0">
              <a:latin typeface="Cambria" panose="02040503050406030204" pitchFamily="18" charset="0"/>
            </a:endParaRPr>
          </a:p>
          <a:p>
            <a:pPr marL="396000" algn="just">
              <a:lnSpc>
                <a:spcPct val="130000"/>
              </a:lnSpc>
              <a:spcBef>
                <a:spcPts val="0"/>
              </a:spcBef>
              <a:defRPr/>
            </a:pPr>
            <a:endParaRPr lang="bg-BG" sz="2400" dirty="0"/>
          </a:p>
          <a:p>
            <a:pPr indent="457200" algn="just">
              <a:lnSpc>
                <a:spcPct val="130000"/>
              </a:lnSpc>
            </a:pPr>
            <a:endParaRPr lang="bg-BG" sz="2400" dirty="0">
              <a:latin typeface="Cambria" panose="02040503050406030204" pitchFamily="18" charset="0"/>
            </a:endParaRPr>
          </a:p>
          <a:p>
            <a:pPr indent="457200" algn="just">
              <a:lnSpc>
                <a:spcPct val="130000"/>
              </a:lnSpc>
              <a:defRPr/>
            </a:pPr>
            <a:endParaRPr lang="bg-BG" sz="2400" dirty="0">
              <a:latin typeface="Cambria" panose="02040503050406030204" pitchFamily="18" charset="0"/>
            </a:endParaRPr>
          </a:p>
          <a:p>
            <a:pPr indent="457200" algn="just">
              <a:lnSpc>
                <a:spcPct val="130000"/>
              </a:lnSpc>
              <a:defRPr/>
            </a:pPr>
            <a:endParaRPr lang="bg-BG" sz="2400"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081674E5-CD74-4638-A238-012A517DC16A}" type="slidenum">
              <a:rPr lang="bg-BG" smtClean="0"/>
              <a:t>30</a:t>
            </a:fld>
            <a:endParaRPr lang="bg-BG" dirty="0"/>
          </a:p>
        </p:txBody>
      </p:sp>
    </p:spTree>
    <p:extLst>
      <p:ext uri="{BB962C8B-B14F-4D97-AF65-F5344CB8AC3E}">
        <p14:creationId xmlns:p14="http://schemas.microsoft.com/office/powerpoint/2010/main" val="2129451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31</a:t>
            </a:fld>
            <a:endParaRPr lang="bg-BG" dirty="0"/>
          </a:p>
        </p:txBody>
      </p:sp>
      <p:pic>
        <p:nvPicPr>
          <p:cNvPr id="5" name="Picture 2" descr="Tema3_fig_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1" y="86403"/>
            <a:ext cx="10159999" cy="677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40011" y="86403"/>
            <a:ext cx="5102231" cy="523926"/>
          </a:xfrm>
          <a:prstGeom prst="rect">
            <a:avLst/>
          </a:prstGeom>
        </p:spPr>
        <p:txBody>
          <a:bodyPr wrap="none">
            <a:spAutoFit/>
          </a:bodyPr>
          <a:lstStyle/>
          <a:p>
            <a:pPr algn="just">
              <a:lnSpc>
                <a:spcPct val="130000"/>
              </a:lnSpc>
              <a:buClr>
                <a:schemeClr val="accent1">
                  <a:lumMod val="75000"/>
                </a:schemeClr>
              </a:buClr>
              <a:buSzPct val="85000"/>
              <a:defRPr/>
            </a:pPr>
            <a:r>
              <a:rPr lang="ru-RU" sz="2400" i="1" dirty="0"/>
              <a:t>Пример за </a:t>
            </a:r>
            <a:r>
              <a:rPr lang="bg-BG" sz="2400" i="1" dirty="0"/>
              <a:t>мрежов </a:t>
            </a:r>
            <a:r>
              <a:rPr lang="de-DE" sz="2400" i="1" dirty="0"/>
              <a:t>модел</a:t>
            </a:r>
            <a:r>
              <a:rPr lang="bg-BG" sz="2400" i="1" dirty="0"/>
              <a:t> на данни</a:t>
            </a:r>
            <a:r>
              <a:rPr lang="de-DE" sz="2400" i="1" dirty="0"/>
              <a:t> </a:t>
            </a:r>
            <a:endParaRPr lang="ru-RU" sz="2400" i="1" dirty="0"/>
          </a:p>
        </p:txBody>
      </p:sp>
    </p:spTree>
    <p:extLst>
      <p:ext uri="{BB962C8B-B14F-4D97-AF65-F5344CB8AC3E}">
        <p14:creationId xmlns:p14="http://schemas.microsoft.com/office/powerpoint/2010/main" val="1027269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32</a:t>
            </a:fld>
            <a:endParaRPr lang="bg-BG" dirty="0"/>
          </a:p>
        </p:txBody>
      </p:sp>
      <p:sp>
        <p:nvSpPr>
          <p:cNvPr id="18" name="Rectangle 17"/>
          <p:cNvSpPr/>
          <p:nvPr/>
        </p:nvSpPr>
        <p:spPr>
          <a:xfrm>
            <a:off x="2083759" y="604786"/>
            <a:ext cx="9911277" cy="5373779"/>
          </a:xfrm>
          <a:prstGeom prst="rect">
            <a:avLst/>
          </a:prstGeom>
        </p:spPr>
        <p:txBody>
          <a:bodyPr vert="horz" lIns="91440" tIns="45720" rIns="91440" bIns="45720" rtlCol="0" anchor="t">
            <a:noAutofit/>
          </a:bodyPr>
          <a:lstStyle/>
          <a:p>
            <a:pPr indent="457200" algn="just">
              <a:lnSpc>
                <a:spcPct val="130000"/>
              </a:lnSpc>
              <a:spcBef>
                <a:spcPts val="1200"/>
              </a:spcBef>
              <a:buClr>
                <a:schemeClr val="accent1">
                  <a:lumMod val="75000"/>
                </a:schemeClr>
              </a:buClr>
              <a:buSzPct val="85000"/>
              <a:buFont typeface="Wingdings" pitchFamily="2" charset="2"/>
              <a:buNone/>
            </a:pPr>
            <a:r>
              <a:rPr lang="bg-BG" sz="2400" dirty="0">
                <a:latin typeface="Cambria" panose="02040503050406030204" pitchFamily="18" charset="0"/>
              </a:rPr>
              <a:t>E. F. </a:t>
            </a:r>
            <a:r>
              <a:rPr lang="bg-BG" sz="2400" dirty="0" err="1">
                <a:latin typeface="Cambria" panose="02040503050406030204" pitchFamily="18" charset="0"/>
              </a:rPr>
              <a:t>Codd</a:t>
            </a:r>
            <a:r>
              <a:rPr lang="bg-BG" sz="2400" dirty="0">
                <a:latin typeface="Cambria" panose="02040503050406030204" pitchFamily="18" charset="0"/>
              </a:rPr>
              <a:t> и C. J. Date разработиха един нов подход към създаване на асоциации между отделните данни в базата. Днес този подход е известен като Релационен модел данни. Много DBMS го използват, защото се минимизира броя на проблемите, които се появяват в предишните модели. Той предлага най-голяма гъвкавост, постига максимална независимост на данните, редуцира излишъка и постига най-голяма интегрираност на всички данни в организацията в сравнение с останалите известни модели. В него релациите са напълно определени от данните, които са съхранени в логически независими плоски файлове, за да посрещнат информационните потребности, когато се появят. </a:t>
            </a:r>
          </a:p>
        </p:txBody>
      </p:sp>
      <p:sp>
        <p:nvSpPr>
          <p:cNvPr id="5" name="Rectangle 1"/>
          <p:cNvSpPr/>
          <p:nvPr/>
        </p:nvSpPr>
        <p:spPr>
          <a:xfrm>
            <a:off x="2032000" y="143121"/>
            <a:ext cx="9678736" cy="461665"/>
          </a:xfrm>
          <a:prstGeom prst="rect">
            <a:avLst/>
          </a:prstGeom>
        </p:spPr>
        <p:txBody>
          <a:bodyPr wrap="square">
            <a:spAutoFit/>
          </a:bodyPr>
          <a:lstStyle/>
          <a:p>
            <a:pPr algn="ctr"/>
            <a:r>
              <a:rPr lang="bg-BG" sz="2400" b="1" i="1" dirty="0"/>
              <a:t>Релационен</a:t>
            </a:r>
            <a:r>
              <a:rPr lang="bg-BG" dirty="0"/>
              <a:t> </a:t>
            </a:r>
            <a:r>
              <a:rPr lang="bg-BG" sz="2400" b="1" i="1" dirty="0"/>
              <a:t>модел бази данни</a:t>
            </a:r>
          </a:p>
        </p:txBody>
      </p:sp>
    </p:spTree>
    <p:extLst>
      <p:ext uri="{BB962C8B-B14F-4D97-AF65-F5344CB8AC3E}">
        <p14:creationId xmlns:p14="http://schemas.microsoft.com/office/powerpoint/2010/main" val="308269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33</a:t>
            </a:fld>
            <a:endParaRPr lang="bg-BG" dirty="0"/>
          </a:p>
        </p:txBody>
      </p:sp>
      <p:sp>
        <p:nvSpPr>
          <p:cNvPr id="3" name="Rectangle 2"/>
          <p:cNvSpPr/>
          <p:nvPr/>
        </p:nvSpPr>
        <p:spPr>
          <a:xfrm>
            <a:off x="2032000" y="174811"/>
            <a:ext cx="10160000" cy="6297108"/>
          </a:xfrm>
          <a:prstGeom prst="rect">
            <a:avLst/>
          </a:prstGeom>
        </p:spPr>
        <p:txBody>
          <a:bodyPr wrap="square">
            <a:spAutoFit/>
          </a:bodyPr>
          <a:lstStyle/>
          <a:p>
            <a:pPr indent="457200" algn="just">
              <a:lnSpc>
                <a:spcPct val="120000"/>
              </a:lnSpc>
              <a:buClr>
                <a:schemeClr val="accent1">
                  <a:lumMod val="75000"/>
                </a:schemeClr>
              </a:buClr>
              <a:buSzPct val="85000"/>
              <a:defRPr/>
            </a:pPr>
            <a:r>
              <a:rPr lang="bg-BG" sz="2400" dirty="0"/>
              <a:t>Релационната база се създава от атрибути на таблици. Тези таблици или още наречени релации са прости плоски файлове, в които редовете съответстват на записи, а колоните са полета (единици данни или атрибути). Всяка таблица може да има един или няколко първични ключа – уникален номер, който се използва за достъп до данните. </a:t>
            </a:r>
          </a:p>
          <a:p>
            <a:pPr>
              <a:lnSpc>
                <a:spcPct val="120000"/>
              </a:lnSpc>
            </a:pPr>
            <a:r>
              <a:rPr lang="bg-BG" sz="2400" b="1" i="1" dirty="0"/>
              <a:t>Релационни операции</a:t>
            </a:r>
          </a:p>
          <a:p>
            <a:pPr indent="457200" algn="just">
              <a:lnSpc>
                <a:spcPct val="120000"/>
              </a:lnSpc>
              <a:buClr>
                <a:schemeClr val="accent1">
                  <a:lumMod val="75000"/>
                </a:schemeClr>
              </a:buClr>
              <a:buSzPct val="85000"/>
              <a:defRPr/>
            </a:pPr>
            <a:r>
              <a:rPr lang="bg-BG" dirty="0"/>
              <a:t> </a:t>
            </a:r>
            <a:r>
              <a:rPr lang="bg-BG" sz="2400" dirty="0"/>
              <a:t>Релационна база данни е тип база данни, която съхранява множество данни във вид на релации, съставени от записи и атрибути (полета) и възприемани от потребителите като таблици. Релационните бази данни преобладават при избора на модел за съхранение на финансови, производствени, лични и други видове данни. Софтуерът, който се използва за организиране и управление на този вид бази данни се нарича най-общо система за управление на релационни бази данни (СУРБД).</a:t>
            </a:r>
          </a:p>
        </p:txBody>
      </p:sp>
    </p:spTree>
    <p:extLst>
      <p:ext uri="{BB962C8B-B14F-4D97-AF65-F5344CB8AC3E}">
        <p14:creationId xmlns:p14="http://schemas.microsoft.com/office/powerpoint/2010/main" val="1838376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34</a:t>
            </a:fld>
            <a:endParaRPr lang="bg-BG" dirty="0"/>
          </a:p>
        </p:txBody>
      </p:sp>
      <p:sp>
        <p:nvSpPr>
          <p:cNvPr id="6" name="Rectangle 5"/>
          <p:cNvSpPr/>
          <p:nvPr/>
        </p:nvSpPr>
        <p:spPr>
          <a:xfrm>
            <a:off x="210462" y="138824"/>
            <a:ext cx="5233164" cy="461665"/>
          </a:xfrm>
          <a:prstGeom prst="rect">
            <a:avLst/>
          </a:prstGeom>
        </p:spPr>
        <p:txBody>
          <a:bodyPr wrap="none">
            <a:spAutoFit/>
          </a:bodyPr>
          <a:lstStyle/>
          <a:p>
            <a:r>
              <a:rPr lang="ru-RU" sz="2400" i="1" dirty="0"/>
              <a:t>Пример за р</a:t>
            </a:r>
            <a:r>
              <a:rPr lang="bg-BG" sz="2400" i="1" dirty="0"/>
              <a:t>елационен модел данни</a:t>
            </a:r>
          </a:p>
        </p:txBody>
      </p:sp>
      <p:pic>
        <p:nvPicPr>
          <p:cNvPr id="8" name="Picture 7"/>
          <p:cNvPicPr>
            <a:picLocks noChangeAspect="1"/>
          </p:cNvPicPr>
          <p:nvPr/>
        </p:nvPicPr>
        <p:blipFill>
          <a:blip r:embed="rId2"/>
          <a:stretch>
            <a:fillRect/>
          </a:stretch>
        </p:blipFill>
        <p:spPr>
          <a:xfrm>
            <a:off x="0" y="600488"/>
            <a:ext cx="12191999" cy="6257512"/>
          </a:xfrm>
          <a:prstGeom prst="rect">
            <a:avLst/>
          </a:prstGeom>
        </p:spPr>
      </p:pic>
    </p:spTree>
    <p:extLst>
      <p:ext uri="{BB962C8B-B14F-4D97-AF65-F5344CB8AC3E}">
        <p14:creationId xmlns:p14="http://schemas.microsoft.com/office/powerpoint/2010/main" val="2850069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35</a:t>
            </a:fld>
            <a:endParaRPr lang="bg-BG" dirty="0"/>
          </a:p>
        </p:txBody>
      </p:sp>
      <p:sp>
        <p:nvSpPr>
          <p:cNvPr id="2" name="Rectangle 1"/>
          <p:cNvSpPr/>
          <p:nvPr/>
        </p:nvSpPr>
        <p:spPr>
          <a:xfrm>
            <a:off x="2032000" y="0"/>
            <a:ext cx="9823116" cy="6814173"/>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Теорията на релационните бази данни използва набор от математически термини, които имат съответствия с термините, използвани при SQL базите данни: </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релация, релационна схема (</a:t>
            </a:r>
            <a:r>
              <a:rPr lang="bg-BG" sz="2400" dirty="0" err="1"/>
              <a:t>relation</a:t>
            </a:r>
            <a:r>
              <a:rPr lang="bg-BG" sz="2400" dirty="0"/>
              <a:t>) ↔ таблица (</a:t>
            </a:r>
            <a:r>
              <a:rPr lang="bg-BG" sz="2400" dirty="0" err="1"/>
              <a:t>table</a:t>
            </a:r>
            <a:r>
              <a:rPr lang="bg-BG" sz="2400" dirty="0"/>
              <a:t>);</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запис, кортеж (</a:t>
            </a:r>
            <a:r>
              <a:rPr lang="bg-BG" sz="2400" dirty="0" err="1"/>
              <a:t>tuple</a:t>
            </a:r>
            <a:r>
              <a:rPr lang="bg-BG" sz="2400" dirty="0"/>
              <a:t>) ↔ ред (row);</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атрибут, поле (</a:t>
            </a:r>
            <a:r>
              <a:rPr lang="bg-BG" sz="2400" dirty="0" err="1"/>
              <a:t>attribute</a:t>
            </a:r>
            <a:r>
              <a:rPr lang="bg-BG" sz="2400" dirty="0"/>
              <a:t>) ↔ стълб, колона (column);</a:t>
            </a:r>
          </a:p>
          <a:p>
            <a:pPr indent="457200" algn="just">
              <a:lnSpc>
                <a:spcPct val="130000"/>
              </a:lnSpc>
              <a:buClr>
                <a:schemeClr val="accent1">
                  <a:lumMod val="75000"/>
                </a:schemeClr>
              </a:buClr>
              <a:buSzPct val="85000"/>
              <a:defRPr/>
            </a:pPr>
            <a:r>
              <a:rPr lang="bg-BG" sz="2400" dirty="0"/>
              <a:t> Като синоними се използват и понятията клас в смисъла на релация с точно определени атрибути и екземпляр на класа в смисъл на един от записите на тази релация. </a:t>
            </a:r>
          </a:p>
          <a:p>
            <a:pPr algn="just">
              <a:lnSpc>
                <a:spcPct val="130000"/>
              </a:lnSpc>
            </a:pPr>
            <a:r>
              <a:rPr lang="bg-BG" sz="2400" b="1" i="1" dirty="0"/>
              <a:t>Релация</a:t>
            </a:r>
          </a:p>
          <a:p>
            <a:pPr indent="449263" algn="just">
              <a:lnSpc>
                <a:spcPct val="130000"/>
              </a:lnSpc>
            </a:pPr>
            <a:r>
              <a:rPr lang="bg-BG" sz="2400" dirty="0"/>
              <a:t> Релацията (</a:t>
            </a:r>
            <a:r>
              <a:rPr lang="bg-BG" sz="2400" dirty="0" err="1"/>
              <a:t>relation</a:t>
            </a:r>
            <a:r>
              <a:rPr lang="bg-BG" sz="2400" dirty="0"/>
              <a:t>) се дефинира като множество от записи, които имат едни и същи атрибути. Записът обикновено представя обект и информация за обекта, който обичайно е физически обект или понятие. </a:t>
            </a:r>
          </a:p>
        </p:txBody>
      </p:sp>
    </p:spTree>
    <p:extLst>
      <p:ext uri="{BB962C8B-B14F-4D97-AF65-F5344CB8AC3E}">
        <p14:creationId xmlns:p14="http://schemas.microsoft.com/office/powerpoint/2010/main" val="3823152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36</a:t>
            </a:fld>
            <a:endParaRPr lang="bg-BG" dirty="0"/>
          </a:p>
        </p:txBody>
      </p:sp>
      <p:sp>
        <p:nvSpPr>
          <p:cNvPr id="2" name="Rectangle 1"/>
          <p:cNvSpPr/>
          <p:nvPr/>
        </p:nvSpPr>
        <p:spPr>
          <a:xfrm>
            <a:off x="2245658" y="134269"/>
            <a:ext cx="9735071" cy="5853910"/>
          </a:xfrm>
          <a:prstGeom prst="rect">
            <a:avLst/>
          </a:prstGeom>
        </p:spPr>
        <p:txBody>
          <a:bodyPr wrap="square">
            <a:spAutoFit/>
          </a:bodyPr>
          <a:lstStyle/>
          <a:p>
            <a:pPr indent="449263" algn="just">
              <a:lnSpc>
                <a:spcPct val="130000"/>
              </a:lnSpc>
            </a:pPr>
            <a:r>
              <a:rPr lang="bg-BG" sz="2400" dirty="0"/>
              <a:t>Релацията обикновено се оформя като таблица, организирана по редове и колони. Всички данни, които се съдържат в даден атрибут, принадлежат на едно и също множество от допустими стойности, наречено домейн, и съблюдават едни и същи ограничения.</a:t>
            </a:r>
          </a:p>
          <a:p>
            <a:pPr algn="just">
              <a:lnSpc>
                <a:spcPct val="130000"/>
              </a:lnSpc>
            </a:pPr>
            <a:r>
              <a:rPr lang="bg-BG" sz="2400" b="1" i="1" dirty="0"/>
              <a:t>Характеристики на релацията:</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Всяка релация (таблица) в базата данни носи уникално име.</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Всеки атрибут носи уникално име в рамките на дадена релация.</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Всяка релация съдържа уникални записи, не може да съдържа повтарящи се идентични записи.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Няма определен ред, в който се разполагат записите в дадена релация или атрибутите в даден запис.</a:t>
            </a:r>
          </a:p>
        </p:txBody>
      </p:sp>
    </p:spTree>
    <p:extLst>
      <p:ext uri="{BB962C8B-B14F-4D97-AF65-F5344CB8AC3E}">
        <p14:creationId xmlns:p14="http://schemas.microsoft.com/office/powerpoint/2010/main" val="2827202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37</a:t>
            </a:fld>
            <a:endParaRPr lang="bg-BG" dirty="0"/>
          </a:p>
        </p:txBody>
      </p:sp>
      <p:sp>
        <p:nvSpPr>
          <p:cNvPr id="3" name="Rectangle 2"/>
          <p:cNvSpPr/>
          <p:nvPr/>
        </p:nvSpPr>
        <p:spPr>
          <a:xfrm>
            <a:off x="2101012" y="381263"/>
            <a:ext cx="9839157" cy="5480668"/>
          </a:xfrm>
          <a:prstGeom prst="rect">
            <a:avLst/>
          </a:prstGeom>
        </p:spPr>
        <p:txBody>
          <a:bodyPr wrap="square">
            <a:spAutoFit/>
          </a:bodyPr>
          <a:lstStyle/>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Стойностите в записите са атомарни – те не могат да се състоят от различни типове данни (данни от различни домейни) или да са резултат от изчисление или конкатенация.</a:t>
            </a:r>
          </a:p>
          <a:p>
            <a:pPr indent="457200" algn="just">
              <a:lnSpc>
                <a:spcPct val="120000"/>
              </a:lnSpc>
              <a:buClr>
                <a:schemeClr val="accent1">
                  <a:lumMod val="75000"/>
                </a:schemeClr>
              </a:buClr>
              <a:buSzPct val="85000"/>
              <a:defRPr/>
            </a:pPr>
            <a:r>
              <a:rPr lang="bg-BG" sz="2400" dirty="0"/>
              <a:t>Физическата организация на данните в паметта няма значение за релационния модел, в който важи само логическата им организация. </a:t>
            </a:r>
          </a:p>
          <a:p>
            <a:pPr indent="457200" algn="just">
              <a:lnSpc>
                <a:spcPct val="120000"/>
              </a:lnSpc>
              <a:buClr>
                <a:schemeClr val="accent1">
                  <a:lumMod val="75000"/>
                </a:schemeClr>
              </a:buClr>
              <a:buSzPct val="85000"/>
              <a:defRPr/>
            </a:pPr>
            <a:r>
              <a:rPr lang="bg-BG" sz="2400" dirty="0"/>
              <a:t>Приложенията за бази данни осъществяват достъп до данните, като отправят заявки, които използват операции като select (селекция), за да се идентифицират записите, </a:t>
            </a:r>
            <a:r>
              <a:rPr lang="bg-BG" sz="2400" dirty="0" err="1"/>
              <a:t>project</a:t>
            </a:r>
            <a:r>
              <a:rPr lang="bg-BG" sz="2400" dirty="0"/>
              <a:t> (проекция), за да се идентифицират атрибутите, и </a:t>
            </a:r>
            <a:r>
              <a:rPr lang="bg-BG" sz="2400" dirty="0" err="1"/>
              <a:t>join</a:t>
            </a:r>
            <a:r>
              <a:rPr lang="bg-BG" sz="2400" dirty="0"/>
              <a:t> (съединение), за да се комбинират релации. Релациите се манипулират чрез операторите </a:t>
            </a:r>
            <a:r>
              <a:rPr lang="bg-BG" sz="2400" dirty="0" err="1"/>
              <a:t>create</a:t>
            </a:r>
            <a:r>
              <a:rPr lang="bg-BG" sz="2400" dirty="0"/>
              <a:t> (създаване), </a:t>
            </a:r>
            <a:r>
              <a:rPr lang="bg-BG" sz="2400" dirty="0" err="1"/>
              <a:t>insert</a:t>
            </a:r>
            <a:r>
              <a:rPr lang="bg-BG" sz="2400" dirty="0"/>
              <a:t> (вмъкване), </a:t>
            </a:r>
            <a:r>
              <a:rPr lang="bg-BG" sz="2400" dirty="0" err="1"/>
              <a:t>delete</a:t>
            </a:r>
            <a:r>
              <a:rPr lang="bg-BG" sz="2400" dirty="0"/>
              <a:t> (изтриване) и </a:t>
            </a:r>
            <a:r>
              <a:rPr lang="bg-BG" sz="2400" dirty="0" err="1"/>
              <a:t>update</a:t>
            </a:r>
            <a:r>
              <a:rPr lang="bg-BG" sz="2400" dirty="0"/>
              <a:t> (актуализиране).</a:t>
            </a:r>
          </a:p>
        </p:txBody>
      </p:sp>
    </p:spTree>
    <p:extLst>
      <p:ext uri="{BB962C8B-B14F-4D97-AF65-F5344CB8AC3E}">
        <p14:creationId xmlns:p14="http://schemas.microsoft.com/office/powerpoint/2010/main" val="60319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38</a:t>
            </a:fld>
            <a:endParaRPr lang="bg-BG" dirty="0"/>
          </a:p>
        </p:txBody>
      </p:sp>
      <p:sp>
        <p:nvSpPr>
          <p:cNvPr id="2" name="Rectangle 1"/>
          <p:cNvSpPr/>
          <p:nvPr/>
        </p:nvSpPr>
        <p:spPr>
          <a:xfrm>
            <a:off x="2192421" y="471152"/>
            <a:ext cx="9545051" cy="5170646"/>
          </a:xfrm>
          <a:prstGeom prst="rect">
            <a:avLst/>
          </a:prstGeom>
        </p:spPr>
        <p:txBody>
          <a:bodyPr wrap="square">
            <a:spAutoFit/>
          </a:bodyPr>
          <a:lstStyle/>
          <a:p>
            <a:r>
              <a:rPr lang="de-DE" sz="2400" b="1" i="1" dirty="0"/>
              <a:t>Базови и производни релации</a:t>
            </a:r>
            <a:endParaRPr lang="bg-BG" sz="2400" b="1" i="1" dirty="0"/>
          </a:p>
          <a:p>
            <a:pPr indent="457200" algn="just">
              <a:lnSpc>
                <a:spcPct val="120000"/>
              </a:lnSpc>
              <a:buClr>
                <a:schemeClr val="accent1">
                  <a:lumMod val="75000"/>
                </a:schemeClr>
              </a:buClr>
              <a:buSzPct val="85000"/>
              <a:defRPr/>
            </a:pPr>
            <a:r>
              <a:rPr lang="de-DE" sz="2400" dirty="0"/>
              <a:t> В релационната база данни, всички данни се съхраняват и достъпват посредством релации. Релациите, които съхраняват данните, се наричат базови релации (base relations) или таблици (tables). Други релации обаче не съхраняват данни, а се изчисляват чрез прилагането на операции над други релации. Наричат се производни релации (отношения), а в приложенията за бази данни се наричат заявка (query) и изглед (view). Предимството на производните релации е, че функционират като една релация, въпреки че могат да включват информация от няколко релации.</a:t>
            </a:r>
            <a:endParaRPr lang="bg-BG" sz="2400" dirty="0"/>
          </a:p>
          <a:p>
            <a:r>
              <a:rPr lang="de-DE" dirty="0"/>
              <a:t> </a:t>
            </a:r>
            <a:endParaRPr lang="bg-BG" dirty="0"/>
          </a:p>
        </p:txBody>
      </p:sp>
    </p:spTree>
    <p:extLst>
      <p:ext uri="{BB962C8B-B14F-4D97-AF65-F5344CB8AC3E}">
        <p14:creationId xmlns:p14="http://schemas.microsoft.com/office/powerpoint/2010/main" val="451109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39</a:t>
            </a:fld>
            <a:endParaRPr lang="bg-BG" dirty="0"/>
          </a:p>
        </p:txBody>
      </p:sp>
      <p:sp>
        <p:nvSpPr>
          <p:cNvPr id="2" name="Rectangle 1"/>
          <p:cNvSpPr/>
          <p:nvPr/>
        </p:nvSpPr>
        <p:spPr>
          <a:xfrm>
            <a:off x="1892969" y="102482"/>
            <a:ext cx="10186736" cy="6297108"/>
          </a:xfrm>
          <a:prstGeom prst="rect">
            <a:avLst/>
          </a:prstGeom>
        </p:spPr>
        <p:txBody>
          <a:bodyPr wrap="square">
            <a:spAutoFit/>
          </a:bodyPr>
          <a:lstStyle/>
          <a:p>
            <a:pPr indent="457200" algn="just">
              <a:lnSpc>
                <a:spcPct val="120000"/>
              </a:lnSpc>
              <a:buClr>
                <a:schemeClr val="accent1">
                  <a:lumMod val="75000"/>
                </a:schemeClr>
              </a:buClr>
              <a:buSzPct val="85000"/>
              <a:defRPr/>
            </a:pPr>
            <a:r>
              <a:rPr lang="de-DE" sz="2400" dirty="0"/>
              <a:t>Домейн в базите данни означава множеството от допустимите стойности на даден атрибут на релация, т.е. представлява известно ограничение върху стойностите и името на атрибута. Математически погледнато, прилагането на домейн към даден атрибут означава, че атрибутът приема за стойности елементите от дадено множество.</a:t>
            </a:r>
            <a:endParaRPr lang="bg-BG" sz="2400" dirty="0"/>
          </a:p>
          <a:p>
            <a:pPr indent="457200" algn="just">
              <a:lnSpc>
                <a:spcPct val="120000"/>
              </a:lnSpc>
              <a:buClr>
                <a:schemeClr val="accent1">
                  <a:lumMod val="75000"/>
                </a:schemeClr>
              </a:buClr>
              <a:buSzPct val="85000"/>
              <a:defRPr/>
            </a:pPr>
            <a:r>
              <a:rPr lang="de-DE" sz="2400" dirty="0"/>
              <a:t> Ограниченията (constraints) позволяват в още по-голяма степен да се специфицират стойностите, които атрибутите от даден домейн могат да приемат. Например, за атрибут от домейна на целите числа, може да е валидно ограничение на стойностите между 1 и 10. Ограниченията предлагат един от методите за реализиране на бизнес правилата в базите данни.</a:t>
            </a:r>
            <a:endParaRPr lang="bg-BG" sz="2400" dirty="0"/>
          </a:p>
          <a:p>
            <a:pPr indent="457200" algn="just">
              <a:lnSpc>
                <a:spcPct val="120000"/>
              </a:lnSpc>
              <a:buClr>
                <a:schemeClr val="accent1">
                  <a:lumMod val="75000"/>
                </a:schemeClr>
              </a:buClr>
              <a:buSzPct val="85000"/>
              <a:defRPr/>
            </a:pPr>
            <a:r>
              <a:rPr lang="de-DE" sz="2400" dirty="0"/>
              <a:t>Ограниченията стесняват обхвата на данните, които могат да се съхранят в релациите. Те могат да се приложат над отделни атрибути, над записи или над цялата релация.</a:t>
            </a:r>
            <a:endParaRPr lang="bg-BG" sz="2400" dirty="0"/>
          </a:p>
        </p:txBody>
      </p:sp>
    </p:spTree>
    <p:extLst>
      <p:ext uri="{BB962C8B-B14F-4D97-AF65-F5344CB8AC3E}">
        <p14:creationId xmlns:p14="http://schemas.microsoft.com/office/powerpoint/2010/main" val="120689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94930" y="542717"/>
            <a:ext cx="9798958" cy="4553718"/>
          </a:xfrm>
        </p:spPr>
        <p:txBody>
          <a:bodyPr vert="horz" lIns="91440" tIns="45720" rIns="91440" bIns="45720" rtlCol="0" anchor="t">
            <a:noAutofit/>
          </a:bodyPr>
          <a:lstStyle/>
          <a:p>
            <a:pPr indent="457200" algn="just">
              <a:lnSpc>
                <a:spcPct val="150000"/>
              </a:lnSpc>
            </a:pPr>
            <a:r>
              <a:rPr lang="bg-BG" sz="2400" dirty="0"/>
              <a:t>Например детайлната база данни от продажбите може да се използва за определяне на модела на купуване и като база за разработване на рекламна и маркетингова кампания</a:t>
            </a:r>
            <a:r>
              <a:rPr lang="en-US" sz="2400" dirty="0"/>
              <a:t>.</a:t>
            </a:r>
            <a:endParaRPr lang="en-US" sz="2400" dirty="0">
              <a:latin typeface="Cambria" panose="02040503050406030204" pitchFamily="18" charset="0"/>
            </a:endParaRPr>
          </a:p>
          <a:p>
            <a:pPr indent="457200" algn="just">
              <a:lnSpc>
                <a:spcPct val="150000"/>
              </a:lnSpc>
              <a:spcBef>
                <a:spcPts val="0"/>
              </a:spcBef>
            </a:pPr>
            <a:r>
              <a:rPr lang="bg-BG" sz="2400" dirty="0">
                <a:latin typeface="Cambria" panose="02040503050406030204" pitchFamily="18" charset="0"/>
              </a:rPr>
              <a:t>Много организации създават отделни бази данни наречени “Складове данни” (DW) за решаване на комплексни задачи и подпомагане на процеса на вземане на решение. Използването на базите данни с цел подпомагане на връзките с клиентите, онлайн пазаруването и мениджмънта на връзките с персонала е важно</a:t>
            </a:r>
            <a:r>
              <a:rPr lang="bg-BG" sz="2400" dirty="0"/>
              <a:t>. </a:t>
            </a:r>
            <a:endParaRPr lang="bg-BG" sz="2400"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081674E5-CD74-4638-A238-012A517DC16A}" type="slidenum">
              <a:rPr lang="bg-BG" smtClean="0"/>
              <a:t>4</a:t>
            </a:fld>
            <a:endParaRPr lang="bg-BG" dirty="0"/>
          </a:p>
        </p:txBody>
      </p:sp>
    </p:spTree>
    <p:extLst>
      <p:ext uri="{BB962C8B-B14F-4D97-AF65-F5344CB8AC3E}">
        <p14:creationId xmlns:p14="http://schemas.microsoft.com/office/powerpoint/2010/main" val="1790776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40</a:t>
            </a:fld>
            <a:endParaRPr lang="bg-BG" dirty="0"/>
          </a:p>
        </p:txBody>
      </p:sp>
      <p:sp>
        <p:nvSpPr>
          <p:cNvPr id="2" name="Rectangle 1"/>
          <p:cNvSpPr/>
          <p:nvPr/>
        </p:nvSpPr>
        <p:spPr>
          <a:xfrm>
            <a:off x="2181724" y="43827"/>
            <a:ext cx="9801727" cy="6403997"/>
          </a:xfrm>
          <a:prstGeom prst="rect">
            <a:avLst/>
          </a:prstGeom>
        </p:spPr>
        <p:txBody>
          <a:bodyPr wrap="square">
            <a:spAutoFit/>
          </a:bodyPr>
          <a:lstStyle/>
          <a:p>
            <a:pPr indent="457200" algn="just">
              <a:lnSpc>
                <a:spcPct val="120000"/>
              </a:lnSpc>
              <a:buClr>
                <a:schemeClr val="accent1">
                  <a:lumMod val="75000"/>
                </a:schemeClr>
              </a:buClr>
              <a:buSzPct val="85000"/>
              <a:defRPr/>
            </a:pPr>
            <a:r>
              <a:rPr lang="bg-BG" sz="2400" dirty="0"/>
              <a:t>Ключ (</a:t>
            </a:r>
            <a:r>
              <a:rPr lang="bg-BG" sz="2400" dirty="0" err="1"/>
              <a:t>key</a:t>
            </a:r>
            <a:r>
              <a:rPr lang="bg-BG" sz="2400" dirty="0"/>
              <a:t>) се наричат един или повече атрибута със специално предназначение в таблицата на релацията. Видът на ключа определя предназначението му. Съществуват четири различни вида ключове в базите данни:</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кандидат ключ (възможен ключ);</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първичен ключ;</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външен ключ;</a:t>
            </a:r>
          </a:p>
          <a:p>
            <a:pPr marL="792000" lvl="0" indent="-396000" algn="just">
              <a:lnSpc>
                <a:spcPct val="130000"/>
              </a:lnSpc>
              <a:buClr>
                <a:schemeClr val="accent1">
                  <a:lumMod val="75000"/>
                </a:schemeClr>
              </a:buClr>
              <a:buSzPct val="85000"/>
              <a:buFont typeface="Wingdings" panose="05000000000000000000" pitchFamily="2" charset="2"/>
              <a:buChar char="q"/>
              <a:defRPr/>
            </a:pPr>
            <a:r>
              <a:rPr lang="bg-BG" sz="2400" dirty="0"/>
              <a:t>алтернативен ключ;</a:t>
            </a:r>
          </a:p>
          <a:p>
            <a:pPr indent="457200" algn="just">
              <a:lnSpc>
                <a:spcPct val="120000"/>
              </a:lnSpc>
              <a:buClr>
                <a:schemeClr val="accent1">
                  <a:lumMod val="75000"/>
                </a:schemeClr>
              </a:buClr>
              <a:buSzPct val="85000"/>
              <a:defRPr/>
            </a:pPr>
            <a:r>
              <a:rPr lang="bg-BG" sz="2400" dirty="0"/>
              <a:t>Най-важните сред тях са първичният и външният ключове. Всяка таблица трябва да съдържа поне един първичен ключ. Първичен ключ (</a:t>
            </a:r>
            <a:r>
              <a:rPr lang="bg-BG" sz="2400" dirty="0" err="1"/>
              <a:t>primary</a:t>
            </a:r>
            <a:r>
              <a:rPr lang="bg-BG" sz="2400" dirty="0"/>
              <a:t> </a:t>
            </a:r>
            <a:r>
              <a:rPr lang="bg-BG" sz="2400" dirty="0" err="1"/>
              <a:t>key</a:t>
            </a:r>
            <a:r>
              <a:rPr lang="bg-BG" sz="2400" dirty="0"/>
              <a:t>) е атрибут (по-рядко група атрибути), който служи да идентифицира по уникален начин всеки запис (екземпляр) на релацията. Когато измежду атрибутите на релацията няма един подходящ за първичен ключ атрибут, вариантите са:</a:t>
            </a:r>
          </a:p>
        </p:txBody>
      </p:sp>
    </p:spTree>
    <p:extLst>
      <p:ext uri="{BB962C8B-B14F-4D97-AF65-F5344CB8AC3E}">
        <p14:creationId xmlns:p14="http://schemas.microsoft.com/office/powerpoint/2010/main" val="3666524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41</a:t>
            </a:fld>
            <a:endParaRPr lang="bg-BG" dirty="0"/>
          </a:p>
        </p:txBody>
      </p:sp>
      <p:sp>
        <p:nvSpPr>
          <p:cNvPr id="2" name="Rectangle 1"/>
          <p:cNvSpPr/>
          <p:nvPr/>
        </p:nvSpPr>
        <p:spPr>
          <a:xfrm>
            <a:off x="2156603" y="196871"/>
            <a:ext cx="9914625" cy="5152180"/>
          </a:xfrm>
          <a:prstGeom prst="rect">
            <a:avLst/>
          </a:prstGeom>
        </p:spPr>
        <p:txBody>
          <a:bodyPr wrap="square">
            <a:spAutoFit/>
          </a:bodyPr>
          <a:lstStyle/>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да се прибегне към множество от два и повече атрибути, които заедно идентифицират записите еднозначно, т.нар. сложен първичен ключ (</a:t>
            </a:r>
            <a:r>
              <a:rPr lang="bg-BG" sz="2400" dirty="0" err="1"/>
              <a:t>composite</a:t>
            </a:r>
            <a:r>
              <a:rPr lang="bg-BG" sz="2400" dirty="0"/>
              <a:t> </a:t>
            </a:r>
            <a:r>
              <a:rPr lang="bg-BG" sz="2400" dirty="0" err="1"/>
              <a:t>primary</a:t>
            </a:r>
            <a:r>
              <a:rPr lang="bg-BG" sz="2400" dirty="0"/>
              <a:t> </a:t>
            </a:r>
            <a:r>
              <a:rPr lang="bg-BG" sz="2400" dirty="0" err="1"/>
              <a:t>key</a:t>
            </a:r>
            <a:r>
              <a:rPr lang="bg-BG" sz="2400" dirty="0"/>
              <a:t>);</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да се добави нов атрибут, по който да се прави идентификацията на записите;</a:t>
            </a:r>
          </a:p>
          <a:p>
            <a:pPr indent="457200" algn="just">
              <a:lnSpc>
                <a:spcPct val="120000"/>
              </a:lnSpc>
              <a:buClr>
                <a:schemeClr val="accent1">
                  <a:lumMod val="75000"/>
                </a:schemeClr>
              </a:buClr>
              <a:buSzPct val="85000"/>
              <a:defRPr/>
            </a:pPr>
            <a:r>
              <a:rPr lang="bg-BG" sz="2400" dirty="0"/>
              <a:t>Първичен ключ има няколко характеристики. Първо, той идентифицира еднозначно всеки ред. Второ, той никога не е празен или NULL (стойност NULL означава неизвестна или неприложима стойност на атрибута в съответния ред) – той винаги съдържа стойност. Трето, той рядко се променя (в идеалния случай не се променя никога).</a:t>
            </a:r>
          </a:p>
        </p:txBody>
      </p:sp>
    </p:spTree>
    <p:extLst>
      <p:ext uri="{BB962C8B-B14F-4D97-AF65-F5344CB8AC3E}">
        <p14:creationId xmlns:p14="http://schemas.microsoft.com/office/powerpoint/2010/main" val="3804425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42</a:t>
            </a:fld>
            <a:endParaRPr lang="bg-BG" dirty="0"/>
          </a:p>
        </p:txBody>
      </p:sp>
      <p:sp>
        <p:nvSpPr>
          <p:cNvPr id="2" name="Rectangle 1"/>
          <p:cNvSpPr/>
          <p:nvPr/>
        </p:nvSpPr>
        <p:spPr>
          <a:xfrm>
            <a:off x="2156603" y="196871"/>
            <a:ext cx="9914625" cy="5853910"/>
          </a:xfrm>
          <a:prstGeom prst="rect">
            <a:avLst/>
          </a:prstGeom>
        </p:spPr>
        <p:txBody>
          <a:bodyPr wrap="square">
            <a:spAutoFit/>
          </a:bodyPr>
          <a:lstStyle/>
          <a:p>
            <a:pPr indent="457200" algn="just">
              <a:lnSpc>
                <a:spcPct val="120000"/>
              </a:lnSpc>
              <a:buClr>
                <a:schemeClr val="accent1">
                  <a:lumMod val="75000"/>
                </a:schemeClr>
              </a:buClr>
              <a:buSzPct val="85000"/>
              <a:defRPr/>
            </a:pPr>
            <a:r>
              <a:rPr lang="bg-BG" sz="2400" dirty="0"/>
              <a:t>Външният ключ (</a:t>
            </a:r>
            <a:r>
              <a:rPr lang="bg-BG" sz="2400" dirty="0" err="1"/>
              <a:t>foreign</a:t>
            </a:r>
            <a:r>
              <a:rPr lang="bg-BG" sz="2400" dirty="0"/>
              <a:t> </a:t>
            </a:r>
            <a:r>
              <a:rPr lang="bg-BG" sz="2400" dirty="0" err="1"/>
              <a:t>key</a:t>
            </a:r>
            <a:r>
              <a:rPr lang="bg-BG" sz="2400" dirty="0"/>
              <a:t>) е необходим, когато е налице отношение между две таблици (релации). Отношението се създава, като копие от първичния ключ на едната таблица се включи в структурата на втората таблица, за която той се явява външен (понеже тя вече си има свой собствен първичен ключ). Освен да помогне в установяването на отношение между двете таблици, външният ключ помага да се осигури и интегритета (целостта) на ниво отношение. Стойностите в полето, което е външен ключ, могат да се повтарят. За разлика от първичния ключ, външният може да приема и стойност NULL. Ограничението за външен ключ в релационна база данни е, че той може да приема или стойност NULL, или стойност равна на стойността в съответстващия му първичен ключ.</a:t>
            </a:r>
          </a:p>
        </p:txBody>
      </p:sp>
    </p:spTree>
    <p:extLst>
      <p:ext uri="{BB962C8B-B14F-4D97-AF65-F5344CB8AC3E}">
        <p14:creationId xmlns:p14="http://schemas.microsoft.com/office/powerpoint/2010/main" val="1968067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43</a:t>
            </a:fld>
            <a:endParaRPr lang="bg-BG" dirty="0"/>
          </a:p>
        </p:txBody>
      </p:sp>
      <p:sp>
        <p:nvSpPr>
          <p:cNvPr id="2" name="Rectangle 1"/>
          <p:cNvSpPr/>
          <p:nvPr/>
        </p:nvSpPr>
        <p:spPr>
          <a:xfrm>
            <a:off x="2608730" y="585674"/>
            <a:ext cx="9153216" cy="4561249"/>
          </a:xfrm>
          <a:prstGeom prst="rect">
            <a:avLst/>
          </a:prstGeom>
        </p:spPr>
        <p:txBody>
          <a:bodyPr wrap="square">
            <a:spAutoFit/>
          </a:bodyPr>
          <a:lstStyle/>
          <a:p>
            <a:pPr indent="457200" algn="just">
              <a:lnSpc>
                <a:spcPct val="120000"/>
              </a:lnSpc>
              <a:buClr>
                <a:schemeClr val="accent1">
                  <a:lumMod val="75000"/>
                </a:schemeClr>
              </a:buClr>
              <a:buSzPct val="85000"/>
              <a:defRPr/>
            </a:pPr>
            <a:r>
              <a:rPr lang="bg-BG" sz="2400" dirty="0"/>
              <a:t>Ключът, към който сочи един външен ключ, се нарича </a:t>
            </a:r>
            <a:r>
              <a:rPr lang="bg-BG" sz="2400" i="1" dirty="0"/>
              <a:t>родителски ключ</a:t>
            </a:r>
            <a:r>
              <a:rPr lang="bg-BG" sz="2400" dirty="0"/>
              <a:t>. Родителският ключ трябва да бъде уникален идентификатор, за да може да се определи към кой ред от таблицата на родителския ключ сочи външният ключ. Името на външния ключ може да бъде различно от името на родителския ключ. Не е задължително стойностите на външния ключ да бъдат уникални в своята собствена таблица. Те трябва да бъдат в същата област от допустими стойности (домейн), на която принадлежат стойностите на родителския ключ. </a:t>
            </a:r>
            <a:endParaRPr lang="en-US" sz="2400" dirty="0"/>
          </a:p>
          <a:p>
            <a:pPr marL="396000" algn="just">
              <a:lnSpc>
                <a:spcPct val="130000"/>
              </a:lnSpc>
              <a:buClr>
                <a:schemeClr val="accent1">
                  <a:lumMod val="75000"/>
                </a:schemeClr>
              </a:buClr>
              <a:buSzPct val="85000"/>
              <a:defRPr/>
            </a:pPr>
            <a:endParaRPr lang="bg-BG" sz="2400" dirty="0"/>
          </a:p>
        </p:txBody>
      </p:sp>
    </p:spTree>
    <p:extLst>
      <p:ext uri="{BB962C8B-B14F-4D97-AF65-F5344CB8AC3E}">
        <p14:creationId xmlns:p14="http://schemas.microsoft.com/office/powerpoint/2010/main" val="4253048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44</a:t>
            </a:fld>
            <a:endParaRPr lang="bg-BG" dirty="0"/>
          </a:p>
        </p:txBody>
      </p:sp>
      <p:sp>
        <p:nvSpPr>
          <p:cNvPr id="2" name="Rectangle 1"/>
          <p:cNvSpPr/>
          <p:nvPr/>
        </p:nvSpPr>
        <p:spPr>
          <a:xfrm>
            <a:off x="2349413" y="145292"/>
            <a:ext cx="9416715" cy="6182398"/>
          </a:xfrm>
          <a:prstGeom prst="rect">
            <a:avLst/>
          </a:prstGeom>
        </p:spPr>
        <p:txBody>
          <a:bodyPr wrap="square">
            <a:spAutoFit/>
          </a:bodyPr>
          <a:lstStyle/>
          <a:p>
            <a:r>
              <a:rPr lang="bg-BG" sz="2400" b="1" i="1" dirty="0"/>
              <a:t>Отношение и </a:t>
            </a:r>
            <a:r>
              <a:rPr lang="bg-BG" sz="2400" b="1" i="1" dirty="0" err="1"/>
              <a:t>кардиналност</a:t>
            </a:r>
            <a:r>
              <a:rPr lang="bg-BG" sz="2400" b="1" i="1" dirty="0"/>
              <a:t> </a:t>
            </a:r>
          </a:p>
          <a:p>
            <a:pPr indent="457200" algn="just">
              <a:lnSpc>
                <a:spcPct val="120000"/>
              </a:lnSpc>
              <a:buClr>
                <a:schemeClr val="accent1">
                  <a:lumMod val="75000"/>
                </a:schemeClr>
              </a:buClr>
              <a:buSzPct val="85000"/>
              <a:defRPr/>
            </a:pPr>
            <a:r>
              <a:rPr lang="bg-BG" sz="2400" dirty="0"/>
              <a:t> Отношение (</a:t>
            </a:r>
            <a:r>
              <a:rPr lang="bg-BG" sz="2400" dirty="0" err="1"/>
              <a:t>relationship</a:t>
            </a:r>
            <a:r>
              <a:rPr lang="bg-BG" sz="2400" dirty="0"/>
              <a:t>, в някои източници с това значение е натоварен терминът релация) се нарича зависимост, съществуваща между две таблици, когато записи от първата таблица могат да се свържат по някакъв начин със записи от втората таблица. Три са възможните видове отношения, още известни като </a:t>
            </a:r>
            <a:r>
              <a:rPr lang="bg-BG" sz="2400" dirty="0" err="1"/>
              <a:t>кардиналности</a:t>
            </a:r>
            <a:r>
              <a:rPr lang="bg-BG" sz="2400" dirty="0"/>
              <a:t> или кардинални числа (</a:t>
            </a:r>
            <a:r>
              <a:rPr lang="bg-BG" sz="2400" dirty="0" err="1"/>
              <a:t>cardinality</a:t>
            </a:r>
            <a:r>
              <a:rPr lang="bg-BG" sz="2400" dirty="0"/>
              <a:t>): </a:t>
            </a:r>
          </a:p>
          <a:p>
            <a:pPr marL="723900" lvl="0" indent="-342900" algn="just">
              <a:lnSpc>
                <a:spcPct val="120000"/>
              </a:lnSpc>
              <a:buClr>
                <a:schemeClr val="accent1">
                  <a:lumMod val="75000"/>
                </a:schemeClr>
              </a:buClr>
              <a:buSzPct val="85000"/>
              <a:buFont typeface="Wingdings" panose="05000000000000000000" pitchFamily="2" charset="2"/>
              <a:buChar char="q"/>
              <a:defRPr/>
            </a:pPr>
            <a:r>
              <a:rPr lang="bg-BG" sz="2400" dirty="0"/>
              <a:t>„едно към едно“ (1:1),</a:t>
            </a:r>
          </a:p>
          <a:p>
            <a:pPr marL="723900" lvl="0" indent="-342900" algn="just">
              <a:lnSpc>
                <a:spcPct val="120000"/>
              </a:lnSpc>
              <a:buClr>
                <a:schemeClr val="accent1">
                  <a:lumMod val="75000"/>
                </a:schemeClr>
              </a:buClr>
              <a:buSzPct val="85000"/>
              <a:buFont typeface="Wingdings" panose="05000000000000000000" pitchFamily="2" charset="2"/>
              <a:buChar char="q"/>
              <a:defRPr/>
            </a:pPr>
            <a:r>
              <a:rPr lang="bg-BG" sz="2400" dirty="0"/>
              <a:t>„едно към много“ (1:N),</a:t>
            </a:r>
          </a:p>
          <a:p>
            <a:pPr marL="723900" lvl="0" indent="-342900" algn="just">
              <a:lnSpc>
                <a:spcPct val="120000"/>
              </a:lnSpc>
              <a:buClr>
                <a:schemeClr val="accent1">
                  <a:lumMod val="75000"/>
                </a:schemeClr>
              </a:buClr>
              <a:buSzPct val="85000"/>
              <a:buFont typeface="Wingdings" panose="05000000000000000000" pitchFamily="2" charset="2"/>
              <a:buChar char="q"/>
              <a:defRPr/>
            </a:pPr>
            <a:r>
              <a:rPr lang="bg-BG" sz="2400" dirty="0"/>
              <a:t>„много към много“ (M:N).</a:t>
            </a:r>
          </a:p>
          <a:p>
            <a:pPr indent="457200" algn="just">
              <a:lnSpc>
                <a:spcPct val="120000"/>
              </a:lnSpc>
              <a:buClr>
                <a:schemeClr val="accent1">
                  <a:lumMod val="75000"/>
                </a:schemeClr>
              </a:buClr>
              <a:buSzPct val="85000"/>
              <a:defRPr/>
            </a:pPr>
            <a:r>
              <a:rPr lang="bg-BG" sz="2400" dirty="0"/>
              <a:t>Отношението от вид „едно към едно“ е налице, когато всеки запис от една таблица е свързан с най-много един запис от втора таблица и всеки запис от втората таблица е свързан най-много един запис от първата таблица. </a:t>
            </a:r>
          </a:p>
        </p:txBody>
      </p:sp>
    </p:spTree>
    <p:extLst>
      <p:ext uri="{BB962C8B-B14F-4D97-AF65-F5344CB8AC3E}">
        <p14:creationId xmlns:p14="http://schemas.microsoft.com/office/powerpoint/2010/main" val="2547150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45</a:t>
            </a:fld>
            <a:endParaRPr lang="bg-BG" dirty="0"/>
          </a:p>
        </p:txBody>
      </p:sp>
      <p:sp>
        <p:nvSpPr>
          <p:cNvPr id="2" name="Rectangle 1"/>
          <p:cNvSpPr/>
          <p:nvPr/>
        </p:nvSpPr>
        <p:spPr>
          <a:xfrm>
            <a:off x="2032000" y="0"/>
            <a:ext cx="9673390" cy="1865126"/>
          </a:xfrm>
          <a:prstGeom prst="rect">
            <a:avLst/>
          </a:prstGeom>
        </p:spPr>
        <p:txBody>
          <a:bodyPr wrap="square">
            <a:spAutoFit/>
          </a:bodyPr>
          <a:lstStyle/>
          <a:p>
            <a:pPr indent="457200" algn="just">
              <a:lnSpc>
                <a:spcPct val="120000"/>
              </a:lnSpc>
              <a:buClr>
                <a:schemeClr val="accent1">
                  <a:lumMod val="75000"/>
                </a:schemeClr>
              </a:buClr>
              <a:buSzPct val="85000"/>
              <a:defRPr/>
            </a:pPr>
            <a:r>
              <a:rPr lang="en-GB" sz="2400" dirty="0" err="1"/>
              <a:t>Този</a:t>
            </a:r>
            <a:r>
              <a:rPr lang="en-GB" sz="2400" dirty="0"/>
              <a:t> </a:t>
            </a:r>
            <a:r>
              <a:rPr lang="en-GB" sz="2400" dirty="0" err="1"/>
              <a:t>вид</a:t>
            </a:r>
            <a:r>
              <a:rPr lang="en-GB" sz="2400" dirty="0"/>
              <a:t> </a:t>
            </a:r>
            <a:r>
              <a:rPr lang="en-GB" sz="2400" dirty="0" err="1"/>
              <a:t>отношение</a:t>
            </a:r>
            <a:r>
              <a:rPr lang="en-GB" sz="2400" dirty="0"/>
              <a:t> е </a:t>
            </a:r>
            <a:r>
              <a:rPr lang="en-GB" sz="2400" dirty="0" err="1"/>
              <a:t>специално</a:t>
            </a:r>
            <a:r>
              <a:rPr lang="en-GB" sz="2400" dirty="0"/>
              <a:t>, </a:t>
            </a:r>
            <a:r>
              <a:rPr lang="en-GB" sz="2400" dirty="0" err="1"/>
              <a:t>защото</a:t>
            </a:r>
            <a:r>
              <a:rPr lang="en-GB" sz="2400" dirty="0"/>
              <a:t> е </a:t>
            </a:r>
            <a:r>
              <a:rPr lang="en-GB" sz="2400" dirty="0" err="1"/>
              <a:t>единственото</a:t>
            </a:r>
            <a:r>
              <a:rPr lang="en-GB" sz="2400" dirty="0"/>
              <a:t>, </a:t>
            </a:r>
            <a:r>
              <a:rPr lang="en-GB" sz="2400" dirty="0" err="1"/>
              <a:t>при</a:t>
            </a:r>
            <a:r>
              <a:rPr lang="en-GB" sz="2400" dirty="0"/>
              <a:t> </a:t>
            </a:r>
            <a:r>
              <a:rPr lang="en-GB" sz="2400" dirty="0" err="1"/>
              <a:t>което</a:t>
            </a:r>
            <a:r>
              <a:rPr lang="en-GB" sz="2400" dirty="0"/>
              <a:t> </a:t>
            </a:r>
            <a:r>
              <a:rPr lang="en-GB" sz="2400" dirty="0" err="1"/>
              <a:t>двете</a:t>
            </a:r>
            <a:r>
              <a:rPr lang="en-GB" sz="2400" dirty="0"/>
              <a:t> </a:t>
            </a:r>
            <a:r>
              <a:rPr lang="en-GB" sz="2400" dirty="0" err="1"/>
              <a:t>таблици</a:t>
            </a:r>
            <a:r>
              <a:rPr lang="en-GB" sz="2400" dirty="0"/>
              <a:t> </a:t>
            </a:r>
            <a:r>
              <a:rPr lang="en-GB" sz="2400" dirty="0" err="1"/>
              <a:t>могат</a:t>
            </a:r>
            <a:r>
              <a:rPr lang="en-GB" sz="2400" dirty="0"/>
              <a:t> </a:t>
            </a:r>
            <a:r>
              <a:rPr lang="en-GB" sz="2400" dirty="0" err="1"/>
              <a:t>да</a:t>
            </a:r>
            <a:r>
              <a:rPr lang="en-GB" sz="2400" dirty="0"/>
              <a:t> </a:t>
            </a:r>
            <a:r>
              <a:rPr lang="en-GB" sz="2400" dirty="0" err="1"/>
              <a:t>споделят</a:t>
            </a:r>
            <a:r>
              <a:rPr lang="en-GB" sz="2400" dirty="0"/>
              <a:t> </a:t>
            </a:r>
            <a:r>
              <a:rPr lang="en-GB" sz="2400" dirty="0" err="1"/>
              <a:t>един</a:t>
            </a:r>
            <a:r>
              <a:rPr lang="en-GB" sz="2400" dirty="0"/>
              <a:t> </a:t>
            </a:r>
            <a:r>
              <a:rPr lang="en-GB" sz="2400" dirty="0" err="1"/>
              <a:t>общ</a:t>
            </a:r>
            <a:r>
              <a:rPr lang="en-GB" sz="2400" dirty="0"/>
              <a:t> </a:t>
            </a:r>
            <a:r>
              <a:rPr lang="en-GB" sz="2400" dirty="0" err="1"/>
              <a:t>първичен</a:t>
            </a:r>
            <a:r>
              <a:rPr lang="en-GB" sz="2400" dirty="0"/>
              <a:t> </a:t>
            </a:r>
            <a:r>
              <a:rPr lang="en-GB" sz="2400" dirty="0" err="1"/>
              <a:t>ключ</a:t>
            </a:r>
            <a:r>
              <a:rPr lang="en-GB" sz="2400" dirty="0"/>
              <a:t>. </a:t>
            </a:r>
            <a:endParaRPr lang="bg-BG" sz="2400" dirty="0"/>
          </a:p>
          <a:p>
            <a:pPr indent="457200" algn="just">
              <a:lnSpc>
                <a:spcPct val="120000"/>
              </a:lnSpc>
              <a:buClr>
                <a:schemeClr val="accent1">
                  <a:lumMod val="75000"/>
                </a:schemeClr>
              </a:buClr>
              <a:buSzPct val="85000"/>
              <a:defRPr/>
            </a:pPr>
            <a:endParaRPr lang="bg-BG" sz="2400" dirty="0"/>
          </a:p>
          <a:p>
            <a:pPr indent="457200" algn="just">
              <a:lnSpc>
                <a:spcPct val="120000"/>
              </a:lnSpc>
              <a:buClr>
                <a:schemeClr val="accent1">
                  <a:lumMod val="75000"/>
                </a:schemeClr>
              </a:buClr>
              <a:buSzPct val="85000"/>
              <a:defRPr/>
            </a:pPr>
            <a:endParaRPr lang="bg-BG" sz="2400" dirty="0"/>
          </a:p>
        </p:txBody>
      </p:sp>
      <p:pic>
        <p:nvPicPr>
          <p:cNvPr id="3" name="Picture 2"/>
          <p:cNvPicPr>
            <a:picLocks noChangeAspect="1"/>
          </p:cNvPicPr>
          <p:nvPr/>
        </p:nvPicPr>
        <p:blipFill>
          <a:blip r:embed="rId2"/>
          <a:stretch>
            <a:fillRect/>
          </a:stretch>
        </p:blipFill>
        <p:spPr>
          <a:xfrm>
            <a:off x="3370144" y="932563"/>
            <a:ext cx="6267127" cy="5267243"/>
          </a:xfrm>
          <a:prstGeom prst="rect">
            <a:avLst/>
          </a:prstGeom>
        </p:spPr>
      </p:pic>
      <p:sp>
        <p:nvSpPr>
          <p:cNvPr id="5" name="Rectangle 4"/>
          <p:cNvSpPr/>
          <p:nvPr/>
        </p:nvSpPr>
        <p:spPr>
          <a:xfrm>
            <a:off x="3756972" y="6354156"/>
            <a:ext cx="5079404" cy="461665"/>
          </a:xfrm>
          <a:prstGeom prst="rect">
            <a:avLst/>
          </a:prstGeom>
        </p:spPr>
        <p:txBody>
          <a:bodyPr wrap="none">
            <a:spAutoFit/>
          </a:bodyPr>
          <a:lstStyle/>
          <a:p>
            <a:pPr algn="ctr">
              <a:spcAft>
                <a:spcPts val="0"/>
              </a:spcAft>
            </a:pPr>
            <a:r>
              <a:rPr lang="bg-BG" sz="2400" dirty="0">
                <a:latin typeface="Cambria" panose="02040503050406030204" pitchFamily="18" charset="0"/>
                <a:ea typeface="Times New Roman" panose="02020603050405020304" pitchFamily="18" charset="0"/>
                <a:cs typeface="Arial" panose="020B0604020202020204" pitchFamily="34" charset="0"/>
              </a:rPr>
              <a:t>Фиг. 1. </a:t>
            </a:r>
            <a:r>
              <a:rPr lang="en-GB" sz="2400" dirty="0" err="1">
                <a:latin typeface="Cambria" panose="02040503050406030204" pitchFamily="18" charset="0"/>
                <a:ea typeface="Times New Roman" panose="02020603050405020304" pitchFamily="18" charset="0"/>
                <a:cs typeface="Arial" panose="020B0604020202020204" pitchFamily="34" charset="0"/>
              </a:rPr>
              <a:t>Отношение</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едно</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en-GB" sz="2400" dirty="0" err="1">
                <a:latin typeface="Cambria" panose="02040503050406030204" pitchFamily="18" charset="0"/>
                <a:ea typeface="Times New Roman" panose="02020603050405020304" pitchFamily="18" charset="0"/>
                <a:cs typeface="Arial" panose="020B0604020202020204" pitchFamily="34" charset="0"/>
              </a:rPr>
              <a:t>към</a:t>
            </a:r>
            <a:r>
              <a:rPr lang="en-GB" sz="2400" dirty="0">
                <a:latin typeface="Cambria" panose="02040503050406030204" pitchFamily="18" charset="0"/>
                <a:ea typeface="Times New Roman" panose="02020603050405020304" pitchFamily="18" charset="0"/>
                <a:cs typeface="Arial" panose="020B0604020202020204" pitchFamily="34" charset="0"/>
              </a:rPr>
              <a:t> </a:t>
            </a:r>
            <a:r>
              <a:rPr lang="bg-BG" sz="2400" dirty="0">
                <a:latin typeface="Cambria" panose="02040503050406030204" pitchFamily="18" charset="0"/>
                <a:ea typeface="Times New Roman" panose="02020603050405020304" pitchFamily="18" charset="0"/>
                <a:cs typeface="Arial" panose="020B0604020202020204" pitchFamily="34" charset="0"/>
              </a:rPr>
              <a:t>едно</a:t>
            </a:r>
            <a:r>
              <a:rPr lang="en-GB" sz="2400" dirty="0">
                <a:latin typeface="Cambria" panose="02040503050406030204" pitchFamily="18" charset="0"/>
                <a:ea typeface="Times New Roman" panose="02020603050405020304" pitchFamily="18" charset="0"/>
                <a:cs typeface="Arial" panose="020B0604020202020204" pitchFamily="34" charset="0"/>
              </a:rPr>
              <a:t>“</a:t>
            </a:r>
            <a:endParaRPr lang="bg-BG" sz="2400" dirty="0">
              <a:effectLst/>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3641767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46</a:t>
            </a:fld>
            <a:endParaRPr lang="bg-BG" dirty="0"/>
          </a:p>
        </p:txBody>
      </p:sp>
      <p:sp>
        <p:nvSpPr>
          <p:cNvPr id="2" name="Rectangle 1"/>
          <p:cNvSpPr/>
          <p:nvPr/>
        </p:nvSpPr>
        <p:spPr>
          <a:xfrm>
            <a:off x="2170023" y="402194"/>
            <a:ext cx="9849853" cy="4928209"/>
          </a:xfrm>
          <a:prstGeom prst="rect">
            <a:avLst/>
          </a:prstGeom>
        </p:spPr>
        <p:txBody>
          <a:bodyPr wrap="square">
            <a:spAutoFit/>
          </a:bodyPr>
          <a:lstStyle/>
          <a:p>
            <a:pPr indent="457200" algn="just">
              <a:lnSpc>
                <a:spcPct val="120000"/>
              </a:lnSpc>
              <a:buClr>
                <a:schemeClr val="accent1">
                  <a:lumMod val="75000"/>
                </a:schemeClr>
              </a:buClr>
              <a:buSzPct val="85000"/>
              <a:defRPr/>
            </a:pPr>
            <a:r>
              <a:rPr lang="de-DE" sz="2400" dirty="0"/>
              <a:t>Отношение „едно към много“ между две таблици съществува тогава, когато един запис от първата таблица, наречена родителска, може да бъде свързан с много записи от втората таблица, наречена дъщерна, но запис от дъщерната таблица може да бъде свързан само с един запис от родителската таблица. Отношението между двете таблици се създава като копие на първичния ключ на родителската таблица се включи в структурата на дъщерната таблица, за която той представлява външен ключ. В литературата се среща и кардиналността „много към едно“ (N:1), която е вариант на „едно към много“. Това е най-често срещаният вид отношение между таблици.</a:t>
            </a:r>
            <a:endParaRPr lang="bg-BG" sz="2400" dirty="0"/>
          </a:p>
        </p:txBody>
      </p:sp>
    </p:spTree>
    <p:extLst>
      <p:ext uri="{BB962C8B-B14F-4D97-AF65-F5344CB8AC3E}">
        <p14:creationId xmlns:p14="http://schemas.microsoft.com/office/powerpoint/2010/main" val="634789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47</a:t>
            </a:fld>
            <a:endParaRPr lang="bg-BG" dirty="0"/>
          </a:p>
        </p:txBody>
      </p:sp>
      <p:pic>
        <p:nvPicPr>
          <p:cNvPr id="3" name="Picture 2"/>
          <p:cNvPicPr>
            <a:picLocks noChangeAspect="1"/>
          </p:cNvPicPr>
          <p:nvPr/>
        </p:nvPicPr>
        <p:blipFill>
          <a:blip r:embed="rId2"/>
          <a:stretch>
            <a:fillRect/>
          </a:stretch>
        </p:blipFill>
        <p:spPr>
          <a:xfrm>
            <a:off x="2732238" y="0"/>
            <a:ext cx="7858940" cy="6354156"/>
          </a:xfrm>
          <a:prstGeom prst="rect">
            <a:avLst/>
          </a:prstGeom>
        </p:spPr>
      </p:pic>
      <p:sp>
        <p:nvSpPr>
          <p:cNvPr id="5" name="Rectangle 4"/>
          <p:cNvSpPr/>
          <p:nvPr/>
        </p:nvSpPr>
        <p:spPr>
          <a:xfrm>
            <a:off x="3663838" y="6354156"/>
            <a:ext cx="5265673" cy="461665"/>
          </a:xfrm>
          <a:prstGeom prst="rect">
            <a:avLst/>
          </a:prstGeom>
        </p:spPr>
        <p:txBody>
          <a:bodyPr wrap="none">
            <a:spAutoFit/>
          </a:bodyPr>
          <a:lstStyle/>
          <a:p>
            <a:pPr algn="ctr">
              <a:spcAft>
                <a:spcPts val="0"/>
              </a:spcAft>
            </a:pPr>
            <a:r>
              <a:rPr lang="bg-BG" sz="2400" dirty="0">
                <a:latin typeface="Cambria" panose="02040503050406030204" pitchFamily="18" charset="0"/>
                <a:ea typeface="Times New Roman" panose="02020603050405020304" pitchFamily="18" charset="0"/>
                <a:cs typeface="Arial" panose="020B0604020202020204" pitchFamily="34" charset="0"/>
              </a:rPr>
              <a:t>Фиг. 2. Отношение „едно към много“</a:t>
            </a:r>
            <a:endParaRPr lang="bg-BG" sz="2400" dirty="0">
              <a:effectLst/>
              <a:latin typeface="Cambria" panose="02040503050406030204" pitchFamily="18" charset="0"/>
              <a:ea typeface="Times New Roman" panose="02020603050405020304" pitchFamily="18" charset="0"/>
            </a:endParaRPr>
          </a:p>
        </p:txBody>
      </p:sp>
    </p:spTree>
    <p:extLst>
      <p:ext uri="{BB962C8B-B14F-4D97-AF65-F5344CB8AC3E}">
        <p14:creationId xmlns:p14="http://schemas.microsoft.com/office/powerpoint/2010/main" val="1200451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48</a:t>
            </a:fld>
            <a:endParaRPr lang="bg-BG" dirty="0"/>
          </a:p>
        </p:txBody>
      </p:sp>
      <p:sp>
        <p:nvSpPr>
          <p:cNvPr id="2" name="Rectangle 1"/>
          <p:cNvSpPr/>
          <p:nvPr/>
        </p:nvSpPr>
        <p:spPr>
          <a:xfrm>
            <a:off x="2313695" y="402964"/>
            <a:ext cx="9705474" cy="4926670"/>
          </a:xfrm>
          <a:prstGeom prst="rect">
            <a:avLst/>
          </a:prstGeom>
        </p:spPr>
        <p:txBody>
          <a:bodyPr wrap="square">
            <a:spAutoFit/>
          </a:bodyPr>
          <a:lstStyle/>
          <a:p>
            <a:pPr indent="457200" algn="just">
              <a:lnSpc>
                <a:spcPct val="120000"/>
              </a:lnSpc>
              <a:buClr>
                <a:schemeClr val="accent1">
                  <a:lumMod val="75000"/>
                </a:schemeClr>
              </a:buClr>
              <a:buSzPct val="85000"/>
              <a:defRPr/>
            </a:pPr>
            <a:r>
              <a:rPr lang="de-DE" sz="2400" dirty="0"/>
              <a:t>Отношението „много към много“ съществува</a:t>
            </a:r>
            <a:r>
              <a:rPr lang="bg-BG" sz="2400" dirty="0"/>
              <a:t>,</a:t>
            </a:r>
            <a:r>
              <a:rPr lang="de-DE" sz="2400" dirty="0"/>
              <a:t> когато един запис от едната таблица може да се свърже с много на брой записи от втората таблица, и един запис от втората може да се свърже с много на брой записи от първата таблица. За да се създаде на практика това отношение, се използва нова, свързваща или асоциираща таблица, която съдържа копия на първичните ключове на двете таблици. От една страна свързващата таблица представлява сложен първичен ключ на отношението, а от другата страна, всеки от първичните ключове на изходните таблици играе ролята на външен ключ за свързващата таблица.</a:t>
            </a:r>
            <a:endParaRPr lang="bg-BG" sz="2400" dirty="0"/>
          </a:p>
          <a:p>
            <a:pPr indent="457200" algn="just">
              <a:lnSpc>
                <a:spcPct val="120000"/>
              </a:lnSpc>
              <a:spcAft>
                <a:spcPts val="0"/>
              </a:spcAft>
              <a:buClr>
                <a:schemeClr val="accent1">
                  <a:lumMod val="75000"/>
                </a:schemeClr>
              </a:buClr>
              <a:buSzPct val="85000"/>
              <a:defRPr/>
            </a:pPr>
            <a:r>
              <a:rPr lang="bg-BG" sz="2400" dirty="0"/>
              <a:t>	</a:t>
            </a:r>
          </a:p>
        </p:txBody>
      </p:sp>
    </p:spTree>
    <p:extLst>
      <p:ext uri="{BB962C8B-B14F-4D97-AF65-F5344CB8AC3E}">
        <p14:creationId xmlns:p14="http://schemas.microsoft.com/office/powerpoint/2010/main" val="3391608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49</a:t>
            </a:fld>
            <a:endParaRPr lang="bg-BG" dirty="0"/>
          </a:p>
        </p:txBody>
      </p:sp>
      <p:sp>
        <p:nvSpPr>
          <p:cNvPr id="5" name="Rectangle 4"/>
          <p:cNvSpPr/>
          <p:nvPr/>
        </p:nvSpPr>
        <p:spPr>
          <a:xfrm>
            <a:off x="3950425" y="6176513"/>
            <a:ext cx="5451622" cy="461665"/>
          </a:xfrm>
          <a:prstGeom prst="rect">
            <a:avLst/>
          </a:prstGeom>
        </p:spPr>
        <p:txBody>
          <a:bodyPr wrap="none">
            <a:spAutoFit/>
          </a:bodyPr>
          <a:lstStyle/>
          <a:p>
            <a:pPr algn="ctr">
              <a:spcAft>
                <a:spcPts val="0"/>
              </a:spcAft>
            </a:pPr>
            <a:r>
              <a:rPr lang="bg-BG" sz="2400" dirty="0">
                <a:latin typeface="Cambria" panose="02040503050406030204" pitchFamily="18" charset="0"/>
                <a:ea typeface="Times New Roman" panose="02020603050405020304" pitchFamily="18" charset="0"/>
                <a:cs typeface="Arial" panose="020B0604020202020204" pitchFamily="34" charset="0"/>
              </a:rPr>
              <a:t>Фиг. 3. Отношение „много към много“</a:t>
            </a:r>
            <a:endParaRPr lang="bg-BG" sz="2400" dirty="0">
              <a:effectLst/>
              <a:latin typeface="Cambria" panose="020405030504060302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25615" y="638355"/>
            <a:ext cx="9386290" cy="5538158"/>
          </a:xfrm>
          <a:prstGeom prst="rect">
            <a:avLst/>
          </a:prstGeom>
        </p:spPr>
      </p:pic>
    </p:spTree>
    <p:extLst>
      <p:ext uri="{BB962C8B-B14F-4D97-AF65-F5344CB8AC3E}">
        <p14:creationId xmlns:p14="http://schemas.microsoft.com/office/powerpoint/2010/main" val="103169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88221" y="362309"/>
            <a:ext cx="9401628" cy="4586209"/>
          </a:xfrm>
        </p:spPr>
        <p:txBody>
          <a:bodyPr>
            <a:noAutofit/>
          </a:bodyPr>
          <a:lstStyle/>
          <a:p>
            <a:pPr indent="449263" algn="just">
              <a:lnSpc>
                <a:spcPct val="150000"/>
              </a:lnSpc>
              <a:defRPr/>
            </a:pPr>
            <a:r>
              <a:rPr lang="bg-BG" sz="2400" dirty="0"/>
              <a:t>Базите от данни са фундамент на много фирмени информационни системи. В практиката много организации използват БД, които са били разработени, за да посрещнат спешните им нужди, а не са резултат от планирана стратегия или добре управлявана еволюция.</a:t>
            </a:r>
            <a:r>
              <a:rPr lang="en-US" sz="2400" dirty="0"/>
              <a:t> </a:t>
            </a:r>
            <a:r>
              <a:rPr lang="bg-BG" sz="2400" dirty="0"/>
              <a:t>Много от данните са недобре структурирани и управлявани. За успешното създаване на “Складовете с данни”, са необходими умения и знания в областта на анализа, конструирането и администрирането на данни и БД. </a:t>
            </a:r>
            <a:endParaRPr lang="bg-BG" altLang="bg-BG" sz="2400" dirty="0"/>
          </a:p>
          <a:p>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5</a:t>
            </a:fld>
            <a:endParaRPr lang="bg-BG" dirty="0"/>
          </a:p>
        </p:txBody>
      </p:sp>
    </p:spTree>
    <p:extLst>
      <p:ext uri="{BB962C8B-B14F-4D97-AF65-F5344CB8AC3E}">
        <p14:creationId xmlns:p14="http://schemas.microsoft.com/office/powerpoint/2010/main" val="741963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50</a:t>
            </a:fld>
            <a:endParaRPr lang="bg-BG" dirty="0"/>
          </a:p>
        </p:txBody>
      </p:sp>
      <p:sp>
        <p:nvSpPr>
          <p:cNvPr id="2" name="Rectangle 1"/>
          <p:cNvSpPr/>
          <p:nvPr/>
        </p:nvSpPr>
        <p:spPr>
          <a:xfrm>
            <a:off x="1836469" y="114844"/>
            <a:ext cx="10355531" cy="6666440"/>
          </a:xfrm>
          <a:prstGeom prst="rect">
            <a:avLst/>
          </a:prstGeom>
        </p:spPr>
        <p:txBody>
          <a:bodyPr wrap="square">
            <a:spAutoFit/>
          </a:bodyPr>
          <a:lstStyle/>
          <a:p>
            <a:r>
              <a:rPr lang="bg-BG" sz="2400" b="1" i="1" dirty="0"/>
              <a:t>Възможности на релационния модел</a:t>
            </a:r>
          </a:p>
          <a:p>
            <a:pPr indent="457200" algn="just">
              <a:lnSpc>
                <a:spcPct val="120000"/>
              </a:lnSpc>
              <a:buClr>
                <a:schemeClr val="accent1">
                  <a:lumMod val="75000"/>
                </a:schemeClr>
              </a:buClr>
              <a:buSzPct val="85000"/>
            </a:pPr>
            <a:r>
              <a:rPr lang="bg-BG" dirty="0"/>
              <a:t> </a:t>
            </a:r>
            <a:r>
              <a:rPr lang="bg-BG" sz="2400" i="1" dirty="0"/>
              <a:t>Дефиниране на данни</a:t>
            </a:r>
          </a:p>
          <a:p>
            <a:pPr marL="723900" indent="-342900" algn="just">
              <a:lnSpc>
                <a:spcPct val="120000"/>
              </a:lnSpc>
              <a:buClr>
                <a:schemeClr val="accent1">
                  <a:lumMod val="75000"/>
                </a:schemeClr>
              </a:buClr>
              <a:buSzPct val="85000"/>
              <a:buFont typeface="Wingdings" panose="05000000000000000000" pitchFamily="2" charset="2"/>
              <a:buChar char="q"/>
              <a:defRPr/>
            </a:pPr>
            <a:r>
              <a:rPr lang="bg-BG" sz="2400" dirty="0"/>
              <a:t>Дефиниране на обектите, техните атрибути и връзки, които ще се използват в приложението.</a:t>
            </a:r>
          </a:p>
          <a:p>
            <a:pPr marL="723900" indent="-342900" algn="just">
              <a:lnSpc>
                <a:spcPct val="120000"/>
              </a:lnSpc>
              <a:buClr>
                <a:schemeClr val="accent1">
                  <a:lumMod val="75000"/>
                </a:schemeClr>
              </a:buClr>
              <a:buSzPct val="85000"/>
              <a:buFont typeface="Wingdings" panose="05000000000000000000" pitchFamily="2" charset="2"/>
              <a:buChar char="q"/>
              <a:defRPr/>
            </a:pPr>
            <a:r>
              <a:rPr lang="bg-BG" sz="2400" dirty="0"/>
              <a:t>Дефиниране на типа на данните (числа, символи и други).</a:t>
            </a:r>
          </a:p>
          <a:p>
            <a:pPr marL="723900" indent="-342900" algn="just">
              <a:lnSpc>
                <a:spcPct val="120000"/>
              </a:lnSpc>
              <a:buClr>
                <a:schemeClr val="accent1">
                  <a:lumMod val="75000"/>
                </a:schemeClr>
              </a:buClr>
              <a:buSzPct val="85000"/>
              <a:buFont typeface="Wingdings" panose="05000000000000000000" pitchFamily="2" charset="2"/>
              <a:buChar char="q"/>
              <a:defRPr/>
            </a:pPr>
            <a:r>
              <a:rPr lang="bg-BG" sz="2400" dirty="0"/>
              <a:t>Форматиране и валидизиране на данните.</a:t>
            </a:r>
          </a:p>
          <a:p>
            <a:pPr indent="457200" algn="just">
              <a:lnSpc>
                <a:spcPct val="120000"/>
              </a:lnSpc>
              <a:buClr>
                <a:schemeClr val="accent1">
                  <a:lumMod val="75000"/>
                </a:schemeClr>
              </a:buClr>
              <a:buSzPct val="85000"/>
            </a:pPr>
            <a:r>
              <a:rPr lang="bg-BG" sz="2400" i="1" dirty="0"/>
              <a:t>Обработка на данни</a:t>
            </a:r>
          </a:p>
          <a:p>
            <a:pPr marL="723900" indent="-342900" algn="just">
              <a:lnSpc>
                <a:spcPct val="120000"/>
              </a:lnSpc>
              <a:buClr>
                <a:schemeClr val="accent1">
                  <a:lumMod val="75000"/>
                </a:schemeClr>
              </a:buClr>
              <a:buSzPct val="85000"/>
              <a:buFont typeface="Wingdings" panose="05000000000000000000" pitchFamily="2" charset="2"/>
              <a:buChar char="q"/>
              <a:defRPr/>
            </a:pPr>
            <a:r>
              <a:rPr lang="bg-BG" sz="2400" dirty="0"/>
              <a:t>Филтриране или сортиране на избрани полета с данни.</a:t>
            </a:r>
          </a:p>
          <a:p>
            <a:pPr marL="723900" indent="-342900" algn="just">
              <a:lnSpc>
                <a:spcPct val="120000"/>
              </a:lnSpc>
              <a:buClr>
                <a:schemeClr val="accent1">
                  <a:lumMod val="75000"/>
                </a:schemeClr>
              </a:buClr>
              <a:buSzPct val="85000"/>
              <a:buFont typeface="Wingdings" panose="05000000000000000000" pitchFamily="2" charset="2"/>
              <a:buChar char="q"/>
              <a:defRPr/>
            </a:pPr>
            <a:r>
              <a:rPr lang="bg-BG" sz="2400" dirty="0"/>
              <a:t>Обобщаване на данните по определени критерии.</a:t>
            </a:r>
          </a:p>
          <a:p>
            <a:pPr marL="723900" indent="-342900" algn="just">
              <a:lnSpc>
                <a:spcPct val="120000"/>
              </a:lnSpc>
              <a:buClr>
                <a:schemeClr val="accent1">
                  <a:lumMod val="75000"/>
                </a:schemeClr>
              </a:buClr>
              <a:buSzPct val="85000"/>
              <a:buFont typeface="Wingdings" panose="05000000000000000000" pitchFamily="2" charset="2"/>
              <a:buChar char="q"/>
              <a:defRPr/>
            </a:pPr>
            <a:r>
              <a:rPr lang="bg-BG" sz="2400" dirty="0"/>
              <a:t>Актуализиране, изтриване, копиране в друга таблица или създаване на нова таблица, съдържаща данните. </a:t>
            </a:r>
          </a:p>
          <a:p>
            <a:pPr indent="457200" algn="just">
              <a:lnSpc>
                <a:spcPct val="120000"/>
              </a:lnSpc>
              <a:buClr>
                <a:schemeClr val="accent1">
                  <a:lumMod val="75000"/>
                </a:schemeClr>
              </a:buClr>
              <a:buSzPct val="85000"/>
            </a:pPr>
            <a:r>
              <a:rPr lang="bg-BG" sz="2400" i="1" dirty="0"/>
              <a:t>Контрол на данни</a:t>
            </a:r>
          </a:p>
          <a:p>
            <a:pPr marL="723900" indent="-342900" algn="just">
              <a:lnSpc>
                <a:spcPct val="120000"/>
              </a:lnSpc>
              <a:buClr>
                <a:schemeClr val="accent1">
                  <a:lumMod val="75000"/>
                </a:schemeClr>
              </a:buClr>
              <a:buSzPct val="85000"/>
              <a:buFont typeface="Wingdings" panose="05000000000000000000" pitchFamily="2" charset="2"/>
              <a:buChar char="q"/>
              <a:defRPr/>
            </a:pPr>
            <a:r>
              <a:rPr lang="bg-BG" sz="2400" dirty="0"/>
              <a:t>Задаване на права за четене, актуализиране или въвеждане на данни.</a:t>
            </a:r>
          </a:p>
          <a:p>
            <a:pPr marL="723900" indent="-342900" algn="just">
              <a:lnSpc>
                <a:spcPct val="120000"/>
              </a:lnSpc>
              <a:buClr>
                <a:schemeClr val="accent1">
                  <a:lumMod val="75000"/>
                </a:schemeClr>
              </a:buClr>
              <a:buSzPct val="85000"/>
              <a:buFont typeface="Wingdings" panose="05000000000000000000" pitchFamily="2" charset="2"/>
              <a:buChar char="q"/>
              <a:defRPr/>
            </a:pPr>
            <a:r>
              <a:rPr lang="bg-BG" sz="2400" dirty="0"/>
              <a:t>Създаване правила за ползване на данни от много потребители.</a:t>
            </a:r>
          </a:p>
        </p:txBody>
      </p:sp>
    </p:spTree>
    <p:extLst>
      <p:ext uri="{BB962C8B-B14F-4D97-AF65-F5344CB8AC3E}">
        <p14:creationId xmlns:p14="http://schemas.microsoft.com/office/powerpoint/2010/main" val="238124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51</a:t>
            </a:fld>
            <a:endParaRPr lang="bg-BG" dirty="0"/>
          </a:p>
        </p:txBody>
      </p:sp>
      <p:sp>
        <p:nvSpPr>
          <p:cNvPr id="2" name="Rectangle 1"/>
          <p:cNvSpPr/>
          <p:nvPr/>
        </p:nvSpPr>
        <p:spPr>
          <a:xfrm>
            <a:off x="2411591" y="527161"/>
            <a:ext cx="9282022" cy="4339650"/>
          </a:xfrm>
          <a:prstGeom prst="rect">
            <a:avLst/>
          </a:prstGeom>
        </p:spPr>
        <p:txBody>
          <a:bodyPr wrap="square">
            <a:spAutoFit/>
          </a:bodyPr>
          <a:lstStyle/>
          <a:p>
            <a:r>
              <a:rPr lang="en-GB" sz="2400" b="1" i="1" dirty="0" err="1"/>
              <a:t>Сравняване</a:t>
            </a:r>
            <a:r>
              <a:rPr lang="en-GB" sz="2400" b="1" i="1" dirty="0"/>
              <a:t> </a:t>
            </a:r>
            <a:r>
              <a:rPr lang="en-GB" sz="2400" b="1" i="1" dirty="0" err="1"/>
              <a:t>на</a:t>
            </a:r>
            <a:r>
              <a:rPr lang="en-GB" sz="2400" b="1" i="1" dirty="0"/>
              <a:t> </a:t>
            </a:r>
            <a:r>
              <a:rPr lang="en-GB" sz="2400" b="1" i="1" dirty="0" err="1"/>
              <a:t>модели</a:t>
            </a:r>
            <a:r>
              <a:rPr lang="en-GB" sz="2400" b="1" i="1" dirty="0"/>
              <a:t> </a:t>
            </a:r>
            <a:r>
              <a:rPr lang="en-GB" sz="2400" b="1" i="1" dirty="0" err="1"/>
              <a:t>данни</a:t>
            </a:r>
            <a:endParaRPr lang="bg-BG" sz="2400" b="1" i="1" dirty="0"/>
          </a:p>
          <a:p>
            <a:pPr indent="449580" algn="just">
              <a:lnSpc>
                <a:spcPct val="150000"/>
              </a:lnSpc>
              <a:spcAft>
                <a:spcPts val="0"/>
              </a:spcAft>
            </a:pPr>
            <a:r>
              <a:rPr lang="bg-BG" dirty="0">
                <a:latin typeface="Verdana" panose="020B0604030504040204" pitchFamily="34" charset="0"/>
                <a:ea typeface="Times New Roman" panose="02020603050405020304" pitchFamily="18" charset="0"/>
                <a:cs typeface="Arial" panose="020B0604020202020204" pitchFamily="34" charset="0"/>
              </a:rPr>
              <a:t> </a:t>
            </a:r>
            <a:r>
              <a:rPr lang="en-GB" sz="2400" dirty="0" err="1"/>
              <a:t>Йерархичния</a:t>
            </a:r>
            <a:r>
              <a:rPr lang="en-GB" sz="2400" dirty="0"/>
              <a:t> и </a:t>
            </a:r>
            <a:r>
              <a:rPr lang="en-GB" sz="2400" dirty="0" err="1"/>
              <a:t>мрежовия</a:t>
            </a:r>
            <a:r>
              <a:rPr lang="bg-BG" sz="2400" dirty="0"/>
              <a:t> модел</a:t>
            </a:r>
            <a:r>
              <a:rPr lang="en-GB" sz="2400" dirty="0"/>
              <a:t> </a:t>
            </a:r>
            <a:r>
              <a:rPr lang="en-GB" sz="2400" dirty="0" err="1"/>
              <a:t>са</a:t>
            </a:r>
            <a:r>
              <a:rPr lang="en-GB" sz="2400" dirty="0"/>
              <a:t> </a:t>
            </a:r>
            <a:r>
              <a:rPr lang="en-GB" sz="2400" dirty="0" err="1"/>
              <a:t>по-ефективни</a:t>
            </a:r>
            <a:r>
              <a:rPr lang="en-GB" sz="2400" dirty="0"/>
              <a:t> </a:t>
            </a:r>
            <a:r>
              <a:rPr lang="en-GB" sz="2400" dirty="0" err="1"/>
              <a:t>при</a:t>
            </a:r>
            <a:r>
              <a:rPr lang="en-GB" sz="2400" dirty="0"/>
              <a:t> </a:t>
            </a:r>
            <a:r>
              <a:rPr lang="en-GB" sz="2400" dirty="0" err="1"/>
              <a:t>процеси</a:t>
            </a:r>
            <a:r>
              <a:rPr lang="en-GB" sz="2400" dirty="0"/>
              <a:t> с </a:t>
            </a:r>
            <a:r>
              <a:rPr lang="en-GB" sz="2400" dirty="0" err="1"/>
              <a:t>голям</a:t>
            </a:r>
            <a:r>
              <a:rPr lang="en-GB" sz="2400" dirty="0"/>
              <a:t> </a:t>
            </a:r>
            <a:r>
              <a:rPr lang="en-GB" sz="2400" dirty="0" err="1"/>
              <a:t>обем</a:t>
            </a:r>
            <a:r>
              <a:rPr lang="en-GB" sz="2400" dirty="0"/>
              <a:t> </a:t>
            </a:r>
            <a:r>
              <a:rPr lang="en-GB" sz="2400" dirty="0" err="1"/>
              <a:t>данни</a:t>
            </a:r>
            <a:r>
              <a:rPr lang="en-GB" sz="2400" dirty="0"/>
              <a:t>, а </a:t>
            </a:r>
            <a:r>
              <a:rPr lang="en-GB" sz="2400" dirty="0" err="1"/>
              <a:t>релационния</a:t>
            </a:r>
            <a:r>
              <a:rPr lang="en-GB" sz="2400" dirty="0"/>
              <a:t> – </a:t>
            </a:r>
            <a:r>
              <a:rPr lang="en-GB" sz="2400" dirty="0" err="1"/>
              <a:t>при</a:t>
            </a:r>
            <a:r>
              <a:rPr lang="en-GB" sz="2400" dirty="0"/>
              <a:t> </a:t>
            </a:r>
            <a:r>
              <a:rPr lang="en-GB" sz="2400" dirty="0" err="1"/>
              <a:t>по-сложни</a:t>
            </a:r>
            <a:r>
              <a:rPr lang="en-GB" sz="2400" dirty="0"/>
              <a:t> и </a:t>
            </a:r>
            <a:r>
              <a:rPr lang="en-GB" sz="2400" dirty="0" err="1"/>
              <a:t>разнообразни</a:t>
            </a:r>
            <a:r>
              <a:rPr lang="en-GB" sz="2400" dirty="0"/>
              <a:t> </a:t>
            </a:r>
            <a:r>
              <a:rPr lang="en-GB" sz="2400" dirty="0" err="1"/>
              <a:t>данни</a:t>
            </a:r>
            <a:r>
              <a:rPr lang="en-GB" sz="2400" dirty="0"/>
              <a:t>. </a:t>
            </a:r>
            <a:r>
              <a:rPr lang="en-GB" sz="2400" dirty="0" err="1"/>
              <a:t>Релационните</a:t>
            </a:r>
            <a:r>
              <a:rPr lang="en-GB" sz="2400" dirty="0"/>
              <a:t> </a:t>
            </a:r>
            <a:r>
              <a:rPr lang="en-GB" sz="2400" dirty="0" err="1"/>
              <a:t>модели</a:t>
            </a:r>
            <a:r>
              <a:rPr lang="en-GB" sz="2400" dirty="0"/>
              <a:t> </a:t>
            </a:r>
            <a:r>
              <a:rPr lang="en-GB" sz="2400" dirty="0" err="1"/>
              <a:t>не</a:t>
            </a:r>
            <a:r>
              <a:rPr lang="en-GB" sz="2400" dirty="0"/>
              <a:t> </a:t>
            </a:r>
            <a:r>
              <a:rPr lang="en-GB" sz="2400" dirty="0" err="1"/>
              <a:t>изискват</a:t>
            </a:r>
            <a:r>
              <a:rPr lang="en-GB" sz="2400" dirty="0"/>
              <a:t> </a:t>
            </a:r>
            <a:r>
              <a:rPr lang="en-GB" sz="2400" dirty="0" err="1"/>
              <a:t>поддръжка</a:t>
            </a:r>
            <a:r>
              <a:rPr lang="en-GB" sz="2400" dirty="0"/>
              <a:t> </a:t>
            </a:r>
            <a:r>
              <a:rPr lang="en-GB" sz="2400" dirty="0" err="1"/>
              <a:t>на</a:t>
            </a:r>
            <a:r>
              <a:rPr lang="en-GB" sz="2400" dirty="0"/>
              <a:t> </a:t>
            </a:r>
            <a:r>
              <a:rPr lang="en-GB" sz="2400" dirty="0" err="1"/>
              <a:t>указатели</a:t>
            </a:r>
            <a:r>
              <a:rPr lang="en-GB" sz="2400" dirty="0"/>
              <a:t>, </a:t>
            </a:r>
            <a:r>
              <a:rPr lang="en-GB" sz="2400" dirty="0" err="1"/>
              <a:t>както</a:t>
            </a:r>
            <a:r>
              <a:rPr lang="en-GB" sz="2400" dirty="0"/>
              <a:t> е </a:t>
            </a:r>
            <a:r>
              <a:rPr lang="en-GB" sz="2400" dirty="0" err="1"/>
              <a:t>при</a:t>
            </a:r>
            <a:r>
              <a:rPr lang="en-GB" sz="2400" dirty="0"/>
              <a:t> </a:t>
            </a:r>
            <a:r>
              <a:rPr lang="en-GB" sz="2400" dirty="0" err="1"/>
              <a:t>йерархичните</a:t>
            </a:r>
            <a:r>
              <a:rPr lang="en-GB" sz="2400" dirty="0"/>
              <a:t> и </a:t>
            </a:r>
            <a:r>
              <a:rPr lang="en-GB" sz="2400" dirty="0" err="1"/>
              <a:t>мрежовите</a:t>
            </a:r>
            <a:r>
              <a:rPr lang="en-GB" sz="2400" dirty="0"/>
              <a:t> </a:t>
            </a:r>
            <a:r>
              <a:rPr lang="en-GB" sz="2400" dirty="0" err="1"/>
              <a:t>модели</a:t>
            </a:r>
            <a:r>
              <a:rPr lang="en-GB" sz="2400" dirty="0"/>
              <a:t>. </a:t>
            </a:r>
            <a:r>
              <a:rPr lang="en-GB" sz="2400" dirty="0" err="1"/>
              <a:t>От</a:t>
            </a:r>
            <a:r>
              <a:rPr lang="en-GB" sz="2400" dirty="0"/>
              <a:t> </a:t>
            </a:r>
            <a:r>
              <a:rPr lang="en-GB" sz="2400" dirty="0" err="1"/>
              <a:t>друга</a:t>
            </a:r>
            <a:r>
              <a:rPr lang="en-GB" sz="2400" dirty="0"/>
              <a:t> </a:t>
            </a:r>
            <a:r>
              <a:rPr lang="en-GB" sz="2400" dirty="0" err="1"/>
              <a:t>страна</a:t>
            </a:r>
            <a:r>
              <a:rPr lang="en-GB" sz="2400" dirty="0"/>
              <a:t>, </a:t>
            </a:r>
            <a:r>
              <a:rPr lang="en-GB" sz="2400" dirty="0" err="1"/>
              <a:t>релационните</a:t>
            </a:r>
            <a:r>
              <a:rPr lang="en-GB" sz="2400" dirty="0"/>
              <a:t> </a:t>
            </a:r>
            <a:r>
              <a:rPr lang="en-GB" sz="2400" dirty="0" err="1"/>
              <a:t>модели</a:t>
            </a:r>
            <a:r>
              <a:rPr lang="en-GB" sz="2400" dirty="0"/>
              <a:t>, </a:t>
            </a:r>
            <a:r>
              <a:rPr lang="en-GB" sz="2400" dirty="0" err="1"/>
              <a:t>които</a:t>
            </a:r>
            <a:r>
              <a:rPr lang="en-GB" sz="2400" dirty="0"/>
              <a:t> </a:t>
            </a:r>
            <a:r>
              <a:rPr lang="en-GB" sz="2400" dirty="0" err="1"/>
              <a:t>не</a:t>
            </a:r>
            <a:r>
              <a:rPr lang="en-GB" sz="2400" dirty="0"/>
              <a:t> </a:t>
            </a:r>
            <a:r>
              <a:rPr lang="en-GB" sz="2400" dirty="0" err="1"/>
              <a:t>се</a:t>
            </a:r>
            <a:r>
              <a:rPr lang="en-GB" sz="2400" dirty="0"/>
              <a:t> </a:t>
            </a:r>
            <a:r>
              <a:rPr lang="en-GB" sz="2400" dirty="0" err="1"/>
              <a:t>съгласуват</a:t>
            </a:r>
            <a:r>
              <a:rPr lang="en-GB" sz="2400" dirty="0"/>
              <a:t> с </a:t>
            </a:r>
            <a:r>
              <a:rPr lang="en-GB" sz="2400" dirty="0" err="1"/>
              <a:t>нормализационни</a:t>
            </a:r>
            <a:r>
              <a:rPr lang="en-GB" sz="2400" dirty="0"/>
              <a:t> </a:t>
            </a:r>
            <a:r>
              <a:rPr lang="en-GB" sz="2400" dirty="0" err="1"/>
              <a:t>правила</a:t>
            </a:r>
            <a:r>
              <a:rPr lang="en-GB" sz="2400" dirty="0"/>
              <a:t> </a:t>
            </a:r>
            <a:r>
              <a:rPr lang="en-GB" sz="2400" dirty="0" err="1"/>
              <a:t>могат</a:t>
            </a:r>
            <a:r>
              <a:rPr lang="en-GB" sz="2400" dirty="0"/>
              <a:t> </a:t>
            </a:r>
            <a:r>
              <a:rPr lang="en-GB" sz="2400" dirty="0" err="1"/>
              <a:t>да</a:t>
            </a:r>
            <a:r>
              <a:rPr lang="en-GB" sz="2400" dirty="0"/>
              <a:t> </a:t>
            </a:r>
            <a:r>
              <a:rPr lang="en-GB" sz="2400" dirty="0" err="1"/>
              <a:t>дублират</a:t>
            </a:r>
            <a:r>
              <a:rPr lang="en-GB" sz="2400" dirty="0"/>
              <a:t> </a:t>
            </a:r>
            <a:r>
              <a:rPr lang="en-GB" sz="2400" dirty="0" err="1"/>
              <a:t>данни</a:t>
            </a:r>
            <a:r>
              <a:rPr lang="en-GB" sz="2400" dirty="0"/>
              <a:t> в </a:t>
            </a:r>
            <a:r>
              <a:rPr lang="en-GB" sz="2400" dirty="0" err="1"/>
              <a:t>различни</a:t>
            </a:r>
            <a:r>
              <a:rPr lang="en-GB" sz="2400" dirty="0"/>
              <a:t> </a:t>
            </a:r>
            <a:r>
              <a:rPr lang="en-GB" sz="2400" dirty="0" err="1"/>
              <a:t>таблици</a:t>
            </a:r>
            <a:r>
              <a:rPr lang="en-GB" sz="2400" dirty="0"/>
              <a:t>. </a:t>
            </a:r>
            <a:endParaRPr lang="bg-BG" sz="2400" dirty="0"/>
          </a:p>
        </p:txBody>
      </p:sp>
    </p:spTree>
    <p:extLst>
      <p:ext uri="{BB962C8B-B14F-4D97-AF65-F5344CB8AC3E}">
        <p14:creationId xmlns:p14="http://schemas.microsoft.com/office/powerpoint/2010/main" val="4116174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52</a:t>
            </a:fld>
            <a:endParaRPr lang="bg-BG" dirty="0"/>
          </a:p>
        </p:txBody>
      </p:sp>
      <p:sp>
        <p:nvSpPr>
          <p:cNvPr id="3" name="Rectangle 2"/>
          <p:cNvSpPr/>
          <p:nvPr/>
        </p:nvSpPr>
        <p:spPr>
          <a:xfrm>
            <a:off x="2032000" y="101550"/>
            <a:ext cx="10035396" cy="6592574"/>
          </a:xfrm>
          <a:prstGeom prst="rect">
            <a:avLst/>
          </a:prstGeom>
        </p:spPr>
        <p:txBody>
          <a:bodyPr wrap="square">
            <a:spAutoFit/>
          </a:bodyPr>
          <a:lstStyle/>
          <a:p>
            <a:pPr indent="457200" algn="just">
              <a:lnSpc>
                <a:spcPct val="130000"/>
              </a:lnSpc>
              <a:spcAft>
                <a:spcPts val="0"/>
              </a:spcAft>
              <a:buClr>
                <a:schemeClr val="accent1">
                  <a:lumMod val="75000"/>
                </a:schemeClr>
              </a:buClr>
              <a:buSzPct val="85000"/>
              <a:defRPr/>
            </a:pPr>
            <a:r>
              <a:rPr lang="en-GB" sz="2400" b="1" i="1" dirty="0" err="1"/>
              <a:t>Операции</a:t>
            </a:r>
            <a:r>
              <a:rPr lang="en-GB" sz="2400" b="1" i="1" dirty="0"/>
              <a:t> </a:t>
            </a:r>
            <a:r>
              <a:rPr lang="en-GB" sz="2400" b="1" i="1" dirty="0" err="1"/>
              <a:t>над</a:t>
            </a:r>
            <a:r>
              <a:rPr lang="en-GB" sz="2400" b="1" i="1" dirty="0"/>
              <a:t> </a:t>
            </a:r>
            <a:r>
              <a:rPr lang="en-GB" sz="2400" b="1" i="1" dirty="0" err="1"/>
              <a:t>релационни</a:t>
            </a:r>
            <a:r>
              <a:rPr lang="en-GB" sz="2400" b="1" i="1" dirty="0"/>
              <a:t> </a:t>
            </a:r>
            <a:r>
              <a:rPr lang="en-GB" sz="2400" b="1" i="1" dirty="0" err="1"/>
              <a:t>бази</a:t>
            </a:r>
            <a:r>
              <a:rPr lang="en-GB" sz="2400" b="1" i="1" dirty="0"/>
              <a:t> </a:t>
            </a:r>
            <a:r>
              <a:rPr lang="en-GB" sz="2400" b="1" i="1" dirty="0" err="1"/>
              <a:t>данни</a:t>
            </a:r>
            <a:endParaRPr lang="bg-BG" sz="2400" b="1" i="1" dirty="0"/>
          </a:p>
          <a:p>
            <a:pPr indent="457200" algn="just">
              <a:lnSpc>
                <a:spcPct val="120000"/>
              </a:lnSpc>
              <a:spcAft>
                <a:spcPts val="0"/>
              </a:spcAft>
              <a:buClr>
                <a:schemeClr val="accent1">
                  <a:lumMod val="75000"/>
                </a:schemeClr>
              </a:buClr>
              <a:buSzPct val="85000"/>
              <a:defRPr/>
            </a:pPr>
            <a:r>
              <a:rPr lang="bg-BG" sz="2400" dirty="0"/>
              <a:t>Заявките, които се отправят към релационната база данни, и извлечените в резултат </a:t>
            </a:r>
            <a:r>
              <a:rPr lang="bg-BG" sz="2400" dirty="0" err="1"/>
              <a:t>подтаблици</a:t>
            </a:r>
            <a:r>
              <a:rPr lang="bg-BG" sz="2400" dirty="0"/>
              <a:t> се изразяват със средствата на релационната алгебра (релационно смятане). В своята оригинална релационна алгебра, Едгар Код въвежда осем релационни оператора в две групи по четири. Първите четири оператора са били базирани на традиционните математически операции над множества:</a:t>
            </a:r>
          </a:p>
          <a:p>
            <a:pPr marL="792000" lvl="0" indent="-396000" algn="just" fontAlgn="base">
              <a:lnSpc>
                <a:spcPct val="130000"/>
              </a:lnSpc>
              <a:spcBef>
                <a:spcPct val="0"/>
              </a:spcBef>
              <a:spcAft>
                <a:spcPct val="0"/>
              </a:spcAft>
              <a:buClr>
                <a:schemeClr val="accent1">
                  <a:lumMod val="75000"/>
                </a:schemeClr>
              </a:buClr>
              <a:buSzPct val="85000"/>
              <a:buFont typeface="Wingdings" panose="05000000000000000000" pitchFamily="2" charset="2"/>
              <a:buChar char="q"/>
              <a:defRPr/>
            </a:pPr>
            <a:r>
              <a:rPr lang="bg-BG" altLang="ja-JP" sz="2400" dirty="0"/>
              <a:t>Оператор обединение (</a:t>
            </a:r>
            <a:r>
              <a:rPr lang="bg-BG" altLang="ja-JP" sz="2400" dirty="0" err="1"/>
              <a:t>union</a:t>
            </a:r>
            <a:r>
              <a:rPr lang="bg-BG" altLang="ja-JP" sz="2400" dirty="0"/>
              <a:t>) комбинира записи от две релации и премахва от резултата всички евентуални повтарящи се записи. Релационният оператор обединение е еквивалентен на SQL-оператора UNION;</a:t>
            </a:r>
          </a:p>
          <a:p>
            <a:pPr marL="792000" lvl="0" indent="-396000" algn="just" fontAlgn="base">
              <a:lnSpc>
                <a:spcPct val="130000"/>
              </a:lnSpc>
              <a:spcBef>
                <a:spcPct val="0"/>
              </a:spcBef>
              <a:spcAft>
                <a:spcPct val="0"/>
              </a:spcAft>
              <a:buClr>
                <a:schemeClr val="accent1">
                  <a:lumMod val="75000"/>
                </a:schemeClr>
              </a:buClr>
              <a:buSzPct val="85000"/>
              <a:buFont typeface="Wingdings" panose="05000000000000000000" pitchFamily="2" charset="2"/>
              <a:buChar char="q"/>
              <a:defRPr/>
            </a:pPr>
            <a:r>
              <a:rPr lang="bg-BG" altLang="ja-JP" sz="2400" dirty="0"/>
              <a:t>Оператор сечение (</a:t>
            </a:r>
            <a:r>
              <a:rPr lang="bg-BG" altLang="ja-JP" sz="2400" dirty="0" err="1"/>
              <a:t>intersection</a:t>
            </a:r>
            <a:r>
              <a:rPr lang="bg-BG" altLang="ja-JP" sz="2400" dirty="0"/>
              <a:t>) извежда множеството от записи, които са общи за двете релации. Сечението в SQL е реализирано чрез оператора INTERSECT;</a:t>
            </a:r>
          </a:p>
        </p:txBody>
      </p:sp>
    </p:spTree>
    <p:extLst>
      <p:ext uri="{BB962C8B-B14F-4D97-AF65-F5344CB8AC3E}">
        <p14:creationId xmlns:p14="http://schemas.microsoft.com/office/powerpoint/2010/main" val="3928159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53</a:t>
            </a:fld>
            <a:endParaRPr lang="bg-BG" dirty="0"/>
          </a:p>
        </p:txBody>
      </p:sp>
      <p:sp>
        <p:nvSpPr>
          <p:cNvPr id="2" name="Rectangle 1"/>
          <p:cNvSpPr/>
          <p:nvPr/>
        </p:nvSpPr>
        <p:spPr>
          <a:xfrm>
            <a:off x="2433918" y="80623"/>
            <a:ext cx="9487787" cy="6740307"/>
          </a:xfrm>
          <a:prstGeom prst="rect">
            <a:avLst/>
          </a:prstGeom>
        </p:spPr>
        <p:txBody>
          <a:bodyPr wrap="square">
            <a:spAutoFit/>
          </a:bodyPr>
          <a:lstStyle/>
          <a:p>
            <a:pPr marL="792000" indent="-396000" algn="just" fontAlgn="base">
              <a:lnSpc>
                <a:spcPct val="130000"/>
              </a:lnSpc>
              <a:spcBef>
                <a:spcPct val="0"/>
              </a:spcBef>
              <a:spcAft>
                <a:spcPct val="0"/>
              </a:spcAft>
              <a:buClr>
                <a:schemeClr val="accent1">
                  <a:lumMod val="75000"/>
                </a:schemeClr>
              </a:buClr>
              <a:buSzPct val="85000"/>
              <a:buFont typeface="Wingdings" panose="05000000000000000000" pitchFamily="2" charset="2"/>
              <a:buChar char="q"/>
              <a:defRPr/>
            </a:pPr>
            <a:r>
              <a:rPr lang="bg-BG" altLang="bg-BG" sz="2400" dirty="0"/>
              <a:t>Оператор разлика (</a:t>
            </a:r>
            <a:r>
              <a:rPr lang="bg-BG" altLang="bg-BG" sz="2400" dirty="0" err="1"/>
              <a:t>difference</a:t>
            </a:r>
            <a:r>
              <a:rPr lang="bg-BG" altLang="bg-BG" sz="2400" dirty="0"/>
              <a:t>) се прилага над две релации и в резултат връща множеството от записите от първата релация, които не съществуват във втората релация. В SQL разликата е имплементирана посредством оператора EXCEPT или MINUS;</a:t>
            </a:r>
          </a:p>
          <a:p>
            <a:pPr marL="792000" lvl="0" indent="-396000" algn="just" fontAlgn="base">
              <a:lnSpc>
                <a:spcPct val="130000"/>
              </a:lnSpc>
              <a:spcBef>
                <a:spcPct val="0"/>
              </a:spcBef>
              <a:spcAft>
                <a:spcPct val="0"/>
              </a:spcAft>
              <a:buClr>
                <a:schemeClr val="accent1">
                  <a:lumMod val="75000"/>
                </a:schemeClr>
              </a:buClr>
              <a:buSzPct val="85000"/>
              <a:buFont typeface="Wingdings" panose="05000000000000000000" pitchFamily="2" charset="2"/>
              <a:buChar char="q"/>
              <a:tabLst>
                <a:tab pos="228600" algn="l"/>
              </a:tabLst>
              <a:defRPr/>
            </a:pPr>
            <a:r>
              <a:rPr lang="bg-BG" altLang="bg-BG" sz="2400" dirty="0"/>
              <a:t>Оператор декартово произведение или само произведение (</a:t>
            </a:r>
            <a:r>
              <a:rPr lang="bg-BG" altLang="bg-BG" sz="2400" dirty="0" err="1"/>
              <a:t>Cartesian</a:t>
            </a:r>
            <a:r>
              <a:rPr lang="bg-BG" altLang="bg-BG" sz="2400" dirty="0"/>
              <a:t> </a:t>
            </a:r>
            <a:r>
              <a:rPr lang="bg-BG" altLang="bg-BG" sz="2400" dirty="0" err="1"/>
              <a:t>product</a:t>
            </a:r>
            <a:r>
              <a:rPr lang="bg-BG" altLang="bg-BG" sz="2400" dirty="0"/>
              <a:t>, </a:t>
            </a:r>
            <a:r>
              <a:rPr lang="bg-BG" altLang="bg-BG" sz="2400" dirty="0" err="1"/>
              <a:t>cross</a:t>
            </a:r>
            <a:r>
              <a:rPr lang="bg-BG" altLang="bg-BG" sz="2400" dirty="0"/>
              <a:t> </a:t>
            </a:r>
            <a:r>
              <a:rPr lang="bg-BG" altLang="bg-BG" sz="2400" dirty="0" err="1"/>
              <a:t>join</a:t>
            </a:r>
            <a:r>
              <a:rPr lang="bg-BG" altLang="bg-BG" sz="2400" dirty="0"/>
              <a:t>, </a:t>
            </a:r>
            <a:r>
              <a:rPr lang="bg-BG" altLang="bg-BG" sz="2400" dirty="0" err="1"/>
              <a:t>cross</a:t>
            </a:r>
            <a:r>
              <a:rPr lang="bg-BG" altLang="bg-BG" sz="2400" dirty="0"/>
              <a:t> </a:t>
            </a:r>
            <a:r>
              <a:rPr lang="bg-BG" altLang="bg-BG" sz="2400" dirty="0" err="1"/>
              <a:t>product</a:t>
            </a:r>
            <a:r>
              <a:rPr lang="bg-BG" altLang="bg-BG" sz="2400" dirty="0"/>
              <a:t>) на две релации представлява съединение (</a:t>
            </a:r>
            <a:r>
              <a:rPr lang="bg-BG" altLang="bg-BG" sz="2400" dirty="0" err="1"/>
              <a:t>join</a:t>
            </a:r>
            <a:r>
              <a:rPr lang="bg-BG" altLang="bg-BG" sz="2400" dirty="0"/>
              <a:t>), при което всеки запис от първата релация се конкатенира с всеки запис от втората релация. В SQL операторът е реализиран под името CROSS JOIN.</a:t>
            </a:r>
          </a:p>
          <a:p>
            <a:pPr lvl="0" indent="457200" algn="just" fontAlgn="base">
              <a:lnSpc>
                <a:spcPct val="120000"/>
              </a:lnSpc>
              <a:spcBef>
                <a:spcPct val="0"/>
              </a:spcBef>
              <a:buClr>
                <a:schemeClr val="accent1">
                  <a:lumMod val="75000"/>
                </a:schemeClr>
              </a:buClr>
              <a:buSzPct val="85000"/>
              <a:tabLst>
                <a:tab pos="228600" algn="l"/>
              </a:tabLst>
              <a:defRPr/>
            </a:pPr>
            <a:r>
              <a:rPr lang="bg-BG" altLang="bg-BG" sz="2400" dirty="0"/>
              <a:t>Останалите оператори, предложени от Едгар Код, включват операции, които са специфични за релационните бази данни: </a:t>
            </a:r>
          </a:p>
          <a:p>
            <a:pPr marL="396000" algn="just" fontAlgn="base">
              <a:lnSpc>
                <a:spcPct val="130000"/>
              </a:lnSpc>
              <a:spcBef>
                <a:spcPct val="0"/>
              </a:spcBef>
              <a:spcAft>
                <a:spcPct val="0"/>
              </a:spcAft>
              <a:buClr>
                <a:schemeClr val="accent1">
                  <a:lumMod val="75000"/>
                </a:schemeClr>
              </a:buClr>
              <a:buSzPct val="85000"/>
              <a:defRPr/>
            </a:pPr>
            <a:endParaRPr lang="bg-BG" altLang="ja-JP" sz="2400" dirty="0"/>
          </a:p>
        </p:txBody>
      </p:sp>
    </p:spTree>
    <p:extLst>
      <p:ext uri="{BB962C8B-B14F-4D97-AF65-F5344CB8AC3E}">
        <p14:creationId xmlns:p14="http://schemas.microsoft.com/office/powerpoint/2010/main" val="1515475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54</a:t>
            </a:fld>
            <a:endParaRPr lang="bg-BG" dirty="0"/>
          </a:p>
        </p:txBody>
      </p:sp>
      <p:sp>
        <p:nvSpPr>
          <p:cNvPr id="2" name="Rectangle 1"/>
          <p:cNvSpPr/>
          <p:nvPr/>
        </p:nvSpPr>
        <p:spPr>
          <a:xfrm>
            <a:off x="2208362" y="396815"/>
            <a:ext cx="9592574" cy="4413516"/>
          </a:xfrm>
          <a:prstGeom prst="rect">
            <a:avLst/>
          </a:prstGeom>
        </p:spPr>
        <p:txBody>
          <a:bodyPr wrap="square">
            <a:spAutoFit/>
          </a:bodyPr>
          <a:lstStyle/>
          <a:p>
            <a:pPr marL="792000" indent="-396000" algn="just" fontAlgn="base">
              <a:lnSpc>
                <a:spcPct val="130000"/>
              </a:lnSpc>
              <a:spcBef>
                <a:spcPct val="0"/>
              </a:spcBef>
              <a:spcAft>
                <a:spcPct val="0"/>
              </a:spcAft>
              <a:buClr>
                <a:schemeClr val="accent1">
                  <a:lumMod val="75000"/>
                </a:schemeClr>
              </a:buClr>
              <a:buSzPct val="85000"/>
              <a:buFont typeface="Wingdings" panose="05000000000000000000" pitchFamily="2" charset="2"/>
              <a:buChar char="q"/>
              <a:tabLst>
                <a:tab pos="228600" algn="l"/>
              </a:tabLst>
              <a:defRPr/>
            </a:pPr>
            <a:r>
              <a:rPr lang="bg-BG" altLang="bg-BG" sz="2400" dirty="0"/>
              <a:t>Операцията селекция (selection, </a:t>
            </a:r>
            <a:r>
              <a:rPr lang="bg-BG" altLang="bg-BG" sz="2400" dirty="0" err="1"/>
              <a:t>restriction</a:t>
            </a:r>
            <a:r>
              <a:rPr lang="bg-BG" altLang="bg-BG" sz="2400" dirty="0"/>
              <a:t>) връща само онези записи от дадена релация, които отговарят на избрани критерии, т.е. подмножество в термините на теорията на множествата. Еквивалентът на селекцията в SQL е заявка SELECT с клауза WHERE.</a:t>
            </a:r>
          </a:p>
          <a:p>
            <a:pPr marL="792000" indent="-396000" algn="just" fontAlgn="base">
              <a:lnSpc>
                <a:spcPct val="130000"/>
              </a:lnSpc>
              <a:spcBef>
                <a:spcPct val="0"/>
              </a:spcBef>
              <a:spcAft>
                <a:spcPct val="0"/>
              </a:spcAft>
              <a:buClr>
                <a:schemeClr val="accent1">
                  <a:lumMod val="75000"/>
                </a:schemeClr>
              </a:buClr>
              <a:buSzPct val="85000"/>
              <a:buFont typeface="Wingdings" panose="05000000000000000000" pitchFamily="2" charset="2"/>
              <a:buChar char="q"/>
              <a:tabLst>
                <a:tab pos="228600" algn="l"/>
              </a:tabLst>
              <a:defRPr/>
            </a:pPr>
            <a:r>
              <a:rPr lang="bg-BG" altLang="bg-BG" sz="2400" dirty="0"/>
              <a:t>Операцията проекция (</a:t>
            </a:r>
            <a:r>
              <a:rPr lang="bg-BG" altLang="bg-BG" sz="2400" dirty="0" err="1"/>
              <a:t>projection</a:t>
            </a:r>
            <a:r>
              <a:rPr lang="bg-BG" altLang="bg-BG" sz="2400" dirty="0"/>
              <a:t>) е по своя смисъл селекция, при която повтарящите се записи се отстраняват от резултата. В SQL е реализирана с клаузата GROUP BY или чрез ключовата дума DISTINCT.</a:t>
            </a:r>
          </a:p>
        </p:txBody>
      </p:sp>
    </p:spTree>
    <p:extLst>
      <p:ext uri="{BB962C8B-B14F-4D97-AF65-F5344CB8AC3E}">
        <p14:creationId xmlns:p14="http://schemas.microsoft.com/office/powerpoint/2010/main" val="2058907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55</a:t>
            </a:fld>
            <a:endParaRPr lang="bg-BG" dirty="0"/>
          </a:p>
        </p:txBody>
      </p:sp>
      <p:sp>
        <p:nvSpPr>
          <p:cNvPr id="2" name="Rectangle 1"/>
          <p:cNvSpPr/>
          <p:nvPr/>
        </p:nvSpPr>
        <p:spPr>
          <a:xfrm>
            <a:off x="2032000" y="201229"/>
            <a:ext cx="9855200" cy="6334042"/>
          </a:xfrm>
          <a:prstGeom prst="rect">
            <a:avLst/>
          </a:prstGeom>
        </p:spPr>
        <p:txBody>
          <a:bodyPr wrap="square">
            <a:spAutoFit/>
          </a:bodyPr>
          <a:lstStyle/>
          <a:p>
            <a:pPr marL="792000" indent="-396000" algn="just" fontAlgn="base">
              <a:lnSpc>
                <a:spcPct val="130000"/>
              </a:lnSpc>
              <a:spcBef>
                <a:spcPct val="0"/>
              </a:spcBef>
              <a:spcAft>
                <a:spcPct val="0"/>
              </a:spcAft>
              <a:buClr>
                <a:schemeClr val="accent1">
                  <a:lumMod val="75000"/>
                </a:schemeClr>
              </a:buClr>
              <a:buSzPct val="85000"/>
              <a:buFont typeface="Wingdings" panose="05000000000000000000" pitchFamily="2" charset="2"/>
              <a:buChar char="q"/>
              <a:tabLst>
                <a:tab pos="228600" algn="l"/>
              </a:tabLst>
            </a:pPr>
            <a:r>
              <a:rPr lang="bg-BG" altLang="bg-BG" sz="2400" dirty="0"/>
              <a:t>Операцията съединение (</a:t>
            </a:r>
            <a:r>
              <a:rPr lang="bg-BG" altLang="bg-BG" sz="2400" dirty="0" err="1"/>
              <a:t>join</a:t>
            </a:r>
            <a:r>
              <a:rPr lang="bg-BG" altLang="bg-BG" sz="2400" dirty="0"/>
              <a:t>), дефинирана за релационни бази данни, често се нарича и естествено съединение (</a:t>
            </a:r>
            <a:r>
              <a:rPr lang="bg-BG" altLang="bg-BG" sz="2400" dirty="0" err="1"/>
              <a:t>natural</a:t>
            </a:r>
            <a:r>
              <a:rPr lang="bg-BG" altLang="bg-BG" sz="2400" dirty="0"/>
              <a:t> </a:t>
            </a:r>
            <a:r>
              <a:rPr lang="bg-BG" altLang="bg-BG" sz="2400" dirty="0" err="1"/>
              <a:t>join</a:t>
            </a:r>
            <a:r>
              <a:rPr lang="bg-BG" altLang="bg-BG" sz="2400" dirty="0"/>
              <a:t>). При този вид съединение две релации са свързани посредством общите им атрибути. В SQL тази операция е реализирана приблизително чрез оператора за съединение INNER JOIN. Други видове съединение са лявото и дясното външни съединения, внедрени в SQL като LEFT JOIN и RIGHT JOIN, съответно.</a:t>
            </a:r>
          </a:p>
          <a:p>
            <a:pPr marL="792000" indent="-396000" algn="just" fontAlgn="base">
              <a:lnSpc>
                <a:spcPct val="130000"/>
              </a:lnSpc>
              <a:spcBef>
                <a:spcPct val="0"/>
              </a:spcBef>
              <a:spcAft>
                <a:spcPct val="0"/>
              </a:spcAft>
              <a:buClr>
                <a:schemeClr val="accent1">
                  <a:lumMod val="75000"/>
                </a:schemeClr>
              </a:buClr>
              <a:buSzPct val="85000"/>
              <a:buFont typeface="Wingdings" panose="05000000000000000000" pitchFamily="2" charset="2"/>
              <a:buChar char="q"/>
              <a:tabLst>
                <a:tab pos="228600" algn="l"/>
              </a:tabLst>
            </a:pPr>
            <a:r>
              <a:rPr lang="bg-BG" altLang="bg-BG" sz="2400" dirty="0"/>
              <a:t>Операцията деление (</a:t>
            </a:r>
            <a:r>
              <a:rPr lang="bg-BG" altLang="bg-BG" sz="2400" dirty="0" err="1"/>
              <a:t>division</a:t>
            </a:r>
            <a:r>
              <a:rPr lang="bg-BG" altLang="bg-BG" sz="2400" dirty="0"/>
              <a:t>) е малко по-сложна операция, при която записи от една релация в ролята на делител се използват, за да се раздели втора релация в ролята на делимо. По смисъла си, тази операция е обратна на операцията (декартово) произведение. </a:t>
            </a:r>
          </a:p>
        </p:txBody>
      </p:sp>
    </p:spTree>
    <p:extLst>
      <p:ext uri="{BB962C8B-B14F-4D97-AF65-F5344CB8AC3E}">
        <p14:creationId xmlns:p14="http://schemas.microsoft.com/office/powerpoint/2010/main" val="1835199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56</a:t>
            </a:fld>
            <a:endParaRPr lang="bg-BG" dirty="0"/>
          </a:p>
        </p:txBody>
      </p:sp>
      <p:sp>
        <p:nvSpPr>
          <p:cNvPr id="3" name="Rectangle 2"/>
          <p:cNvSpPr/>
          <p:nvPr/>
        </p:nvSpPr>
        <p:spPr>
          <a:xfrm>
            <a:off x="2242868" y="597975"/>
            <a:ext cx="9673087" cy="4081117"/>
          </a:xfrm>
          <a:prstGeom prst="rect">
            <a:avLst/>
          </a:prstGeom>
        </p:spPr>
        <p:txBody>
          <a:bodyPr wrap="square">
            <a:spAutoFit/>
          </a:bodyPr>
          <a:lstStyle/>
          <a:p>
            <a:pPr indent="457200" algn="just" fontAlgn="base">
              <a:lnSpc>
                <a:spcPct val="120000"/>
              </a:lnSpc>
              <a:spcBef>
                <a:spcPct val="0"/>
              </a:spcBef>
              <a:spcAft>
                <a:spcPts val="0"/>
              </a:spcAft>
              <a:buClr>
                <a:schemeClr val="accent1">
                  <a:lumMod val="75000"/>
                </a:schemeClr>
              </a:buClr>
              <a:buSzPct val="85000"/>
              <a:tabLst>
                <a:tab pos="228600" algn="l"/>
              </a:tabLst>
              <a:defRPr/>
            </a:pPr>
            <a:r>
              <a:rPr lang="bg-BG" sz="2400" dirty="0"/>
              <a:t>В добавка към въведените от Едгар Код осем оригинални оператора, впоследствие са въведени и други, включително оператори за релационно сравнение и разширения.</a:t>
            </a:r>
          </a:p>
          <a:p>
            <a:pPr indent="457200" algn="just" fontAlgn="base">
              <a:lnSpc>
                <a:spcPct val="120000"/>
              </a:lnSpc>
              <a:spcBef>
                <a:spcPct val="0"/>
              </a:spcBef>
              <a:spcAft>
                <a:spcPts val="0"/>
              </a:spcAft>
              <a:buClr>
                <a:schemeClr val="accent1">
                  <a:lumMod val="75000"/>
                </a:schemeClr>
              </a:buClr>
              <a:buSzPct val="85000"/>
              <a:tabLst>
                <a:tab pos="228600" algn="l"/>
              </a:tabLst>
              <a:defRPr/>
            </a:pPr>
            <a:r>
              <a:rPr lang="bg-BG" sz="2400" dirty="0"/>
              <a:t> Комбинирането на информация от няколко таблици изисква използването на релационните операции, които свързват тези таблици. Прилагането на релационните операции в таблиците е на базата на общ първичен ключ. За да се комбинира информация от различни таблици, се използват три релационни операции: проекция, съединяване и селекция. </a:t>
            </a:r>
          </a:p>
        </p:txBody>
      </p:sp>
    </p:spTree>
    <p:extLst>
      <p:ext uri="{BB962C8B-B14F-4D97-AF65-F5344CB8AC3E}">
        <p14:creationId xmlns:p14="http://schemas.microsoft.com/office/powerpoint/2010/main" val="2094148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57</a:t>
            </a:fld>
            <a:endParaRPr lang="bg-BG" dirty="0"/>
          </a:p>
        </p:txBody>
      </p:sp>
      <p:sp>
        <p:nvSpPr>
          <p:cNvPr id="3" name="Rectangle 2"/>
          <p:cNvSpPr/>
          <p:nvPr/>
        </p:nvSpPr>
        <p:spPr>
          <a:xfrm>
            <a:off x="2415396" y="825740"/>
            <a:ext cx="9351033" cy="4081117"/>
          </a:xfrm>
          <a:prstGeom prst="rect">
            <a:avLst/>
          </a:prstGeom>
        </p:spPr>
        <p:txBody>
          <a:bodyPr wrap="square">
            <a:spAutoFit/>
          </a:bodyPr>
          <a:lstStyle/>
          <a:p>
            <a:pPr indent="457200" algn="just" fontAlgn="base">
              <a:lnSpc>
                <a:spcPct val="120000"/>
              </a:lnSpc>
              <a:spcBef>
                <a:spcPct val="0"/>
              </a:spcBef>
              <a:buClr>
                <a:schemeClr val="accent1">
                  <a:lumMod val="75000"/>
                </a:schemeClr>
              </a:buClr>
              <a:buSzPct val="85000"/>
              <a:tabLst>
                <a:tab pos="228600" algn="l"/>
              </a:tabLst>
            </a:pPr>
            <a:r>
              <a:rPr lang="bg-BG" sz="2400" dirty="0"/>
              <a:t>Проекцията редуцира броя на колоните от релацията в такъв брой, който е необходим на потребителя или за създаването на отчет. Съединяването е операция, която комбинира всички данни от две или повече релации използвайки първичния ключ от всяка релация и създава една по-голяма комбинирана релация. Селекцията се използва да идентифицира записи (редове), които удовлетворяват критериите на потребителя или отчета. Обикновено, за да се получи необходимата информация се комбинират две или повече операции.</a:t>
            </a:r>
          </a:p>
        </p:txBody>
      </p:sp>
    </p:spTree>
    <p:extLst>
      <p:ext uri="{BB962C8B-B14F-4D97-AF65-F5344CB8AC3E}">
        <p14:creationId xmlns:p14="http://schemas.microsoft.com/office/powerpoint/2010/main" val="52765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58</a:t>
            </a:fld>
            <a:endParaRPr lang="bg-BG" dirty="0"/>
          </a:p>
        </p:txBody>
      </p:sp>
      <p:sp>
        <p:nvSpPr>
          <p:cNvPr id="2" name="Rectangle 1"/>
          <p:cNvSpPr/>
          <p:nvPr/>
        </p:nvSpPr>
        <p:spPr>
          <a:xfrm>
            <a:off x="2154656" y="338495"/>
            <a:ext cx="9450155" cy="5221942"/>
          </a:xfrm>
          <a:prstGeom prst="rect">
            <a:avLst/>
          </a:prstGeom>
        </p:spPr>
        <p:txBody>
          <a:bodyPr wrap="square">
            <a:spAutoFit/>
          </a:bodyPr>
          <a:lstStyle/>
          <a:p>
            <a:pPr algn="ctr">
              <a:spcAft>
                <a:spcPts val="0"/>
              </a:spcAft>
            </a:pPr>
            <a:r>
              <a:rPr lang="bg-BG" sz="2400" b="1" i="1" dirty="0"/>
              <a:t>Процесът на проектиране на БД</a:t>
            </a:r>
          </a:p>
          <a:p>
            <a:pPr algn="ctr">
              <a:spcAft>
                <a:spcPts val="0"/>
              </a:spcAft>
            </a:pPr>
            <a:r>
              <a:rPr lang="bg-BG" dirty="0">
                <a:solidFill>
                  <a:srgbClr val="000000"/>
                </a:solidFill>
                <a:latin typeface="Verdana" panose="020B0604030504040204" pitchFamily="34" charset="0"/>
                <a:ea typeface="Times New Roman" panose="02020603050405020304" pitchFamily="18" charset="0"/>
              </a:rPr>
              <a:t> </a:t>
            </a:r>
            <a:endParaRPr lang="bg-BG" sz="2800" dirty="0">
              <a:solidFill>
                <a:srgbClr val="000000"/>
              </a:solidFill>
              <a:latin typeface="Times New Roman" panose="02020603050405020304" pitchFamily="18" charset="0"/>
              <a:ea typeface="Times New Roman" panose="02020603050405020304" pitchFamily="18" charset="0"/>
            </a:endParaRPr>
          </a:p>
          <a:p>
            <a:pPr indent="457200" algn="just">
              <a:lnSpc>
                <a:spcPct val="150000"/>
              </a:lnSpc>
              <a:spcAft>
                <a:spcPts val="0"/>
              </a:spcAft>
              <a:buClr>
                <a:schemeClr val="accent1">
                  <a:lumMod val="75000"/>
                </a:schemeClr>
              </a:buClr>
              <a:buSzPct val="85000"/>
              <a:defRPr/>
            </a:pPr>
            <a:r>
              <a:rPr lang="bg-BG" sz="2400" dirty="0"/>
              <a:t>Процесът на проектиране на БД е свързан с: </a:t>
            </a:r>
          </a:p>
          <a:p>
            <a:pPr marL="723900" indent="-342900" algn="just">
              <a:lnSpc>
                <a:spcPct val="150000"/>
              </a:lnSpc>
              <a:spcAft>
                <a:spcPts val="235"/>
              </a:spcAft>
              <a:buClr>
                <a:schemeClr val="accent1">
                  <a:lumMod val="75000"/>
                </a:schemeClr>
              </a:buClr>
              <a:buSzPct val="85000"/>
              <a:buFont typeface="Wingdings" panose="05000000000000000000" pitchFamily="2" charset="2"/>
              <a:buChar char="q"/>
              <a:defRPr/>
            </a:pPr>
            <a:r>
              <a:rPr lang="bg-BG" sz="2400" dirty="0"/>
              <a:t>проектиране на концептуален модел – представяне на всички обекти и взаимовръзките между тях; </a:t>
            </a:r>
          </a:p>
          <a:p>
            <a:pPr marL="723900" indent="-342900" algn="just">
              <a:lnSpc>
                <a:spcPct val="150000"/>
              </a:lnSpc>
              <a:spcAft>
                <a:spcPts val="235"/>
              </a:spcAft>
              <a:buClr>
                <a:schemeClr val="accent1">
                  <a:lumMod val="75000"/>
                </a:schemeClr>
              </a:buClr>
              <a:buSzPct val="85000"/>
              <a:buFont typeface="Wingdings" panose="05000000000000000000" pitchFamily="2" charset="2"/>
              <a:buChar char="q"/>
              <a:defRPr/>
            </a:pPr>
            <a:r>
              <a:rPr lang="bg-BG" sz="2400" dirty="0"/>
              <a:t>проектиране на логически модел – представяне на обектите и взаимовръзките с помощта на моделите на данни: мрежов, йерархичен или релационен; </a:t>
            </a:r>
          </a:p>
          <a:p>
            <a:pPr marL="723900" indent="-342900" algn="just">
              <a:lnSpc>
                <a:spcPct val="150000"/>
              </a:lnSpc>
              <a:spcAft>
                <a:spcPts val="235"/>
              </a:spcAft>
              <a:buClr>
                <a:schemeClr val="accent1">
                  <a:lumMod val="75000"/>
                </a:schemeClr>
              </a:buClr>
              <a:buSzPct val="85000"/>
              <a:buFont typeface="Wingdings" panose="05000000000000000000" pitchFamily="2" charset="2"/>
              <a:buChar char="q"/>
              <a:defRPr/>
            </a:pPr>
            <a:r>
              <a:rPr lang="bg-BG" sz="2400" dirty="0"/>
              <a:t>проектиране на физически модел – методите за съхраняване и достъп до данните, а също и методите за достъп до ОС; </a:t>
            </a:r>
          </a:p>
        </p:txBody>
      </p:sp>
    </p:spTree>
    <p:extLst>
      <p:ext uri="{BB962C8B-B14F-4D97-AF65-F5344CB8AC3E}">
        <p14:creationId xmlns:p14="http://schemas.microsoft.com/office/powerpoint/2010/main" val="4166283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59</a:t>
            </a:fld>
            <a:endParaRPr lang="bg-BG" dirty="0"/>
          </a:p>
        </p:txBody>
      </p:sp>
      <p:sp>
        <p:nvSpPr>
          <p:cNvPr id="2" name="Rectangle 1"/>
          <p:cNvSpPr/>
          <p:nvPr/>
        </p:nvSpPr>
        <p:spPr>
          <a:xfrm>
            <a:off x="2204528" y="343951"/>
            <a:ext cx="9736460" cy="6297108"/>
          </a:xfrm>
          <a:prstGeom prst="rect">
            <a:avLst/>
          </a:prstGeom>
        </p:spPr>
        <p:txBody>
          <a:bodyPr wrap="square">
            <a:spAutoFit/>
          </a:bodyPr>
          <a:lstStyle/>
          <a:p>
            <a:pPr indent="457200" algn="just">
              <a:lnSpc>
                <a:spcPct val="120000"/>
              </a:lnSpc>
              <a:buClr>
                <a:schemeClr val="accent1">
                  <a:lumMod val="75000"/>
                </a:schemeClr>
              </a:buClr>
              <a:buSzPct val="85000"/>
              <a:defRPr/>
            </a:pPr>
            <a:r>
              <a:rPr lang="bg-BG" sz="2400" dirty="0"/>
              <a:t>Концептуална схема ще наричаме универсално представяне на структурата на данните в рамките на определена предметна област, независимо от крайната реализация на базата данни и апаратната платформа. </a:t>
            </a:r>
          </a:p>
          <a:p>
            <a:pPr indent="457200" algn="just">
              <a:lnSpc>
                <a:spcPct val="120000"/>
              </a:lnSpc>
              <a:buClr>
                <a:schemeClr val="accent1">
                  <a:lumMod val="75000"/>
                </a:schemeClr>
              </a:buClr>
              <a:buSzPct val="85000"/>
              <a:defRPr/>
            </a:pPr>
            <a:r>
              <a:rPr lang="bg-BG" sz="2400" dirty="0"/>
              <a:t>Един от най-популярните концептуални модели на данни е моделът „Същност-Връзка”, накратко наричан ER-модел (Entity-Relationship). Моделът е предложен от Питър Чен (Chen) през 1976 г.  Моделирането на предметната област се базира на използване на графични диаграми, в които обектите и връзките между тях се представят с графични символи. Моделът ER e доразвит от множество разработчици и днес съществуват редица негови разновидности. Разликите между отделните модели се състоят в графичното изобразяване на обектите, атрибутите и връзките, както и в степента на отразяването на техните особености. </a:t>
            </a:r>
          </a:p>
        </p:txBody>
      </p:sp>
    </p:spTree>
    <p:extLst>
      <p:ext uri="{BB962C8B-B14F-4D97-AF65-F5344CB8AC3E}">
        <p14:creationId xmlns:p14="http://schemas.microsoft.com/office/powerpoint/2010/main" val="305328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6</a:t>
            </a:fld>
            <a:endParaRPr lang="bg-BG" dirty="0"/>
          </a:p>
        </p:txBody>
      </p:sp>
      <p:sp>
        <p:nvSpPr>
          <p:cNvPr id="2" name="Rectangle 1"/>
          <p:cNvSpPr/>
          <p:nvPr/>
        </p:nvSpPr>
        <p:spPr>
          <a:xfrm>
            <a:off x="2032000" y="133310"/>
            <a:ext cx="9774989" cy="6740307"/>
          </a:xfrm>
          <a:prstGeom prst="rect">
            <a:avLst/>
          </a:prstGeom>
        </p:spPr>
        <p:txBody>
          <a:bodyPr wrap="square">
            <a:spAutoFit/>
          </a:bodyPr>
          <a:lstStyle/>
          <a:p>
            <a:pPr indent="457200" algn="just">
              <a:lnSpc>
                <a:spcPct val="150000"/>
              </a:lnSpc>
              <a:buClr>
                <a:schemeClr val="accent1">
                  <a:lumMod val="75000"/>
                </a:schemeClr>
              </a:buClr>
              <a:buSzPct val="85000"/>
              <a:defRPr/>
            </a:pPr>
            <a:r>
              <a:rPr lang="bg-BG" sz="2400" dirty="0"/>
              <a:t>Създаването, използването и управлението на DB и знанието за тях е важен елемент в образованието както на специалистите в областта на бизнес информатиката, така и на специалистите в областта на стопанското управление, които трябва да имат достатъчно знания и умения да управляват ресурсите на компанията включително и  информационния ресурс. </a:t>
            </a:r>
          </a:p>
          <a:p>
            <a:pPr algn="just">
              <a:lnSpc>
                <a:spcPct val="150000"/>
              </a:lnSpc>
              <a:buClr>
                <a:schemeClr val="accent1">
                  <a:lumMod val="75000"/>
                </a:schemeClr>
              </a:buClr>
              <a:buSzPct val="85000"/>
              <a:defRPr/>
            </a:pPr>
            <a:r>
              <a:rPr lang="bg-BG" sz="2400" b="1" i="1" dirty="0"/>
              <a:t>Основни концепции и дефиниции</a:t>
            </a:r>
          </a:p>
          <a:p>
            <a:pPr indent="457200" algn="just">
              <a:lnSpc>
                <a:spcPct val="150000"/>
              </a:lnSpc>
              <a:buClr>
                <a:schemeClr val="accent1">
                  <a:lumMod val="75000"/>
                </a:schemeClr>
              </a:buClr>
              <a:buSzPct val="85000"/>
              <a:defRPr/>
            </a:pPr>
            <a:r>
              <a:rPr lang="bg-BG" sz="2400" dirty="0"/>
              <a:t>БД – организирана колекция от логически свързани данни. БД е съвкупност от данни, структурирани по начин, който позволява лесното и бързото им извличане, преглеждане, търсене и свежда до минимум дублирането на информация. БД може да бъде с различна големина и сложност. </a:t>
            </a:r>
          </a:p>
        </p:txBody>
      </p:sp>
    </p:spTree>
    <p:extLst>
      <p:ext uri="{BB962C8B-B14F-4D97-AF65-F5344CB8AC3E}">
        <p14:creationId xmlns:p14="http://schemas.microsoft.com/office/powerpoint/2010/main" val="3897978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60</a:t>
            </a:fld>
            <a:endParaRPr lang="bg-BG" dirty="0"/>
          </a:p>
        </p:txBody>
      </p:sp>
      <p:sp>
        <p:nvSpPr>
          <p:cNvPr id="2" name="Rectangle 1"/>
          <p:cNvSpPr/>
          <p:nvPr/>
        </p:nvSpPr>
        <p:spPr>
          <a:xfrm>
            <a:off x="2032000" y="324959"/>
            <a:ext cx="9799608" cy="1865126"/>
          </a:xfrm>
          <a:prstGeom prst="rect">
            <a:avLst/>
          </a:prstGeom>
        </p:spPr>
        <p:txBody>
          <a:bodyPr wrap="square">
            <a:spAutoFit/>
          </a:bodyPr>
          <a:lstStyle/>
          <a:p>
            <a:pPr indent="457200" algn="just">
              <a:lnSpc>
                <a:spcPct val="120000"/>
              </a:lnSpc>
              <a:spcAft>
                <a:spcPts val="0"/>
              </a:spcAft>
              <a:buClr>
                <a:schemeClr val="accent1">
                  <a:lumMod val="75000"/>
                </a:schemeClr>
              </a:buClr>
              <a:buSzPct val="85000"/>
              <a:defRPr/>
            </a:pPr>
            <a:r>
              <a:rPr lang="bg-BG" sz="2400" dirty="0"/>
              <a:t>В диаграма ER (същности – връзки) обектите се представят като именувани правоъгълници, връзките (отношенията) - чрез именован ромб, който е свързан с класовете обекти чрез линии, а атрибутите (свойствата) – чрез именувана елипса.</a:t>
            </a:r>
          </a:p>
        </p:txBody>
      </p:sp>
      <p:sp>
        <p:nvSpPr>
          <p:cNvPr id="5" name="Rectangle 4"/>
          <p:cNvSpPr/>
          <p:nvPr/>
        </p:nvSpPr>
        <p:spPr>
          <a:xfrm>
            <a:off x="2032001" y="6248211"/>
            <a:ext cx="9799608" cy="461665"/>
          </a:xfrm>
          <a:prstGeom prst="rect">
            <a:avLst/>
          </a:prstGeom>
        </p:spPr>
        <p:txBody>
          <a:bodyPr wrap="square">
            <a:spAutoFit/>
          </a:bodyPr>
          <a:lstStyle/>
          <a:p>
            <a:pPr algn="ctr">
              <a:spcAft>
                <a:spcPts val="0"/>
              </a:spcAft>
            </a:pPr>
            <a:r>
              <a:rPr lang="bg-BG" sz="2400" dirty="0">
                <a:solidFill>
                  <a:srgbClr val="000000"/>
                </a:solidFill>
                <a:ea typeface="Times New Roman" panose="02020603050405020304" pitchFamily="18" charset="0"/>
              </a:rPr>
              <a:t>Фиг. 4 Връзки между обекти чрез диаграма „същности- връзки”</a:t>
            </a:r>
            <a:endParaRPr lang="bg-BG" sz="2400" dirty="0">
              <a:solidFill>
                <a:srgbClr val="000000"/>
              </a:solidFill>
              <a:effectLst/>
              <a:ea typeface="Times New Roman" panose="02020603050405020304" pitchFamily="18" charset="0"/>
            </a:endParaRPr>
          </a:p>
        </p:txBody>
      </p:sp>
      <p:grpSp>
        <p:nvGrpSpPr>
          <p:cNvPr id="7" name="Групиране 6"/>
          <p:cNvGrpSpPr/>
          <p:nvPr/>
        </p:nvGrpSpPr>
        <p:grpSpPr>
          <a:xfrm>
            <a:off x="2518913" y="2348047"/>
            <a:ext cx="8177842" cy="3742202"/>
            <a:chOff x="2518913" y="2348047"/>
            <a:chExt cx="8177842" cy="374220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913" y="2348047"/>
              <a:ext cx="8177842" cy="3742202"/>
            </a:xfrm>
            <a:prstGeom prst="rect">
              <a:avLst/>
            </a:prstGeom>
          </p:spPr>
        </p:pic>
        <p:sp>
          <p:nvSpPr>
            <p:cNvPr id="6" name="Текстово поле 5"/>
            <p:cNvSpPr txBox="1"/>
            <p:nvPr/>
          </p:nvSpPr>
          <p:spPr>
            <a:xfrm>
              <a:off x="8417860" y="5107847"/>
              <a:ext cx="322729" cy="369332"/>
            </a:xfrm>
            <a:prstGeom prst="rect">
              <a:avLst/>
            </a:prstGeom>
            <a:pattFill prst="pct40">
              <a:fgClr>
                <a:schemeClr val="accent3">
                  <a:lumMod val="20000"/>
                  <a:lumOff val="80000"/>
                </a:schemeClr>
              </a:fgClr>
              <a:bgClr>
                <a:schemeClr val="bg1">
                  <a:lumMod val="75000"/>
                </a:schemeClr>
              </a:bgClr>
            </a:pattFill>
          </p:spPr>
          <p:txBody>
            <a:bodyPr wrap="square" rtlCol="0">
              <a:spAutoFit/>
            </a:bodyPr>
            <a:lstStyle/>
            <a:p>
              <a:r>
                <a:rPr lang="en-US" dirty="0"/>
                <a:t>N</a:t>
              </a:r>
            </a:p>
          </p:txBody>
        </p:sp>
      </p:grpSp>
    </p:spTree>
    <p:extLst>
      <p:ext uri="{BB962C8B-B14F-4D97-AF65-F5344CB8AC3E}">
        <p14:creationId xmlns:p14="http://schemas.microsoft.com/office/powerpoint/2010/main" val="1343376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61</a:t>
            </a:fld>
            <a:endParaRPr lang="bg-BG" dirty="0"/>
          </a:p>
        </p:txBody>
      </p:sp>
      <p:sp>
        <p:nvSpPr>
          <p:cNvPr id="2" name="Rectangle 1"/>
          <p:cNvSpPr/>
          <p:nvPr/>
        </p:nvSpPr>
        <p:spPr>
          <a:xfrm>
            <a:off x="2191110" y="527535"/>
            <a:ext cx="9799607" cy="4967514"/>
          </a:xfrm>
          <a:prstGeom prst="rect">
            <a:avLst/>
          </a:prstGeom>
        </p:spPr>
        <p:txBody>
          <a:bodyPr wrap="square">
            <a:spAutoFit/>
          </a:bodyPr>
          <a:lstStyle/>
          <a:p>
            <a:pPr indent="457200" algn="just">
              <a:lnSpc>
                <a:spcPct val="120000"/>
              </a:lnSpc>
              <a:spcAft>
                <a:spcPts val="0"/>
              </a:spcAft>
              <a:buClr>
                <a:schemeClr val="accent1">
                  <a:lumMod val="75000"/>
                </a:schemeClr>
              </a:buClr>
              <a:buSzPct val="85000"/>
              <a:defRPr/>
            </a:pPr>
            <a:r>
              <a:rPr lang="bg-BG" sz="2400" dirty="0"/>
              <a:t>За преход от концептуален модел към логически модел се използват определени формални правила. Например, за преход от ER модел към релационна схема се използват следните правила: </a:t>
            </a:r>
          </a:p>
          <a:p>
            <a:pPr indent="457200" algn="just">
              <a:lnSpc>
                <a:spcPct val="120000"/>
              </a:lnSpc>
              <a:buClr>
                <a:schemeClr val="accent1">
                  <a:lumMod val="75000"/>
                </a:schemeClr>
              </a:buClr>
              <a:buSzPct val="85000"/>
              <a:defRPr/>
            </a:pPr>
            <a:r>
              <a:rPr lang="bg-BG" sz="2400" dirty="0"/>
              <a:t>Стъпка 1. Всяка проста същност се превръща в таблица. Простата същност е същност, която не е подтип и няма подтипове. Името на същността става име на таблицата.</a:t>
            </a:r>
          </a:p>
          <a:p>
            <a:pPr indent="457200" algn="just">
              <a:lnSpc>
                <a:spcPct val="120000"/>
              </a:lnSpc>
              <a:buClr>
                <a:schemeClr val="accent1">
                  <a:lumMod val="75000"/>
                </a:schemeClr>
              </a:buClr>
              <a:buSzPct val="85000"/>
              <a:defRPr/>
            </a:pPr>
            <a:r>
              <a:rPr lang="en-US" sz="2400" dirty="0"/>
              <a:t> </a:t>
            </a:r>
            <a:r>
              <a:rPr lang="bg-BG" sz="2400" dirty="0"/>
              <a:t>Стъпка 2. Всеки атрибут става възможна колона със същото име, може да се избере и по-точен формат. Стълбовете, съответстващи на незадължителните атрибути, могат да съдържат неопределени стойности, а стълбовете, съответстващи на задължителните атрибути – не могат.</a:t>
            </a:r>
          </a:p>
        </p:txBody>
      </p:sp>
    </p:spTree>
    <p:extLst>
      <p:ext uri="{BB962C8B-B14F-4D97-AF65-F5344CB8AC3E}">
        <p14:creationId xmlns:p14="http://schemas.microsoft.com/office/powerpoint/2010/main" val="2598553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62</a:t>
            </a:fld>
            <a:endParaRPr lang="bg-BG" dirty="0"/>
          </a:p>
        </p:txBody>
      </p:sp>
      <p:sp>
        <p:nvSpPr>
          <p:cNvPr id="2" name="Rectangle 1"/>
          <p:cNvSpPr/>
          <p:nvPr/>
        </p:nvSpPr>
        <p:spPr>
          <a:xfrm>
            <a:off x="2156604" y="320023"/>
            <a:ext cx="9713343" cy="5853910"/>
          </a:xfrm>
          <a:prstGeom prst="rect">
            <a:avLst/>
          </a:prstGeom>
        </p:spPr>
        <p:txBody>
          <a:bodyPr wrap="square">
            <a:spAutoFit/>
          </a:bodyPr>
          <a:lstStyle/>
          <a:p>
            <a:pPr indent="457200" algn="just">
              <a:lnSpc>
                <a:spcPct val="120000"/>
              </a:lnSpc>
              <a:buClr>
                <a:schemeClr val="accent1">
                  <a:lumMod val="75000"/>
                </a:schemeClr>
              </a:buClr>
              <a:buSzPct val="85000"/>
            </a:pPr>
            <a:r>
              <a:rPr lang="bg-BG" sz="2400" dirty="0"/>
              <a:t>Стъпка 3. Компонентите на уникалния идентификатор на същността се превръщат в първичен ключ на таблицата. Ако има няколко възможни уникални идентификатора, избира се най-използвания.</a:t>
            </a:r>
          </a:p>
          <a:p>
            <a:pPr indent="457200" algn="just">
              <a:lnSpc>
                <a:spcPct val="120000"/>
              </a:lnSpc>
              <a:buClr>
                <a:schemeClr val="accent1">
                  <a:lumMod val="75000"/>
                </a:schemeClr>
              </a:buClr>
              <a:buSzPct val="85000"/>
            </a:pPr>
            <a:r>
              <a:rPr lang="bg-BG" sz="2400" dirty="0"/>
              <a:t> Стъпка 4. Връзките много към много (и едно към много) стават външни ключове, като се правят копия на уникалния идентификатор от страната „един” и съответните колони изграждат външния ключ. Незадължителните връзки съответстват на колони, допускащи неопределени стойности, а задължителните връзки – на колони, недопускащи неопределени стойности.</a:t>
            </a:r>
          </a:p>
          <a:p>
            <a:pPr indent="457200" algn="just">
              <a:lnSpc>
                <a:spcPct val="120000"/>
              </a:lnSpc>
              <a:buClr>
                <a:schemeClr val="accent1">
                  <a:lumMod val="75000"/>
                </a:schemeClr>
              </a:buClr>
              <a:buSzPct val="85000"/>
            </a:pPr>
            <a:r>
              <a:rPr lang="bg-BG" sz="2400" dirty="0"/>
              <a:t> Стъпка 5. Създават се индекси за първичния ключ (уникален индекс), за външните ключове и за тези атрибути, на които се предполага, че ще се базират заявките.</a:t>
            </a:r>
          </a:p>
        </p:txBody>
      </p:sp>
    </p:spTree>
    <p:extLst>
      <p:ext uri="{BB962C8B-B14F-4D97-AF65-F5344CB8AC3E}">
        <p14:creationId xmlns:p14="http://schemas.microsoft.com/office/powerpoint/2010/main" val="3080086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63</a:t>
            </a:fld>
            <a:endParaRPr lang="bg-BG" dirty="0"/>
          </a:p>
        </p:txBody>
      </p:sp>
      <p:sp>
        <p:nvSpPr>
          <p:cNvPr id="3" name="Rectangle 2"/>
          <p:cNvSpPr/>
          <p:nvPr/>
        </p:nvSpPr>
        <p:spPr>
          <a:xfrm>
            <a:off x="2032000" y="271125"/>
            <a:ext cx="9630912" cy="6399701"/>
          </a:xfrm>
          <a:prstGeom prst="rect">
            <a:avLst/>
          </a:prstGeom>
        </p:spPr>
        <p:txBody>
          <a:bodyPr wrap="square">
            <a:spAutoFit/>
          </a:bodyPr>
          <a:lstStyle/>
          <a:p>
            <a:pPr algn="ctr">
              <a:lnSpc>
                <a:spcPct val="120000"/>
              </a:lnSpc>
              <a:buClr>
                <a:schemeClr val="accent1">
                  <a:lumMod val="75000"/>
                </a:schemeClr>
              </a:buClr>
              <a:buSzPct val="85000"/>
            </a:pPr>
            <a:r>
              <a:rPr lang="bg-BG" sz="2400" b="1" dirty="0"/>
              <a:t>Създаване на логически  модел</a:t>
            </a:r>
          </a:p>
          <a:p>
            <a:pPr indent="457200" algn="just">
              <a:lnSpc>
                <a:spcPct val="120000"/>
              </a:lnSpc>
              <a:buClr>
                <a:schemeClr val="accent1">
                  <a:lumMod val="75000"/>
                </a:schemeClr>
              </a:buClr>
              <a:buSzPct val="85000"/>
            </a:pPr>
            <a:r>
              <a:rPr lang="bg-BG" sz="2400" dirty="0"/>
              <a:t>Създаването на логически модел е свързано с  определяне на таблиците, полетата и ключовите полета, нормализиране на релациите, определяне на връзките между таблиците.</a:t>
            </a:r>
          </a:p>
          <a:p>
            <a:pPr algn="just">
              <a:lnSpc>
                <a:spcPct val="120000"/>
              </a:lnSpc>
              <a:buClr>
                <a:schemeClr val="accent1">
                  <a:lumMod val="75000"/>
                </a:schemeClr>
              </a:buClr>
              <a:buSzPct val="85000"/>
            </a:pPr>
            <a:r>
              <a:rPr lang="ru-RU" sz="2400" i="1" dirty="0"/>
              <a:t>Таблици и уникалност</a:t>
            </a:r>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ru-RU" sz="2400" dirty="0"/>
              <a:t>Всички данни се съхраняват в таблици.</a:t>
            </a:r>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ru-RU" sz="2400" dirty="0"/>
              <a:t>При създаване на приложения, всяка таблица представя типов обект от реалния свят.</a:t>
            </a:r>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ru-RU" sz="2400" dirty="0"/>
              <a:t>Таблиците съхраняват данни за процесите и участниците в тях.</a:t>
            </a:r>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ru-RU" sz="2400" dirty="0"/>
              <a:t>Уникалността на записите в таблиците се гарантира чрез избор на първичен  ключ -  идентификатор, който включва един или повече атрибута.</a:t>
            </a:r>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endParaRPr lang="en-US" sz="2400" dirty="0"/>
          </a:p>
        </p:txBody>
      </p:sp>
    </p:spTree>
    <p:extLst>
      <p:ext uri="{BB962C8B-B14F-4D97-AF65-F5344CB8AC3E}">
        <p14:creationId xmlns:p14="http://schemas.microsoft.com/office/powerpoint/2010/main" val="5941987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64</a:t>
            </a:fld>
            <a:endParaRPr lang="bg-BG" dirty="0"/>
          </a:p>
        </p:txBody>
      </p:sp>
      <p:sp>
        <p:nvSpPr>
          <p:cNvPr id="2" name="Rectangle 1"/>
          <p:cNvSpPr/>
          <p:nvPr/>
        </p:nvSpPr>
        <p:spPr>
          <a:xfrm>
            <a:off x="2346385" y="15101"/>
            <a:ext cx="9540815" cy="6358857"/>
          </a:xfrm>
          <a:prstGeom prst="rect">
            <a:avLst/>
          </a:prstGeom>
        </p:spPr>
        <p:txBody>
          <a:bodyPr wrap="square">
            <a:spAutoFit/>
          </a:bodyPr>
          <a:lstStyle/>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bg-BG" sz="2400" dirty="0"/>
              <a:t>Всеки атрибут на типовия обект  представя уникална информация.</a:t>
            </a:r>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bg-BG" sz="2400" dirty="0"/>
              <a:t>Атрибутите, включени в типовия обект го описват напълно и зависят  единствено от идентификатора на обекта.</a:t>
            </a:r>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bg-BG" sz="2400" dirty="0"/>
              <a:t>Промяната на данните в един обект (без тези на идентификатора) не се отразява на данните в другите обекти от модела.</a:t>
            </a:r>
          </a:p>
          <a:p>
            <a:pPr algn="just">
              <a:lnSpc>
                <a:spcPct val="120000"/>
              </a:lnSpc>
              <a:spcAft>
                <a:spcPts val="235"/>
              </a:spcAft>
              <a:buClr>
                <a:schemeClr val="accent1">
                  <a:lumMod val="75000"/>
                </a:schemeClr>
              </a:buClr>
              <a:buSzPct val="85000"/>
              <a:defRPr/>
            </a:pPr>
            <a:r>
              <a:rPr lang="bg-BG" sz="2400" i="1" dirty="0"/>
              <a:t>Определяне на таблиците</a:t>
            </a:r>
          </a:p>
          <a:p>
            <a:pPr indent="457200" algn="just">
              <a:lnSpc>
                <a:spcPct val="120000"/>
              </a:lnSpc>
              <a:buClr>
                <a:schemeClr val="accent1">
                  <a:lumMod val="75000"/>
                </a:schemeClr>
              </a:buClr>
              <a:buSzPct val="85000"/>
            </a:pPr>
            <a:r>
              <a:rPr lang="bg-BG" sz="2400" dirty="0"/>
              <a:t>В една таблица се записват данните, които се отнасят за един клас от обекти. Колко таблици ще има в една РБД, зависи от броя на описваните класове от обекти. Например, в БД за работата на библиотека ще има таблици за: книгите, авторите, читателите и др., в БД за дейността на едно училище ще има таблици за: ученици, класове, учители, предмети, оценки и др.</a:t>
            </a:r>
          </a:p>
        </p:txBody>
      </p:sp>
    </p:spTree>
    <p:extLst>
      <p:ext uri="{BB962C8B-B14F-4D97-AF65-F5344CB8AC3E}">
        <p14:creationId xmlns:p14="http://schemas.microsoft.com/office/powerpoint/2010/main" val="4681327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65</a:t>
            </a:fld>
            <a:endParaRPr lang="bg-BG" dirty="0"/>
          </a:p>
        </p:txBody>
      </p:sp>
      <p:sp>
        <p:nvSpPr>
          <p:cNvPr id="2" name="Rectangle 1"/>
          <p:cNvSpPr/>
          <p:nvPr/>
        </p:nvSpPr>
        <p:spPr>
          <a:xfrm>
            <a:off x="2225616" y="0"/>
            <a:ext cx="9966384" cy="6740307"/>
          </a:xfrm>
          <a:prstGeom prst="rect">
            <a:avLst/>
          </a:prstGeom>
        </p:spPr>
        <p:txBody>
          <a:bodyPr wrap="square">
            <a:spAutoFit/>
          </a:bodyPr>
          <a:lstStyle/>
          <a:p>
            <a:pPr marL="0" lvl="8" algn="just">
              <a:lnSpc>
                <a:spcPct val="120000"/>
              </a:lnSpc>
              <a:buClr>
                <a:schemeClr val="accent1">
                  <a:lumMod val="75000"/>
                </a:schemeClr>
              </a:buClr>
              <a:buSzPct val="85000"/>
            </a:pPr>
            <a:r>
              <a:rPr lang="bg-BG" sz="2400" i="1" dirty="0"/>
              <a:t>Нормализиране на релациите</a:t>
            </a:r>
          </a:p>
          <a:p>
            <a:pPr indent="457200" algn="just">
              <a:lnSpc>
                <a:spcPct val="120000"/>
              </a:lnSpc>
              <a:buClr>
                <a:schemeClr val="accent1">
                  <a:lumMod val="75000"/>
                </a:schemeClr>
              </a:buClr>
              <a:buSzPct val="85000"/>
            </a:pPr>
            <a:r>
              <a:rPr lang="bg-BG" sz="2400" dirty="0"/>
              <a:t>При неправилно определяне на таблиците е възможно възникването на следните проблеми, наречени аномалии:</a:t>
            </a:r>
          </a:p>
          <a:p>
            <a:pPr indent="457200" algn="just">
              <a:lnSpc>
                <a:spcPct val="120000"/>
              </a:lnSpc>
              <a:buClr>
                <a:schemeClr val="accent1">
                  <a:lumMod val="75000"/>
                </a:schemeClr>
              </a:buClr>
              <a:buSzPct val="85000"/>
            </a:pPr>
            <a:r>
              <a:rPr lang="bg-BG" sz="2400" b="1" i="1" dirty="0"/>
              <a:t>Аномалия на излишеството </a:t>
            </a:r>
            <a:r>
              <a:rPr lang="bg-BG" sz="2400" dirty="0"/>
              <a:t>– едни и същи данни се повтарят многократно, изразходвайки излишни ресурси за съхраняването си;</a:t>
            </a:r>
          </a:p>
          <a:p>
            <a:pPr indent="457200" algn="just">
              <a:lnSpc>
                <a:spcPct val="120000"/>
              </a:lnSpc>
              <a:buClr>
                <a:schemeClr val="accent1">
                  <a:lumMod val="75000"/>
                </a:schemeClr>
              </a:buClr>
              <a:buSzPct val="85000"/>
            </a:pPr>
            <a:r>
              <a:rPr lang="bg-BG" sz="2400" b="1" i="1" dirty="0"/>
              <a:t>Аномалия на обновяването </a:t>
            </a:r>
            <a:r>
              <a:rPr lang="bg-BG" sz="2400" dirty="0"/>
              <a:t>– ако се промени някой от атрибутите, който е дублиран, то е необходимо да се обновяват всички записи, съдържащи този атрибут, за да се осигури непротиворечивост на данните;</a:t>
            </a:r>
          </a:p>
          <a:p>
            <a:pPr indent="457200" algn="just">
              <a:lnSpc>
                <a:spcPct val="120000"/>
              </a:lnSpc>
              <a:buClr>
                <a:schemeClr val="accent1">
                  <a:lumMod val="75000"/>
                </a:schemeClr>
              </a:buClr>
              <a:buSzPct val="85000"/>
            </a:pPr>
            <a:r>
              <a:rPr lang="bg-BG" sz="2400" b="1" i="1" dirty="0"/>
              <a:t>Аномалия на включването </a:t>
            </a:r>
            <a:r>
              <a:rPr lang="bg-BG" sz="2400" dirty="0"/>
              <a:t>– нов запис може да бъде включен, само ако всички стойности на атрибутите му са дефинирани;</a:t>
            </a:r>
          </a:p>
          <a:p>
            <a:pPr indent="457200" algn="just">
              <a:lnSpc>
                <a:spcPct val="120000"/>
              </a:lnSpc>
              <a:buClr>
                <a:schemeClr val="accent1">
                  <a:lumMod val="75000"/>
                </a:schemeClr>
              </a:buClr>
              <a:buSzPct val="85000"/>
            </a:pPr>
            <a:r>
              <a:rPr lang="bg-BG" sz="2400" b="1" i="1" dirty="0"/>
              <a:t>Аномалия на изключването </a:t>
            </a:r>
            <a:r>
              <a:rPr lang="bg-BG" sz="2400" dirty="0"/>
              <a:t>– изтриването на едни данни води до изтриването на други  (например ако се изключат всички стоки на даден доставчик, данните за доставчика се изтриват);</a:t>
            </a:r>
          </a:p>
          <a:p>
            <a:pPr indent="457200" algn="just">
              <a:lnSpc>
                <a:spcPct val="120000"/>
              </a:lnSpc>
              <a:buClr>
                <a:schemeClr val="accent1">
                  <a:lumMod val="75000"/>
                </a:schemeClr>
              </a:buClr>
              <a:buSzPct val="85000"/>
            </a:pPr>
            <a:endParaRPr lang="bg-BG" sz="2400" dirty="0"/>
          </a:p>
        </p:txBody>
      </p:sp>
    </p:spTree>
    <p:extLst>
      <p:ext uri="{BB962C8B-B14F-4D97-AF65-F5344CB8AC3E}">
        <p14:creationId xmlns:p14="http://schemas.microsoft.com/office/powerpoint/2010/main" val="9136684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66</a:t>
            </a:fld>
            <a:endParaRPr lang="bg-BG" dirty="0"/>
          </a:p>
        </p:txBody>
      </p:sp>
      <p:sp>
        <p:nvSpPr>
          <p:cNvPr id="3" name="Rectangle 2"/>
          <p:cNvSpPr/>
          <p:nvPr/>
        </p:nvSpPr>
        <p:spPr>
          <a:xfrm>
            <a:off x="2032000" y="120617"/>
            <a:ext cx="9768935" cy="5410712"/>
          </a:xfrm>
          <a:prstGeom prst="rect">
            <a:avLst/>
          </a:prstGeom>
        </p:spPr>
        <p:txBody>
          <a:bodyPr wrap="square">
            <a:spAutoFit/>
          </a:bodyPr>
          <a:lstStyle/>
          <a:p>
            <a:pPr indent="457200" algn="just">
              <a:lnSpc>
                <a:spcPct val="120000"/>
              </a:lnSpc>
              <a:buClr>
                <a:schemeClr val="accent1">
                  <a:lumMod val="75000"/>
                </a:schemeClr>
              </a:buClr>
              <a:buSzPct val="85000"/>
            </a:pPr>
            <a:r>
              <a:rPr lang="bg-BG" sz="2400" dirty="0"/>
              <a:t>За да се премахнат аномалиите, се използва т. нар. нормализация на релационната схема.</a:t>
            </a:r>
          </a:p>
          <a:p>
            <a:pPr indent="457200" algn="just">
              <a:lnSpc>
                <a:spcPct val="120000"/>
              </a:lnSpc>
              <a:buClr>
                <a:schemeClr val="accent1">
                  <a:lumMod val="75000"/>
                </a:schemeClr>
              </a:buClr>
              <a:buSzPct val="85000"/>
            </a:pPr>
            <a:r>
              <a:rPr lang="bg-BG" sz="2400" dirty="0"/>
              <a:t>Процесът на проектиране на базата данни в съответствие с правилата, дефинирани от д-р Код, се нарича нормализация на данните.</a:t>
            </a:r>
          </a:p>
          <a:p>
            <a:pPr indent="457200" algn="just">
              <a:lnSpc>
                <a:spcPct val="120000"/>
              </a:lnSpc>
              <a:buClr>
                <a:schemeClr val="accent1">
                  <a:lumMod val="75000"/>
                </a:schemeClr>
              </a:buClr>
              <a:buSzPct val="85000"/>
            </a:pPr>
            <a:r>
              <a:rPr lang="bg-BG" sz="2400" dirty="0"/>
              <a:t>Нормализацията е техника за структуриране на данните по начин, който позволява да се избегнат проблеми при по-късното й използване и обновяване. Нормализацията води до логически устойчива структура на записите, която е лесна за разбиране и проста за поддържане. Могат да се получат различни нива на нормализация. Критериите, които определят нивата на нормализация се наричат нормални форми.</a:t>
            </a:r>
          </a:p>
        </p:txBody>
      </p:sp>
    </p:spTree>
    <p:extLst>
      <p:ext uri="{BB962C8B-B14F-4D97-AF65-F5344CB8AC3E}">
        <p14:creationId xmlns:p14="http://schemas.microsoft.com/office/powerpoint/2010/main" val="3037030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67</a:t>
            </a:fld>
            <a:endParaRPr lang="bg-BG" dirty="0"/>
          </a:p>
        </p:txBody>
      </p:sp>
      <p:sp>
        <p:nvSpPr>
          <p:cNvPr id="2" name="Rectangle 1"/>
          <p:cNvSpPr/>
          <p:nvPr/>
        </p:nvSpPr>
        <p:spPr>
          <a:xfrm>
            <a:off x="2311878" y="495461"/>
            <a:ext cx="9471803" cy="5462008"/>
          </a:xfrm>
          <a:prstGeom prst="rect">
            <a:avLst/>
          </a:prstGeom>
        </p:spPr>
        <p:txBody>
          <a:bodyPr wrap="square">
            <a:spAutoFit/>
          </a:bodyPr>
          <a:lstStyle/>
          <a:p>
            <a:pPr indent="457200" algn="just">
              <a:lnSpc>
                <a:spcPct val="120000"/>
              </a:lnSpc>
              <a:buClr>
                <a:schemeClr val="accent1">
                  <a:lumMod val="75000"/>
                </a:schemeClr>
              </a:buClr>
              <a:buSzPct val="85000"/>
            </a:pPr>
            <a:r>
              <a:rPr lang="bg-BG" sz="2400" dirty="0"/>
              <a:t>Нормализацията е  процедура, в течение на която атрибутите на данните се групират в таблици, а таблиците се групират в бази данни. </a:t>
            </a:r>
          </a:p>
          <a:p>
            <a:pPr indent="457200" algn="just">
              <a:lnSpc>
                <a:spcPct val="120000"/>
              </a:lnSpc>
              <a:buClr>
                <a:schemeClr val="accent1">
                  <a:lumMod val="75000"/>
                </a:schemeClr>
              </a:buClr>
              <a:buSzPct val="85000"/>
            </a:pPr>
            <a:r>
              <a:rPr lang="bg-BG" sz="2400" dirty="0"/>
              <a:t>Нормализирането на данните осигурява организиране на данните по такъв начин, че:</a:t>
            </a:r>
          </a:p>
          <a:p>
            <a:pPr marL="723900" indent="-342900" algn="just">
              <a:lnSpc>
                <a:spcPct val="150000"/>
              </a:lnSpc>
              <a:spcAft>
                <a:spcPts val="235"/>
              </a:spcAft>
              <a:buClr>
                <a:schemeClr val="accent1">
                  <a:lumMod val="75000"/>
                </a:schemeClr>
              </a:buClr>
              <a:buSzPct val="85000"/>
              <a:buFont typeface="Wingdings" panose="05000000000000000000" pitchFamily="2" charset="2"/>
              <a:buChar char="q"/>
              <a:defRPr/>
            </a:pPr>
            <a:r>
              <a:rPr lang="bg-BG" sz="2400" dirty="0"/>
              <a:t>актуализирането на някой елемент от данните ще изисква в общия случай действие само на едно място;</a:t>
            </a:r>
          </a:p>
          <a:p>
            <a:pPr marL="723900" indent="-342900" algn="just">
              <a:lnSpc>
                <a:spcPct val="150000"/>
              </a:lnSpc>
              <a:spcAft>
                <a:spcPts val="235"/>
              </a:spcAft>
              <a:buClr>
                <a:schemeClr val="accent1">
                  <a:lumMod val="75000"/>
                </a:schemeClr>
              </a:buClr>
              <a:buSzPct val="85000"/>
              <a:buFont typeface="Wingdings" panose="05000000000000000000" pitchFamily="2" charset="2"/>
              <a:buChar char="q"/>
              <a:defRPr/>
            </a:pPr>
            <a:r>
              <a:rPr lang="bg-BG" sz="2400" dirty="0"/>
              <a:t>изтриването на определен елемент от данните няма да доведе до нежелана загуба на други данни.</a:t>
            </a:r>
          </a:p>
          <a:p>
            <a:pPr indent="457200" algn="just">
              <a:lnSpc>
                <a:spcPct val="120000"/>
              </a:lnSpc>
              <a:buClr>
                <a:schemeClr val="accent1">
                  <a:lumMod val="75000"/>
                </a:schemeClr>
              </a:buClr>
              <a:buSzPct val="85000"/>
            </a:pPr>
            <a:r>
              <a:rPr lang="bg-BG" sz="2400" dirty="0"/>
              <a:t>Нормализацията се използва при проектирането на базата данни.</a:t>
            </a:r>
          </a:p>
        </p:txBody>
      </p:sp>
    </p:spTree>
    <p:extLst>
      <p:ext uri="{BB962C8B-B14F-4D97-AF65-F5344CB8AC3E}">
        <p14:creationId xmlns:p14="http://schemas.microsoft.com/office/powerpoint/2010/main" val="4879353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68</a:t>
            </a:fld>
            <a:endParaRPr lang="bg-BG" dirty="0"/>
          </a:p>
        </p:txBody>
      </p:sp>
      <p:sp>
        <p:nvSpPr>
          <p:cNvPr id="2" name="Rectangle 1"/>
          <p:cNvSpPr/>
          <p:nvPr/>
        </p:nvSpPr>
        <p:spPr>
          <a:xfrm>
            <a:off x="2032000" y="122603"/>
            <a:ext cx="10027728" cy="5853910"/>
          </a:xfrm>
          <a:prstGeom prst="rect">
            <a:avLst/>
          </a:prstGeom>
        </p:spPr>
        <p:txBody>
          <a:bodyPr wrap="square">
            <a:spAutoFit/>
          </a:bodyPr>
          <a:lstStyle/>
          <a:p>
            <a:pPr algn="just">
              <a:lnSpc>
                <a:spcPct val="120000"/>
              </a:lnSpc>
              <a:spcAft>
                <a:spcPts val="0"/>
              </a:spcAft>
              <a:buClr>
                <a:schemeClr val="accent1">
                  <a:lumMod val="75000"/>
                </a:schemeClr>
              </a:buClr>
              <a:buSzPct val="85000"/>
            </a:pPr>
            <a:r>
              <a:rPr lang="bg-BG" sz="2400" i="1" dirty="0"/>
              <a:t>Пример:</a:t>
            </a:r>
          </a:p>
          <a:p>
            <a:pPr indent="457200" algn="just">
              <a:lnSpc>
                <a:spcPct val="120000"/>
              </a:lnSpc>
              <a:spcAft>
                <a:spcPts val="0"/>
              </a:spcAft>
              <a:buClr>
                <a:schemeClr val="accent1">
                  <a:lumMod val="75000"/>
                </a:schemeClr>
              </a:buClr>
              <a:buSzPct val="85000"/>
            </a:pPr>
            <a:r>
              <a:rPr lang="bg-BG" sz="2400" dirty="0"/>
              <a:t>Нека е зададена следната схема: Доставчици_Артикули (доставчик, адрес, артикул, количество, цена). Тя включва цялата информация за доставчиците и артикулите. В така представената схема могат да се открият няколко проблема:</a:t>
            </a:r>
          </a:p>
          <a:p>
            <a:pPr marL="457200" lvl="0" indent="-457200" algn="just">
              <a:lnSpc>
                <a:spcPct val="120000"/>
              </a:lnSpc>
              <a:buClr>
                <a:schemeClr val="accent1">
                  <a:lumMod val="75000"/>
                </a:schemeClr>
              </a:buClr>
              <a:buSzPct val="85000"/>
              <a:buFont typeface="+mj-lt"/>
              <a:buAutoNum type="arabicPeriod"/>
            </a:pPr>
            <a:r>
              <a:rPr lang="bg-BG" sz="2400" dirty="0"/>
              <a:t>Излишество – адресите на доставчиците се повтарят за всеки артикул;</a:t>
            </a:r>
          </a:p>
          <a:p>
            <a:pPr marL="457200" lvl="0" indent="-457200" algn="just">
              <a:lnSpc>
                <a:spcPct val="120000"/>
              </a:lnSpc>
              <a:buClr>
                <a:schemeClr val="accent1">
                  <a:lumMod val="75000"/>
                </a:schemeClr>
              </a:buClr>
              <a:buSzPct val="85000"/>
              <a:buFont typeface="+mj-lt"/>
              <a:buAutoNum type="arabicPeriod"/>
            </a:pPr>
            <a:r>
              <a:rPr lang="bg-BG" sz="2400" dirty="0"/>
              <a:t>Потенциална несъгласуваност – ако е необходима актуализация на адреса на някой доставчик, трябва да се коригират всички записите за артикули, които са доставени от доставчика. Но обикновено актуализацията е върху един запис (кортеж). Така адресът на доставчика няма да бъде единствен, както интуитивно предполагаме, че трябва да бъде.</a:t>
            </a:r>
          </a:p>
        </p:txBody>
      </p:sp>
    </p:spTree>
    <p:extLst>
      <p:ext uri="{BB962C8B-B14F-4D97-AF65-F5344CB8AC3E}">
        <p14:creationId xmlns:p14="http://schemas.microsoft.com/office/powerpoint/2010/main" val="26322472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69</a:t>
            </a:fld>
            <a:endParaRPr lang="bg-BG" dirty="0"/>
          </a:p>
        </p:txBody>
      </p:sp>
      <p:sp>
        <p:nvSpPr>
          <p:cNvPr id="2" name="Rectangle 1"/>
          <p:cNvSpPr/>
          <p:nvPr/>
        </p:nvSpPr>
        <p:spPr>
          <a:xfrm>
            <a:off x="2432649" y="521109"/>
            <a:ext cx="9282023" cy="4967514"/>
          </a:xfrm>
          <a:prstGeom prst="rect">
            <a:avLst/>
          </a:prstGeom>
        </p:spPr>
        <p:txBody>
          <a:bodyPr wrap="square">
            <a:spAutoFit/>
          </a:bodyPr>
          <a:lstStyle/>
          <a:p>
            <a:pPr marL="457200" indent="-457200" algn="just">
              <a:lnSpc>
                <a:spcPct val="120000"/>
              </a:lnSpc>
              <a:spcAft>
                <a:spcPts val="0"/>
              </a:spcAft>
              <a:buClr>
                <a:schemeClr val="accent1">
                  <a:lumMod val="75000"/>
                </a:schemeClr>
              </a:buClr>
              <a:buSzPct val="85000"/>
              <a:buFont typeface="+mj-lt"/>
              <a:buAutoNum type="arabicPeriod" startAt="3"/>
            </a:pPr>
            <a:r>
              <a:rPr lang="bg-BG" sz="2400" dirty="0"/>
              <a:t>Аномалии при добавяне – не може да се запише адрес на доставчик, ако не предлага поне един артикул. Ако се добавят </a:t>
            </a:r>
            <a:r>
              <a:rPr lang="en-US" sz="2400" cap="all" dirty="0"/>
              <a:t>null</a:t>
            </a:r>
            <a:r>
              <a:rPr lang="bg-BG" sz="2400" dirty="0"/>
              <a:t> стойности в артикул и цена, то при въвеждане на артикул за този доставчик, не трябва да се забравя, че записът с </a:t>
            </a:r>
            <a:r>
              <a:rPr lang="en-US" sz="2400" cap="all" dirty="0"/>
              <a:t>null</a:t>
            </a:r>
            <a:r>
              <a:rPr lang="bg-BG" sz="2400" cap="all" dirty="0"/>
              <a:t> </a:t>
            </a:r>
            <a:r>
              <a:rPr lang="bg-BG" sz="2400" dirty="0"/>
              <a:t>стойност на артикул и цена трябва се изтрие. Друг проблем е, че доставчик и артикул трябва да формират първичен ключ. Но това е невъзможно, защото артикул има стойност </a:t>
            </a:r>
            <a:r>
              <a:rPr lang="en-US" sz="2400" cap="all" dirty="0"/>
              <a:t>null</a:t>
            </a:r>
            <a:r>
              <a:rPr lang="bg-BG" sz="2400" dirty="0"/>
              <a:t>.</a:t>
            </a:r>
          </a:p>
          <a:p>
            <a:pPr marL="457200" indent="-457200" algn="just">
              <a:lnSpc>
                <a:spcPct val="120000"/>
              </a:lnSpc>
              <a:spcAft>
                <a:spcPts val="0"/>
              </a:spcAft>
              <a:buClr>
                <a:schemeClr val="accent1">
                  <a:lumMod val="75000"/>
                </a:schemeClr>
              </a:buClr>
              <a:buSzPct val="85000"/>
              <a:buFont typeface="+mj-lt"/>
              <a:buAutoNum type="arabicPeriod" startAt="3"/>
            </a:pPr>
            <a:r>
              <a:rPr lang="bg-BG" sz="2400" dirty="0"/>
              <a:t>Аномалии при изтриване – ако се изтрият всички артикули, предлагани от даден доставчик, се губи информация за адреса на този доставчик.</a:t>
            </a:r>
          </a:p>
        </p:txBody>
      </p:sp>
    </p:spTree>
    <p:extLst>
      <p:ext uri="{BB962C8B-B14F-4D97-AF65-F5344CB8AC3E}">
        <p14:creationId xmlns:p14="http://schemas.microsoft.com/office/powerpoint/2010/main" val="301622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7</a:t>
            </a:fld>
            <a:endParaRPr lang="bg-BG" dirty="0"/>
          </a:p>
        </p:txBody>
      </p:sp>
      <p:sp>
        <p:nvSpPr>
          <p:cNvPr id="2" name="Rectangle 1"/>
          <p:cNvSpPr/>
          <p:nvPr/>
        </p:nvSpPr>
        <p:spPr>
          <a:xfrm>
            <a:off x="2032000" y="146890"/>
            <a:ext cx="10031663" cy="6285503"/>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Например един продавач може да поддържа малка база данни с информация за контакти на своя лаптоп и тази база данни да е няколко мегабайта. Голяма корпорация може да построи много голяма БД, която да съдържа няколко тера байта данни на голям компютър, който да се използва за подпомагане на вземането на решения. </a:t>
            </a:r>
          </a:p>
          <a:p>
            <a:pPr indent="457200" algn="ctr">
              <a:lnSpc>
                <a:spcPct val="130000"/>
              </a:lnSpc>
              <a:buClr>
                <a:schemeClr val="accent1">
                  <a:lumMod val="75000"/>
                </a:schemeClr>
              </a:buClr>
              <a:buSzPct val="85000"/>
              <a:defRPr/>
            </a:pPr>
            <a:r>
              <a:rPr lang="bg-BG" sz="2400" b="1" i="1" dirty="0"/>
              <a:t>Данни</a:t>
            </a:r>
          </a:p>
          <a:p>
            <a:pPr indent="457200" algn="just">
              <a:lnSpc>
                <a:spcPct val="130000"/>
              </a:lnSpc>
              <a:buClr>
                <a:schemeClr val="accent1">
                  <a:lumMod val="75000"/>
                </a:schemeClr>
              </a:buClr>
              <a:buSzPct val="85000"/>
              <a:defRPr/>
            </a:pPr>
            <a:r>
              <a:rPr lang="bg-BG" sz="2400" dirty="0"/>
              <a:t>Исторически терминът се отнася до знания, факти, които могат да се запишат и съхранят на компютърна медия. Например БД на продавача да съдържа данни за имена, адреси и телефонни номера на потребителите. БД днес се използват, за да съхраняват обекти като документи, фото изображения, звук, видео в допълнение към конвенционалните текстови и цифрови данни. </a:t>
            </a:r>
          </a:p>
        </p:txBody>
      </p:sp>
    </p:spTree>
    <p:extLst>
      <p:ext uri="{BB962C8B-B14F-4D97-AF65-F5344CB8AC3E}">
        <p14:creationId xmlns:p14="http://schemas.microsoft.com/office/powerpoint/2010/main" val="1753872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70</a:t>
            </a:fld>
            <a:endParaRPr lang="bg-BG" dirty="0"/>
          </a:p>
        </p:txBody>
      </p:sp>
      <p:sp>
        <p:nvSpPr>
          <p:cNvPr id="2" name="Rectangle 1"/>
          <p:cNvSpPr/>
          <p:nvPr/>
        </p:nvSpPr>
        <p:spPr>
          <a:xfrm>
            <a:off x="2311879" y="382542"/>
            <a:ext cx="9351034" cy="4967514"/>
          </a:xfrm>
          <a:prstGeom prst="rect">
            <a:avLst/>
          </a:prstGeom>
        </p:spPr>
        <p:txBody>
          <a:bodyPr wrap="square">
            <a:spAutoFit/>
          </a:bodyPr>
          <a:lstStyle/>
          <a:p>
            <a:pPr indent="457200" algn="just">
              <a:lnSpc>
                <a:spcPct val="120000"/>
              </a:lnSpc>
              <a:buClr>
                <a:schemeClr val="accent1">
                  <a:lumMod val="75000"/>
                </a:schemeClr>
              </a:buClr>
              <a:buSzPct val="85000"/>
            </a:pPr>
            <a:r>
              <a:rPr lang="bg-BG" sz="2400" dirty="0"/>
              <a:t>Горните проблеми се решават, ако релацията Доставчици_Артикули (доставчик, адрес, артикул, количество, цена) се замени с релациите Доставчици (доставчик, адрес) и Артикули(доставчик, артикул, цена). Недостатък на декомпозицията е, че за намиране на адрес на доставчик трябва да се реализира операцията съединение, която е „скъпа“ операция.</a:t>
            </a:r>
          </a:p>
          <a:p>
            <a:pPr indent="457200" algn="just">
              <a:lnSpc>
                <a:spcPct val="120000"/>
              </a:lnSpc>
              <a:buClr>
                <a:schemeClr val="accent1">
                  <a:lumMod val="75000"/>
                </a:schemeClr>
              </a:buClr>
              <a:buSzPct val="85000"/>
            </a:pPr>
            <a:r>
              <a:rPr lang="bg-BG" sz="2400" dirty="0"/>
              <a:t>Процесът на получаване на напълно нормализиран модел за премахване на излишество става чрез разделяне на релациите по такъв начин, че резултантните релации  могат да бъдат рекомбинирани без загуба на информация. </a:t>
            </a:r>
          </a:p>
        </p:txBody>
      </p:sp>
    </p:spTree>
    <p:extLst>
      <p:ext uri="{BB962C8B-B14F-4D97-AF65-F5344CB8AC3E}">
        <p14:creationId xmlns:p14="http://schemas.microsoft.com/office/powerpoint/2010/main" val="10708145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71</a:t>
            </a:fld>
            <a:endParaRPr lang="bg-BG" dirty="0"/>
          </a:p>
        </p:txBody>
      </p:sp>
      <p:sp>
        <p:nvSpPr>
          <p:cNvPr id="2" name="Rectangle 1"/>
          <p:cNvSpPr/>
          <p:nvPr/>
        </p:nvSpPr>
        <p:spPr>
          <a:xfrm>
            <a:off x="2329132" y="704830"/>
            <a:ext cx="9558067" cy="5436360"/>
          </a:xfrm>
          <a:prstGeom prst="rect">
            <a:avLst/>
          </a:prstGeom>
        </p:spPr>
        <p:txBody>
          <a:bodyPr wrap="square">
            <a:spAutoFit/>
          </a:bodyPr>
          <a:lstStyle/>
          <a:p>
            <a:pPr indent="457200" algn="just">
              <a:lnSpc>
                <a:spcPct val="120000"/>
              </a:lnSpc>
              <a:buClr>
                <a:schemeClr val="accent1">
                  <a:lumMod val="75000"/>
                </a:schemeClr>
              </a:buClr>
              <a:buSzPct val="85000"/>
            </a:pPr>
            <a:r>
              <a:rPr lang="bg-BG" sz="2400" i="1" dirty="0"/>
              <a:t>Първа нормална форма </a:t>
            </a:r>
            <a:r>
              <a:rPr lang="bg-BG" sz="2400" dirty="0"/>
              <a:t>(1 НФ) изисква плоски таблици, не съдържащи повтарящи се групи атрибути (колони).</a:t>
            </a:r>
            <a:endParaRPr lang="en-US" sz="2400" dirty="0"/>
          </a:p>
          <a:p>
            <a:pPr indent="457200" algn="just">
              <a:lnSpc>
                <a:spcPct val="120000"/>
              </a:lnSpc>
              <a:buClr>
                <a:schemeClr val="accent1">
                  <a:lumMod val="75000"/>
                </a:schemeClr>
              </a:buClr>
              <a:buSzPct val="85000"/>
            </a:pPr>
            <a:r>
              <a:rPr lang="bg-BG" sz="2400" dirty="0"/>
              <a:t>Една таблица е в първа нормална форма, ако всяка колона има точно една стойност за всеки ред, а не списък от стойности. Първата нормална форма изисква всички стойности на данните да бъдат атомарни (т.нар. принцип за неделимост). </a:t>
            </a:r>
          </a:p>
          <a:p>
            <a:pPr lvl="0" indent="457200" algn="just">
              <a:lnSpc>
                <a:spcPct val="120000"/>
              </a:lnSpc>
              <a:spcAft>
                <a:spcPts val="0"/>
              </a:spcAft>
              <a:buClr>
                <a:schemeClr val="accent1">
                  <a:lumMod val="75000"/>
                </a:schemeClr>
              </a:buClr>
              <a:buSzPct val="85000"/>
            </a:pPr>
            <a:r>
              <a:rPr lang="bg-BG" sz="2400" dirty="0"/>
              <a:t>Ако една релационна схема не е в първа нормална форма, се казва, че не е нормализирана. Подобна схема има 2 проблема:</a:t>
            </a:r>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bg-BG" sz="2400" dirty="0"/>
              <a:t>Семантиката се определя трудно – не може да се разбере дали един атрибут е съставен или не.</a:t>
            </a:r>
          </a:p>
          <a:p>
            <a:pPr marL="723900" lvl="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bg-BG" sz="2400" dirty="0"/>
              <a:t>Операциите в релационния модел могат да работят само върху домени с прости стойности.</a:t>
            </a:r>
          </a:p>
        </p:txBody>
      </p:sp>
    </p:spTree>
    <p:extLst>
      <p:ext uri="{BB962C8B-B14F-4D97-AF65-F5344CB8AC3E}">
        <p14:creationId xmlns:p14="http://schemas.microsoft.com/office/powerpoint/2010/main" val="21366136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72</a:t>
            </a:fld>
            <a:endParaRPr lang="bg-BG" dirty="0"/>
          </a:p>
        </p:txBody>
      </p:sp>
      <p:sp>
        <p:nvSpPr>
          <p:cNvPr id="2" name="Rectangle 1"/>
          <p:cNvSpPr/>
          <p:nvPr/>
        </p:nvSpPr>
        <p:spPr>
          <a:xfrm>
            <a:off x="2277375" y="117693"/>
            <a:ext cx="9420044" cy="6740307"/>
          </a:xfrm>
          <a:prstGeom prst="rect">
            <a:avLst/>
          </a:prstGeom>
        </p:spPr>
        <p:txBody>
          <a:bodyPr wrap="square">
            <a:spAutoFit/>
          </a:bodyPr>
          <a:lstStyle/>
          <a:p>
            <a:pPr indent="457200" algn="just">
              <a:lnSpc>
                <a:spcPct val="120000"/>
              </a:lnSpc>
              <a:buClr>
                <a:schemeClr val="accent1">
                  <a:lumMod val="75000"/>
                </a:schemeClr>
              </a:buClr>
              <a:buSzPct val="85000"/>
            </a:pPr>
            <a:r>
              <a:rPr lang="bg-BG" sz="2400" dirty="0"/>
              <a:t>За да се получи първа нормална форма, когато се открие такъв атрибут, той трябва да се постави в нова същност. Като същевременно трябва да се съхрани и ключ от оригиналната същност в новата, за да могат двете същности да бъдат свързвани.</a:t>
            </a:r>
          </a:p>
          <a:p>
            <a:pPr indent="457200" algn="just">
              <a:lnSpc>
                <a:spcPct val="120000"/>
              </a:lnSpc>
              <a:buClr>
                <a:schemeClr val="accent1">
                  <a:lumMod val="75000"/>
                </a:schemeClr>
              </a:buClr>
              <a:buSzPct val="85000"/>
            </a:pPr>
            <a:r>
              <a:rPr lang="bg-BG" sz="2400" i="1" dirty="0"/>
              <a:t>Втора нормална форма </a:t>
            </a:r>
            <a:r>
              <a:rPr lang="bg-BG" sz="2400" dirty="0"/>
              <a:t>изисква релацията да е в 1 НФ и данните за всички неключови колони (атрибути) напълно да зависят от значенията на първичния ключ (който може да е съставен).</a:t>
            </a:r>
          </a:p>
          <a:p>
            <a:pPr indent="457200" algn="just">
              <a:lnSpc>
                <a:spcPct val="120000"/>
              </a:lnSpc>
              <a:buClr>
                <a:schemeClr val="accent1">
                  <a:lumMod val="75000"/>
                </a:schemeClr>
              </a:buClr>
              <a:buSzPct val="85000"/>
            </a:pPr>
            <a:r>
              <a:rPr lang="bg-BG" sz="2400" dirty="0"/>
              <a:t>Една таблица е в </a:t>
            </a:r>
            <a:r>
              <a:rPr lang="bg-BG" sz="2400" i="1" dirty="0"/>
              <a:t>трета нормална форма</a:t>
            </a:r>
            <a:r>
              <a:rPr lang="bg-BG" sz="2400" dirty="0"/>
              <a:t>, ако тя е във втора нормална форма и всяка колона, която не е част от ключ, не зависи от нищо друго, а само от ключа.</a:t>
            </a:r>
          </a:p>
          <a:p>
            <a:pPr indent="457200" algn="just">
              <a:lnSpc>
                <a:spcPct val="120000"/>
              </a:lnSpc>
              <a:buClr>
                <a:schemeClr val="accent1">
                  <a:lumMod val="75000"/>
                </a:schemeClr>
              </a:buClr>
              <a:buSzPct val="85000"/>
            </a:pPr>
            <a:r>
              <a:rPr lang="bg-BG" sz="2400" dirty="0"/>
              <a:t>За нормализация на релациите в трите нормални форми се използват два основни метода: </a:t>
            </a:r>
            <a:r>
              <a:rPr lang="bg-BG" sz="2400" i="1" dirty="0"/>
              <a:t>синтез</a:t>
            </a:r>
            <a:r>
              <a:rPr lang="bg-BG" sz="2400" dirty="0"/>
              <a:t> и </a:t>
            </a:r>
            <a:r>
              <a:rPr lang="bg-BG" sz="2400" i="1" dirty="0"/>
              <a:t>декомпозиция</a:t>
            </a:r>
            <a:r>
              <a:rPr lang="bg-BG" sz="2400" dirty="0"/>
              <a:t> (разбиване на таблицата на няколко свързани таблици).</a:t>
            </a:r>
            <a:endParaRPr lang="en-US" sz="2400" dirty="0"/>
          </a:p>
        </p:txBody>
      </p:sp>
    </p:spTree>
    <p:extLst>
      <p:ext uri="{BB962C8B-B14F-4D97-AF65-F5344CB8AC3E}">
        <p14:creationId xmlns:p14="http://schemas.microsoft.com/office/powerpoint/2010/main" val="22908131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73</a:t>
            </a:fld>
            <a:endParaRPr lang="bg-BG" dirty="0"/>
          </a:p>
        </p:txBody>
      </p:sp>
      <p:sp>
        <p:nvSpPr>
          <p:cNvPr id="2" name="Rectangle 1"/>
          <p:cNvSpPr/>
          <p:nvPr/>
        </p:nvSpPr>
        <p:spPr>
          <a:xfrm>
            <a:off x="2032000" y="182001"/>
            <a:ext cx="9803442" cy="4967514"/>
          </a:xfrm>
          <a:prstGeom prst="rect">
            <a:avLst/>
          </a:prstGeom>
        </p:spPr>
        <p:txBody>
          <a:bodyPr wrap="square">
            <a:spAutoFit/>
          </a:bodyPr>
          <a:lstStyle/>
          <a:p>
            <a:pPr algn="just">
              <a:lnSpc>
                <a:spcPct val="120000"/>
              </a:lnSpc>
              <a:buClr>
                <a:schemeClr val="accent1">
                  <a:lumMod val="75000"/>
                </a:schemeClr>
              </a:buClr>
              <a:buSzPct val="85000"/>
            </a:pPr>
            <a:r>
              <a:rPr lang="bg-BG" sz="2400" b="1" i="1" dirty="0"/>
              <a:t>Правила за запазване на целостта на данните</a:t>
            </a:r>
            <a:endParaRPr lang="en-US" sz="2400" b="1" i="1" dirty="0"/>
          </a:p>
          <a:p>
            <a:pPr indent="457200" algn="just">
              <a:lnSpc>
                <a:spcPct val="120000"/>
              </a:lnSpc>
              <a:buClr>
                <a:schemeClr val="accent1">
                  <a:lumMod val="75000"/>
                </a:schemeClr>
              </a:buClr>
              <a:buSzPct val="85000"/>
            </a:pPr>
            <a:r>
              <a:rPr lang="bg-BG" sz="2400" dirty="0"/>
              <a:t>Целостта на данните е важно понятие за проектиране на базите данни. Има четири вида цялост на данните:</a:t>
            </a:r>
            <a:endParaRPr lang="en-US" sz="2400" dirty="0"/>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bg-BG" sz="2400" dirty="0"/>
              <a:t>цялост на обект – едно от изискванията на проектирането на релационна база данни е възможността да се разграничат различните инстанции на даден обект. Това понятие е известно като цялост на обект и се реализира чрез създаване на първичен ключ. Според това правило за цялост колоните, съставящи първичния ключ, не могат да имат стойност </a:t>
            </a:r>
            <a:r>
              <a:rPr lang="en-US" sz="2400" dirty="0"/>
              <a:t>NULL</a:t>
            </a:r>
            <a:r>
              <a:rPr lang="bg-BG" sz="2400" dirty="0"/>
              <a:t>. Релационните бази данни поддържат специална стойност </a:t>
            </a:r>
            <a:r>
              <a:rPr lang="en-US" sz="2400" dirty="0"/>
              <a:t>NULL</a:t>
            </a:r>
            <a:r>
              <a:rPr lang="bg-BG" sz="2400" dirty="0"/>
              <a:t>, която указва неизвестните стойности (</a:t>
            </a:r>
            <a:r>
              <a:rPr lang="en-US" sz="2400" dirty="0"/>
              <a:t>unknown</a:t>
            </a:r>
            <a:r>
              <a:rPr lang="bg-BG" sz="2400" dirty="0"/>
              <a:t>).</a:t>
            </a:r>
            <a:endParaRPr lang="en-US" sz="2400" dirty="0"/>
          </a:p>
        </p:txBody>
      </p:sp>
    </p:spTree>
    <p:extLst>
      <p:ext uri="{BB962C8B-B14F-4D97-AF65-F5344CB8AC3E}">
        <p14:creationId xmlns:p14="http://schemas.microsoft.com/office/powerpoint/2010/main" val="659476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74</a:t>
            </a:fld>
            <a:endParaRPr lang="bg-BG" dirty="0"/>
          </a:p>
        </p:txBody>
      </p:sp>
      <p:sp>
        <p:nvSpPr>
          <p:cNvPr id="2" name="Rectangle 1"/>
          <p:cNvSpPr/>
          <p:nvPr/>
        </p:nvSpPr>
        <p:spPr>
          <a:xfrm>
            <a:off x="2032000" y="557975"/>
            <a:ext cx="9644333" cy="5840253"/>
          </a:xfrm>
          <a:prstGeom prst="rect">
            <a:avLst/>
          </a:prstGeom>
        </p:spPr>
        <p:txBody>
          <a:bodyPr wrap="square">
            <a:spAutoFit/>
          </a:bodyPr>
          <a:lstStyle/>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bg-BG" sz="2400" dirty="0"/>
              <a:t>цялост на област – свързана е с осигуряване на валидност на стойностите на колоните, т.е. да принадлежат на допустима област от стойности. Реализира се с определяне на типа на колоните, допускане на стойност </a:t>
            </a:r>
            <a:r>
              <a:rPr lang="en-US" sz="2400" dirty="0"/>
              <a:t>NULL</a:t>
            </a:r>
            <a:r>
              <a:rPr lang="bg-BG" sz="2400" dirty="0"/>
              <a:t>, ограничения, стойност по подразбиране, дефиниране на външен ключ.</a:t>
            </a:r>
          </a:p>
          <a:p>
            <a:pPr marL="72390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bg-BG" sz="2400" dirty="0"/>
              <a:t>цялост на връзка – запазва дефинираните отношения (релации) между таблиците, когато се въвеждат, променят или изтриват редове. Целостта на връзките гарантира, че съществува съгласуваност на стойностите на ключовете между таблиците – първичните и външните в съответните таблици. Реализира се с дефиниране на ограничението външен ключ. Когато се наложи цялост на връзките, не се допускат следните действия:</a:t>
            </a:r>
            <a:endParaRPr lang="en-US" sz="2400" dirty="0"/>
          </a:p>
        </p:txBody>
      </p:sp>
    </p:spTree>
    <p:extLst>
      <p:ext uri="{BB962C8B-B14F-4D97-AF65-F5344CB8AC3E}">
        <p14:creationId xmlns:p14="http://schemas.microsoft.com/office/powerpoint/2010/main" val="3230860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75</a:t>
            </a:fld>
            <a:endParaRPr lang="bg-BG" dirty="0"/>
          </a:p>
        </p:txBody>
      </p:sp>
      <p:sp>
        <p:nvSpPr>
          <p:cNvPr id="2" name="Rectangle 1"/>
          <p:cNvSpPr/>
          <p:nvPr/>
        </p:nvSpPr>
        <p:spPr>
          <a:xfrm>
            <a:off x="2622431" y="166569"/>
            <a:ext cx="8954218" cy="5373779"/>
          </a:xfrm>
          <a:prstGeom prst="rect">
            <a:avLst/>
          </a:prstGeom>
        </p:spPr>
        <p:txBody>
          <a:bodyPr wrap="square">
            <a:spAutoFit/>
          </a:bodyPr>
          <a:lstStyle/>
          <a:p>
            <a:pPr marL="342900" lvl="8" indent="-342900" algn="just">
              <a:lnSpc>
                <a:spcPct val="130000"/>
              </a:lnSpc>
              <a:buClr>
                <a:schemeClr val="accent1">
                  <a:lumMod val="75000"/>
                </a:schemeClr>
              </a:buClr>
              <a:buFont typeface="Cambria" panose="02040503050406030204" pitchFamily="18" charset="0"/>
              <a:buChar char="‒"/>
            </a:pPr>
            <a:r>
              <a:rPr lang="bg-BG" sz="2400" dirty="0"/>
              <a:t>да се добавят редове (или да се променят стойностите на колоните на външния ключ) в една таблица, която е страната “много” на релацията, ако в първичната таблица, която е страната “едно” на релацията, липсва съответен ред.</a:t>
            </a:r>
          </a:p>
          <a:p>
            <a:pPr marL="342900" lvl="8" indent="-342900" algn="just">
              <a:lnSpc>
                <a:spcPct val="130000"/>
              </a:lnSpc>
              <a:buClr>
                <a:schemeClr val="accent1">
                  <a:lumMod val="75000"/>
                </a:schemeClr>
              </a:buClr>
              <a:buFont typeface="Cambria" panose="02040503050406030204" pitchFamily="18" charset="0"/>
              <a:buChar char="‒"/>
            </a:pPr>
            <a:r>
              <a:rPr lang="bg-BG" sz="2400" dirty="0"/>
              <a:t>да се променят стойностите на колоните на първичния ключ в една таблица, която е страната “едно” на релацията, ако в свързаната таблица (страната “много” на релацията) има поне един съответен ред. </a:t>
            </a:r>
          </a:p>
          <a:p>
            <a:pPr marL="342900" lvl="8" indent="-342900" algn="just">
              <a:lnSpc>
                <a:spcPct val="130000"/>
              </a:lnSpc>
              <a:buClr>
                <a:schemeClr val="accent1">
                  <a:lumMod val="75000"/>
                </a:schemeClr>
              </a:buClr>
              <a:buFont typeface="Cambria" panose="02040503050406030204" pitchFamily="18" charset="0"/>
              <a:buChar char="‒"/>
            </a:pPr>
            <a:r>
              <a:rPr lang="bg-BG" sz="2400" dirty="0"/>
              <a:t>да се изтриват редове от една първична таблица, ако има свързани редове в таблицата с външните ключове, т.е. страната “много” на релацията.</a:t>
            </a:r>
            <a:endParaRPr lang="en-US" sz="2400" dirty="0"/>
          </a:p>
        </p:txBody>
      </p:sp>
    </p:spTree>
    <p:extLst>
      <p:ext uri="{BB962C8B-B14F-4D97-AF65-F5344CB8AC3E}">
        <p14:creationId xmlns:p14="http://schemas.microsoft.com/office/powerpoint/2010/main" val="18045694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76</a:t>
            </a:fld>
            <a:endParaRPr lang="bg-BG" dirty="0"/>
          </a:p>
        </p:txBody>
      </p:sp>
      <p:sp>
        <p:nvSpPr>
          <p:cNvPr id="2" name="Rectangle 1"/>
          <p:cNvSpPr/>
          <p:nvPr/>
        </p:nvSpPr>
        <p:spPr>
          <a:xfrm>
            <a:off x="2409646" y="918141"/>
            <a:ext cx="8597660" cy="2308324"/>
          </a:xfrm>
          <a:prstGeom prst="rect">
            <a:avLst/>
          </a:prstGeom>
        </p:spPr>
        <p:txBody>
          <a:bodyPr wrap="square">
            <a:spAutoFit/>
          </a:bodyPr>
          <a:lstStyle/>
          <a:p>
            <a:pPr marL="723900" lvl="0" indent="-342900" algn="just">
              <a:lnSpc>
                <a:spcPct val="120000"/>
              </a:lnSpc>
              <a:spcAft>
                <a:spcPts val="235"/>
              </a:spcAft>
              <a:buClr>
                <a:schemeClr val="accent1">
                  <a:lumMod val="75000"/>
                </a:schemeClr>
              </a:buClr>
              <a:buSzPct val="85000"/>
              <a:buFont typeface="Wingdings" panose="05000000000000000000" pitchFamily="2" charset="2"/>
              <a:buChar char="q"/>
              <a:defRPr/>
            </a:pPr>
            <a:r>
              <a:rPr lang="bg-BG" sz="2400" dirty="0"/>
              <a:t>Дефинирана от потребителя цялост – дава възможност за определянето на специфични бизнес правила, които не могат да се отнесат към някоя от другите категории цялост. Реализира се чрез създаване на ограничения, съхранени процедури и тригери.</a:t>
            </a:r>
            <a:endParaRPr lang="en-US" sz="2400" dirty="0"/>
          </a:p>
        </p:txBody>
      </p:sp>
    </p:spTree>
    <p:extLst>
      <p:ext uri="{BB962C8B-B14F-4D97-AF65-F5344CB8AC3E}">
        <p14:creationId xmlns:p14="http://schemas.microsoft.com/office/powerpoint/2010/main" val="232650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8</a:t>
            </a:fld>
            <a:endParaRPr lang="bg-BG" dirty="0"/>
          </a:p>
        </p:txBody>
      </p:sp>
      <p:sp>
        <p:nvSpPr>
          <p:cNvPr id="2" name="Rectangle 1"/>
          <p:cNvSpPr/>
          <p:nvPr/>
        </p:nvSpPr>
        <p:spPr>
          <a:xfrm>
            <a:off x="2032000" y="52853"/>
            <a:ext cx="9855200" cy="6814173"/>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Например Продавачът може да включи и снимка на клиента, звуков запис или видео клип на важни разговори с клиентите. По-широката дефиниция на термина включва: </a:t>
            </a:r>
          </a:p>
          <a:p>
            <a:pPr indent="457200" algn="just">
              <a:lnSpc>
                <a:spcPct val="130000"/>
              </a:lnSpc>
              <a:buClr>
                <a:schemeClr val="accent1">
                  <a:lumMod val="75000"/>
                </a:schemeClr>
              </a:buClr>
              <a:buSzPct val="85000"/>
              <a:defRPr/>
            </a:pPr>
            <a:r>
              <a:rPr lang="bg-BG" sz="2400" b="1" i="1" dirty="0"/>
              <a:t>ДАННИ</a:t>
            </a:r>
            <a:r>
              <a:rPr lang="bg-BG" sz="2400" dirty="0"/>
              <a:t> – Информация, представена във формализиран вид, удобен за обработка - текст, графика, звук и видео. </a:t>
            </a:r>
          </a:p>
          <a:p>
            <a:pPr indent="457200" algn="just">
              <a:lnSpc>
                <a:spcPct val="130000"/>
              </a:lnSpc>
              <a:buClr>
                <a:schemeClr val="accent1">
                  <a:lumMod val="75000"/>
                </a:schemeClr>
              </a:buClr>
              <a:buSzPct val="85000"/>
              <a:defRPr/>
            </a:pPr>
            <a:r>
              <a:rPr lang="bg-BG" sz="2400" dirty="0"/>
              <a:t>Данните се делят на прост и сложни.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Прости данни;</a:t>
            </a:r>
          </a:p>
          <a:p>
            <a:pPr indent="457200" algn="just">
              <a:lnSpc>
                <a:spcPct val="130000"/>
              </a:lnSpc>
              <a:buClr>
                <a:schemeClr val="accent1">
                  <a:lumMod val="75000"/>
                </a:schemeClr>
              </a:buClr>
              <a:buSzPct val="85000"/>
              <a:defRPr/>
            </a:pPr>
            <a:r>
              <a:rPr lang="bg-BG" sz="2400" dirty="0"/>
              <a:t>Простите данни включват цифрите, знаците и буквите. Те могат да се обработват и съхраняват по всички познати начини. Съхраняват се в релационни бази данни.</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Сложни данни;</a:t>
            </a:r>
          </a:p>
          <a:p>
            <a:pPr indent="457200" algn="just">
              <a:lnSpc>
                <a:spcPct val="130000"/>
              </a:lnSpc>
              <a:buClr>
                <a:schemeClr val="accent1">
                  <a:lumMod val="75000"/>
                </a:schemeClr>
              </a:buClr>
              <a:buSzPct val="85000"/>
              <a:defRPr/>
            </a:pPr>
            <a:r>
              <a:rPr lang="bg-BG" sz="2400" dirty="0"/>
              <a:t>Включват графика, анимации, аудио и видео данни. Върху тях не могат да се извършват изчисления. Съхраняват се в обектно-ориентирани бази данни.</a:t>
            </a:r>
          </a:p>
        </p:txBody>
      </p:sp>
    </p:spTree>
    <p:extLst>
      <p:ext uri="{BB962C8B-B14F-4D97-AF65-F5344CB8AC3E}">
        <p14:creationId xmlns:p14="http://schemas.microsoft.com/office/powerpoint/2010/main" val="121044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9</a:t>
            </a:fld>
            <a:endParaRPr lang="bg-BG" dirty="0"/>
          </a:p>
        </p:txBody>
      </p:sp>
      <p:sp>
        <p:nvSpPr>
          <p:cNvPr id="2" name="Rectangle 1"/>
          <p:cNvSpPr/>
          <p:nvPr/>
        </p:nvSpPr>
        <p:spPr>
          <a:xfrm>
            <a:off x="2032000" y="54326"/>
            <a:ext cx="10160000" cy="6764096"/>
          </a:xfrm>
          <a:prstGeom prst="rect">
            <a:avLst/>
          </a:prstGeom>
        </p:spPr>
        <p:txBody>
          <a:bodyPr wrap="square">
            <a:spAutoFit/>
          </a:bodyPr>
          <a:lstStyle/>
          <a:p>
            <a:pPr indent="457200" algn="just">
              <a:lnSpc>
                <a:spcPct val="130000"/>
              </a:lnSpc>
              <a:buClr>
                <a:schemeClr val="accent1">
                  <a:lumMod val="75000"/>
                </a:schemeClr>
              </a:buClr>
              <a:buSzPct val="85000"/>
              <a:defRPr/>
            </a:pPr>
            <a:r>
              <a:rPr lang="bg-BG" sz="2400" dirty="0"/>
              <a:t>Определихме базата данни като „организирана колекция”, което означава, че данните в нея са структурирани и свързани, за да бъдат лесно съхранени, манипулирани и извлечени от потребителя. Под „свързани” се има предвид, че данните описват една област от интереси на група потребители и че потребителите могат да използват данните, за да отговарят на въпросите, свързани с тази област.</a:t>
            </a:r>
          </a:p>
          <a:p>
            <a:pPr algn="just">
              <a:lnSpc>
                <a:spcPct val="130000"/>
              </a:lnSpc>
              <a:buClr>
                <a:schemeClr val="accent1">
                  <a:lumMod val="75000"/>
                </a:schemeClr>
              </a:buClr>
              <a:buSzPct val="85000"/>
              <a:defRPr/>
            </a:pPr>
            <a:r>
              <a:rPr lang="bg-BG" sz="2400" i="1" dirty="0"/>
              <a:t>Пример: БД за склад за артикули.</a:t>
            </a:r>
          </a:p>
          <a:p>
            <a:pPr indent="457200" algn="just">
              <a:lnSpc>
                <a:spcPct val="130000"/>
              </a:lnSpc>
              <a:buClr>
                <a:schemeClr val="accent1">
                  <a:lumMod val="75000"/>
                </a:schemeClr>
              </a:buClr>
              <a:buSzPct val="85000"/>
              <a:defRPr/>
            </a:pPr>
            <a:r>
              <a:rPr lang="bg-BG" sz="2400" dirty="0"/>
              <a:t>БД на един склад за артикули съдържа данни, които определят:</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контрагентите - списък с имена, адреси, служебни телефони, както и друга информация за всеки доставчик;</a:t>
            </a:r>
          </a:p>
          <a:p>
            <a:pPr marL="792000" indent="-396000" algn="just">
              <a:lnSpc>
                <a:spcPct val="130000"/>
              </a:lnSpc>
              <a:buClr>
                <a:schemeClr val="accent1">
                  <a:lumMod val="75000"/>
                </a:schemeClr>
              </a:buClr>
              <a:buSzPct val="85000"/>
              <a:buFont typeface="Wingdings" panose="05000000000000000000" pitchFamily="2" charset="2"/>
              <a:buChar char="q"/>
              <a:defRPr/>
            </a:pPr>
            <a:r>
              <a:rPr lang="bg-BG" sz="2400" dirty="0"/>
              <a:t>описание на доставките от съответните контрагенти - номер на доставка, контрагент и описание на доставените артикули по количества, единични цени и т.н.;</a:t>
            </a:r>
          </a:p>
          <a:p>
            <a:pPr marL="792000" indent="-396000" algn="just">
              <a:lnSpc>
                <a:spcPct val="130000"/>
              </a:lnSpc>
              <a:buClr>
                <a:schemeClr val="accent1">
                  <a:lumMod val="75000"/>
                </a:schemeClr>
              </a:buClr>
              <a:buSzPct val="85000"/>
              <a:buFont typeface="Wingdings" panose="05000000000000000000" pitchFamily="2" charset="2"/>
              <a:buChar char="q"/>
              <a:defRPr/>
            </a:pPr>
            <a:endParaRPr lang="bg-BG" sz="2400" dirty="0"/>
          </a:p>
        </p:txBody>
      </p:sp>
    </p:spTree>
    <p:extLst>
      <p:ext uri="{BB962C8B-B14F-4D97-AF65-F5344CB8AC3E}">
        <p14:creationId xmlns:p14="http://schemas.microsoft.com/office/powerpoint/2010/main" val="3158668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361EAF4EEEE804591ED1A3F666257FB" ma:contentTypeVersion="3" ma:contentTypeDescription="Създаване на нов документ" ma:contentTypeScope="" ma:versionID="c8e83170524b4e53e54f4a6277c9e38e">
  <xsd:schema xmlns:xsd="http://www.w3.org/2001/XMLSchema" xmlns:xs="http://www.w3.org/2001/XMLSchema" xmlns:p="http://schemas.microsoft.com/office/2006/metadata/properties" xmlns:ns2="042b1482-c430-45c5-8976-5a3c44353f96" targetNamespace="http://schemas.microsoft.com/office/2006/metadata/properties" ma:root="true" ma:fieldsID="68ff7ef0df1a9d5b7328d986d1e65d3d" ns2:_="">
    <xsd:import namespace="042b1482-c430-45c5-8976-5a3c44353f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2b1482-c430-45c5-8976-5a3c44353f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1799B5-EBBF-4B01-B1F3-3DE8412E0D48}">
  <ds:schemaRefs>
    <ds:schemaRef ds:uri="http://schemas.microsoft.com/sharepoint/v3/contenttype/forms"/>
  </ds:schemaRefs>
</ds:datastoreItem>
</file>

<file path=customXml/itemProps2.xml><?xml version="1.0" encoding="utf-8"?>
<ds:datastoreItem xmlns:ds="http://schemas.openxmlformats.org/officeDocument/2006/customXml" ds:itemID="{95D9111B-9781-41CC-964B-5F666F44F6B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4C3F8FD-D2F6-4636-8787-922FF4B85672}"/>
</file>

<file path=docProps/app.xml><?xml version="1.0" encoding="utf-8"?>
<Properties xmlns="http://schemas.openxmlformats.org/officeDocument/2006/extended-properties" xmlns:vt="http://schemas.openxmlformats.org/officeDocument/2006/docPropsVTypes">
  <Template>Wood Type</Template>
  <TotalTime>6130</TotalTime>
  <Words>7507</Words>
  <Application>Microsoft Office PowerPoint</Application>
  <PresentationFormat>Широк екран</PresentationFormat>
  <Paragraphs>433</Paragraphs>
  <Slides>76</Slides>
  <Notes>28</Notes>
  <HiddenSlides>0</HiddenSlides>
  <MMClips>0</MMClips>
  <ScaleCrop>false</ScaleCrop>
  <HeadingPairs>
    <vt:vector size="6" baseType="variant">
      <vt:variant>
        <vt:lpstr>Използвани шрифтове</vt:lpstr>
      </vt:variant>
      <vt:variant>
        <vt:i4>7</vt:i4>
      </vt:variant>
      <vt:variant>
        <vt:lpstr>Тема</vt:lpstr>
      </vt:variant>
      <vt:variant>
        <vt:i4>1</vt:i4>
      </vt:variant>
      <vt:variant>
        <vt:lpstr>Заглавия на слайдовете</vt:lpstr>
      </vt:variant>
      <vt:variant>
        <vt:i4>76</vt:i4>
      </vt:variant>
    </vt:vector>
  </HeadingPairs>
  <TitlesOfParts>
    <vt:vector size="84" baseType="lpstr">
      <vt:lpstr>Calibri</vt:lpstr>
      <vt:lpstr>Cambria</vt:lpstr>
      <vt:lpstr>Rockwell</vt:lpstr>
      <vt:lpstr>Rockwell Condensed</vt:lpstr>
      <vt:lpstr>Times New Roman</vt:lpstr>
      <vt:lpstr>Verdana</vt:lpstr>
      <vt:lpstr>Wingdings</vt:lpstr>
      <vt:lpstr>Wood Type</vt:lpstr>
      <vt:lpstr>Бази данни в управленските информационни системи. Модели на данни. Релационни бази данни </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СИСТЕМЕН АНАЛИЗ</dc:title>
  <dc:creator>Windows User</dc:creator>
  <cp:lastModifiedBy>Maya</cp:lastModifiedBy>
  <cp:revision>196</cp:revision>
  <cp:lastPrinted>2022-10-20T13:30:01Z</cp:lastPrinted>
  <dcterms:created xsi:type="dcterms:W3CDTF">2022-08-03T05:13:19Z</dcterms:created>
  <dcterms:modified xsi:type="dcterms:W3CDTF">2023-11-07T10:51:49Z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0x0101004361EAF4EEEE804591ED1A3F666257FB</vt:lpwstr>
  </property>
</Properties>
</file>