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handoutMasterIdLst>
    <p:handoutMasterId r:id="rId56"/>
  </p:handoutMasterIdLst>
  <p:sldIdLst>
    <p:sldId id="256" r:id="rId5"/>
    <p:sldId id="261" r:id="rId6"/>
    <p:sldId id="304" r:id="rId7"/>
    <p:sldId id="305" r:id="rId8"/>
    <p:sldId id="263" r:id="rId9"/>
    <p:sldId id="266" r:id="rId10"/>
    <p:sldId id="267" r:id="rId11"/>
    <p:sldId id="345" r:id="rId12"/>
    <p:sldId id="346" r:id="rId13"/>
    <p:sldId id="347" r:id="rId14"/>
    <p:sldId id="348" r:id="rId15"/>
    <p:sldId id="350" r:id="rId16"/>
    <p:sldId id="296" r:id="rId17"/>
    <p:sldId id="340" r:id="rId18"/>
    <p:sldId id="337"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Lst>
  <p:sldSz cx="12192000" cy="6858000"/>
  <p:notesSz cx="6954838" cy="93091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2000" autoAdjust="0"/>
  </p:normalViewPr>
  <p:slideViewPr>
    <p:cSldViewPr snapToGrid="0">
      <p:cViewPr varScale="1">
        <p:scale>
          <a:sx n="67" d="100"/>
          <a:sy n="67" d="100"/>
        </p:scale>
        <p:origin x="112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3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3763" cy="467072"/>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sz="quarter" idx="1"/>
          </p:nvPr>
        </p:nvSpPr>
        <p:spPr>
          <a:xfrm>
            <a:off x="3939467" y="1"/>
            <a:ext cx="3013763" cy="467072"/>
          </a:xfrm>
          <a:prstGeom prst="rect">
            <a:avLst/>
          </a:prstGeom>
        </p:spPr>
        <p:txBody>
          <a:bodyPr vert="horz" lIns="92930" tIns="46465" rIns="92930" bIns="46465" rtlCol="0"/>
          <a:lstStyle>
            <a:lvl1pPr algn="r">
              <a:defRPr sz="1200"/>
            </a:lvl1pPr>
          </a:lstStyle>
          <a:p>
            <a:fld id="{62DAF501-497E-4319-B484-C5A85BB3EFD3}" type="datetimeFigureOut">
              <a:rPr lang="bg-BG" smtClean="0"/>
              <a:t>18.11.2023 г.</a:t>
            </a:fld>
            <a:endParaRPr lang="bg-BG" dirty="0"/>
          </a:p>
        </p:txBody>
      </p:sp>
      <p:sp>
        <p:nvSpPr>
          <p:cNvPr id="4" name="Footer Placeholder 3"/>
          <p:cNvSpPr>
            <a:spLocks noGrp="1"/>
          </p:cNvSpPr>
          <p:nvPr>
            <p:ph type="ftr" sz="quarter" idx="2"/>
          </p:nvPr>
        </p:nvSpPr>
        <p:spPr>
          <a:xfrm>
            <a:off x="1" y="8842031"/>
            <a:ext cx="3013763" cy="467071"/>
          </a:xfrm>
          <a:prstGeom prst="rect">
            <a:avLst/>
          </a:prstGeom>
        </p:spPr>
        <p:txBody>
          <a:bodyPr vert="horz" lIns="92930" tIns="46465" rIns="92930" bIns="46465" rtlCol="0" anchor="b"/>
          <a:lstStyle>
            <a:lvl1pPr algn="l">
              <a:defRPr sz="1200"/>
            </a:lvl1pPr>
          </a:lstStyle>
          <a:p>
            <a:endParaRPr lang="bg-BG" dirty="0"/>
          </a:p>
        </p:txBody>
      </p:sp>
      <p:sp>
        <p:nvSpPr>
          <p:cNvPr id="5" name="Slide Number Placeholder 4"/>
          <p:cNvSpPr>
            <a:spLocks noGrp="1"/>
          </p:cNvSpPr>
          <p:nvPr>
            <p:ph type="sldNum" sz="quarter" idx="3"/>
          </p:nvPr>
        </p:nvSpPr>
        <p:spPr>
          <a:xfrm>
            <a:off x="3939467" y="8842031"/>
            <a:ext cx="3013763" cy="467071"/>
          </a:xfrm>
          <a:prstGeom prst="rect">
            <a:avLst/>
          </a:prstGeom>
        </p:spPr>
        <p:txBody>
          <a:bodyPr vert="horz" lIns="92930" tIns="46465" rIns="92930" bIns="46465" rtlCol="0" anchor="b"/>
          <a:lstStyle>
            <a:lvl1pPr algn="r">
              <a:defRPr sz="1200"/>
            </a:lvl1pPr>
          </a:lstStyle>
          <a:p>
            <a:fld id="{335249C7-B5B2-4541-A187-B12F42083CB5}" type="slidenum">
              <a:rPr lang="bg-BG" smtClean="0"/>
              <a:t>‹#›</a:t>
            </a:fld>
            <a:endParaRPr lang="bg-BG" dirty="0"/>
          </a:p>
        </p:txBody>
      </p:sp>
    </p:spTree>
    <p:extLst>
      <p:ext uri="{BB962C8B-B14F-4D97-AF65-F5344CB8AC3E}">
        <p14:creationId xmlns:p14="http://schemas.microsoft.com/office/powerpoint/2010/main" val="387324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3763" cy="467072"/>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idx="1"/>
          </p:nvPr>
        </p:nvSpPr>
        <p:spPr>
          <a:xfrm>
            <a:off x="3939467" y="1"/>
            <a:ext cx="3013763" cy="467072"/>
          </a:xfrm>
          <a:prstGeom prst="rect">
            <a:avLst/>
          </a:prstGeom>
        </p:spPr>
        <p:txBody>
          <a:bodyPr vert="horz" lIns="92930" tIns="46465" rIns="92930" bIns="46465" rtlCol="0"/>
          <a:lstStyle>
            <a:lvl1pPr algn="r">
              <a:defRPr sz="1200"/>
            </a:lvl1pPr>
          </a:lstStyle>
          <a:p>
            <a:fld id="{72A934B3-15CF-49D7-9C90-2FBDF446DA56}" type="datetimeFigureOut">
              <a:rPr lang="bg-BG" smtClean="0"/>
              <a:t>18.11.2023 г.</a:t>
            </a:fld>
            <a:endParaRPr lang="bg-BG" dirty="0"/>
          </a:p>
        </p:txBody>
      </p:sp>
      <p:sp>
        <p:nvSpPr>
          <p:cNvPr id="4" name="Slide Image Placeholder 3"/>
          <p:cNvSpPr>
            <a:spLocks noGrp="1" noRot="1" noChangeAspect="1"/>
          </p:cNvSpPr>
          <p:nvPr>
            <p:ph type="sldImg" idx="2"/>
          </p:nvPr>
        </p:nvSpPr>
        <p:spPr>
          <a:xfrm>
            <a:off x="684213" y="1163638"/>
            <a:ext cx="5586412" cy="3141662"/>
          </a:xfrm>
          <a:prstGeom prst="rect">
            <a:avLst/>
          </a:prstGeom>
          <a:noFill/>
          <a:ln w="12700">
            <a:solidFill>
              <a:prstClr val="black"/>
            </a:solidFill>
          </a:ln>
        </p:spPr>
        <p:txBody>
          <a:bodyPr vert="horz" lIns="92930" tIns="46465" rIns="92930" bIns="46465" rtlCol="0" anchor="ctr"/>
          <a:lstStyle/>
          <a:p>
            <a:endParaRPr lang="bg-BG" dirty="0"/>
          </a:p>
        </p:txBody>
      </p:sp>
      <p:sp>
        <p:nvSpPr>
          <p:cNvPr id="5" name="Notes Placeholder 4"/>
          <p:cNvSpPr>
            <a:spLocks noGrp="1"/>
          </p:cNvSpPr>
          <p:nvPr>
            <p:ph type="body" sz="quarter" idx="3"/>
          </p:nvPr>
        </p:nvSpPr>
        <p:spPr>
          <a:xfrm>
            <a:off x="695485" y="4480004"/>
            <a:ext cx="5563870" cy="3665458"/>
          </a:xfrm>
          <a:prstGeom prst="rect">
            <a:avLst/>
          </a:prstGeom>
        </p:spPr>
        <p:txBody>
          <a:bodyPr vert="horz" lIns="92930" tIns="46465" rIns="92930" bIns="464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1" y="8842031"/>
            <a:ext cx="3013763" cy="467071"/>
          </a:xfrm>
          <a:prstGeom prst="rect">
            <a:avLst/>
          </a:prstGeom>
        </p:spPr>
        <p:txBody>
          <a:bodyPr vert="horz" lIns="92930" tIns="46465" rIns="92930" bIns="46465" rtlCol="0" anchor="b"/>
          <a:lstStyle>
            <a:lvl1pPr algn="l">
              <a:defRPr sz="1200"/>
            </a:lvl1pPr>
          </a:lstStyle>
          <a:p>
            <a:endParaRPr lang="bg-BG" dirty="0"/>
          </a:p>
        </p:txBody>
      </p:sp>
      <p:sp>
        <p:nvSpPr>
          <p:cNvPr id="7" name="Slide Number Placeholder 6"/>
          <p:cNvSpPr>
            <a:spLocks noGrp="1"/>
          </p:cNvSpPr>
          <p:nvPr>
            <p:ph type="sldNum" sz="quarter" idx="5"/>
          </p:nvPr>
        </p:nvSpPr>
        <p:spPr>
          <a:xfrm>
            <a:off x="3939467" y="8842031"/>
            <a:ext cx="3013763" cy="467071"/>
          </a:xfrm>
          <a:prstGeom prst="rect">
            <a:avLst/>
          </a:prstGeom>
        </p:spPr>
        <p:txBody>
          <a:bodyPr vert="horz" lIns="92930" tIns="46465" rIns="92930" bIns="46465" rtlCol="0" anchor="b"/>
          <a:lstStyle>
            <a:lvl1pPr algn="r">
              <a:defRPr sz="1200"/>
            </a:lvl1pPr>
          </a:lstStyle>
          <a:p>
            <a:fld id="{5617F9B7-5110-4225-A395-C002DCB96977}" type="slidenum">
              <a:rPr lang="bg-BG" smtClean="0"/>
              <a:t>‹#›</a:t>
            </a:fld>
            <a:endParaRPr lang="bg-BG" dirty="0"/>
          </a:p>
        </p:txBody>
      </p:sp>
    </p:spTree>
    <p:extLst>
      <p:ext uri="{BB962C8B-B14F-4D97-AF65-F5344CB8AC3E}">
        <p14:creationId xmlns:p14="http://schemas.microsoft.com/office/powerpoint/2010/main" val="17727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a:t>
            </a:fld>
            <a:endParaRPr lang="bg-BG" dirty="0"/>
          </a:p>
        </p:txBody>
      </p:sp>
    </p:spTree>
    <p:extLst>
      <p:ext uri="{BB962C8B-B14F-4D97-AF65-F5344CB8AC3E}">
        <p14:creationId xmlns:p14="http://schemas.microsoft.com/office/powerpoint/2010/main" val="90864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11</a:t>
            </a:fld>
            <a:endParaRPr lang="bg-BG" dirty="0"/>
          </a:p>
        </p:txBody>
      </p:sp>
    </p:spTree>
    <p:extLst>
      <p:ext uri="{BB962C8B-B14F-4D97-AF65-F5344CB8AC3E}">
        <p14:creationId xmlns:p14="http://schemas.microsoft.com/office/powerpoint/2010/main" val="1752545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12</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13</a:t>
            </a:fld>
            <a:endParaRPr lang="bg-BG" dirty="0"/>
          </a:p>
        </p:txBody>
      </p:sp>
    </p:spTree>
    <p:extLst>
      <p:ext uri="{BB962C8B-B14F-4D97-AF65-F5344CB8AC3E}">
        <p14:creationId xmlns:p14="http://schemas.microsoft.com/office/powerpoint/2010/main" val="234492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14</a:t>
            </a:fld>
            <a:endParaRPr lang="bg-BG" dirty="0"/>
          </a:p>
        </p:txBody>
      </p:sp>
    </p:spTree>
    <p:extLst>
      <p:ext uri="{BB962C8B-B14F-4D97-AF65-F5344CB8AC3E}">
        <p14:creationId xmlns:p14="http://schemas.microsoft.com/office/powerpoint/2010/main" val="228489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15</a:t>
            </a:fld>
            <a:endParaRPr lang="bg-BG" dirty="0"/>
          </a:p>
        </p:txBody>
      </p:sp>
    </p:spTree>
    <p:extLst>
      <p:ext uri="{BB962C8B-B14F-4D97-AF65-F5344CB8AC3E}">
        <p14:creationId xmlns:p14="http://schemas.microsoft.com/office/powerpoint/2010/main" val="405181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16</a:t>
            </a:fld>
            <a:endParaRPr lang="bg-BG" dirty="0"/>
          </a:p>
        </p:txBody>
      </p:sp>
    </p:spTree>
    <p:extLst>
      <p:ext uri="{BB962C8B-B14F-4D97-AF65-F5344CB8AC3E}">
        <p14:creationId xmlns:p14="http://schemas.microsoft.com/office/powerpoint/2010/main" val="35886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17</a:t>
            </a:fld>
            <a:endParaRPr lang="bg-BG" dirty="0"/>
          </a:p>
        </p:txBody>
      </p:sp>
    </p:spTree>
    <p:extLst>
      <p:ext uri="{BB962C8B-B14F-4D97-AF65-F5344CB8AC3E}">
        <p14:creationId xmlns:p14="http://schemas.microsoft.com/office/powerpoint/2010/main" val="381107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18</a:t>
            </a:fld>
            <a:endParaRPr lang="bg-BG" dirty="0"/>
          </a:p>
        </p:txBody>
      </p:sp>
    </p:spTree>
    <p:extLst>
      <p:ext uri="{BB962C8B-B14F-4D97-AF65-F5344CB8AC3E}">
        <p14:creationId xmlns:p14="http://schemas.microsoft.com/office/powerpoint/2010/main" val="2577973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19</a:t>
            </a:fld>
            <a:endParaRPr lang="bg-BG" dirty="0"/>
          </a:p>
        </p:txBody>
      </p:sp>
    </p:spTree>
    <p:extLst>
      <p:ext uri="{BB962C8B-B14F-4D97-AF65-F5344CB8AC3E}">
        <p14:creationId xmlns:p14="http://schemas.microsoft.com/office/powerpoint/2010/main" val="3255966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20</a:t>
            </a:fld>
            <a:endParaRPr lang="bg-BG" dirty="0"/>
          </a:p>
        </p:txBody>
      </p:sp>
    </p:spTree>
    <p:extLst>
      <p:ext uri="{BB962C8B-B14F-4D97-AF65-F5344CB8AC3E}">
        <p14:creationId xmlns:p14="http://schemas.microsoft.com/office/powerpoint/2010/main" val="336176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21</a:t>
            </a:fld>
            <a:endParaRPr lang="bg-BG" dirty="0"/>
          </a:p>
        </p:txBody>
      </p:sp>
    </p:spTree>
    <p:extLst>
      <p:ext uri="{BB962C8B-B14F-4D97-AF65-F5344CB8AC3E}">
        <p14:creationId xmlns:p14="http://schemas.microsoft.com/office/powerpoint/2010/main" val="6926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22</a:t>
            </a:fld>
            <a:endParaRPr lang="bg-BG" dirty="0"/>
          </a:p>
        </p:txBody>
      </p:sp>
    </p:spTree>
    <p:extLst>
      <p:ext uri="{BB962C8B-B14F-4D97-AF65-F5344CB8AC3E}">
        <p14:creationId xmlns:p14="http://schemas.microsoft.com/office/powerpoint/2010/main" val="973027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23</a:t>
            </a:fld>
            <a:endParaRPr lang="bg-BG" dirty="0"/>
          </a:p>
        </p:txBody>
      </p:sp>
    </p:spTree>
    <p:extLst>
      <p:ext uri="{BB962C8B-B14F-4D97-AF65-F5344CB8AC3E}">
        <p14:creationId xmlns:p14="http://schemas.microsoft.com/office/powerpoint/2010/main" val="4123486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24</a:t>
            </a:fld>
            <a:endParaRPr lang="bg-BG" dirty="0"/>
          </a:p>
        </p:txBody>
      </p:sp>
    </p:spTree>
    <p:extLst>
      <p:ext uri="{BB962C8B-B14F-4D97-AF65-F5344CB8AC3E}">
        <p14:creationId xmlns:p14="http://schemas.microsoft.com/office/powerpoint/2010/main" val="2653669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25</a:t>
            </a:fld>
            <a:endParaRPr lang="bg-BG" dirty="0"/>
          </a:p>
        </p:txBody>
      </p:sp>
    </p:spTree>
    <p:extLst>
      <p:ext uri="{BB962C8B-B14F-4D97-AF65-F5344CB8AC3E}">
        <p14:creationId xmlns:p14="http://schemas.microsoft.com/office/powerpoint/2010/main" val="99231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26</a:t>
            </a:fld>
            <a:endParaRPr lang="bg-BG" dirty="0"/>
          </a:p>
        </p:txBody>
      </p:sp>
    </p:spTree>
    <p:extLst>
      <p:ext uri="{BB962C8B-B14F-4D97-AF65-F5344CB8AC3E}">
        <p14:creationId xmlns:p14="http://schemas.microsoft.com/office/powerpoint/2010/main" val="4130270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27</a:t>
            </a:fld>
            <a:endParaRPr lang="bg-BG" dirty="0"/>
          </a:p>
        </p:txBody>
      </p:sp>
    </p:spTree>
    <p:extLst>
      <p:ext uri="{BB962C8B-B14F-4D97-AF65-F5344CB8AC3E}">
        <p14:creationId xmlns:p14="http://schemas.microsoft.com/office/powerpoint/2010/main" val="4081159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28</a:t>
            </a:fld>
            <a:endParaRPr lang="bg-BG" dirty="0"/>
          </a:p>
        </p:txBody>
      </p:sp>
    </p:spTree>
    <p:extLst>
      <p:ext uri="{BB962C8B-B14F-4D97-AF65-F5344CB8AC3E}">
        <p14:creationId xmlns:p14="http://schemas.microsoft.com/office/powerpoint/2010/main" val="603294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29</a:t>
            </a:fld>
            <a:endParaRPr lang="bg-BG" dirty="0"/>
          </a:p>
        </p:txBody>
      </p:sp>
    </p:spTree>
    <p:extLst>
      <p:ext uri="{BB962C8B-B14F-4D97-AF65-F5344CB8AC3E}">
        <p14:creationId xmlns:p14="http://schemas.microsoft.com/office/powerpoint/2010/main" val="1105738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30</a:t>
            </a:fld>
            <a:endParaRPr lang="bg-BG" dirty="0"/>
          </a:p>
        </p:txBody>
      </p:sp>
    </p:spTree>
    <p:extLst>
      <p:ext uri="{BB962C8B-B14F-4D97-AF65-F5344CB8AC3E}">
        <p14:creationId xmlns:p14="http://schemas.microsoft.com/office/powerpoint/2010/main" val="309720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a:t>
            </a:fld>
            <a:endParaRPr lang="bg-BG" dirty="0"/>
          </a:p>
        </p:txBody>
      </p:sp>
    </p:spTree>
    <p:extLst>
      <p:ext uri="{BB962C8B-B14F-4D97-AF65-F5344CB8AC3E}">
        <p14:creationId xmlns:p14="http://schemas.microsoft.com/office/powerpoint/2010/main" val="4047660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31</a:t>
            </a:fld>
            <a:endParaRPr lang="bg-BG" dirty="0"/>
          </a:p>
        </p:txBody>
      </p:sp>
    </p:spTree>
    <p:extLst>
      <p:ext uri="{BB962C8B-B14F-4D97-AF65-F5344CB8AC3E}">
        <p14:creationId xmlns:p14="http://schemas.microsoft.com/office/powerpoint/2010/main" val="402798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32</a:t>
            </a:fld>
            <a:endParaRPr lang="bg-BG" dirty="0"/>
          </a:p>
        </p:txBody>
      </p:sp>
    </p:spTree>
    <p:extLst>
      <p:ext uri="{BB962C8B-B14F-4D97-AF65-F5344CB8AC3E}">
        <p14:creationId xmlns:p14="http://schemas.microsoft.com/office/powerpoint/2010/main" val="1882683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33</a:t>
            </a:fld>
            <a:endParaRPr lang="bg-BG" dirty="0"/>
          </a:p>
        </p:txBody>
      </p:sp>
    </p:spTree>
    <p:extLst>
      <p:ext uri="{BB962C8B-B14F-4D97-AF65-F5344CB8AC3E}">
        <p14:creationId xmlns:p14="http://schemas.microsoft.com/office/powerpoint/2010/main" val="1584898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34</a:t>
            </a:fld>
            <a:endParaRPr lang="bg-BG" dirty="0"/>
          </a:p>
        </p:txBody>
      </p:sp>
    </p:spTree>
    <p:extLst>
      <p:ext uri="{BB962C8B-B14F-4D97-AF65-F5344CB8AC3E}">
        <p14:creationId xmlns:p14="http://schemas.microsoft.com/office/powerpoint/2010/main" val="857163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35</a:t>
            </a:fld>
            <a:endParaRPr lang="bg-BG" dirty="0"/>
          </a:p>
        </p:txBody>
      </p:sp>
    </p:spTree>
    <p:extLst>
      <p:ext uri="{BB962C8B-B14F-4D97-AF65-F5344CB8AC3E}">
        <p14:creationId xmlns:p14="http://schemas.microsoft.com/office/powerpoint/2010/main" val="3053371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36</a:t>
            </a:fld>
            <a:endParaRPr lang="bg-BG" dirty="0"/>
          </a:p>
        </p:txBody>
      </p:sp>
    </p:spTree>
    <p:extLst>
      <p:ext uri="{BB962C8B-B14F-4D97-AF65-F5344CB8AC3E}">
        <p14:creationId xmlns:p14="http://schemas.microsoft.com/office/powerpoint/2010/main" val="2844633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37</a:t>
            </a:fld>
            <a:endParaRPr lang="bg-BG" dirty="0"/>
          </a:p>
        </p:txBody>
      </p:sp>
    </p:spTree>
    <p:extLst>
      <p:ext uri="{BB962C8B-B14F-4D97-AF65-F5344CB8AC3E}">
        <p14:creationId xmlns:p14="http://schemas.microsoft.com/office/powerpoint/2010/main" val="2299605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38</a:t>
            </a:fld>
            <a:endParaRPr lang="bg-BG" dirty="0"/>
          </a:p>
        </p:txBody>
      </p:sp>
    </p:spTree>
    <p:extLst>
      <p:ext uri="{BB962C8B-B14F-4D97-AF65-F5344CB8AC3E}">
        <p14:creationId xmlns:p14="http://schemas.microsoft.com/office/powerpoint/2010/main" val="34384023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39</a:t>
            </a:fld>
            <a:endParaRPr lang="bg-BG" dirty="0"/>
          </a:p>
        </p:txBody>
      </p:sp>
    </p:spTree>
    <p:extLst>
      <p:ext uri="{BB962C8B-B14F-4D97-AF65-F5344CB8AC3E}">
        <p14:creationId xmlns:p14="http://schemas.microsoft.com/office/powerpoint/2010/main" val="1739196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40</a:t>
            </a:fld>
            <a:endParaRPr lang="bg-BG" dirty="0"/>
          </a:p>
        </p:txBody>
      </p:sp>
    </p:spTree>
    <p:extLst>
      <p:ext uri="{BB962C8B-B14F-4D97-AF65-F5344CB8AC3E}">
        <p14:creationId xmlns:p14="http://schemas.microsoft.com/office/powerpoint/2010/main" val="257071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a:t>
            </a:fld>
            <a:endParaRPr lang="bg-BG" dirty="0"/>
          </a:p>
        </p:txBody>
      </p:sp>
    </p:spTree>
    <p:extLst>
      <p:ext uri="{BB962C8B-B14F-4D97-AF65-F5344CB8AC3E}">
        <p14:creationId xmlns:p14="http://schemas.microsoft.com/office/powerpoint/2010/main" val="1110823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41</a:t>
            </a:fld>
            <a:endParaRPr lang="bg-BG" dirty="0"/>
          </a:p>
        </p:txBody>
      </p:sp>
    </p:spTree>
    <p:extLst>
      <p:ext uri="{BB962C8B-B14F-4D97-AF65-F5344CB8AC3E}">
        <p14:creationId xmlns:p14="http://schemas.microsoft.com/office/powerpoint/2010/main" val="3330315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42</a:t>
            </a:fld>
            <a:endParaRPr lang="bg-BG" dirty="0"/>
          </a:p>
        </p:txBody>
      </p:sp>
    </p:spTree>
    <p:extLst>
      <p:ext uri="{BB962C8B-B14F-4D97-AF65-F5344CB8AC3E}">
        <p14:creationId xmlns:p14="http://schemas.microsoft.com/office/powerpoint/2010/main" val="1097343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43</a:t>
            </a:fld>
            <a:endParaRPr lang="bg-BG" dirty="0"/>
          </a:p>
        </p:txBody>
      </p:sp>
    </p:spTree>
    <p:extLst>
      <p:ext uri="{BB962C8B-B14F-4D97-AF65-F5344CB8AC3E}">
        <p14:creationId xmlns:p14="http://schemas.microsoft.com/office/powerpoint/2010/main" val="1547671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44</a:t>
            </a:fld>
            <a:endParaRPr lang="bg-BG" dirty="0"/>
          </a:p>
        </p:txBody>
      </p:sp>
    </p:spTree>
    <p:extLst>
      <p:ext uri="{BB962C8B-B14F-4D97-AF65-F5344CB8AC3E}">
        <p14:creationId xmlns:p14="http://schemas.microsoft.com/office/powerpoint/2010/main" val="1230863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45</a:t>
            </a:fld>
            <a:endParaRPr lang="bg-BG" dirty="0"/>
          </a:p>
        </p:txBody>
      </p:sp>
    </p:spTree>
    <p:extLst>
      <p:ext uri="{BB962C8B-B14F-4D97-AF65-F5344CB8AC3E}">
        <p14:creationId xmlns:p14="http://schemas.microsoft.com/office/powerpoint/2010/main" val="791509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46</a:t>
            </a:fld>
            <a:endParaRPr lang="bg-BG" dirty="0"/>
          </a:p>
        </p:txBody>
      </p:sp>
    </p:spTree>
    <p:extLst>
      <p:ext uri="{BB962C8B-B14F-4D97-AF65-F5344CB8AC3E}">
        <p14:creationId xmlns:p14="http://schemas.microsoft.com/office/powerpoint/2010/main" val="2464662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На </a:t>
            </a:r>
            <a:r>
              <a:rPr lang="bg-BG" sz="1200" kern="1200" dirty="0">
                <a:solidFill>
                  <a:schemeClr val="tx1"/>
                </a:solidFill>
                <a:effectLst/>
                <a:latin typeface="+mn-lt"/>
                <a:ea typeface="+mn-ea"/>
                <a:cs typeface="+mn-cs"/>
              </a:rPr>
              <a:t>Ф</a:t>
            </a:r>
            <a:r>
              <a:rPr lang="ru-RU" sz="1200" kern="1200" dirty="0" err="1">
                <a:solidFill>
                  <a:schemeClr val="tx1"/>
                </a:solidFill>
                <a:effectLst/>
                <a:latin typeface="+mn-lt"/>
                <a:ea typeface="+mn-ea"/>
                <a:cs typeface="+mn-cs"/>
              </a:rPr>
              <a:t>иг</a:t>
            </a:r>
            <a:r>
              <a:rPr lang="ru-RU" sz="1200" kern="1200" dirty="0">
                <a:solidFill>
                  <a:schemeClr val="tx1"/>
                </a:solidFill>
                <a:effectLst/>
                <a:latin typeface="+mn-lt"/>
                <a:ea typeface="+mn-ea"/>
                <a:cs typeface="+mn-cs"/>
              </a:rPr>
              <a:t>. 4. е показана схема на разпределена БД, която е предназначена за събиране на данни за група заболявания. </a:t>
            </a: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noProof="0" dirty="0">
                <a:solidFill>
                  <a:schemeClr val="tx1"/>
                </a:solidFill>
                <a:effectLst/>
                <a:latin typeface="+mn-lt"/>
                <a:ea typeface="+mn-ea"/>
                <a:cs typeface="+mn-cs"/>
              </a:rPr>
              <a:t>Данните</a:t>
            </a:r>
            <a:r>
              <a:rPr lang="ru-RU" sz="1200" kern="1200" dirty="0">
                <a:solidFill>
                  <a:schemeClr val="tx1"/>
                </a:solidFill>
                <a:effectLst/>
                <a:latin typeface="+mn-lt"/>
                <a:ea typeface="+mn-ea"/>
                <a:cs typeface="+mn-cs"/>
              </a:rPr>
              <a:t> по </a:t>
            </a:r>
            <a:r>
              <a:rPr lang="bg-BG" sz="1200" kern="1200" noProof="0" dirty="0">
                <a:solidFill>
                  <a:schemeClr val="tx1"/>
                </a:solidFill>
                <a:effectLst/>
                <a:latin typeface="+mn-lt"/>
                <a:ea typeface="+mn-ea"/>
                <a:cs typeface="+mn-cs"/>
              </a:rPr>
              <a:t>регионален</a:t>
            </a:r>
            <a:r>
              <a:rPr lang="ru-RU" sz="1200" kern="1200" dirty="0">
                <a:solidFill>
                  <a:schemeClr val="tx1"/>
                </a:solidFill>
                <a:effectLst/>
                <a:latin typeface="+mn-lt"/>
                <a:ea typeface="+mn-ea"/>
                <a:cs typeface="+mn-cs"/>
              </a:rPr>
              <a:t> признак се събират в 13 обособени точки. Периодично данните се обединяват в национална БД.</a:t>
            </a:r>
            <a:endParaRPr lang="bg-BG" sz="1200" kern="1200" dirty="0">
              <a:solidFill>
                <a:schemeClr val="tx1"/>
              </a:solidFill>
              <a:effectLst/>
              <a:latin typeface="+mn-lt"/>
              <a:ea typeface="+mn-ea"/>
              <a:cs typeface="+mn-cs"/>
            </a:endParaRPr>
          </a:p>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47</a:t>
            </a:fld>
            <a:endParaRPr lang="bg-BG" dirty="0"/>
          </a:p>
        </p:txBody>
      </p:sp>
    </p:spTree>
    <p:extLst>
      <p:ext uri="{BB962C8B-B14F-4D97-AF65-F5344CB8AC3E}">
        <p14:creationId xmlns:p14="http://schemas.microsoft.com/office/powerpoint/2010/main" val="3379032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17F9B7-5110-4225-A395-C002DCB96977}" type="slidenum">
              <a:rPr lang="bg-BG" smtClean="0"/>
              <a:t>48</a:t>
            </a:fld>
            <a:endParaRPr lang="bg-BG" dirty="0"/>
          </a:p>
        </p:txBody>
      </p:sp>
    </p:spTree>
    <p:extLst>
      <p:ext uri="{BB962C8B-B14F-4D97-AF65-F5344CB8AC3E}">
        <p14:creationId xmlns:p14="http://schemas.microsoft.com/office/powerpoint/2010/main" val="24722172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49</a:t>
            </a:fld>
            <a:endParaRPr lang="bg-BG" dirty="0"/>
          </a:p>
        </p:txBody>
      </p:sp>
    </p:spTree>
    <p:extLst>
      <p:ext uri="{BB962C8B-B14F-4D97-AF65-F5344CB8AC3E}">
        <p14:creationId xmlns:p14="http://schemas.microsoft.com/office/powerpoint/2010/main" val="1817885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Литература</a:t>
            </a:r>
            <a:endParaRPr lang="bg-BG"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1. </a:t>
            </a:r>
            <a:r>
              <a:rPr lang="bg-BG" sz="1200" dirty="0"/>
              <a:t>Лекции по дисциплина „Управленски информационни системи“ на доц. д-р инж. Недялко Николов</a:t>
            </a:r>
          </a:p>
          <a:p>
            <a:pPr lvl="0"/>
            <a:r>
              <a:rPr lang="bg-BG" sz="1200" kern="1200" dirty="0">
                <a:solidFill>
                  <a:schemeClr val="tx1"/>
                </a:solidFill>
                <a:effectLst/>
                <a:latin typeface="+mn-lt"/>
                <a:ea typeface="+mn-ea"/>
                <a:cs typeface="+mn-cs"/>
              </a:rPr>
              <a:t>2. Петков А., Управленски информационни системи, РУ „Ангел Кънчев”, 2013 г</a:t>
            </a:r>
            <a:r>
              <a:rPr lang="en-US" sz="1200" kern="1200" dirty="0">
                <a:solidFill>
                  <a:schemeClr val="tx1"/>
                </a:solidFill>
                <a:effectLst/>
                <a:latin typeface="+mn-lt"/>
                <a:ea typeface="+mn-ea"/>
                <a:cs typeface="+mn-cs"/>
              </a:rPr>
              <a:t>.</a:t>
            </a:r>
            <a:endParaRPr lang="bg-BG" sz="1200" kern="1200" dirty="0">
              <a:solidFill>
                <a:schemeClr val="tx1"/>
              </a:solidFill>
              <a:effectLst/>
              <a:latin typeface="+mn-lt"/>
              <a:ea typeface="+mn-ea"/>
              <a:cs typeface="+mn-cs"/>
            </a:endParaRPr>
          </a:p>
          <a:p>
            <a:pPr lvl="0"/>
            <a:r>
              <a:rPr lang="bg-BG" sz="1200" kern="1200" dirty="0">
                <a:solidFill>
                  <a:schemeClr val="tx1"/>
                </a:solidFill>
                <a:effectLst/>
                <a:latin typeface="+mn-lt"/>
                <a:ea typeface="+mn-ea"/>
                <a:cs typeface="+mn-cs"/>
              </a:rPr>
              <a:t>3. </a:t>
            </a:r>
            <a:r>
              <a:rPr lang="en-GB" sz="1200" kern="1200" dirty="0">
                <a:solidFill>
                  <a:schemeClr val="tx1"/>
                </a:solidFill>
                <a:effectLst/>
                <a:latin typeface="+mn-lt"/>
                <a:ea typeface="+mn-ea"/>
                <a:cs typeface="+mn-cs"/>
              </a:rPr>
              <a:t>Попова-Айкова Р., Управленски информационни системи. УИ ”Стопанство”, С., 1996</a:t>
            </a:r>
            <a:endParaRPr lang="bg-BG" sz="1200" kern="1200" dirty="0">
              <a:solidFill>
                <a:schemeClr val="tx1"/>
              </a:solidFill>
              <a:effectLst/>
              <a:latin typeface="+mn-lt"/>
              <a:ea typeface="+mn-ea"/>
              <a:cs typeface="+mn-cs"/>
            </a:endParaRPr>
          </a:p>
          <a:p>
            <a:pPr lvl="0"/>
            <a:r>
              <a:rPr lang="bg-BG" sz="1200" kern="1200" dirty="0">
                <a:solidFill>
                  <a:schemeClr val="tx1"/>
                </a:solidFill>
                <a:effectLst/>
                <a:latin typeface="+mn-lt"/>
                <a:ea typeface="+mn-ea"/>
                <a:cs typeface="+mn-cs"/>
              </a:rPr>
              <a:t>4. Райкерсторфер Г. и колектив, Икономическа информатика, София, 1997 г.</a:t>
            </a:r>
          </a:p>
          <a:p>
            <a:pPr lvl="0"/>
            <a:r>
              <a:rPr lang="bg-BG" sz="1200" kern="1200" dirty="0">
                <a:solidFill>
                  <a:schemeClr val="tx1"/>
                </a:solidFill>
                <a:effectLst/>
                <a:latin typeface="+mn-lt"/>
                <a:ea typeface="+mn-ea"/>
                <a:cs typeface="+mn-cs"/>
              </a:rPr>
              <a:t>5. Рачев Б. и колектив, Бази от данни и информационни системи, Варна, 1997 г.</a:t>
            </a:r>
          </a:p>
          <a:p>
            <a:pPr lvl="0"/>
            <a:r>
              <a:rPr lang="bg-BG" dirty="0"/>
              <a:t>6.</a:t>
            </a:r>
            <a:r>
              <a:rPr lang="bg-BG" sz="1200" kern="1200" dirty="0">
                <a:solidFill>
                  <a:schemeClr val="tx1"/>
                </a:solidFill>
                <a:effectLst/>
                <a:latin typeface="+mn-lt"/>
                <a:ea typeface="+mn-ea"/>
                <a:cs typeface="+mn-cs"/>
              </a:rPr>
              <a:t> Jeffrey D. Ullman, Principles of database and knowledgebase </a:t>
            </a:r>
            <a:r>
              <a:rPr lang="en-US" sz="1200" kern="1200" dirty="0">
                <a:solidFill>
                  <a:schemeClr val="tx1"/>
                </a:solidFill>
                <a:effectLst/>
                <a:latin typeface="+mn-lt"/>
                <a:ea typeface="+mn-ea"/>
                <a:cs typeface="+mn-cs"/>
              </a:rPr>
              <a:t>systems </a:t>
            </a:r>
            <a:r>
              <a:rPr lang="bg-BG" sz="1200" kern="1200" dirty="0">
                <a:solidFill>
                  <a:schemeClr val="tx1"/>
                </a:solidFill>
                <a:effectLst/>
                <a:latin typeface="+mn-lt"/>
                <a:ea typeface="+mn-ea"/>
                <a:cs typeface="+mn-cs"/>
              </a:rPr>
              <a:t>volume </a:t>
            </a:r>
            <a:r>
              <a:rPr lang="en-US" sz="1200" kern="1200" dirty="0">
                <a:solidFill>
                  <a:schemeClr val="tx1"/>
                </a:solidFill>
                <a:effectLst/>
                <a:latin typeface="+mn-lt"/>
                <a:ea typeface="+mn-ea"/>
                <a:cs typeface="+mn-cs"/>
              </a:rPr>
              <a:t>I</a:t>
            </a:r>
            <a:r>
              <a:rPr lang="bg-BG" sz="1200" kern="1200" dirty="0">
                <a:solidFill>
                  <a:schemeClr val="tx1"/>
                </a:solidFill>
                <a:effectLst/>
                <a:latin typeface="+mn-lt"/>
                <a:ea typeface="+mn-ea"/>
                <a:cs typeface="+mn-cs"/>
              </a:rPr>
              <a:t>: Classical database systems, Computer Science Press.</a:t>
            </a:r>
          </a:p>
          <a:p>
            <a:pPr lvl="0"/>
            <a:r>
              <a:rPr lang="bg-BG" sz="1200" kern="1200" dirty="0">
                <a:solidFill>
                  <a:schemeClr val="tx1"/>
                </a:solidFill>
                <a:effectLst/>
                <a:latin typeface="+mn-lt"/>
                <a:ea typeface="+mn-ea"/>
                <a:cs typeface="+mn-cs"/>
              </a:rPr>
              <a:t>7. </a:t>
            </a:r>
            <a:r>
              <a:rPr lang="ru-RU" sz="1200" b="0" i="0" kern="1200" dirty="0" err="1">
                <a:solidFill>
                  <a:schemeClr val="tx1"/>
                </a:solidFill>
                <a:effectLst/>
                <a:latin typeface="+mn-lt"/>
                <a:ea typeface="+mn-ea"/>
                <a:cs typeface="+mn-cs"/>
              </a:rPr>
              <a:t>Тужаров</a:t>
            </a:r>
            <a:r>
              <a:rPr lang="ru-RU" sz="1200" b="0" i="0" kern="1200" dirty="0">
                <a:solidFill>
                  <a:schemeClr val="tx1"/>
                </a:solidFill>
                <a:effectLst/>
                <a:latin typeface="+mn-lt"/>
                <a:ea typeface="+mn-ea"/>
                <a:cs typeface="+mn-cs"/>
              </a:rPr>
              <a:t> Хр., </a:t>
            </a:r>
            <a:r>
              <a:rPr lang="bg-BG" sz="1200" kern="1200" dirty="0">
                <a:solidFill>
                  <a:schemeClr val="tx1"/>
                </a:solidFill>
                <a:effectLst/>
                <a:latin typeface="+mn-lt"/>
                <a:ea typeface="+mn-ea"/>
                <a:cs typeface="+mn-cs"/>
              </a:rPr>
              <a:t>Бази данни</a:t>
            </a:r>
            <a:r>
              <a:rPr lang="en-GB" sz="1200" kern="1200" dirty="0">
                <a:solidFill>
                  <a:schemeClr val="tx1"/>
                </a:solidFill>
                <a:effectLst/>
                <a:latin typeface="+mn-lt"/>
                <a:ea typeface="+mn-ea"/>
                <a:cs typeface="+mn-cs"/>
              </a:rPr>
              <a:t>, 200</a:t>
            </a:r>
            <a:r>
              <a:rPr lang="bg-BG" sz="1200" kern="1200" dirty="0">
                <a:solidFill>
                  <a:schemeClr val="tx1"/>
                </a:solidFill>
                <a:effectLst/>
                <a:latin typeface="+mn-lt"/>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17F9B7-5110-4225-A395-C002DCB96977}" type="slidenum">
              <a:rPr lang="bg-BG" smtClean="0"/>
              <a:t>50</a:t>
            </a:fld>
            <a:endParaRPr lang="bg-BG" dirty="0"/>
          </a:p>
        </p:txBody>
      </p:sp>
    </p:spTree>
    <p:extLst>
      <p:ext uri="{BB962C8B-B14F-4D97-AF65-F5344CB8AC3E}">
        <p14:creationId xmlns:p14="http://schemas.microsoft.com/office/powerpoint/2010/main" val="227066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a:t>
            </a:fld>
            <a:endParaRPr lang="bg-BG" dirty="0"/>
          </a:p>
        </p:txBody>
      </p:sp>
    </p:spTree>
    <p:extLst>
      <p:ext uri="{BB962C8B-B14F-4D97-AF65-F5344CB8AC3E}">
        <p14:creationId xmlns:p14="http://schemas.microsoft.com/office/powerpoint/2010/main" val="381457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a:t>
            </a:fld>
            <a:endParaRPr lang="bg-BG" dirty="0"/>
          </a:p>
        </p:txBody>
      </p:sp>
    </p:spTree>
    <p:extLst>
      <p:ext uri="{BB962C8B-B14F-4D97-AF65-F5344CB8AC3E}">
        <p14:creationId xmlns:p14="http://schemas.microsoft.com/office/powerpoint/2010/main" val="48494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8</a:t>
            </a:fld>
            <a:endParaRPr lang="bg-BG" dirty="0"/>
          </a:p>
        </p:txBody>
      </p:sp>
    </p:spTree>
    <p:extLst>
      <p:ext uri="{BB962C8B-B14F-4D97-AF65-F5344CB8AC3E}">
        <p14:creationId xmlns:p14="http://schemas.microsoft.com/office/powerpoint/2010/main" val="274792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9</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10</a:t>
            </a:fld>
            <a:endParaRPr lang="bg-BG" dirty="0"/>
          </a:p>
        </p:txBody>
      </p:sp>
    </p:spTree>
    <p:extLst>
      <p:ext uri="{BB962C8B-B14F-4D97-AF65-F5344CB8AC3E}">
        <p14:creationId xmlns:p14="http://schemas.microsoft.com/office/powerpoint/2010/main" val="34574633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A666B-2F7D-4199-A5CF-D1399F06B5CC}" type="datetime1">
              <a:rPr lang="bg-BG" smtClean="0"/>
              <a:t>18.11.2023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21316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901CF-14B7-42BE-8693-1C6A365ED97B}" type="datetime1">
              <a:rPr lang="bg-BG" smtClean="0"/>
              <a:t>18.11.2023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28275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9374-CC8C-4027-8C9C-D37ED427A6AE}" type="datetime1">
              <a:rPr lang="bg-BG" smtClean="0"/>
              <a:t>18.11.2023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9953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F8BD3-AC58-47F1-B591-69906B5D74CE}" type="datetime1">
              <a:rPr lang="bg-BG" smtClean="0"/>
              <a:t>18.11.2023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51844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6564442-4F9C-4117-9AC9-3C912B6DAF6E}" type="datetime1">
              <a:rPr lang="bg-BG" smtClean="0"/>
              <a:t>18.11.2023 г.</a:t>
            </a:fld>
            <a:endParaRPr lang="bg-BG" dirty="0"/>
          </a:p>
        </p:txBody>
      </p:sp>
      <p:sp>
        <p:nvSpPr>
          <p:cNvPr id="5" name="Footer Placeholder 4"/>
          <p:cNvSpPr>
            <a:spLocks noGrp="1"/>
          </p:cNvSpPr>
          <p:nvPr>
            <p:ph type="ftr" sz="quarter" idx="11"/>
          </p:nvPr>
        </p:nvSpPr>
        <p:spPr>
          <a:xfrm>
            <a:off x="2182708" y="6272784"/>
            <a:ext cx="6327648" cy="365125"/>
          </a:xfrm>
        </p:spPr>
        <p:txBody>
          <a:bodyPr/>
          <a:lstStyle/>
          <a:p>
            <a:endParaRPr lang="bg-BG"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174547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2E6C9-D462-4DF8-8A5B-084EF99FCB92}" type="datetime1">
              <a:rPr lang="bg-BG" smtClean="0"/>
              <a:t>18.11.2023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060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B004C-1449-4E25-B641-5BE18784B024}" type="datetime1">
              <a:rPr lang="bg-BG" smtClean="0"/>
              <a:t>18.11.2023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5989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C1725-AB21-4845-BE49-CE8C42164743}" type="datetime1">
              <a:rPr lang="bg-BG" smtClean="0"/>
              <a:t>18.11.2023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0535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7940C-92A6-42D4-A0AE-8AE229120CFF}" type="datetime1">
              <a:rPr lang="bg-BG" smtClean="0"/>
              <a:t>18.11.2023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130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4F04CA-5B7E-4437-926E-A34999B7E6C0}" type="datetime1">
              <a:rPr lang="bg-BG" smtClean="0"/>
              <a:t>18.11.2023 г.</a:t>
            </a:fld>
            <a:endParaRPr lang="bg-BG" dirty="0"/>
          </a:p>
        </p:txBody>
      </p:sp>
      <p:sp>
        <p:nvSpPr>
          <p:cNvPr id="6" name="Footer Placeholder 5"/>
          <p:cNvSpPr>
            <a:spLocks noGrp="1"/>
          </p:cNvSpPr>
          <p:nvPr>
            <p:ph type="ftr" sz="quarter" idx="11"/>
          </p:nvPr>
        </p:nvSpPr>
        <p:spPr/>
        <p:txBody>
          <a:bodyPr/>
          <a:lstStyle/>
          <a:p>
            <a:endParaRPr lang="bg-BG"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2834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BFFBA-50AA-4558-ADC7-8C8BF6C03621}" type="datetime1">
              <a:rPr lang="bg-BG" smtClean="0"/>
              <a:t>18.11.2023 г.</a:t>
            </a:fld>
            <a:endParaRPr lang="bg-BG"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875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C22829-1A03-43BA-AD1C-84AE46C99B1D}" type="datetime1">
              <a:rPr lang="bg-BG" smtClean="0"/>
              <a:t>18.11.2023 г.</a:t>
            </a:fld>
            <a:endParaRPr lang="bg-BG"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bg-BG"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363482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g-BG" sz="4000" b="1" i="1" dirty="0"/>
              <a:t>Класификация на приложенията за Бази данни. Разпределени бази данни</a:t>
            </a:r>
            <a:br>
              <a:rPr lang="bg-BG" sz="4000" b="1" i="1" dirty="0"/>
            </a:br>
            <a:br>
              <a:rPr lang="bg-BG" sz="4000" dirty="0"/>
            </a:br>
            <a:endParaRPr lang="bg-BG" sz="4000" dirty="0"/>
          </a:p>
        </p:txBody>
      </p:sp>
      <p:sp>
        <p:nvSpPr>
          <p:cNvPr id="4" name="Slide Number Placeholder 3"/>
          <p:cNvSpPr>
            <a:spLocks noGrp="1"/>
          </p:cNvSpPr>
          <p:nvPr>
            <p:ph type="sldNum" sz="quarter" idx="12"/>
          </p:nvPr>
        </p:nvSpPr>
        <p:spPr/>
        <p:txBody>
          <a:bodyPr/>
          <a:lstStyle/>
          <a:p>
            <a:fld id="{081674E5-CD74-4638-A238-012A517DC16A}" type="slidenum">
              <a:rPr lang="bg-BG" smtClean="0"/>
              <a:t>1</a:t>
            </a:fld>
            <a:endParaRPr lang="bg-BG" dirty="0"/>
          </a:p>
        </p:txBody>
      </p:sp>
    </p:spTree>
    <p:extLst>
      <p:ext uri="{BB962C8B-B14F-4D97-AF65-F5344CB8AC3E}">
        <p14:creationId xmlns:p14="http://schemas.microsoft.com/office/powerpoint/2010/main" val="243229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10</a:t>
            </a:fld>
            <a:endParaRPr lang="bg-BG" dirty="0"/>
          </a:p>
        </p:txBody>
      </p:sp>
      <p:sp>
        <p:nvSpPr>
          <p:cNvPr id="2" name="Rectangle 1"/>
          <p:cNvSpPr/>
          <p:nvPr/>
        </p:nvSpPr>
        <p:spPr>
          <a:xfrm>
            <a:off x="2312894" y="540479"/>
            <a:ext cx="9453282" cy="5632311"/>
          </a:xfrm>
          <a:prstGeom prst="rect">
            <a:avLst/>
          </a:prstGeom>
        </p:spPr>
        <p:txBody>
          <a:bodyPr wrap="square">
            <a:spAutoFit/>
          </a:bodyPr>
          <a:lstStyle/>
          <a:p>
            <a:pPr indent="457200" algn="just">
              <a:lnSpc>
                <a:spcPct val="150000"/>
              </a:lnSpc>
              <a:buClr>
                <a:schemeClr val="accent1">
                  <a:lumMod val="75000"/>
                </a:schemeClr>
              </a:buClr>
              <a:buSzPct val="85000"/>
              <a:defRPr/>
            </a:pPr>
            <a:r>
              <a:rPr lang="bg-BG" sz="2400" dirty="0"/>
              <a:t>Когато фирмата е средна или голяма, не е ефективно да се използва само една фирмена БД. В такива случаи се разработват няколко, обхващащи данни от различни области на фирмата. Така се избягва създаването на сложна и прекалено тромава база данни, чието управление и работа би затруднило съвременната, техника, технологии и специалисти. </a:t>
            </a:r>
          </a:p>
          <a:p>
            <a:pPr indent="457200" algn="just">
              <a:lnSpc>
                <a:spcPct val="150000"/>
              </a:lnSpc>
              <a:buClr>
                <a:schemeClr val="accent1">
                  <a:lumMod val="75000"/>
                </a:schemeClr>
              </a:buClr>
              <a:buSzPct val="85000"/>
              <a:defRPr/>
            </a:pPr>
            <a:r>
              <a:rPr lang="bg-BG" sz="2400" dirty="0"/>
              <a:t>През последните години еволюцията на фирмени БД се насочи в две направления: ERP (Система за Планиране на фирмените ресурси) и DW (склад за данни).</a:t>
            </a:r>
          </a:p>
          <a:p>
            <a:pPr indent="457200" algn="just">
              <a:lnSpc>
                <a:spcPct val="150000"/>
              </a:lnSpc>
              <a:buClr>
                <a:schemeClr val="accent1">
                  <a:lumMod val="75000"/>
                </a:schemeClr>
              </a:buClr>
              <a:buSzPct val="85000"/>
              <a:defRPr/>
            </a:pPr>
            <a:endParaRPr lang="bg-BG" sz="2400" dirty="0"/>
          </a:p>
        </p:txBody>
      </p:sp>
    </p:spTree>
    <p:extLst>
      <p:ext uri="{BB962C8B-B14F-4D97-AF65-F5344CB8AC3E}">
        <p14:creationId xmlns:p14="http://schemas.microsoft.com/office/powerpoint/2010/main" val="292646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11</a:t>
            </a:fld>
            <a:endParaRPr lang="bg-BG" dirty="0"/>
          </a:p>
        </p:txBody>
      </p:sp>
      <p:sp>
        <p:nvSpPr>
          <p:cNvPr id="2" name="Rectangle 1"/>
          <p:cNvSpPr/>
          <p:nvPr/>
        </p:nvSpPr>
        <p:spPr>
          <a:xfrm>
            <a:off x="1910977" y="146383"/>
            <a:ext cx="10262388" cy="6283964"/>
          </a:xfrm>
          <a:prstGeom prst="rect">
            <a:avLst/>
          </a:prstGeom>
        </p:spPr>
        <p:txBody>
          <a:bodyPr wrap="square">
            <a:spAutoFit/>
          </a:bodyPr>
          <a:lstStyle/>
          <a:p>
            <a:pPr marL="738900" indent="-342900" algn="just">
              <a:lnSpc>
                <a:spcPct val="130000"/>
              </a:lnSpc>
              <a:buClr>
                <a:schemeClr val="accent1">
                  <a:lumMod val="75000"/>
                </a:schemeClr>
              </a:buClr>
              <a:buSzPct val="85000"/>
              <a:buFont typeface="Cambria" panose="02040503050406030204" pitchFamily="18" charset="0"/>
              <a:buChar char="‒"/>
              <a:defRPr/>
            </a:pPr>
            <a:r>
              <a:rPr lang="bg-BG" sz="2400" i="1" dirty="0"/>
              <a:t>Система за Планиране на фирмените ресурси (ERP)</a:t>
            </a:r>
          </a:p>
          <a:p>
            <a:pPr indent="457200" algn="just">
              <a:lnSpc>
                <a:spcPct val="130000"/>
              </a:lnSpc>
              <a:buClr>
                <a:schemeClr val="accent1">
                  <a:lumMod val="75000"/>
                </a:schemeClr>
              </a:buClr>
              <a:buSzPct val="85000"/>
              <a:defRPr/>
            </a:pPr>
            <a:r>
              <a:rPr lang="bg-BG" dirty="0"/>
              <a:t> </a:t>
            </a:r>
            <a:r>
              <a:rPr lang="bg-BG" sz="2400" dirty="0"/>
              <a:t>ERP (Enterprise resource planning) системата е една мениджърска система, която интегрира всички функции на организацията като: производство, продажби, финанси, маркетинг, материално осигуряване, счетоводство и човешки ресурси. ERP системите са приложни програмни продукти, които осигуряват данни необходими за фирмата, за да се управлява и изпълнява ефективно всички свои дейности. </a:t>
            </a:r>
          </a:p>
          <a:p>
            <a:pPr marL="738900" indent="-342900" algn="just">
              <a:lnSpc>
                <a:spcPct val="130000"/>
              </a:lnSpc>
              <a:buClr>
                <a:schemeClr val="accent1">
                  <a:lumMod val="75000"/>
                </a:schemeClr>
              </a:buClr>
              <a:buSzPct val="85000"/>
              <a:buFont typeface="Cambria" panose="02040503050406030204" pitchFamily="18" charset="0"/>
              <a:buChar char="‒"/>
              <a:defRPr/>
            </a:pPr>
            <a:r>
              <a:rPr lang="bg-BG" sz="2400" i="1" dirty="0"/>
              <a:t>Склад с данни</a:t>
            </a:r>
          </a:p>
          <a:p>
            <a:pPr indent="457200" algn="just">
              <a:lnSpc>
                <a:spcPct val="130000"/>
              </a:lnSpc>
              <a:buClr>
                <a:schemeClr val="accent1">
                  <a:lumMod val="75000"/>
                </a:schemeClr>
              </a:buClr>
              <a:buSzPct val="85000"/>
              <a:defRPr/>
            </a:pPr>
            <a:r>
              <a:rPr lang="bg-BG" dirty="0"/>
              <a:t> </a:t>
            </a:r>
            <a:r>
              <a:rPr lang="bg-BG" sz="2400" dirty="0"/>
              <a:t>Интегрираната база данни за подпомагане на решенията съдържа няколко операционни бази данни. Складът с данни осигурява на потребителите възможност да работят не само с текущи данни, но и с хронологична информация, тъй като в него се съхраняват данни от изминали периоди – „исторически” данни.</a:t>
            </a:r>
          </a:p>
        </p:txBody>
      </p:sp>
    </p:spTree>
    <p:extLst>
      <p:ext uri="{BB962C8B-B14F-4D97-AF65-F5344CB8AC3E}">
        <p14:creationId xmlns:p14="http://schemas.microsoft.com/office/powerpoint/2010/main" val="429189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12</a:t>
            </a:fld>
            <a:endParaRPr lang="bg-BG" dirty="0"/>
          </a:p>
        </p:txBody>
      </p:sp>
      <p:sp>
        <p:nvSpPr>
          <p:cNvPr id="7" name="Rectangle 6"/>
          <p:cNvSpPr/>
          <p:nvPr/>
        </p:nvSpPr>
        <p:spPr>
          <a:xfrm>
            <a:off x="1222698" y="4458540"/>
            <a:ext cx="10160000" cy="486608"/>
          </a:xfrm>
          <a:prstGeom prst="rect">
            <a:avLst/>
          </a:prstGeom>
        </p:spPr>
        <p:txBody>
          <a:bodyPr wrap="square">
            <a:spAutoFit/>
          </a:bodyPr>
          <a:lstStyle/>
          <a:p>
            <a:pPr indent="457200" algn="ctr">
              <a:lnSpc>
                <a:spcPct val="130000"/>
              </a:lnSpc>
              <a:buClr>
                <a:schemeClr val="accent1">
                  <a:lumMod val="75000"/>
                </a:schemeClr>
              </a:buClr>
              <a:buSzPct val="85000"/>
              <a:defRPr/>
            </a:pPr>
            <a:r>
              <a:rPr lang="bg-BG" sz="2200" dirty="0"/>
              <a:t>Фиг. 2. Склад с данни</a:t>
            </a:r>
            <a:endParaRPr lang="bg-BG" sz="2200" b="1" i="1" dirty="0"/>
          </a:p>
        </p:txBody>
      </p:sp>
      <p:pic>
        <p:nvPicPr>
          <p:cNvPr id="2" name="Картина 1"/>
          <p:cNvPicPr>
            <a:picLocks noChangeAspect="1"/>
          </p:cNvPicPr>
          <p:nvPr/>
        </p:nvPicPr>
        <p:blipFill>
          <a:blip r:embed="rId3"/>
          <a:stretch>
            <a:fillRect/>
          </a:stretch>
        </p:blipFill>
        <p:spPr>
          <a:xfrm>
            <a:off x="2218766" y="134471"/>
            <a:ext cx="9749114" cy="4324069"/>
          </a:xfrm>
          <a:prstGeom prst="rect">
            <a:avLst/>
          </a:prstGeom>
        </p:spPr>
      </p:pic>
    </p:spTree>
    <p:extLst>
      <p:ext uri="{BB962C8B-B14F-4D97-AF65-F5344CB8AC3E}">
        <p14:creationId xmlns:p14="http://schemas.microsoft.com/office/powerpoint/2010/main" val="114039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13</a:t>
            </a:fld>
            <a:endParaRPr lang="bg-BG" dirty="0"/>
          </a:p>
        </p:txBody>
      </p:sp>
      <p:sp>
        <p:nvSpPr>
          <p:cNvPr id="5" name="Rectangle 4"/>
          <p:cNvSpPr/>
          <p:nvPr/>
        </p:nvSpPr>
        <p:spPr>
          <a:xfrm>
            <a:off x="2183744" y="442678"/>
            <a:ext cx="9935411" cy="6334042"/>
          </a:xfrm>
          <a:prstGeom prst="rect">
            <a:avLst/>
          </a:prstGeom>
        </p:spPr>
        <p:txBody>
          <a:bodyPr wrap="square">
            <a:spAutoFit/>
          </a:bodyPr>
          <a:lstStyle/>
          <a:p>
            <a:pPr algn="just">
              <a:lnSpc>
                <a:spcPct val="130000"/>
              </a:lnSpc>
              <a:buClr>
                <a:schemeClr val="accent1">
                  <a:lumMod val="75000"/>
                </a:schemeClr>
              </a:buClr>
              <a:buSzPct val="85000"/>
              <a:defRPr/>
            </a:pPr>
            <a:r>
              <a:rPr lang="bg-BG" sz="2400" b="1" i="1" dirty="0"/>
              <a:t>Система за управление на бази данни</a:t>
            </a:r>
          </a:p>
          <a:p>
            <a:pPr indent="457200" algn="just">
              <a:lnSpc>
                <a:spcPct val="130000"/>
              </a:lnSpc>
              <a:buClr>
                <a:schemeClr val="accent1">
                  <a:lumMod val="75000"/>
                </a:schemeClr>
              </a:buClr>
              <a:buSzPct val="85000"/>
              <a:defRPr/>
            </a:pPr>
            <a:r>
              <a:rPr lang="bg-BG" sz="2400" dirty="0"/>
              <a:t> DBMS – (Database Management System) - използва се, когато за мениджмънта е необходима голяма разнообразна информация. Интегрирана база данни помага да се избегнат проблеми с:</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излишък от данни; </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интегритет на данните; </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зависимост на данните от софтуера;</a:t>
            </a:r>
          </a:p>
          <a:p>
            <a:pPr algn="just">
              <a:lnSpc>
                <a:spcPct val="130000"/>
              </a:lnSpc>
              <a:buClr>
                <a:schemeClr val="accent1">
                  <a:lumMod val="75000"/>
                </a:schemeClr>
              </a:buClr>
              <a:buSzPct val="85000"/>
              <a:defRPr/>
            </a:pPr>
            <a:r>
              <a:rPr lang="bg-BG" sz="2400" b="1" i="1" dirty="0"/>
              <a:t>Характеристики и изисквания към бизнес данните</a:t>
            </a:r>
          </a:p>
          <a:p>
            <a:pPr indent="457200" algn="just">
              <a:lnSpc>
                <a:spcPct val="130000"/>
              </a:lnSpc>
              <a:buClr>
                <a:schemeClr val="accent1">
                  <a:lumMod val="75000"/>
                </a:schemeClr>
              </a:buClr>
              <a:buSzPct val="85000"/>
              <a:defRPr/>
            </a:pPr>
            <a:r>
              <a:rPr lang="bg-BG" dirty="0"/>
              <a:t> </a:t>
            </a:r>
            <a:r>
              <a:rPr lang="bg-BG" sz="2400" dirty="0"/>
              <a:t>Логическата интеграция на данните се основава на концепцията база данни, докато файловата система използва единичен файл за всяко приложение. DBMS - софтуерен интерфейс между БД и потребителя, който управлява и облекчава използването на данните. Те могат да бъдат съхранявани в плоски файлове, таблици, записи. </a:t>
            </a:r>
          </a:p>
        </p:txBody>
      </p:sp>
    </p:spTree>
    <p:extLst>
      <p:ext uri="{BB962C8B-B14F-4D97-AF65-F5344CB8AC3E}">
        <p14:creationId xmlns:p14="http://schemas.microsoft.com/office/powerpoint/2010/main" val="87753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14</a:t>
            </a:fld>
            <a:endParaRPr lang="bg-BG" dirty="0"/>
          </a:p>
        </p:txBody>
      </p:sp>
      <p:sp>
        <p:nvSpPr>
          <p:cNvPr id="2" name="Rectangle 1"/>
          <p:cNvSpPr/>
          <p:nvPr/>
        </p:nvSpPr>
        <p:spPr>
          <a:xfrm>
            <a:off x="2478656" y="471528"/>
            <a:ext cx="9374038" cy="5853910"/>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DBMS свързва тези единици данни и записи чрез серии от указатели и механизми на свързване. DBMS - комбинира нужните елементи от данни за всяко приложение. В нея са заложени две концепции в системите за бази данни – интегриране на данните и независимост на данните. </a:t>
            </a:r>
          </a:p>
          <a:p>
            <a:pPr indent="457200" algn="just">
              <a:lnSpc>
                <a:spcPct val="130000"/>
              </a:lnSpc>
              <a:buClr>
                <a:schemeClr val="accent1">
                  <a:lumMod val="75000"/>
                </a:schemeClr>
              </a:buClr>
              <a:buSzPct val="85000"/>
              <a:defRPr/>
            </a:pPr>
            <a:r>
              <a:rPr lang="bg-BG" sz="2400" i="1" dirty="0"/>
              <a:t>Интегриране на данните </a:t>
            </a:r>
            <a:r>
              <a:rPr lang="bg-BG" sz="2400" dirty="0"/>
              <a:t>- индивидуалните данни от транзакционните файлове са събрани в база данни и DBMS отделя данните от приложенията. Програмният продукт изпълнява своите оригинални функции, но DBMS осигурява нужните данни от базата където всички данни са на едно място за лесен достъп. Много DBMS включват език за заявки (Query Language), с който се генерират отчети. </a:t>
            </a:r>
          </a:p>
        </p:txBody>
      </p:sp>
    </p:spTree>
    <p:extLst>
      <p:ext uri="{BB962C8B-B14F-4D97-AF65-F5344CB8AC3E}">
        <p14:creationId xmlns:p14="http://schemas.microsoft.com/office/powerpoint/2010/main" val="124457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15</a:t>
            </a:fld>
            <a:endParaRPr lang="bg-BG" dirty="0"/>
          </a:p>
        </p:txBody>
      </p:sp>
      <p:sp>
        <p:nvSpPr>
          <p:cNvPr id="3" name="Rectangle 2"/>
          <p:cNvSpPr/>
          <p:nvPr/>
        </p:nvSpPr>
        <p:spPr>
          <a:xfrm>
            <a:off x="1811548" y="0"/>
            <a:ext cx="10380452" cy="6814173"/>
          </a:xfrm>
          <a:prstGeom prst="rect">
            <a:avLst/>
          </a:prstGeom>
        </p:spPr>
        <p:txBody>
          <a:bodyPr wrap="square">
            <a:spAutoFit/>
          </a:bodyPr>
          <a:lstStyle/>
          <a:p>
            <a:pPr indent="457200" algn="just">
              <a:lnSpc>
                <a:spcPct val="130000"/>
              </a:lnSpc>
              <a:buClr>
                <a:schemeClr val="accent1">
                  <a:lumMod val="75000"/>
                </a:schemeClr>
              </a:buClr>
              <a:buSzPct val="85000"/>
            </a:pPr>
            <a:r>
              <a:rPr lang="bg-BG" sz="2400" i="1" dirty="0"/>
              <a:t>Независимост на данните </a:t>
            </a:r>
            <a:r>
              <a:rPr lang="bg-BG" sz="2400" dirty="0"/>
              <a:t>– отделянето им от приложенията позволява в значителна степен гъвкавост и приемственост, които не съществуват в системите с единични файлове</a:t>
            </a:r>
            <a:r>
              <a:rPr lang="en-US" sz="2400" dirty="0"/>
              <a:t>.</a:t>
            </a:r>
            <a:endParaRPr lang="bg-BG" sz="2400" dirty="0"/>
          </a:p>
          <a:p>
            <a:pPr indent="457200" algn="just">
              <a:lnSpc>
                <a:spcPct val="130000"/>
              </a:lnSpc>
              <a:buClr>
                <a:schemeClr val="accent1">
                  <a:lumMod val="75000"/>
                </a:schemeClr>
              </a:buClr>
              <a:buSzPct val="85000"/>
            </a:pPr>
            <a:r>
              <a:rPr lang="bg-BG" sz="2400" dirty="0"/>
              <a:t> Елементите на приложна програма изградена с бази данни са четири: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потребителски приложения;</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администратор на база данни; </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самата база с данни;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системата за управление на базата данни DBMS;</a:t>
            </a:r>
          </a:p>
          <a:p>
            <a:pPr indent="457200" algn="just">
              <a:lnSpc>
                <a:spcPct val="130000"/>
              </a:lnSpc>
              <a:buClr>
                <a:schemeClr val="accent1">
                  <a:lumMod val="75000"/>
                </a:schemeClr>
              </a:buClr>
              <a:buSzPct val="85000"/>
            </a:pPr>
            <a:r>
              <a:rPr lang="bg-BG" sz="2400" dirty="0"/>
              <a:t> Към БД могат да постъпват заявки от TPS, OIS, DSS, EIS.</a:t>
            </a:r>
          </a:p>
          <a:p>
            <a:pPr algn="just">
              <a:lnSpc>
                <a:spcPct val="130000"/>
              </a:lnSpc>
              <a:buClr>
                <a:schemeClr val="accent1">
                  <a:lumMod val="75000"/>
                </a:schemeClr>
              </a:buClr>
              <a:buSzPct val="85000"/>
              <a:defRPr/>
            </a:pPr>
            <a:r>
              <a:rPr lang="bg-BG" sz="2400" i="1" dirty="0"/>
              <a:t>Потребители на бази данни</a:t>
            </a:r>
          </a:p>
          <a:p>
            <a:pPr indent="457200" algn="just">
              <a:lnSpc>
                <a:spcPct val="130000"/>
              </a:lnSpc>
              <a:buClr>
                <a:schemeClr val="accent1">
                  <a:lumMod val="75000"/>
                </a:schemeClr>
              </a:buClr>
              <a:buSzPct val="85000"/>
            </a:pPr>
            <a:r>
              <a:rPr lang="bg-BG" dirty="0"/>
              <a:t> </a:t>
            </a:r>
            <a:r>
              <a:rPr lang="bg-BG" sz="2400" dirty="0"/>
              <a:t>Потребител на БД най-често е мениджър, контрольор на операциите, работещите и членовете на персонала, които взаимодействат директно с информацията в склада на базата данни.</a:t>
            </a:r>
          </a:p>
        </p:txBody>
      </p:sp>
    </p:spTree>
    <p:extLst>
      <p:ext uri="{BB962C8B-B14F-4D97-AF65-F5344CB8AC3E}">
        <p14:creationId xmlns:p14="http://schemas.microsoft.com/office/powerpoint/2010/main" val="399581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16</a:t>
            </a:fld>
            <a:endParaRPr lang="bg-BG" dirty="0"/>
          </a:p>
        </p:txBody>
      </p:sp>
      <p:sp>
        <p:nvSpPr>
          <p:cNvPr id="2" name="Rectangle 1"/>
          <p:cNvSpPr/>
          <p:nvPr/>
        </p:nvSpPr>
        <p:spPr>
          <a:xfrm>
            <a:off x="2032000" y="164271"/>
            <a:ext cx="9941464" cy="6334042"/>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Нуждите най-често са от областта на маркетинга, производството и финансите. Те са свързани с информация, която мениджърът знае, че съществува в системата. Тя му е необходима за вземане на решения. </a:t>
            </a:r>
          </a:p>
          <a:p>
            <a:pPr indent="457200" algn="just">
              <a:lnSpc>
                <a:spcPct val="130000"/>
              </a:lnSpc>
              <a:buClr>
                <a:schemeClr val="accent1">
                  <a:lumMod val="75000"/>
                </a:schemeClr>
              </a:buClr>
              <a:buSzPct val="85000"/>
            </a:pPr>
            <a:r>
              <a:rPr lang="bg-BG" sz="2400" dirty="0"/>
              <a:t> БД-потребители – счетоводители, деловодители, производствен персонал, дизайнери, маркетолози, тактически мениджъри, изпълнителен директор. Използват приложни програми за типичните справки и информация, езици за справки, с които формулират уникални извадки. Потребителите комуникират с базата данни, като използват следните методи: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директно въздействие;</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приложни програми – по-универсални програми за крайни потребители; </a:t>
            </a:r>
          </a:p>
        </p:txBody>
      </p:sp>
    </p:spTree>
    <p:extLst>
      <p:ext uri="{BB962C8B-B14F-4D97-AF65-F5344CB8AC3E}">
        <p14:creationId xmlns:p14="http://schemas.microsoft.com/office/powerpoint/2010/main" val="110917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17</a:t>
            </a:fld>
            <a:endParaRPr lang="bg-BG" dirty="0"/>
          </a:p>
        </p:txBody>
      </p:sp>
      <p:sp>
        <p:nvSpPr>
          <p:cNvPr id="2" name="Rectangle 1"/>
          <p:cNvSpPr/>
          <p:nvPr/>
        </p:nvSpPr>
        <p:spPr>
          <a:xfrm>
            <a:off x="2173857" y="55244"/>
            <a:ext cx="9816859" cy="6814173"/>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специални, с които могат да се конструират собствени приложения.</a:t>
            </a:r>
          </a:p>
          <a:p>
            <a:pPr algn="just">
              <a:lnSpc>
                <a:spcPct val="130000"/>
              </a:lnSpc>
              <a:buClr>
                <a:schemeClr val="accent1">
                  <a:lumMod val="75000"/>
                </a:schemeClr>
              </a:buClr>
              <a:buSzPct val="85000"/>
            </a:pPr>
            <a:r>
              <a:rPr lang="bg-BG" sz="2400" i="1" dirty="0"/>
              <a:t>Администратор на бази данни</a:t>
            </a:r>
          </a:p>
          <a:p>
            <a:pPr indent="457200" algn="just">
              <a:lnSpc>
                <a:spcPct val="130000"/>
              </a:lnSpc>
              <a:buClr>
                <a:schemeClr val="accent1">
                  <a:lumMod val="75000"/>
                </a:schemeClr>
              </a:buClr>
              <a:buSzPct val="85000"/>
            </a:pPr>
            <a:r>
              <a:rPr lang="bg-BG" sz="2400" dirty="0"/>
              <a:t> Администратор на DB е един човек или екип. Контролира физическата и логическата структура на базата данни, управлява всички операции в DB, отговаря за създаване, добавяне и изтриване на записи, за сигурността на данните, за възстановяването им при загуба. Той решава цялостно за организирането на физическите данни и различните връзки между тях, необходими за да удовлетворят изискванията на потребителите. Конфигурира базата, контролира хардуерните и софтуерните условия на нейното съществуване, определя политиката и стандартите, потребителските програми, методите за достъп и контролира въвеждането на данните. </a:t>
            </a:r>
          </a:p>
        </p:txBody>
      </p:sp>
    </p:spTree>
    <p:extLst>
      <p:ext uri="{BB962C8B-B14F-4D97-AF65-F5344CB8AC3E}">
        <p14:creationId xmlns:p14="http://schemas.microsoft.com/office/powerpoint/2010/main" val="261141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18</a:t>
            </a:fld>
            <a:endParaRPr lang="bg-BG" dirty="0"/>
          </a:p>
        </p:txBody>
      </p:sp>
      <p:sp>
        <p:nvSpPr>
          <p:cNvPr id="2" name="Rectangle 1"/>
          <p:cNvSpPr/>
          <p:nvPr/>
        </p:nvSpPr>
        <p:spPr>
          <a:xfrm>
            <a:off x="2225615" y="172530"/>
            <a:ext cx="9782355" cy="6334042"/>
          </a:xfrm>
          <a:prstGeom prst="rect">
            <a:avLst/>
          </a:prstGeom>
        </p:spPr>
        <p:txBody>
          <a:bodyPr wrap="square">
            <a:spAutoFit/>
          </a:bodyPr>
          <a:lstStyle/>
          <a:p>
            <a:pPr algn="just">
              <a:lnSpc>
                <a:spcPct val="130000"/>
              </a:lnSpc>
              <a:buClr>
                <a:schemeClr val="accent1">
                  <a:lumMod val="75000"/>
                </a:schemeClr>
              </a:buClr>
              <a:buSzPct val="85000"/>
            </a:pPr>
            <a:r>
              <a:rPr lang="bg-BG" sz="2400" dirty="0"/>
              <a:t>Планира файловото адресиране, физическите нива на данните, процедурите за сигурност, възстановяването на данните. Избира софтуер за управление на данните, помага на потребителите при търсене на данни, въвежда стандартизация на данните и тяхната обработка, определя и управлява правата на потребителите (групите) и достъпа им до данните. В по-големите организации освен администратор има и анализатор на дизайна, супервайзър и служител по сигурността.</a:t>
            </a:r>
          </a:p>
          <a:p>
            <a:pPr algn="just">
              <a:lnSpc>
                <a:spcPct val="130000"/>
              </a:lnSpc>
              <a:buClr>
                <a:schemeClr val="accent1">
                  <a:lumMod val="75000"/>
                </a:schemeClr>
              </a:buClr>
              <a:buSzPct val="85000"/>
            </a:pPr>
            <a:r>
              <a:rPr lang="bg-BG" sz="2400" dirty="0"/>
              <a:t> </a:t>
            </a:r>
            <a:r>
              <a:rPr lang="bg-BG" sz="2400" i="1" dirty="0"/>
              <a:t>Системи за управление на бази данни DBMS</a:t>
            </a:r>
          </a:p>
          <a:p>
            <a:pPr indent="457200" algn="just">
              <a:lnSpc>
                <a:spcPct val="130000"/>
              </a:lnSpc>
              <a:buClr>
                <a:schemeClr val="accent1">
                  <a:lumMod val="75000"/>
                </a:schemeClr>
              </a:buClr>
              <a:buSzPct val="85000"/>
            </a:pPr>
            <a:r>
              <a:rPr lang="bg-BG" sz="2400" dirty="0"/>
              <a:t>Четвъртият елемент на обкръжаващата среда в организационната база данни е DBMS. Независимо, че съществува голямо разнообразие от такива системи, има поне три елемента, които всяка от тях съдържа:</a:t>
            </a:r>
          </a:p>
        </p:txBody>
      </p:sp>
    </p:spTree>
    <p:extLst>
      <p:ext uri="{BB962C8B-B14F-4D97-AF65-F5344CB8AC3E}">
        <p14:creationId xmlns:p14="http://schemas.microsoft.com/office/powerpoint/2010/main" val="333668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19</a:t>
            </a:fld>
            <a:endParaRPr lang="bg-BG" dirty="0"/>
          </a:p>
        </p:txBody>
      </p:sp>
      <p:sp>
        <p:nvSpPr>
          <p:cNvPr id="2" name="Rectangle 1"/>
          <p:cNvSpPr/>
          <p:nvPr/>
        </p:nvSpPr>
        <p:spPr>
          <a:xfrm>
            <a:off x="2599425" y="539575"/>
            <a:ext cx="9253269" cy="4893647"/>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Мениджър на база данни;</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Език за дефиниране на данните;</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Език за манипулиране на данните;</a:t>
            </a:r>
          </a:p>
          <a:p>
            <a:pPr indent="534988" algn="just">
              <a:lnSpc>
                <a:spcPct val="130000"/>
              </a:lnSpc>
              <a:buClr>
                <a:schemeClr val="accent1">
                  <a:lumMod val="75000"/>
                </a:schemeClr>
              </a:buClr>
              <a:buSzPct val="85000"/>
              <a:defRPr/>
            </a:pPr>
            <a:r>
              <a:rPr lang="bg-BG" sz="2400" dirty="0"/>
              <a:t>Някои системи съдържат и интерактивни възможности за задаване на въпроси, които се построяват с език за заявки (query language). Той включва много команди за търсене на данни в базата, с които се удовлетворяват нуждите на мениджърите от информация. На Фиг. 3 е представена структурата на фирмена база данни и системата ѝ за управление.  </a:t>
            </a:r>
          </a:p>
          <a:p>
            <a:pPr algn="just">
              <a:lnSpc>
                <a:spcPct val="130000"/>
              </a:lnSpc>
              <a:buClr>
                <a:schemeClr val="accent1">
                  <a:lumMod val="75000"/>
                </a:schemeClr>
              </a:buClr>
              <a:buSzPct val="85000"/>
            </a:pPr>
            <a:endParaRPr lang="bg-BG" sz="2400" i="1" dirty="0"/>
          </a:p>
        </p:txBody>
      </p:sp>
    </p:spTree>
    <p:extLst>
      <p:ext uri="{BB962C8B-B14F-4D97-AF65-F5344CB8AC3E}">
        <p14:creationId xmlns:p14="http://schemas.microsoft.com/office/powerpoint/2010/main" val="397860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4977" y="222923"/>
            <a:ext cx="9910482" cy="6419924"/>
          </a:xfrm>
        </p:spPr>
        <p:txBody>
          <a:bodyPr>
            <a:noAutofit/>
          </a:bodyPr>
          <a:lstStyle/>
          <a:p>
            <a:pPr marL="792000" indent="-396000" algn="just">
              <a:lnSpc>
                <a:spcPct val="130000"/>
              </a:lnSpc>
              <a:buFont typeface="Wingdings" panose="05000000000000000000" pitchFamily="2" charset="2"/>
              <a:buChar char="q"/>
              <a:defRPr/>
            </a:pPr>
            <a:r>
              <a:rPr lang="bg-BG" sz="2400" b="1" dirty="0"/>
              <a:t>Персонална база данни;</a:t>
            </a:r>
          </a:p>
          <a:p>
            <a:pPr indent="457200" algn="just">
              <a:lnSpc>
                <a:spcPct val="150000"/>
              </a:lnSpc>
              <a:defRPr/>
            </a:pPr>
            <a:r>
              <a:rPr lang="bg-BG" sz="2400" dirty="0">
                <a:latin typeface="Cambria" panose="02040503050406030204" pitchFamily="18" charset="0"/>
              </a:rPr>
              <a:t>Това са бази данни, които са проектирани за един потребител. Използват се главно на персоналните компютри включително и на лаптопите. Персоналните цифрови асистенти включват лични бази данни, които функционират като средство за изчисления, телефон, факс и WEB-браузер. Простите приложения за бази данни, които съхраняват информация за лични контакти, могат да бъдат използвани в личните цифрови асистенти или в персоналните компютри. Тези бази данни лесно се пренасят от едно устройство към друго.</a:t>
            </a:r>
          </a:p>
          <a:p>
            <a:pPr indent="457200" algn="just">
              <a:lnSpc>
                <a:spcPct val="150000"/>
              </a:lnSpc>
              <a:spcBef>
                <a:spcPts val="0"/>
              </a:spcBef>
              <a:defRPr/>
            </a:pP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2</a:t>
            </a:fld>
            <a:endParaRPr lang="bg-BG" dirty="0"/>
          </a:p>
        </p:txBody>
      </p:sp>
    </p:spTree>
    <p:extLst>
      <p:ext uri="{BB962C8B-B14F-4D97-AF65-F5344CB8AC3E}">
        <p14:creationId xmlns:p14="http://schemas.microsoft.com/office/powerpoint/2010/main" val="3814111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20</a:t>
            </a:fld>
            <a:endParaRPr lang="bg-BG" dirty="0"/>
          </a:p>
        </p:txBody>
      </p:sp>
      <p:pic>
        <p:nvPicPr>
          <p:cNvPr id="2" name="Picture 1"/>
          <p:cNvPicPr>
            <a:picLocks noChangeAspect="1"/>
          </p:cNvPicPr>
          <p:nvPr/>
        </p:nvPicPr>
        <p:blipFill>
          <a:blip r:embed="rId3"/>
          <a:stretch>
            <a:fillRect/>
          </a:stretch>
        </p:blipFill>
        <p:spPr>
          <a:xfrm>
            <a:off x="2032000" y="0"/>
            <a:ext cx="10159999" cy="5900468"/>
          </a:xfrm>
          <a:prstGeom prst="rect">
            <a:avLst/>
          </a:prstGeom>
        </p:spPr>
      </p:pic>
      <p:sp>
        <p:nvSpPr>
          <p:cNvPr id="3" name="Rectangle 2"/>
          <p:cNvSpPr/>
          <p:nvPr/>
        </p:nvSpPr>
        <p:spPr>
          <a:xfrm>
            <a:off x="1639019" y="5900468"/>
            <a:ext cx="9402792" cy="486608"/>
          </a:xfrm>
          <a:prstGeom prst="rect">
            <a:avLst/>
          </a:prstGeom>
        </p:spPr>
        <p:txBody>
          <a:bodyPr wrap="square">
            <a:spAutoFit/>
          </a:bodyPr>
          <a:lstStyle/>
          <a:p>
            <a:pPr indent="457200" algn="ctr">
              <a:lnSpc>
                <a:spcPct val="130000"/>
              </a:lnSpc>
              <a:buClr>
                <a:schemeClr val="accent1">
                  <a:lumMod val="75000"/>
                </a:schemeClr>
              </a:buClr>
              <a:buSzPct val="85000"/>
            </a:pPr>
            <a:r>
              <a:rPr lang="bg-BG" sz="2200" dirty="0"/>
              <a:t>Фиг. 3. Структура на фирмена БД и системата ѝ за управление</a:t>
            </a:r>
          </a:p>
        </p:txBody>
      </p:sp>
    </p:spTree>
    <p:extLst>
      <p:ext uri="{BB962C8B-B14F-4D97-AF65-F5344CB8AC3E}">
        <p14:creationId xmlns:p14="http://schemas.microsoft.com/office/powerpoint/2010/main" val="2952784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21</a:t>
            </a:fld>
            <a:endParaRPr lang="bg-BG" dirty="0"/>
          </a:p>
        </p:txBody>
      </p:sp>
      <p:sp>
        <p:nvSpPr>
          <p:cNvPr id="2" name="Rectangle 1"/>
          <p:cNvSpPr/>
          <p:nvPr/>
        </p:nvSpPr>
        <p:spPr>
          <a:xfrm>
            <a:off x="2570672" y="166655"/>
            <a:ext cx="9144000" cy="5373779"/>
          </a:xfrm>
          <a:prstGeom prst="rect">
            <a:avLst/>
          </a:prstGeom>
        </p:spPr>
        <p:txBody>
          <a:bodyPr wrap="square">
            <a:spAutoFit/>
          </a:bodyPr>
          <a:lstStyle/>
          <a:p>
            <a:pPr algn="just">
              <a:lnSpc>
                <a:spcPct val="130000"/>
              </a:lnSpc>
              <a:spcAft>
                <a:spcPts val="0"/>
              </a:spcAft>
              <a:buClr>
                <a:schemeClr val="accent1">
                  <a:lumMod val="75000"/>
                </a:schemeClr>
              </a:buClr>
              <a:buSzPct val="85000"/>
            </a:pPr>
            <a:r>
              <a:rPr lang="bg-BG" sz="2400" i="1" dirty="0"/>
              <a:t>Мениджър на бази данни</a:t>
            </a:r>
          </a:p>
          <a:p>
            <a:pPr indent="534988" algn="just">
              <a:lnSpc>
                <a:spcPct val="130000"/>
              </a:lnSpc>
              <a:spcAft>
                <a:spcPts val="0"/>
              </a:spcAft>
              <a:buClr>
                <a:schemeClr val="accent1">
                  <a:lumMod val="75000"/>
                </a:schemeClr>
              </a:buClr>
              <a:buSzPct val="85000"/>
              <a:defRPr/>
            </a:pPr>
            <a:r>
              <a:rPr lang="bg-BG" sz="2400" dirty="0"/>
              <a:t>Мениджърът на базата данни в системата за управление</a:t>
            </a:r>
            <a:r>
              <a:rPr lang="en-US" sz="2400" dirty="0"/>
              <a:t>,</a:t>
            </a:r>
            <a:r>
              <a:rPr lang="bg-BG" sz="2400" dirty="0"/>
              <a:t> която контролира достъпа до базата данни и следи за съхранените данни. Поради това се казва, че изпълнява контролната функция в БД. Това е софтуерен елемент, а не администратор. Функциите на DBM се заключават в контролиране на: организирането на базата данни, форматирането на устройствата за съхраняване на данни, осигуряване на съхранението и възстановяването на данните, управление на достъпът до тях, осигуряване на статистическа информация за достъпът и използването на базата. </a:t>
            </a:r>
          </a:p>
        </p:txBody>
      </p:sp>
    </p:spTree>
    <p:extLst>
      <p:ext uri="{BB962C8B-B14F-4D97-AF65-F5344CB8AC3E}">
        <p14:creationId xmlns:p14="http://schemas.microsoft.com/office/powerpoint/2010/main" val="4026720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22</a:t>
            </a:fld>
            <a:endParaRPr lang="bg-BG" dirty="0"/>
          </a:p>
        </p:txBody>
      </p:sp>
      <p:sp>
        <p:nvSpPr>
          <p:cNvPr id="2" name="Rectangle 1"/>
          <p:cNvSpPr/>
          <p:nvPr/>
        </p:nvSpPr>
        <p:spPr>
          <a:xfrm>
            <a:off x="2191110" y="26246"/>
            <a:ext cx="9816860" cy="6283964"/>
          </a:xfrm>
          <a:prstGeom prst="rect">
            <a:avLst/>
          </a:prstGeom>
        </p:spPr>
        <p:txBody>
          <a:bodyPr wrap="square">
            <a:spAutoFit/>
          </a:bodyPr>
          <a:lstStyle/>
          <a:p>
            <a:pPr algn="just">
              <a:lnSpc>
                <a:spcPct val="130000"/>
              </a:lnSpc>
              <a:buClr>
                <a:schemeClr val="accent1">
                  <a:lumMod val="75000"/>
                </a:schemeClr>
              </a:buClr>
              <a:buSzPct val="85000"/>
            </a:pPr>
            <a:r>
              <a:rPr lang="bg-BG" sz="2400" i="1" dirty="0"/>
              <a:t>Език за дефиниране на данни (DDL)</a:t>
            </a:r>
          </a:p>
          <a:p>
            <a:pPr indent="534988" algn="just">
              <a:lnSpc>
                <a:spcPct val="130000"/>
              </a:lnSpc>
              <a:buClr>
                <a:schemeClr val="accent1">
                  <a:lumMod val="75000"/>
                </a:schemeClr>
              </a:buClr>
              <a:buSzPct val="85000"/>
              <a:defRPr/>
            </a:pPr>
            <a:r>
              <a:rPr lang="bg-BG" sz="2400" i="1" dirty="0"/>
              <a:t> </a:t>
            </a:r>
            <a:r>
              <a:rPr lang="bg-BG" sz="2400" dirty="0"/>
              <a:t>Езикът за дефиниране на данни свързва логически и физически представените данни и помага да се опише логическата структура на базата. Независимо, че приложенията и физическата структура могат да се променят, езикът за дефиниране на данни остава постоянен. Това осигурява независимост на базата от приложенията. </a:t>
            </a:r>
          </a:p>
          <a:p>
            <a:pPr indent="534988" algn="just">
              <a:lnSpc>
                <a:spcPct val="130000"/>
              </a:lnSpc>
              <a:buClr>
                <a:schemeClr val="accent1">
                  <a:lumMod val="75000"/>
                </a:schemeClr>
              </a:buClr>
              <a:buSzPct val="85000"/>
              <a:defRPr/>
            </a:pPr>
            <a:r>
              <a:rPr lang="bg-BG" sz="2400" dirty="0"/>
              <a:t> Функции на езика за дефиниране на данни:</a:t>
            </a:r>
          </a:p>
          <a:p>
            <a:pPr marL="896938" indent="-457200" algn="just">
              <a:lnSpc>
                <a:spcPct val="130000"/>
              </a:lnSpc>
              <a:buClr>
                <a:schemeClr val="accent1">
                  <a:lumMod val="75000"/>
                </a:schemeClr>
              </a:buClr>
              <a:buSzPct val="85000"/>
              <a:buFont typeface="+mj-lt"/>
              <a:buAutoNum type="arabicPeriod"/>
              <a:defRPr/>
            </a:pPr>
            <a:r>
              <a:rPr lang="bg-BG" sz="2400" dirty="0"/>
              <a:t>Дефинира характеристиките на всеки запис в базата данни: име и тип на данни за всяко поле. </a:t>
            </a:r>
          </a:p>
          <a:p>
            <a:pPr marL="896938" indent="-457200" algn="just">
              <a:lnSpc>
                <a:spcPct val="130000"/>
              </a:lnSpc>
              <a:buClr>
                <a:schemeClr val="accent1">
                  <a:lumMod val="75000"/>
                </a:schemeClr>
              </a:buClr>
              <a:buSzPct val="85000"/>
              <a:buFont typeface="+mj-lt"/>
              <a:buAutoNum type="arabicPeriod"/>
              <a:defRPr/>
            </a:pPr>
            <a:r>
              <a:rPr lang="bg-BG" sz="2400" dirty="0"/>
              <a:t>Описание на схемата и подсхемите на базата данни. </a:t>
            </a:r>
          </a:p>
          <a:p>
            <a:pPr marL="896938" indent="-457200" algn="just">
              <a:lnSpc>
                <a:spcPct val="130000"/>
              </a:lnSpc>
              <a:buClr>
                <a:schemeClr val="accent1">
                  <a:lumMod val="75000"/>
                </a:schemeClr>
              </a:buClr>
              <a:buSzPct val="85000"/>
              <a:buFont typeface="+mj-lt"/>
              <a:buAutoNum type="arabicPeriod"/>
              <a:defRPr/>
            </a:pPr>
            <a:r>
              <a:rPr lang="bg-BG" sz="2400" dirty="0"/>
              <a:t>Специфицира групирането на полетата в записите. </a:t>
            </a:r>
          </a:p>
          <a:p>
            <a:pPr marL="896938" indent="-457200" algn="just">
              <a:lnSpc>
                <a:spcPct val="130000"/>
              </a:lnSpc>
              <a:buClr>
                <a:schemeClr val="accent1">
                  <a:lumMod val="75000"/>
                </a:schemeClr>
              </a:buClr>
              <a:buSzPct val="85000"/>
              <a:buFont typeface="+mj-lt"/>
              <a:buAutoNum type="arabicPeriod"/>
              <a:defRPr/>
            </a:pPr>
            <a:r>
              <a:rPr lang="bg-BG" sz="2400" dirty="0"/>
              <a:t>Идентифицира първичните и външните ключове.</a:t>
            </a:r>
          </a:p>
          <a:p>
            <a:pPr marL="896938" indent="-457200" algn="just">
              <a:lnSpc>
                <a:spcPct val="130000"/>
              </a:lnSpc>
              <a:buClr>
                <a:schemeClr val="accent1">
                  <a:lumMod val="75000"/>
                </a:schemeClr>
              </a:buClr>
              <a:buSzPct val="85000"/>
              <a:buFont typeface="+mj-lt"/>
              <a:buAutoNum type="arabicPeriod"/>
              <a:defRPr/>
            </a:pPr>
            <a:r>
              <a:rPr lang="bg-BG" sz="2400" dirty="0"/>
              <a:t>Осигурява връзките между отделните таблици и записи. </a:t>
            </a:r>
          </a:p>
        </p:txBody>
      </p:sp>
    </p:spTree>
    <p:extLst>
      <p:ext uri="{BB962C8B-B14F-4D97-AF65-F5344CB8AC3E}">
        <p14:creationId xmlns:p14="http://schemas.microsoft.com/office/powerpoint/2010/main" val="53948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23</a:t>
            </a:fld>
            <a:endParaRPr lang="bg-BG" dirty="0"/>
          </a:p>
        </p:txBody>
      </p:sp>
      <p:sp>
        <p:nvSpPr>
          <p:cNvPr id="2" name="Rectangle 1"/>
          <p:cNvSpPr/>
          <p:nvPr/>
        </p:nvSpPr>
        <p:spPr>
          <a:xfrm>
            <a:off x="1863306" y="0"/>
            <a:ext cx="10328693" cy="6814173"/>
          </a:xfrm>
          <a:prstGeom prst="rect">
            <a:avLst/>
          </a:prstGeom>
        </p:spPr>
        <p:txBody>
          <a:bodyPr wrap="square">
            <a:spAutoFit/>
          </a:bodyPr>
          <a:lstStyle/>
          <a:p>
            <a:pPr marL="896938" lvl="0" indent="-457200" algn="just">
              <a:lnSpc>
                <a:spcPct val="130000"/>
              </a:lnSpc>
              <a:spcAft>
                <a:spcPts val="0"/>
              </a:spcAft>
              <a:buClr>
                <a:schemeClr val="accent1">
                  <a:lumMod val="75000"/>
                </a:schemeClr>
              </a:buClr>
              <a:buSzPct val="85000"/>
              <a:buFont typeface="+mj-lt"/>
              <a:buAutoNum type="arabicPeriod" startAt="6"/>
              <a:defRPr/>
            </a:pPr>
            <a:r>
              <a:rPr lang="bg-BG" sz="2400" dirty="0"/>
              <a:t>Управлява сигурността и интегритета, при които всеки запис има първичен ключ или при които зависимостта е минимизирана в релационната база данни. </a:t>
            </a:r>
          </a:p>
          <a:p>
            <a:pPr indent="534988" algn="just">
              <a:lnSpc>
                <a:spcPct val="130000"/>
              </a:lnSpc>
              <a:spcAft>
                <a:spcPts val="0"/>
              </a:spcAft>
              <a:buClr>
                <a:schemeClr val="accent1">
                  <a:lumMod val="75000"/>
                </a:schemeClr>
              </a:buClr>
              <a:buSzPct val="85000"/>
              <a:defRPr/>
            </a:pPr>
            <a:r>
              <a:rPr lang="bg-BG" sz="2400" dirty="0"/>
              <a:t> </a:t>
            </a:r>
            <a:r>
              <a:rPr lang="bg-BG" sz="2400" i="1" dirty="0"/>
              <a:t>Език за манипулиране на данни (DML)</a:t>
            </a:r>
          </a:p>
          <a:p>
            <a:pPr indent="534988" algn="just">
              <a:lnSpc>
                <a:spcPct val="130000"/>
              </a:lnSpc>
              <a:spcAft>
                <a:spcPts val="0"/>
              </a:spcAft>
              <a:buClr>
                <a:schemeClr val="accent1">
                  <a:lumMod val="75000"/>
                </a:schemeClr>
              </a:buClr>
              <a:buSzPct val="85000"/>
              <a:defRPr/>
            </a:pPr>
            <a:r>
              <a:rPr lang="bg-BG" sz="2400" dirty="0"/>
              <a:t> Езикът за манипулиране на данни описва как приложенията и крайните потребители могат да обработват данните. Осигурява възможност за следене на разнообразни дейности чрез манипулационни думи и съответстващи операции. Задачите които изпълнява DML са:</a:t>
            </a:r>
          </a:p>
          <a:p>
            <a:pPr marL="896938" indent="-457200" algn="just">
              <a:lnSpc>
                <a:spcPct val="130000"/>
              </a:lnSpc>
              <a:buClr>
                <a:schemeClr val="accent1">
                  <a:lumMod val="75000"/>
                </a:schemeClr>
              </a:buClr>
              <a:buSzPct val="85000"/>
              <a:buFont typeface="+mj-lt"/>
              <a:buAutoNum type="arabicPeriod"/>
              <a:defRPr/>
            </a:pPr>
            <a:r>
              <a:rPr lang="bg-BG" sz="2400" dirty="0"/>
              <a:t>Осигурява техники за манипулиране на данните.</a:t>
            </a:r>
          </a:p>
          <a:p>
            <a:pPr marL="896938" indent="-457200" algn="just">
              <a:lnSpc>
                <a:spcPct val="130000"/>
              </a:lnSpc>
              <a:buClr>
                <a:schemeClr val="accent1">
                  <a:lumMod val="75000"/>
                </a:schemeClr>
              </a:buClr>
              <a:buSzPct val="85000"/>
              <a:buFont typeface="+mj-lt"/>
              <a:buAutoNum type="arabicPeriod"/>
              <a:defRPr/>
            </a:pPr>
            <a:r>
              <a:rPr lang="bg-BG" sz="2400" dirty="0"/>
              <a:t>Осигурява условия на работа с базата данни на високо ниво и лесни за разбиране термини.</a:t>
            </a:r>
          </a:p>
          <a:p>
            <a:pPr marL="896938" indent="-457200" algn="just">
              <a:lnSpc>
                <a:spcPct val="130000"/>
              </a:lnSpc>
              <a:buClr>
                <a:schemeClr val="accent1">
                  <a:lumMod val="75000"/>
                </a:schemeClr>
              </a:buClr>
              <a:buSzPct val="85000"/>
              <a:buFont typeface="+mj-lt"/>
              <a:buAutoNum type="arabicPeriod"/>
              <a:defRPr/>
            </a:pPr>
            <a:r>
              <a:rPr lang="bg-BG" sz="2400" dirty="0"/>
              <a:t>Осигурява независимост на потребителя от физическата структура на данните. </a:t>
            </a:r>
          </a:p>
        </p:txBody>
      </p:sp>
    </p:spTree>
    <p:extLst>
      <p:ext uri="{BB962C8B-B14F-4D97-AF65-F5344CB8AC3E}">
        <p14:creationId xmlns:p14="http://schemas.microsoft.com/office/powerpoint/2010/main" val="233437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24</a:t>
            </a:fld>
            <a:endParaRPr lang="bg-BG" dirty="0"/>
          </a:p>
        </p:txBody>
      </p:sp>
      <p:sp>
        <p:nvSpPr>
          <p:cNvPr id="2" name="Rectangle 1"/>
          <p:cNvSpPr/>
          <p:nvPr/>
        </p:nvSpPr>
        <p:spPr>
          <a:xfrm>
            <a:off x="2156604" y="75145"/>
            <a:ext cx="10035396" cy="6814173"/>
          </a:xfrm>
          <a:prstGeom prst="rect">
            <a:avLst/>
          </a:prstGeom>
        </p:spPr>
        <p:txBody>
          <a:bodyPr wrap="square">
            <a:spAutoFit/>
          </a:bodyPr>
          <a:lstStyle/>
          <a:p>
            <a:pPr indent="534988" algn="just">
              <a:lnSpc>
                <a:spcPct val="130000"/>
              </a:lnSpc>
              <a:buClr>
                <a:schemeClr val="accent1">
                  <a:lumMod val="75000"/>
                </a:schemeClr>
              </a:buClr>
              <a:buSzPct val="85000"/>
              <a:defRPr/>
            </a:pPr>
            <a:r>
              <a:rPr lang="bg-BG" sz="2400" i="1" dirty="0"/>
              <a:t>Речници с данни (DD)</a:t>
            </a:r>
          </a:p>
          <a:p>
            <a:pPr indent="534988" algn="just">
              <a:lnSpc>
                <a:spcPct val="130000"/>
              </a:lnSpc>
              <a:buClr>
                <a:schemeClr val="accent1">
                  <a:lumMod val="75000"/>
                </a:schemeClr>
              </a:buClr>
              <a:buSzPct val="85000"/>
              <a:defRPr/>
            </a:pPr>
            <a:r>
              <a:rPr lang="bg-BG" sz="2400" i="1" dirty="0"/>
              <a:t> </a:t>
            </a:r>
            <a:r>
              <a:rPr lang="bg-BG" sz="2400" dirty="0"/>
              <a:t>Речникът с данни се използва при разработването и управлението на данните. Съдържа дефиниции на данни, структури на бази и друга информация за всеки елемент от данните. </a:t>
            </a:r>
          </a:p>
          <a:p>
            <a:pPr indent="534988" algn="just">
              <a:lnSpc>
                <a:spcPct val="130000"/>
              </a:lnSpc>
              <a:buClr>
                <a:schemeClr val="accent1">
                  <a:lumMod val="75000"/>
                </a:schemeClr>
              </a:buClr>
              <a:buSzPct val="85000"/>
              <a:defRPr/>
            </a:pPr>
            <a:r>
              <a:rPr lang="bg-BG" sz="2400" dirty="0"/>
              <a:t>Включват следното:</a:t>
            </a:r>
          </a:p>
          <a:p>
            <a:pPr marL="896938" indent="-457200" algn="just">
              <a:lnSpc>
                <a:spcPct val="130000"/>
              </a:lnSpc>
              <a:spcAft>
                <a:spcPts val="0"/>
              </a:spcAft>
              <a:buClr>
                <a:schemeClr val="accent1">
                  <a:lumMod val="75000"/>
                </a:schemeClr>
              </a:buClr>
              <a:buSzPct val="85000"/>
              <a:buFont typeface="+mj-lt"/>
              <a:buAutoNum type="arabicPeriod"/>
              <a:defRPr/>
            </a:pPr>
            <a:r>
              <a:rPr lang="bg-BG" sz="2400" dirty="0"/>
              <a:t>Име на данни (поле).</a:t>
            </a:r>
          </a:p>
          <a:p>
            <a:pPr marL="896938" lvl="0" indent="-457200" algn="just">
              <a:lnSpc>
                <a:spcPct val="130000"/>
              </a:lnSpc>
              <a:spcAft>
                <a:spcPts val="0"/>
              </a:spcAft>
              <a:buClr>
                <a:schemeClr val="accent1">
                  <a:lumMod val="75000"/>
                </a:schemeClr>
              </a:buClr>
              <a:buSzPct val="85000"/>
              <a:buFont typeface="+mj-lt"/>
              <a:buAutoNum type="arabicPeriod"/>
              <a:defRPr/>
            </a:pPr>
            <a:r>
              <a:rPr lang="bg-BG" sz="2400" dirty="0"/>
              <a:t>Класификация на единиците или типа. </a:t>
            </a:r>
          </a:p>
          <a:p>
            <a:pPr marL="896938" lvl="0" indent="-457200" algn="just">
              <a:lnSpc>
                <a:spcPct val="130000"/>
              </a:lnSpc>
              <a:spcAft>
                <a:spcPts val="0"/>
              </a:spcAft>
              <a:buClr>
                <a:schemeClr val="accent1">
                  <a:lumMod val="75000"/>
                </a:schemeClr>
              </a:buClr>
              <a:buSzPct val="85000"/>
              <a:buFont typeface="+mj-lt"/>
              <a:buAutoNum type="arabicPeriod"/>
              <a:defRPr/>
            </a:pPr>
            <a:r>
              <a:rPr lang="bg-BG" sz="2400" dirty="0"/>
              <a:t>Подсхеми асоциирани с конкретни данни (име на запис, който съдържа единици данни за всяко приложение) включително възможностите за използване на тези видове данни (изход и програми).</a:t>
            </a:r>
          </a:p>
          <a:p>
            <a:pPr marL="896938" lvl="0" indent="-457200" algn="just">
              <a:lnSpc>
                <a:spcPct val="130000"/>
              </a:lnSpc>
              <a:spcAft>
                <a:spcPts val="0"/>
              </a:spcAft>
              <a:buClr>
                <a:schemeClr val="accent1">
                  <a:lumMod val="75000"/>
                </a:schemeClr>
              </a:buClr>
              <a:buSzPct val="85000"/>
              <a:buFont typeface="+mj-lt"/>
              <a:buAutoNum type="arabicPeriod"/>
              <a:defRPr/>
            </a:pPr>
            <a:r>
              <a:rPr lang="bg-BG" sz="2400" dirty="0"/>
              <a:t>Схема асоциирана с конкретни данни (като запис и файл, ако е подходящ, който съдържа единица данни), която показва логическото разположение на данните. </a:t>
            </a:r>
          </a:p>
        </p:txBody>
      </p:sp>
    </p:spTree>
    <p:extLst>
      <p:ext uri="{BB962C8B-B14F-4D97-AF65-F5344CB8AC3E}">
        <p14:creationId xmlns:p14="http://schemas.microsoft.com/office/powerpoint/2010/main" val="333744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25</a:t>
            </a:fld>
            <a:endParaRPr lang="bg-BG" dirty="0"/>
          </a:p>
        </p:txBody>
      </p:sp>
      <p:sp>
        <p:nvSpPr>
          <p:cNvPr id="2" name="Rectangle 1"/>
          <p:cNvSpPr/>
          <p:nvPr/>
        </p:nvSpPr>
        <p:spPr>
          <a:xfrm>
            <a:off x="2191109" y="373309"/>
            <a:ext cx="9696091" cy="6407908"/>
          </a:xfrm>
          <a:prstGeom prst="rect">
            <a:avLst/>
          </a:prstGeom>
        </p:spPr>
        <p:txBody>
          <a:bodyPr wrap="square">
            <a:spAutoFit/>
          </a:bodyPr>
          <a:lstStyle/>
          <a:p>
            <a:pPr indent="534988" algn="just">
              <a:lnSpc>
                <a:spcPct val="130000"/>
              </a:lnSpc>
              <a:buClr>
                <a:schemeClr val="accent1">
                  <a:lumMod val="75000"/>
                </a:schemeClr>
              </a:buClr>
              <a:buSzPct val="85000"/>
              <a:defRPr/>
            </a:pPr>
            <a:r>
              <a:rPr lang="bg-BG" sz="2400" dirty="0"/>
              <a:t>Речникът с данни може да се използва от администратора на базата данни и персонала, занимаващ се с обработката на информация и потребителите (мениджърите). Речникът може да се асоциира с DBMS, за да облекчи потребителят нуждаещ се от информация.</a:t>
            </a:r>
          </a:p>
          <a:p>
            <a:pPr algn="just">
              <a:lnSpc>
                <a:spcPct val="150000"/>
              </a:lnSpc>
              <a:buClr>
                <a:schemeClr val="accent1">
                  <a:lumMod val="75000"/>
                </a:schemeClr>
              </a:buClr>
              <a:buSzPct val="85000"/>
              <a:defRPr/>
            </a:pPr>
            <a:r>
              <a:rPr lang="bg-BG" sz="2400" b="1" i="1" dirty="0"/>
              <a:t>Разпределени и дублирани бази данни</a:t>
            </a:r>
          </a:p>
          <a:p>
            <a:pPr indent="534988" algn="just">
              <a:lnSpc>
                <a:spcPct val="130000"/>
              </a:lnSpc>
              <a:buClr>
                <a:schemeClr val="accent1">
                  <a:lumMod val="75000"/>
                </a:schemeClr>
              </a:buClr>
              <a:buSzPct val="85000"/>
              <a:defRPr/>
            </a:pPr>
            <a:r>
              <a:rPr lang="bg-BG" dirty="0"/>
              <a:t> </a:t>
            </a:r>
            <a:r>
              <a:rPr lang="bg-BG" sz="2400" dirty="0"/>
              <a:t>Разпределените бази са актуални за съвременните организации. Те дават възможност за разпределяне на информацията и изграждането на информационните системи от малки, свързани елементи.</a:t>
            </a:r>
          </a:p>
          <a:p>
            <a:pPr indent="534988" algn="just">
              <a:lnSpc>
                <a:spcPct val="130000"/>
              </a:lnSpc>
              <a:buClr>
                <a:schemeClr val="accent1">
                  <a:lumMod val="75000"/>
                </a:schemeClr>
              </a:buClr>
              <a:buSzPct val="85000"/>
              <a:defRPr/>
            </a:pPr>
            <a:r>
              <a:rPr lang="bg-BG" sz="2400" dirty="0"/>
              <a:t> Това са приложения, които се изпълняват в една компютърна мрежа в различни моменти от време на достъп до данни от няколко различни (отдалечени) бази данни.</a:t>
            </a:r>
          </a:p>
        </p:txBody>
      </p:sp>
    </p:spTree>
    <p:extLst>
      <p:ext uri="{BB962C8B-B14F-4D97-AF65-F5344CB8AC3E}">
        <p14:creationId xmlns:p14="http://schemas.microsoft.com/office/powerpoint/2010/main" val="107017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26</a:t>
            </a:fld>
            <a:endParaRPr lang="bg-BG" dirty="0"/>
          </a:p>
        </p:txBody>
      </p:sp>
      <p:sp>
        <p:nvSpPr>
          <p:cNvPr id="2" name="Rectangle 1"/>
          <p:cNvSpPr/>
          <p:nvPr/>
        </p:nvSpPr>
        <p:spPr>
          <a:xfrm>
            <a:off x="2225614" y="57833"/>
            <a:ext cx="9782355" cy="6814173"/>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t> Необходимостта от създаване на такива бази данни са вследствие на голяма конфигурация, многобазова система обединяваща база данни и поддържаща разнообразни модели – йерархични, мрежови, релационни. Осигурява икономия при използването на персоналните компютри, намалява грешките от централизацията на данните и нараства отговорностите към мениджърските нужди.</a:t>
            </a:r>
          </a:p>
          <a:p>
            <a:pPr indent="534988" algn="just">
              <a:lnSpc>
                <a:spcPct val="130000"/>
              </a:lnSpc>
              <a:buClr>
                <a:schemeClr val="accent1">
                  <a:lumMod val="75000"/>
                </a:schemeClr>
              </a:buClr>
              <a:buSzPct val="85000"/>
            </a:pPr>
            <a:r>
              <a:rPr lang="bg-BG" sz="2400" dirty="0"/>
              <a:t> </a:t>
            </a:r>
            <a:r>
              <a:rPr lang="bg-BG" sz="2400" dirty="0">
                <a:latin typeface="Cambria" panose="02040503050406030204" pitchFamily="18" charset="0"/>
              </a:rPr>
              <a:t>Данните могат да бъдат разделени на части и базирани на регионален, продуктов или друг принцип, когато се използват предимно на място. Друг начин е дублирането на данни на всяко място. Този начин крие опасности от неточности и разминаване на информацията на отделните места, когато се обновява. За първия метод е нужно или постоянно да се следи за данните или да се поддържа централизиран индекс. </a:t>
            </a:r>
          </a:p>
        </p:txBody>
      </p:sp>
    </p:spTree>
    <p:extLst>
      <p:ext uri="{BB962C8B-B14F-4D97-AF65-F5344CB8AC3E}">
        <p14:creationId xmlns:p14="http://schemas.microsoft.com/office/powerpoint/2010/main" val="94724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27</a:t>
            </a:fld>
            <a:endParaRPr lang="bg-BG" dirty="0"/>
          </a:p>
        </p:txBody>
      </p:sp>
      <p:sp>
        <p:nvSpPr>
          <p:cNvPr id="2" name="Rectangle 1"/>
          <p:cNvSpPr/>
          <p:nvPr/>
        </p:nvSpPr>
        <p:spPr>
          <a:xfrm>
            <a:off x="2346384" y="182723"/>
            <a:ext cx="9627079" cy="4845109"/>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Разделянето на данните на части на отдалечени места изисква подходящи методи за локализиране на съответните данни и постоянен отдалечен достъп. За да не се губи време в търсене на данни и местоположението на съхраняването им, е необходимо да се поддържа централизиран индекс, който поддържа информация за местоположението на данните. При търсене се изпраща запитване до централния сървър за местоположението на необходимите данни. Независимо от използваните методи е необходима бърза комуникационна система, която да пренася всякакви обеми от данни по подходящ начин.</a:t>
            </a:r>
          </a:p>
        </p:txBody>
      </p:sp>
    </p:spTree>
    <p:extLst>
      <p:ext uri="{BB962C8B-B14F-4D97-AF65-F5344CB8AC3E}">
        <p14:creationId xmlns:p14="http://schemas.microsoft.com/office/powerpoint/2010/main" val="121382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28</a:t>
            </a:fld>
            <a:endParaRPr lang="bg-BG" dirty="0"/>
          </a:p>
        </p:txBody>
      </p:sp>
      <p:sp>
        <p:nvSpPr>
          <p:cNvPr id="2" name="Rectangle 1"/>
          <p:cNvSpPr/>
          <p:nvPr/>
        </p:nvSpPr>
        <p:spPr>
          <a:xfrm>
            <a:off x="2415396" y="166944"/>
            <a:ext cx="9402793" cy="6334042"/>
          </a:xfrm>
          <a:prstGeom prst="rect">
            <a:avLst/>
          </a:prstGeom>
        </p:spPr>
        <p:txBody>
          <a:bodyPr wrap="square">
            <a:spAutoFit/>
          </a:bodyPr>
          <a:lstStyle/>
          <a:p>
            <a:pPr indent="534988" algn="just">
              <a:lnSpc>
                <a:spcPct val="130000"/>
              </a:lnSpc>
              <a:buClr>
                <a:schemeClr val="accent1">
                  <a:lumMod val="75000"/>
                </a:schemeClr>
              </a:buClr>
              <a:buSzPct val="85000"/>
            </a:pPr>
            <a:r>
              <a:rPr lang="de-DE" sz="2400" dirty="0">
                <a:latin typeface="Cambria" panose="02040503050406030204" pitchFamily="18" charset="0"/>
              </a:rPr>
              <a:t>При изграждане на компютърни мрежи е целесъобразно обединяването на техните изчислителни, програмни и информационни ресурси с оглед на по-пълното и бързо информационно осигуряване на потребителите. Това стимулира създаването на разпределени бази от данни.</a:t>
            </a:r>
            <a:endParaRPr lang="bg-BG" sz="2400" dirty="0">
              <a:latin typeface="Cambria" panose="02040503050406030204" pitchFamily="18" charset="0"/>
            </a:endParaRPr>
          </a:p>
          <a:p>
            <a:pPr indent="534988" algn="just">
              <a:lnSpc>
                <a:spcPct val="130000"/>
              </a:lnSpc>
              <a:buClr>
                <a:schemeClr val="accent1">
                  <a:lumMod val="75000"/>
                </a:schemeClr>
              </a:buClr>
              <a:buSzPct val="85000"/>
            </a:pPr>
            <a:r>
              <a:rPr lang="de-DE" sz="2400" dirty="0">
                <a:latin typeface="Cambria" panose="02040503050406030204" pitchFamily="18" charset="0"/>
              </a:rPr>
              <a:t>Разпределената база от данни е логически интегрирана база от данни, която физически е разпределена във възлите на компютърната мрежа.</a:t>
            </a:r>
            <a:endParaRPr lang="bg-BG" sz="2400" dirty="0">
              <a:latin typeface="Cambria" panose="02040503050406030204" pitchFamily="18" charset="0"/>
            </a:endParaRPr>
          </a:p>
          <a:p>
            <a:pPr indent="534988" algn="just">
              <a:lnSpc>
                <a:spcPct val="130000"/>
              </a:lnSpc>
              <a:buClr>
                <a:schemeClr val="accent1">
                  <a:lumMod val="75000"/>
                </a:schemeClr>
              </a:buClr>
              <a:buSzPct val="85000"/>
            </a:pPr>
            <a:r>
              <a:rPr lang="de-DE" sz="2400" dirty="0">
                <a:latin typeface="Cambria" panose="02040503050406030204" pitchFamily="18" charset="0"/>
              </a:rPr>
              <a:t>Цялата база от данни (БД) е достъпна от всеки възел, което позволява на големи работни колективи да решават сложни задачи. Разпределените БД осигуряват икономия при използването на персоналните компютри, намаляват грешките от централизацията на данните.</a:t>
            </a:r>
            <a:endParaRPr lang="bg-BG" sz="2400" dirty="0">
              <a:latin typeface="Cambria" panose="02040503050406030204" pitchFamily="18" charset="0"/>
            </a:endParaRPr>
          </a:p>
        </p:txBody>
      </p:sp>
    </p:spTree>
    <p:extLst>
      <p:ext uri="{BB962C8B-B14F-4D97-AF65-F5344CB8AC3E}">
        <p14:creationId xmlns:p14="http://schemas.microsoft.com/office/powerpoint/2010/main" val="4077897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29</a:t>
            </a:fld>
            <a:endParaRPr lang="bg-BG" dirty="0"/>
          </a:p>
        </p:txBody>
      </p:sp>
      <p:sp>
        <p:nvSpPr>
          <p:cNvPr id="2" name="Rectangle 1"/>
          <p:cNvSpPr/>
          <p:nvPr/>
        </p:nvSpPr>
        <p:spPr>
          <a:xfrm>
            <a:off x="2032000" y="43827"/>
            <a:ext cx="9889706" cy="6814173"/>
          </a:xfrm>
          <a:prstGeom prst="rect">
            <a:avLst/>
          </a:prstGeom>
        </p:spPr>
        <p:txBody>
          <a:bodyPr wrap="square">
            <a:spAutoFit/>
          </a:bodyPr>
          <a:lstStyle/>
          <a:p>
            <a:pPr indent="534988" algn="just">
              <a:lnSpc>
                <a:spcPct val="130000"/>
              </a:lnSpc>
              <a:spcAft>
                <a:spcPts val="0"/>
              </a:spcAft>
              <a:buClr>
                <a:schemeClr val="accent1">
                  <a:lumMod val="75000"/>
                </a:schemeClr>
              </a:buClr>
              <a:buSzPct val="85000"/>
            </a:pPr>
            <a:r>
              <a:rPr lang="bg-BG" sz="2400" dirty="0">
                <a:latin typeface="Cambria" panose="02040503050406030204" pitchFamily="18" charset="0"/>
              </a:rPr>
              <a:t>Съществуват два подхода при изграждане на разпределени бази от данни:</a:t>
            </a:r>
          </a:p>
          <a:p>
            <a:pPr marL="792000" lvl="0" indent="-396000" algn="just">
              <a:lnSpc>
                <a:spcPct val="130000"/>
              </a:lnSpc>
              <a:spcAft>
                <a:spcPts val="0"/>
              </a:spcAft>
              <a:buClr>
                <a:schemeClr val="accent1">
                  <a:lumMod val="75000"/>
                </a:schemeClr>
              </a:buClr>
              <a:buSzPct val="85000"/>
              <a:buFont typeface="Wingdings" panose="05000000000000000000" pitchFamily="2" charset="2"/>
              <a:buChar char="q"/>
              <a:tabLst>
                <a:tab pos="457200" algn="l"/>
              </a:tabLst>
              <a:defRPr/>
            </a:pPr>
            <a:r>
              <a:rPr lang="bg-BG" sz="2400" dirty="0"/>
              <a:t>Съхраняване на данните в един възел на разпределената система.</a:t>
            </a:r>
          </a:p>
          <a:p>
            <a:pPr marL="792000" lvl="0" indent="-396000" algn="just">
              <a:lnSpc>
                <a:spcPct val="130000"/>
              </a:lnSpc>
              <a:spcAft>
                <a:spcPts val="0"/>
              </a:spcAft>
              <a:buClr>
                <a:schemeClr val="accent1">
                  <a:lumMod val="75000"/>
                </a:schemeClr>
              </a:buClr>
              <a:buSzPct val="85000"/>
              <a:buFont typeface="Wingdings" panose="05000000000000000000" pitchFamily="2" charset="2"/>
              <a:buChar char="q"/>
              <a:tabLst>
                <a:tab pos="457200" algn="l"/>
              </a:tabLst>
              <a:defRPr/>
            </a:pPr>
            <a:r>
              <a:rPr lang="bg-BG" sz="2400" dirty="0"/>
              <a:t>Дублиране на данните на различни възли в разпределената система.</a:t>
            </a:r>
          </a:p>
          <a:p>
            <a:pPr indent="534988" algn="just">
              <a:lnSpc>
                <a:spcPct val="130000"/>
              </a:lnSpc>
              <a:spcAft>
                <a:spcPts val="0"/>
              </a:spcAft>
              <a:buClr>
                <a:schemeClr val="accent1">
                  <a:lumMod val="75000"/>
                </a:schemeClr>
              </a:buClr>
              <a:buSzPct val="85000"/>
            </a:pPr>
            <a:r>
              <a:rPr lang="bg-BG" sz="2400" dirty="0">
                <a:latin typeface="Cambria" panose="02040503050406030204" pitchFamily="18" charset="0"/>
              </a:rPr>
              <a:t>При първия подход данните се разпределят на отделни порции (фрагменти) в отделните възли на разпределената система, съобразно някакъв принцип. В този случай е необходимо да се създаде и поддържа централизиран индекс с мета информация за местоположението на данните. Всяка заявка за търсене и обработка на данни в разпределената база от данни посредством централизиран сървър се пренасочва към съответен възел на разпределената система. </a:t>
            </a:r>
          </a:p>
        </p:txBody>
      </p:sp>
    </p:spTree>
    <p:extLst>
      <p:ext uri="{BB962C8B-B14F-4D97-AF65-F5344CB8AC3E}">
        <p14:creationId xmlns:p14="http://schemas.microsoft.com/office/powerpoint/2010/main" val="96602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a:t>
            </a:fld>
            <a:endParaRPr lang="bg-BG" dirty="0"/>
          </a:p>
        </p:txBody>
      </p:sp>
      <p:sp>
        <p:nvSpPr>
          <p:cNvPr id="2" name="Rectangle 1"/>
          <p:cNvSpPr/>
          <p:nvPr/>
        </p:nvSpPr>
        <p:spPr>
          <a:xfrm>
            <a:off x="2230040" y="0"/>
            <a:ext cx="9858865" cy="6710082"/>
          </a:xfrm>
          <a:prstGeom prst="rect">
            <a:avLst/>
          </a:prstGeom>
        </p:spPr>
        <p:txBody>
          <a:bodyPr vert="horz" lIns="91440" tIns="45720" rIns="91440" bIns="45720" rtlCol="0" anchor="t">
            <a:noAutofit/>
          </a:bodyPr>
          <a:lstStyle/>
          <a:p>
            <a:pPr indent="457200" algn="just">
              <a:lnSpc>
                <a:spcPct val="150000"/>
              </a:lnSpc>
              <a:buClr>
                <a:schemeClr val="accent1">
                  <a:lumMod val="75000"/>
                </a:schemeClr>
              </a:buClr>
              <a:buSzPct val="85000"/>
              <a:defRPr/>
            </a:pPr>
            <a:r>
              <a:rPr lang="bg-BG" sz="2400" dirty="0">
                <a:latin typeface="Cambria" panose="02040503050406030204" pitchFamily="18" charset="0"/>
              </a:rPr>
              <a:t>Какви решения трябва да се вземат при проектиране и развитие на личните бази данни се определя на база следните въпроси:</a:t>
            </a:r>
          </a:p>
          <a:p>
            <a:pPr marL="853200" lvl="0" indent="-457200" algn="just">
              <a:lnSpc>
                <a:spcPct val="150000"/>
              </a:lnSpc>
              <a:buClr>
                <a:schemeClr val="accent1">
                  <a:lumMod val="75000"/>
                </a:schemeClr>
              </a:buClr>
              <a:buSzPct val="85000"/>
              <a:buFont typeface="+mj-lt"/>
              <a:buAutoNum type="arabicPeriod"/>
              <a:defRPr/>
            </a:pPr>
            <a:r>
              <a:rPr lang="bg-BG" sz="2400" dirty="0"/>
              <a:t>Трябва ли приложението да бъде закупено или да се разработи във фирмата?</a:t>
            </a:r>
          </a:p>
          <a:p>
            <a:pPr marL="853200" lvl="0" indent="-457200" algn="just">
              <a:lnSpc>
                <a:spcPct val="150000"/>
              </a:lnSpc>
              <a:buClr>
                <a:schemeClr val="accent1">
                  <a:lumMod val="75000"/>
                </a:schemeClr>
              </a:buClr>
              <a:buSzPct val="85000"/>
              <a:buFont typeface="+mj-lt"/>
              <a:buAutoNum type="arabicPeriod"/>
              <a:defRPr/>
            </a:pPr>
            <a:r>
              <a:rPr lang="bg-BG" sz="2400" dirty="0"/>
              <a:t>Ако се разработва във фирмата, то от крайният потребител ли да се разработи или от специалист отдела IT?</a:t>
            </a:r>
          </a:p>
          <a:p>
            <a:pPr marL="853200" lvl="0" indent="-457200" algn="just">
              <a:lnSpc>
                <a:spcPct val="150000"/>
              </a:lnSpc>
              <a:buClr>
                <a:schemeClr val="accent1">
                  <a:lumMod val="75000"/>
                </a:schemeClr>
              </a:buClr>
              <a:buSzPct val="85000"/>
              <a:buFont typeface="+mj-lt"/>
              <a:buAutoNum type="arabicPeriod"/>
              <a:defRPr/>
            </a:pPr>
            <a:r>
              <a:rPr lang="bg-BG" sz="2400" dirty="0"/>
              <a:t>Какви данни се изискват от потребителя и как БД трябва да бъде разработена?</a:t>
            </a:r>
          </a:p>
          <a:p>
            <a:pPr marL="853200" lvl="0" indent="-457200" algn="just">
              <a:lnSpc>
                <a:spcPct val="150000"/>
              </a:lnSpc>
              <a:buClr>
                <a:schemeClr val="accent1">
                  <a:lumMod val="75000"/>
                </a:schemeClr>
              </a:buClr>
              <a:buSzPct val="85000"/>
              <a:buFont typeface="+mj-lt"/>
              <a:buAutoNum type="arabicPeriod"/>
              <a:defRPr/>
            </a:pPr>
            <a:r>
              <a:rPr lang="bg-BG" sz="2400" dirty="0"/>
              <a:t>Какъв комерсиален DBMS продукт да се използва?</a:t>
            </a:r>
          </a:p>
          <a:p>
            <a:pPr marL="853200" lvl="0" indent="-457200" algn="just">
              <a:lnSpc>
                <a:spcPct val="150000"/>
              </a:lnSpc>
              <a:buClr>
                <a:schemeClr val="accent1">
                  <a:lumMod val="75000"/>
                </a:schemeClr>
              </a:buClr>
              <a:buSzPct val="85000"/>
              <a:buFont typeface="+mj-lt"/>
              <a:buAutoNum type="arabicPeriod"/>
              <a:defRPr/>
            </a:pPr>
            <a:r>
              <a:rPr lang="bg-BG" sz="2400" dirty="0"/>
              <a:t>Как данните от личната БД да се синхронизират с други БД?</a:t>
            </a:r>
          </a:p>
          <a:p>
            <a:pPr marL="853200" lvl="0" indent="-457200" algn="just">
              <a:lnSpc>
                <a:spcPct val="150000"/>
              </a:lnSpc>
              <a:buClr>
                <a:schemeClr val="accent1">
                  <a:lumMod val="75000"/>
                </a:schemeClr>
              </a:buClr>
              <a:buSzPct val="85000"/>
              <a:buFont typeface="+mj-lt"/>
              <a:buAutoNum type="arabicPeriod"/>
              <a:defRPr/>
            </a:pPr>
            <a:r>
              <a:rPr lang="bg-BG" sz="2400" dirty="0"/>
              <a:t>Кой ще отговаря за точността на данните в БД?</a:t>
            </a:r>
          </a:p>
        </p:txBody>
      </p:sp>
    </p:spTree>
    <p:extLst>
      <p:ext uri="{BB962C8B-B14F-4D97-AF65-F5344CB8AC3E}">
        <p14:creationId xmlns:p14="http://schemas.microsoft.com/office/powerpoint/2010/main" val="129687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30</a:t>
            </a:fld>
            <a:endParaRPr lang="bg-BG" dirty="0"/>
          </a:p>
        </p:txBody>
      </p:sp>
      <p:sp>
        <p:nvSpPr>
          <p:cNvPr id="2" name="Rectangle 1"/>
          <p:cNvSpPr/>
          <p:nvPr/>
        </p:nvSpPr>
        <p:spPr>
          <a:xfrm>
            <a:off x="2032000" y="579293"/>
            <a:ext cx="9889706" cy="5853910"/>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Характерна особеност при подхода с дублиране на данните на различни възли в разпределената система е, че при обновяване на данните съществува относително кратък период от време, през който данните в отделните възли не са уеднаквени. Това обстоятелство като цяло води до неточности при търсене и обработка на данни в разпределената система. </a:t>
            </a:r>
          </a:p>
          <a:p>
            <a:pPr indent="534988" algn="just">
              <a:lnSpc>
                <a:spcPct val="130000"/>
              </a:lnSpc>
              <a:buClr>
                <a:schemeClr val="accent1">
                  <a:lumMod val="75000"/>
                </a:schemeClr>
              </a:buClr>
              <a:buSzPct val="85000"/>
            </a:pPr>
            <a:r>
              <a:rPr lang="bg-BG" sz="2400" dirty="0">
                <a:latin typeface="Cambria" panose="02040503050406030204" pitchFamily="18" charset="0"/>
              </a:rPr>
              <a:t> Основната причина за разработката на системи за работа с бази от данни (БД) е стремежът към обединяване на цялата обработвана от дадена организация информация в едно единно цяло и осигуряване на контролируем достъп до нея. Макар, че това обединение на информацията и контролиране на достъпа да предполагат централизация, това не е крайната цел. </a:t>
            </a:r>
          </a:p>
        </p:txBody>
      </p:sp>
    </p:spTree>
    <p:extLst>
      <p:ext uri="{BB962C8B-B14F-4D97-AF65-F5344CB8AC3E}">
        <p14:creationId xmlns:p14="http://schemas.microsoft.com/office/powerpoint/2010/main" val="3732351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31</a:t>
            </a:fld>
            <a:endParaRPr lang="bg-BG" dirty="0"/>
          </a:p>
        </p:txBody>
      </p:sp>
      <p:sp>
        <p:nvSpPr>
          <p:cNvPr id="2" name="Rectangle 1"/>
          <p:cNvSpPr/>
          <p:nvPr/>
        </p:nvSpPr>
        <p:spPr>
          <a:xfrm>
            <a:off x="2173856" y="0"/>
            <a:ext cx="9799607" cy="6814173"/>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Създаването на компютърните мрежи води до децентрализирана обработка на данните. Децентрализираният подход е логическо отражение на организационната структура на много компании и организации, които се състоят от отделни подразделения, отдели, проектни групи и др., физически разпределени по различни офиси, отдели, предприятия или филиали, като при това всяка отделна производствена единица работи със свое собствено множество от данни. Появата и развитието на разпределените бази от данни (РБД) е естествен процес, който следва и отразява работата в тези организационни структури. РБД дават възможност за общодостъпност на данните, поддържани във всяко подразделение, като при това се осигурява съхранение на тези данни именно там, където те най-често се използват. </a:t>
            </a:r>
          </a:p>
        </p:txBody>
      </p:sp>
    </p:spTree>
    <p:extLst>
      <p:ext uri="{BB962C8B-B14F-4D97-AF65-F5344CB8AC3E}">
        <p14:creationId xmlns:p14="http://schemas.microsoft.com/office/powerpoint/2010/main" val="2211462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32</a:t>
            </a:fld>
            <a:endParaRPr lang="bg-BG" dirty="0"/>
          </a:p>
        </p:txBody>
      </p:sp>
      <p:sp>
        <p:nvSpPr>
          <p:cNvPr id="2" name="Rectangle 1"/>
          <p:cNvSpPr/>
          <p:nvPr/>
        </p:nvSpPr>
        <p:spPr>
          <a:xfrm>
            <a:off x="2363639" y="539575"/>
            <a:ext cx="9402792" cy="5373779"/>
          </a:xfrm>
          <a:prstGeom prst="rect">
            <a:avLst/>
          </a:prstGeom>
        </p:spPr>
        <p:txBody>
          <a:bodyPr wrap="square">
            <a:spAutoFit/>
          </a:bodyPr>
          <a:lstStyle/>
          <a:p>
            <a:pPr lvl="0"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Подобен подход разширява възможностите за съвместно ползване на информацията, като едновременно с това повишава ефективността на достъпа до нея. </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РБД е съвкупност от логически свързани по между си съвкупности от разделими данни (и техните описания), които са физически разпределени в дадена компютърна мрежа или множество от БД в разпределена система, което използващите го приложения виждат като една единна база от данни. Системата за управление на Разпределени бази от данни (СУРБД) се състои от логически единна база от данни, разпределена на определен брой фрагменти. </a:t>
            </a:r>
          </a:p>
        </p:txBody>
      </p:sp>
    </p:spTree>
    <p:extLst>
      <p:ext uri="{BB962C8B-B14F-4D97-AF65-F5344CB8AC3E}">
        <p14:creationId xmlns:p14="http://schemas.microsoft.com/office/powerpoint/2010/main" val="1814534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33</a:t>
            </a:fld>
            <a:endParaRPr lang="bg-BG" dirty="0"/>
          </a:p>
        </p:txBody>
      </p:sp>
      <p:sp>
        <p:nvSpPr>
          <p:cNvPr id="2" name="Rectangle 1"/>
          <p:cNvSpPr/>
          <p:nvPr/>
        </p:nvSpPr>
        <p:spPr>
          <a:xfrm>
            <a:off x="2875470" y="570328"/>
            <a:ext cx="8683925" cy="4893647"/>
          </a:xfrm>
          <a:prstGeom prst="rect">
            <a:avLst/>
          </a:prstGeom>
        </p:spPr>
        <p:txBody>
          <a:bodyPr wrap="square">
            <a:spAutoFit/>
          </a:bodyPr>
          <a:lstStyle/>
          <a:p>
            <a:pPr algn="just">
              <a:lnSpc>
                <a:spcPct val="130000"/>
              </a:lnSpc>
              <a:buClr>
                <a:srgbClr val="D34817">
                  <a:lumMod val="75000"/>
                </a:srgbClr>
              </a:buClr>
              <a:buSzPct val="85000"/>
            </a:pPr>
            <a:r>
              <a:rPr lang="bg-BG" sz="2400" dirty="0">
                <a:solidFill>
                  <a:prstClr val="black"/>
                </a:solidFill>
                <a:latin typeface="Cambria" panose="02040503050406030204" pitchFamily="18" charset="0"/>
              </a:rPr>
              <a:t>Всеки фрагмент се съхранява на един или няколко свързани помежду си в мрежа компютри, работещи под управлението на тази СУБД. </a:t>
            </a:r>
            <a:endParaRPr lang="bg-BG" sz="2400" dirty="0">
              <a:solidFill>
                <a:prstClr val="black"/>
              </a:solidFill>
            </a:endParaRPr>
          </a:p>
          <a:p>
            <a:pPr indent="534988"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Всеки възел може независимо от останалите да обработва заявки от потребителите към локалните данни, както и да обработва данни, физически записани на другите възли. Потребителите работят с РБД чрез съответни приложения и не е необходимо да познават физическата организация на РБД. В Таблица 1 са представени предимствата и недостатъците на СУРБД.</a:t>
            </a:r>
          </a:p>
        </p:txBody>
      </p:sp>
    </p:spTree>
    <p:extLst>
      <p:ext uri="{BB962C8B-B14F-4D97-AF65-F5344CB8AC3E}">
        <p14:creationId xmlns:p14="http://schemas.microsoft.com/office/powerpoint/2010/main" val="1723509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34</a:t>
            </a:fld>
            <a:endParaRPr lang="bg-BG" dirty="0"/>
          </a:p>
        </p:txBody>
      </p:sp>
      <p:pic>
        <p:nvPicPr>
          <p:cNvPr id="2" name="Picture 1"/>
          <p:cNvPicPr>
            <a:picLocks noChangeAspect="1"/>
          </p:cNvPicPr>
          <p:nvPr/>
        </p:nvPicPr>
        <p:blipFill>
          <a:blip r:embed="rId3"/>
          <a:stretch>
            <a:fillRect/>
          </a:stretch>
        </p:blipFill>
        <p:spPr>
          <a:xfrm>
            <a:off x="2032000" y="1079290"/>
            <a:ext cx="10160000" cy="5235246"/>
          </a:xfrm>
          <a:prstGeom prst="rect">
            <a:avLst/>
          </a:prstGeom>
        </p:spPr>
      </p:pic>
      <p:sp>
        <p:nvSpPr>
          <p:cNvPr id="3" name="Rectangle 2"/>
          <p:cNvSpPr/>
          <p:nvPr/>
        </p:nvSpPr>
        <p:spPr>
          <a:xfrm>
            <a:off x="1437851" y="483881"/>
            <a:ext cx="6914393" cy="461665"/>
          </a:xfrm>
          <a:prstGeom prst="rect">
            <a:avLst/>
          </a:prstGeom>
        </p:spPr>
        <p:txBody>
          <a:bodyPr wrap="none">
            <a:spAutoFit/>
          </a:bodyPr>
          <a:lstStyle/>
          <a:p>
            <a:pPr algn="ctr">
              <a:spcAft>
                <a:spcPts val="0"/>
              </a:spcAft>
            </a:pPr>
            <a:r>
              <a:rPr lang="en-GB" sz="2400" dirty="0">
                <a:latin typeface="Cambria" panose="02040503050406030204" pitchFamily="18" charset="0"/>
                <a:ea typeface="Times New Roman" panose="02020603050405020304" pitchFamily="18" charset="0"/>
                <a:cs typeface="Arial" panose="020B0604020202020204" pitchFamily="34" charset="0"/>
              </a:rPr>
              <a:t>Таблица 1. Предимства и </a:t>
            </a:r>
            <a:r>
              <a:rPr lang="bg-BG" sz="2400" dirty="0">
                <a:latin typeface="Cambria" panose="02040503050406030204" pitchFamily="18" charset="0"/>
                <a:ea typeface="Times New Roman" panose="02020603050405020304" pitchFamily="18" charset="0"/>
                <a:cs typeface="Arial" panose="020B0604020202020204" pitchFamily="34" charset="0"/>
              </a:rPr>
              <a:t>недостатъци</a:t>
            </a:r>
            <a:r>
              <a:rPr lang="en-GB" sz="2400" dirty="0">
                <a:latin typeface="Cambria" panose="02040503050406030204" pitchFamily="18" charset="0"/>
                <a:ea typeface="Times New Roman" panose="02020603050405020304" pitchFamily="18" charset="0"/>
                <a:cs typeface="Arial" panose="020B0604020202020204" pitchFamily="34" charset="0"/>
              </a:rPr>
              <a:t> на СУРБД</a:t>
            </a:r>
            <a:endParaRPr lang="bg-BG" sz="2400" dirty="0">
              <a:effectLst/>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173754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35</a:t>
            </a:fld>
            <a:endParaRPr lang="bg-BG" dirty="0"/>
          </a:p>
        </p:txBody>
      </p:sp>
      <p:sp>
        <p:nvSpPr>
          <p:cNvPr id="2" name="Rectangle 1"/>
          <p:cNvSpPr/>
          <p:nvPr/>
        </p:nvSpPr>
        <p:spPr>
          <a:xfrm>
            <a:off x="1742537" y="43827"/>
            <a:ext cx="10282686" cy="6814173"/>
          </a:xfrm>
          <a:prstGeom prst="rect">
            <a:avLst/>
          </a:prstGeom>
        </p:spPr>
        <p:txBody>
          <a:bodyPr wrap="square">
            <a:spAutoFit/>
          </a:bodyPr>
          <a:lstStyle/>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Известни са и различни стратегии на разпределение, репликиране и копиране на данните в РБД, като предимствата и недостатъците на тези стратегии могат да се видят в литературата.</a:t>
            </a:r>
          </a:p>
          <a:p>
            <a:pPr marL="792000" indent="-396000" algn="just">
              <a:lnSpc>
                <a:spcPct val="130000"/>
              </a:lnSpc>
              <a:buClr>
                <a:schemeClr val="accent1">
                  <a:lumMod val="75000"/>
                </a:schemeClr>
              </a:buClr>
              <a:buSzPct val="85000"/>
              <a:buFont typeface="Wingdings" panose="05000000000000000000" pitchFamily="2" charset="2"/>
              <a:buChar char="q"/>
              <a:tabLst>
                <a:tab pos="457200" algn="l"/>
              </a:tabLst>
              <a:defRPr/>
            </a:pPr>
            <a:r>
              <a:rPr lang="bg-BG" sz="2400" dirty="0"/>
              <a:t>Пълно разделение – всеки един възел съдържа определена част от базата данни. Предимство е, че нарастването на БД е без ограничение, измененията се извършват често, а възела ползва пълна автономия на информацията. Недостатъци са увеличаването на закъсненията, натоварването и надеждността на възела;</a:t>
            </a:r>
          </a:p>
          <a:p>
            <a:pPr marL="792000" indent="-396000" algn="just">
              <a:lnSpc>
                <a:spcPct val="130000"/>
              </a:lnSpc>
              <a:buClr>
                <a:schemeClr val="accent1">
                  <a:lumMod val="75000"/>
                </a:schemeClr>
              </a:buClr>
              <a:buSzPct val="85000"/>
              <a:buFont typeface="Wingdings" panose="05000000000000000000" pitchFamily="2" charset="2"/>
              <a:buChar char="q"/>
              <a:tabLst>
                <a:tab pos="457200" algn="l"/>
              </a:tabLst>
              <a:defRPr/>
            </a:pPr>
            <a:r>
              <a:rPr lang="bg-BG" sz="2400" dirty="0"/>
              <a:t>Пълно дублиране – всеки възел съдържа копия от БД, така че всеки един елемент може да бъде открит във всеки възел. Предимство е повишената надеждност, ниски закъснения. Недостатък – ограничение в размера на БД и трудно се извършват изменения на данните в БД;</a:t>
            </a:r>
          </a:p>
        </p:txBody>
      </p:sp>
    </p:spTree>
    <p:extLst>
      <p:ext uri="{BB962C8B-B14F-4D97-AF65-F5344CB8AC3E}">
        <p14:creationId xmlns:p14="http://schemas.microsoft.com/office/powerpoint/2010/main" val="409672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36</a:t>
            </a:fld>
            <a:endParaRPr lang="bg-BG" dirty="0"/>
          </a:p>
        </p:txBody>
      </p:sp>
      <p:sp>
        <p:nvSpPr>
          <p:cNvPr id="2" name="Rectangle 1"/>
          <p:cNvSpPr/>
          <p:nvPr/>
        </p:nvSpPr>
        <p:spPr>
          <a:xfrm>
            <a:off x="1932319" y="73464"/>
            <a:ext cx="10041146" cy="6173165"/>
          </a:xfrm>
          <a:prstGeom prst="rect">
            <a:avLst/>
          </a:prstGeom>
        </p:spPr>
        <p:txBody>
          <a:bodyPr wrap="square">
            <a:spAutoFit/>
          </a:bodyPr>
          <a:lstStyle/>
          <a:p>
            <a:pPr marL="792000" lvl="0" indent="-396000" algn="just">
              <a:lnSpc>
                <a:spcPct val="130000"/>
              </a:lnSpc>
              <a:spcAft>
                <a:spcPts val="0"/>
              </a:spcAft>
              <a:buClr>
                <a:schemeClr val="accent1">
                  <a:lumMod val="75000"/>
                </a:schemeClr>
              </a:buClr>
              <a:buSzPct val="85000"/>
              <a:buFont typeface="Wingdings" panose="05000000000000000000" pitchFamily="2" charset="2"/>
              <a:buChar char="q"/>
              <a:tabLst>
                <a:tab pos="457200" algn="l"/>
              </a:tabLst>
              <a:defRPr/>
            </a:pPr>
            <a:r>
              <a:rPr lang="bg-BG" sz="2400" dirty="0"/>
              <a:t>Кеширане – всеки възел съдържа главно копие и кеш копие, разположени на дадени места в РБД. Предимства - разширението на паметта се извършва лесно. При необходимост от извършване на изменение всички изменения се насочват към главното копие. Недостатък е ниската надеждност;</a:t>
            </a:r>
          </a:p>
          <a:p>
            <a:pPr marL="792000" lvl="0" indent="-396000" algn="just">
              <a:lnSpc>
                <a:spcPct val="130000"/>
              </a:lnSpc>
              <a:spcAft>
                <a:spcPts val="0"/>
              </a:spcAft>
              <a:buClr>
                <a:schemeClr val="accent1">
                  <a:lumMod val="75000"/>
                </a:schemeClr>
              </a:buClr>
              <a:buSzPct val="85000"/>
              <a:buFont typeface="Wingdings" panose="05000000000000000000" pitchFamily="2" charset="2"/>
              <a:buChar char="q"/>
              <a:tabLst>
                <a:tab pos="457200" algn="l"/>
              </a:tabLst>
              <a:defRPr/>
            </a:pPr>
            <a:r>
              <a:rPr lang="bg-BG" sz="2400" dirty="0"/>
              <a:t>Частично дублиране – части от БД са разположени на различни места. Предимства –повишаване на надеждността. Недостатък - трудно се прави промяна в БД, а когато е необходимо, се налага да се направи справка в т.н. системен каталог.</a:t>
            </a:r>
          </a:p>
          <a:p>
            <a:pPr algn="just">
              <a:spcAft>
                <a:spcPts val="0"/>
              </a:spcAft>
            </a:pPr>
            <a:r>
              <a:rPr lang="bg-BG" dirty="0">
                <a:latin typeface="Verdana" panose="020B0604030504040204" pitchFamily="34" charset="0"/>
                <a:ea typeface="Times New Roman" panose="02020603050405020304" pitchFamily="18" charset="0"/>
                <a:cs typeface="Arial" panose="020B0604020202020204" pitchFamily="34" charset="0"/>
              </a:rPr>
              <a:t> </a:t>
            </a:r>
            <a:r>
              <a:rPr lang="bg-BG" sz="2400" b="1" i="1" dirty="0"/>
              <a:t>Разпределени релативни бази данни</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Това е структура, която да осигурява автономна работа на отдалечени от централната база данни обекти, дори и при загуба на връзка с централната база данни. </a:t>
            </a:r>
            <a:endParaRPr lang="bg-BG" sz="2400" b="1" i="1" dirty="0"/>
          </a:p>
        </p:txBody>
      </p:sp>
    </p:spTree>
    <p:extLst>
      <p:ext uri="{BB962C8B-B14F-4D97-AF65-F5344CB8AC3E}">
        <p14:creationId xmlns:p14="http://schemas.microsoft.com/office/powerpoint/2010/main" val="1595889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37</a:t>
            </a:fld>
            <a:endParaRPr lang="bg-BG" dirty="0"/>
          </a:p>
        </p:txBody>
      </p:sp>
      <p:sp>
        <p:nvSpPr>
          <p:cNvPr id="2" name="Rectangle 1"/>
          <p:cNvSpPr/>
          <p:nvPr/>
        </p:nvSpPr>
        <p:spPr>
          <a:xfrm>
            <a:off x="2448858" y="218828"/>
            <a:ext cx="9545918" cy="6334042"/>
          </a:xfrm>
          <a:prstGeom prst="rect">
            <a:avLst/>
          </a:prstGeom>
        </p:spPr>
        <p:txBody>
          <a:bodyPr wrap="square">
            <a:spAutoFit/>
          </a:bodyPr>
          <a:lstStyle/>
          <a:p>
            <a:pPr indent="534988"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Синхронизацията на таблиците се осъществява между таблици в база данни на основния сървър на Възложителя (Извадка от Централната База Данни) и таблици в база данни на сървъри, разположени в отдалечените обекти (Локална База Данни). </a:t>
            </a:r>
          </a:p>
          <a:p>
            <a:pPr indent="534988"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За осъществяване на синхронизацията към обектите (таблици и полета) в базите данни се добавят допълнителни обекти, които се ползват изключително в алгоритмите за синхронизация. </a:t>
            </a:r>
          </a:p>
          <a:p>
            <a:pPr indent="534988" algn="just">
              <a:lnSpc>
                <a:spcPct val="130000"/>
              </a:lnSpc>
              <a:spcAft>
                <a:spcPts val="0"/>
              </a:spcAft>
              <a:buClr>
                <a:srgbClr val="D34817">
                  <a:lumMod val="75000"/>
                </a:srgbClr>
              </a:buClr>
              <a:buSzPct val="85000"/>
            </a:pPr>
            <a:r>
              <a:rPr lang="bg-BG" sz="2400" i="1" dirty="0">
                <a:solidFill>
                  <a:prstClr val="black"/>
                </a:solidFill>
                <a:latin typeface="Cambria" panose="02040503050406030204" pitchFamily="18" charset="0"/>
              </a:rPr>
              <a:t>Вариант 1: </a:t>
            </a:r>
            <a:r>
              <a:rPr lang="bg-BG" sz="2400" dirty="0">
                <a:solidFill>
                  <a:prstClr val="black"/>
                </a:solidFill>
                <a:latin typeface="Cambria" panose="02040503050406030204" pitchFamily="18" charset="0"/>
              </a:rPr>
              <a:t>За осигуряване на синхронизацията на свързани таблици, всяко поле съдържащо идентификатор на връзка се дублира с поле, съдържащо идентификатора на записа от свързаната таблица, получен от </a:t>
            </a:r>
            <a:r>
              <a:rPr lang="bg-BG" sz="2400" dirty="0">
                <a:solidFill>
                  <a:prstClr val="black"/>
                </a:solidFill>
              </a:rPr>
              <a:t>извадка от централната база данни </a:t>
            </a:r>
            <a:r>
              <a:rPr lang="bg-BG" sz="2400" dirty="0">
                <a:solidFill>
                  <a:prstClr val="black"/>
                </a:solidFill>
                <a:latin typeface="Cambria" panose="02040503050406030204" pitchFamily="18" charset="0"/>
              </a:rPr>
              <a:t>след синхронизацията. </a:t>
            </a:r>
          </a:p>
        </p:txBody>
      </p:sp>
    </p:spTree>
    <p:extLst>
      <p:ext uri="{BB962C8B-B14F-4D97-AF65-F5344CB8AC3E}">
        <p14:creationId xmlns:p14="http://schemas.microsoft.com/office/powerpoint/2010/main" val="33124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38</a:t>
            </a:fld>
            <a:endParaRPr lang="bg-BG" dirty="0"/>
          </a:p>
        </p:txBody>
      </p:sp>
      <p:sp>
        <p:nvSpPr>
          <p:cNvPr id="2" name="Rectangle 1"/>
          <p:cNvSpPr/>
          <p:nvPr/>
        </p:nvSpPr>
        <p:spPr>
          <a:xfrm>
            <a:off x="2294628" y="539575"/>
            <a:ext cx="9351034" cy="5373779"/>
          </a:xfrm>
          <a:prstGeom prst="rect">
            <a:avLst/>
          </a:prstGeom>
        </p:spPr>
        <p:txBody>
          <a:bodyPr wrap="square">
            <a:spAutoFit/>
          </a:bodyPr>
          <a:lstStyle/>
          <a:p>
            <a:pPr indent="534988" algn="just">
              <a:lnSpc>
                <a:spcPct val="130000"/>
              </a:lnSpc>
              <a:buClr>
                <a:srgbClr val="D34817">
                  <a:lumMod val="75000"/>
                </a:srgbClr>
              </a:buClr>
              <a:buSzPct val="85000"/>
            </a:pPr>
            <a:r>
              <a:rPr lang="bg-BG" sz="2400" i="1" dirty="0">
                <a:solidFill>
                  <a:prstClr val="black"/>
                </a:solidFill>
                <a:latin typeface="Cambria" panose="02040503050406030204" pitchFamily="18" charset="0"/>
              </a:rPr>
              <a:t>Вариант 2: </a:t>
            </a:r>
            <a:r>
              <a:rPr lang="bg-BG" sz="2400" dirty="0">
                <a:solidFill>
                  <a:prstClr val="black"/>
                </a:solidFill>
                <a:latin typeface="Cambria" panose="02040503050406030204" pitchFamily="18" charset="0"/>
              </a:rPr>
              <a:t>За осигуряване на синхронизацията на свързани таблици, в програмата за синхронизация се дефинират обекти, които съдържат информация за връзките между таблиците. Тия обекти служат за създаване на заявки, които да заместват физическите таблици и вместо тях да участват в процеса на синхронизация. </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Синхронизацията се осъществява от обща програма за синхронизация, която осъществява връзки както с </a:t>
            </a:r>
            <a:r>
              <a:rPr lang="bg-BG" sz="2400" dirty="0">
                <a:solidFill>
                  <a:prstClr val="black"/>
                </a:solidFill>
              </a:rPr>
              <a:t>извадка от централната база данни след синхронизацията</a:t>
            </a:r>
            <a:r>
              <a:rPr lang="bg-BG" sz="2400" dirty="0">
                <a:solidFill>
                  <a:prstClr val="black"/>
                </a:solidFill>
                <a:latin typeface="Cambria" panose="02040503050406030204" pitchFamily="18" charset="0"/>
              </a:rPr>
              <a:t>, така и с всички </a:t>
            </a:r>
            <a:r>
              <a:rPr lang="bg-BG" sz="2400" dirty="0">
                <a:solidFill>
                  <a:prstClr val="black"/>
                </a:solidFill>
              </a:rPr>
              <a:t>локални бази данни </a:t>
            </a:r>
            <a:r>
              <a:rPr lang="bg-BG" sz="2400" dirty="0">
                <a:solidFill>
                  <a:prstClr val="black"/>
                </a:solidFill>
                <a:latin typeface="Cambria" panose="02040503050406030204" pitchFamily="18" charset="0"/>
              </a:rPr>
              <a:t>. </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 Поддържат се три вида синхронизация на таблици. </a:t>
            </a:r>
          </a:p>
        </p:txBody>
      </p:sp>
    </p:spTree>
    <p:extLst>
      <p:ext uri="{BB962C8B-B14F-4D97-AF65-F5344CB8AC3E}">
        <p14:creationId xmlns:p14="http://schemas.microsoft.com/office/powerpoint/2010/main" val="141037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39</a:t>
            </a:fld>
            <a:endParaRPr lang="bg-BG" dirty="0"/>
          </a:p>
        </p:txBody>
      </p:sp>
      <p:sp>
        <p:nvSpPr>
          <p:cNvPr id="2" name="Rectangle 1"/>
          <p:cNvSpPr/>
          <p:nvPr/>
        </p:nvSpPr>
        <p:spPr>
          <a:xfrm>
            <a:off x="1842218" y="0"/>
            <a:ext cx="10062234" cy="6814173"/>
          </a:xfrm>
          <a:prstGeom prst="rect">
            <a:avLst/>
          </a:prstGeom>
        </p:spPr>
        <p:txBody>
          <a:bodyPr wrap="square">
            <a:spAutoFit/>
          </a:bodyPr>
          <a:lstStyle/>
          <a:p>
            <a:pPr marL="896938" indent="-457200" algn="just">
              <a:lnSpc>
                <a:spcPct val="130000"/>
              </a:lnSpc>
              <a:buClr>
                <a:schemeClr val="accent1">
                  <a:lumMod val="75000"/>
                </a:schemeClr>
              </a:buClr>
              <a:buSzPct val="85000"/>
              <a:buFont typeface="+mj-lt"/>
              <a:buAutoNum type="arabicPeriod"/>
              <a:defRPr/>
            </a:pPr>
            <a:r>
              <a:rPr lang="bg-BG" sz="2400" dirty="0"/>
              <a:t>Записите в преобладаващата част таблици се променят (добавят и редактират) само в извадката от централната база данни след синхронизацията, а промените се отразяват по всички локални бази данни Тази синхронизация може да се нарече от „главната към локалните“.</a:t>
            </a:r>
          </a:p>
          <a:p>
            <a:pPr marL="896938" lvl="0" indent="-457200" algn="just">
              <a:lnSpc>
                <a:spcPct val="130000"/>
              </a:lnSpc>
              <a:buClr>
                <a:schemeClr val="accent1">
                  <a:lumMod val="75000"/>
                </a:schemeClr>
              </a:buClr>
              <a:buSzPct val="85000"/>
              <a:buFont typeface="+mj-lt"/>
              <a:buAutoNum type="arabicPeriod"/>
              <a:defRPr/>
            </a:pPr>
            <a:r>
              <a:rPr lang="bg-BG" sz="2400" dirty="0"/>
              <a:t>Вторият вид синхронизация позволява редактиране и добавяне на записи във всички бази данни. Осигурява се механизъм за синхронизиране на всички сървъри, както и за регистриране и решаване на колизии. Тази синхронизация е от „всички към всички“.</a:t>
            </a:r>
          </a:p>
          <a:p>
            <a:pPr marL="896938" lvl="0" indent="-457200" algn="just">
              <a:lnSpc>
                <a:spcPct val="130000"/>
              </a:lnSpc>
              <a:buClr>
                <a:schemeClr val="accent1">
                  <a:lumMod val="75000"/>
                </a:schemeClr>
              </a:buClr>
              <a:buSzPct val="85000"/>
              <a:buFont typeface="+mj-lt"/>
              <a:buAutoNum type="arabicPeriod"/>
              <a:defRPr/>
            </a:pPr>
            <a:r>
              <a:rPr lang="bg-BG" sz="2400" dirty="0"/>
              <a:t>Третият вид - таблици допускат добавяне и редактиране (и анулиране) на записи единствено в една от локалните бази данни и всички записи се натрупват в извадката на централната база данни. Тази синхронизация е от „всички към главната“.</a:t>
            </a:r>
          </a:p>
        </p:txBody>
      </p:sp>
    </p:spTree>
    <p:extLst>
      <p:ext uri="{BB962C8B-B14F-4D97-AF65-F5344CB8AC3E}">
        <p14:creationId xmlns:p14="http://schemas.microsoft.com/office/powerpoint/2010/main" val="337667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8036" y="643338"/>
            <a:ext cx="9798958" cy="4049685"/>
          </a:xfrm>
        </p:spPr>
        <p:txBody>
          <a:bodyPr vert="horz" lIns="91440" tIns="45720" rIns="91440" bIns="45720" rtlCol="0" anchor="t">
            <a:noAutofit/>
          </a:bodyPr>
          <a:lstStyle/>
          <a:p>
            <a:pPr indent="449263" algn="just">
              <a:lnSpc>
                <a:spcPct val="150000"/>
              </a:lnSpc>
            </a:pPr>
            <a:r>
              <a:rPr lang="bg-BG" sz="2400" dirty="0"/>
              <a:t>Личните БД са широко използвани, защото те често могат да подобрят личната производителност, но те също и привличат риск: данните не могат лесно да бъдат споделени с други потребители. Например, данните за контакти на един мениджър по продажби често са нужни и на останалите. Това е илюстрация на един общ проблем: ако данните са в областта на интересите на един потребител често те могат да станат интересни и за други.</a:t>
            </a:r>
          </a:p>
        </p:txBody>
      </p:sp>
      <p:sp>
        <p:nvSpPr>
          <p:cNvPr id="4" name="Slide Number Placeholder 3"/>
          <p:cNvSpPr>
            <a:spLocks noGrp="1"/>
          </p:cNvSpPr>
          <p:nvPr>
            <p:ph type="sldNum" sz="quarter" idx="12"/>
          </p:nvPr>
        </p:nvSpPr>
        <p:spPr/>
        <p:txBody>
          <a:bodyPr/>
          <a:lstStyle/>
          <a:p>
            <a:fld id="{081674E5-CD74-4638-A238-012A517DC16A}" type="slidenum">
              <a:rPr lang="bg-BG" smtClean="0"/>
              <a:t>4</a:t>
            </a:fld>
            <a:endParaRPr lang="bg-BG" dirty="0"/>
          </a:p>
        </p:txBody>
      </p:sp>
    </p:spTree>
    <p:extLst>
      <p:ext uri="{BB962C8B-B14F-4D97-AF65-F5344CB8AC3E}">
        <p14:creationId xmlns:p14="http://schemas.microsoft.com/office/powerpoint/2010/main" val="1790776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40</a:t>
            </a:fld>
            <a:endParaRPr lang="bg-BG" dirty="0"/>
          </a:p>
        </p:txBody>
      </p:sp>
      <p:sp>
        <p:nvSpPr>
          <p:cNvPr id="2" name="Rectangle 1"/>
          <p:cNvSpPr/>
          <p:nvPr/>
        </p:nvSpPr>
        <p:spPr>
          <a:xfrm>
            <a:off x="2501661" y="597596"/>
            <a:ext cx="9437297" cy="4782848"/>
          </a:xfrm>
          <a:prstGeom prst="rect">
            <a:avLst/>
          </a:prstGeom>
        </p:spPr>
        <p:txBody>
          <a:bodyPr wrap="square">
            <a:spAutoFit/>
          </a:bodyPr>
          <a:lstStyle/>
          <a:p>
            <a:pPr algn="just"/>
            <a:r>
              <a:rPr lang="bg-BG" sz="2400" b="1" i="1" dirty="0"/>
              <a:t>Разпределени заявки</a:t>
            </a:r>
          </a:p>
          <a:p>
            <a:pPr indent="534988" algn="just">
              <a:lnSpc>
                <a:spcPct val="130000"/>
              </a:lnSpc>
              <a:buClr>
                <a:srgbClr val="D34817">
                  <a:lumMod val="75000"/>
                </a:srgbClr>
              </a:buClr>
              <a:buSzPct val="85000"/>
            </a:pPr>
            <a:r>
              <a:rPr lang="bg-BG" sz="2400" b="1" i="1" dirty="0"/>
              <a:t> </a:t>
            </a:r>
            <a:r>
              <a:rPr lang="bg-BG" sz="2400" dirty="0">
                <a:solidFill>
                  <a:prstClr val="black"/>
                </a:solidFill>
                <a:latin typeface="Cambria" panose="02040503050406030204" pitchFamily="18" charset="0"/>
              </a:rPr>
              <a:t>Разпределената заявка е функция на разпределена база данни, която позволява на приложения и потребители да предават SQL изрази, които се обръщат към две или повече СУБД или бази данни в един израз. Например, свързване между две таблици в две различни БД, изпълняване на операция UNION между SQL таблица и производна таблица на Oracle. Поддържаните СУБД включват операции за Linux, UNIX и Windows.</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 </a:t>
            </a:r>
          </a:p>
        </p:txBody>
      </p:sp>
    </p:spTree>
    <p:extLst>
      <p:ext uri="{BB962C8B-B14F-4D97-AF65-F5344CB8AC3E}">
        <p14:creationId xmlns:p14="http://schemas.microsoft.com/office/powerpoint/2010/main" val="3734225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41</a:t>
            </a:fld>
            <a:endParaRPr lang="bg-BG" dirty="0"/>
          </a:p>
        </p:txBody>
      </p:sp>
      <p:sp>
        <p:nvSpPr>
          <p:cNvPr id="2" name="Rectangle 1"/>
          <p:cNvSpPr/>
          <p:nvPr/>
        </p:nvSpPr>
        <p:spPr>
          <a:xfrm>
            <a:off x="2841728" y="218954"/>
            <a:ext cx="8978236" cy="6283964"/>
          </a:xfrm>
          <a:prstGeom prst="rect">
            <a:avLst/>
          </a:prstGeom>
        </p:spPr>
        <p:txBody>
          <a:bodyPr wrap="square">
            <a:spAutoFit/>
          </a:bodyPr>
          <a:lstStyle/>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Разпределеното запитване осигурява прозрачност за мястото по отношение на обектите в базата данни. Ако се премести информация (в таблици), обръщенията към тази информация (наречени прякори) могат да се обновят, без да се променят приложенията, за които е необходима тази информация. </a:t>
            </a:r>
          </a:p>
          <a:p>
            <a:pPr indent="534988" algn="just">
              <a:lnSpc>
                <a:spcPct val="130000"/>
              </a:lnSpc>
              <a:buClr>
                <a:srgbClr val="D34817">
                  <a:lumMod val="75000"/>
                </a:srgbClr>
              </a:buClr>
              <a:buSzPct val="85000"/>
            </a:pPr>
            <a:r>
              <a:rPr lang="bg-BG" sz="2400" dirty="0">
                <a:solidFill>
                  <a:prstClr val="black"/>
                </a:solidFill>
              </a:rPr>
              <a:t>Разпределеното запитване действа по почти автономен начин. Например, могат да се подават DB2 заявки, съдържащи препратки към Oracle обекти, докато Oracle приложения осъществяват достъп до същия сървър. Разпределеното запитване не монополизира и не ограничава достъпа (освен ограниченията за интегритет и заключване) до обекти на Oracle или на други СУБД.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13429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42</a:t>
            </a:fld>
            <a:endParaRPr lang="bg-BG" dirty="0"/>
          </a:p>
        </p:txBody>
      </p:sp>
      <p:sp>
        <p:nvSpPr>
          <p:cNvPr id="2" name="Rectangle 1"/>
          <p:cNvSpPr/>
          <p:nvPr/>
        </p:nvSpPr>
        <p:spPr>
          <a:xfrm>
            <a:off x="2702858" y="756521"/>
            <a:ext cx="8771035" cy="3933384"/>
          </a:xfrm>
          <a:prstGeom prst="rect">
            <a:avLst/>
          </a:prstGeom>
        </p:spPr>
        <p:txBody>
          <a:bodyPr wrap="square">
            <a:spAutoFit/>
          </a:bodyPr>
          <a:lstStyle/>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Реализацията на функцията за разпределена заявка се състои от потребителски модел, база данни, която ще служи като обединена база данни, и един или повече отдалечени източници на данни. Обединената база данни съдържа каталог с елементи, които идентифицират източниците на данни и техните характеристики. Източникът на данни се състои от СУБД и данни. Приложенията се свързват към обединената база данни като към всяка друга  база данни. </a:t>
            </a:r>
          </a:p>
        </p:txBody>
      </p:sp>
    </p:spTree>
    <p:extLst>
      <p:ext uri="{BB962C8B-B14F-4D97-AF65-F5344CB8AC3E}">
        <p14:creationId xmlns:p14="http://schemas.microsoft.com/office/powerpoint/2010/main" val="1739102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43</a:t>
            </a:fld>
            <a:endParaRPr lang="bg-BG" dirty="0"/>
          </a:p>
        </p:txBody>
      </p:sp>
      <p:sp>
        <p:nvSpPr>
          <p:cNvPr id="2" name="Rectangle 1"/>
          <p:cNvSpPr/>
          <p:nvPr/>
        </p:nvSpPr>
        <p:spPr>
          <a:xfrm>
            <a:off x="2032000" y="0"/>
            <a:ext cx="9993223" cy="6814173"/>
          </a:xfrm>
          <a:prstGeom prst="rect">
            <a:avLst/>
          </a:prstGeom>
        </p:spPr>
        <p:txBody>
          <a:bodyPr wrap="square">
            <a:spAutoFit/>
          </a:bodyPr>
          <a:lstStyle/>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След установяването на обединената система, информацията в източниците на данни може бъде достигана, както ако беше в една голяма база данни. Потребителите и приложенията изпращат заявки към една обединена база данни, която после извлича данни от релационни или Oracle системи, според необходимостта. Потребителят и приложенията определят прякори в запитванията; тези прякори осигуряват обръщения към таблици - основни и производни, разположени в източниците на данни. От гледна точка на крайния потребител прякорите са подобни на псевдоними.</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Много фактори могат да повлияят върху изпълнението на разпределените запитвания. Най-критичният фактор е да се осигури, че в глобалния каталог на обединената база данни е записана акуратна и актуална информация за източниците на данни и техните обекти.</a:t>
            </a:r>
          </a:p>
        </p:txBody>
      </p:sp>
    </p:spTree>
    <p:extLst>
      <p:ext uri="{BB962C8B-B14F-4D97-AF65-F5344CB8AC3E}">
        <p14:creationId xmlns:p14="http://schemas.microsoft.com/office/powerpoint/2010/main" val="447665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44</a:t>
            </a:fld>
            <a:endParaRPr lang="bg-BG" dirty="0"/>
          </a:p>
        </p:txBody>
      </p:sp>
      <p:sp>
        <p:nvSpPr>
          <p:cNvPr id="2" name="Rectangle 1"/>
          <p:cNvSpPr/>
          <p:nvPr/>
        </p:nvSpPr>
        <p:spPr>
          <a:xfrm>
            <a:off x="2205318" y="497541"/>
            <a:ext cx="9574052" cy="5803833"/>
          </a:xfrm>
          <a:prstGeom prst="rect">
            <a:avLst/>
          </a:prstGeom>
        </p:spPr>
        <p:txBody>
          <a:bodyPr wrap="square">
            <a:spAutoFit/>
          </a:bodyPr>
          <a:lstStyle/>
          <a:p>
            <a:pPr algn="just">
              <a:lnSpc>
                <a:spcPct val="130000"/>
              </a:lnSpc>
              <a:buClr>
                <a:srgbClr val="D34817">
                  <a:lumMod val="75000"/>
                </a:srgbClr>
              </a:buClr>
              <a:buSzPct val="85000"/>
            </a:pPr>
            <a:r>
              <a:rPr lang="bg-BG" sz="2400" dirty="0">
                <a:solidFill>
                  <a:prstClr val="black"/>
                </a:solidFill>
                <a:latin typeface="Cambria" panose="02040503050406030204" pitchFamily="18" charset="0"/>
              </a:rPr>
              <a:t>Тази информация се използва от БД оптимизатор и може да засегне решения за потискане на операции по оценка на източници на данни. </a:t>
            </a:r>
          </a:p>
          <a:p>
            <a:pPr indent="534988" algn="just">
              <a:lnSpc>
                <a:spcPct val="130000"/>
              </a:lnSpc>
              <a:buClr>
                <a:srgbClr val="D34817">
                  <a:lumMod val="75000"/>
                </a:srgbClr>
              </a:buClr>
              <a:buSzPct val="85000"/>
            </a:pPr>
            <a:r>
              <a:rPr lang="bg-BG" sz="2400" dirty="0">
                <a:solidFill>
                  <a:prstClr val="black"/>
                </a:solidFill>
                <a:latin typeface="Cambria" panose="02040503050406030204" pitchFamily="18" charset="0"/>
              </a:rPr>
              <a:t> Системите за управление на разпределена база от данни са езиков програмен комплекс, осигуряващ нуждите на разпределената обработка на информация. Разпределението на данните при определяне на местоположението на данните е възможно като се приложи един от следните варианти за разпределение на данните: </a:t>
            </a:r>
          </a:p>
          <a:p>
            <a:pPr marL="896938" indent="-457200" algn="just">
              <a:lnSpc>
                <a:spcPct val="130000"/>
              </a:lnSpc>
              <a:buClr>
                <a:schemeClr val="accent1">
                  <a:lumMod val="75000"/>
                </a:schemeClr>
              </a:buClr>
              <a:buSzPct val="85000"/>
              <a:buFont typeface="+mj-lt"/>
              <a:buAutoNum type="arabicPeriod"/>
              <a:defRPr/>
            </a:pPr>
            <a:r>
              <a:rPr lang="bg-BG" sz="2400" dirty="0"/>
              <a:t>Дублиране на данните – изисква във всеки възел от мрежата да се намират данни, отнасящи се до цялата мрежа;</a:t>
            </a:r>
          </a:p>
          <a:p>
            <a:pPr indent="534988" algn="just">
              <a:lnSpc>
                <a:spcPct val="130000"/>
              </a:lnSpc>
              <a:buClr>
                <a:srgbClr val="D34817">
                  <a:lumMod val="75000"/>
                </a:srgbClr>
              </a:buClr>
              <a:buSzPct val="85000"/>
            </a:pP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38147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45</a:t>
            </a:fld>
            <a:endParaRPr lang="bg-BG" dirty="0"/>
          </a:p>
        </p:txBody>
      </p:sp>
      <p:sp>
        <p:nvSpPr>
          <p:cNvPr id="2" name="Rectangle 1"/>
          <p:cNvSpPr/>
          <p:nvPr/>
        </p:nvSpPr>
        <p:spPr>
          <a:xfrm>
            <a:off x="2032000" y="216029"/>
            <a:ext cx="9906958" cy="5323701"/>
          </a:xfrm>
          <a:prstGeom prst="rect">
            <a:avLst/>
          </a:prstGeom>
        </p:spPr>
        <p:txBody>
          <a:bodyPr wrap="square">
            <a:spAutoFit/>
          </a:bodyPr>
          <a:lstStyle/>
          <a:p>
            <a:pPr marL="896938" lvl="0" indent="-457200" algn="just">
              <a:lnSpc>
                <a:spcPct val="130000"/>
              </a:lnSpc>
              <a:spcAft>
                <a:spcPts val="0"/>
              </a:spcAft>
              <a:buClr>
                <a:schemeClr val="accent1">
                  <a:lumMod val="75000"/>
                </a:schemeClr>
              </a:buClr>
              <a:buSzPct val="85000"/>
              <a:buFont typeface="+mj-lt"/>
              <a:buAutoNum type="arabicPeriod" startAt="2"/>
              <a:defRPr/>
            </a:pPr>
            <a:r>
              <a:rPr lang="bg-BG" sz="2400" dirty="0"/>
              <a:t>Сегментиране на данните – прилага се в случаите, когато липсва често обръщение към данните от други възли на мрежата.</a:t>
            </a:r>
          </a:p>
          <a:p>
            <a:pPr marL="896938" lvl="0" indent="-457200" algn="just">
              <a:lnSpc>
                <a:spcPct val="130000"/>
              </a:lnSpc>
              <a:spcAft>
                <a:spcPts val="0"/>
              </a:spcAft>
              <a:buClr>
                <a:schemeClr val="accent1">
                  <a:lumMod val="75000"/>
                </a:schemeClr>
              </a:buClr>
              <a:buSzPct val="85000"/>
              <a:buFont typeface="+mj-lt"/>
              <a:buAutoNum type="arabicPeriod" startAt="2"/>
              <a:defRPr/>
            </a:pPr>
            <a:r>
              <a:rPr lang="bg-BG" sz="2400" dirty="0"/>
              <a:t>Хибриден способ – в една част от възлите се прилага дублиране на данните, а в другите сегментиране на данните. Разпределената база от данни трябва да се възприема като логическо единство от взаимно свързани данни, съхраняващи се в паметта на различните логически модули на изчислителната мрежа. Това се осъществява по такъв начин, че да допуска оптималното им използване за различни приложения. </a:t>
            </a:r>
          </a:p>
        </p:txBody>
      </p:sp>
    </p:spTree>
    <p:extLst>
      <p:ext uri="{BB962C8B-B14F-4D97-AF65-F5344CB8AC3E}">
        <p14:creationId xmlns:p14="http://schemas.microsoft.com/office/powerpoint/2010/main" val="3470122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46</a:t>
            </a:fld>
            <a:endParaRPr lang="bg-BG" dirty="0"/>
          </a:p>
        </p:txBody>
      </p:sp>
      <p:sp>
        <p:nvSpPr>
          <p:cNvPr id="2" name="Rectangle 1"/>
          <p:cNvSpPr/>
          <p:nvPr/>
        </p:nvSpPr>
        <p:spPr>
          <a:xfrm>
            <a:off x="1748790" y="165702"/>
            <a:ext cx="10276433" cy="5803833"/>
          </a:xfrm>
          <a:prstGeom prst="rect">
            <a:avLst/>
          </a:prstGeom>
        </p:spPr>
        <p:txBody>
          <a:bodyPr wrap="square">
            <a:spAutoFit/>
          </a:bodyPr>
          <a:lstStyle/>
          <a:p>
            <a:pPr marL="439738" algn="just">
              <a:lnSpc>
                <a:spcPct val="130000"/>
              </a:lnSpc>
              <a:buClr>
                <a:schemeClr val="accent1">
                  <a:lumMod val="75000"/>
                </a:schemeClr>
              </a:buClr>
              <a:buSzPct val="85000"/>
              <a:tabLst>
                <a:tab pos="457200" algn="l"/>
              </a:tabLst>
              <a:defRPr/>
            </a:pPr>
            <a:r>
              <a:rPr lang="bg-BG" sz="2400" i="1" dirty="0"/>
              <a:t>Свойства на разпределена база от данни</a:t>
            </a:r>
          </a:p>
          <a:p>
            <a:pPr marL="896938" indent="-457200" algn="just">
              <a:lnSpc>
                <a:spcPct val="130000"/>
              </a:lnSpc>
              <a:buClr>
                <a:schemeClr val="accent1">
                  <a:lumMod val="75000"/>
                </a:schemeClr>
              </a:buClr>
              <a:buSzPct val="85000"/>
              <a:buFont typeface="Cambria" panose="02040503050406030204" pitchFamily="18" charset="0"/>
              <a:buChar char="‒"/>
              <a:tabLst>
                <a:tab pos="457200" algn="l"/>
              </a:tabLst>
              <a:defRPr/>
            </a:pPr>
            <a:r>
              <a:rPr lang="bg-BG" sz="2400" dirty="0"/>
              <a:t>Съхраняването на данните може да се осъществява в паметта на отдалечени изчислителни машини или периферни устройства.</a:t>
            </a:r>
          </a:p>
          <a:p>
            <a:pPr marL="896938" indent="-457200" algn="just">
              <a:lnSpc>
                <a:spcPct val="130000"/>
              </a:lnSpc>
              <a:buClr>
                <a:schemeClr val="accent1">
                  <a:lumMod val="75000"/>
                </a:schemeClr>
              </a:buClr>
              <a:buSzPct val="85000"/>
              <a:buFont typeface="Cambria" panose="02040503050406030204" pitchFamily="18" charset="0"/>
              <a:buChar char="‒"/>
              <a:tabLst>
                <a:tab pos="457200" algn="l"/>
              </a:tabLst>
              <a:defRPr/>
            </a:pPr>
            <a:r>
              <a:rPr lang="bg-BG" sz="2400" dirty="0"/>
              <a:t>Процесите на обработка, обновяване, обмен, натрупване и търсене на информация се основават на единни методи за логически достъп до данните.</a:t>
            </a:r>
          </a:p>
          <a:p>
            <a:pPr marL="896938" indent="-457200" algn="just">
              <a:lnSpc>
                <a:spcPct val="130000"/>
              </a:lnSpc>
              <a:buClr>
                <a:schemeClr val="accent1">
                  <a:lumMod val="75000"/>
                </a:schemeClr>
              </a:buClr>
              <a:buSzPct val="85000"/>
              <a:buFont typeface="Cambria" panose="02040503050406030204" pitchFamily="18" charset="0"/>
              <a:buChar char="‒"/>
              <a:tabLst>
                <a:tab pos="457200" algn="l"/>
              </a:tabLst>
              <a:defRPr/>
            </a:pPr>
            <a:r>
              <a:rPr lang="bg-BG" sz="2400" dirty="0"/>
              <a:t>Цялата съвкупност от сведения, които образуват базата от данни, представлява стабилна логическа структура.</a:t>
            </a:r>
          </a:p>
          <a:p>
            <a:pPr marL="896938" indent="-457200" algn="just">
              <a:lnSpc>
                <a:spcPct val="130000"/>
              </a:lnSpc>
              <a:buClr>
                <a:schemeClr val="accent1">
                  <a:lumMod val="75000"/>
                </a:schemeClr>
              </a:buClr>
              <a:buSzPct val="85000"/>
              <a:buFont typeface="Cambria" panose="02040503050406030204" pitchFamily="18" charset="0"/>
              <a:buChar char="‒"/>
              <a:tabLst>
                <a:tab pos="457200" algn="l"/>
              </a:tabLst>
              <a:defRPr/>
            </a:pPr>
            <a:r>
              <a:rPr lang="bg-BG" sz="2400" dirty="0"/>
              <a:t>Колективният достъп до данните не влияе върху процеса на внасяне на изменения, пълнота и достоверността на данните.</a:t>
            </a:r>
          </a:p>
          <a:p>
            <a:pPr marL="896938" indent="-457200" algn="just">
              <a:lnSpc>
                <a:spcPct val="130000"/>
              </a:lnSpc>
              <a:buClr>
                <a:schemeClr val="accent1">
                  <a:lumMod val="75000"/>
                </a:schemeClr>
              </a:buClr>
              <a:buSzPct val="85000"/>
              <a:buFont typeface="Cambria" panose="02040503050406030204" pitchFamily="18" charset="0"/>
              <a:buChar char="‒"/>
              <a:tabLst>
                <a:tab pos="457200" algn="l"/>
              </a:tabLst>
              <a:defRPr/>
            </a:pPr>
            <a:r>
              <a:rPr lang="bg-BG" sz="2400" dirty="0"/>
              <a:t>Използват се средства за презаписване на форматите на данните, осигуряващи физическа и логическа независимост.</a:t>
            </a:r>
          </a:p>
        </p:txBody>
      </p:sp>
    </p:spTree>
    <p:extLst>
      <p:ext uri="{BB962C8B-B14F-4D97-AF65-F5344CB8AC3E}">
        <p14:creationId xmlns:p14="http://schemas.microsoft.com/office/powerpoint/2010/main" val="1284886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47</a:t>
            </a:fld>
            <a:endParaRPr lang="bg-BG" dirty="0"/>
          </a:p>
        </p:txBody>
      </p:sp>
      <p:sp>
        <p:nvSpPr>
          <p:cNvPr id="2" name="Rectangle 1"/>
          <p:cNvSpPr/>
          <p:nvPr/>
        </p:nvSpPr>
        <p:spPr>
          <a:xfrm>
            <a:off x="2668438" y="0"/>
            <a:ext cx="8632166" cy="522387"/>
          </a:xfrm>
          <a:prstGeom prst="rect">
            <a:avLst/>
          </a:prstGeom>
        </p:spPr>
        <p:txBody>
          <a:bodyPr wrap="square">
            <a:spAutoFit/>
          </a:bodyPr>
          <a:lstStyle/>
          <a:p>
            <a:pPr algn="ctr">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Реализация на приложение с разпределена база данни</a:t>
            </a:r>
          </a:p>
        </p:txBody>
      </p:sp>
      <p:sp>
        <p:nvSpPr>
          <p:cNvPr id="5" name="Rectangle 4"/>
          <p:cNvSpPr/>
          <p:nvPr/>
        </p:nvSpPr>
        <p:spPr>
          <a:xfrm>
            <a:off x="2032000" y="6368676"/>
            <a:ext cx="10160000" cy="415498"/>
          </a:xfrm>
          <a:prstGeom prst="rect">
            <a:avLst/>
          </a:prstGeom>
          <a:solidFill>
            <a:schemeClr val="bg1"/>
          </a:solidFill>
        </p:spPr>
        <p:txBody>
          <a:bodyPr wrap="square">
            <a:spAutoFit/>
          </a:bodyPr>
          <a:lstStyle/>
          <a:p>
            <a:pPr algn="ctr">
              <a:spcAft>
                <a:spcPts val="0"/>
              </a:spcAft>
              <a:tabLst>
                <a:tab pos="3060065" algn="ctr"/>
              </a:tabLst>
            </a:pPr>
            <a:r>
              <a:rPr lang="ru-RU" sz="2100" dirty="0">
                <a:latin typeface="Cambria" panose="02040503050406030204" pitchFamily="18" charset="0"/>
                <a:ea typeface="Times New Roman" panose="02020603050405020304" pitchFamily="18" charset="0"/>
                <a:cs typeface="Arial" panose="020B0604020202020204" pitchFamily="34" charset="0"/>
              </a:rPr>
              <a:t>Фиг. 4. Разпределена БД за събиране на данни за група заболявания по области</a:t>
            </a:r>
            <a:endParaRPr lang="bg-BG" sz="2100" dirty="0">
              <a:effectLst/>
              <a:latin typeface="Cambria" panose="02040503050406030204" pitchFamily="18" charset="0"/>
              <a:ea typeface="Times New Roman" panose="02020603050405020304" pitchFamily="18" charset="0"/>
            </a:endParaRPr>
          </a:p>
        </p:txBody>
      </p:sp>
      <p:pic>
        <p:nvPicPr>
          <p:cNvPr id="6" name="Картина 5"/>
          <p:cNvPicPr>
            <a:picLocks noChangeAspect="1"/>
          </p:cNvPicPr>
          <p:nvPr/>
        </p:nvPicPr>
        <p:blipFill>
          <a:blip r:embed="rId3"/>
          <a:stretch>
            <a:fillRect/>
          </a:stretch>
        </p:blipFill>
        <p:spPr>
          <a:xfrm>
            <a:off x="2032000" y="522386"/>
            <a:ext cx="10160000" cy="5846289"/>
          </a:xfrm>
          <a:prstGeom prst="rect">
            <a:avLst/>
          </a:prstGeom>
        </p:spPr>
      </p:pic>
    </p:spTree>
    <p:extLst>
      <p:ext uri="{BB962C8B-B14F-4D97-AF65-F5344CB8AC3E}">
        <p14:creationId xmlns:p14="http://schemas.microsoft.com/office/powerpoint/2010/main" val="2647388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48</a:t>
            </a:fld>
            <a:endParaRPr lang="bg-BG" dirty="0"/>
          </a:p>
        </p:txBody>
      </p:sp>
      <p:sp>
        <p:nvSpPr>
          <p:cNvPr id="2" name="Rectangle 1"/>
          <p:cNvSpPr/>
          <p:nvPr/>
        </p:nvSpPr>
        <p:spPr>
          <a:xfrm>
            <a:off x="2083758" y="43023"/>
            <a:ext cx="10108241" cy="6814173"/>
          </a:xfrm>
          <a:prstGeom prst="rect">
            <a:avLst/>
          </a:prstGeom>
        </p:spPr>
        <p:txBody>
          <a:bodyPr wrap="square">
            <a:spAutoFit/>
          </a:bodyPr>
          <a:lstStyle/>
          <a:p>
            <a:pPr indent="534988" algn="just">
              <a:lnSpc>
                <a:spcPct val="130000"/>
              </a:lnSpc>
              <a:spcAft>
                <a:spcPts val="0"/>
              </a:spcAft>
              <a:buClr>
                <a:srgbClr val="D34817">
                  <a:lumMod val="75000"/>
                </a:srgbClr>
              </a:buClr>
              <a:buSzPct val="85000"/>
            </a:pPr>
            <a:r>
              <a:rPr lang="bg-BG" sz="2400" dirty="0">
                <a:solidFill>
                  <a:prstClr val="black"/>
                </a:solidFill>
                <a:latin typeface="Cambria" panose="02040503050406030204" pitchFamily="18" charset="0"/>
              </a:rPr>
              <a:t>За синхронизация на данните във всеки възел се разполага копие на БД. Първоначално всяка регионална БД е празна. Тя не съдържа данни за групите заболявания. За функциониране на системата е необходим набор от основни данни. Той се създава в Националната БД и периодично се правят копия на тези данни в регионалните възли. Оперативните данни за групите заболявания периодично се изпращат към Националната БД. Това се осъществява чрез пълно копиране на оперативните или чрез копиране на новите и актуализирани оперативни данни за последния неактуализиран период. Възможността за обединяване на данните от </a:t>
            </a:r>
            <a:r>
              <a:rPr lang="bg-BG" sz="2400" dirty="0">
                <a:solidFill>
                  <a:prstClr val="black"/>
                </a:solidFill>
              </a:rPr>
              <a:t>регионалните </a:t>
            </a:r>
            <a:r>
              <a:rPr lang="bg-BG" sz="2400" dirty="0">
                <a:solidFill>
                  <a:prstClr val="black"/>
                </a:solidFill>
                <a:latin typeface="Cambria" panose="02040503050406030204" pitchFamily="18" charset="0"/>
              </a:rPr>
              <a:t>БД в Националната БД се осъществява на базата на структурирани Персонални идентификационни номера на записите. Задължителен елемент при формиране на персоналния идентификационен номер е кода на областта, в която се регистрира заболяването.</a:t>
            </a:r>
          </a:p>
        </p:txBody>
      </p:sp>
    </p:spTree>
    <p:extLst>
      <p:ext uri="{BB962C8B-B14F-4D97-AF65-F5344CB8AC3E}">
        <p14:creationId xmlns:p14="http://schemas.microsoft.com/office/powerpoint/2010/main" val="392504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49</a:t>
            </a:fld>
            <a:endParaRPr lang="bg-BG" dirty="0"/>
          </a:p>
        </p:txBody>
      </p:sp>
      <p:sp>
        <p:nvSpPr>
          <p:cNvPr id="2" name="Rectangle 1"/>
          <p:cNvSpPr/>
          <p:nvPr/>
        </p:nvSpPr>
        <p:spPr>
          <a:xfrm>
            <a:off x="2101013" y="58371"/>
            <a:ext cx="9958716" cy="6814173"/>
          </a:xfrm>
          <a:prstGeom prst="rect">
            <a:avLst/>
          </a:prstGeom>
        </p:spPr>
        <p:txBody>
          <a:bodyPr wrap="square">
            <a:spAutoFit/>
          </a:bodyPr>
          <a:lstStyle/>
          <a:p>
            <a:pPr indent="534988" algn="just">
              <a:lnSpc>
                <a:spcPct val="130000"/>
              </a:lnSpc>
              <a:buClr>
                <a:srgbClr val="D34817">
                  <a:lumMod val="75000"/>
                </a:srgbClr>
              </a:buClr>
              <a:buSzPct val="85000"/>
            </a:pPr>
            <a:r>
              <a:rPr lang="ru-RU" sz="2400" dirty="0">
                <a:solidFill>
                  <a:prstClr val="black"/>
                </a:solidFill>
                <a:latin typeface="Cambria" panose="02040503050406030204" pitchFamily="18" charset="0"/>
              </a:rPr>
              <a:t>Всяка регионална БД работи независимо от другите. Проблеми, свързани с комуникацията, не затрудняват функционирането на системата по отниошение на основната им функция по събиране на оперативни данни. </a:t>
            </a:r>
            <a:endParaRPr lang="bg-BG" sz="2400" dirty="0">
              <a:solidFill>
                <a:prstClr val="black"/>
              </a:solidFill>
              <a:latin typeface="Cambria" panose="02040503050406030204" pitchFamily="18" charset="0"/>
            </a:endParaRPr>
          </a:p>
          <a:p>
            <a:pPr indent="534988" algn="just">
              <a:lnSpc>
                <a:spcPct val="130000"/>
              </a:lnSpc>
              <a:buClr>
                <a:srgbClr val="D34817">
                  <a:lumMod val="75000"/>
                </a:srgbClr>
              </a:buClr>
              <a:buSzPct val="85000"/>
            </a:pPr>
            <a:r>
              <a:rPr lang="en-US" sz="2400" dirty="0">
                <a:solidFill>
                  <a:prstClr val="black"/>
                </a:solidFill>
                <a:latin typeface="Cambria" panose="02040503050406030204" pitchFamily="18" charset="0"/>
              </a:rPr>
              <a:t>  </a:t>
            </a:r>
            <a:r>
              <a:rPr lang="ru-RU" sz="2400" dirty="0">
                <a:solidFill>
                  <a:prstClr val="black"/>
                </a:solidFill>
                <a:latin typeface="Cambria" panose="02040503050406030204" pitchFamily="18" charset="0"/>
              </a:rPr>
              <a:t>Обединяването на данните в Националната БД става по два начина:</a:t>
            </a:r>
            <a:endParaRPr lang="bg-BG" sz="2400" dirty="0">
              <a:solidFill>
                <a:prstClr val="black"/>
              </a:solidFill>
              <a:latin typeface="Cambria" panose="02040503050406030204" pitchFamily="18" charset="0"/>
            </a:endParaRPr>
          </a:p>
          <a:p>
            <a:pPr marL="792000" indent="-396000" algn="just">
              <a:lnSpc>
                <a:spcPct val="130000"/>
              </a:lnSpc>
              <a:buClr>
                <a:schemeClr val="accent1">
                  <a:lumMod val="75000"/>
                </a:schemeClr>
              </a:buClr>
              <a:buSzPct val="85000"/>
              <a:buFont typeface="Wingdings" panose="05000000000000000000" pitchFamily="2" charset="2"/>
              <a:buChar char="q"/>
              <a:tabLst>
                <a:tab pos="457200" algn="l"/>
              </a:tabLst>
              <a:defRPr/>
            </a:pPr>
            <a:r>
              <a:rPr lang="en-US" sz="2400" dirty="0">
                <a:solidFill>
                  <a:prstClr val="black"/>
                </a:solidFill>
                <a:latin typeface="Cambria" panose="02040503050406030204" pitchFamily="18" charset="0"/>
              </a:rPr>
              <a:t> </a:t>
            </a:r>
            <a:r>
              <a:rPr lang="ru-RU" sz="2400" dirty="0"/>
              <a:t>чрез създаване на копия на оперативните данни в отделни регионални бази и обединяване на тези данни с Националната БД по инициатива на регионалните звена или на Националното звено;</a:t>
            </a:r>
            <a:endParaRPr lang="bg-BG" sz="2400" dirty="0"/>
          </a:p>
          <a:p>
            <a:pPr marL="792000" indent="-396000" algn="just">
              <a:lnSpc>
                <a:spcPct val="130000"/>
              </a:lnSpc>
              <a:buClr>
                <a:schemeClr val="accent1">
                  <a:lumMod val="75000"/>
                </a:schemeClr>
              </a:buClr>
              <a:buSzPct val="85000"/>
              <a:buFont typeface="Wingdings" panose="05000000000000000000" pitchFamily="2" charset="2"/>
              <a:buChar char="q"/>
              <a:tabLst>
                <a:tab pos="457200" algn="l"/>
              </a:tabLst>
              <a:defRPr/>
            </a:pPr>
            <a:r>
              <a:rPr lang="ru-RU" sz="2400" dirty="0"/>
              <a:t>автоматично синхронизиране на оперативните данни. </a:t>
            </a:r>
            <a:endParaRPr lang="bg-BG" sz="2400" dirty="0"/>
          </a:p>
          <a:p>
            <a:pPr indent="449263" algn="just">
              <a:lnSpc>
                <a:spcPct val="130000"/>
              </a:lnSpc>
              <a:buClr>
                <a:srgbClr val="D34817">
                  <a:lumMod val="75000"/>
                </a:srgbClr>
              </a:buClr>
              <a:buSzPct val="85000"/>
              <a:tabLst>
                <a:tab pos="457200" algn="l"/>
              </a:tabLst>
              <a:defRPr/>
            </a:pPr>
            <a:r>
              <a:rPr lang="ru-RU" sz="2400" dirty="0">
                <a:solidFill>
                  <a:prstClr val="black"/>
                </a:solidFill>
                <a:latin typeface="Cambria" panose="02040503050406030204" pitchFamily="18" charset="0"/>
              </a:rPr>
              <a:t>Вторият вариант изсиква наличие на постоянна връзка между регионалните звена и Националното, за да бъде възможно коректното изпълнение на процедурите по синхронизаци на данните.</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1955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11704" y="214390"/>
            <a:ext cx="9980296" cy="6280539"/>
          </a:xfrm>
        </p:spPr>
        <p:txBody>
          <a:bodyPr>
            <a:noAutofit/>
          </a:bodyPr>
          <a:lstStyle/>
          <a:p>
            <a:pPr marL="792000" indent="-396000" algn="just">
              <a:lnSpc>
                <a:spcPct val="130000"/>
              </a:lnSpc>
              <a:buFont typeface="Wingdings" panose="05000000000000000000" pitchFamily="2" charset="2"/>
              <a:buChar char="q"/>
              <a:defRPr/>
            </a:pPr>
            <a:r>
              <a:rPr lang="bg-BG" sz="2400" b="1" dirty="0"/>
              <a:t>Групова база данни;</a:t>
            </a:r>
          </a:p>
          <a:p>
            <a:pPr indent="449263" algn="just">
              <a:lnSpc>
                <a:spcPct val="140000"/>
              </a:lnSpc>
              <a:spcBef>
                <a:spcPts val="0"/>
              </a:spcBef>
            </a:pPr>
            <a:r>
              <a:rPr lang="bg-BG" dirty="0"/>
              <a:t> </a:t>
            </a:r>
            <a:r>
              <a:rPr lang="bg-BG" sz="2400" dirty="0"/>
              <a:t>Работната група е относително самостоятелен тим от хора, които си сътрудничат при работа за един проект (приложение) или за група проекти (приложения). В група обикновено участват до 25 човека. Те могат да изпълняват например проект по конструиране или разработване на ново компютърно приложение. Базата данни на работната група се създава, за да помогне тяхната съвместна работа. Например в рамките на фирма за алуминиева дограма се създава работна група, в която се включва конструктор, организатор-изработка, организатор-монтажи и мениджър, който управлява проекта. Между тях е необходимо да се обменя информация. Конструкторът създава детайлите. </a:t>
            </a:r>
          </a:p>
        </p:txBody>
      </p:sp>
      <p:sp>
        <p:nvSpPr>
          <p:cNvPr id="4" name="Slide Number Placeholder 3"/>
          <p:cNvSpPr>
            <a:spLocks noGrp="1"/>
          </p:cNvSpPr>
          <p:nvPr>
            <p:ph type="sldNum" sz="quarter" idx="12"/>
          </p:nvPr>
        </p:nvSpPr>
        <p:spPr/>
        <p:txBody>
          <a:bodyPr/>
          <a:lstStyle/>
          <a:p>
            <a:fld id="{081674E5-CD74-4638-A238-012A517DC16A}" type="slidenum">
              <a:rPr lang="bg-BG" smtClean="0"/>
              <a:t>5</a:t>
            </a:fld>
            <a:endParaRPr lang="bg-BG" dirty="0"/>
          </a:p>
        </p:txBody>
      </p:sp>
    </p:spTree>
    <p:extLst>
      <p:ext uri="{BB962C8B-B14F-4D97-AF65-F5344CB8AC3E}">
        <p14:creationId xmlns:p14="http://schemas.microsoft.com/office/powerpoint/2010/main" val="741963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50</a:t>
            </a:fld>
            <a:endParaRPr lang="bg-BG" dirty="0"/>
          </a:p>
        </p:txBody>
      </p:sp>
      <p:sp>
        <p:nvSpPr>
          <p:cNvPr id="2" name="Rectangle 1"/>
          <p:cNvSpPr/>
          <p:nvPr/>
        </p:nvSpPr>
        <p:spPr>
          <a:xfrm>
            <a:off x="2225616" y="557975"/>
            <a:ext cx="9540814" cy="2973122"/>
          </a:xfrm>
          <a:prstGeom prst="rect">
            <a:avLst/>
          </a:prstGeom>
        </p:spPr>
        <p:txBody>
          <a:bodyPr wrap="square">
            <a:spAutoFit/>
          </a:bodyPr>
          <a:lstStyle/>
          <a:p>
            <a:pPr indent="534988" algn="just">
              <a:lnSpc>
                <a:spcPct val="130000"/>
              </a:lnSpc>
              <a:spcAft>
                <a:spcPts val="0"/>
              </a:spcAft>
              <a:buClr>
                <a:srgbClr val="D34817">
                  <a:lumMod val="75000"/>
                </a:srgbClr>
              </a:buClr>
              <a:buSzPct val="85000"/>
            </a:pPr>
            <a:r>
              <a:rPr lang="ru-RU" sz="2400" dirty="0">
                <a:solidFill>
                  <a:prstClr val="black"/>
                </a:solidFill>
                <a:latin typeface="Cambria" panose="02040503050406030204" pitchFamily="18" charset="0"/>
              </a:rPr>
              <a:t>Основните данни, които се генерират в Националната БД, аналогично на оперативните данни могат да се синхронизират с тези в локалните БД с помощта на процедури, които се стратират от администраторите на локалните бази или автоматично, ако има постоянна връзка между възлите и сървъра, в който е Националната БД.</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39341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6</a:t>
            </a:fld>
            <a:endParaRPr lang="bg-BG" dirty="0"/>
          </a:p>
        </p:txBody>
      </p:sp>
      <p:sp>
        <p:nvSpPr>
          <p:cNvPr id="2" name="Rectangle 1"/>
          <p:cNvSpPr/>
          <p:nvPr/>
        </p:nvSpPr>
        <p:spPr>
          <a:xfrm>
            <a:off x="2348111" y="881140"/>
            <a:ext cx="9310489" cy="3970318"/>
          </a:xfrm>
          <a:prstGeom prst="rect">
            <a:avLst/>
          </a:prstGeom>
        </p:spPr>
        <p:txBody>
          <a:bodyPr wrap="square">
            <a:spAutoFit/>
          </a:bodyPr>
          <a:lstStyle/>
          <a:p>
            <a:pPr indent="457200" algn="just">
              <a:lnSpc>
                <a:spcPct val="150000"/>
              </a:lnSpc>
              <a:buClr>
                <a:schemeClr val="accent1">
                  <a:lumMod val="75000"/>
                </a:schemeClr>
              </a:buClr>
              <a:buSzPct val="85000"/>
              <a:defRPr/>
            </a:pPr>
            <a:r>
              <a:rPr lang="bg-BG" sz="2400" dirty="0"/>
              <a:t>Организаторите създават отчети за изработка. Доставчикът се грижи за материалите, а счетоводителят формира работните заплати. Мениджърът на проекта трябва да координира работата на всички, затова той трябва да има достъп до цялата информация, създадена от всеки, участник в групата.</a:t>
            </a:r>
          </a:p>
          <a:p>
            <a:pPr indent="457200" algn="just">
              <a:lnSpc>
                <a:spcPct val="150000"/>
              </a:lnSpc>
              <a:buClr>
                <a:schemeClr val="accent1">
                  <a:lumMod val="75000"/>
                </a:schemeClr>
              </a:buClr>
              <a:buSzPct val="85000"/>
              <a:defRPr/>
            </a:pPr>
            <a:r>
              <a:rPr lang="bg-BG" sz="2400" dirty="0"/>
              <a:t>Методът на споделяне на данни в базата данни е показан на Фиг. 1. </a:t>
            </a:r>
          </a:p>
        </p:txBody>
      </p:sp>
    </p:spTree>
    <p:extLst>
      <p:ext uri="{BB962C8B-B14F-4D97-AF65-F5344CB8AC3E}">
        <p14:creationId xmlns:p14="http://schemas.microsoft.com/office/powerpoint/2010/main" val="389797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r>
              <a:rPr lang="bg-BG" dirty="0"/>
              <a:t>Фиг. 7.1. Обмен на данни в групова база данни в локална мрежа</a:t>
            </a:r>
          </a:p>
        </p:txBody>
      </p:sp>
      <p:sp>
        <p:nvSpPr>
          <p:cNvPr id="4" name="Slide Number Placeholder 3"/>
          <p:cNvSpPr>
            <a:spLocks noGrp="1"/>
          </p:cNvSpPr>
          <p:nvPr>
            <p:ph type="sldNum" sz="quarter" idx="12"/>
          </p:nvPr>
        </p:nvSpPr>
        <p:spPr/>
        <p:txBody>
          <a:bodyPr/>
          <a:lstStyle/>
          <a:p>
            <a:fld id="{081674E5-CD74-4638-A238-012A517DC16A}" type="slidenum">
              <a:rPr lang="bg-BG" smtClean="0"/>
              <a:t>7</a:t>
            </a:fld>
            <a:endParaRPr lang="bg-BG" dirty="0"/>
          </a:p>
        </p:txBody>
      </p:sp>
      <p:sp>
        <p:nvSpPr>
          <p:cNvPr id="2" name="Rectangle 1"/>
          <p:cNvSpPr/>
          <p:nvPr/>
        </p:nvSpPr>
        <p:spPr>
          <a:xfrm>
            <a:off x="2032000" y="146890"/>
            <a:ext cx="10031663" cy="1482650"/>
          </a:xfrm>
          <a:prstGeom prst="rect">
            <a:avLst/>
          </a:prstGeom>
        </p:spPr>
        <p:txBody>
          <a:bodyPr wrap="square">
            <a:spAutoFit/>
          </a:bodyPr>
          <a:lstStyle/>
          <a:p>
            <a:pPr indent="457200" algn="ctr">
              <a:lnSpc>
                <a:spcPct val="130000"/>
              </a:lnSpc>
              <a:buClr>
                <a:schemeClr val="accent1">
                  <a:lumMod val="75000"/>
                </a:schemeClr>
              </a:buClr>
              <a:buSzPct val="85000"/>
              <a:defRPr/>
            </a:pPr>
            <a:endParaRPr lang="bg-BG" sz="2400" dirty="0"/>
          </a:p>
          <a:p>
            <a:pPr indent="457200" algn="ctr">
              <a:lnSpc>
                <a:spcPct val="130000"/>
              </a:lnSpc>
              <a:buClr>
                <a:schemeClr val="accent1">
                  <a:lumMod val="75000"/>
                </a:schemeClr>
              </a:buClr>
              <a:buSzPct val="85000"/>
              <a:defRPr/>
            </a:pPr>
            <a:endParaRPr lang="bg-BG" sz="2400" dirty="0"/>
          </a:p>
          <a:p>
            <a:pPr indent="457200" algn="ctr">
              <a:lnSpc>
                <a:spcPct val="130000"/>
              </a:lnSpc>
              <a:buClr>
                <a:schemeClr val="accent1">
                  <a:lumMod val="75000"/>
                </a:schemeClr>
              </a:buClr>
              <a:buSzPct val="85000"/>
              <a:defRPr/>
            </a:pPr>
            <a:endParaRPr lang="bg-BG" sz="2400" dirty="0"/>
          </a:p>
        </p:txBody>
      </p:sp>
      <p:pic>
        <p:nvPicPr>
          <p:cNvPr id="5" name="Картина 4"/>
          <p:cNvPicPr>
            <a:picLocks noChangeAspect="1"/>
          </p:cNvPicPr>
          <p:nvPr/>
        </p:nvPicPr>
        <p:blipFill>
          <a:blip r:embed="rId3"/>
          <a:stretch>
            <a:fillRect/>
          </a:stretch>
        </p:blipFill>
        <p:spPr>
          <a:xfrm>
            <a:off x="2032001" y="237381"/>
            <a:ext cx="9774518" cy="4267384"/>
          </a:xfrm>
          <a:prstGeom prst="rect">
            <a:avLst/>
          </a:prstGeom>
        </p:spPr>
      </p:pic>
      <p:sp>
        <p:nvSpPr>
          <p:cNvPr id="6" name="Правоъгълник 5"/>
          <p:cNvSpPr/>
          <p:nvPr/>
        </p:nvSpPr>
        <p:spPr>
          <a:xfrm>
            <a:off x="2415987" y="4477871"/>
            <a:ext cx="8494201" cy="430887"/>
          </a:xfrm>
          <a:prstGeom prst="rect">
            <a:avLst/>
          </a:prstGeom>
        </p:spPr>
        <p:txBody>
          <a:bodyPr wrap="square">
            <a:spAutoFit/>
          </a:bodyPr>
          <a:lstStyle/>
          <a:p>
            <a:pPr algn="ctr">
              <a:spcAft>
                <a:spcPts val="0"/>
              </a:spcAft>
            </a:pPr>
            <a:r>
              <a:rPr lang="bg-BG" sz="2200" spc="-20" dirty="0">
                <a:solidFill>
                  <a:srgbClr val="000000"/>
                </a:solidFill>
                <a:ea typeface="Times New Roman" panose="02020603050405020304" pitchFamily="18" charset="0"/>
                <a:cs typeface="Arial" panose="020B0604020202020204" pitchFamily="34" charset="0"/>
              </a:rPr>
              <a:t>Фиг. 1. Обмен на данни в групова база данни чрез локална мрежа</a:t>
            </a:r>
            <a:endParaRPr lang="bg-BG" sz="2200" dirty="0">
              <a:effectLst/>
              <a:ea typeface="Times New Roman" panose="02020603050405020304" pitchFamily="18" charset="0"/>
            </a:endParaRPr>
          </a:p>
        </p:txBody>
      </p:sp>
      <p:sp>
        <p:nvSpPr>
          <p:cNvPr id="7" name="Правоъгълник 6"/>
          <p:cNvSpPr/>
          <p:nvPr/>
        </p:nvSpPr>
        <p:spPr>
          <a:xfrm>
            <a:off x="0" y="4908758"/>
            <a:ext cx="12192000" cy="2012859"/>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Базата данни се намира на централно устройство, наречено сървър на БД, който също е свързан с локалната мрежа. Всеки има компютър, чрез който се свързва с мрежата и базата данни. Различните членове на групата имат нужда и достъп до различни данни.</a:t>
            </a:r>
          </a:p>
        </p:txBody>
      </p:sp>
    </p:spTree>
    <p:extLst>
      <p:ext uri="{BB962C8B-B14F-4D97-AF65-F5344CB8AC3E}">
        <p14:creationId xmlns:p14="http://schemas.microsoft.com/office/powerpoint/2010/main" val="175387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8</a:t>
            </a:fld>
            <a:endParaRPr lang="bg-BG" dirty="0"/>
          </a:p>
        </p:txBody>
      </p:sp>
      <p:sp>
        <p:nvSpPr>
          <p:cNvPr id="2" name="Rectangle 1"/>
          <p:cNvSpPr/>
          <p:nvPr/>
        </p:nvSpPr>
        <p:spPr>
          <a:xfrm>
            <a:off x="2139577" y="414708"/>
            <a:ext cx="9841753" cy="5189113"/>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Общата БД, повдига някои въпроси, които не са актуални при личните БД, като сигурност, актуалност на данните, познаване на детайлите. При създаването на групова база данни организацията трябва да отговори на същите въпроси както при персоналната база данни. Допълнително се появяват следните въпроси за управлението на БД: </a:t>
            </a:r>
          </a:p>
          <a:p>
            <a:pPr marL="853200" indent="-457200" algn="just">
              <a:lnSpc>
                <a:spcPct val="150000"/>
              </a:lnSpc>
              <a:buClr>
                <a:schemeClr val="accent1">
                  <a:lumMod val="75000"/>
                </a:schemeClr>
              </a:buClr>
              <a:buSzPct val="85000"/>
              <a:buFont typeface="+mj-lt"/>
              <a:buAutoNum type="arabicPeriod"/>
              <a:defRPr/>
            </a:pPr>
            <a:r>
              <a:rPr lang="bg-BG" sz="2400" dirty="0"/>
              <a:t>Как може дизайнът на БД да бъде оптимизиран за изискванията на разнообразните членове на работната група?</a:t>
            </a:r>
          </a:p>
          <a:p>
            <a:pPr marL="853200" indent="-457200" algn="just">
              <a:lnSpc>
                <a:spcPct val="150000"/>
              </a:lnSpc>
              <a:buClr>
                <a:schemeClr val="accent1">
                  <a:lumMod val="75000"/>
                </a:schemeClr>
              </a:buClr>
              <a:buSzPct val="85000"/>
              <a:buFont typeface="+mj-lt"/>
              <a:buAutoNum type="arabicPeriod"/>
              <a:defRPr/>
            </a:pPr>
            <a:r>
              <a:rPr lang="bg-BG" sz="2400" dirty="0"/>
              <a:t>Как може различните участници да използват БД конкурентно без компромиси в интегритета на БД?</a:t>
            </a:r>
          </a:p>
        </p:txBody>
      </p:sp>
    </p:spTree>
    <p:extLst>
      <p:ext uri="{BB962C8B-B14F-4D97-AF65-F5344CB8AC3E}">
        <p14:creationId xmlns:p14="http://schemas.microsoft.com/office/powerpoint/2010/main" val="121044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9</a:t>
            </a:fld>
            <a:endParaRPr lang="bg-BG" dirty="0"/>
          </a:p>
        </p:txBody>
      </p:sp>
      <p:sp>
        <p:nvSpPr>
          <p:cNvPr id="2" name="Rectangle 1"/>
          <p:cNvSpPr/>
          <p:nvPr/>
        </p:nvSpPr>
        <p:spPr>
          <a:xfrm>
            <a:off x="2287494" y="108113"/>
            <a:ext cx="9729694" cy="6444841"/>
          </a:xfrm>
          <a:prstGeom prst="rect">
            <a:avLst/>
          </a:prstGeom>
        </p:spPr>
        <p:txBody>
          <a:bodyPr wrap="square">
            <a:spAutoFit/>
          </a:bodyPr>
          <a:lstStyle/>
          <a:p>
            <a:pPr marL="853200" lvl="0" indent="-457200" algn="just">
              <a:lnSpc>
                <a:spcPct val="130000"/>
              </a:lnSpc>
              <a:buClr>
                <a:schemeClr val="accent1">
                  <a:lumMod val="75000"/>
                </a:schemeClr>
              </a:buClr>
              <a:buSzPct val="85000"/>
              <a:buFont typeface="+mj-lt"/>
              <a:buAutoNum type="arabicPeriod" startAt="3"/>
              <a:defRPr/>
            </a:pPr>
            <a:r>
              <a:rPr lang="bg-BG" sz="2400" dirty="0"/>
              <a:t>Кой операционен процес на БД трябва да бъде изпълнен на работната станция и кой на сървъра?</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b="1" dirty="0"/>
              <a:t>База данни на отдел;</a:t>
            </a:r>
          </a:p>
          <a:p>
            <a:pPr indent="457200" algn="just">
              <a:lnSpc>
                <a:spcPct val="150000"/>
              </a:lnSpc>
              <a:buClr>
                <a:schemeClr val="accent1">
                  <a:lumMod val="75000"/>
                </a:schemeClr>
              </a:buClr>
              <a:buSzPct val="85000"/>
              <a:defRPr/>
            </a:pPr>
            <a:r>
              <a:rPr lang="bg-BG" dirty="0"/>
              <a:t> </a:t>
            </a:r>
            <a:r>
              <a:rPr lang="bg-BG" sz="2400" dirty="0"/>
              <a:t>Отделът е функционална единица в организацията (личен състав, маркетинг, производство). Съставът е между 25 и 100 човека – по-голям от работната група. Базата данни на отдел обхваща различни функции на отдела и е най-широко разпространена от останалите видове бази данни.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b="1" dirty="0"/>
              <a:t>Фирмена база данни;</a:t>
            </a:r>
            <a:r>
              <a:rPr lang="bg-BG" b="1" dirty="0"/>
              <a:t> </a:t>
            </a:r>
          </a:p>
          <a:p>
            <a:pPr indent="457200" algn="just">
              <a:lnSpc>
                <a:spcPct val="150000"/>
              </a:lnSpc>
              <a:buClr>
                <a:schemeClr val="accent1">
                  <a:lumMod val="75000"/>
                </a:schemeClr>
              </a:buClr>
              <a:buSzPct val="85000"/>
              <a:defRPr/>
            </a:pPr>
            <a:r>
              <a:rPr lang="bg-BG" sz="2400" dirty="0"/>
              <a:t>Обхваща цялата фирма или няколко отдела едновременно. Насочена е към подпомагане на операциите и вземането на решения на фирмено ниво. </a:t>
            </a:r>
          </a:p>
        </p:txBody>
      </p:sp>
    </p:spTree>
    <p:extLst>
      <p:ext uri="{BB962C8B-B14F-4D97-AF65-F5344CB8AC3E}">
        <p14:creationId xmlns:p14="http://schemas.microsoft.com/office/powerpoint/2010/main" val="3158668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361EAF4EEEE804591ED1A3F666257FB" ma:contentTypeVersion="3" ma:contentTypeDescription="Създаване на нов документ" ma:contentTypeScope="" ma:versionID="c8e83170524b4e53e54f4a6277c9e38e">
  <xsd:schema xmlns:xsd="http://www.w3.org/2001/XMLSchema" xmlns:xs="http://www.w3.org/2001/XMLSchema" xmlns:p="http://schemas.microsoft.com/office/2006/metadata/properties" xmlns:ns2="042b1482-c430-45c5-8976-5a3c44353f96" targetNamespace="http://schemas.microsoft.com/office/2006/metadata/properties" ma:root="true" ma:fieldsID="68ff7ef0df1a9d5b7328d986d1e65d3d" ns2:_="">
    <xsd:import namespace="042b1482-c430-45c5-8976-5a3c44353f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2b1482-c430-45c5-8976-5a3c4435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5463B-7CB6-479C-B961-19F9B80FF77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D639A3-9FB0-4348-A503-DAD85C28FA1F}"/>
</file>

<file path=customXml/itemProps3.xml><?xml version="1.0" encoding="utf-8"?>
<ds:datastoreItem xmlns:ds="http://schemas.openxmlformats.org/officeDocument/2006/customXml" ds:itemID="{F9EF1054-2687-4C40-A376-C05E457A8D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9818</TotalTime>
  <Words>4813</Words>
  <Application>Microsoft Office PowerPoint</Application>
  <PresentationFormat>Широк екран</PresentationFormat>
  <Paragraphs>265</Paragraphs>
  <Slides>50</Slides>
  <Notes>49</Notes>
  <HiddenSlides>0</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50</vt:i4>
      </vt:variant>
    </vt:vector>
  </HeadingPairs>
  <TitlesOfParts>
    <vt:vector size="57" baseType="lpstr">
      <vt:lpstr>Calibri</vt:lpstr>
      <vt:lpstr>Cambria</vt:lpstr>
      <vt:lpstr>Rockwell</vt:lpstr>
      <vt:lpstr>Rockwell Condensed</vt:lpstr>
      <vt:lpstr>Verdana</vt:lpstr>
      <vt:lpstr>Wingdings</vt:lpstr>
      <vt:lpstr>Wood Type</vt:lpstr>
      <vt:lpstr>Класификация на приложенията за Бази данни. Разпределени бази данни  </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СИСТЕМЕН АНАЛИЗ</dc:title>
  <dc:creator>Windows User</dc:creator>
  <cp:lastModifiedBy>Maya</cp:lastModifiedBy>
  <cp:revision>222</cp:revision>
  <cp:lastPrinted>2022-11-04T09:12:25Z</cp:lastPrinted>
  <dcterms:created xsi:type="dcterms:W3CDTF">2022-08-03T05:13:19Z</dcterms:created>
  <dcterms:modified xsi:type="dcterms:W3CDTF">2023-11-18T09:02:07Z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0x0101004361EAF4EEEE804591ED1A3F666257FB</vt:lpwstr>
  </property>
</Properties>
</file>