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71"/>
  </p:notesMasterIdLst>
  <p:handoutMasterIdLst>
    <p:handoutMasterId r:id="rId72"/>
  </p:handoutMasterIdLst>
  <p:sldIdLst>
    <p:sldId id="256" r:id="rId5"/>
    <p:sldId id="422" r:id="rId6"/>
    <p:sldId id="436" r:id="rId7"/>
    <p:sldId id="425" r:id="rId8"/>
    <p:sldId id="426" r:id="rId9"/>
    <p:sldId id="427" r:id="rId10"/>
    <p:sldId id="428" r:id="rId11"/>
    <p:sldId id="429" r:id="rId12"/>
    <p:sldId id="432" r:id="rId13"/>
    <p:sldId id="433" r:id="rId14"/>
    <p:sldId id="261" r:id="rId15"/>
    <p:sldId id="304" r:id="rId16"/>
    <p:sldId id="305" r:id="rId17"/>
    <p:sldId id="263" r:id="rId18"/>
    <p:sldId id="266" r:id="rId19"/>
    <p:sldId id="267" r:id="rId20"/>
    <p:sldId id="345" r:id="rId21"/>
    <p:sldId id="346" r:id="rId22"/>
    <p:sldId id="347" r:id="rId23"/>
    <p:sldId id="348" r:id="rId24"/>
    <p:sldId id="350" r:id="rId25"/>
    <p:sldId id="340" r:id="rId26"/>
    <p:sldId id="337" r:id="rId27"/>
    <p:sldId id="351" r:id="rId28"/>
    <p:sldId id="352" r:id="rId29"/>
    <p:sldId id="386" r:id="rId30"/>
    <p:sldId id="356" r:id="rId31"/>
    <p:sldId id="387" r:id="rId32"/>
    <p:sldId id="388" r:id="rId33"/>
    <p:sldId id="357" r:id="rId34"/>
    <p:sldId id="358" r:id="rId35"/>
    <p:sldId id="359" r:id="rId36"/>
    <p:sldId id="360" r:id="rId37"/>
    <p:sldId id="361" r:id="rId38"/>
    <p:sldId id="362" r:id="rId39"/>
    <p:sldId id="363" r:id="rId40"/>
    <p:sldId id="364" r:id="rId41"/>
    <p:sldId id="365" r:id="rId42"/>
    <p:sldId id="389" r:id="rId43"/>
    <p:sldId id="390" r:id="rId44"/>
    <p:sldId id="391" r:id="rId45"/>
    <p:sldId id="393" r:id="rId46"/>
    <p:sldId id="396" r:id="rId47"/>
    <p:sldId id="397" r:id="rId48"/>
    <p:sldId id="398" r:id="rId49"/>
    <p:sldId id="399" r:id="rId50"/>
    <p:sldId id="400" r:id="rId51"/>
    <p:sldId id="401" r:id="rId52"/>
    <p:sldId id="402" r:id="rId53"/>
    <p:sldId id="403" r:id="rId54"/>
    <p:sldId id="404" r:id="rId55"/>
    <p:sldId id="405" r:id="rId56"/>
    <p:sldId id="406" r:id="rId57"/>
    <p:sldId id="407" r:id="rId58"/>
    <p:sldId id="408" r:id="rId59"/>
    <p:sldId id="409" r:id="rId60"/>
    <p:sldId id="410" r:id="rId61"/>
    <p:sldId id="411" r:id="rId62"/>
    <p:sldId id="412" r:id="rId63"/>
    <p:sldId id="413" r:id="rId64"/>
    <p:sldId id="414" r:id="rId65"/>
    <p:sldId id="415" r:id="rId66"/>
    <p:sldId id="416" r:id="rId67"/>
    <p:sldId id="418" r:id="rId68"/>
    <p:sldId id="419" r:id="rId69"/>
    <p:sldId id="420" r:id="rId70"/>
  </p:sldIdLst>
  <p:sldSz cx="12192000" cy="6858000"/>
  <p:notesSz cx="6954838" cy="9309100"/>
  <p:defaultText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40" autoAdjust="0"/>
    <p:restoredTop sz="82117" autoAdjust="0"/>
  </p:normalViewPr>
  <p:slideViewPr>
    <p:cSldViewPr snapToGrid="0">
      <p:cViewPr varScale="1">
        <p:scale>
          <a:sx n="67" d="100"/>
          <a:sy n="67" d="100"/>
        </p:scale>
        <p:origin x="1128" y="67"/>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6" d="100"/>
          <a:sy n="66" d="100"/>
        </p:scale>
        <p:origin x="3234" y="48"/>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viewProps" Target="viewProps.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handoutMaster" Target="handoutMasters/handoutMaster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tableStyles" Target="tableStyles.xml"/><Relationship Id="rId7" Type="http://schemas.openxmlformats.org/officeDocument/2006/relationships/slide" Target="slides/slide3.xml"/><Relationship Id="rId7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013763" cy="467072"/>
          </a:xfrm>
          <a:prstGeom prst="rect">
            <a:avLst/>
          </a:prstGeom>
        </p:spPr>
        <p:txBody>
          <a:bodyPr vert="horz" lIns="92930" tIns="46465" rIns="92930" bIns="46465" rtlCol="0"/>
          <a:lstStyle>
            <a:lvl1pPr algn="l">
              <a:defRPr sz="1200"/>
            </a:lvl1pPr>
          </a:lstStyle>
          <a:p>
            <a:endParaRPr lang="bg-BG" dirty="0"/>
          </a:p>
        </p:txBody>
      </p:sp>
      <p:sp>
        <p:nvSpPr>
          <p:cNvPr id="3" name="Date Placeholder 2"/>
          <p:cNvSpPr>
            <a:spLocks noGrp="1"/>
          </p:cNvSpPr>
          <p:nvPr>
            <p:ph type="dt" sz="quarter" idx="1"/>
          </p:nvPr>
        </p:nvSpPr>
        <p:spPr>
          <a:xfrm>
            <a:off x="3939467" y="1"/>
            <a:ext cx="3013763" cy="467072"/>
          </a:xfrm>
          <a:prstGeom prst="rect">
            <a:avLst/>
          </a:prstGeom>
        </p:spPr>
        <p:txBody>
          <a:bodyPr vert="horz" lIns="92930" tIns="46465" rIns="92930" bIns="46465" rtlCol="0"/>
          <a:lstStyle>
            <a:lvl1pPr algn="r">
              <a:defRPr sz="1200"/>
            </a:lvl1pPr>
          </a:lstStyle>
          <a:p>
            <a:fld id="{62DAF501-497E-4319-B484-C5A85BB3EFD3}" type="datetimeFigureOut">
              <a:rPr lang="bg-BG" smtClean="0"/>
              <a:t>29.11.2023 г.</a:t>
            </a:fld>
            <a:endParaRPr lang="bg-BG" dirty="0"/>
          </a:p>
        </p:txBody>
      </p:sp>
      <p:sp>
        <p:nvSpPr>
          <p:cNvPr id="4" name="Footer Placeholder 3"/>
          <p:cNvSpPr>
            <a:spLocks noGrp="1"/>
          </p:cNvSpPr>
          <p:nvPr>
            <p:ph type="ftr" sz="quarter" idx="2"/>
          </p:nvPr>
        </p:nvSpPr>
        <p:spPr>
          <a:xfrm>
            <a:off x="1" y="8842031"/>
            <a:ext cx="3013763" cy="467071"/>
          </a:xfrm>
          <a:prstGeom prst="rect">
            <a:avLst/>
          </a:prstGeom>
        </p:spPr>
        <p:txBody>
          <a:bodyPr vert="horz" lIns="92930" tIns="46465" rIns="92930" bIns="46465" rtlCol="0" anchor="b"/>
          <a:lstStyle>
            <a:lvl1pPr algn="l">
              <a:defRPr sz="1200"/>
            </a:lvl1pPr>
          </a:lstStyle>
          <a:p>
            <a:endParaRPr lang="bg-BG" dirty="0"/>
          </a:p>
        </p:txBody>
      </p:sp>
      <p:sp>
        <p:nvSpPr>
          <p:cNvPr id="5" name="Slide Number Placeholder 4"/>
          <p:cNvSpPr>
            <a:spLocks noGrp="1"/>
          </p:cNvSpPr>
          <p:nvPr>
            <p:ph type="sldNum" sz="quarter" idx="3"/>
          </p:nvPr>
        </p:nvSpPr>
        <p:spPr>
          <a:xfrm>
            <a:off x="3939467" y="8842031"/>
            <a:ext cx="3013763" cy="467071"/>
          </a:xfrm>
          <a:prstGeom prst="rect">
            <a:avLst/>
          </a:prstGeom>
        </p:spPr>
        <p:txBody>
          <a:bodyPr vert="horz" lIns="92930" tIns="46465" rIns="92930" bIns="46465" rtlCol="0" anchor="b"/>
          <a:lstStyle>
            <a:lvl1pPr algn="r">
              <a:defRPr sz="1200"/>
            </a:lvl1pPr>
          </a:lstStyle>
          <a:p>
            <a:fld id="{335249C7-B5B2-4541-A187-B12F42083CB5}" type="slidenum">
              <a:rPr lang="bg-BG" smtClean="0"/>
              <a:t>‹#›</a:t>
            </a:fld>
            <a:endParaRPr lang="bg-BG" dirty="0"/>
          </a:p>
        </p:txBody>
      </p:sp>
    </p:spTree>
    <p:extLst>
      <p:ext uri="{BB962C8B-B14F-4D97-AF65-F5344CB8AC3E}">
        <p14:creationId xmlns:p14="http://schemas.microsoft.com/office/powerpoint/2010/main" val="38732489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013763" cy="467072"/>
          </a:xfrm>
          <a:prstGeom prst="rect">
            <a:avLst/>
          </a:prstGeom>
        </p:spPr>
        <p:txBody>
          <a:bodyPr vert="horz" lIns="92930" tIns="46465" rIns="92930" bIns="46465" rtlCol="0"/>
          <a:lstStyle>
            <a:lvl1pPr algn="l">
              <a:defRPr sz="1200"/>
            </a:lvl1pPr>
          </a:lstStyle>
          <a:p>
            <a:endParaRPr lang="bg-BG" dirty="0"/>
          </a:p>
        </p:txBody>
      </p:sp>
      <p:sp>
        <p:nvSpPr>
          <p:cNvPr id="3" name="Date Placeholder 2"/>
          <p:cNvSpPr>
            <a:spLocks noGrp="1"/>
          </p:cNvSpPr>
          <p:nvPr>
            <p:ph type="dt" idx="1"/>
          </p:nvPr>
        </p:nvSpPr>
        <p:spPr>
          <a:xfrm>
            <a:off x="3939467" y="1"/>
            <a:ext cx="3013763" cy="467072"/>
          </a:xfrm>
          <a:prstGeom prst="rect">
            <a:avLst/>
          </a:prstGeom>
        </p:spPr>
        <p:txBody>
          <a:bodyPr vert="horz" lIns="92930" tIns="46465" rIns="92930" bIns="46465" rtlCol="0"/>
          <a:lstStyle>
            <a:lvl1pPr algn="r">
              <a:defRPr sz="1200"/>
            </a:lvl1pPr>
          </a:lstStyle>
          <a:p>
            <a:fld id="{72A934B3-15CF-49D7-9C90-2FBDF446DA56}" type="datetimeFigureOut">
              <a:rPr lang="bg-BG" smtClean="0"/>
              <a:t>29.11.2023 г.</a:t>
            </a:fld>
            <a:endParaRPr lang="bg-BG" dirty="0"/>
          </a:p>
        </p:txBody>
      </p:sp>
      <p:sp>
        <p:nvSpPr>
          <p:cNvPr id="4" name="Slide Image Placeholder 3"/>
          <p:cNvSpPr>
            <a:spLocks noGrp="1" noRot="1" noChangeAspect="1"/>
          </p:cNvSpPr>
          <p:nvPr>
            <p:ph type="sldImg" idx="2"/>
          </p:nvPr>
        </p:nvSpPr>
        <p:spPr>
          <a:xfrm>
            <a:off x="684213" y="1163638"/>
            <a:ext cx="5586412" cy="3141662"/>
          </a:xfrm>
          <a:prstGeom prst="rect">
            <a:avLst/>
          </a:prstGeom>
          <a:noFill/>
          <a:ln w="12700">
            <a:solidFill>
              <a:prstClr val="black"/>
            </a:solidFill>
          </a:ln>
        </p:spPr>
        <p:txBody>
          <a:bodyPr vert="horz" lIns="92930" tIns="46465" rIns="92930" bIns="46465" rtlCol="0" anchor="ctr"/>
          <a:lstStyle/>
          <a:p>
            <a:endParaRPr lang="bg-BG" dirty="0"/>
          </a:p>
        </p:txBody>
      </p:sp>
      <p:sp>
        <p:nvSpPr>
          <p:cNvPr id="5" name="Notes Placeholder 4"/>
          <p:cNvSpPr>
            <a:spLocks noGrp="1"/>
          </p:cNvSpPr>
          <p:nvPr>
            <p:ph type="body" sz="quarter" idx="3"/>
          </p:nvPr>
        </p:nvSpPr>
        <p:spPr>
          <a:xfrm>
            <a:off x="695485" y="4480004"/>
            <a:ext cx="5563870" cy="3665458"/>
          </a:xfrm>
          <a:prstGeom prst="rect">
            <a:avLst/>
          </a:prstGeom>
        </p:spPr>
        <p:txBody>
          <a:bodyPr vert="horz" lIns="92930" tIns="46465" rIns="92930" bIns="46465"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6" name="Footer Placeholder 5"/>
          <p:cNvSpPr>
            <a:spLocks noGrp="1"/>
          </p:cNvSpPr>
          <p:nvPr>
            <p:ph type="ftr" sz="quarter" idx="4"/>
          </p:nvPr>
        </p:nvSpPr>
        <p:spPr>
          <a:xfrm>
            <a:off x="1" y="8842031"/>
            <a:ext cx="3013763" cy="467071"/>
          </a:xfrm>
          <a:prstGeom prst="rect">
            <a:avLst/>
          </a:prstGeom>
        </p:spPr>
        <p:txBody>
          <a:bodyPr vert="horz" lIns="92930" tIns="46465" rIns="92930" bIns="46465" rtlCol="0" anchor="b"/>
          <a:lstStyle>
            <a:lvl1pPr algn="l">
              <a:defRPr sz="1200"/>
            </a:lvl1pPr>
          </a:lstStyle>
          <a:p>
            <a:endParaRPr lang="bg-BG" dirty="0"/>
          </a:p>
        </p:txBody>
      </p:sp>
      <p:sp>
        <p:nvSpPr>
          <p:cNvPr id="7" name="Slide Number Placeholder 6"/>
          <p:cNvSpPr>
            <a:spLocks noGrp="1"/>
          </p:cNvSpPr>
          <p:nvPr>
            <p:ph type="sldNum" sz="quarter" idx="5"/>
          </p:nvPr>
        </p:nvSpPr>
        <p:spPr>
          <a:xfrm>
            <a:off x="3939467" y="8842031"/>
            <a:ext cx="3013763" cy="467071"/>
          </a:xfrm>
          <a:prstGeom prst="rect">
            <a:avLst/>
          </a:prstGeom>
        </p:spPr>
        <p:txBody>
          <a:bodyPr vert="horz" lIns="92930" tIns="46465" rIns="92930" bIns="46465" rtlCol="0" anchor="b"/>
          <a:lstStyle>
            <a:lvl1pPr algn="r">
              <a:defRPr sz="1200"/>
            </a:lvl1pPr>
          </a:lstStyle>
          <a:p>
            <a:fld id="{5617F9B7-5110-4225-A395-C002DCB96977}" type="slidenum">
              <a:rPr lang="bg-BG" smtClean="0"/>
              <a:t>‹#›</a:t>
            </a:fld>
            <a:endParaRPr lang="bg-BG" dirty="0"/>
          </a:p>
        </p:txBody>
      </p:sp>
    </p:spTree>
    <p:extLst>
      <p:ext uri="{BB962C8B-B14F-4D97-AF65-F5344CB8AC3E}">
        <p14:creationId xmlns:p14="http://schemas.microsoft.com/office/powerpoint/2010/main" val="17727614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5617F9B7-5110-4225-A395-C002DCB96977}" type="slidenum">
              <a:rPr lang="bg-BG" smtClean="0"/>
              <a:t>2</a:t>
            </a:fld>
            <a:endParaRPr lang="bg-BG" dirty="0"/>
          </a:p>
        </p:txBody>
      </p:sp>
    </p:spTree>
    <p:extLst>
      <p:ext uri="{BB962C8B-B14F-4D97-AF65-F5344CB8AC3E}">
        <p14:creationId xmlns:p14="http://schemas.microsoft.com/office/powerpoint/2010/main" val="28251582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5617F9B7-5110-4225-A395-C002DCB96977}" type="slidenum">
              <a:rPr lang="bg-BG" smtClean="0"/>
              <a:t>11</a:t>
            </a:fld>
            <a:endParaRPr lang="bg-BG" dirty="0"/>
          </a:p>
        </p:txBody>
      </p:sp>
    </p:spTree>
    <p:extLst>
      <p:ext uri="{BB962C8B-B14F-4D97-AF65-F5344CB8AC3E}">
        <p14:creationId xmlns:p14="http://schemas.microsoft.com/office/powerpoint/2010/main" val="9086482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5617F9B7-5110-4225-A395-C002DCB96977}" type="slidenum">
              <a:rPr lang="bg-BG" smtClean="0"/>
              <a:t>12</a:t>
            </a:fld>
            <a:endParaRPr lang="bg-BG" dirty="0"/>
          </a:p>
        </p:txBody>
      </p:sp>
    </p:spTree>
    <p:extLst>
      <p:ext uri="{BB962C8B-B14F-4D97-AF65-F5344CB8AC3E}">
        <p14:creationId xmlns:p14="http://schemas.microsoft.com/office/powerpoint/2010/main" val="25991287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5617F9B7-5110-4225-A395-C002DCB96977}" type="slidenum">
              <a:rPr lang="bg-BG" smtClean="0"/>
              <a:t>13</a:t>
            </a:fld>
            <a:endParaRPr lang="bg-BG" dirty="0"/>
          </a:p>
        </p:txBody>
      </p:sp>
    </p:spTree>
    <p:extLst>
      <p:ext uri="{BB962C8B-B14F-4D97-AF65-F5344CB8AC3E}">
        <p14:creationId xmlns:p14="http://schemas.microsoft.com/office/powerpoint/2010/main" val="40476602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5617F9B7-5110-4225-A395-C002DCB96977}" type="slidenum">
              <a:rPr lang="bg-BG" smtClean="0"/>
              <a:t>14</a:t>
            </a:fld>
            <a:endParaRPr lang="bg-BG" dirty="0"/>
          </a:p>
        </p:txBody>
      </p:sp>
    </p:spTree>
    <p:extLst>
      <p:ext uri="{BB962C8B-B14F-4D97-AF65-F5344CB8AC3E}">
        <p14:creationId xmlns:p14="http://schemas.microsoft.com/office/powerpoint/2010/main" val="11108230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5617F9B7-5110-4225-A395-C002DCB96977}" type="slidenum">
              <a:rPr lang="bg-BG" smtClean="0"/>
              <a:t>15</a:t>
            </a:fld>
            <a:endParaRPr lang="bg-BG" dirty="0"/>
          </a:p>
        </p:txBody>
      </p:sp>
    </p:spTree>
    <p:extLst>
      <p:ext uri="{BB962C8B-B14F-4D97-AF65-F5344CB8AC3E}">
        <p14:creationId xmlns:p14="http://schemas.microsoft.com/office/powerpoint/2010/main" val="38145796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5617F9B7-5110-4225-A395-C002DCB96977}" type="slidenum">
              <a:rPr lang="bg-BG" smtClean="0"/>
              <a:t>16</a:t>
            </a:fld>
            <a:endParaRPr lang="bg-BG" dirty="0"/>
          </a:p>
        </p:txBody>
      </p:sp>
    </p:spTree>
    <p:extLst>
      <p:ext uri="{BB962C8B-B14F-4D97-AF65-F5344CB8AC3E}">
        <p14:creationId xmlns:p14="http://schemas.microsoft.com/office/powerpoint/2010/main" val="4849407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5617F9B7-5110-4225-A395-C002DCB96977}" type="slidenum">
              <a:rPr lang="bg-BG" smtClean="0"/>
              <a:t>17</a:t>
            </a:fld>
            <a:endParaRPr lang="bg-BG" dirty="0"/>
          </a:p>
        </p:txBody>
      </p:sp>
    </p:spTree>
    <p:extLst>
      <p:ext uri="{BB962C8B-B14F-4D97-AF65-F5344CB8AC3E}">
        <p14:creationId xmlns:p14="http://schemas.microsoft.com/office/powerpoint/2010/main" val="27479263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5617F9B7-5110-4225-A395-C002DCB96977}" type="slidenum">
              <a:rPr lang="bg-BG" smtClean="0"/>
              <a:t>18</a:t>
            </a:fld>
            <a:endParaRPr lang="bg-BG" dirty="0"/>
          </a:p>
        </p:txBody>
      </p:sp>
    </p:spTree>
    <p:extLst>
      <p:ext uri="{BB962C8B-B14F-4D97-AF65-F5344CB8AC3E}">
        <p14:creationId xmlns:p14="http://schemas.microsoft.com/office/powerpoint/2010/main" val="18264514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5617F9B7-5110-4225-A395-C002DCB96977}" type="slidenum">
              <a:rPr lang="bg-BG" smtClean="0"/>
              <a:t>19</a:t>
            </a:fld>
            <a:endParaRPr lang="bg-BG" dirty="0"/>
          </a:p>
        </p:txBody>
      </p:sp>
    </p:spTree>
    <p:extLst>
      <p:ext uri="{BB962C8B-B14F-4D97-AF65-F5344CB8AC3E}">
        <p14:creationId xmlns:p14="http://schemas.microsoft.com/office/powerpoint/2010/main" val="34574633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5617F9B7-5110-4225-A395-C002DCB96977}" type="slidenum">
              <a:rPr lang="bg-BG" smtClean="0"/>
              <a:t>20</a:t>
            </a:fld>
            <a:endParaRPr lang="bg-BG" dirty="0"/>
          </a:p>
        </p:txBody>
      </p:sp>
    </p:spTree>
    <p:extLst>
      <p:ext uri="{BB962C8B-B14F-4D97-AF65-F5344CB8AC3E}">
        <p14:creationId xmlns:p14="http://schemas.microsoft.com/office/powerpoint/2010/main" val="17525458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5617F9B7-5110-4225-A395-C002DCB96977}" type="slidenum">
              <a:rPr lang="bg-BG" smtClean="0"/>
              <a:t>3</a:t>
            </a:fld>
            <a:endParaRPr lang="bg-BG" dirty="0"/>
          </a:p>
        </p:txBody>
      </p:sp>
    </p:spTree>
    <p:extLst>
      <p:ext uri="{BB962C8B-B14F-4D97-AF65-F5344CB8AC3E}">
        <p14:creationId xmlns:p14="http://schemas.microsoft.com/office/powerpoint/2010/main" val="18289630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80000"/>
              </a:lnSpc>
              <a:defRPr/>
            </a:pPr>
            <a:endParaRPr lang="bg-BG" dirty="0"/>
          </a:p>
        </p:txBody>
      </p:sp>
      <p:sp>
        <p:nvSpPr>
          <p:cNvPr id="4" name="Slide Number Placeholder 3"/>
          <p:cNvSpPr>
            <a:spLocks noGrp="1"/>
          </p:cNvSpPr>
          <p:nvPr>
            <p:ph type="sldNum" sz="quarter" idx="10"/>
          </p:nvPr>
        </p:nvSpPr>
        <p:spPr/>
        <p:txBody>
          <a:bodyPr/>
          <a:lstStyle/>
          <a:p>
            <a:fld id="{5617F9B7-5110-4225-A395-C002DCB96977}" type="slidenum">
              <a:rPr lang="bg-BG" smtClean="0"/>
              <a:t>21</a:t>
            </a:fld>
            <a:endParaRPr lang="bg-BG" dirty="0"/>
          </a:p>
        </p:txBody>
      </p:sp>
    </p:spTree>
    <p:extLst>
      <p:ext uri="{BB962C8B-B14F-4D97-AF65-F5344CB8AC3E}">
        <p14:creationId xmlns:p14="http://schemas.microsoft.com/office/powerpoint/2010/main" val="19413287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5617F9B7-5110-4225-A395-C002DCB96977}" type="slidenum">
              <a:rPr lang="bg-BG" smtClean="0"/>
              <a:t>22</a:t>
            </a:fld>
            <a:endParaRPr lang="bg-BG" dirty="0"/>
          </a:p>
        </p:txBody>
      </p:sp>
    </p:spTree>
    <p:extLst>
      <p:ext uri="{BB962C8B-B14F-4D97-AF65-F5344CB8AC3E}">
        <p14:creationId xmlns:p14="http://schemas.microsoft.com/office/powerpoint/2010/main" val="228489665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5617F9B7-5110-4225-A395-C002DCB96977}" type="slidenum">
              <a:rPr lang="bg-BG" smtClean="0"/>
              <a:t>23</a:t>
            </a:fld>
            <a:endParaRPr lang="bg-BG" dirty="0"/>
          </a:p>
        </p:txBody>
      </p:sp>
    </p:spTree>
    <p:extLst>
      <p:ext uri="{BB962C8B-B14F-4D97-AF65-F5344CB8AC3E}">
        <p14:creationId xmlns:p14="http://schemas.microsoft.com/office/powerpoint/2010/main" val="40518112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5617F9B7-5110-4225-A395-C002DCB96977}" type="slidenum">
              <a:rPr lang="bg-BG" smtClean="0"/>
              <a:t>24</a:t>
            </a:fld>
            <a:endParaRPr lang="bg-BG" dirty="0"/>
          </a:p>
        </p:txBody>
      </p:sp>
    </p:spTree>
    <p:extLst>
      <p:ext uri="{BB962C8B-B14F-4D97-AF65-F5344CB8AC3E}">
        <p14:creationId xmlns:p14="http://schemas.microsoft.com/office/powerpoint/2010/main" val="358869036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5617F9B7-5110-4225-A395-C002DCB96977}" type="slidenum">
              <a:rPr lang="bg-BG" smtClean="0"/>
              <a:t>25</a:t>
            </a:fld>
            <a:endParaRPr lang="bg-BG" dirty="0"/>
          </a:p>
        </p:txBody>
      </p:sp>
    </p:spTree>
    <p:extLst>
      <p:ext uri="{BB962C8B-B14F-4D97-AF65-F5344CB8AC3E}">
        <p14:creationId xmlns:p14="http://schemas.microsoft.com/office/powerpoint/2010/main" val="381107655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5617F9B7-5110-4225-A395-C002DCB96977}" type="slidenum">
              <a:rPr lang="bg-BG" smtClean="0"/>
              <a:t>26</a:t>
            </a:fld>
            <a:endParaRPr lang="bg-BG" dirty="0"/>
          </a:p>
        </p:txBody>
      </p:sp>
    </p:spTree>
    <p:extLst>
      <p:ext uri="{BB962C8B-B14F-4D97-AF65-F5344CB8AC3E}">
        <p14:creationId xmlns:p14="http://schemas.microsoft.com/office/powerpoint/2010/main" val="389078429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5617F9B7-5110-4225-A395-C002DCB96977}" type="slidenum">
              <a:rPr lang="bg-BG" smtClean="0"/>
              <a:t>27</a:t>
            </a:fld>
            <a:endParaRPr lang="bg-BG" dirty="0"/>
          </a:p>
        </p:txBody>
      </p:sp>
    </p:spTree>
    <p:extLst>
      <p:ext uri="{BB962C8B-B14F-4D97-AF65-F5344CB8AC3E}">
        <p14:creationId xmlns:p14="http://schemas.microsoft.com/office/powerpoint/2010/main" val="6926899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5617F9B7-5110-4225-A395-C002DCB96977}" type="slidenum">
              <a:rPr lang="bg-BG" smtClean="0"/>
              <a:t>28</a:t>
            </a:fld>
            <a:endParaRPr lang="bg-BG" dirty="0"/>
          </a:p>
        </p:txBody>
      </p:sp>
    </p:spTree>
    <p:extLst>
      <p:ext uri="{BB962C8B-B14F-4D97-AF65-F5344CB8AC3E}">
        <p14:creationId xmlns:p14="http://schemas.microsoft.com/office/powerpoint/2010/main" val="15316688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5617F9B7-5110-4225-A395-C002DCB96977}" type="slidenum">
              <a:rPr lang="bg-BG" smtClean="0"/>
              <a:t>29</a:t>
            </a:fld>
            <a:endParaRPr lang="bg-BG" dirty="0"/>
          </a:p>
        </p:txBody>
      </p:sp>
    </p:spTree>
    <p:extLst>
      <p:ext uri="{BB962C8B-B14F-4D97-AF65-F5344CB8AC3E}">
        <p14:creationId xmlns:p14="http://schemas.microsoft.com/office/powerpoint/2010/main" val="391264650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5617F9B7-5110-4225-A395-C002DCB96977}" type="slidenum">
              <a:rPr lang="bg-BG" smtClean="0"/>
              <a:t>30</a:t>
            </a:fld>
            <a:endParaRPr lang="bg-BG" dirty="0"/>
          </a:p>
        </p:txBody>
      </p:sp>
    </p:spTree>
    <p:extLst>
      <p:ext uri="{BB962C8B-B14F-4D97-AF65-F5344CB8AC3E}">
        <p14:creationId xmlns:p14="http://schemas.microsoft.com/office/powerpoint/2010/main" val="9730277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5617F9B7-5110-4225-A395-C002DCB96977}" type="slidenum">
              <a:rPr lang="bg-BG" smtClean="0"/>
              <a:t>4</a:t>
            </a:fld>
            <a:endParaRPr lang="bg-BG" dirty="0"/>
          </a:p>
        </p:txBody>
      </p:sp>
    </p:spTree>
    <p:extLst>
      <p:ext uri="{BB962C8B-B14F-4D97-AF65-F5344CB8AC3E}">
        <p14:creationId xmlns:p14="http://schemas.microsoft.com/office/powerpoint/2010/main" val="99919208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5617F9B7-5110-4225-A395-C002DCB96977}" type="slidenum">
              <a:rPr lang="bg-BG" smtClean="0"/>
              <a:t>31</a:t>
            </a:fld>
            <a:endParaRPr lang="bg-BG" dirty="0"/>
          </a:p>
        </p:txBody>
      </p:sp>
    </p:spTree>
    <p:extLst>
      <p:ext uri="{BB962C8B-B14F-4D97-AF65-F5344CB8AC3E}">
        <p14:creationId xmlns:p14="http://schemas.microsoft.com/office/powerpoint/2010/main" val="412348608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5617F9B7-5110-4225-A395-C002DCB96977}" type="slidenum">
              <a:rPr lang="bg-BG" smtClean="0"/>
              <a:t>32</a:t>
            </a:fld>
            <a:endParaRPr lang="bg-BG" dirty="0"/>
          </a:p>
        </p:txBody>
      </p:sp>
    </p:spTree>
    <p:extLst>
      <p:ext uri="{BB962C8B-B14F-4D97-AF65-F5344CB8AC3E}">
        <p14:creationId xmlns:p14="http://schemas.microsoft.com/office/powerpoint/2010/main" val="265366986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5617F9B7-5110-4225-A395-C002DCB96977}" type="slidenum">
              <a:rPr lang="bg-BG" smtClean="0"/>
              <a:t>33</a:t>
            </a:fld>
            <a:endParaRPr lang="bg-BG" dirty="0"/>
          </a:p>
        </p:txBody>
      </p:sp>
    </p:spTree>
    <p:extLst>
      <p:ext uri="{BB962C8B-B14F-4D97-AF65-F5344CB8AC3E}">
        <p14:creationId xmlns:p14="http://schemas.microsoft.com/office/powerpoint/2010/main" val="99231382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5617F9B7-5110-4225-A395-C002DCB96977}" type="slidenum">
              <a:rPr lang="bg-BG" smtClean="0"/>
              <a:t>34</a:t>
            </a:fld>
            <a:endParaRPr lang="bg-BG" dirty="0"/>
          </a:p>
        </p:txBody>
      </p:sp>
    </p:spTree>
    <p:extLst>
      <p:ext uri="{BB962C8B-B14F-4D97-AF65-F5344CB8AC3E}">
        <p14:creationId xmlns:p14="http://schemas.microsoft.com/office/powerpoint/2010/main" val="413027049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5617F9B7-5110-4225-A395-C002DCB96977}" type="slidenum">
              <a:rPr lang="bg-BG" smtClean="0"/>
              <a:t>35</a:t>
            </a:fld>
            <a:endParaRPr lang="bg-BG" dirty="0"/>
          </a:p>
        </p:txBody>
      </p:sp>
    </p:spTree>
    <p:extLst>
      <p:ext uri="{BB962C8B-B14F-4D97-AF65-F5344CB8AC3E}">
        <p14:creationId xmlns:p14="http://schemas.microsoft.com/office/powerpoint/2010/main" val="408115904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5617F9B7-5110-4225-A395-C002DCB96977}" type="slidenum">
              <a:rPr lang="bg-BG" smtClean="0"/>
              <a:t>36</a:t>
            </a:fld>
            <a:endParaRPr lang="bg-BG" dirty="0"/>
          </a:p>
        </p:txBody>
      </p:sp>
    </p:spTree>
    <p:extLst>
      <p:ext uri="{BB962C8B-B14F-4D97-AF65-F5344CB8AC3E}">
        <p14:creationId xmlns:p14="http://schemas.microsoft.com/office/powerpoint/2010/main" val="60329468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5617F9B7-5110-4225-A395-C002DCB96977}" type="slidenum">
              <a:rPr lang="bg-BG" smtClean="0"/>
              <a:t>37</a:t>
            </a:fld>
            <a:endParaRPr lang="bg-BG" dirty="0"/>
          </a:p>
        </p:txBody>
      </p:sp>
    </p:spTree>
    <p:extLst>
      <p:ext uri="{BB962C8B-B14F-4D97-AF65-F5344CB8AC3E}">
        <p14:creationId xmlns:p14="http://schemas.microsoft.com/office/powerpoint/2010/main" val="110573891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5617F9B7-5110-4225-A395-C002DCB96977}" type="slidenum">
              <a:rPr lang="bg-BG" smtClean="0"/>
              <a:t>38</a:t>
            </a:fld>
            <a:endParaRPr lang="bg-BG" dirty="0"/>
          </a:p>
        </p:txBody>
      </p:sp>
    </p:spTree>
    <p:extLst>
      <p:ext uri="{BB962C8B-B14F-4D97-AF65-F5344CB8AC3E}">
        <p14:creationId xmlns:p14="http://schemas.microsoft.com/office/powerpoint/2010/main" val="309720235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5617F9B7-5110-4225-A395-C002DCB96977}" type="slidenum">
              <a:rPr lang="bg-BG" smtClean="0"/>
              <a:t>39</a:t>
            </a:fld>
            <a:endParaRPr lang="bg-BG" dirty="0"/>
          </a:p>
        </p:txBody>
      </p:sp>
    </p:spTree>
    <p:extLst>
      <p:ext uri="{BB962C8B-B14F-4D97-AF65-F5344CB8AC3E}">
        <p14:creationId xmlns:p14="http://schemas.microsoft.com/office/powerpoint/2010/main" val="387319770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5617F9B7-5110-4225-A395-C002DCB96977}" type="slidenum">
              <a:rPr lang="bg-BG" smtClean="0"/>
              <a:t>40</a:t>
            </a:fld>
            <a:endParaRPr lang="bg-BG" dirty="0"/>
          </a:p>
        </p:txBody>
      </p:sp>
    </p:spTree>
    <p:extLst>
      <p:ext uri="{BB962C8B-B14F-4D97-AF65-F5344CB8AC3E}">
        <p14:creationId xmlns:p14="http://schemas.microsoft.com/office/powerpoint/2010/main" val="1709127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5617F9B7-5110-4225-A395-C002DCB96977}" type="slidenum">
              <a:rPr lang="bg-BG" smtClean="0"/>
              <a:t>5</a:t>
            </a:fld>
            <a:endParaRPr lang="bg-BG" dirty="0"/>
          </a:p>
        </p:txBody>
      </p:sp>
    </p:spTree>
    <p:extLst>
      <p:ext uri="{BB962C8B-B14F-4D97-AF65-F5344CB8AC3E}">
        <p14:creationId xmlns:p14="http://schemas.microsoft.com/office/powerpoint/2010/main" val="140929961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5617F9B7-5110-4225-A395-C002DCB96977}" type="slidenum">
              <a:rPr lang="bg-BG" smtClean="0"/>
              <a:t>41</a:t>
            </a:fld>
            <a:endParaRPr lang="bg-BG" dirty="0"/>
          </a:p>
        </p:txBody>
      </p:sp>
    </p:spTree>
    <p:extLst>
      <p:ext uri="{BB962C8B-B14F-4D97-AF65-F5344CB8AC3E}">
        <p14:creationId xmlns:p14="http://schemas.microsoft.com/office/powerpoint/2010/main" val="86517600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5617F9B7-5110-4225-A395-C002DCB96977}" type="slidenum">
              <a:rPr lang="bg-BG" smtClean="0"/>
              <a:t>42</a:t>
            </a:fld>
            <a:endParaRPr lang="bg-BG" dirty="0"/>
          </a:p>
        </p:txBody>
      </p:sp>
    </p:spTree>
    <p:extLst>
      <p:ext uri="{BB962C8B-B14F-4D97-AF65-F5344CB8AC3E}">
        <p14:creationId xmlns:p14="http://schemas.microsoft.com/office/powerpoint/2010/main" val="279732791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5617F9B7-5110-4225-A395-C002DCB96977}" type="slidenum">
              <a:rPr lang="bg-BG" smtClean="0"/>
              <a:t>43</a:t>
            </a:fld>
            <a:endParaRPr lang="bg-BG" dirty="0"/>
          </a:p>
        </p:txBody>
      </p:sp>
    </p:spTree>
    <p:extLst>
      <p:ext uri="{BB962C8B-B14F-4D97-AF65-F5344CB8AC3E}">
        <p14:creationId xmlns:p14="http://schemas.microsoft.com/office/powerpoint/2010/main" val="21394500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5617F9B7-5110-4225-A395-C002DCB96977}" type="slidenum">
              <a:rPr lang="bg-BG" smtClean="0"/>
              <a:t>44</a:t>
            </a:fld>
            <a:endParaRPr lang="bg-BG" dirty="0"/>
          </a:p>
        </p:txBody>
      </p:sp>
    </p:spTree>
    <p:extLst>
      <p:ext uri="{BB962C8B-B14F-4D97-AF65-F5344CB8AC3E}">
        <p14:creationId xmlns:p14="http://schemas.microsoft.com/office/powerpoint/2010/main" val="15166163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5617F9B7-5110-4225-A395-C002DCB96977}" type="slidenum">
              <a:rPr lang="bg-BG" smtClean="0"/>
              <a:t>45</a:t>
            </a:fld>
            <a:endParaRPr lang="bg-BG" dirty="0"/>
          </a:p>
        </p:txBody>
      </p:sp>
    </p:spTree>
    <p:extLst>
      <p:ext uri="{BB962C8B-B14F-4D97-AF65-F5344CB8AC3E}">
        <p14:creationId xmlns:p14="http://schemas.microsoft.com/office/powerpoint/2010/main" val="135421975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5617F9B7-5110-4225-A395-C002DCB96977}" type="slidenum">
              <a:rPr lang="bg-BG" smtClean="0"/>
              <a:t>46</a:t>
            </a:fld>
            <a:endParaRPr lang="bg-BG" dirty="0"/>
          </a:p>
        </p:txBody>
      </p:sp>
    </p:spTree>
    <p:extLst>
      <p:ext uri="{BB962C8B-B14F-4D97-AF65-F5344CB8AC3E}">
        <p14:creationId xmlns:p14="http://schemas.microsoft.com/office/powerpoint/2010/main" val="181731946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5617F9B7-5110-4225-A395-C002DCB96977}" type="slidenum">
              <a:rPr lang="bg-BG" smtClean="0"/>
              <a:t>47</a:t>
            </a:fld>
            <a:endParaRPr lang="bg-BG" dirty="0"/>
          </a:p>
        </p:txBody>
      </p:sp>
    </p:spTree>
    <p:extLst>
      <p:ext uri="{BB962C8B-B14F-4D97-AF65-F5344CB8AC3E}">
        <p14:creationId xmlns:p14="http://schemas.microsoft.com/office/powerpoint/2010/main" val="334744916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5617F9B7-5110-4225-A395-C002DCB96977}" type="slidenum">
              <a:rPr lang="bg-BG" smtClean="0"/>
              <a:t>48</a:t>
            </a:fld>
            <a:endParaRPr lang="bg-BG" dirty="0"/>
          </a:p>
        </p:txBody>
      </p:sp>
    </p:spTree>
    <p:extLst>
      <p:ext uri="{BB962C8B-B14F-4D97-AF65-F5344CB8AC3E}">
        <p14:creationId xmlns:p14="http://schemas.microsoft.com/office/powerpoint/2010/main" val="278614853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5617F9B7-5110-4225-A395-C002DCB96977}" type="slidenum">
              <a:rPr lang="bg-BG" smtClean="0"/>
              <a:t>49</a:t>
            </a:fld>
            <a:endParaRPr lang="bg-BG" dirty="0"/>
          </a:p>
        </p:txBody>
      </p:sp>
    </p:spTree>
    <p:extLst>
      <p:ext uri="{BB962C8B-B14F-4D97-AF65-F5344CB8AC3E}">
        <p14:creationId xmlns:p14="http://schemas.microsoft.com/office/powerpoint/2010/main" val="330882587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5617F9B7-5110-4225-A395-C002DCB96977}" type="slidenum">
              <a:rPr lang="bg-BG" smtClean="0"/>
              <a:t>50</a:t>
            </a:fld>
            <a:endParaRPr lang="bg-BG" dirty="0"/>
          </a:p>
        </p:txBody>
      </p:sp>
    </p:spTree>
    <p:extLst>
      <p:ext uri="{BB962C8B-B14F-4D97-AF65-F5344CB8AC3E}">
        <p14:creationId xmlns:p14="http://schemas.microsoft.com/office/powerpoint/2010/main" val="38423635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5617F9B7-5110-4225-A395-C002DCB96977}" type="slidenum">
              <a:rPr lang="bg-BG" smtClean="0"/>
              <a:t>6</a:t>
            </a:fld>
            <a:endParaRPr lang="bg-BG" dirty="0"/>
          </a:p>
        </p:txBody>
      </p:sp>
    </p:spTree>
    <p:extLst>
      <p:ext uri="{BB962C8B-B14F-4D97-AF65-F5344CB8AC3E}">
        <p14:creationId xmlns:p14="http://schemas.microsoft.com/office/powerpoint/2010/main" val="149459018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5617F9B7-5110-4225-A395-C002DCB96977}" type="slidenum">
              <a:rPr lang="bg-BG" smtClean="0"/>
              <a:t>51</a:t>
            </a:fld>
            <a:endParaRPr lang="bg-BG" dirty="0"/>
          </a:p>
        </p:txBody>
      </p:sp>
    </p:spTree>
    <p:extLst>
      <p:ext uri="{BB962C8B-B14F-4D97-AF65-F5344CB8AC3E}">
        <p14:creationId xmlns:p14="http://schemas.microsoft.com/office/powerpoint/2010/main" val="111312638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5617F9B7-5110-4225-A395-C002DCB96977}" type="slidenum">
              <a:rPr lang="bg-BG" smtClean="0"/>
              <a:t>52</a:t>
            </a:fld>
            <a:endParaRPr lang="bg-BG" dirty="0"/>
          </a:p>
        </p:txBody>
      </p:sp>
    </p:spTree>
    <p:extLst>
      <p:ext uri="{BB962C8B-B14F-4D97-AF65-F5344CB8AC3E}">
        <p14:creationId xmlns:p14="http://schemas.microsoft.com/office/powerpoint/2010/main" val="100834157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5617F9B7-5110-4225-A395-C002DCB96977}" type="slidenum">
              <a:rPr lang="bg-BG" smtClean="0"/>
              <a:t>53</a:t>
            </a:fld>
            <a:endParaRPr lang="bg-BG" dirty="0"/>
          </a:p>
        </p:txBody>
      </p:sp>
    </p:spTree>
    <p:extLst>
      <p:ext uri="{BB962C8B-B14F-4D97-AF65-F5344CB8AC3E}">
        <p14:creationId xmlns:p14="http://schemas.microsoft.com/office/powerpoint/2010/main" val="132758305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5617F9B7-5110-4225-A395-C002DCB96977}" type="slidenum">
              <a:rPr lang="bg-BG" smtClean="0"/>
              <a:t>54</a:t>
            </a:fld>
            <a:endParaRPr lang="bg-BG" dirty="0"/>
          </a:p>
        </p:txBody>
      </p:sp>
    </p:spTree>
    <p:extLst>
      <p:ext uri="{BB962C8B-B14F-4D97-AF65-F5344CB8AC3E}">
        <p14:creationId xmlns:p14="http://schemas.microsoft.com/office/powerpoint/2010/main" val="314889503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5617F9B7-5110-4225-A395-C002DCB96977}" type="slidenum">
              <a:rPr lang="bg-BG" smtClean="0"/>
              <a:t>55</a:t>
            </a:fld>
            <a:endParaRPr lang="bg-BG" dirty="0"/>
          </a:p>
        </p:txBody>
      </p:sp>
    </p:spTree>
    <p:extLst>
      <p:ext uri="{BB962C8B-B14F-4D97-AF65-F5344CB8AC3E}">
        <p14:creationId xmlns:p14="http://schemas.microsoft.com/office/powerpoint/2010/main" val="395194330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5617F9B7-5110-4225-A395-C002DCB96977}" type="slidenum">
              <a:rPr lang="bg-BG" smtClean="0"/>
              <a:t>56</a:t>
            </a:fld>
            <a:endParaRPr lang="bg-BG" dirty="0"/>
          </a:p>
        </p:txBody>
      </p:sp>
    </p:spTree>
    <p:extLst>
      <p:ext uri="{BB962C8B-B14F-4D97-AF65-F5344CB8AC3E}">
        <p14:creationId xmlns:p14="http://schemas.microsoft.com/office/powerpoint/2010/main" val="148917308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5617F9B7-5110-4225-A395-C002DCB96977}" type="slidenum">
              <a:rPr lang="bg-BG" smtClean="0"/>
              <a:t>57</a:t>
            </a:fld>
            <a:endParaRPr lang="bg-BG" dirty="0"/>
          </a:p>
        </p:txBody>
      </p:sp>
    </p:spTree>
    <p:extLst>
      <p:ext uri="{BB962C8B-B14F-4D97-AF65-F5344CB8AC3E}">
        <p14:creationId xmlns:p14="http://schemas.microsoft.com/office/powerpoint/2010/main" val="114803960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5617F9B7-5110-4225-A395-C002DCB96977}" type="slidenum">
              <a:rPr lang="bg-BG" smtClean="0"/>
              <a:t>58</a:t>
            </a:fld>
            <a:endParaRPr lang="bg-BG" dirty="0"/>
          </a:p>
        </p:txBody>
      </p:sp>
    </p:spTree>
    <p:extLst>
      <p:ext uri="{BB962C8B-B14F-4D97-AF65-F5344CB8AC3E}">
        <p14:creationId xmlns:p14="http://schemas.microsoft.com/office/powerpoint/2010/main" val="280403053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5617F9B7-5110-4225-A395-C002DCB96977}" type="slidenum">
              <a:rPr lang="bg-BG" smtClean="0"/>
              <a:t>59</a:t>
            </a:fld>
            <a:endParaRPr lang="bg-BG" dirty="0"/>
          </a:p>
        </p:txBody>
      </p:sp>
    </p:spTree>
    <p:extLst>
      <p:ext uri="{BB962C8B-B14F-4D97-AF65-F5344CB8AC3E}">
        <p14:creationId xmlns:p14="http://schemas.microsoft.com/office/powerpoint/2010/main" val="412692509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5617F9B7-5110-4225-A395-C002DCB96977}" type="slidenum">
              <a:rPr lang="bg-BG" smtClean="0"/>
              <a:t>60</a:t>
            </a:fld>
            <a:endParaRPr lang="bg-BG" dirty="0"/>
          </a:p>
        </p:txBody>
      </p:sp>
    </p:spTree>
    <p:extLst>
      <p:ext uri="{BB962C8B-B14F-4D97-AF65-F5344CB8AC3E}">
        <p14:creationId xmlns:p14="http://schemas.microsoft.com/office/powerpoint/2010/main" val="20226157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5617F9B7-5110-4225-A395-C002DCB96977}" type="slidenum">
              <a:rPr lang="bg-BG" smtClean="0"/>
              <a:t>7</a:t>
            </a:fld>
            <a:endParaRPr lang="bg-BG" dirty="0"/>
          </a:p>
        </p:txBody>
      </p:sp>
    </p:spTree>
    <p:extLst>
      <p:ext uri="{BB962C8B-B14F-4D97-AF65-F5344CB8AC3E}">
        <p14:creationId xmlns:p14="http://schemas.microsoft.com/office/powerpoint/2010/main" val="51875104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5617F9B7-5110-4225-A395-C002DCB96977}" type="slidenum">
              <a:rPr lang="bg-BG" smtClean="0"/>
              <a:t>61</a:t>
            </a:fld>
            <a:endParaRPr lang="bg-BG" dirty="0"/>
          </a:p>
        </p:txBody>
      </p:sp>
    </p:spTree>
    <p:extLst>
      <p:ext uri="{BB962C8B-B14F-4D97-AF65-F5344CB8AC3E}">
        <p14:creationId xmlns:p14="http://schemas.microsoft.com/office/powerpoint/2010/main" val="153360050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5617F9B7-5110-4225-A395-C002DCB96977}" type="slidenum">
              <a:rPr lang="bg-BG" smtClean="0"/>
              <a:t>62</a:t>
            </a:fld>
            <a:endParaRPr lang="bg-BG" dirty="0"/>
          </a:p>
        </p:txBody>
      </p:sp>
    </p:spTree>
    <p:extLst>
      <p:ext uri="{BB962C8B-B14F-4D97-AF65-F5344CB8AC3E}">
        <p14:creationId xmlns:p14="http://schemas.microsoft.com/office/powerpoint/2010/main" val="184853079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5617F9B7-5110-4225-A395-C002DCB96977}" type="slidenum">
              <a:rPr lang="bg-BG" smtClean="0"/>
              <a:t>63</a:t>
            </a:fld>
            <a:endParaRPr lang="bg-BG" dirty="0"/>
          </a:p>
        </p:txBody>
      </p:sp>
    </p:spTree>
    <p:extLst>
      <p:ext uri="{BB962C8B-B14F-4D97-AF65-F5344CB8AC3E}">
        <p14:creationId xmlns:p14="http://schemas.microsoft.com/office/powerpoint/2010/main" val="299799354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5617F9B7-5110-4225-A395-C002DCB96977}" type="slidenum">
              <a:rPr lang="bg-BG" smtClean="0"/>
              <a:t>64</a:t>
            </a:fld>
            <a:endParaRPr lang="bg-BG" dirty="0"/>
          </a:p>
        </p:txBody>
      </p:sp>
    </p:spTree>
    <p:extLst>
      <p:ext uri="{BB962C8B-B14F-4D97-AF65-F5344CB8AC3E}">
        <p14:creationId xmlns:p14="http://schemas.microsoft.com/office/powerpoint/2010/main" val="93638810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5617F9B7-5110-4225-A395-C002DCB96977}" type="slidenum">
              <a:rPr lang="bg-BG" smtClean="0"/>
              <a:t>65</a:t>
            </a:fld>
            <a:endParaRPr lang="bg-BG" dirty="0"/>
          </a:p>
        </p:txBody>
      </p:sp>
    </p:spTree>
    <p:extLst>
      <p:ext uri="{BB962C8B-B14F-4D97-AF65-F5344CB8AC3E}">
        <p14:creationId xmlns:p14="http://schemas.microsoft.com/office/powerpoint/2010/main" val="466072205"/>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1200" dirty="0"/>
              <a:t>Литература</a:t>
            </a:r>
            <a:endParaRPr lang="bg-BG"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bg-BG" sz="1200" kern="1200" dirty="0">
                <a:solidFill>
                  <a:schemeClr val="tx1"/>
                </a:solidFill>
                <a:effectLst/>
                <a:latin typeface="+mn-lt"/>
                <a:ea typeface="+mn-ea"/>
                <a:cs typeface="+mn-cs"/>
              </a:rPr>
              <a:t>1. </a:t>
            </a:r>
            <a:r>
              <a:rPr lang="bg-BG" sz="1200" dirty="0"/>
              <a:t>Лекции по дисциплина „Управленски информационни системи“ на доц. д-р инж. Недялко Николов</a:t>
            </a:r>
          </a:p>
          <a:p>
            <a:pPr lvl="0"/>
            <a:r>
              <a:rPr lang="bg-BG" sz="1200" kern="1200" dirty="0">
                <a:solidFill>
                  <a:schemeClr val="tx1"/>
                </a:solidFill>
                <a:effectLst/>
                <a:latin typeface="+mn-lt"/>
                <a:ea typeface="+mn-ea"/>
                <a:cs typeface="+mn-cs"/>
              </a:rPr>
              <a:t>2. Петков А., Управленски информационни системи, РУ „Ангел Кънчев”, 2013 г</a:t>
            </a:r>
            <a:r>
              <a:rPr lang="en-US" sz="1200" kern="1200" dirty="0">
                <a:solidFill>
                  <a:schemeClr val="tx1"/>
                </a:solidFill>
                <a:effectLst/>
                <a:latin typeface="+mn-lt"/>
                <a:ea typeface="+mn-ea"/>
                <a:cs typeface="+mn-cs"/>
              </a:rPr>
              <a:t>.</a:t>
            </a:r>
            <a:endParaRPr lang="bg-BG" sz="1200" kern="1200" dirty="0">
              <a:solidFill>
                <a:schemeClr val="tx1"/>
              </a:solidFill>
              <a:effectLst/>
              <a:latin typeface="+mn-lt"/>
              <a:ea typeface="+mn-ea"/>
              <a:cs typeface="+mn-cs"/>
            </a:endParaRPr>
          </a:p>
          <a:p>
            <a:r>
              <a:rPr lang="bg-BG" dirty="0"/>
              <a:t>3.</a:t>
            </a:r>
            <a:r>
              <a:rPr lang="bg-BG" baseline="0" dirty="0"/>
              <a:t> </a:t>
            </a:r>
            <a:r>
              <a:rPr lang="bg-BG" sz="1200" b="0" i="0" u="none" strike="noStrike" kern="1200" baseline="0" dirty="0">
                <a:solidFill>
                  <a:schemeClr val="tx1"/>
                </a:solidFill>
                <a:latin typeface="+mn-lt"/>
                <a:ea typeface="+mn-ea"/>
                <a:cs typeface="+mn-cs"/>
              </a:rPr>
              <a:t>Хаджийска Йоана, ИНФОРМАЦИОННИ СИСТЕМИ,  София, </a:t>
            </a:r>
            <a:r>
              <a:rPr lang="en-US" sz="1200" b="0" i="0" u="none" strike="noStrike" kern="1200" baseline="0" dirty="0">
                <a:solidFill>
                  <a:schemeClr val="tx1"/>
                </a:solidFill>
                <a:latin typeface="+mn-lt"/>
                <a:ea typeface="+mn-ea"/>
                <a:cs typeface="+mn-cs"/>
              </a:rPr>
              <a:t>ISBN 978-619-185-112-6</a:t>
            </a:r>
            <a:r>
              <a:rPr lang="bg-BG" sz="1200" b="0" i="0" u="none" strike="noStrike" kern="1200" baseline="0" dirty="0">
                <a:solidFill>
                  <a:schemeClr val="tx1"/>
                </a:solidFill>
                <a:latin typeface="+mn-lt"/>
                <a:ea typeface="+mn-ea"/>
                <a:cs typeface="+mn-cs"/>
              </a:rPr>
              <a:t>, 2014г.</a:t>
            </a:r>
          </a:p>
          <a:p>
            <a:r>
              <a:rPr lang="bg-BG" sz="1200" b="0" i="0" u="none" strike="noStrike" kern="1200" baseline="0" dirty="0">
                <a:solidFill>
                  <a:schemeClr val="tx1"/>
                </a:solidFill>
                <a:latin typeface="+mn-lt"/>
                <a:ea typeface="+mn-ea"/>
                <a:cs typeface="+mn-cs"/>
              </a:rPr>
              <a:t>4. Гочева-Илиева Снежана, ПРИЛОЖНИ ИНФОРМАЦИОННИ СИСТЕМИ, Университетско издателство „Паисий Хилендарски“, Пловдив, 2015 г.</a:t>
            </a:r>
          </a:p>
          <a:p>
            <a:r>
              <a:rPr lang="bg-BG" sz="1200" b="0" i="0" u="none" strike="noStrike" kern="1200" baseline="0" dirty="0">
                <a:solidFill>
                  <a:schemeClr val="tx1"/>
                </a:solidFill>
                <a:latin typeface="+mn-lt"/>
                <a:ea typeface="+mn-ea"/>
                <a:cs typeface="+mn-cs"/>
              </a:rPr>
              <a:t>5. Пенева Юлиана, ИНФОРМАЦИОННИ СИСТЕМИ,  НБУ</a:t>
            </a:r>
          </a:p>
        </p:txBody>
      </p:sp>
      <p:sp>
        <p:nvSpPr>
          <p:cNvPr id="4" name="Slide Number Placeholder 3"/>
          <p:cNvSpPr>
            <a:spLocks noGrp="1"/>
          </p:cNvSpPr>
          <p:nvPr>
            <p:ph type="sldNum" sz="quarter" idx="10"/>
          </p:nvPr>
        </p:nvSpPr>
        <p:spPr/>
        <p:txBody>
          <a:bodyPr/>
          <a:lstStyle/>
          <a:p>
            <a:fld id="{5617F9B7-5110-4225-A395-C002DCB96977}" type="slidenum">
              <a:rPr lang="bg-BG" smtClean="0"/>
              <a:t>66</a:t>
            </a:fld>
            <a:endParaRPr lang="bg-BG" dirty="0"/>
          </a:p>
        </p:txBody>
      </p:sp>
    </p:spTree>
    <p:extLst>
      <p:ext uri="{BB962C8B-B14F-4D97-AF65-F5344CB8AC3E}">
        <p14:creationId xmlns:p14="http://schemas.microsoft.com/office/powerpoint/2010/main" val="22953967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5617F9B7-5110-4225-A395-C002DCB96977}" type="slidenum">
              <a:rPr lang="bg-BG" smtClean="0"/>
              <a:t>8</a:t>
            </a:fld>
            <a:endParaRPr lang="bg-BG" dirty="0"/>
          </a:p>
        </p:txBody>
      </p:sp>
    </p:spTree>
    <p:extLst>
      <p:ext uri="{BB962C8B-B14F-4D97-AF65-F5344CB8AC3E}">
        <p14:creationId xmlns:p14="http://schemas.microsoft.com/office/powerpoint/2010/main" val="30144195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5617F9B7-5110-4225-A395-C002DCB96977}" type="slidenum">
              <a:rPr lang="bg-BG" smtClean="0"/>
              <a:t>9</a:t>
            </a:fld>
            <a:endParaRPr lang="bg-BG" dirty="0"/>
          </a:p>
        </p:txBody>
      </p:sp>
    </p:spTree>
    <p:extLst>
      <p:ext uri="{BB962C8B-B14F-4D97-AF65-F5344CB8AC3E}">
        <p14:creationId xmlns:p14="http://schemas.microsoft.com/office/powerpoint/2010/main" val="6358076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5617F9B7-5110-4225-A395-C002DCB96977}" type="slidenum">
              <a:rPr lang="bg-BG" smtClean="0"/>
              <a:t>10</a:t>
            </a:fld>
            <a:endParaRPr lang="bg-BG" dirty="0"/>
          </a:p>
        </p:txBody>
      </p:sp>
    </p:spTree>
    <p:extLst>
      <p:ext uri="{BB962C8B-B14F-4D97-AF65-F5344CB8AC3E}">
        <p14:creationId xmlns:p14="http://schemas.microsoft.com/office/powerpoint/2010/main" val="3630917455"/>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96A666B-2F7D-4199-A5CF-D1399F06B5CC}" type="datetime1">
              <a:rPr lang="bg-BG" smtClean="0"/>
              <a:t>29.11.2023 г.</a:t>
            </a:fld>
            <a:endParaRPr lang="bg-BG" dirty="0"/>
          </a:p>
        </p:txBody>
      </p:sp>
      <p:sp>
        <p:nvSpPr>
          <p:cNvPr id="5" name="Footer Placeholder 4"/>
          <p:cNvSpPr>
            <a:spLocks noGrp="1"/>
          </p:cNvSpPr>
          <p:nvPr>
            <p:ph type="ftr" sz="quarter" idx="11"/>
          </p:nvPr>
        </p:nvSpPr>
        <p:spPr/>
        <p:txBody>
          <a:bodyPr/>
          <a:lstStyle/>
          <a:p>
            <a:endParaRPr lang="bg-BG"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081674E5-CD74-4638-A238-012A517DC16A}" type="slidenum">
              <a:rPr lang="bg-BG" smtClean="0"/>
              <a:t>‹#›</a:t>
            </a:fld>
            <a:endParaRPr lang="bg-BG" dirty="0"/>
          </a:p>
        </p:txBody>
      </p:sp>
    </p:spTree>
    <p:extLst>
      <p:ext uri="{BB962C8B-B14F-4D97-AF65-F5344CB8AC3E}">
        <p14:creationId xmlns:p14="http://schemas.microsoft.com/office/powerpoint/2010/main" val="21316487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C901CF-14B7-42BE-8693-1C6A365ED97B}" type="datetime1">
              <a:rPr lang="bg-BG" smtClean="0"/>
              <a:t>29.11.2023 г.</a:t>
            </a:fld>
            <a:endParaRPr lang="bg-BG" dirty="0"/>
          </a:p>
        </p:txBody>
      </p:sp>
      <p:sp>
        <p:nvSpPr>
          <p:cNvPr id="5" name="Footer Placeholder 4"/>
          <p:cNvSpPr>
            <a:spLocks noGrp="1"/>
          </p:cNvSpPr>
          <p:nvPr>
            <p:ph type="ftr" sz="quarter" idx="11"/>
          </p:nvPr>
        </p:nvSpPr>
        <p:spPr/>
        <p:txBody>
          <a:bodyPr/>
          <a:lstStyle/>
          <a:p>
            <a:endParaRPr lang="bg-BG" dirty="0"/>
          </a:p>
        </p:txBody>
      </p:sp>
      <p:sp>
        <p:nvSpPr>
          <p:cNvPr id="6" name="Slide Number Placeholder 5"/>
          <p:cNvSpPr>
            <a:spLocks noGrp="1"/>
          </p:cNvSpPr>
          <p:nvPr>
            <p:ph type="sldNum" sz="quarter" idx="12"/>
          </p:nvPr>
        </p:nvSpPr>
        <p:spPr/>
        <p:txBody>
          <a:bodyPr/>
          <a:lstStyle/>
          <a:p>
            <a:fld id="{081674E5-CD74-4638-A238-012A517DC16A}" type="slidenum">
              <a:rPr lang="bg-BG" smtClean="0"/>
              <a:t>‹#›</a:t>
            </a:fld>
            <a:endParaRPr lang="bg-BG" dirty="0"/>
          </a:p>
        </p:txBody>
      </p:sp>
    </p:spTree>
    <p:extLst>
      <p:ext uri="{BB962C8B-B14F-4D97-AF65-F5344CB8AC3E}">
        <p14:creationId xmlns:p14="http://schemas.microsoft.com/office/powerpoint/2010/main" val="42827579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1A9374-CC8C-4027-8C9C-D37ED427A6AE}" type="datetime1">
              <a:rPr lang="bg-BG" smtClean="0"/>
              <a:t>29.11.2023 г.</a:t>
            </a:fld>
            <a:endParaRPr lang="bg-BG" dirty="0"/>
          </a:p>
        </p:txBody>
      </p:sp>
      <p:sp>
        <p:nvSpPr>
          <p:cNvPr id="5" name="Footer Placeholder 4"/>
          <p:cNvSpPr>
            <a:spLocks noGrp="1"/>
          </p:cNvSpPr>
          <p:nvPr>
            <p:ph type="ftr" sz="quarter" idx="11"/>
          </p:nvPr>
        </p:nvSpPr>
        <p:spPr/>
        <p:txBody>
          <a:bodyPr/>
          <a:lstStyle/>
          <a:p>
            <a:endParaRPr lang="bg-BG" dirty="0"/>
          </a:p>
        </p:txBody>
      </p:sp>
      <p:sp>
        <p:nvSpPr>
          <p:cNvPr id="6" name="Slide Number Placeholder 5"/>
          <p:cNvSpPr>
            <a:spLocks noGrp="1"/>
          </p:cNvSpPr>
          <p:nvPr>
            <p:ph type="sldNum" sz="quarter" idx="12"/>
          </p:nvPr>
        </p:nvSpPr>
        <p:spPr/>
        <p:txBody>
          <a:bodyPr/>
          <a:lstStyle/>
          <a:p>
            <a:fld id="{081674E5-CD74-4638-A238-012A517DC16A}" type="slidenum">
              <a:rPr lang="bg-BG" smtClean="0"/>
              <a:t>‹#›</a:t>
            </a:fld>
            <a:endParaRPr lang="bg-BG" dirty="0"/>
          </a:p>
        </p:txBody>
      </p:sp>
    </p:spTree>
    <p:extLst>
      <p:ext uri="{BB962C8B-B14F-4D97-AF65-F5344CB8AC3E}">
        <p14:creationId xmlns:p14="http://schemas.microsoft.com/office/powerpoint/2010/main" val="12995348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EF8BD3-AC58-47F1-B591-69906B5D74CE}" type="datetime1">
              <a:rPr lang="bg-BG" smtClean="0"/>
              <a:t>29.11.2023 г.</a:t>
            </a:fld>
            <a:endParaRPr lang="bg-BG" dirty="0"/>
          </a:p>
        </p:txBody>
      </p:sp>
      <p:sp>
        <p:nvSpPr>
          <p:cNvPr id="5" name="Footer Placeholder 4"/>
          <p:cNvSpPr>
            <a:spLocks noGrp="1"/>
          </p:cNvSpPr>
          <p:nvPr>
            <p:ph type="ftr" sz="quarter" idx="11"/>
          </p:nvPr>
        </p:nvSpPr>
        <p:spPr/>
        <p:txBody>
          <a:bodyPr/>
          <a:lstStyle/>
          <a:p>
            <a:endParaRPr lang="bg-BG" dirty="0"/>
          </a:p>
        </p:txBody>
      </p:sp>
      <p:sp>
        <p:nvSpPr>
          <p:cNvPr id="6" name="Slide Number Placeholder 5"/>
          <p:cNvSpPr>
            <a:spLocks noGrp="1"/>
          </p:cNvSpPr>
          <p:nvPr>
            <p:ph type="sldNum" sz="quarter" idx="12"/>
          </p:nvPr>
        </p:nvSpPr>
        <p:spPr/>
        <p:txBody>
          <a:bodyPr/>
          <a:lstStyle/>
          <a:p>
            <a:fld id="{081674E5-CD74-4638-A238-012A517DC16A}" type="slidenum">
              <a:rPr lang="bg-BG" smtClean="0"/>
              <a:t>‹#›</a:t>
            </a:fld>
            <a:endParaRPr lang="bg-BG" dirty="0"/>
          </a:p>
        </p:txBody>
      </p:sp>
    </p:spTree>
    <p:extLst>
      <p:ext uri="{BB962C8B-B14F-4D97-AF65-F5344CB8AC3E}">
        <p14:creationId xmlns:p14="http://schemas.microsoft.com/office/powerpoint/2010/main" val="35184416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593667" y="6272784"/>
            <a:ext cx="2644309" cy="365125"/>
          </a:xfrm>
        </p:spPr>
        <p:txBody>
          <a:bodyPr/>
          <a:lstStyle/>
          <a:p>
            <a:fld id="{46564442-4F9C-4117-9AC9-3C912B6DAF6E}" type="datetime1">
              <a:rPr lang="bg-BG" smtClean="0"/>
              <a:t>29.11.2023 г.</a:t>
            </a:fld>
            <a:endParaRPr lang="bg-BG" dirty="0"/>
          </a:p>
        </p:txBody>
      </p:sp>
      <p:sp>
        <p:nvSpPr>
          <p:cNvPr id="5" name="Footer Placeholder 4"/>
          <p:cNvSpPr>
            <a:spLocks noGrp="1"/>
          </p:cNvSpPr>
          <p:nvPr>
            <p:ph type="ftr" sz="quarter" idx="11"/>
          </p:nvPr>
        </p:nvSpPr>
        <p:spPr>
          <a:xfrm>
            <a:off x="2182708" y="6272784"/>
            <a:ext cx="6327648" cy="365125"/>
          </a:xfrm>
        </p:spPr>
        <p:txBody>
          <a:bodyPr/>
          <a:lstStyle/>
          <a:p>
            <a:endParaRPr lang="bg-BG"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081674E5-CD74-4638-A238-012A517DC16A}" type="slidenum">
              <a:rPr lang="bg-BG" smtClean="0"/>
              <a:t>‹#›</a:t>
            </a:fld>
            <a:endParaRPr lang="bg-BG" dirty="0"/>
          </a:p>
        </p:txBody>
      </p:sp>
    </p:spTree>
    <p:extLst>
      <p:ext uri="{BB962C8B-B14F-4D97-AF65-F5344CB8AC3E}">
        <p14:creationId xmlns:p14="http://schemas.microsoft.com/office/powerpoint/2010/main" val="17454765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D72E6C9-D462-4DF8-8A5B-084EF99FCB92}" type="datetime1">
              <a:rPr lang="bg-BG" smtClean="0"/>
              <a:t>29.11.2023 г.</a:t>
            </a:fld>
            <a:endParaRPr lang="bg-BG" dirty="0"/>
          </a:p>
        </p:txBody>
      </p:sp>
      <p:sp>
        <p:nvSpPr>
          <p:cNvPr id="6" name="Footer Placeholder 5"/>
          <p:cNvSpPr>
            <a:spLocks noGrp="1"/>
          </p:cNvSpPr>
          <p:nvPr>
            <p:ph type="ftr" sz="quarter" idx="11"/>
          </p:nvPr>
        </p:nvSpPr>
        <p:spPr/>
        <p:txBody>
          <a:bodyPr/>
          <a:lstStyle/>
          <a:p>
            <a:endParaRPr lang="bg-BG" dirty="0"/>
          </a:p>
        </p:txBody>
      </p:sp>
      <p:sp>
        <p:nvSpPr>
          <p:cNvPr id="7" name="Slide Number Placeholder 6"/>
          <p:cNvSpPr>
            <a:spLocks noGrp="1"/>
          </p:cNvSpPr>
          <p:nvPr>
            <p:ph type="sldNum" sz="quarter" idx="12"/>
          </p:nvPr>
        </p:nvSpPr>
        <p:spPr/>
        <p:txBody>
          <a:bodyPr/>
          <a:lstStyle/>
          <a:p>
            <a:fld id="{081674E5-CD74-4638-A238-012A517DC16A}" type="slidenum">
              <a:rPr lang="bg-BG" smtClean="0"/>
              <a:t>‹#›</a:t>
            </a:fld>
            <a:endParaRPr lang="bg-BG" dirty="0"/>
          </a:p>
        </p:txBody>
      </p:sp>
    </p:spTree>
    <p:extLst>
      <p:ext uri="{BB962C8B-B14F-4D97-AF65-F5344CB8AC3E}">
        <p14:creationId xmlns:p14="http://schemas.microsoft.com/office/powerpoint/2010/main" val="3060918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EEB004C-1449-4E25-B641-5BE18784B024}" type="datetime1">
              <a:rPr lang="bg-BG" smtClean="0"/>
              <a:t>29.11.2023 г.</a:t>
            </a:fld>
            <a:endParaRPr lang="bg-BG" dirty="0"/>
          </a:p>
        </p:txBody>
      </p:sp>
      <p:sp>
        <p:nvSpPr>
          <p:cNvPr id="8" name="Footer Placeholder 7"/>
          <p:cNvSpPr>
            <a:spLocks noGrp="1"/>
          </p:cNvSpPr>
          <p:nvPr>
            <p:ph type="ftr" sz="quarter" idx="11"/>
          </p:nvPr>
        </p:nvSpPr>
        <p:spPr/>
        <p:txBody>
          <a:bodyPr/>
          <a:lstStyle/>
          <a:p>
            <a:endParaRPr lang="bg-BG" dirty="0"/>
          </a:p>
        </p:txBody>
      </p:sp>
      <p:sp>
        <p:nvSpPr>
          <p:cNvPr id="9" name="Slide Number Placeholder 8"/>
          <p:cNvSpPr>
            <a:spLocks noGrp="1"/>
          </p:cNvSpPr>
          <p:nvPr>
            <p:ph type="sldNum" sz="quarter" idx="12"/>
          </p:nvPr>
        </p:nvSpPr>
        <p:spPr/>
        <p:txBody>
          <a:bodyPr/>
          <a:lstStyle/>
          <a:p>
            <a:fld id="{081674E5-CD74-4638-A238-012A517DC16A}" type="slidenum">
              <a:rPr lang="bg-BG" smtClean="0"/>
              <a:t>‹#›</a:t>
            </a:fld>
            <a:endParaRPr lang="bg-BG" dirty="0"/>
          </a:p>
        </p:txBody>
      </p:sp>
    </p:spTree>
    <p:extLst>
      <p:ext uri="{BB962C8B-B14F-4D97-AF65-F5344CB8AC3E}">
        <p14:creationId xmlns:p14="http://schemas.microsoft.com/office/powerpoint/2010/main" val="5989079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6BC1725-AB21-4845-BE49-CE8C42164743}" type="datetime1">
              <a:rPr lang="bg-BG" smtClean="0"/>
              <a:t>29.11.2023 г.</a:t>
            </a:fld>
            <a:endParaRPr lang="bg-BG" dirty="0"/>
          </a:p>
        </p:txBody>
      </p:sp>
      <p:sp>
        <p:nvSpPr>
          <p:cNvPr id="4" name="Footer Placeholder 3"/>
          <p:cNvSpPr>
            <a:spLocks noGrp="1"/>
          </p:cNvSpPr>
          <p:nvPr>
            <p:ph type="ftr" sz="quarter" idx="11"/>
          </p:nvPr>
        </p:nvSpPr>
        <p:spPr/>
        <p:txBody>
          <a:bodyPr/>
          <a:lstStyle/>
          <a:p>
            <a:endParaRPr lang="bg-BG" dirty="0"/>
          </a:p>
        </p:txBody>
      </p:sp>
      <p:sp>
        <p:nvSpPr>
          <p:cNvPr id="5" name="Slide Number Placeholder 4"/>
          <p:cNvSpPr>
            <a:spLocks noGrp="1"/>
          </p:cNvSpPr>
          <p:nvPr>
            <p:ph type="sldNum" sz="quarter" idx="12"/>
          </p:nvPr>
        </p:nvSpPr>
        <p:spPr/>
        <p:txBody>
          <a:bodyPr/>
          <a:lstStyle/>
          <a:p>
            <a:fld id="{081674E5-CD74-4638-A238-012A517DC16A}" type="slidenum">
              <a:rPr lang="bg-BG" smtClean="0"/>
              <a:t>‹#›</a:t>
            </a:fld>
            <a:endParaRPr lang="bg-BG" dirty="0"/>
          </a:p>
        </p:txBody>
      </p:sp>
    </p:spTree>
    <p:extLst>
      <p:ext uri="{BB962C8B-B14F-4D97-AF65-F5344CB8AC3E}">
        <p14:creationId xmlns:p14="http://schemas.microsoft.com/office/powerpoint/2010/main" val="40535369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87940C-92A6-42D4-A0AE-8AE229120CFF}" type="datetime1">
              <a:rPr lang="bg-BG" smtClean="0"/>
              <a:t>29.11.2023 г.</a:t>
            </a:fld>
            <a:endParaRPr lang="bg-BG" dirty="0"/>
          </a:p>
        </p:txBody>
      </p:sp>
      <p:sp>
        <p:nvSpPr>
          <p:cNvPr id="3" name="Footer Placeholder 2"/>
          <p:cNvSpPr>
            <a:spLocks noGrp="1"/>
          </p:cNvSpPr>
          <p:nvPr>
            <p:ph type="ftr" sz="quarter" idx="11"/>
          </p:nvPr>
        </p:nvSpPr>
        <p:spPr/>
        <p:txBody>
          <a:bodyPr/>
          <a:lstStyle/>
          <a:p>
            <a:endParaRPr lang="bg-BG" dirty="0"/>
          </a:p>
        </p:txBody>
      </p:sp>
      <p:sp>
        <p:nvSpPr>
          <p:cNvPr id="4" name="Slide Number Placeholder 3"/>
          <p:cNvSpPr>
            <a:spLocks noGrp="1"/>
          </p:cNvSpPr>
          <p:nvPr>
            <p:ph type="sldNum" sz="quarter" idx="12"/>
          </p:nvPr>
        </p:nvSpPr>
        <p:spPr/>
        <p:txBody>
          <a:bodyPr/>
          <a:lstStyle/>
          <a:p>
            <a:fld id="{081674E5-CD74-4638-A238-012A517DC16A}" type="slidenum">
              <a:rPr lang="bg-BG" smtClean="0"/>
              <a:t>‹#›</a:t>
            </a:fld>
            <a:endParaRPr lang="bg-BG" dirty="0"/>
          </a:p>
        </p:txBody>
      </p:sp>
    </p:spTree>
    <p:extLst>
      <p:ext uri="{BB962C8B-B14F-4D97-AF65-F5344CB8AC3E}">
        <p14:creationId xmlns:p14="http://schemas.microsoft.com/office/powerpoint/2010/main" val="4130514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64F04CA-5B7E-4437-926E-A34999B7E6C0}" type="datetime1">
              <a:rPr lang="bg-BG" smtClean="0"/>
              <a:t>29.11.2023 г.</a:t>
            </a:fld>
            <a:endParaRPr lang="bg-BG" dirty="0"/>
          </a:p>
        </p:txBody>
      </p:sp>
      <p:sp>
        <p:nvSpPr>
          <p:cNvPr id="6" name="Footer Placeholder 5"/>
          <p:cNvSpPr>
            <a:spLocks noGrp="1"/>
          </p:cNvSpPr>
          <p:nvPr>
            <p:ph type="ftr" sz="quarter" idx="11"/>
          </p:nvPr>
        </p:nvSpPr>
        <p:spPr/>
        <p:txBody>
          <a:bodyPr/>
          <a:lstStyle/>
          <a:p>
            <a:endParaRPr lang="bg-BG"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081674E5-CD74-4638-A238-012A517DC16A}" type="slidenum">
              <a:rPr lang="bg-BG" smtClean="0"/>
              <a:t>‹#›</a:t>
            </a:fld>
            <a:endParaRPr lang="bg-BG" dirty="0"/>
          </a:p>
        </p:txBody>
      </p:sp>
    </p:spTree>
    <p:extLst>
      <p:ext uri="{BB962C8B-B14F-4D97-AF65-F5344CB8AC3E}">
        <p14:creationId xmlns:p14="http://schemas.microsoft.com/office/powerpoint/2010/main" val="32834096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6DBFFBA-50AA-4558-ADC7-8C8BF6C03621}" type="datetime1">
              <a:rPr lang="bg-BG" smtClean="0"/>
              <a:t>29.11.2023 г.</a:t>
            </a:fld>
            <a:endParaRPr lang="bg-BG"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081674E5-CD74-4638-A238-012A517DC16A}" type="slidenum">
              <a:rPr lang="bg-BG" smtClean="0"/>
              <a:t>‹#›</a:t>
            </a:fld>
            <a:endParaRPr lang="bg-BG" dirty="0"/>
          </a:p>
        </p:txBody>
      </p:sp>
    </p:spTree>
    <p:extLst>
      <p:ext uri="{BB962C8B-B14F-4D97-AF65-F5344CB8AC3E}">
        <p14:creationId xmlns:p14="http://schemas.microsoft.com/office/powerpoint/2010/main" val="12875460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6DC22829-1A03-43BA-AD1C-84AE46C99B1D}" type="datetime1">
              <a:rPr lang="bg-BG" smtClean="0"/>
              <a:t>29.11.2023 г.</a:t>
            </a:fld>
            <a:endParaRPr lang="bg-BG"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bg-BG"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081674E5-CD74-4638-A238-012A517DC16A}" type="slidenum">
              <a:rPr lang="bg-BG" smtClean="0"/>
              <a:t>‹#›</a:t>
            </a:fld>
            <a:endParaRPr lang="bg-BG" dirty="0"/>
          </a:p>
        </p:txBody>
      </p:sp>
    </p:spTree>
    <p:extLst>
      <p:ext uri="{BB962C8B-B14F-4D97-AF65-F5344CB8AC3E}">
        <p14:creationId xmlns:p14="http://schemas.microsoft.com/office/powerpoint/2010/main" val="363482579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bg-BG" sz="4000" b="1" dirty="0">
                <a:latin typeface="Cambria" panose="02040503050406030204" pitchFamily="18" charset="0"/>
              </a:rPr>
              <a:t>Системи за оперативна управленска информация. Маркетингова информационна система. </a:t>
            </a:r>
            <a:r>
              <a:rPr lang="bg-BG" sz="4000" b="1" i="1" dirty="0"/>
              <a:t>Информационна система за управление на производството</a:t>
            </a:r>
            <a:endParaRPr lang="bg-BG" sz="4000" b="1" dirty="0">
              <a:latin typeface="Cambria" panose="02040503050406030204" pitchFamily="18" charset="0"/>
            </a:endParaRPr>
          </a:p>
        </p:txBody>
      </p:sp>
      <p:sp>
        <p:nvSpPr>
          <p:cNvPr id="4" name="Slide Number Placeholder 3"/>
          <p:cNvSpPr>
            <a:spLocks noGrp="1"/>
          </p:cNvSpPr>
          <p:nvPr>
            <p:ph type="sldNum" sz="quarter" idx="12"/>
          </p:nvPr>
        </p:nvSpPr>
        <p:spPr/>
        <p:txBody>
          <a:bodyPr/>
          <a:lstStyle/>
          <a:p>
            <a:fld id="{081674E5-CD74-4638-A238-012A517DC16A}" type="slidenum">
              <a:rPr lang="bg-BG" smtClean="0"/>
              <a:t>1</a:t>
            </a:fld>
            <a:endParaRPr lang="bg-BG" dirty="0"/>
          </a:p>
        </p:txBody>
      </p:sp>
    </p:spTree>
    <p:extLst>
      <p:ext uri="{BB962C8B-B14F-4D97-AF65-F5344CB8AC3E}">
        <p14:creationId xmlns:p14="http://schemas.microsoft.com/office/powerpoint/2010/main" val="24322936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81674E5-CD74-4638-A238-012A517DC16A}" type="slidenum">
              <a:rPr lang="bg-BG" smtClean="0"/>
              <a:t>10</a:t>
            </a:fld>
            <a:endParaRPr lang="bg-BG" dirty="0"/>
          </a:p>
        </p:txBody>
      </p:sp>
      <p:sp>
        <p:nvSpPr>
          <p:cNvPr id="2" name="Rectangle 1"/>
          <p:cNvSpPr/>
          <p:nvPr/>
        </p:nvSpPr>
        <p:spPr>
          <a:xfrm>
            <a:off x="2032000" y="579293"/>
            <a:ext cx="9889706" cy="522387"/>
          </a:xfrm>
          <a:prstGeom prst="rect">
            <a:avLst/>
          </a:prstGeom>
        </p:spPr>
        <p:txBody>
          <a:bodyPr wrap="square">
            <a:spAutoFit/>
          </a:bodyPr>
          <a:lstStyle/>
          <a:p>
            <a:pPr indent="534988" algn="just">
              <a:lnSpc>
                <a:spcPct val="130000"/>
              </a:lnSpc>
              <a:buClr>
                <a:schemeClr val="accent1">
                  <a:lumMod val="75000"/>
                </a:schemeClr>
              </a:buClr>
              <a:buSzPct val="85000"/>
            </a:pPr>
            <a:endParaRPr lang="bg-BG" sz="2400" dirty="0">
              <a:latin typeface="Cambria" panose="02040503050406030204" pitchFamily="18" charset="0"/>
            </a:endParaRPr>
          </a:p>
        </p:txBody>
      </p:sp>
      <p:sp>
        <p:nvSpPr>
          <p:cNvPr id="3" name="Rectangle 2"/>
          <p:cNvSpPr/>
          <p:nvPr/>
        </p:nvSpPr>
        <p:spPr>
          <a:xfrm>
            <a:off x="2208362" y="311276"/>
            <a:ext cx="9713344" cy="4952318"/>
          </a:xfrm>
          <a:prstGeom prst="rect">
            <a:avLst/>
          </a:prstGeom>
        </p:spPr>
        <p:txBody>
          <a:bodyPr wrap="square">
            <a:spAutoFit/>
          </a:bodyPr>
          <a:lstStyle/>
          <a:p>
            <a:pPr marL="811213" marR="269240" indent="-342900" algn="just" fontAlgn="base">
              <a:lnSpc>
                <a:spcPct val="120000"/>
              </a:lnSpc>
              <a:spcAft>
                <a:spcPts val="80"/>
              </a:spcAft>
              <a:buClr>
                <a:schemeClr val="accent1">
                  <a:lumMod val="75000"/>
                </a:schemeClr>
              </a:buClr>
              <a:buSzPct val="85000"/>
              <a:buFont typeface="Wingdings" panose="05000000000000000000" pitchFamily="2" charset="2"/>
              <a:buChar char="q"/>
            </a:pPr>
            <a:r>
              <a:rPr lang="bg-BG" sz="2400" dirty="0"/>
              <a:t>на мениджърско ниво – в работата на менъджърите, които имат по-сигурен и бърз достъп до обобщена информация за състоянието на своя ресор, за взимане на по-точни и правилни решения относно планирането, отчитането, връзки с клиенти и други; </a:t>
            </a:r>
          </a:p>
          <a:p>
            <a:pPr marL="811213" marR="269240" indent="-342900" algn="just" fontAlgn="base">
              <a:lnSpc>
                <a:spcPct val="120000"/>
              </a:lnSpc>
              <a:spcAft>
                <a:spcPts val="80"/>
              </a:spcAft>
              <a:buClr>
                <a:schemeClr val="accent1">
                  <a:lumMod val="75000"/>
                </a:schemeClr>
              </a:buClr>
              <a:buSzPct val="85000"/>
              <a:buFont typeface="Wingdings" panose="05000000000000000000" pitchFamily="2" charset="2"/>
              <a:buChar char="q"/>
            </a:pPr>
            <a:r>
              <a:rPr lang="bg-BG" sz="2400" dirty="0"/>
              <a:t>на стратегическо ниво са необходими например екзекутивни системи, изкуствен интелект, аналитичен софтуер за планиране на стратегическо ниво, имитационно моделиране, оптимиране и др., особено при управление на големи международни компании. </a:t>
            </a:r>
          </a:p>
          <a:p>
            <a:pPr marL="468313" marR="269240" algn="just" fontAlgn="base">
              <a:lnSpc>
                <a:spcPct val="120000"/>
              </a:lnSpc>
              <a:spcAft>
                <a:spcPts val="80"/>
              </a:spcAft>
              <a:buClr>
                <a:schemeClr val="accent1">
                  <a:lumMod val="75000"/>
                </a:schemeClr>
              </a:buClr>
              <a:buSzPct val="85000"/>
            </a:pPr>
            <a:endParaRPr lang="bg-BG" sz="2400" dirty="0"/>
          </a:p>
        </p:txBody>
      </p:sp>
    </p:spTree>
    <p:extLst>
      <p:ext uri="{BB962C8B-B14F-4D97-AF65-F5344CB8AC3E}">
        <p14:creationId xmlns:p14="http://schemas.microsoft.com/office/powerpoint/2010/main" val="40488461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164977" y="222923"/>
            <a:ext cx="9910482" cy="6419924"/>
          </a:xfrm>
        </p:spPr>
        <p:txBody>
          <a:bodyPr>
            <a:noAutofit/>
          </a:bodyPr>
          <a:lstStyle/>
          <a:p>
            <a:pPr algn="ctr">
              <a:lnSpc>
                <a:spcPct val="130000"/>
              </a:lnSpc>
              <a:defRPr/>
            </a:pPr>
            <a:r>
              <a:rPr lang="bg-BG" sz="2400" b="1" i="1" dirty="0"/>
              <a:t>Управленската информационна система в стопанската организация </a:t>
            </a:r>
          </a:p>
          <a:p>
            <a:pPr indent="457200" algn="just">
              <a:lnSpc>
                <a:spcPct val="130000"/>
              </a:lnSpc>
              <a:spcBef>
                <a:spcPts val="0"/>
              </a:spcBef>
              <a:defRPr/>
            </a:pPr>
            <a:r>
              <a:rPr lang="bg-BG" sz="2400" dirty="0">
                <a:latin typeface="Cambria" panose="02040503050406030204" pitchFamily="18" charset="0"/>
              </a:rPr>
              <a:t>Системата за оперативна управленска информация (СОУИ) се използва главно от ръководителите на първото ниво (оперативно ниво) на мениджмънта в организациите. Нейният обхват е подпомагането на оперативното управление и обработката на конкретна, детайлна информация, която се осигурява от Системата за предаване и преработка на данни и с която СОУИ често е тясно свързана и интегрирана.</a:t>
            </a:r>
          </a:p>
          <a:p>
            <a:pPr indent="457200" algn="just">
              <a:lnSpc>
                <a:spcPct val="130000"/>
              </a:lnSpc>
              <a:spcBef>
                <a:spcPts val="0"/>
              </a:spcBef>
              <a:defRPr/>
            </a:pPr>
            <a:r>
              <a:rPr lang="bg-BG" sz="2400" dirty="0">
                <a:latin typeface="Cambria" panose="02040503050406030204" pitchFamily="18" charset="0"/>
              </a:rPr>
              <a:t>Основната цел на СОУИ е да разтоварва и облекчава работата по обработката на мениджърска информация. Целта се реализира чрез автоматизиране на процеса по обработка на информацията, свързана с конкретните потребности на мениджърите.</a:t>
            </a:r>
          </a:p>
          <a:p>
            <a:pPr indent="457200" algn="just">
              <a:lnSpc>
                <a:spcPct val="130000"/>
              </a:lnSpc>
              <a:defRPr/>
            </a:pPr>
            <a:endParaRPr lang="bg-BG" sz="2400" dirty="0">
              <a:latin typeface="Cambria" panose="02040503050406030204" pitchFamily="18" charset="0"/>
            </a:endParaRPr>
          </a:p>
        </p:txBody>
      </p:sp>
      <p:sp>
        <p:nvSpPr>
          <p:cNvPr id="4" name="Slide Number Placeholder 3"/>
          <p:cNvSpPr>
            <a:spLocks noGrp="1"/>
          </p:cNvSpPr>
          <p:nvPr>
            <p:ph type="sldNum" sz="quarter" idx="12"/>
          </p:nvPr>
        </p:nvSpPr>
        <p:spPr/>
        <p:txBody>
          <a:bodyPr/>
          <a:lstStyle/>
          <a:p>
            <a:fld id="{081674E5-CD74-4638-A238-012A517DC16A}" type="slidenum">
              <a:rPr lang="bg-BG" smtClean="0"/>
              <a:t>11</a:t>
            </a:fld>
            <a:endParaRPr lang="bg-BG" dirty="0"/>
          </a:p>
        </p:txBody>
      </p:sp>
    </p:spTree>
    <p:extLst>
      <p:ext uri="{BB962C8B-B14F-4D97-AF65-F5344CB8AC3E}">
        <p14:creationId xmlns:p14="http://schemas.microsoft.com/office/powerpoint/2010/main" val="38141116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536370" y="1913587"/>
            <a:ext cx="8541803" cy="2963214"/>
          </a:xfrm>
        </p:spPr>
        <p:txBody>
          <a:bodyPr>
            <a:noAutofit/>
          </a:bodyPr>
          <a:lstStyle/>
          <a:p>
            <a:pPr algn="just">
              <a:lnSpc>
                <a:spcPct val="150000"/>
              </a:lnSpc>
              <a:defRPr/>
            </a:pPr>
            <a:endParaRPr lang="bg-BG" altLang="bg-BG" sz="2400" dirty="0"/>
          </a:p>
          <a:p>
            <a:pPr algn="just"/>
            <a:endParaRPr lang="bg-BG" sz="2400" dirty="0"/>
          </a:p>
        </p:txBody>
      </p:sp>
      <p:sp>
        <p:nvSpPr>
          <p:cNvPr id="4" name="Slide Number Placeholder 3"/>
          <p:cNvSpPr>
            <a:spLocks noGrp="1"/>
          </p:cNvSpPr>
          <p:nvPr>
            <p:ph type="sldNum" sz="quarter" idx="12"/>
          </p:nvPr>
        </p:nvSpPr>
        <p:spPr/>
        <p:txBody>
          <a:bodyPr/>
          <a:lstStyle/>
          <a:p>
            <a:fld id="{081674E5-CD74-4638-A238-012A517DC16A}" type="slidenum">
              <a:rPr lang="bg-BG" smtClean="0"/>
              <a:t>12</a:t>
            </a:fld>
            <a:endParaRPr lang="bg-BG" dirty="0"/>
          </a:p>
        </p:txBody>
      </p:sp>
      <p:sp>
        <p:nvSpPr>
          <p:cNvPr id="2" name="Rectangle 1"/>
          <p:cNvSpPr/>
          <p:nvPr/>
        </p:nvSpPr>
        <p:spPr>
          <a:xfrm>
            <a:off x="2032000" y="-41865"/>
            <a:ext cx="9858865" cy="6710082"/>
          </a:xfrm>
          <a:prstGeom prst="rect">
            <a:avLst/>
          </a:prstGeom>
        </p:spPr>
        <p:txBody>
          <a:bodyPr vert="horz" lIns="91440" tIns="45720" rIns="91440" bIns="45720" rtlCol="0" anchor="t">
            <a:noAutofit/>
          </a:bodyPr>
          <a:lstStyle/>
          <a:p>
            <a:pPr indent="457200" algn="just">
              <a:lnSpc>
                <a:spcPct val="130000"/>
              </a:lnSpc>
              <a:buClr>
                <a:schemeClr val="accent1">
                  <a:lumMod val="75000"/>
                </a:schemeClr>
              </a:buClr>
              <a:buSzPct val="85000"/>
              <a:defRPr/>
            </a:pPr>
            <a:r>
              <a:rPr lang="bg-BG" sz="2400" dirty="0">
                <a:latin typeface="Cambria" panose="02040503050406030204" pitchFamily="18" charset="0"/>
              </a:rPr>
              <a:t>Основните задачи на СОУИ са свързани с генерирането на отчети за управленски нужди. Като резултат от нейното приложение се гарантира добра информираност на мениджърите и едновременно с това спестяване на ценно време за основната им работа свързана с анализиране на информацията и вземането на решения.</a:t>
            </a:r>
          </a:p>
          <a:p>
            <a:pPr indent="457200" algn="just">
              <a:lnSpc>
                <a:spcPct val="130000"/>
              </a:lnSpc>
              <a:buClr>
                <a:schemeClr val="accent1">
                  <a:lumMod val="75000"/>
                </a:schemeClr>
              </a:buClr>
              <a:buSzPct val="85000"/>
              <a:defRPr/>
            </a:pPr>
            <a:endParaRPr lang="bg-BG" sz="2400" dirty="0">
              <a:latin typeface="Cambria" panose="02040503050406030204" pitchFamily="18" charset="0"/>
            </a:endParaRPr>
          </a:p>
          <a:p>
            <a:pPr indent="457200" algn="just">
              <a:lnSpc>
                <a:spcPct val="130000"/>
              </a:lnSpc>
              <a:buClr>
                <a:schemeClr val="accent1">
                  <a:lumMod val="75000"/>
                </a:schemeClr>
              </a:buClr>
              <a:buSzPct val="85000"/>
              <a:defRPr/>
            </a:pPr>
            <a:endParaRPr lang="bg-BG" sz="2400" dirty="0">
              <a:latin typeface="Cambria" panose="02040503050406030204" pitchFamily="18" charset="0"/>
            </a:endParaRPr>
          </a:p>
          <a:p>
            <a:pPr indent="457200" algn="just">
              <a:lnSpc>
                <a:spcPct val="130000"/>
              </a:lnSpc>
              <a:buClr>
                <a:schemeClr val="accent1">
                  <a:lumMod val="75000"/>
                </a:schemeClr>
              </a:buClr>
              <a:buSzPct val="85000"/>
              <a:defRPr/>
            </a:pPr>
            <a:endParaRPr lang="bg-BG" sz="2400" dirty="0">
              <a:latin typeface="Cambria" panose="02040503050406030204" pitchFamily="18" charset="0"/>
            </a:endParaRPr>
          </a:p>
          <a:p>
            <a:pPr indent="457200" algn="just">
              <a:lnSpc>
                <a:spcPct val="130000"/>
              </a:lnSpc>
              <a:buClr>
                <a:schemeClr val="accent1">
                  <a:lumMod val="75000"/>
                </a:schemeClr>
              </a:buClr>
              <a:buSzPct val="85000"/>
              <a:defRPr/>
            </a:pPr>
            <a:endParaRPr lang="bg-BG" sz="2400" dirty="0">
              <a:latin typeface="Cambria" panose="02040503050406030204" pitchFamily="18" charset="0"/>
            </a:endParaRPr>
          </a:p>
          <a:p>
            <a:pPr indent="457200" algn="just">
              <a:lnSpc>
                <a:spcPct val="130000"/>
              </a:lnSpc>
              <a:buClr>
                <a:schemeClr val="accent1">
                  <a:lumMod val="75000"/>
                </a:schemeClr>
              </a:buClr>
              <a:buSzPct val="85000"/>
              <a:defRPr/>
            </a:pPr>
            <a:endParaRPr lang="bg-BG" sz="2400" dirty="0">
              <a:latin typeface="Cambria" panose="02040503050406030204" pitchFamily="18" charset="0"/>
            </a:endParaRPr>
          </a:p>
          <a:p>
            <a:pPr indent="457200" algn="just">
              <a:lnSpc>
                <a:spcPct val="130000"/>
              </a:lnSpc>
              <a:buClr>
                <a:schemeClr val="accent1">
                  <a:lumMod val="75000"/>
                </a:schemeClr>
              </a:buClr>
              <a:buSzPct val="85000"/>
              <a:defRPr/>
            </a:pPr>
            <a:endParaRPr lang="bg-BG" sz="2400" dirty="0">
              <a:latin typeface="Cambria" panose="02040503050406030204" pitchFamily="18" charset="0"/>
            </a:endParaRPr>
          </a:p>
          <a:p>
            <a:pPr indent="457200" algn="just">
              <a:lnSpc>
                <a:spcPct val="130000"/>
              </a:lnSpc>
              <a:buClr>
                <a:schemeClr val="accent1">
                  <a:lumMod val="75000"/>
                </a:schemeClr>
              </a:buClr>
              <a:buSzPct val="85000"/>
              <a:defRPr/>
            </a:pPr>
            <a:endParaRPr lang="bg-BG" sz="2400" dirty="0">
              <a:latin typeface="Cambria" panose="02040503050406030204" pitchFamily="18" charset="0"/>
            </a:endParaRPr>
          </a:p>
        </p:txBody>
      </p:sp>
      <p:pic>
        <p:nvPicPr>
          <p:cNvPr id="5" name="Picture 4"/>
          <p:cNvPicPr>
            <a:picLocks noChangeAspect="1"/>
          </p:cNvPicPr>
          <p:nvPr/>
        </p:nvPicPr>
        <p:blipFill>
          <a:blip r:embed="rId3"/>
          <a:stretch>
            <a:fillRect/>
          </a:stretch>
        </p:blipFill>
        <p:spPr>
          <a:xfrm>
            <a:off x="2032000" y="2534366"/>
            <a:ext cx="10010475" cy="2451699"/>
          </a:xfrm>
          <a:prstGeom prst="rect">
            <a:avLst/>
          </a:prstGeom>
        </p:spPr>
      </p:pic>
      <p:sp>
        <p:nvSpPr>
          <p:cNvPr id="6" name="Rectangle 5"/>
          <p:cNvSpPr/>
          <p:nvPr/>
        </p:nvSpPr>
        <p:spPr>
          <a:xfrm>
            <a:off x="2258119" y="5175957"/>
            <a:ext cx="9406625" cy="430887"/>
          </a:xfrm>
          <a:prstGeom prst="rect">
            <a:avLst/>
          </a:prstGeom>
        </p:spPr>
        <p:txBody>
          <a:bodyPr wrap="square">
            <a:spAutoFit/>
          </a:bodyPr>
          <a:lstStyle/>
          <a:p>
            <a:pPr algn="ctr">
              <a:spcAft>
                <a:spcPts val="0"/>
              </a:spcAft>
            </a:pPr>
            <a:r>
              <a:rPr lang="bg-BG" sz="2200" dirty="0">
                <a:ea typeface="Times New Roman" panose="02020603050405020304" pitchFamily="18" charset="0"/>
                <a:cs typeface="Arial" panose="020B0604020202020204" pitchFamily="34" charset="0"/>
              </a:rPr>
              <a:t>Фиг. 2. Структура на система за оперативна управленска информация</a:t>
            </a:r>
            <a:endParaRPr lang="bg-BG" sz="2200" dirty="0">
              <a:effectLst/>
              <a:ea typeface="Times New Roman" panose="02020603050405020304" pitchFamily="18" charset="0"/>
            </a:endParaRPr>
          </a:p>
        </p:txBody>
      </p:sp>
    </p:spTree>
    <p:extLst>
      <p:ext uri="{BB962C8B-B14F-4D97-AF65-F5344CB8AC3E}">
        <p14:creationId xmlns:p14="http://schemas.microsoft.com/office/powerpoint/2010/main" val="12968725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168036" y="119134"/>
            <a:ext cx="9753670" cy="6214662"/>
          </a:xfrm>
        </p:spPr>
        <p:txBody>
          <a:bodyPr vert="horz" lIns="91440" tIns="45720" rIns="91440" bIns="45720" rtlCol="0" anchor="t">
            <a:noAutofit/>
          </a:bodyPr>
          <a:lstStyle/>
          <a:p>
            <a:pPr indent="457200" algn="just">
              <a:lnSpc>
                <a:spcPct val="130000"/>
              </a:lnSpc>
            </a:pPr>
            <a:r>
              <a:rPr lang="bg-BG" sz="2400" dirty="0">
                <a:latin typeface="Cambria" panose="02040503050406030204" pitchFamily="18" charset="0"/>
              </a:rPr>
              <a:t>СОУИ е средство за създаване на рутинни периодични отчети, отнасящи се до дейността на стопанската организация, за нуждите на тактическото и оперативно управление, планиране и контрол на бизнеса. Главни потребители на системата са оперативни ръководители и тези от среден ранг. Използването на СОУИ е свързано предимно с обслужването на ежедневните им дейности. Решават се всекидневни проблеми: структурирани и слабо структурирани. Структурираните са известни, многократно повтарящи се, рутинни проблеми, за решаването, на които съществуват точно определени процедури. При слабо структурирани проблеми обикновено съществува точно и ясно определено решение и общоприета за целта процедура само за една част от тях. </a:t>
            </a:r>
          </a:p>
        </p:txBody>
      </p:sp>
      <p:sp>
        <p:nvSpPr>
          <p:cNvPr id="4" name="Slide Number Placeholder 3"/>
          <p:cNvSpPr>
            <a:spLocks noGrp="1"/>
          </p:cNvSpPr>
          <p:nvPr>
            <p:ph type="sldNum" sz="quarter" idx="12"/>
          </p:nvPr>
        </p:nvSpPr>
        <p:spPr/>
        <p:txBody>
          <a:bodyPr/>
          <a:lstStyle/>
          <a:p>
            <a:fld id="{081674E5-CD74-4638-A238-012A517DC16A}" type="slidenum">
              <a:rPr lang="bg-BG" smtClean="0"/>
              <a:t>13</a:t>
            </a:fld>
            <a:endParaRPr lang="bg-BG" dirty="0"/>
          </a:p>
        </p:txBody>
      </p:sp>
    </p:spTree>
    <p:extLst>
      <p:ext uri="{BB962C8B-B14F-4D97-AF65-F5344CB8AC3E}">
        <p14:creationId xmlns:p14="http://schemas.microsoft.com/office/powerpoint/2010/main" val="17907767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211704" y="214390"/>
            <a:ext cx="9980296" cy="6280539"/>
          </a:xfrm>
        </p:spPr>
        <p:txBody>
          <a:bodyPr>
            <a:noAutofit/>
          </a:bodyPr>
          <a:lstStyle/>
          <a:p>
            <a:pPr indent="457200" algn="just">
              <a:lnSpc>
                <a:spcPct val="130000"/>
              </a:lnSpc>
            </a:pPr>
            <a:r>
              <a:rPr lang="bg-BG" sz="2400" dirty="0">
                <a:latin typeface="Cambria" panose="02040503050406030204" pitchFamily="18" charset="0"/>
              </a:rPr>
              <a:t>Тези решения контролират физическите дейности в организацията като:</a:t>
            </a:r>
          </a:p>
          <a:p>
            <a:pPr marL="792000" indent="-396000" algn="just">
              <a:lnSpc>
                <a:spcPct val="130000"/>
              </a:lnSpc>
              <a:spcBef>
                <a:spcPts val="0"/>
              </a:spcBef>
              <a:buFont typeface="Wingdings" panose="05000000000000000000" pitchFamily="2" charset="2"/>
              <a:buChar char="q"/>
              <a:defRPr/>
            </a:pPr>
            <a:r>
              <a:rPr lang="bg-BG" sz="2400" dirty="0"/>
              <a:t>доставка на необходими ресурси;</a:t>
            </a:r>
          </a:p>
          <a:p>
            <a:pPr marL="792000" indent="-396000" algn="just">
              <a:lnSpc>
                <a:spcPct val="130000"/>
              </a:lnSpc>
              <a:spcBef>
                <a:spcPts val="0"/>
              </a:spcBef>
              <a:buFont typeface="Wingdings" panose="05000000000000000000" pitchFamily="2" charset="2"/>
              <a:buChar char="q"/>
              <a:defRPr/>
            </a:pPr>
            <a:r>
              <a:rPr lang="bg-BG" sz="2400" dirty="0"/>
              <a:t>преобразуване на ресурсите в готова продукция;</a:t>
            </a:r>
          </a:p>
          <a:p>
            <a:pPr marL="792000" indent="-396000" algn="just">
              <a:lnSpc>
                <a:spcPct val="130000"/>
              </a:lnSpc>
              <a:spcBef>
                <a:spcPts val="0"/>
              </a:spcBef>
              <a:buFont typeface="Wingdings" panose="05000000000000000000" pitchFamily="2" charset="2"/>
              <a:buChar char="q"/>
              <a:defRPr/>
            </a:pPr>
            <a:r>
              <a:rPr lang="bg-BG" sz="2400" dirty="0"/>
              <a:t>продажба и доставка на продукти и услуги до клиент (и).</a:t>
            </a:r>
          </a:p>
          <a:p>
            <a:pPr algn="ctr">
              <a:lnSpc>
                <a:spcPct val="130000"/>
              </a:lnSpc>
              <a:defRPr/>
            </a:pPr>
            <a:r>
              <a:rPr lang="bg-BG" sz="2400" b="1" i="1" dirty="0"/>
              <a:t>Видове отчети</a:t>
            </a:r>
          </a:p>
          <a:p>
            <a:pPr indent="457200" algn="just">
              <a:lnSpc>
                <a:spcPct val="130000"/>
              </a:lnSpc>
            </a:pPr>
            <a:r>
              <a:rPr lang="bg-BG" sz="2400" dirty="0">
                <a:latin typeface="Cambria" panose="02040503050406030204" pitchFamily="18" charset="0"/>
              </a:rPr>
              <a:t>СОУИ подпомага мениджърите като генерира отчети за минали, така също и за настоящи периоди. Отчетите могат да бъдат в различни форми според изискванията на различните нива на мениджмънт. Предимно се разглеждат три вида отчети, които се генерират от СОУИ – редовни (текущи), извънредни и поръчкови отчети.</a:t>
            </a:r>
          </a:p>
          <a:p>
            <a:pPr marL="396000" algn="just">
              <a:lnSpc>
                <a:spcPct val="130000"/>
              </a:lnSpc>
              <a:spcBef>
                <a:spcPts val="0"/>
              </a:spcBef>
              <a:defRPr/>
            </a:pPr>
            <a:endParaRPr lang="bg-BG" sz="2400" dirty="0"/>
          </a:p>
        </p:txBody>
      </p:sp>
      <p:sp>
        <p:nvSpPr>
          <p:cNvPr id="4" name="Slide Number Placeholder 3"/>
          <p:cNvSpPr>
            <a:spLocks noGrp="1"/>
          </p:cNvSpPr>
          <p:nvPr>
            <p:ph type="sldNum" sz="quarter" idx="12"/>
          </p:nvPr>
        </p:nvSpPr>
        <p:spPr/>
        <p:txBody>
          <a:bodyPr/>
          <a:lstStyle/>
          <a:p>
            <a:fld id="{081674E5-CD74-4638-A238-012A517DC16A}" type="slidenum">
              <a:rPr lang="bg-BG" smtClean="0"/>
              <a:t>14</a:t>
            </a:fld>
            <a:endParaRPr lang="bg-BG" dirty="0"/>
          </a:p>
        </p:txBody>
      </p:sp>
    </p:spTree>
    <p:extLst>
      <p:ext uri="{BB962C8B-B14F-4D97-AF65-F5344CB8AC3E}">
        <p14:creationId xmlns:p14="http://schemas.microsoft.com/office/powerpoint/2010/main" val="7419630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536370" y="1913587"/>
            <a:ext cx="8541803" cy="2963214"/>
          </a:xfrm>
        </p:spPr>
        <p:txBody>
          <a:bodyPr>
            <a:noAutofit/>
          </a:bodyPr>
          <a:lstStyle/>
          <a:p>
            <a:pPr algn="just">
              <a:lnSpc>
                <a:spcPct val="150000"/>
              </a:lnSpc>
              <a:defRPr/>
            </a:pPr>
            <a:endParaRPr lang="bg-BG" altLang="bg-BG" sz="2400" dirty="0"/>
          </a:p>
          <a:p>
            <a:pPr algn="just"/>
            <a:endParaRPr lang="bg-BG" sz="2400" dirty="0"/>
          </a:p>
        </p:txBody>
      </p:sp>
      <p:sp>
        <p:nvSpPr>
          <p:cNvPr id="4" name="Slide Number Placeholder 3"/>
          <p:cNvSpPr>
            <a:spLocks noGrp="1"/>
          </p:cNvSpPr>
          <p:nvPr>
            <p:ph type="sldNum" sz="quarter" idx="12"/>
          </p:nvPr>
        </p:nvSpPr>
        <p:spPr/>
        <p:txBody>
          <a:bodyPr/>
          <a:lstStyle/>
          <a:p>
            <a:fld id="{081674E5-CD74-4638-A238-012A517DC16A}" type="slidenum">
              <a:rPr lang="bg-BG" smtClean="0"/>
              <a:t>15</a:t>
            </a:fld>
            <a:endParaRPr lang="bg-BG" dirty="0"/>
          </a:p>
        </p:txBody>
      </p:sp>
      <p:sp>
        <p:nvSpPr>
          <p:cNvPr id="2" name="Rectangle 1"/>
          <p:cNvSpPr/>
          <p:nvPr/>
        </p:nvSpPr>
        <p:spPr>
          <a:xfrm>
            <a:off x="2032000" y="553337"/>
            <a:ext cx="9941464" cy="5373779"/>
          </a:xfrm>
          <a:prstGeom prst="rect">
            <a:avLst/>
          </a:prstGeom>
        </p:spPr>
        <p:txBody>
          <a:bodyPr wrap="square">
            <a:spAutoFit/>
          </a:bodyPr>
          <a:lstStyle/>
          <a:p>
            <a:pPr algn="just">
              <a:lnSpc>
                <a:spcPct val="130000"/>
              </a:lnSpc>
              <a:buClr>
                <a:schemeClr val="accent1">
                  <a:lumMod val="75000"/>
                </a:schemeClr>
              </a:buClr>
              <a:buSzPct val="85000"/>
            </a:pPr>
            <a:r>
              <a:rPr lang="bg-BG" sz="2400" b="1" i="1" dirty="0">
                <a:latin typeface="Cambria" panose="02040503050406030204" pitchFamily="18" charset="0"/>
              </a:rPr>
              <a:t>Редовни отчети</a:t>
            </a:r>
          </a:p>
          <a:p>
            <a:pPr indent="457200" algn="just">
              <a:lnSpc>
                <a:spcPct val="130000"/>
              </a:lnSpc>
              <a:buClr>
                <a:schemeClr val="accent1">
                  <a:lumMod val="75000"/>
                </a:schemeClr>
              </a:buClr>
              <a:buSzPct val="85000"/>
            </a:pPr>
            <a:r>
              <a:rPr lang="bg-BG" sz="2400" dirty="0">
                <a:latin typeface="Cambria" panose="02040503050406030204" pitchFamily="18" charset="0"/>
              </a:rPr>
              <a:t>Редовните отчети отразяват периодична и историческа информация за осъществените операции в организацията. Те наподобяват оригинална информация, произлязла от функцията на създаване на данни с допълнителната им категоризация и обобщаване. Тези отчети подпомагат най-ниското ниво мениджъри да вземат оперативни решения, с които да изпълнят задачите, поставени от ръководителите им. Използват се при сравняване на планираната работа с реално отчетената степен на нейното изпълнение. В тези случаи обикновено тяхната структура е много близка до оперативните планове на звеното, за които се съставят.</a:t>
            </a:r>
          </a:p>
        </p:txBody>
      </p:sp>
    </p:spTree>
    <p:extLst>
      <p:ext uri="{BB962C8B-B14F-4D97-AF65-F5344CB8AC3E}">
        <p14:creationId xmlns:p14="http://schemas.microsoft.com/office/powerpoint/2010/main" val="38979785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81674E5-CD74-4638-A238-012A517DC16A}" type="slidenum">
              <a:rPr lang="bg-BG" smtClean="0"/>
              <a:t>16</a:t>
            </a:fld>
            <a:endParaRPr lang="bg-BG" dirty="0"/>
          </a:p>
        </p:txBody>
      </p:sp>
      <p:sp>
        <p:nvSpPr>
          <p:cNvPr id="2" name="Rectangle 1"/>
          <p:cNvSpPr/>
          <p:nvPr/>
        </p:nvSpPr>
        <p:spPr>
          <a:xfrm>
            <a:off x="2032000" y="146890"/>
            <a:ext cx="10031663" cy="1482650"/>
          </a:xfrm>
          <a:prstGeom prst="rect">
            <a:avLst/>
          </a:prstGeom>
        </p:spPr>
        <p:txBody>
          <a:bodyPr wrap="square">
            <a:spAutoFit/>
          </a:bodyPr>
          <a:lstStyle/>
          <a:p>
            <a:pPr indent="457200" algn="ctr">
              <a:lnSpc>
                <a:spcPct val="130000"/>
              </a:lnSpc>
              <a:buClr>
                <a:schemeClr val="accent1">
                  <a:lumMod val="75000"/>
                </a:schemeClr>
              </a:buClr>
              <a:buSzPct val="85000"/>
              <a:defRPr/>
            </a:pPr>
            <a:endParaRPr lang="bg-BG" sz="2400" dirty="0"/>
          </a:p>
          <a:p>
            <a:pPr indent="457200" algn="ctr">
              <a:lnSpc>
                <a:spcPct val="130000"/>
              </a:lnSpc>
              <a:buClr>
                <a:schemeClr val="accent1">
                  <a:lumMod val="75000"/>
                </a:schemeClr>
              </a:buClr>
              <a:buSzPct val="85000"/>
              <a:defRPr/>
            </a:pPr>
            <a:endParaRPr lang="bg-BG" sz="2400" dirty="0"/>
          </a:p>
          <a:p>
            <a:pPr indent="457200" algn="ctr">
              <a:lnSpc>
                <a:spcPct val="130000"/>
              </a:lnSpc>
              <a:buClr>
                <a:schemeClr val="accent1">
                  <a:lumMod val="75000"/>
                </a:schemeClr>
              </a:buClr>
              <a:buSzPct val="85000"/>
              <a:defRPr/>
            </a:pPr>
            <a:endParaRPr lang="bg-BG" sz="2400" dirty="0"/>
          </a:p>
        </p:txBody>
      </p:sp>
      <p:sp>
        <p:nvSpPr>
          <p:cNvPr id="9" name="Rectangle 8"/>
          <p:cNvSpPr/>
          <p:nvPr/>
        </p:nvSpPr>
        <p:spPr>
          <a:xfrm>
            <a:off x="2369438" y="377068"/>
            <a:ext cx="9356786" cy="6334042"/>
          </a:xfrm>
          <a:prstGeom prst="rect">
            <a:avLst/>
          </a:prstGeom>
        </p:spPr>
        <p:txBody>
          <a:bodyPr wrap="square">
            <a:spAutoFit/>
          </a:bodyPr>
          <a:lstStyle/>
          <a:p>
            <a:pPr indent="457200" algn="just">
              <a:lnSpc>
                <a:spcPct val="130000"/>
              </a:lnSpc>
              <a:buClr>
                <a:schemeClr val="accent1">
                  <a:lumMod val="75000"/>
                </a:schemeClr>
              </a:buClr>
              <a:buSzPct val="85000"/>
            </a:pPr>
            <a:r>
              <a:rPr lang="bg-BG" sz="2400" dirty="0">
                <a:latin typeface="Cambria" panose="02040503050406030204" pitchFamily="18" charset="0"/>
              </a:rPr>
              <a:t>Например:</a:t>
            </a:r>
          </a:p>
          <a:p>
            <a:pPr marL="1069975" indent="-449263" algn="just">
              <a:lnSpc>
                <a:spcPct val="130000"/>
              </a:lnSpc>
              <a:buClr>
                <a:schemeClr val="accent1">
                  <a:lumMod val="75000"/>
                </a:schemeClr>
              </a:buClr>
              <a:buSzPct val="85000"/>
              <a:buFont typeface="Wingdings" panose="05000000000000000000" pitchFamily="2" charset="2"/>
              <a:buChar char="q"/>
            </a:pPr>
            <a:r>
              <a:rPr lang="bg-BG" sz="2400" dirty="0">
                <a:latin typeface="Cambria" panose="02040503050406030204" pitchFamily="18" charset="0"/>
              </a:rPr>
              <a:t>Дневен отчет за броя на дефектните детайли, слезли от производствената линия;</a:t>
            </a:r>
          </a:p>
          <a:p>
            <a:pPr marL="1069975" indent="-449263" algn="just">
              <a:lnSpc>
                <a:spcPct val="130000"/>
              </a:lnSpc>
              <a:buClr>
                <a:schemeClr val="accent1">
                  <a:lumMod val="75000"/>
                </a:schemeClr>
              </a:buClr>
              <a:buSzPct val="85000"/>
              <a:buFont typeface="Wingdings" panose="05000000000000000000" pitchFamily="2" charset="2"/>
              <a:buChar char="q"/>
            </a:pPr>
            <a:r>
              <a:rPr lang="bg-BG" sz="2400" dirty="0">
                <a:latin typeface="Cambria" panose="02040503050406030204" pitchFamily="18" charset="0"/>
              </a:rPr>
              <a:t>Седмичен отчет за броя на извънредните часове, които трябва да се реализират през текущата седмица.</a:t>
            </a:r>
          </a:p>
          <a:p>
            <a:pPr algn="just">
              <a:lnSpc>
                <a:spcPct val="130000"/>
              </a:lnSpc>
              <a:buClr>
                <a:schemeClr val="accent1">
                  <a:lumMod val="75000"/>
                </a:schemeClr>
              </a:buClr>
              <a:buSzPct val="85000"/>
            </a:pPr>
            <a:r>
              <a:rPr lang="bg-BG" sz="2400" b="1" i="1" dirty="0">
                <a:latin typeface="Cambria" panose="02040503050406030204" pitchFamily="18" charset="0"/>
              </a:rPr>
              <a:t>Извънредни отчети</a:t>
            </a:r>
          </a:p>
          <a:p>
            <a:pPr indent="457200" algn="just">
              <a:lnSpc>
                <a:spcPct val="130000"/>
              </a:lnSpc>
              <a:buClr>
                <a:schemeClr val="accent1">
                  <a:lumMod val="75000"/>
                </a:schemeClr>
              </a:buClr>
              <a:buSzPct val="85000"/>
            </a:pPr>
            <a:r>
              <a:rPr lang="bg-BG" sz="2400" dirty="0">
                <a:latin typeface="Cambria" panose="02040503050406030204" pitchFamily="18" charset="0"/>
              </a:rPr>
              <a:t>Извънредните отчети се създават само при възникване на извънредни обстоятелства, които се регистрират в тях. Те са полезни за мениджъра, за да може да идентифицира проблема, без да го претоварва с ненужна информация. Извънредният отчет се генерира от системата само при възникване на извънредни обстоятелства, с коeто се привлича вниманието на мениджърите към възникналия проблем. </a:t>
            </a:r>
          </a:p>
        </p:txBody>
      </p:sp>
    </p:spTree>
    <p:extLst>
      <p:ext uri="{BB962C8B-B14F-4D97-AF65-F5344CB8AC3E}">
        <p14:creationId xmlns:p14="http://schemas.microsoft.com/office/powerpoint/2010/main" val="17538727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81674E5-CD74-4638-A238-012A517DC16A}" type="slidenum">
              <a:rPr lang="bg-BG" smtClean="0"/>
              <a:t>17</a:t>
            </a:fld>
            <a:endParaRPr lang="bg-BG" dirty="0"/>
          </a:p>
        </p:txBody>
      </p:sp>
      <p:sp>
        <p:nvSpPr>
          <p:cNvPr id="2" name="Rectangle 1"/>
          <p:cNvSpPr/>
          <p:nvPr/>
        </p:nvSpPr>
        <p:spPr>
          <a:xfrm>
            <a:off x="2032000" y="43827"/>
            <a:ext cx="9958717" cy="6814173"/>
          </a:xfrm>
          <a:prstGeom prst="rect">
            <a:avLst/>
          </a:prstGeom>
        </p:spPr>
        <p:txBody>
          <a:bodyPr wrap="square">
            <a:spAutoFit/>
          </a:bodyPr>
          <a:lstStyle/>
          <a:p>
            <a:pPr indent="457200" algn="just">
              <a:lnSpc>
                <a:spcPct val="130000"/>
              </a:lnSpc>
              <a:buClr>
                <a:schemeClr val="accent1">
                  <a:lumMod val="75000"/>
                </a:schemeClr>
              </a:buClr>
              <a:buSzPct val="85000"/>
            </a:pPr>
            <a:r>
              <a:rPr lang="bg-BG" sz="2400" dirty="0"/>
              <a:t>Извънредният отчет се оказва първото доказателство за съществуване на проблем.</a:t>
            </a:r>
          </a:p>
          <a:p>
            <a:pPr indent="457200" algn="just">
              <a:lnSpc>
                <a:spcPct val="130000"/>
              </a:lnSpc>
              <a:buClr>
                <a:schemeClr val="accent1">
                  <a:lumMod val="75000"/>
                </a:schemeClr>
              </a:buClr>
              <a:buSzPct val="85000"/>
            </a:pPr>
            <a:r>
              <a:rPr lang="bg-BG" sz="2400" dirty="0"/>
              <a:t>Например СОУИ може да бъде използвана, за да генерира извънреден отчет, когато времето за изпълнение надхвърли с 10% планираното време за работа. Когато такъв отчет стигне до мениджъра производство, той може да потърси причините за неспазването на крайния срок, дали това е станало поради лошо планиране или поради възникнали неочаквани проблеми в производството. </a:t>
            </a:r>
          </a:p>
          <a:p>
            <a:pPr algn="just">
              <a:lnSpc>
                <a:spcPct val="130000"/>
              </a:lnSpc>
              <a:buClr>
                <a:schemeClr val="accent1">
                  <a:lumMod val="75000"/>
                </a:schemeClr>
              </a:buClr>
              <a:buSzPct val="85000"/>
            </a:pPr>
            <a:r>
              <a:rPr lang="bg-BG" sz="2400" b="1" i="1" dirty="0">
                <a:latin typeface="Cambria" panose="02040503050406030204" pitchFamily="18" charset="0"/>
              </a:rPr>
              <a:t>Поръчкови отчети</a:t>
            </a:r>
          </a:p>
          <a:p>
            <a:pPr indent="457200" algn="just">
              <a:lnSpc>
                <a:spcPct val="130000"/>
              </a:lnSpc>
              <a:buClr>
                <a:schemeClr val="accent1">
                  <a:lumMod val="75000"/>
                </a:schemeClr>
              </a:buClr>
              <a:buSzPct val="85000"/>
            </a:pPr>
            <a:r>
              <a:rPr lang="bg-BG" sz="2400" dirty="0"/>
              <a:t>Поръчкови отчети се изискват от мениджъра за определен конкретен случай. Такива отчети се заявяват обикновено, когато е настъпило неочаквано събитие, регистрирано от друг (СОУИ) отчет или от външна информация. </a:t>
            </a:r>
          </a:p>
        </p:txBody>
      </p:sp>
    </p:spTree>
    <p:extLst>
      <p:ext uri="{BB962C8B-B14F-4D97-AF65-F5344CB8AC3E}">
        <p14:creationId xmlns:p14="http://schemas.microsoft.com/office/powerpoint/2010/main" val="12104485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81674E5-CD74-4638-A238-012A517DC16A}" type="slidenum">
              <a:rPr lang="bg-BG" smtClean="0"/>
              <a:t>18</a:t>
            </a:fld>
            <a:endParaRPr lang="bg-BG" dirty="0"/>
          </a:p>
        </p:txBody>
      </p:sp>
      <p:sp>
        <p:nvSpPr>
          <p:cNvPr id="2" name="Rectangle 1"/>
          <p:cNvSpPr/>
          <p:nvPr/>
        </p:nvSpPr>
        <p:spPr>
          <a:xfrm>
            <a:off x="2363638" y="108113"/>
            <a:ext cx="9653550" cy="6814173"/>
          </a:xfrm>
          <a:prstGeom prst="rect">
            <a:avLst/>
          </a:prstGeom>
        </p:spPr>
        <p:txBody>
          <a:bodyPr wrap="square">
            <a:spAutoFit/>
          </a:bodyPr>
          <a:lstStyle/>
          <a:p>
            <a:pPr indent="457200" algn="just">
              <a:lnSpc>
                <a:spcPct val="130000"/>
              </a:lnSpc>
              <a:buClr>
                <a:schemeClr val="accent1">
                  <a:lumMod val="75000"/>
                </a:schemeClr>
              </a:buClr>
              <a:buSzPct val="85000"/>
              <a:defRPr/>
            </a:pPr>
            <a:r>
              <a:rPr lang="bg-BG" sz="2400" dirty="0"/>
              <a:t>За целта трябва да е изградена и да се поддържа база данни, от която чрез СОУИ персонала да извлече нужните данни и да генерира мениджърския отчет.</a:t>
            </a:r>
          </a:p>
          <a:p>
            <a:pPr indent="457200" algn="just">
              <a:lnSpc>
                <a:spcPct val="130000"/>
              </a:lnSpc>
              <a:buClr>
                <a:schemeClr val="accent1">
                  <a:lumMod val="75000"/>
                </a:schemeClr>
              </a:buClr>
              <a:buSzPct val="85000"/>
              <a:defRPr/>
            </a:pPr>
            <a:r>
              <a:rPr lang="bg-BG" sz="2400" dirty="0"/>
              <a:t>Например, ако производственият мениджър установи неспазване на крайния срок чрез един извънреден отчет, той може да изиска допълнителен отчет с възможните причините за закъснението. Този отчет би съдържал всички производствени дейности, които се извършват в момента, часовете, необходими за изпълнение на всяка работа и стойността на преразхода на време за всяка работа поотделно.</a:t>
            </a:r>
          </a:p>
          <a:p>
            <a:pPr algn="ctr">
              <a:lnSpc>
                <a:spcPct val="130000"/>
              </a:lnSpc>
              <a:buClr>
                <a:schemeClr val="accent1">
                  <a:lumMod val="75000"/>
                </a:schemeClr>
              </a:buClr>
              <a:buSzPct val="85000"/>
              <a:defRPr/>
            </a:pPr>
            <a:r>
              <a:rPr lang="bg-BG" sz="2400" b="1" i="1" dirty="0"/>
              <a:t>Събиране на данни</a:t>
            </a:r>
          </a:p>
          <a:p>
            <a:pPr indent="457200" algn="just">
              <a:lnSpc>
                <a:spcPct val="130000"/>
              </a:lnSpc>
              <a:buClr>
                <a:schemeClr val="accent1">
                  <a:lumMod val="75000"/>
                </a:schemeClr>
              </a:buClr>
              <a:buSzPct val="85000"/>
              <a:defRPr/>
            </a:pPr>
            <a:r>
              <a:rPr lang="bg-BG" sz="2400" dirty="0"/>
              <a:t>Компютрите се използват за въвеждане и рутинна обработка на оперативни данни. Системите за събиране на данни са предназначени за оперативния мениджмънт и контрол. </a:t>
            </a:r>
          </a:p>
        </p:txBody>
      </p:sp>
    </p:spTree>
    <p:extLst>
      <p:ext uri="{BB962C8B-B14F-4D97-AF65-F5344CB8AC3E}">
        <p14:creationId xmlns:p14="http://schemas.microsoft.com/office/powerpoint/2010/main" val="31586680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81674E5-CD74-4638-A238-012A517DC16A}" type="slidenum">
              <a:rPr lang="bg-BG" smtClean="0"/>
              <a:t>19</a:t>
            </a:fld>
            <a:endParaRPr lang="bg-BG" dirty="0"/>
          </a:p>
        </p:txBody>
      </p:sp>
      <p:sp>
        <p:nvSpPr>
          <p:cNvPr id="2" name="Rectangle 1"/>
          <p:cNvSpPr/>
          <p:nvPr/>
        </p:nvSpPr>
        <p:spPr>
          <a:xfrm>
            <a:off x="2295640" y="38153"/>
            <a:ext cx="9896359" cy="6814173"/>
          </a:xfrm>
          <a:prstGeom prst="rect">
            <a:avLst/>
          </a:prstGeom>
        </p:spPr>
        <p:txBody>
          <a:bodyPr wrap="square">
            <a:spAutoFit/>
          </a:bodyPr>
          <a:lstStyle/>
          <a:p>
            <a:pPr algn="just">
              <a:lnSpc>
                <a:spcPct val="130000"/>
              </a:lnSpc>
              <a:buClr>
                <a:schemeClr val="accent1">
                  <a:lumMod val="75000"/>
                </a:schemeClr>
              </a:buClr>
              <a:buSzPct val="85000"/>
              <a:defRPr/>
            </a:pPr>
            <a:r>
              <a:rPr lang="bg-BG" sz="2400" dirty="0"/>
              <a:t>Те обхващат ежедневната оперативна обработка на данните за състоянието и промените в икономическите процеси, изготвянето на справки, доклади и други материали. Преди да започне процесът на събиране на данни трябва да бъде даден отговор на следните въпроси: </a:t>
            </a:r>
          </a:p>
          <a:p>
            <a:pPr marL="896938" indent="-274638">
              <a:lnSpc>
                <a:spcPct val="130000"/>
              </a:lnSpc>
              <a:buFont typeface="+mj-lt"/>
              <a:buAutoNum type="arabicPeriod"/>
            </a:pPr>
            <a:r>
              <a:rPr lang="bg-BG" sz="2400" dirty="0">
                <a:latin typeface="Cambria" panose="02040503050406030204" pitchFamily="18" charset="0"/>
              </a:rPr>
              <a:t>Какви данни трябва да се събират?</a:t>
            </a:r>
          </a:p>
          <a:p>
            <a:pPr marL="896938" indent="-274638">
              <a:lnSpc>
                <a:spcPct val="130000"/>
              </a:lnSpc>
              <a:buFont typeface="+mj-lt"/>
              <a:buAutoNum type="arabicPeriod"/>
            </a:pPr>
            <a:r>
              <a:rPr lang="bg-BG" sz="2400" dirty="0">
                <a:latin typeface="Cambria" panose="02040503050406030204" pitchFamily="18" charset="0"/>
              </a:rPr>
              <a:t>Кои лица трябва да ги събират?</a:t>
            </a:r>
          </a:p>
          <a:p>
            <a:pPr marL="896938" indent="-274638">
              <a:lnSpc>
                <a:spcPct val="130000"/>
              </a:lnSpc>
              <a:buFont typeface="+mj-lt"/>
              <a:buAutoNum type="arabicPeriod"/>
            </a:pPr>
            <a:r>
              <a:rPr lang="bg-BG" sz="2400" dirty="0">
                <a:latin typeface="Cambria" panose="02040503050406030204" pitchFamily="18" charset="0"/>
              </a:rPr>
              <a:t>През какъв интервал от време трябва да се събират?</a:t>
            </a:r>
          </a:p>
          <a:p>
            <a:pPr marL="896938" indent="-274638">
              <a:lnSpc>
                <a:spcPct val="130000"/>
              </a:lnSpc>
              <a:buFont typeface="+mj-lt"/>
              <a:buAutoNum type="arabicPeriod"/>
            </a:pPr>
            <a:r>
              <a:rPr lang="bg-BG" sz="2400" dirty="0">
                <a:latin typeface="Cambria" panose="02040503050406030204" pitchFamily="18" charset="0"/>
              </a:rPr>
              <a:t>В каква форма да се въвеждат и има ли шаблони за въвеждане?</a:t>
            </a:r>
          </a:p>
          <a:p>
            <a:pPr indent="457200" algn="just">
              <a:lnSpc>
                <a:spcPct val="130000"/>
              </a:lnSpc>
              <a:buClr>
                <a:schemeClr val="accent1">
                  <a:lumMod val="75000"/>
                </a:schemeClr>
              </a:buClr>
              <a:buSzPct val="85000"/>
              <a:defRPr/>
            </a:pPr>
            <a:r>
              <a:rPr lang="bg-BG" sz="2400" dirty="0"/>
              <a:t>Процесът на събиране на данни няма пряко отношение към управленските функции в организацията и не определя вземането на решения, но в същото време това е първичният процес в УИС на бизнес организацията, който подготвя данните, необходими за следене и анализиране на бизнес процесите в организацията. </a:t>
            </a:r>
          </a:p>
        </p:txBody>
      </p:sp>
    </p:spTree>
    <p:extLst>
      <p:ext uri="{BB962C8B-B14F-4D97-AF65-F5344CB8AC3E}">
        <p14:creationId xmlns:p14="http://schemas.microsoft.com/office/powerpoint/2010/main" val="29264613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81674E5-CD74-4638-A238-012A517DC16A}" type="slidenum">
              <a:rPr lang="bg-BG" smtClean="0"/>
              <a:t>2</a:t>
            </a:fld>
            <a:endParaRPr lang="bg-BG" dirty="0"/>
          </a:p>
        </p:txBody>
      </p:sp>
      <p:sp>
        <p:nvSpPr>
          <p:cNvPr id="2" name="Rectangle 1"/>
          <p:cNvSpPr/>
          <p:nvPr/>
        </p:nvSpPr>
        <p:spPr>
          <a:xfrm>
            <a:off x="2032000" y="579293"/>
            <a:ext cx="9889706" cy="522387"/>
          </a:xfrm>
          <a:prstGeom prst="rect">
            <a:avLst/>
          </a:prstGeom>
        </p:spPr>
        <p:txBody>
          <a:bodyPr wrap="square">
            <a:spAutoFit/>
          </a:bodyPr>
          <a:lstStyle/>
          <a:p>
            <a:pPr indent="534988" algn="just">
              <a:lnSpc>
                <a:spcPct val="130000"/>
              </a:lnSpc>
              <a:buClr>
                <a:schemeClr val="accent1">
                  <a:lumMod val="75000"/>
                </a:schemeClr>
              </a:buClr>
              <a:buSzPct val="85000"/>
            </a:pPr>
            <a:endParaRPr lang="bg-BG" sz="2400" dirty="0">
              <a:latin typeface="Cambria" panose="02040503050406030204" pitchFamily="18" charset="0"/>
            </a:endParaRPr>
          </a:p>
        </p:txBody>
      </p:sp>
      <p:sp>
        <p:nvSpPr>
          <p:cNvPr id="3" name="Rectangle 2"/>
          <p:cNvSpPr/>
          <p:nvPr/>
        </p:nvSpPr>
        <p:spPr>
          <a:xfrm>
            <a:off x="3387587" y="318099"/>
            <a:ext cx="6797054" cy="522387"/>
          </a:xfrm>
          <a:prstGeom prst="rect">
            <a:avLst/>
          </a:prstGeom>
        </p:spPr>
        <p:txBody>
          <a:bodyPr wrap="none">
            <a:spAutoFit/>
          </a:bodyPr>
          <a:lstStyle/>
          <a:p>
            <a:pPr algn="ctr">
              <a:lnSpc>
                <a:spcPct val="130000"/>
              </a:lnSpc>
              <a:spcBef>
                <a:spcPts val="1200"/>
              </a:spcBef>
              <a:buClr>
                <a:schemeClr val="accent1">
                  <a:lumMod val="75000"/>
                </a:schemeClr>
              </a:buClr>
              <a:buSzPct val="85000"/>
              <a:defRPr/>
            </a:pPr>
            <a:r>
              <a:rPr lang="ru-RU" sz="2400" b="1" i="1" dirty="0"/>
              <a:t>Информацията в системата за управление</a:t>
            </a:r>
            <a:endParaRPr lang="bg-BG" sz="2400" b="1" i="1" dirty="0"/>
          </a:p>
        </p:txBody>
      </p:sp>
      <p:sp>
        <p:nvSpPr>
          <p:cNvPr id="5" name="Rectangle 4"/>
          <p:cNvSpPr/>
          <p:nvPr/>
        </p:nvSpPr>
        <p:spPr>
          <a:xfrm>
            <a:off x="2260121" y="840486"/>
            <a:ext cx="9661585" cy="5373779"/>
          </a:xfrm>
          <a:prstGeom prst="rect">
            <a:avLst/>
          </a:prstGeom>
        </p:spPr>
        <p:txBody>
          <a:bodyPr wrap="square">
            <a:spAutoFit/>
          </a:bodyPr>
          <a:lstStyle/>
          <a:p>
            <a:pPr indent="534988" algn="just">
              <a:lnSpc>
                <a:spcPct val="130000"/>
              </a:lnSpc>
              <a:buClr>
                <a:schemeClr val="accent1">
                  <a:lumMod val="75000"/>
                </a:schemeClr>
              </a:buClr>
              <a:buSzPct val="85000"/>
              <a:defRPr/>
            </a:pPr>
            <a:r>
              <a:rPr lang="ru-RU" sz="2400" dirty="0"/>
              <a:t>С увеличаване на броят на стопанските организации от различен вид се наблюдава тенденция на н</a:t>
            </a:r>
            <a:r>
              <a:rPr lang="bg-BG" sz="2400" dirty="0"/>
              <a:t>арастване на  поток от информация, което води до нейното натрупване и изискване за </a:t>
            </a:r>
            <a:r>
              <a:rPr lang="ru-RU" sz="2400" dirty="0"/>
              <a:t>многократна обработка. </a:t>
            </a:r>
          </a:p>
          <a:p>
            <a:pPr indent="457200" algn="just">
              <a:lnSpc>
                <a:spcPct val="130000"/>
              </a:lnSpc>
              <a:buClr>
                <a:schemeClr val="accent1">
                  <a:lumMod val="75000"/>
                </a:schemeClr>
              </a:buClr>
              <a:buSzPct val="85000"/>
              <a:defRPr/>
            </a:pPr>
            <a:r>
              <a:rPr lang="ru-RU" sz="2400" dirty="0"/>
              <a:t>Стопанската информация се разделя на:</a:t>
            </a:r>
          </a:p>
          <a:p>
            <a:pPr marL="811213" indent="-342900" algn="just">
              <a:lnSpc>
                <a:spcPct val="130000"/>
              </a:lnSpc>
              <a:buClr>
                <a:schemeClr val="accent1">
                  <a:lumMod val="75000"/>
                </a:schemeClr>
              </a:buClr>
              <a:buSzPct val="85000"/>
              <a:buFont typeface="Wingdings" panose="05000000000000000000" pitchFamily="2" charset="2"/>
              <a:buChar char="q"/>
              <a:defRPr/>
            </a:pPr>
            <a:r>
              <a:rPr lang="ru-RU" sz="2400" dirty="0"/>
              <a:t>неструктурирана – в неформализиран вид (наредби, външни статистики, предвиждане за стратегически пазари и др.) </a:t>
            </a:r>
          </a:p>
          <a:p>
            <a:pPr marL="811213" indent="-342900" algn="just">
              <a:lnSpc>
                <a:spcPct val="130000"/>
              </a:lnSpc>
              <a:buClr>
                <a:schemeClr val="accent1">
                  <a:lumMod val="75000"/>
                </a:schemeClr>
              </a:buClr>
              <a:buSzPct val="85000"/>
              <a:buFont typeface="Wingdings" panose="05000000000000000000" pitchFamily="2" charset="2"/>
              <a:buChar char="q"/>
              <a:defRPr/>
            </a:pPr>
            <a:r>
              <a:rPr lang="ru-RU" sz="2400" dirty="0"/>
              <a:t>слабо структурирана – полуформализирана (текущ отчет, балансов отчет с препоръки и др.) </a:t>
            </a:r>
          </a:p>
          <a:p>
            <a:pPr marL="811213" indent="-342900" algn="just">
              <a:lnSpc>
                <a:spcPct val="130000"/>
              </a:lnSpc>
              <a:buClr>
                <a:schemeClr val="accent1">
                  <a:lumMod val="75000"/>
                </a:schemeClr>
              </a:buClr>
              <a:buSzPct val="85000"/>
              <a:buFont typeface="Wingdings" panose="05000000000000000000" pitchFamily="2" charset="2"/>
              <a:buChar char="q"/>
              <a:defRPr/>
            </a:pPr>
            <a:r>
              <a:rPr lang="ru-RU" sz="2400" dirty="0"/>
              <a:t>структурирана – в точно фиксирана форма (фактура, справка, формуляри и др.)</a:t>
            </a:r>
            <a:endParaRPr lang="bg-BG" sz="2400" dirty="0">
              <a:latin typeface="Cambria" panose="02040503050406030204" pitchFamily="18" charset="0"/>
            </a:endParaRPr>
          </a:p>
        </p:txBody>
      </p:sp>
    </p:spTree>
    <p:extLst>
      <p:ext uri="{BB962C8B-B14F-4D97-AF65-F5344CB8AC3E}">
        <p14:creationId xmlns:p14="http://schemas.microsoft.com/office/powerpoint/2010/main" val="23523594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81674E5-CD74-4638-A238-012A517DC16A}" type="slidenum">
              <a:rPr lang="bg-BG" smtClean="0"/>
              <a:t>20</a:t>
            </a:fld>
            <a:endParaRPr lang="bg-BG" dirty="0"/>
          </a:p>
        </p:txBody>
      </p:sp>
      <p:sp>
        <p:nvSpPr>
          <p:cNvPr id="2" name="Rectangle 1"/>
          <p:cNvSpPr/>
          <p:nvPr/>
        </p:nvSpPr>
        <p:spPr>
          <a:xfrm>
            <a:off x="2031999" y="188575"/>
            <a:ext cx="9768937" cy="5373779"/>
          </a:xfrm>
          <a:prstGeom prst="rect">
            <a:avLst/>
          </a:prstGeom>
        </p:spPr>
        <p:txBody>
          <a:bodyPr wrap="square">
            <a:spAutoFit/>
          </a:bodyPr>
          <a:lstStyle/>
          <a:p>
            <a:pPr indent="457200" algn="just">
              <a:lnSpc>
                <a:spcPct val="130000"/>
              </a:lnSpc>
              <a:buClr>
                <a:schemeClr val="accent1">
                  <a:lumMod val="75000"/>
                </a:schemeClr>
              </a:buClr>
              <a:buSzPct val="85000"/>
              <a:defRPr/>
            </a:pPr>
            <a:r>
              <a:rPr lang="bg-BG" sz="2400" dirty="0">
                <a:latin typeface="Cambria" panose="02040503050406030204" pitchFamily="18" charset="0"/>
              </a:rPr>
              <a:t>Събирането на данни може да бъде практически реализирано чрез самостоятелни модули за въвеждане, обработка и предаване на данни и информация или като елемент от останалите системи (за управление на база данни, СОУИ и др.). </a:t>
            </a:r>
          </a:p>
          <a:p>
            <a:pPr indent="457200" algn="just">
              <a:lnSpc>
                <a:spcPct val="130000"/>
              </a:lnSpc>
              <a:buClr>
                <a:schemeClr val="accent1">
                  <a:lumMod val="75000"/>
                </a:schemeClr>
              </a:buClr>
              <a:buSzPct val="85000"/>
              <a:defRPr/>
            </a:pPr>
            <a:r>
              <a:rPr lang="bg-BG" sz="2400" dirty="0">
                <a:latin typeface="Cambria" panose="02040503050406030204" pitchFamily="18" charset="0"/>
              </a:rPr>
              <a:t>Обикновено информацията е специфично форматирана според личните потребности, познания и възможности на оперативните ръководители. Такъв тип разнообразна по структура и състав информация трудно се обработва и обобщава автоматизирано. Затова е необходимо да се управляват процесите на създаване и записване на оперативна информация. Най-добрият начин за това е въвеждане на правила, стандарти и нормативи на фирмено ниво.</a:t>
            </a:r>
            <a:endParaRPr lang="bg-BG" sz="2400" dirty="0"/>
          </a:p>
        </p:txBody>
      </p:sp>
    </p:spTree>
    <p:extLst>
      <p:ext uri="{BB962C8B-B14F-4D97-AF65-F5344CB8AC3E}">
        <p14:creationId xmlns:p14="http://schemas.microsoft.com/office/powerpoint/2010/main" val="42918937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81674E5-CD74-4638-A238-012A517DC16A}" type="slidenum">
              <a:rPr lang="bg-BG" smtClean="0"/>
              <a:t>21</a:t>
            </a:fld>
            <a:endParaRPr lang="bg-BG" dirty="0"/>
          </a:p>
        </p:txBody>
      </p:sp>
      <p:sp>
        <p:nvSpPr>
          <p:cNvPr id="7" name="Rectangle 6"/>
          <p:cNvSpPr/>
          <p:nvPr/>
        </p:nvSpPr>
        <p:spPr>
          <a:xfrm>
            <a:off x="1619514" y="6325547"/>
            <a:ext cx="10160000" cy="486608"/>
          </a:xfrm>
          <a:prstGeom prst="rect">
            <a:avLst/>
          </a:prstGeom>
        </p:spPr>
        <p:txBody>
          <a:bodyPr wrap="square">
            <a:spAutoFit/>
          </a:bodyPr>
          <a:lstStyle/>
          <a:p>
            <a:pPr indent="457200" algn="ctr">
              <a:lnSpc>
                <a:spcPct val="130000"/>
              </a:lnSpc>
              <a:buClr>
                <a:schemeClr val="accent1">
                  <a:lumMod val="75000"/>
                </a:schemeClr>
              </a:buClr>
              <a:buSzPct val="85000"/>
              <a:defRPr/>
            </a:pPr>
            <a:r>
              <a:rPr lang="bg-BG" sz="2200" dirty="0"/>
              <a:t>Фиг. 3. Връзки на системата за оперативно управление с външната среда</a:t>
            </a:r>
          </a:p>
        </p:txBody>
      </p:sp>
      <p:pic>
        <p:nvPicPr>
          <p:cNvPr id="3" name="Picture 2"/>
          <p:cNvPicPr>
            <a:picLocks noChangeAspect="1"/>
          </p:cNvPicPr>
          <p:nvPr/>
        </p:nvPicPr>
        <p:blipFill>
          <a:blip r:embed="rId3"/>
          <a:stretch>
            <a:fillRect/>
          </a:stretch>
        </p:blipFill>
        <p:spPr>
          <a:xfrm>
            <a:off x="2032000" y="-1"/>
            <a:ext cx="9747514" cy="6474779"/>
          </a:xfrm>
          <a:prstGeom prst="rect">
            <a:avLst/>
          </a:prstGeom>
        </p:spPr>
      </p:pic>
    </p:spTree>
    <p:extLst>
      <p:ext uri="{BB962C8B-B14F-4D97-AF65-F5344CB8AC3E}">
        <p14:creationId xmlns:p14="http://schemas.microsoft.com/office/powerpoint/2010/main" val="11403960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81674E5-CD74-4638-A238-012A517DC16A}" type="slidenum">
              <a:rPr lang="bg-BG" smtClean="0"/>
              <a:t>22</a:t>
            </a:fld>
            <a:endParaRPr lang="bg-BG" dirty="0"/>
          </a:p>
        </p:txBody>
      </p:sp>
      <p:sp>
        <p:nvSpPr>
          <p:cNvPr id="2" name="Rectangle 1"/>
          <p:cNvSpPr/>
          <p:nvPr/>
        </p:nvSpPr>
        <p:spPr>
          <a:xfrm>
            <a:off x="2495909" y="471528"/>
            <a:ext cx="9374038" cy="1002519"/>
          </a:xfrm>
          <a:prstGeom prst="rect">
            <a:avLst/>
          </a:prstGeom>
        </p:spPr>
        <p:txBody>
          <a:bodyPr wrap="square">
            <a:spAutoFit/>
          </a:bodyPr>
          <a:lstStyle/>
          <a:p>
            <a:pPr algn="ctr">
              <a:lnSpc>
                <a:spcPct val="130000"/>
              </a:lnSpc>
              <a:buClr>
                <a:schemeClr val="accent1">
                  <a:lumMod val="75000"/>
                </a:schemeClr>
              </a:buClr>
              <a:buSzPct val="85000"/>
            </a:pPr>
            <a:r>
              <a:rPr lang="bg-BG" sz="2400" b="1" dirty="0"/>
              <a:t>Структура на СОУИ в стопанската организация</a:t>
            </a:r>
          </a:p>
          <a:p>
            <a:pPr algn="ctr">
              <a:lnSpc>
                <a:spcPct val="130000"/>
              </a:lnSpc>
              <a:buClr>
                <a:schemeClr val="accent1">
                  <a:lumMod val="75000"/>
                </a:schemeClr>
              </a:buClr>
              <a:buSzPct val="85000"/>
            </a:pPr>
            <a:endParaRPr lang="bg-BG" sz="2400" b="1" dirty="0"/>
          </a:p>
        </p:txBody>
      </p:sp>
      <p:sp>
        <p:nvSpPr>
          <p:cNvPr id="3" name="Rectangle 2"/>
          <p:cNvSpPr/>
          <p:nvPr/>
        </p:nvSpPr>
        <p:spPr>
          <a:xfrm>
            <a:off x="2346386" y="1132814"/>
            <a:ext cx="9523561" cy="4893647"/>
          </a:xfrm>
          <a:prstGeom prst="rect">
            <a:avLst/>
          </a:prstGeom>
        </p:spPr>
        <p:txBody>
          <a:bodyPr wrap="square">
            <a:spAutoFit/>
          </a:bodyPr>
          <a:lstStyle/>
          <a:p>
            <a:pPr indent="457200" algn="just">
              <a:lnSpc>
                <a:spcPct val="130000"/>
              </a:lnSpc>
              <a:buClr>
                <a:schemeClr val="accent1">
                  <a:lumMod val="75000"/>
                </a:schemeClr>
              </a:buClr>
              <a:buSzPct val="85000"/>
            </a:pPr>
            <a:r>
              <a:rPr lang="bg-BG" sz="2400" dirty="0">
                <a:latin typeface="Cambria" panose="02040503050406030204" pitchFamily="18" charset="0"/>
              </a:rPr>
              <a:t>В процеса на разработване и усъвършенстване на СОУИ се е наложил модулния принцип, при който на базата на функционалните области на приложение се създават относително самостоятелни модули, респективно програмни продукти, които покриват различни проблемни области. Така са се формирали като самостоятелни елементи Маркетинговата, Производствената и Финансовата подсистема на СОУИ, които обаче могат да изпълняват най-добре нейните функции, когато са внедрени и интегрирани в една цялостна, комплексна информационна система. Декомпозицията на СОУИ е представена на Фиг. 4. </a:t>
            </a:r>
          </a:p>
        </p:txBody>
      </p:sp>
    </p:spTree>
    <p:extLst>
      <p:ext uri="{BB962C8B-B14F-4D97-AF65-F5344CB8AC3E}">
        <p14:creationId xmlns:p14="http://schemas.microsoft.com/office/powerpoint/2010/main" val="12445774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81674E5-CD74-4638-A238-012A517DC16A}" type="slidenum">
              <a:rPr lang="bg-BG" smtClean="0"/>
              <a:t>23</a:t>
            </a:fld>
            <a:endParaRPr lang="bg-BG" dirty="0"/>
          </a:p>
        </p:txBody>
      </p:sp>
      <p:pic>
        <p:nvPicPr>
          <p:cNvPr id="2" name="Picture 1"/>
          <p:cNvPicPr>
            <a:picLocks noChangeAspect="1"/>
          </p:cNvPicPr>
          <p:nvPr/>
        </p:nvPicPr>
        <p:blipFill>
          <a:blip r:embed="rId3"/>
          <a:stretch>
            <a:fillRect/>
          </a:stretch>
        </p:blipFill>
        <p:spPr>
          <a:xfrm>
            <a:off x="2704290" y="323124"/>
            <a:ext cx="8751589" cy="4967853"/>
          </a:xfrm>
          <a:prstGeom prst="rect">
            <a:avLst/>
          </a:prstGeom>
        </p:spPr>
      </p:pic>
      <p:sp>
        <p:nvSpPr>
          <p:cNvPr id="5" name="Rectangle 4"/>
          <p:cNvSpPr/>
          <p:nvPr/>
        </p:nvSpPr>
        <p:spPr>
          <a:xfrm>
            <a:off x="2704290" y="5290977"/>
            <a:ext cx="8751589" cy="430887"/>
          </a:xfrm>
          <a:prstGeom prst="rect">
            <a:avLst/>
          </a:prstGeom>
          <a:solidFill>
            <a:schemeClr val="bg1"/>
          </a:solidFill>
        </p:spPr>
        <p:txBody>
          <a:bodyPr wrap="square">
            <a:spAutoFit/>
          </a:bodyPr>
          <a:lstStyle/>
          <a:p>
            <a:pPr algn="ctr">
              <a:spcAft>
                <a:spcPts val="0"/>
              </a:spcAft>
              <a:tabLst>
                <a:tab pos="3060065" algn="ctr"/>
              </a:tabLst>
            </a:pPr>
            <a:r>
              <a:rPr lang="ru-RU" sz="2200" dirty="0">
                <a:ea typeface="Times New Roman" panose="02020603050405020304" pitchFamily="18" charset="0"/>
                <a:cs typeface="Arial" panose="020B0604020202020204" pitchFamily="34" charset="0"/>
              </a:rPr>
              <a:t>Фиг. 4. Обхват на системата за оперативна информация</a:t>
            </a:r>
            <a:endParaRPr lang="bg-BG" sz="2200" dirty="0">
              <a:effectLst/>
              <a:ea typeface="Times New Roman" panose="02020603050405020304" pitchFamily="18" charset="0"/>
            </a:endParaRPr>
          </a:p>
        </p:txBody>
      </p:sp>
    </p:spTree>
    <p:extLst>
      <p:ext uri="{BB962C8B-B14F-4D97-AF65-F5344CB8AC3E}">
        <p14:creationId xmlns:p14="http://schemas.microsoft.com/office/powerpoint/2010/main" val="39958168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81674E5-CD74-4638-A238-012A517DC16A}" type="slidenum">
              <a:rPr lang="bg-BG" smtClean="0"/>
              <a:t>24</a:t>
            </a:fld>
            <a:endParaRPr lang="bg-BG" dirty="0"/>
          </a:p>
        </p:txBody>
      </p:sp>
      <p:sp>
        <p:nvSpPr>
          <p:cNvPr id="2" name="Rectangle 1"/>
          <p:cNvSpPr/>
          <p:nvPr/>
        </p:nvSpPr>
        <p:spPr>
          <a:xfrm>
            <a:off x="2032000" y="26247"/>
            <a:ext cx="10160000" cy="6814173"/>
          </a:xfrm>
          <a:prstGeom prst="rect">
            <a:avLst/>
          </a:prstGeom>
        </p:spPr>
        <p:txBody>
          <a:bodyPr wrap="square">
            <a:spAutoFit/>
          </a:bodyPr>
          <a:lstStyle/>
          <a:p>
            <a:pPr algn="ctr">
              <a:lnSpc>
                <a:spcPct val="130000"/>
              </a:lnSpc>
              <a:buClr>
                <a:schemeClr val="accent1">
                  <a:lumMod val="75000"/>
                </a:schemeClr>
              </a:buClr>
              <a:buSzPct val="85000"/>
            </a:pPr>
            <a:r>
              <a:rPr lang="bg-BG" sz="2400" b="1" dirty="0"/>
              <a:t>Същност и структура  на Маркетинговата информационна система</a:t>
            </a:r>
          </a:p>
          <a:p>
            <a:pPr indent="457200" algn="just">
              <a:lnSpc>
                <a:spcPct val="130000"/>
              </a:lnSpc>
              <a:buClr>
                <a:schemeClr val="accent1">
                  <a:lumMod val="75000"/>
                </a:schemeClr>
              </a:buClr>
              <a:buSzPct val="85000"/>
            </a:pPr>
            <a:r>
              <a:rPr lang="bg-BG" sz="2400" dirty="0">
                <a:latin typeface="Cambria" panose="02040503050406030204" pitchFamily="18" charset="0"/>
              </a:rPr>
              <a:t>Това е системата, осигуряваща маркетингова информация. С нея работят главно специалистите във фирмата, занимаващи се с пазарни проучвания, определяне на цените, спецификацията на продуктите, които ще се произвеждат и реализират, както и тези, занимаващи се с доставката на материали, суровини, външни услуги, които проучват пазара за изгодни по отношение на цени и качество ресурси. Маркетинговата информационна система е по-широко отворена към външна информация в сравнение с останалите подсистеми на Системата за оперативна управленска информация. В нейната база обикновено се съхранява външна информация за цени, видове продукти, техните характеристики, а обработката им често включва сравняване на тези параметри от различни доставчици и изискванията на различните групи клиенти.</a:t>
            </a:r>
          </a:p>
        </p:txBody>
      </p:sp>
    </p:spTree>
    <p:extLst>
      <p:ext uri="{BB962C8B-B14F-4D97-AF65-F5344CB8AC3E}">
        <p14:creationId xmlns:p14="http://schemas.microsoft.com/office/powerpoint/2010/main" val="11091781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81674E5-CD74-4638-A238-012A517DC16A}" type="slidenum">
              <a:rPr lang="bg-BG" smtClean="0"/>
              <a:t>25</a:t>
            </a:fld>
            <a:endParaRPr lang="bg-BG" dirty="0"/>
          </a:p>
        </p:txBody>
      </p:sp>
      <p:sp>
        <p:nvSpPr>
          <p:cNvPr id="2" name="Rectangle 1"/>
          <p:cNvSpPr/>
          <p:nvPr/>
        </p:nvSpPr>
        <p:spPr>
          <a:xfrm>
            <a:off x="2208362" y="486565"/>
            <a:ext cx="9816859" cy="4363439"/>
          </a:xfrm>
          <a:prstGeom prst="rect">
            <a:avLst/>
          </a:prstGeom>
        </p:spPr>
        <p:txBody>
          <a:bodyPr wrap="square">
            <a:spAutoFit/>
          </a:bodyPr>
          <a:lstStyle/>
          <a:p>
            <a:pPr indent="457200" algn="just">
              <a:lnSpc>
                <a:spcPct val="130000"/>
              </a:lnSpc>
              <a:buClr>
                <a:schemeClr val="accent1">
                  <a:lumMod val="75000"/>
                </a:schemeClr>
              </a:buClr>
              <a:buSzPct val="85000"/>
            </a:pPr>
            <a:r>
              <a:rPr lang="bg-BG" sz="2400" dirty="0">
                <a:latin typeface="Cambria" panose="02040503050406030204" pitchFamily="18" charset="0"/>
              </a:rPr>
              <a:t>Напоследък все по-значим източник за такъв тип информация е Интернет, а основна медия за предаване и приемане на информация става електронната поща. За разлика от конвенционалните средства за събиране и обработка на информацията, използването на електронни документи чрез използване на съвременните компютърни комуникационни технологии облекчават много работата по обработката на информация и позволяват да бъдат внедрени програмни продукти за автоматизирано обобщаване, анализиране и извличане на маркетингова информация.</a:t>
            </a:r>
          </a:p>
        </p:txBody>
      </p:sp>
    </p:spTree>
    <p:extLst>
      <p:ext uri="{BB962C8B-B14F-4D97-AF65-F5344CB8AC3E}">
        <p14:creationId xmlns:p14="http://schemas.microsoft.com/office/powerpoint/2010/main" val="26114154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81674E5-CD74-4638-A238-012A517DC16A}" type="slidenum">
              <a:rPr lang="bg-BG" smtClean="0"/>
              <a:t>26</a:t>
            </a:fld>
            <a:endParaRPr lang="bg-BG" dirty="0"/>
          </a:p>
        </p:txBody>
      </p:sp>
      <p:sp>
        <p:nvSpPr>
          <p:cNvPr id="5" name="Rectangle 4"/>
          <p:cNvSpPr/>
          <p:nvPr/>
        </p:nvSpPr>
        <p:spPr>
          <a:xfrm>
            <a:off x="7263443" y="59309"/>
            <a:ext cx="4928558" cy="3453253"/>
          </a:xfrm>
          <a:prstGeom prst="rect">
            <a:avLst/>
          </a:prstGeom>
        </p:spPr>
        <p:txBody>
          <a:bodyPr wrap="square">
            <a:spAutoFit/>
          </a:bodyPr>
          <a:lstStyle/>
          <a:p>
            <a:pPr indent="457200" algn="just">
              <a:lnSpc>
                <a:spcPct val="130000"/>
              </a:lnSpc>
              <a:buClr>
                <a:schemeClr val="accent1">
                  <a:lumMod val="75000"/>
                </a:schemeClr>
              </a:buClr>
              <a:buSzPct val="85000"/>
            </a:pPr>
            <a:r>
              <a:rPr lang="ru-RU" sz="2400" dirty="0">
                <a:latin typeface="Cambria" panose="02040503050406030204" pitchFamily="18" charset="0"/>
              </a:rPr>
              <a:t>На Фигура 5 е представена структурата на Маркетинговата информационна система и връзката и с останалите елементи на УИС чрез информационните потоци и взаимодействията им. </a:t>
            </a:r>
            <a:endParaRPr lang="bg-BG" sz="2400" dirty="0">
              <a:latin typeface="Cambria" panose="02040503050406030204" pitchFamily="18" charset="0"/>
            </a:endParaRPr>
          </a:p>
        </p:txBody>
      </p:sp>
      <p:pic>
        <p:nvPicPr>
          <p:cNvPr id="6" name="Picture 5"/>
          <p:cNvPicPr>
            <a:picLocks noChangeAspect="1"/>
          </p:cNvPicPr>
          <p:nvPr/>
        </p:nvPicPr>
        <p:blipFill>
          <a:blip r:embed="rId3"/>
          <a:stretch>
            <a:fillRect/>
          </a:stretch>
        </p:blipFill>
        <p:spPr>
          <a:xfrm>
            <a:off x="0" y="13944"/>
            <a:ext cx="7263443" cy="6844056"/>
          </a:xfrm>
          <a:prstGeom prst="rect">
            <a:avLst/>
          </a:prstGeom>
          <a:ln>
            <a:solidFill>
              <a:schemeClr val="tx1"/>
            </a:solidFill>
          </a:ln>
        </p:spPr>
      </p:pic>
    </p:spTree>
    <p:extLst>
      <p:ext uri="{BB962C8B-B14F-4D97-AF65-F5344CB8AC3E}">
        <p14:creationId xmlns:p14="http://schemas.microsoft.com/office/powerpoint/2010/main" val="6155921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1880559" y="2208363"/>
            <a:ext cx="10311442" cy="4649638"/>
          </a:xfrm>
          <a:prstGeom prst="rect">
            <a:avLst/>
          </a:prstGeom>
        </p:spPr>
      </p:pic>
      <p:sp>
        <p:nvSpPr>
          <p:cNvPr id="4" name="Slide Number Placeholder 3"/>
          <p:cNvSpPr>
            <a:spLocks noGrp="1"/>
          </p:cNvSpPr>
          <p:nvPr>
            <p:ph type="sldNum" sz="quarter" idx="12"/>
          </p:nvPr>
        </p:nvSpPr>
        <p:spPr/>
        <p:txBody>
          <a:bodyPr/>
          <a:lstStyle/>
          <a:p>
            <a:fld id="{081674E5-CD74-4638-A238-012A517DC16A}" type="slidenum">
              <a:rPr lang="bg-BG" smtClean="0"/>
              <a:t>27</a:t>
            </a:fld>
            <a:endParaRPr lang="bg-BG" dirty="0"/>
          </a:p>
        </p:txBody>
      </p:sp>
      <p:sp>
        <p:nvSpPr>
          <p:cNvPr id="2" name="Rectangle 1"/>
          <p:cNvSpPr/>
          <p:nvPr/>
        </p:nvSpPr>
        <p:spPr>
          <a:xfrm>
            <a:off x="0" y="-57490"/>
            <a:ext cx="10719644" cy="2492990"/>
          </a:xfrm>
          <a:prstGeom prst="rect">
            <a:avLst/>
          </a:prstGeom>
        </p:spPr>
        <p:txBody>
          <a:bodyPr wrap="square">
            <a:spAutoFit/>
          </a:bodyPr>
          <a:lstStyle/>
          <a:p>
            <a:pPr algn="just">
              <a:lnSpc>
                <a:spcPct val="130000"/>
              </a:lnSpc>
              <a:spcAft>
                <a:spcPts val="0"/>
              </a:spcAft>
              <a:buClr>
                <a:schemeClr val="accent1">
                  <a:lumMod val="75000"/>
                </a:schemeClr>
              </a:buClr>
              <a:buSzPct val="85000"/>
            </a:pPr>
            <a:r>
              <a:rPr lang="bg-BG" sz="2400" b="1" i="1" dirty="0"/>
              <a:t>Елементи на маркетингова ИС</a:t>
            </a:r>
          </a:p>
          <a:p>
            <a:pPr marL="1069975" indent="-449263" algn="just">
              <a:lnSpc>
                <a:spcPct val="130000"/>
              </a:lnSpc>
              <a:buClr>
                <a:schemeClr val="accent1">
                  <a:lumMod val="75000"/>
                </a:schemeClr>
              </a:buClr>
              <a:buSzPct val="85000"/>
              <a:buFont typeface="Wingdings" panose="05000000000000000000" pitchFamily="2" charset="2"/>
              <a:buChar char="q"/>
            </a:pPr>
            <a:r>
              <a:rPr lang="bg-BG" sz="2400" dirty="0">
                <a:latin typeface="Cambria" panose="02040503050406030204" pitchFamily="18" charset="0"/>
              </a:rPr>
              <a:t>Маркетингово проучване;</a:t>
            </a:r>
          </a:p>
          <a:p>
            <a:pPr marL="1069975" indent="-449263" algn="just">
              <a:lnSpc>
                <a:spcPct val="130000"/>
              </a:lnSpc>
              <a:buClr>
                <a:schemeClr val="accent1">
                  <a:lumMod val="75000"/>
                </a:schemeClr>
              </a:buClr>
              <a:buSzPct val="85000"/>
              <a:buFont typeface="Wingdings" panose="05000000000000000000" pitchFamily="2" charset="2"/>
              <a:buChar char="q"/>
            </a:pPr>
            <a:r>
              <a:rPr lang="ru-RU" sz="2400" dirty="0">
                <a:latin typeface="Cambria" panose="02040503050406030204" pitchFamily="18" charset="0"/>
              </a:rPr>
              <a:t>Създаване и развитие на продукта;</a:t>
            </a:r>
          </a:p>
          <a:p>
            <a:pPr marL="1069975" indent="-449263" algn="just">
              <a:lnSpc>
                <a:spcPct val="130000"/>
              </a:lnSpc>
              <a:buClr>
                <a:schemeClr val="accent1">
                  <a:lumMod val="75000"/>
                </a:schemeClr>
              </a:buClr>
              <a:buSzPct val="85000"/>
              <a:buFont typeface="Wingdings" panose="05000000000000000000" pitchFamily="2" charset="2"/>
              <a:buChar char="q"/>
            </a:pPr>
            <a:r>
              <a:rPr lang="bg-BG" sz="2400" dirty="0">
                <a:latin typeface="Cambria" panose="02040503050406030204" pitchFamily="18" charset="0"/>
              </a:rPr>
              <a:t>Маркетингов план;</a:t>
            </a:r>
          </a:p>
          <a:p>
            <a:pPr marL="1069975" indent="-449263" algn="just">
              <a:lnSpc>
                <a:spcPct val="130000"/>
              </a:lnSpc>
              <a:buClr>
                <a:schemeClr val="accent1">
                  <a:lumMod val="75000"/>
                </a:schemeClr>
              </a:buClr>
              <a:buSzPct val="85000"/>
              <a:buFont typeface="Wingdings" panose="05000000000000000000" pitchFamily="2" charset="2"/>
              <a:buChar char="q"/>
            </a:pPr>
            <a:r>
              <a:rPr lang="bg-BG" sz="2400" dirty="0">
                <a:latin typeface="Cambria" panose="02040503050406030204" pitchFamily="18" charset="0"/>
              </a:rPr>
              <a:t>Стимулиране – промоция и реклама;</a:t>
            </a:r>
          </a:p>
        </p:txBody>
      </p:sp>
      <p:sp>
        <p:nvSpPr>
          <p:cNvPr id="6" name="Rectangle 5"/>
          <p:cNvSpPr/>
          <p:nvPr/>
        </p:nvSpPr>
        <p:spPr>
          <a:xfrm>
            <a:off x="6481313" y="245582"/>
            <a:ext cx="6096000" cy="1962781"/>
          </a:xfrm>
          <a:prstGeom prst="rect">
            <a:avLst/>
          </a:prstGeom>
        </p:spPr>
        <p:txBody>
          <a:bodyPr>
            <a:spAutoFit/>
          </a:bodyPr>
          <a:lstStyle/>
          <a:p>
            <a:pPr marL="1069975" indent="-449263" algn="just">
              <a:lnSpc>
                <a:spcPct val="130000"/>
              </a:lnSpc>
              <a:buClr>
                <a:schemeClr val="accent1">
                  <a:lumMod val="75000"/>
                </a:schemeClr>
              </a:buClr>
              <a:buSzPct val="85000"/>
              <a:buFont typeface="Wingdings" panose="05000000000000000000" pitchFamily="2" charset="2"/>
              <a:buChar char="q"/>
            </a:pPr>
            <a:r>
              <a:rPr lang="bg-BG" sz="2400" dirty="0"/>
              <a:t>Продажби;</a:t>
            </a:r>
          </a:p>
          <a:p>
            <a:pPr marL="1069975" indent="-449263" algn="just">
              <a:lnSpc>
                <a:spcPct val="130000"/>
              </a:lnSpc>
              <a:buClr>
                <a:schemeClr val="accent1">
                  <a:lumMod val="75000"/>
                </a:schemeClr>
              </a:buClr>
              <a:buSzPct val="85000"/>
              <a:buFont typeface="Wingdings" panose="05000000000000000000" pitchFamily="2" charset="2"/>
              <a:buChar char="q"/>
            </a:pPr>
            <a:r>
              <a:rPr lang="bg-BG" sz="2400" dirty="0"/>
              <a:t>Дистрибуция;</a:t>
            </a:r>
          </a:p>
          <a:p>
            <a:pPr marL="1069975" indent="-449263" algn="just">
              <a:lnSpc>
                <a:spcPct val="130000"/>
              </a:lnSpc>
              <a:buClr>
                <a:schemeClr val="accent1">
                  <a:lumMod val="75000"/>
                </a:schemeClr>
              </a:buClr>
              <a:buSzPct val="85000"/>
              <a:buFont typeface="Wingdings" panose="05000000000000000000" pitchFamily="2" charset="2"/>
              <a:buChar char="q"/>
            </a:pPr>
            <a:r>
              <a:rPr lang="bg-BG" sz="2400" dirty="0"/>
              <a:t>Кредитиране;</a:t>
            </a:r>
          </a:p>
          <a:p>
            <a:pPr marL="1069975" indent="-449263" algn="just">
              <a:lnSpc>
                <a:spcPct val="130000"/>
              </a:lnSpc>
              <a:buClr>
                <a:schemeClr val="accent1">
                  <a:lumMod val="75000"/>
                </a:schemeClr>
              </a:buClr>
              <a:buSzPct val="85000"/>
              <a:buFont typeface="Wingdings" panose="05000000000000000000" pitchFamily="2" charset="2"/>
              <a:buChar char="q"/>
            </a:pPr>
            <a:r>
              <a:rPr lang="bg-BG" sz="2400" dirty="0"/>
              <a:t>Следпродажбен сервиз.</a:t>
            </a:r>
          </a:p>
        </p:txBody>
      </p:sp>
    </p:spTree>
    <p:extLst>
      <p:ext uri="{BB962C8B-B14F-4D97-AF65-F5344CB8AC3E}">
        <p14:creationId xmlns:p14="http://schemas.microsoft.com/office/powerpoint/2010/main" val="40267208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81674E5-CD74-4638-A238-012A517DC16A}" type="slidenum">
              <a:rPr lang="bg-BG" smtClean="0"/>
              <a:t>28</a:t>
            </a:fld>
            <a:endParaRPr lang="bg-BG" dirty="0"/>
          </a:p>
        </p:txBody>
      </p:sp>
      <p:sp>
        <p:nvSpPr>
          <p:cNvPr id="2" name="Rectangle 1"/>
          <p:cNvSpPr/>
          <p:nvPr/>
        </p:nvSpPr>
        <p:spPr>
          <a:xfrm>
            <a:off x="2340634" y="362311"/>
            <a:ext cx="9782355" cy="6334042"/>
          </a:xfrm>
          <a:prstGeom prst="rect">
            <a:avLst/>
          </a:prstGeom>
        </p:spPr>
        <p:txBody>
          <a:bodyPr wrap="square">
            <a:spAutoFit/>
          </a:bodyPr>
          <a:lstStyle/>
          <a:p>
            <a:pPr>
              <a:lnSpc>
                <a:spcPct val="130000"/>
              </a:lnSpc>
              <a:buClr>
                <a:schemeClr val="accent1">
                  <a:lumMod val="75000"/>
                </a:schemeClr>
              </a:buClr>
              <a:buSzPct val="85000"/>
            </a:pPr>
            <a:r>
              <a:rPr lang="bg-BG" sz="2400" i="1" dirty="0"/>
              <a:t>Маркетингово проучване</a:t>
            </a:r>
          </a:p>
          <a:p>
            <a:pPr indent="457200" algn="just">
              <a:lnSpc>
                <a:spcPct val="130000"/>
              </a:lnSpc>
              <a:buClr>
                <a:schemeClr val="accent1">
                  <a:lumMod val="75000"/>
                </a:schemeClr>
              </a:buClr>
              <a:buSzPct val="85000"/>
            </a:pPr>
            <a:r>
              <a:rPr lang="bg-BG" dirty="0"/>
              <a:t> </a:t>
            </a:r>
            <a:r>
              <a:rPr lang="bg-BG" sz="2400" dirty="0">
                <a:latin typeface="Cambria" panose="02040503050406030204" pitchFamily="18" charset="0"/>
              </a:rPr>
              <a:t>Развитието на продукта и планирането започва с една ефективна система за маркетингови проучвания. Това е система, която изследва и определя текущото пазарно състояние – търсене и предлагане, прави прогнози за тенденциите в развитието му. Изследването обикновено обхваща по-широк сектор от въпроси, касаещи дори и в определена степен продуктите и услугите, за които се отнася. </a:t>
            </a:r>
          </a:p>
          <a:p>
            <a:pPr>
              <a:lnSpc>
                <a:spcPct val="130000"/>
              </a:lnSpc>
              <a:buClr>
                <a:schemeClr val="accent1">
                  <a:lumMod val="75000"/>
                </a:schemeClr>
              </a:buClr>
              <a:buSzPct val="85000"/>
            </a:pPr>
            <a:r>
              <a:rPr lang="bg-BG" sz="2400" dirty="0">
                <a:latin typeface="Cambria" panose="02040503050406030204" pitchFamily="18" charset="0"/>
              </a:rPr>
              <a:t> </a:t>
            </a:r>
            <a:r>
              <a:rPr lang="bg-BG" sz="2400" i="1" dirty="0"/>
              <a:t>Създаване и развитие на продукта</a:t>
            </a:r>
          </a:p>
          <a:p>
            <a:pPr indent="457200" algn="just">
              <a:lnSpc>
                <a:spcPct val="130000"/>
              </a:lnSpc>
              <a:buClr>
                <a:schemeClr val="accent1">
                  <a:lumMod val="75000"/>
                </a:schemeClr>
              </a:buClr>
              <a:buSzPct val="85000"/>
            </a:pPr>
            <a:r>
              <a:rPr lang="bg-BG" sz="2400" dirty="0">
                <a:latin typeface="Cambria" panose="02040503050406030204" pitchFamily="18" charset="0"/>
              </a:rPr>
              <a:t> Определеното търсене на продукти и техните характеристики трябва да се съобрази с реалните възможности на производството, капацитета на машините, квалификацията на персонала и в същото време да се определят разходите за производство и цената. </a:t>
            </a:r>
          </a:p>
        </p:txBody>
      </p:sp>
    </p:spTree>
    <p:extLst>
      <p:ext uri="{BB962C8B-B14F-4D97-AF65-F5344CB8AC3E}">
        <p14:creationId xmlns:p14="http://schemas.microsoft.com/office/powerpoint/2010/main" val="15801226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81674E5-CD74-4638-A238-012A517DC16A}" type="slidenum">
              <a:rPr lang="bg-BG" smtClean="0"/>
              <a:t>29</a:t>
            </a:fld>
            <a:endParaRPr lang="bg-BG" dirty="0"/>
          </a:p>
        </p:txBody>
      </p:sp>
      <p:sp>
        <p:nvSpPr>
          <p:cNvPr id="2" name="Rectangle 1"/>
          <p:cNvSpPr/>
          <p:nvPr/>
        </p:nvSpPr>
        <p:spPr>
          <a:xfrm>
            <a:off x="2495909" y="456259"/>
            <a:ext cx="9287774" cy="5323701"/>
          </a:xfrm>
          <a:prstGeom prst="rect">
            <a:avLst/>
          </a:prstGeom>
        </p:spPr>
        <p:txBody>
          <a:bodyPr wrap="square">
            <a:spAutoFit/>
          </a:bodyPr>
          <a:lstStyle/>
          <a:p>
            <a:pPr indent="457200" algn="just">
              <a:lnSpc>
                <a:spcPct val="130000"/>
              </a:lnSpc>
              <a:buClr>
                <a:schemeClr val="accent1">
                  <a:lumMod val="75000"/>
                </a:schemeClr>
              </a:buClr>
              <a:buSzPct val="85000"/>
            </a:pPr>
            <a:r>
              <a:rPr lang="bg-BG" sz="2400" dirty="0">
                <a:latin typeface="Cambria" panose="02040503050406030204" pitchFamily="18" charset="0"/>
              </a:rPr>
              <a:t>Сравнявайки цените с конкурентните пазарни цени, обективно се оценява ефективността на производството. В съвременните управленски информационни системи е възприета стратегията PDM – Product Data Management - управление на данните за продукта, която позволява комплексно управление на цялата информация, касаеща продуктите на фирмата, част от която е маркетинговата информация. Централизирането на такава информация, осигурява по-ефективно управление на продуктите на фирмата и възможност за по-гъвкави решения, което е важно за високата ѝ конкурентноспособнст.</a:t>
            </a:r>
          </a:p>
        </p:txBody>
      </p:sp>
    </p:spTree>
    <p:extLst>
      <p:ext uri="{BB962C8B-B14F-4D97-AF65-F5344CB8AC3E}">
        <p14:creationId xmlns:p14="http://schemas.microsoft.com/office/powerpoint/2010/main" val="40104748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81674E5-CD74-4638-A238-012A517DC16A}" type="slidenum">
              <a:rPr lang="bg-BG" smtClean="0"/>
              <a:t>3</a:t>
            </a:fld>
            <a:endParaRPr lang="bg-BG" dirty="0"/>
          </a:p>
        </p:txBody>
      </p:sp>
      <p:sp>
        <p:nvSpPr>
          <p:cNvPr id="2" name="Rectangle 1"/>
          <p:cNvSpPr/>
          <p:nvPr/>
        </p:nvSpPr>
        <p:spPr>
          <a:xfrm>
            <a:off x="2032000" y="0"/>
            <a:ext cx="10160000" cy="7022628"/>
          </a:xfrm>
          <a:prstGeom prst="rect">
            <a:avLst/>
          </a:prstGeom>
        </p:spPr>
        <p:txBody>
          <a:bodyPr wrap="square">
            <a:spAutoFit/>
          </a:bodyPr>
          <a:lstStyle/>
          <a:p>
            <a:pPr indent="534988" algn="just">
              <a:lnSpc>
                <a:spcPct val="110000"/>
              </a:lnSpc>
              <a:buClr>
                <a:schemeClr val="accent1">
                  <a:lumMod val="75000"/>
                </a:schemeClr>
              </a:buClr>
              <a:buSzPct val="85000"/>
            </a:pPr>
            <a:r>
              <a:rPr lang="ru-RU" sz="2400" dirty="0"/>
              <a:t>Основните изисквания към стопанската информация:</a:t>
            </a:r>
          </a:p>
          <a:p>
            <a:pPr marL="901700" indent="-279400" algn="just">
              <a:lnSpc>
                <a:spcPct val="110000"/>
              </a:lnSpc>
              <a:buClr>
                <a:schemeClr val="accent1">
                  <a:lumMod val="75000"/>
                </a:schemeClr>
              </a:buClr>
              <a:buSzPct val="85000"/>
              <a:buFont typeface="Wingdings" panose="05000000000000000000" pitchFamily="2" charset="2"/>
              <a:buChar char="q"/>
            </a:pPr>
            <a:r>
              <a:rPr lang="ru-RU" sz="2400" dirty="0"/>
              <a:t>точна, достоверна;</a:t>
            </a:r>
          </a:p>
          <a:p>
            <a:pPr marL="901700" indent="-279400" algn="just">
              <a:lnSpc>
                <a:spcPct val="110000"/>
              </a:lnSpc>
              <a:buClr>
                <a:schemeClr val="accent1">
                  <a:lumMod val="75000"/>
                </a:schemeClr>
              </a:buClr>
              <a:buSzPct val="85000"/>
              <a:buFont typeface="Wingdings" panose="05000000000000000000" pitchFamily="2" charset="2"/>
              <a:buChar char="q"/>
            </a:pPr>
            <a:r>
              <a:rPr lang="ru-RU" sz="2400" dirty="0"/>
              <a:t>кратка, стегната, но достатъчно пълна;</a:t>
            </a:r>
          </a:p>
          <a:p>
            <a:pPr marL="901700" indent="-279400" algn="just">
              <a:lnSpc>
                <a:spcPct val="110000"/>
              </a:lnSpc>
              <a:buClr>
                <a:schemeClr val="accent1">
                  <a:lumMod val="75000"/>
                </a:schemeClr>
              </a:buClr>
              <a:buSzPct val="85000"/>
              <a:buFont typeface="Wingdings" panose="05000000000000000000" pitchFamily="2" charset="2"/>
              <a:buChar char="q"/>
            </a:pPr>
            <a:r>
              <a:rPr lang="ru-RU" sz="2400" dirty="0"/>
              <a:t>актуална;</a:t>
            </a:r>
          </a:p>
          <a:p>
            <a:pPr marL="901700" indent="-279400" algn="just">
              <a:lnSpc>
                <a:spcPct val="110000"/>
              </a:lnSpc>
              <a:buClr>
                <a:schemeClr val="accent1">
                  <a:lumMod val="75000"/>
                </a:schemeClr>
              </a:buClr>
              <a:buSzPct val="85000"/>
              <a:buFont typeface="Wingdings" panose="05000000000000000000" pitchFamily="2" charset="2"/>
              <a:buChar char="q"/>
            </a:pPr>
            <a:r>
              <a:rPr lang="ru-RU" sz="2400" dirty="0"/>
              <a:t>своевременна;</a:t>
            </a:r>
          </a:p>
          <a:p>
            <a:pPr marL="901700" indent="-279400" algn="just">
              <a:lnSpc>
                <a:spcPct val="110000"/>
              </a:lnSpc>
              <a:buClr>
                <a:schemeClr val="accent1">
                  <a:lumMod val="75000"/>
                </a:schemeClr>
              </a:buClr>
              <a:buSzPct val="85000"/>
              <a:buFont typeface="Wingdings" panose="05000000000000000000" pitchFamily="2" charset="2"/>
              <a:buChar char="q"/>
            </a:pPr>
            <a:r>
              <a:rPr lang="ru-RU" sz="2400" dirty="0"/>
              <a:t>разбираема (достатъчно ясна за потребителя);</a:t>
            </a:r>
          </a:p>
          <a:p>
            <a:pPr indent="534988" algn="just">
              <a:lnSpc>
                <a:spcPct val="110000"/>
              </a:lnSpc>
              <a:buClr>
                <a:schemeClr val="accent1">
                  <a:lumMod val="75000"/>
                </a:schemeClr>
              </a:buClr>
              <a:buSzPct val="85000"/>
              <a:defRPr/>
            </a:pPr>
            <a:r>
              <a:rPr lang="ru-RU" sz="2400" dirty="0"/>
              <a:t>От гледна точка на управлението е важно да се представи в подходящ обем най-важната и съществена информация.</a:t>
            </a:r>
          </a:p>
          <a:p>
            <a:pPr indent="534988" algn="just">
              <a:lnSpc>
                <a:spcPct val="110000"/>
              </a:lnSpc>
              <a:buClr>
                <a:schemeClr val="accent1">
                  <a:lumMod val="75000"/>
                </a:schemeClr>
              </a:buClr>
              <a:buSzPct val="85000"/>
              <a:defRPr/>
            </a:pPr>
            <a:r>
              <a:rPr lang="ru-RU" sz="2400" dirty="0"/>
              <a:t>Доброто управление на фирмата зависи не само от личните качества и опит на членовете на управляващия екип, но и от наличната им информация при взимане на решения.</a:t>
            </a:r>
          </a:p>
          <a:p>
            <a:pPr>
              <a:lnSpc>
                <a:spcPct val="110000"/>
              </a:lnSpc>
              <a:buClr>
                <a:schemeClr val="accent1">
                  <a:lumMod val="75000"/>
                </a:schemeClr>
              </a:buClr>
              <a:buSzPct val="85000"/>
            </a:pPr>
            <a:r>
              <a:rPr lang="ru-RU" sz="2400" b="1" i="1" dirty="0"/>
              <a:t>Информационни потоци и управленски нива </a:t>
            </a:r>
          </a:p>
          <a:p>
            <a:pPr indent="534988" algn="just">
              <a:lnSpc>
                <a:spcPct val="110000"/>
              </a:lnSpc>
              <a:buClr>
                <a:schemeClr val="accent1">
                  <a:lumMod val="75000"/>
                </a:schemeClr>
              </a:buClr>
              <a:buSzPct val="85000"/>
            </a:pPr>
            <a:r>
              <a:rPr lang="ru-RU" sz="2400" dirty="0"/>
              <a:t>Обща схема на информационните потоци в организацията и съответните им управленски нива е представена на Фигура 1. Отчита се както вертикално, така и хоризонтално движение на потоците информация.</a:t>
            </a:r>
            <a:endParaRPr lang="bg-BG" sz="2400" dirty="0"/>
          </a:p>
          <a:p>
            <a:pPr indent="534988" algn="just">
              <a:lnSpc>
                <a:spcPct val="130000"/>
              </a:lnSpc>
              <a:buClr>
                <a:schemeClr val="accent1">
                  <a:lumMod val="75000"/>
                </a:schemeClr>
              </a:buClr>
              <a:buSzPct val="85000"/>
              <a:defRPr/>
            </a:pPr>
            <a:endParaRPr lang="bg-BG" sz="2400" dirty="0"/>
          </a:p>
        </p:txBody>
      </p:sp>
    </p:spTree>
    <p:extLst>
      <p:ext uri="{BB962C8B-B14F-4D97-AF65-F5344CB8AC3E}">
        <p14:creationId xmlns:p14="http://schemas.microsoft.com/office/powerpoint/2010/main" val="30567617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81674E5-CD74-4638-A238-012A517DC16A}" type="slidenum">
              <a:rPr lang="bg-BG" smtClean="0"/>
              <a:t>30</a:t>
            </a:fld>
            <a:endParaRPr lang="bg-BG" dirty="0"/>
          </a:p>
        </p:txBody>
      </p:sp>
      <p:sp>
        <p:nvSpPr>
          <p:cNvPr id="2" name="Rectangle 1"/>
          <p:cNvSpPr/>
          <p:nvPr/>
        </p:nvSpPr>
        <p:spPr>
          <a:xfrm>
            <a:off x="2191110" y="26246"/>
            <a:ext cx="9816860" cy="6334042"/>
          </a:xfrm>
          <a:prstGeom prst="rect">
            <a:avLst/>
          </a:prstGeom>
        </p:spPr>
        <p:txBody>
          <a:bodyPr wrap="square">
            <a:spAutoFit/>
          </a:bodyPr>
          <a:lstStyle/>
          <a:p>
            <a:pPr indent="457200" algn="just">
              <a:lnSpc>
                <a:spcPct val="130000"/>
              </a:lnSpc>
              <a:buClr>
                <a:schemeClr val="accent1">
                  <a:lumMod val="75000"/>
                </a:schemeClr>
              </a:buClr>
              <a:buSzPct val="85000"/>
            </a:pPr>
            <a:r>
              <a:rPr lang="bg-BG" sz="2400" dirty="0"/>
              <a:t>С</a:t>
            </a:r>
            <a:r>
              <a:rPr lang="bg-BG" sz="2400" dirty="0">
                <a:latin typeface="Cambria" panose="02040503050406030204" pitchFamily="18" charset="0"/>
              </a:rPr>
              <a:t>тратегията PDM</a:t>
            </a:r>
            <a:r>
              <a:rPr lang="bg-BG" sz="2400" dirty="0"/>
              <a:t> позволява колективна работа и осигурява ефективно, централизирано продуктово управление, визуализация, интеграция на корпоративните приложения и др., използвани от всички участници в процеса на създаване на продукта – производители, подизпълнители, доставчици на компоненти, партньори и клиенти.</a:t>
            </a:r>
          </a:p>
          <a:p>
            <a:pPr indent="457200" algn="just">
              <a:lnSpc>
                <a:spcPct val="130000"/>
              </a:lnSpc>
              <a:buClr>
                <a:schemeClr val="accent1">
                  <a:lumMod val="75000"/>
                </a:schemeClr>
              </a:buClr>
              <a:buSzPct val="85000"/>
            </a:pPr>
            <a:r>
              <a:rPr lang="bg-BG" sz="2400" dirty="0">
                <a:latin typeface="Cambria" panose="02040503050406030204" pitchFamily="18" charset="0"/>
              </a:rPr>
              <a:t>В областта на управлението на информацията за продукта се налагат и системите PLM – Product Lifecycle Management - системи за управление на жизнения цикъл на продуктите, които следят целия жизнен цикъл на продукта и определят възловите моменти свързани с необходимостта от нарастване на производството или пък извеждане от производство, според етапа на жизнения цикъл на който се намира.</a:t>
            </a:r>
          </a:p>
        </p:txBody>
      </p:sp>
    </p:spTree>
    <p:extLst>
      <p:ext uri="{BB962C8B-B14F-4D97-AF65-F5344CB8AC3E}">
        <p14:creationId xmlns:p14="http://schemas.microsoft.com/office/powerpoint/2010/main" val="5394801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81674E5-CD74-4638-A238-012A517DC16A}" type="slidenum">
              <a:rPr lang="bg-BG" smtClean="0"/>
              <a:t>31</a:t>
            </a:fld>
            <a:endParaRPr lang="bg-BG" dirty="0"/>
          </a:p>
        </p:txBody>
      </p:sp>
      <p:sp>
        <p:nvSpPr>
          <p:cNvPr id="2" name="Rectangle 1"/>
          <p:cNvSpPr/>
          <p:nvPr/>
        </p:nvSpPr>
        <p:spPr>
          <a:xfrm>
            <a:off x="1963513" y="137786"/>
            <a:ext cx="10099051" cy="6487930"/>
          </a:xfrm>
          <a:prstGeom prst="rect">
            <a:avLst/>
          </a:prstGeom>
        </p:spPr>
        <p:txBody>
          <a:bodyPr wrap="square">
            <a:spAutoFit/>
          </a:bodyPr>
          <a:lstStyle/>
          <a:p>
            <a:pPr indent="457200" algn="just">
              <a:lnSpc>
                <a:spcPct val="130000"/>
              </a:lnSpc>
              <a:buClr>
                <a:schemeClr val="accent1">
                  <a:lumMod val="75000"/>
                </a:schemeClr>
              </a:buClr>
              <a:buSzPct val="85000"/>
              <a:defRPr/>
            </a:pPr>
            <a:r>
              <a:rPr lang="bg-BG" sz="2400" dirty="0"/>
              <a:t>Пряка връзка на този модул от Маркетинговата ИС има с производствената ИС, където пък са важни други характеристики на продукта по отношение на технологиите за производство.</a:t>
            </a:r>
          </a:p>
          <a:p>
            <a:pPr>
              <a:lnSpc>
                <a:spcPct val="130000"/>
              </a:lnSpc>
              <a:spcBef>
                <a:spcPts val="600"/>
              </a:spcBef>
              <a:spcAft>
                <a:spcPts val="600"/>
              </a:spcAft>
              <a:buClr>
                <a:schemeClr val="accent1">
                  <a:lumMod val="75000"/>
                </a:schemeClr>
              </a:buClr>
              <a:buSzPct val="85000"/>
            </a:pPr>
            <a:r>
              <a:rPr lang="bg-BG" sz="2400" i="1" dirty="0"/>
              <a:t>Маркетингов план</a:t>
            </a:r>
          </a:p>
          <a:p>
            <a:pPr indent="457200" algn="just">
              <a:lnSpc>
                <a:spcPct val="130000"/>
              </a:lnSpc>
              <a:buClr>
                <a:schemeClr val="accent1">
                  <a:lumMod val="75000"/>
                </a:schemeClr>
              </a:buClr>
              <a:buSzPct val="85000"/>
              <a:defRPr/>
            </a:pPr>
            <a:r>
              <a:rPr lang="bg-BG" dirty="0"/>
              <a:t> </a:t>
            </a:r>
            <a:r>
              <a:rPr lang="bg-BG" sz="2400" dirty="0"/>
              <a:t>Маркетинговият план включва прогноза за продажбите и създаване на ценова стратегия за новите продукти. </a:t>
            </a:r>
          </a:p>
          <a:p>
            <a:pPr marL="901700" indent="-363538" algn="just">
              <a:lnSpc>
                <a:spcPct val="130000"/>
              </a:lnSpc>
              <a:buClr>
                <a:schemeClr val="accent1">
                  <a:lumMod val="75000"/>
                </a:schemeClr>
              </a:buClr>
              <a:buSzPct val="85000"/>
              <a:buFont typeface="Wingdings" pitchFamily="2" charset="2"/>
              <a:buChar char="q"/>
              <a:tabLst>
                <a:tab pos="989013" algn="l"/>
              </a:tabLst>
              <a:defRPr/>
            </a:pPr>
            <a:r>
              <a:rPr lang="bg-BG" sz="2400" dirty="0"/>
              <a:t>Прогноза за продажбите;</a:t>
            </a:r>
          </a:p>
          <a:p>
            <a:pPr indent="457200" algn="just">
              <a:lnSpc>
                <a:spcPct val="130000"/>
              </a:lnSpc>
              <a:buClr>
                <a:schemeClr val="accent1">
                  <a:lumMod val="75000"/>
                </a:schemeClr>
              </a:buClr>
              <a:buSzPct val="85000"/>
              <a:defRPr/>
            </a:pPr>
            <a:r>
              <a:rPr lang="bg-BG" sz="2400" dirty="0"/>
              <a:t>Прогнозата обикновено изисква данни от търговците, мениджърът по продажбите, икономически и производствените данни. Като се съчетават данните от търговците, глобалните виждания за продуктите и пазарния им потенциал, икономическите и производствените данни, се създава прогноза за развитието на пазара и реализацията на фирмата. </a:t>
            </a:r>
          </a:p>
        </p:txBody>
      </p:sp>
    </p:spTree>
    <p:extLst>
      <p:ext uri="{BB962C8B-B14F-4D97-AF65-F5344CB8AC3E}">
        <p14:creationId xmlns:p14="http://schemas.microsoft.com/office/powerpoint/2010/main" val="23343754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81674E5-CD74-4638-A238-012A517DC16A}" type="slidenum">
              <a:rPr lang="bg-BG" smtClean="0"/>
              <a:t>32</a:t>
            </a:fld>
            <a:endParaRPr lang="bg-BG" dirty="0"/>
          </a:p>
        </p:txBody>
      </p:sp>
      <p:sp>
        <p:nvSpPr>
          <p:cNvPr id="2" name="Rectangle 1"/>
          <p:cNvSpPr/>
          <p:nvPr/>
        </p:nvSpPr>
        <p:spPr>
          <a:xfrm>
            <a:off x="2300983" y="46952"/>
            <a:ext cx="9254607" cy="6764096"/>
          </a:xfrm>
          <a:prstGeom prst="rect">
            <a:avLst/>
          </a:prstGeom>
        </p:spPr>
        <p:txBody>
          <a:bodyPr wrap="square">
            <a:spAutoFit/>
          </a:bodyPr>
          <a:lstStyle/>
          <a:p>
            <a:pPr indent="457200" algn="just">
              <a:lnSpc>
                <a:spcPct val="130000"/>
              </a:lnSpc>
              <a:buClr>
                <a:schemeClr val="accent1">
                  <a:lumMod val="75000"/>
                </a:schemeClr>
              </a:buClr>
              <a:buSzPct val="85000"/>
              <a:defRPr/>
            </a:pPr>
            <a:r>
              <a:rPr lang="bg-BG" sz="2400" dirty="0"/>
              <a:t>Използва се регресия или други статистически методи, за да се определи влиянието на съществените за модела фактори. За реализирането на прогнозите са подходящи модули и програмни продукти, в които са включени статистически функции (SPSS, Excel и др.)</a:t>
            </a:r>
          </a:p>
          <a:p>
            <a:pPr marL="901700" indent="-363538" algn="just">
              <a:lnSpc>
                <a:spcPct val="130000"/>
              </a:lnSpc>
              <a:buClr>
                <a:schemeClr val="accent1">
                  <a:lumMod val="75000"/>
                </a:schemeClr>
              </a:buClr>
              <a:buSzPct val="85000"/>
              <a:buFont typeface="Wingdings" pitchFamily="2" charset="2"/>
              <a:buChar char="q"/>
              <a:tabLst>
                <a:tab pos="989013" algn="l"/>
              </a:tabLst>
              <a:defRPr/>
            </a:pPr>
            <a:r>
              <a:rPr lang="bg-BG" sz="2400" dirty="0"/>
              <a:t>Ценова стратегия;</a:t>
            </a:r>
          </a:p>
          <a:p>
            <a:pPr indent="457200" algn="just">
              <a:lnSpc>
                <a:spcPct val="130000"/>
              </a:lnSpc>
              <a:buClr>
                <a:schemeClr val="accent1">
                  <a:lumMod val="75000"/>
                </a:schemeClr>
              </a:buClr>
              <a:buSzPct val="85000"/>
              <a:defRPr/>
            </a:pPr>
            <a:r>
              <a:rPr lang="bg-BG" sz="2400" dirty="0"/>
              <a:t>Изготвя се ценова стратегия със съществуващите продукти на база оценка на търсенето и предлагането по отношение на цените, анализ на икономическите условия, приходите от целевия пазар, структурата на разходите и портфейла на фирмата. Данните трябва да показват състоянието на конкурентите по отношение на цените, търсенето на пазара в исторически аспект и главните икономически индикатори в страната (инфлация, равнище на лихвените проценти).</a:t>
            </a:r>
          </a:p>
        </p:txBody>
      </p:sp>
    </p:spTree>
    <p:extLst>
      <p:ext uri="{BB962C8B-B14F-4D97-AF65-F5344CB8AC3E}">
        <p14:creationId xmlns:p14="http://schemas.microsoft.com/office/powerpoint/2010/main" val="33374442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81674E5-CD74-4638-A238-012A517DC16A}" type="slidenum">
              <a:rPr lang="bg-BG" smtClean="0"/>
              <a:t>33</a:t>
            </a:fld>
            <a:endParaRPr lang="bg-BG" dirty="0"/>
          </a:p>
        </p:txBody>
      </p:sp>
      <p:sp>
        <p:nvSpPr>
          <p:cNvPr id="2" name="Rectangle 1"/>
          <p:cNvSpPr/>
          <p:nvPr/>
        </p:nvSpPr>
        <p:spPr>
          <a:xfrm>
            <a:off x="2341421" y="373308"/>
            <a:ext cx="9696091" cy="5527667"/>
          </a:xfrm>
          <a:prstGeom prst="rect">
            <a:avLst/>
          </a:prstGeom>
        </p:spPr>
        <p:txBody>
          <a:bodyPr wrap="square">
            <a:spAutoFit/>
          </a:bodyPr>
          <a:lstStyle/>
          <a:p>
            <a:pPr>
              <a:lnSpc>
                <a:spcPct val="130000"/>
              </a:lnSpc>
              <a:spcBef>
                <a:spcPts val="600"/>
              </a:spcBef>
              <a:spcAft>
                <a:spcPts val="600"/>
              </a:spcAft>
              <a:buClr>
                <a:schemeClr val="accent1">
                  <a:lumMod val="75000"/>
                </a:schemeClr>
              </a:buClr>
              <a:buSzPct val="85000"/>
            </a:pPr>
            <a:r>
              <a:rPr lang="bg-BG" sz="2400" i="1" dirty="0"/>
              <a:t>Стимулиране - Промоция и реклама</a:t>
            </a:r>
          </a:p>
          <a:p>
            <a:pPr indent="457200" algn="just">
              <a:lnSpc>
                <a:spcPct val="130000"/>
              </a:lnSpc>
              <a:spcBef>
                <a:spcPts val="600"/>
              </a:spcBef>
              <a:spcAft>
                <a:spcPts val="600"/>
              </a:spcAft>
              <a:buClr>
                <a:schemeClr val="accent1">
                  <a:lumMod val="75000"/>
                </a:schemeClr>
              </a:buClr>
              <a:buSzPct val="85000"/>
            </a:pPr>
            <a:r>
              <a:rPr lang="bg-BG" sz="2400" i="1" dirty="0"/>
              <a:t> </a:t>
            </a:r>
            <a:r>
              <a:rPr lang="bg-BG" sz="2400" dirty="0"/>
              <a:t>След маркетинговия план следва разработването на специфичен план за реклама и промоция на продуктите и услугите. За целта е необходима и информация за ефективността на предшестващи рекламни кампании и промоции, които трябва да се съхраняват в маркетинговата база данни, ефективността на разходите за реклама, включително и как те влияят върху продажбите. Мениджърите по реклама и продажби получават периодични отчети с информация за извеждане на статистически анализи, свързани с определени промоционални усилия и с промяната на продажбите като резултат на тях.</a:t>
            </a:r>
          </a:p>
        </p:txBody>
      </p:sp>
    </p:spTree>
    <p:extLst>
      <p:ext uri="{BB962C8B-B14F-4D97-AF65-F5344CB8AC3E}">
        <p14:creationId xmlns:p14="http://schemas.microsoft.com/office/powerpoint/2010/main" val="10701780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81674E5-CD74-4638-A238-012A517DC16A}" type="slidenum">
              <a:rPr lang="bg-BG" smtClean="0"/>
              <a:t>34</a:t>
            </a:fld>
            <a:endParaRPr lang="bg-BG" dirty="0"/>
          </a:p>
        </p:txBody>
      </p:sp>
      <p:sp>
        <p:nvSpPr>
          <p:cNvPr id="2" name="Rectangle 1"/>
          <p:cNvSpPr/>
          <p:nvPr/>
        </p:nvSpPr>
        <p:spPr>
          <a:xfrm>
            <a:off x="2225614" y="57833"/>
            <a:ext cx="9782355" cy="6841040"/>
          </a:xfrm>
          <a:prstGeom prst="rect">
            <a:avLst/>
          </a:prstGeom>
        </p:spPr>
        <p:txBody>
          <a:bodyPr wrap="square">
            <a:spAutoFit/>
          </a:bodyPr>
          <a:lstStyle/>
          <a:p>
            <a:pPr>
              <a:lnSpc>
                <a:spcPct val="130000"/>
              </a:lnSpc>
              <a:spcBef>
                <a:spcPts val="600"/>
              </a:spcBef>
              <a:spcAft>
                <a:spcPts val="600"/>
              </a:spcAft>
              <a:buClr>
                <a:schemeClr val="accent1">
                  <a:lumMod val="75000"/>
                </a:schemeClr>
              </a:buClr>
              <a:buSzPct val="85000"/>
            </a:pPr>
            <a:r>
              <a:rPr lang="bg-BG" sz="2400" dirty="0"/>
              <a:t> </a:t>
            </a:r>
            <a:r>
              <a:rPr lang="ru-RU" sz="2400" i="1" dirty="0"/>
              <a:t>Продажби</a:t>
            </a:r>
          </a:p>
          <a:p>
            <a:pPr indent="534988" algn="just">
              <a:lnSpc>
                <a:spcPct val="130000"/>
              </a:lnSpc>
              <a:buClr>
                <a:schemeClr val="accent1">
                  <a:lumMod val="75000"/>
                </a:schemeClr>
              </a:buClr>
              <a:buSzPct val="85000"/>
            </a:pPr>
            <a:r>
              <a:rPr lang="ru-RU" sz="2400" dirty="0"/>
              <a:t>Стратегията на продажбите зависи от продуктите, включени в плана на фирмата. Продавачите следва да използват различните особености на продуктите и тяхното разнообразие, за да ги промотират по най-добрия начин. Маркетинговата информационна система следи информацията, отнасяща се до продажбите: наличностите, специфични изисквания, разходите по продажбите, гаранционното обслужване, сервиза и др. Тя помага за по-бърза реакция по отношение на потребителските нужди. Отчетите за продажбите са съществен източник на информация за реализацията във времето и позволяват да се анализира ефективността както на отделните търговци/дистрибутори, така също и реалното пазарно търсене на отделните пазари, за отделните продукти и в различните сезони. </a:t>
            </a:r>
            <a:endParaRPr lang="bg-BG" sz="2400" dirty="0">
              <a:latin typeface="Cambria" panose="02040503050406030204" pitchFamily="18" charset="0"/>
            </a:endParaRPr>
          </a:p>
        </p:txBody>
      </p:sp>
    </p:spTree>
    <p:extLst>
      <p:ext uri="{BB962C8B-B14F-4D97-AF65-F5344CB8AC3E}">
        <p14:creationId xmlns:p14="http://schemas.microsoft.com/office/powerpoint/2010/main" val="94724780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81674E5-CD74-4638-A238-012A517DC16A}" type="slidenum">
              <a:rPr lang="bg-BG" smtClean="0"/>
              <a:t>35</a:t>
            </a:fld>
            <a:endParaRPr lang="bg-BG" dirty="0"/>
          </a:p>
        </p:txBody>
      </p:sp>
      <p:sp>
        <p:nvSpPr>
          <p:cNvPr id="2" name="Rectangle 1"/>
          <p:cNvSpPr/>
          <p:nvPr/>
        </p:nvSpPr>
        <p:spPr>
          <a:xfrm>
            <a:off x="2346384" y="182723"/>
            <a:ext cx="9627079" cy="6487930"/>
          </a:xfrm>
          <a:prstGeom prst="rect">
            <a:avLst/>
          </a:prstGeom>
        </p:spPr>
        <p:txBody>
          <a:bodyPr wrap="square">
            <a:spAutoFit/>
          </a:bodyPr>
          <a:lstStyle/>
          <a:p>
            <a:pPr indent="534988" algn="just">
              <a:lnSpc>
                <a:spcPct val="130000"/>
              </a:lnSpc>
              <a:buClr>
                <a:schemeClr val="accent1">
                  <a:lumMod val="75000"/>
                </a:schemeClr>
              </a:buClr>
              <a:buSzPct val="85000"/>
            </a:pPr>
            <a:r>
              <a:rPr lang="bg-BG" sz="2400" dirty="0">
                <a:latin typeface="Cambria" panose="02040503050406030204" pitchFamily="18" charset="0"/>
              </a:rPr>
              <a:t>Централизирането и обобщаването на информацията за продажбите е важно условие, за правилните решения в областта на маркетинга на продуктите и услугите във фирмата.</a:t>
            </a:r>
          </a:p>
          <a:p>
            <a:pPr>
              <a:lnSpc>
                <a:spcPct val="130000"/>
              </a:lnSpc>
              <a:spcBef>
                <a:spcPts val="600"/>
              </a:spcBef>
              <a:spcAft>
                <a:spcPts val="600"/>
              </a:spcAft>
              <a:buClr>
                <a:schemeClr val="accent1">
                  <a:lumMod val="75000"/>
                </a:schemeClr>
              </a:buClr>
              <a:buSzPct val="85000"/>
            </a:pPr>
            <a:r>
              <a:rPr lang="bg-BG" sz="2400" i="1" dirty="0"/>
              <a:t>Дистрибуция</a:t>
            </a:r>
          </a:p>
          <a:p>
            <a:pPr indent="534988" algn="just">
              <a:lnSpc>
                <a:spcPct val="130000"/>
              </a:lnSpc>
              <a:buClr>
                <a:schemeClr val="accent1">
                  <a:lumMod val="75000"/>
                </a:schemeClr>
              </a:buClr>
              <a:buSzPct val="85000"/>
            </a:pPr>
            <a:r>
              <a:rPr lang="bg-BG" sz="2400" dirty="0"/>
              <a:t>Системата за дистрибуция доставя продуктите в най-доброто за продажби място – търговците на дребно или клиентите (крайните потребители). Тя изисква статистически данни за продажбите, промоцията, наличностите на търговците на дребно, наличностите в собствените складове, като се съпоставят с данни за търсенето. Мениджърите използват тези данни и отчети за наличностите и продажбите, за да определят разпределението на произведените изделия. Важен фактор на дистрибуцията е отчитането на направените разходи за нея. </a:t>
            </a:r>
            <a:endParaRPr lang="bg-BG" sz="2400" dirty="0">
              <a:latin typeface="Cambria" panose="02040503050406030204" pitchFamily="18" charset="0"/>
            </a:endParaRPr>
          </a:p>
        </p:txBody>
      </p:sp>
    </p:spTree>
    <p:extLst>
      <p:ext uri="{BB962C8B-B14F-4D97-AF65-F5344CB8AC3E}">
        <p14:creationId xmlns:p14="http://schemas.microsoft.com/office/powerpoint/2010/main" val="121382964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81674E5-CD74-4638-A238-012A517DC16A}" type="slidenum">
              <a:rPr lang="bg-BG" smtClean="0"/>
              <a:t>36</a:t>
            </a:fld>
            <a:endParaRPr lang="bg-BG" dirty="0"/>
          </a:p>
        </p:txBody>
      </p:sp>
      <p:sp>
        <p:nvSpPr>
          <p:cNvPr id="2" name="Rectangle 1"/>
          <p:cNvSpPr/>
          <p:nvPr/>
        </p:nvSpPr>
        <p:spPr>
          <a:xfrm>
            <a:off x="2415396" y="166944"/>
            <a:ext cx="9402793" cy="6283964"/>
          </a:xfrm>
          <a:prstGeom prst="rect">
            <a:avLst/>
          </a:prstGeom>
        </p:spPr>
        <p:txBody>
          <a:bodyPr wrap="square">
            <a:spAutoFit/>
          </a:bodyPr>
          <a:lstStyle/>
          <a:p>
            <a:pPr algn="just">
              <a:lnSpc>
                <a:spcPct val="130000"/>
              </a:lnSpc>
              <a:buClr>
                <a:schemeClr val="accent1">
                  <a:lumMod val="75000"/>
                </a:schemeClr>
              </a:buClr>
              <a:buSzPct val="85000"/>
            </a:pPr>
            <a:r>
              <a:rPr lang="bg-BG" sz="2400" dirty="0"/>
              <a:t>Точното им отчитане позволява да се осигури конкурентоспособна цена без да се „ощетяват“ някои продукти на фирмата за сметка на други. </a:t>
            </a:r>
          </a:p>
          <a:p>
            <a:pPr algn="just">
              <a:lnSpc>
                <a:spcPct val="130000"/>
              </a:lnSpc>
              <a:buClr>
                <a:schemeClr val="accent1">
                  <a:lumMod val="75000"/>
                </a:schemeClr>
              </a:buClr>
              <a:buSzPct val="85000"/>
            </a:pPr>
            <a:r>
              <a:rPr lang="bg-BG" sz="2400" i="1" dirty="0"/>
              <a:t>Кредитиране</a:t>
            </a:r>
          </a:p>
          <a:p>
            <a:pPr indent="534988" algn="just">
              <a:lnSpc>
                <a:spcPct val="130000"/>
              </a:lnSpc>
              <a:buClr>
                <a:schemeClr val="accent1">
                  <a:lumMod val="75000"/>
                </a:schemeClr>
              </a:buClr>
              <a:buSzPct val="85000"/>
            </a:pPr>
            <a:r>
              <a:rPr lang="bg-BG" sz="2400" dirty="0"/>
              <a:t>Кредитирането изисква информация и статистически данни за закупените и продадените количества от търговците. Това дава възможност за индивидуален подход към всеки чрез следене и обобщаване на отчетите за минали плащания и покритие на отпуснатите кредити. Данни от счетоводството дават възможност да се следи непрекъснато кредитния статус на дистрибуторите и търговците. Процесът се автоматизира със съвременни информационни технологии включени в модул счетоводство или в модул маркетинг. </a:t>
            </a:r>
          </a:p>
        </p:txBody>
      </p:sp>
    </p:spTree>
    <p:extLst>
      <p:ext uri="{BB962C8B-B14F-4D97-AF65-F5344CB8AC3E}">
        <p14:creationId xmlns:p14="http://schemas.microsoft.com/office/powerpoint/2010/main" val="40778977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81674E5-CD74-4638-A238-012A517DC16A}" type="slidenum">
              <a:rPr lang="bg-BG" smtClean="0"/>
              <a:t>37</a:t>
            </a:fld>
            <a:endParaRPr lang="bg-BG" dirty="0"/>
          </a:p>
        </p:txBody>
      </p:sp>
      <p:sp>
        <p:nvSpPr>
          <p:cNvPr id="2" name="Rectangle 1"/>
          <p:cNvSpPr/>
          <p:nvPr/>
        </p:nvSpPr>
        <p:spPr>
          <a:xfrm>
            <a:off x="2032000" y="653957"/>
            <a:ext cx="9819105" cy="5323701"/>
          </a:xfrm>
          <a:prstGeom prst="rect">
            <a:avLst/>
          </a:prstGeom>
        </p:spPr>
        <p:txBody>
          <a:bodyPr wrap="square">
            <a:spAutoFit/>
          </a:bodyPr>
          <a:lstStyle/>
          <a:p>
            <a:pPr algn="just">
              <a:lnSpc>
                <a:spcPct val="130000"/>
              </a:lnSpc>
              <a:buClr>
                <a:schemeClr val="accent1">
                  <a:lumMod val="75000"/>
                </a:schemeClr>
              </a:buClr>
              <a:buSzPct val="85000"/>
            </a:pPr>
            <a:r>
              <a:rPr lang="bg-BG" sz="2400" dirty="0"/>
              <a:t>Чрез генериране на отчети мениджмънта контролира събирането на вземанията. </a:t>
            </a:r>
          </a:p>
          <a:p>
            <a:pPr algn="just">
              <a:lnSpc>
                <a:spcPct val="130000"/>
              </a:lnSpc>
              <a:buClr>
                <a:schemeClr val="accent1">
                  <a:lumMod val="75000"/>
                </a:schemeClr>
              </a:buClr>
              <a:buSzPct val="85000"/>
            </a:pPr>
            <a:r>
              <a:rPr lang="bg-BG" sz="2400" i="1" dirty="0"/>
              <a:t>Следпродажбен сервиз</a:t>
            </a:r>
          </a:p>
          <a:p>
            <a:pPr indent="534988" algn="just">
              <a:lnSpc>
                <a:spcPct val="130000"/>
              </a:lnSpc>
              <a:buClr>
                <a:schemeClr val="accent1">
                  <a:lumMod val="75000"/>
                </a:schemeClr>
              </a:buClr>
              <a:buSzPct val="85000"/>
            </a:pPr>
            <a:r>
              <a:rPr lang="bg-BG" sz="2400" dirty="0"/>
              <a:t>След доставката на стоката, фирмата осигурява и следпродажбен сервиз и поддържане. Маркетинговата ИС осигурява данни за потребноста от сервиз и типа на услугите. Статистическите данни са за типа на поправките, необходимите материали, ръководство за потребителя за обслужване и ремонт, наличие на резервни части за поддържане. Информацията от честотата на гаранционното обслужване се използва за развитие на продуктите, качествен контрол и други.</a:t>
            </a:r>
            <a:endParaRPr lang="bg-BG" sz="2400" dirty="0">
              <a:latin typeface="Cambria" panose="02040503050406030204" pitchFamily="18" charset="0"/>
            </a:endParaRPr>
          </a:p>
        </p:txBody>
      </p:sp>
    </p:spTree>
    <p:extLst>
      <p:ext uri="{BB962C8B-B14F-4D97-AF65-F5344CB8AC3E}">
        <p14:creationId xmlns:p14="http://schemas.microsoft.com/office/powerpoint/2010/main" val="96602134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81674E5-CD74-4638-A238-012A517DC16A}" type="slidenum">
              <a:rPr lang="bg-BG" smtClean="0"/>
              <a:t>38</a:t>
            </a:fld>
            <a:endParaRPr lang="bg-BG" dirty="0"/>
          </a:p>
        </p:txBody>
      </p:sp>
      <p:sp>
        <p:nvSpPr>
          <p:cNvPr id="2" name="Rectangle 1"/>
          <p:cNvSpPr/>
          <p:nvPr/>
        </p:nvSpPr>
        <p:spPr>
          <a:xfrm>
            <a:off x="0" y="147973"/>
            <a:ext cx="11818189" cy="2492990"/>
          </a:xfrm>
          <a:prstGeom prst="rect">
            <a:avLst/>
          </a:prstGeom>
        </p:spPr>
        <p:txBody>
          <a:bodyPr wrap="square">
            <a:spAutoFit/>
          </a:bodyPr>
          <a:lstStyle/>
          <a:p>
            <a:pPr indent="534988">
              <a:lnSpc>
                <a:spcPct val="130000"/>
              </a:lnSpc>
              <a:buClr>
                <a:schemeClr val="accent1">
                  <a:lumMod val="75000"/>
                </a:schemeClr>
              </a:buClr>
              <a:buSzPct val="85000"/>
            </a:pPr>
            <a:r>
              <a:rPr lang="bg-BG" sz="2400" b="1" i="1" dirty="0"/>
              <a:t>ИТ възможностите и маркетинговите база данни</a:t>
            </a:r>
          </a:p>
          <a:p>
            <a:pPr indent="534988" algn="just">
              <a:lnSpc>
                <a:spcPct val="130000"/>
              </a:lnSpc>
              <a:buClr>
                <a:schemeClr val="accent1">
                  <a:lumMod val="75000"/>
                </a:schemeClr>
              </a:buClr>
              <a:buSzPct val="85000"/>
            </a:pPr>
            <a:r>
              <a:rPr lang="bg-BG" sz="2400" dirty="0"/>
              <a:t>Класификация на Маркетинговите данни според обекта, за който се отнасят са дадени в </a:t>
            </a:r>
            <a:r>
              <a:rPr lang="bg-BG" sz="2400" dirty="0">
                <a:latin typeface="Cambria" panose="02040503050406030204" pitchFamily="18" charset="0"/>
              </a:rPr>
              <a:t>T</a:t>
            </a:r>
            <a:r>
              <a:rPr lang="bg-BG" sz="2400" dirty="0"/>
              <a:t>аблица 1. </a:t>
            </a:r>
          </a:p>
          <a:p>
            <a:pPr indent="534988" algn="just">
              <a:lnSpc>
                <a:spcPct val="130000"/>
              </a:lnSpc>
              <a:buClr>
                <a:schemeClr val="accent1">
                  <a:lumMod val="75000"/>
                </a:schemeClr>
              </a:buClr>
              <a:buSzPct val="85000"/>
            </a:pPr>
            <a:r>
              <a:rPr lang="bg-BG" sz="2400" dirty="0"/>
              <a:t>Таблица 1. Класификация на Маркетинговите данни </a:t>
            </a:r>
          </a:p>
          <a:p>
            <a:pPr indent="534988" algn="just">
              <a:lnSpc>
                <a:spcPct val="130000"/>
              </a:lnSpc>
              <a:buClr>
                <a:schemeClr val="accent1">
                  <a:lumMod val="75000"/>
                </a:schemeClr>
              </a:buClr>
              <a:buSzPct val="85000"/>
            </a:pPr>
            <a:endParaRPr lang="bg-BG" sz="2400" dirty="0"/>
          </a:p>
        </p:txBody>
      </p:sp>
      <p:pic>
        <p:nvPicPr>
          <p:cNvPr id="3" name="Picture 2"/>
          <p:cNvPicPr>
            <a:picLocks noChangeAspect="1"/>
          </p:cNvPicPr>
          <p:nvPr/>
        </p:nvPicPr>
        <p:blipFill>
          <a:blip r:embed="rId3"/>
          <a:stretch>
            <a:fillRect/>
          </a:stretch>
        </p:blipFill>
        <p:spPr>
          <a:xfrm>
            <a:off x="2205518" y="2035834"/>
            <a:ext cx="9986482" cy="4822166"/>
          </a:xfrm>
          <a:prstGeom prst="rect">
            <a:avLst/>
          </a:prstGeom>
        </p:spPr>
      </p:pic>
    </p:spTree>
    <p:extLst>
      <p:ext uri="{BB962C8B-B14F-4D97-AF65-F5344CB8AC3E}">
        <p14:creationId xmlns:p14="http://schemas.microsoft.com/office/powerpoint/2010/main" val="373235185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81674E5-CD74-4638-A238-012A517DC16A}" type="slidenum">
              <a:rPr lang="bg-BG" smtClean="0"/>
              <a:t>39</a:t>
            </a:fld>
            <a:endParaRPr lang="bg-BG" dirty="0"/>
          </a:p>
        </p:txBody>
      </p:sp>
      <p:sp>
        <p:nvSpPr>
          <p:cNvPr id="2" name="Rectangle 1"/>
          <p:cNvSpPr/>
          <p:nvPr/>
        </p:nvSpPr>
        <p:spPr>
          <a:xfrm>
            <a:off x="2032000" y="579293"/>
            <a:ext cx="9889706" cy="522387"/>
          </a:xfrm>
          <a:prstGeom prst="rect">
            <a:avLst/>
          </a:prstGeom>
        </p:spPr>
        <p:txBody>
          <a:bodyPr wrap="square">
            <a:spAutoFit/>
          </a:bodyPr>
          <a:lstStyle/>
          <a:p>
            <a:pPr indent="534988" algn="just">
              <a:lnSpc>
                <a:spcPct val="130000"/>
              </a:lnSpc>
              <a:buClr>
                <a:schemeClr val="accent1">
                  <a:lumMod val="75000"/>
                </a:schemeClr>
              </a:buClr>
              <a:buSzPct val="85000"/>
            </a:pPr>
            <a:endParaRPr lang="bg-BG" sz="2400" dirty="0">
              <a:latin typeface="Cambria" panose="02040503050406030204" pitchFamily="18" charset="0"/>
            </a:endParaRPr>
          </a:p>
        </p:txBody>
      </p:sp>
      <p:pic>
        <p:nvPicPr>
          <p:cNvPr id="6" name="Picture 5"/>
          <p:cNvPicPr>
            <a:picLocks noChangeAspect="1"/>
          </p:cNvPicPr>
          <p:nvPr/>
        </p:nvPicPr>
        <p:blipFill>
          <a:blip r:embed="rId3"/>
          <a:stretch>
            <a:fillRect/>
          </a:stretch>
        </p:blipFill>
        <p:spPr>
          <a:xfrm>
            <a:off x="2310950" y="0"/>
            <a:ext cx="9881049" cy="6858000"/>
          </a:xfrm>
          <a:prstGeom prst="rect">
            <a:avLst/>
          </a:prstGeom>
        </p:spPr>
      </p:pic>
    </p:spTree>
    <p:extLst>
      <p:ext uri="{BB962C8B-B14F-4D97-AF65-F5344CB8AC3E}">
        <p14:creationId xmlns:p14="http://schemas.microsoft.com/office/powerpoint/2010/main" val="40455812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81674E5-CD74-4638-A238-012A517DC16A}" type="slidenum">
              <a:rPr lang="bg-BG" smtClean="0"/>
              <a:t>4</a:t>
            </a:fld>
            <a:endParaRPr lang="bg-BG" dirty="0"/>
          </a:p>
        </p:txBody>
      </p:sp>
      <p:sp>
        <p:nvSpPr>
          <p:cNvPr id="2" name="Rectangle 1"/>
          <p:cNvSpPr/>
          <p:nvPr/>
        </p:nvSpPr>
        <p:spPr>
          <a:xfrm>
            <a:off x="2032000" y="579293"/>
            <a:ext cx="9889706" cy="522387"/>
          </a:xfrm>
          <a:prstGeom prst="rect">
            <a:avLst/>
          </a:prstGeom>
        </p:spPr>
        <p:txBody>
          <a:bodyPr wrap="square">
            <a:spAutoFit/>
          </a:bodyPr>
          <a:lstStyle/>
          <a:p>
            <a:pPr indent="534988" algn="just">
              <a:lnSpc>
                <a:spcPct val="130000"/>
              </a:lnSpc>
              <a:buClr>
                <a:schemeClr val="accent1">
                  <a:lumMod val="75000"/>
                </a:schemeClr>
              </a:buClr>
              <a:buSzPct val="85000"/>
            </a:pPr>
            <a:endParaRPr lang="bg-BG" sz="2400" dirty="0">
              <a:latin typeface="Cambria" panose="02040503050406030204" pitchFamily="18" charset="0"/>
            </a:endParaRPr>
          </a:p>
        </p:txBody>
      </p:sp>
      <p:pic>
        <p:nvPicPr>
          <p:cNvPr id="5" name="Picture 4"/>
          <p:cNvPicPr>
            <a:picLocks noChangeAspect="1"/>
          </p:cNvPicPr>
          <p:nvPr/>
        </p:nvPicPr>
        <p:blipFill>
          <a:blip r:embed="rId3"/>
          <a:stretch>
            <a:fillRect/>
          </a:stretch>
        </p:blipFill>
        <p:spPr>
          <a:xfrm>
            <a:off x="5086350" y="172528"/>
            <a:ext cx="7105650" cy="6685472"/>
          </a:xfrm>
          <a:prstGeom prst="rect">
            <a:avLst/>
          </a:prstGeom>
        </p:spPr>
      </p:pic>
      <p:sp>
        <p:nvSpPr>
          <p:cNvPr id="7" name="Rectangle 6"/>
          <p:cNvSpPr/>
          <p:nvPr/>
        </p:nvSpPr>
        <p:spPr>
          <a:xfrm>
            <a:off x="258000" y="172528"/>
            <a:ext cx="3830920" cy="1488228"/>
          </a:xfrm>
          <a:prstGeom prst="rect">
            <a:avLst/>
          </a:prstGeom>
        </p:spPr>
        <p:txBody>
          <a:bodyPr wrap="square">
            <a:spAutoFit/>
          </a:bodyPr>
          <a:lstStyle/>
          <a:p>
            <a:pPr marL="6350" marR="268605" indent="-6350" algn="just">
              <a:lnSpc>
                <a:spcPct val="107000"/>
              </a:lnSpc>
              <a:spcAft>
                <a:spcPts val="800"/>
              </a:spcAft>
            </a:pPr>
            <a:r>
              <a:rPr lang="bg-BG" sz="2000" dirty="0">
                <a:solidFill>
                  <a:srgbClr val="000000"/>
                </a:solidFill>
                <a:latin typeface="+mj-lt"/>
                <a:ea typeface="Times New Roman" panose="02020603050405020304" pitchFamily="18" charset="0"/>
              </a:rPr>
              <a:t>Фиг. 1. </a:t>
            </a:r>
            <a:r>
              <a:rPr lang="bg-BG" sz="2000" dirty="0">
                <a:latin typeface="+mj-lt"/>
              </a:rPr>
              <a:t>Обща схема на информационните потоци в организацията</a:t>
            </a:r>
          </a:p>
          <a:p>
            <a:pPr marL="6350" marR="268605" indent="-6350" algn="just">
              <a:lnSpc>
                <a:spcPct val="107000"/>
              </a:lnSpc>
              <a:spcAft>
                <a:spcPts val="800"/>
              </a:spcAft>
            </a:pPr>
            <a:r>
              <a:rPr lang="bg-BG" sz="2000" dirty="0">
                <a:solidFill>
                  <a:srgbClr val="000000"/>
                </a:solidFill>
                <a:latin typeface="+mj-lt"/>
                <a:ea typeface="Times New Roman" panose="02020603050405020304" pitchFamily="18" charset="0"/>
              </a:rPr>
              <a:t> </a:t>
            </a:r>
            <a:endParaRPr lang="bg-BG" sz="2000" dirty="0">
              <a:solidFill>
                <a:srgbClr val="000000"/>
              </a:solidFill>
              <a:effectLst/>
              <a:latin typeface="+mj-lt"/>
              <a:ea typeface="Times New Roman" panose="02020603050405020304" pitchFamily="18" charset="0"/>
            </a:endParaRPr>
          </a:p>
        </p:txBody>
      </p:sp>
    </p:spTree>
    <p:extLst>
      <p:ext uri="{BB962C8B-B14F-4D97-AF65-F5344CB8AC3E}">
        <p14:creationId xmlns:p14="http://schemas.microsoft.com/office/powerpoint/2010/main" val="414690670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81674E5-CD74-4638-A238-012A517DC16A}" type="slidenum">
              <a:rPr lang="bg-BG" smtClean="0"/>
              <a:t>40</a:t>
            </a:fld>
            <a:endParaRPr lang="bg-BG" dirty="0"/>
          </a:p>
        </p:txBody>
      </p:sp>
      <p:sp>
        <p:nvSpPr>
          <p:cNvPr id="2" name="Rectangle 1"/>
          <p:cNvSpPr/>
          <p:nvPr/>
        </p:nvSpPr>
        <p:spPr>
          <a:xfrm>
            <a:off x="2032000" y="579293"/>
            <a:ext cx="9889706" cy="522387"/>
          </a:xfrm>
          <a:prstGeom prst="rect">
            <a:avLst/>
          </a:prstGeom>
        </p:spPr>
        <p:txBody>
          <a:bodyPr wrap="square">
            <a:spAutoFit/>
          </a:bodyPr>
          <a:lstStyle/>
          <a:p>
            <a:pPr indent="534988" algn="just">
              <a:lnSpc>
                <a:spcPct val="130000"/>
              </a:lnSpc>
              <a:buClr>
                <a:schemeClr val="accent1">
                  <a:lumMod val="75000"/>
                </a:schemeClr>
              </a:buClr>
              <a:buSzPct val="85000"/>
            </a:pPr>
            <a:endParaRPr lang="bg-BG" sz="2400" dirty="0">
              <a:latin typeface="Cambria" panose="02040503050406030204" pitchFamily="18" charset="0"/>
            </a:endParaRPr>
          </a:p>
        </p:txBody>
      </p:sp>
      <p:pic>
        <p:nvPicPr>
          <p:cNvPr id="3" name="Picture 2"/>
          <p:cNvPicPr>
            <a:picLocks noChangeAspect="1"/>
          </p:cNvPicPr>
          <p:nvPr/>
        </p:nvPicPr>
        <p:blipFill>
          <a:blip r:embed="rId3"/>
          <a:stretch>
            <a:fillRect/>
          </a:stretch>
        </p:blipFill>
        <p:spPr>
          <a:xfrm>
            <a:off x="2431660" y="63454"/>
            <a:ext cx="9760340" cy="3870191"/>
          </a:xfrm>
          <a:prstGeom prst="rect">
            <a:avLst/>
          </a:prstGeom>
        </p:spPr>
      </p:pic>
      <p:sp>
        <p:nvSpPr>
          <p:cNvPr id="5" name="Rectangle 4"/>
          <p:cNvSpPr/>
          <p:nvPr/>
        </p:nvSpPr>
        <p:spPr>
          <a:xfrm>
            <a:off x="0" y="3933645"/>
            <a:ext cx="12192000" cy="2973122"/>
          </a:xfrm>
          <a:prstGeom prst="rect">
            <a:avLst/>
          </a:prstGeom>
        </p:spPr>
        <p:txBody>
          <a:bodyPr wrap="square">
            <a:spAutoFit/>
          </a:bodyPr>
          <a:lstStyle/>
          <a:p>
            <a:pPr indent="534988" algn="just">
              <a:lnSpc>
                <a:spcPct val="130000"/>
              </a:lnSpc>
              <a:buClr>
                <a:schemeClr val="accent1">
                  <a:lumMod val="75000"/>
                </a:schemeClr>
              </a:buClr>
              <a:buSzPct val="85000"/>
            </a:pPr>
            <a:r>
              <a:rPr lang="bg-BG" sz="2400" dirty="0"/>
              <a:t>Заедно с данните събрани по време на продажбите може да бъде събрана и друга маркетингова информация необходима на мениджмънта за вземане на управленски решения. Събирането на данни за попълване на маркетинговата база от данни се определя като:</a:t>
            </a:r>
          </a:p>
          <a:p>
            <a:pPr marL="901700" lvl="0" indent="-363538" algn="just" fontAlgn="base">
              <a:lnSpc>
                <a:spcPct val="130000"/>
              </a:lnSpc>
              <a:buClr>
                <a:schemeClr val="accent1">
                  <a:lumMod val="75000"/>
                </a:schemeClr>
              </a:buClr>
              <a:buSzPct val="85000"/>
              <a:buFont typeface="Wingdings" pitchFamily="2" charset="2"/>
              <a:buChar char="q"/>
              <a:tabLst>
                <a:tab pos="989013" algn="l"/>
              </a:tabLst>
              <a:defRPr/>
            </a:pPr>
            <a:r>
              <a:rPr lang="bg-BG" sz="2400" dirty="0"/>
              <a:t>Маркетингово разследване – когато данните съдържат информация за конкурентите; </a:t>
            </a:r>
          </a:p>
        </p:txBody>
      </p:sp>
    </p:spTree>
    <p:extLst>
      <p:ext uri="{BB962C8B-B14F-4D97-AF65-F5344CB8AC3E}">
        <p14:creationId xmlns:p14="http://schemas.microsoft.com/office/powerpoint/2010/main" val="116422471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81674E5-CD74-4638-A238-012A517DC16A}" type="slidenum">
              <a:rPr lang="bg-BG" smtClean="0"/>
              <a:t>41</a:t>
            </a:fld>
            <a:endParaRPr lang="bg-BG" dirty="0"/>
          </a:p>
        </p:txBody>
      </p:sp>
      <p:sp>
        <p:nvSpPr>
          <p:cNvPr id="2" name="Rectangle 1"/>
          <p:cNvSpPr/>
          <p:nvPr/>
        </p:nvSpPr>
        <p:spPr>
          <a:xfrm>
            <a:off x="2032000" y="579293"/>
            <a:ext cx="9889706" cy="522387"/>
          </a:xfrm>
          <a:prstGeom prst="rect">
            <a:avLst/>
          </a:prstGeom>
        </p:spPr>
        <p:txBody>
          <a:bodyPr wrap="square">
            <a:spAutoFit/>
          </a:bodyPr>
          <a:lstStyle/>
          <a:p>
            <a:pPr indent="534988" algn="just">
              <a:lnSpc>
                <a:spcPct val="130000"/>
              </a:lnSpc>
              <a:buClr>
                <a:schemeClr val="accent1">
                  <a:lumMod val="75000"/>
                </a:schemeClr>
              </a:buClr>
              <a:buSzPct val="85000"/>
            </a:pPr>
            <a:endParaRPr lang="bg-BG" sz="2400" dirty="0">
              <a:latin typeface="Cambria" panose="02040503050406030204" pitchFamily="18" charset="0"/>
            </a:endParaRPr>
          </a:p>
        </p:txBody>
      </p:sp>
      <p:sp>
        <p:nvSpPr>
          <p:cNvPr id="3" name="Rectangle 2"/>
          <p:cNvSpPr/>
          <p:nvPr/>
        </p:nvSpPr>
        <p:spPr>
          <a:xfrm>
            <a:off x="2225615" y="84348"/>
            <a:ext cx="9834113" cy="6764096"/>
          </a:xfrm>
          <a:prstGeom prst="rect">
            <a:avLst/>
          </a:prstGeom>
        </p:spPr>
        <p:txBody>
          <a:bodyPr wrap="square">
            <a:spAutoFit/>
          </a:bodyPr>
          <a:lstStyle/>
          <a:p>
            <a:pPr marL="901700" indent="-363538" algn="just" fontAlgn="base">
              <a:lnSpc>
                <a:spcPct val="130000"/>
              </a:lnSpc>
              <a:buClr>
                <a:schemeClr val="accent1">
                  <a:lumMod val="75000"/>
                </a:schemeClr>
              </a:buClr>
              <a:buSzPct val="85000"/>
              <a:buFont typeface="Wingdings" pitchFamily="2" charset="2"/>
              <a:buChar char="q"/>
              <a:tabLst>
                <a:tab pos="989013" algn="l"/>
              </a:tabLst>
              <a:defRPr/>
            </a:pPr>
            <a:r>
              <a:rPr lang="bg-BG" sz="2400" dirty="0"/>
              <a:t>Маркетингово изследване – когато данните съдържат информация от и за клиенти и търговци на дребно. </a:t>
            </a:r>
          </a:p>
          <a:p>
            <a:pPr indent="534988" algn="just" fontAlgn="base">
              <a:lnSpc>
                <a:spcPct val="130000"/>
              </a:lnSpc>
              <a:buClr>
                <a:schemeClr val="accent1">
                  <a:lumMod val="75000"/>
                </a:schemeClr>
              </a:buClr>
              <a:buSzPct val="85000"/>
              <a:tabLst>
                <a:tab pos="989013" algn="l"/>
              </a:tabLst>
              <a:defRPr/>
            </a:pPr>
            <a:r>
              <a:rPr lang="bg-BG" sz="2400" dirty="0"/>
              <a:t>В </a:t>
            </a:r>
            <a:r>
              <a:rPr lang="bg-BG" sz="2400" dirty="0">
                <a:latin typeface="Cambria" panose="02040503050406030204" pitchFamily="18" charset="0"/>
              </a:rPr>
              <a:t>Маркетинговата информационна система </a:t>
            </a:r>
            <a:r>
              <a:rPr lang="bg-BG" sz="2400" dirty="0"/>
              <a:t>трябва да се организира централизиране на съхраняването на информацията  и управление на достъпа до нея. Често в организацията има информация, но този, на който му е необходима или не знае за нейното съществуване, или няма достъп и трудно достига до нея. Това намалява ефективността от използването на наличната информация и следва да се има предвид при разработването и усъвършенстването на маркетинговата информационна система.  </a:t>
            </a:r>
          </a:p>
          <a:p>
            <a:pPr indent="534988" algn="just" fontAlgn="base">
              <a:lnSpc>
                <a:spcPct val="130000"/>
              </a:lnSpc>
              <a:buClr>
                <a:schemeClr val="accent1">
                  <a:lumMod val="75000"/>
                </a:schemeClr>
              </a:buClr>
              <a:buSzPct val="85000"/>
              <a:tabLst>
                <a:tab pos="989013" algn="l"/>
              </a:tabLst>
              <a:defRPr/>
            </a:pPr>
            <a:r>
              <a:rPr lang="bg-BG" sz="2400" dirty="0"/>
              <a:t>Съчетаването на техническите възможности на съвременните компютри и системите за картови разплащания направи създаването и използването на големи маркетингови бази данни възможно, дори и от най-малките фирми.</a:t>
            </a:r>
          </a:p>
        </p:txBody>
      </p:sp>
    </p:spTree>
    <p:extLst>
      <p:ext uri="{BB962C8B-B14F-4D97-AF65-F5344CB8AC3E}">
        <p14:creationId xmlns:p14="http://schemas.microsoft.com/office/powerpoint/2010/main" val="426820243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81674E5-CD74-4638-A238-012A517DC16A}" type="slidenum">
              <a:rPr lang="bg-BG" smtClean="0"/>
              <a:t>42</a:t>
            </a:fld>
            <a:endParaRPr lang="bg-BG" dirty="0"/>
          </a:p>
        </p:txBody>
      </p:sp>
      <p:sp>
        <p:nvSpPr>
          <p:cNvPr id="2" name="Rectangle 1"/>
          <p:cNvSpPr/>
          <p:nvPr/>
        </p:nvSpPr>
        <p:spPr>
          <a:xfrm>
            <a:off x="2032000" y="-1069"/>
            <a:ext cx="10160000" cy="6699463"/>
          </a:xfrm>
          <a:prstGeom prst="rect">
            <a:avLst/>
          </a:prstGeom>
        </p:spPr>
        <p:txBody>
          <a:bodyPr wrap="square">
            <a:spAutoFit/>
          </a:bodyPr>
          <a:lstStyle/>
          <a:p>
            <a:pPr indent="534988" algn="just" fontAlgn="base">
              <a:lnSpc>
                <a:spcPct val="120000"/>
              </a:lnSpc>
              <a:buClr>
                <a:schemeClr val="accent1">
                  <a:lumMod val="75000"/>
                </a:schemeClr>
              </a:buClr>
              <a:buSzPct val="85000"/>
              <a:tabLst>
                <a:tab pos="989013" algn="l"/>
              </a:tabLst>
              <a:defRPr/>
            </a:pPr>
            <a:r>
              <a:rPr lang="bg-BG" sz="2400" dirty="0"/>
              <a:t>Н</a:t>
            </a:r>
            <a:r>
              <a:rPr lang="de-DE" sz="2400" dirty="0"/>
              <a:t>овите технологични възможности в областта на ИТ направиха маркетинговата професия много по-оперативна и аналитична. Анализът на клиентите и ефекта от различните възможни сегментирания на пазара може да се извършва в реално време (веднага), като се сравняват възможните маркетингови, търговски и финансови измерения при едно или друго таргетиране. </a:t>
            </a:r>
            <a:endParaRPr lang="bg-BG" sz="2400" dirty="0"/>
          </a:p>
          <a:p>
            <a:pPr>
              <a:lnSpc>
                <a:spcPct val="120000"/>
              </a:lnSpc>
              <a:buClr>
                <a:schemeClr val="accent1">
                  <a:lumMod val="75000"/>
                </a:schemeClr>
              </a:buClr>
              <a:buSzPct val="85000"/>
            </a:pPr>
            <a:r>
              <a:rPr lang="bg-BG" sz="2400" i="1" dirty="0"/>
              <a:t>Електронната търговия и маркетингът</a:t>
            </a:r>
          </a:p>
          <a:p>
            <a:pPr indent="534988" algn="just" fontAlgn="base">
              <a:lnSpc>
                <a:spcPct val="120000"/>
              </a:lnSpc>
              <a:buClr>
                <a:schemeClr val="accent1">
                  <a:lumMod val="75000"/>
                </a:schemeClr>
              </a:buClr>
              <a:buSzPct val="85000"/>
              <a:tabLst>
                <a:tab pos="989013" algn="l"/>
              </a:tabLst>
              <a:defRPr/>
            </a:pPr>
            <a:r>
              <a:rPr lang="bg-BG" sz="2400" dirty="0"/>
              <a:t> От потребителска гледна точка електронната търговия е по-обхватен, по-бърз и многократно по-евтин вариант на каталожна търговия. Ръстът на продажбите в рамките на е-търговията е много висок. </a:t>
            </a:r>
          </a:p>
          <a:p>
            <a:pPr indent="534988" algn="just" fontAlgn="base">
              <a:lnSpc>
                <a:spcPct val="120000"/>
              </a:lnSpc>
              <a:buClr>
                <a:schemeClr val="accent1">
                  <a:lumMod val="75000"/>
                </a:schemeClr>
              </a:buClr>
              <a:buSzPct val="85000"/>
              <a:tabLst>
                <a:tab pos="989013" algn="l"/>
              </a:tabLst>
              <a:defRPr/>
            </a:pPr>
            <a:r>
              <a:rPr lang="bg-BG" sz="2400" dirty="0"/>
              <a:t>Съществуват отрасли, например туризмът, в които електронната търговията вече има съществен дял и той бързо ще нараства. Особено за търсенето на висококатегорийни услуги, потребителите на които като правило имат достъп до Интернет и нагласа за ползването му. </a:t>
            </a:r>
          </a:p>
        </p:txBody>
      </p:sp>
    </p:spTree>
    <p:extLst>
      <p:ext uri="{BB962C8B-B14F-4D97-AF65-F5344CB8AC3E}">
        <p14:creationId xmlns:p14="http://schemas.microsoft.com/office/powerpoint/2010/main" val="100546165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81674E5-CD74-4638-A238-012A517DC16A}" type="slidenum">
              <a:rPr lang="bg-BG" smtClean="0"/>
              <a:t>43</a:t>
            </a:fld>
            <a:endParaRPr lang="bg-BG" dirty="0"/>
          </a:p>
        </p:txBody>
      </p:sp>
      <p:sp>
        <p:nvSpPr>
          <p:cNvPr id="2" name="Rectangle 1"/>
          <p:cNvSpPr/>
          <p:nvPr/>
        </p:nvSpPr>
        <p:spPr>
          <a:xfrm>
            <a:off x="2031999" y="43827"/>
            <a:ext cx="9924211" cy="6285503"/>
          </a:xfrm>
          <a:prstGeom prst="rect">
            <a:avLst/>
          </a:prstGeom>
        </p:spPr>
        <p:txBody>
          <a:bodyPr wrap="square">
            <a:spAutoFit/>
          </a:bodyPr>
          <a:lstStyle/>
          <a:p>
            <a:pPr>
              <a:lnSpc>
                <a:spcPct val="130000"/>
              </a:lnSpc>
              <a:buClr>
                <a:schemeClr val="accent1">
                  <a:lumMod val="75000"/>
                </a:schemeClr>
              </a:buClr>
              <a:buSzPct val="85000"/>
            </a:pPr>
            <a:r>
              <a:rPr lang="de-DE" sz="2400" i="1" dirty="0"/>
              <a:t>Интернет средата и глобалният маркетинг</a:t>
            </a:r>
            <a:endParaRPr lang="bg-BG" sz="2400" i="1" dirty="0"/>
          </a:p>
          <a:p>
            <a:pPr indent="534988" algn="just" fontAlgn="base">
              <a:lnSpc>
                <a:spcPct val="130000"/>
              </a:lnSpc>
              <a:buClr>
                <a:schemeClr val="accent1">
                  <a:lumMod val="75000"/>
                </a:schemeClr>
              </a:buClr>
              <a:buSzPct val="85000"/>
              <a:tabLst>
                <a:tab pos="989013" algn="l"/>
              </a:tabLst>
            </a:pPr>
            <a:r>
              <a:rPr lang="de-DE" sz="2400" i="1" dirty="0"/>
              <a:t> </a:t>
            </a:r>
            <a:r>
              <a:rPr lang="de-DE" sz="2400" dirty="0"/>
              <a:t>Интернет технологиите промениха маркетинговата среда. Всъщност голямата революция не е самата Интернет среда. Сама по себе си тя представлява огромна библиотека, в която всеки може да депозира информация и да </a:t>
            </a:r>
            <a:r>
              <a:rPr lang="bg-BG" sz="2400" dirty="0"/>
              <a:t>използва</a:t>
            </a:r>
            <a:r>
              <a:rPr lang="de-DE" sz="2400" dirty="0"/>
              <a:t> </a:t>
            </a:r>
            <a:r>
              <a:rPr lang="bg-BG" sz="2400" dirty="0"/>
              <a:t>информация </a:t>
            </a:r>
            <a:r>
              <a:rPr lang="de-DE" sz="2400" dirty="0"/>
              <a:t>депозира</a:t>
            </a:r>
            <a:r>
              <a:rPr lang="bg-BG" sz="2400" dirty="0"/>
              <a:t>на от</a:t>
            </a:r>
            <a:r>
              <a:rPr lang="de-DE" sz="2400" dirty="0"/>
              <a:t> другите. Революцията е в технологиите на търсачките, които сортират милиардите информационни файлове и подбират релевантната информация в рамките на секунди. От маркетингова гледна точка ефектът е в </a:t>
            </a:r>
            <a:r>
              <a:rPr lang="bg-BG" sz="2400" dirty="0"/>
              <a:t>три</a:t>
            </a:r>
            <a:r>
              <a:rPr lang="de-DE" sz="2400" dirty="0"/>
              <a:t> посоки:</a:t>
            </a:r>
            <a:endParaRPr lang="bg-BG" sz="2400" dirty="0"/>
          </a:p>
          <a:p>
            <a:pPr marL="901700" indent="-363538" algn="just" fontAlgn="base">
              <a:lnSpc>
                <a:spcPct val="130000"/>
              </a:lnSpc>
              <a:buClr>
                <a:schemeClr val="accent1">
                  <a:lumMod val="75000"/>
                </a:schemeClr>
              </a:buClr>
              <a:buSzPct val="85000"/>
              <a:buFont typeface="Wingdings" pitchFamily="2" charset="2"/>
              <a:buChar char="q"/>
              <a:tabLst>
                <a:tab pos="989013" algn="l"/>
              </a:tabLst>
              <a:defRPr/>
            </a:pPr>
            <a:r>
              <a:rPr lang="de-DE" sz="2400" dirty="0"/>
              <a:t>Търсене на информация в глобалната среда;</a:t>
            </a:r>
            <a:endParaRPr lang="bg-BG" sz="2400" dirty="0"/>
          </a:p>
          <a:p>
            <a:pPr marL="901700" indent="-363538" algn="just" fontAlgn="base">
              <a:lnSpc>
                <a:spcPct val="130000"/>
              </a:lnSpc>
              <a:buClr>
                <a:schemeClr val="accent1">
                  <a:lumMod val="75000"/>
                </a:schemeClr>
              </a:buClr>
              <a:buSzPct val="85000"/>
              <a:buFont typeface="Wingdings" pitchFamily="2" charset="2"/>
              <a:buChar char="q"/>
              <a:tabLst>
                <a:tab pos="989013" algn="l"/>
              </a:tabLst>
              <a:defRPr/>
            </a:pPr>
            <a:r>
              <a:rPr lang="de-DE" sz="2400" dirty="0"/>
              <a:t>Малките марки са равнопоставени;</a:t>
            </a:r>
            <a:endParaRPr lang="bg-BG" sz="2400" dirty="0"/>
          </a:p>
          <a:p>
            <a:pPr marL="901700" indent="-363538" algn="just" fontAlgn="base">
              <a:lnSpc>
                <a:spcPct val="130000"/>
              </a:lnSpc>
              <a:buClr>
                <a:schemeClr val="accent1">
                  <a:lumMod val="75000"/>
                </a:schemeClr>
              </a:buClr>
              <a:buSzPct val="85000"/>
              <a:buFont typeface="Wingdings" pitchFamily="2" charset="2"/>
              <a:buChar char="q"/>
              <a:tabLst>
                <a:tab pos="989013" algn="l"/>
              </a:tabLst>
              <a:defRPr/>
            </a:pPr>
            <a:r>
              <a:rPr lang="de-DE" sz="2400" dirty="0"/>
              <a:t>Предлагане на стоките на фирмата или услугите на индивида в глобалната среда.</a:t>
            </a:r>
            <a:endParaRPr lang="bg-BG" sz="2400" dirty="0"/>
          </a:p>
        </p:txBody>
      </p:sp>
    </p:spTree>
    <p:extLst>
      <p:ext uri="{BB962C8B-B14F-4D97-AF65-F5344CB8AC3E}">
        <p14:creationId xmlns:p14="http://schemas.microsoft.com/office/powerpoint/2010/main" val="33802811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81674E5-CD74-4638-A238-012A517DC16A}" type="slidenum">
              <a:rPr lang="bg-BG" smtClean="0"/>
              <a:t>44</a:t>
            </a:fld>
            <a:endParaRPr lang="bg-BG" dirty="0"/>
          </a:p>
        </p:txBody>
      </p:sp>
      <p:sp>
        <p:nvSpPr>
          <p:cNvPr id="3" name="Rectangle 2"/>
          <p:cNvSpPr/>
          <p:nvPr/>
        </p:nvSpPr>
        <p:spPr>
          <a:xfrm>
            <a:off x="1966824" y="324"/>
            <a:ext cx="10169585" cy="6814173"/>
          </a:xfrm>
          <a:prstGeom prst="rect">
            <a:avLst/>
          </a:prstGeom>
        </p:spPr>
        <p:txBody>
          <a:bodyPr wrap="square">
            <a:spAutoFit/>
          </a:bodyPr>
          <a:lstStyle/>
          <a:p>
            <a:pPr algn="ctr">
              <a:lnSpc>
                <a:spcPct val="130000"/>
              </a:lnSpc>
              <a:buClr>
                <a:schemeClr val="accent1">
                  <a:lumMod val="75000"/>
                </a:schemeClr>
              </a:buClr>
              <a:buSzPct val="85000"/>
            </a:pPr>
            <a:r>
              <a:rPr lang="bg-BG" sz="2400" b="1" dirty="0"/>
              <a:t>Същност и структура на  информационна система за управление на производството</a:t>
            </a:r>
          </a:p>
          <a:p>
            <a:pPr indent="534988" algn="just" fontAlgn="base">
              <a:lnSpc>
                <a:spcPct val="130000"/>
              </a:lnSpc>
              <a:buClr>
                <a:schemeClr val="accent1">
                  <a:lumMod val="75000"/>
                </a:schemeClr>
              </a:buClr>
              <a:buSzPct val="85000"/>
              <a:tabLst>
                <a:tab pos="989013" algn="l"/>
              </a:tabLst>
            </a:pPr>
            <a:r>
              <a:rPr lang="bg-BG" sz="2400" dirty="0"/>
              <a:t>Информационните системи за управление на производството (Manufacturing and Production Systems (MPS)) работят с най-голямо разнообразие от данни и поради това най-трудно се внедрява. Използват се основно вътрешни източници на информация, а именно – ръководен персонал на оперативно управленско равнище и специалистите в производствения, техническия, технологичния, конструктивния и други отдели, свързани с производството. Те са и основните потребители на информацията, генерирана от Производствената информационна система. За да изпълнява по-добре функциите си, тя трябва да обхваща напълно производствената организационна структура във фирмата и да управлява ефективно както набирането и съхраняването, така и достъпа до информация. </a:t>
            </a:r>
          </a:p>
        </p:txBody>
      </p:sp>
    </p:spTree>
    <p:extLst>
      <p:ext uri="{BB962C8B-B14F-4D97-AF65-F5344CB8AC3E}">
        <p14:creationId xmlns:p14="http://schemas.microsoft.com/office/powerpoint/2010/main" val="389283371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81674E5-CD74-4638-A238-012A517DC16A}" type="slidenum">
              <a:rPr lang="bg-BG" smtClean="0"/>
              <a:t>45</a:t>
            </a:fld>
            <a:endParaRPr lang="bg-BG" dirty="0"/>
          </a:p>
        </p:txBody>
      </p:sp>
      <p:sp>
        <p:nvSpPr>
          <p:cNvPr id="2" name="Rectangle 1"/>
          <p:cNvSpPr/>
          <p:nvPr/>
        </p:nvSpPr>
        <p:spPr>
          <a:xfrm>
            <a:off x="2032000" y="579293"/>
            <a:ext cx="9889706" cy="522387"/>
          </a:xfrm>
          <a:prstGeom prst="rect">
            <a:avLst/>
          </a:prstGeom>
        </p:spPr>
        <p:txBody>
          <a:bodyPr wrap="square">
            <a:spAutoFit/>
          </a:bodyPr>
          <a:lstStyle/>
          <a:p>
            <a:pPr indent="534988" algn="just">
              <a:lnSpc>
                <a:spcPct val="130000"/>
              </a:lnSpc>
              <a:buClr>
                <a:schemeClr val="accent1">
                  <a:lumMod val="75000"/>
                </a:schemeClr>
              </a:buClr>
              <a:buSzPct val="85000"/>
            </a:pPr>
            <a:endParaRPr lang="bg-BG" sz="2400" dirty="0">
              <a:latin typeface="Cambria" panose="02040503050406030204" pitchFamily="18" charset="0"/>
            </a:endParaRPr>
          </a:p>
        </p:txBody>
      </p:sp>
      <p:sp>
        <p:nvSpPr>
          <p:cNvPr id="3" name="Rectangle 2"/>
          <p:cNvSpPr/>
          <p:nvPr/>
        </p:nvSpPr>
        <p:spPr>
          <a:xfrm>
            <a:off x="2409646" y="325983"/>
            <a:ext cx="9512060" cy="6334042"/>
          </a:xfrm>
          <a:prstGeom prst="rect">
            <a:avLst/>
          </a:prstGeom>
        </p:spPr>
        <p:txBody>
          <a:bodyPr wrap="square">
            <a:spAutoFit/>
          </a:bodyPr>
          <a:lstStyle/>
          <a:p>
            <a:pPr indent="534988" algn="just" fontAlgn="base">
              <a:lnSpc>
                <a:spcPct val="130000"/>
              </a:lnSpc>
              <a:buClr>
                <a:schemeClr val="accent1">
                  <a:lumMod val="75000"/>
                </a:schemeClr>
              </a:buClr>
              <a:buSzPct val="85000"/>
              <a:tabLst>
                <a:tab pos="989013" algn="l"/>
              </a:tabLst>
            </a:pPr>
            <a:r>
              <a:rPr lang="bg-BG" sz="2400" dirty="0">
                <a:latin typeface="Cambria" panose="02040503050406030204" pitchFamily="18" charset="0"/>
              </a:rPr>
              <a:t>От гледна точка на системите за управление на бази данни </a:t>
            </a:r>
            <a:r>
              <a:rPr lang="bg-BG" sz="2400" dirty="0"/>
              <a:t>Информационната системи за управление на производството </a:t>
            </a:r>
            <a:r>
              <a:rPr lang="bg-BG" sz="2400" dirty="0">
                <a:latin typeface="Cambria" panose="02040503050406030204" pitchFamily="18" charset="0"/>
              </a:rPr>
              <a:t>е относително най-сложна и изисква най-много технически ресурси (компютри, компютърни мрежи) и най-голямо разнообразие от програмни продукти. </a:t>
            </a:r>
          </a:p>
          <a:p>
            <a:pPr indent="534988" algn="just" fontAlgn="base">
              <a:lnSpc>
                <a:spcPct val="130000"/>
              </a:lnSpc>
              <a:buClr>
                <a:schemeClr val="accent1">
                  <a:lumMod val="75000"/>
                </a:schemeClr>
              </a:buClr>
              <a:buSzPct val="85000"/>
              <a:tabLst>
                <a:tab pos="989013" algn="l"/>
              </a:tabLst>
            </a:pPr>
            <a:r>
              <a:rPr lang="bg-BG" sz="2400" dirty="0">
                <a:latin typeface="Cambria" panose="02040503050406030204" pitchFamily="18" charset="0"/>
              </a:rPr>
              <a:t>Производствената информационна система е много различна във фирмите с различен характер на производството и дори с различния обхват на продукти. В съвременните производствени предприятия постепенно навлиза голямо разнообразие от програмни продукти и системи, но все още те се използват самостоятелно като програмни продукти за автоматизация на отделни елементи от производствените процеси и трудно се централизира обработваната от тях информация.</a:t>
            </a:r>
          </a:p>
        </p:txBody>
      </p:sp>
    </p:spTree>
    <p:extLst>
      <p:ext uri="{BB962C8B-B14F-4D97-AF65-F5344CB8AC3E}">
        <p14:creationId xmlns:p14="http://schemas.microsoft.com/office/powerpoint/2010/main" val="55880986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81674E5-CD74-4638-A238-012A517DC16A}" type="slidenum">
              <a:rPr lang="bg-BG" smtClean="0"/>
              <a:t>46</a:t>
            </a:fld>
            <a:endParaRPr lang="bg-BG" dirty="0"/>
          </a:p>
        </p:txBody>
      </p:sp>
      <p:sp>
        <p:nvSpPr>
          <p:cNvPr id="2" name="Rectangle 1"/>
          <p:cNvSpPr/>
          <p:nvPr/>
        </p:nvSpPr>
        <p:spPr>
          <a:xfrm>
            <a:off x="2032000" y="579293"/>
            <a:ext cx="9889706" cy="522387"/>
          </a:xfrm>
          <a:prstGeom prst="rect">
            <a:avLst/>
          </a:prstGeom>
        </p:spPr>
        <p:txBody>
          <a:bodyPr wrap="square">
            <a:spAutoFit/>
          </a:bodyPr>
          <a:lstStyle/>
          <a:p>
            <a:pPr indent="534988" algn="just">
              <a:lnSpc>
                <a:spcPct val="130000"/>
              </a:lnSpc>
              <a:buClr>
                <a:schemeClr val="accent1">
                  <a:lumMod val="75000"/>
                </a:schemeClr>
              </a:buClr>
              <a:buSzPct val="85000"/>
            </a:pPr>
            <a:endParaRPr lang="bg-BG" sz="2400" dirty="0">
              <a:latin typeface="Cambria" panose="02040503050406030204" pitchFamily="18" charset="0"/>
            </a:endParaRPr>
          </a:p>
        </p:txBody>
      </p:sp>
      <p:sp>
        <p:nvSpPr>
          <p:cNvPr id="3" name="Rectangle 2"/>
          <p:cNvSpPr/>
          <p:nvPr/>
        </p:nvSpPr>
        <p:spPr>
          <a:xfrm>
            <a:off x="8781691" y="0"/>
            <a:ext cx="3410307" cy="6795707"/>
          </a:xfrm>
          <a:prstGeom prst="rect">
            <a:avLst/>
          </a:prstGeom>
        </p:spPr>
        <p:txBody>
          <a:bodyPr wrap="square">
            <a:spAutoFit/>
          </a:bodyPr>
          <a:lstStyle/>
          <a:p>
            <a:pPr indent="534988" algn="just" fontAlgn="base">
              <a:lnSpc>
                <a:spcPct val="110000"/>
              </a:lnSpc>
              <a:buClr>
                <a:schemeClr val="accent1">
                  <a:lumMod val="75000"/>
                </a:schemeClr>
              </a:buClr>
              <a:buSzPct val="85000"/>
              <a:tabLst>
                <a:tab pos="989013" algn="l"/>
              </a:tabLst>
            </a:pPr>
            <a:r>
              <a:rPr lang="bg-BG" sz="2200" dirty="0">
                <a:latin typeface="Cambria" panose="02040503050406030204" pitchFamily="18" charset="0"/>
              </a:rPr>
              <a:t>Наблюдава се тенденция на пазара към предлагане на системи за комплексни решения и в съвременните програми задължително влизат като елементи модули и функции за обмен на информация. На Фигура 6.  е показана принципна структурата на Производствена информационна система, взаимодействието на нейните елементи и съдържанието на базата данни за информация, касаеща производството.</a:t>
            </a:r>
          </a:p>
        </p:txBody>
      </p:sp>
      <p:pic>
        <p:nvPicPr>
          <p:cNvPr id="5" name="Picture 4"/>
          <p:cNvPicPr>
            <a:picLocks noChangeAspect="1"/>
          </p:cNvPicPr>
          <p:nvPr/>
        </p:nvPicPr>
        <p:blipFill>
          <a:blip r:embed="rId3"/>
          <a:stretch>
            <a:fillRect/>
          </a:stretch>
        </p:blipFill>
        <p:spPr>
          <a:xfrm>
            <a:off x="-1" y="-7932"/>
            <a:ext cx="8781692" cy="6633019"/>
          </a:xfrm>
          <a:prstGeom prst="rect">
            <a:avLst/>
          </a:prstGeom>
        </p:spPr>
      </p:pic>
      <p:sp>
        <p:nvSpPr>
          <p:cNvPr id="6" name="Rectangle 5"/>
          <p:cNvSpPr/>
          <p:nvPr/>
        </p:nvSpPr>
        <p:spPr>
          <a:xfrm>
            <a:off x="408317" y="6460881"/>
            <a:ext cx="6096000" cy="369332"/>
          </a:xfrm>
          <a:prstGeom prst="rect">
            <a:avLst/>
          </a:prstGeom>
        </p:spPr>
        <p:txBody>
          <a:bodyPr>
            <a:spAutoFit/>
          </a:bodyPr>
          <a:lstStyle/>
          <a:p>
            <a:pPr algn="ctr">
              <a:spcAft>
                <a:spcPts val="0"/>
              </a:spcAft>
            </a:pPr>
            <a:r>
              <a:rPr lang="bg-BG" dirty="0">
                <a:latin typeface="Cambria" panose="02040503050406030204" pitchFamily="18" charset="0"/>
                <a:ea typeface="Times New Roman" panose="02020603050405020304" pitchFamily="18" charset="0"/>
                <a:cs typeface="Arial" panose="020B0604020202020204" pitchFamily="34" charset="0"/>
              </a:rPr>
              <a:t>Фиг. 6. Производствена информационна система</a:t>
            </a:r>
            <a:endParaRPr lang="bg-BG" sz="2800" dirty="0">
              <a:effectLst/>
              <a:latin typeface="Cambria" panose="02040503050406030204" pitchFamily="18" charset="0"/>
              <a:ea typeface="Times New Roman" panose="02020603050405020304" pitchFamily="18" charset="0"/>
            </a:endParaRPr>
          </a:p>
        </p:txBody>
      </p:sp>
    </p:spTree>
    <p:extLst>
      <p:ext uri="{BB962C8B-B14F-4D97-AF65-F5344CB8AC3E}">
        <p14:creationId xmlns:p14="http://schemas.microsoft.com/office/powerpoint/2010/main" val="89358357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81674E5-CD74-4638-A238-012A517DC16A}" type="slidenum">
              <a:rPr lang="bg-BG" smtClean="0"/>
              <a:t>47</a:t>
            </a:fld>
            <a:endParaRPr lang="bg-BG" dirty="0"/>
          </a:p>
        </p:txBody>
      </p:sp>
      <p:sp>
        <p:nvSpPr>
          <p:cNvPr id="2" name="Rectangle 1"/>
          <p:cNvSpPr/>
          <p:nvPr/>
        </p:nvSpPr>
        <p:spPr>
          <a:xfrm>
            <a:off x="2032000" y="579293"/>
            <a:ext cx="9889706" cy="522387"/>
          </a:xfrm>
          <a:prstGeom prst="rect">
            <a:avLst/>
          </a:prstGeom>
        </p:spPr>
        <p:txBody>
          <a:bodyPr wrap="square">
            <a:spAutoFit/>
          </a:bodyPr>
          <a:lstStyle/>
          <a:p>
            <a:pPr indent="534988" algn="just">
              <a:lnSpc>
                <a:spcPct val="130000"/>
              </a:lnSpc>
              <a:buClr>
                <a:schemeClr val="accent1">
                  <a:lumMod val="75000"/>
                </a:schemeClr>
              </a:buClr>
              <a:buSzPct val="85000"/>
            </a:pPr>
            <a:endParaRPr lang="bg-BG" sz="2400" dirty="0">
              <a:latin typeface="Cambria" panose="02040503050406030204" pitchFamily="18" charset="0"/>
            </a:endParaRPr>
          </a:p>
        </p:txBody>
      </p:sp>
      <p:sp>
        <p:nvSpPr>
          <p:cNvPr id="3" name="Rectangle 2"/>
          <p:cNvSpPr/>
          <p:nvPr/>
        </p:nvSpPr>
        <p:spPr>
          <a:xfrm>
            <a:off x="2083758" y="126174"/>
            <a:ext cx="9837947" cy="5853910"/>
          </a:xfrm>
          <a:prstGeom prst="rect">
            <a:avLst/>
          </a:prstGeom>
        </p:spPr>
        <p:txBody>
          <a:bodyPr wrap="square">
            <a:spAutoFit/>
          </a:bodyPr>
          <a:lstStyle/>
          <a:p>
            <a:pPr indent="449580" algn="ctr">
              <a:lnSpc>
                <a:spcPct val="130000"/>
              </a:lnSpc>
              <a:spcAft>
                <a:spcPts val="0"/>
              </a:spcAft>
              <a:buClr>
                <a:schemeClr val="accent1">
                  <a:lumMod val="75000"/>
                </a:schemeClr>
              </a:buClr>
              <a:buSzPct val="85000"/>
            </a:pPr>
            <a:r>
              <a:rPr lang="bg-BG" sz="2400" b="1" i="1" dirty="0"/>
              <a:t>Елементи на производствената информационна система</a:t>
            </a:r>
          </a:p>
          <a:p>
            <a:pPr>
              <a:lnSpc>
                <a:spcPct val="130000"/>
              </a:lnSpc>
              <a:buClr>
                <a:schemeClr val="accent1">
                  <a:lumMod val="75000"/>
                </a:schemeClr>
              </a:buClr>
              <a:buSzPct val="85000"/>
            </a:pPr>
            <a:r>
              <a:rPr lang="bg-BG" sz="2400" i="1" dirty="0"/>
              <a:t>Дизайн на продукта </a:t>
            </a:r>
          </a:p>
          <a:p>
            <a:pPr indent="534988" algn="just" fontAlgn="base">
              <a:lnSpc>
                <a:spcPct val="130000"/>
              </a:lnSpc>
              <a:buClr>
                <a:schemeClr val="accent1">
                  <a:lumMod val="75000"/>
                </a:schemeClr>
              </a:buClr>
              <a:buSzPct val="85000"/>
              <a:tabLst>
                <a:tab pos="989013" algn="l"/>
              </a:tabLst>
            </a:pPr>
            <a:r>
              <a:rPr lang="bg-BG" sz="2400" dirty="0">
                <a:latin typeface="Cambria" panose="02040503050406030204" pitchFamily="18" charset="0"/>
              </a:rPr>
              <a:t>Дизайнът на продукта включва разработване на спецификация на продуктите според производствените възможности, капацитет, наличие на човешки ресурси. Системата се използва за създаване на производствени процедури и стандарти, които определят начините и технологиите на производство. Определят се необходимите материали и заготовките, които следва да се изработят по време на производството. Заедно с дизайна на продукта съвременните програмни продукти позволяват да се направи и оценка на разходите, които имат прогнозен характер (с точност до 90%) според системата и начина на производство.</a:t>
            </a:r>
          </a:p>
        </p:txBody>
      </p:sp>
    </p:spTree>
    <p:extLst>
      <p:ext uri="{BB962C8B-B14F-4D97-AF65-F5344CB8AC3E}">
        <p14:creationId xmlns:p14="http://schemas.microsoft.com/office/powerpoint/2010/main" val="387217741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81674E5-CD74-4638-A238-012A517DC16A}" type="slidenum">
              <a:rPr lang="bg-BG" smtClean="0"/>
              <a:t>48</a:t>
            </a:fld>
            <a:endParaRPr lang="bg-BG" dirty="0"/>
          </a:p>
        </p:txBody>
      </p:sp>
      <p:sp>
        <p:nvSpPr>
          <p:cNvPr id="2" name="Rectangle 1"/>
          <p:cNvSpPr/>
          <p:nvPr/>
        </p:nvSpPr>
        <p:spPr>
          <a:xfrm>
            <a:off x="2083759" y="349747"/>
            <a:ext cx="9889706" cy="6283964"/>
          </a:xfrm>
          <a:prstGeom prst="rect">
            <a:avLst/>
          </a:prstGeom>
        </p:spPr>
        <p:txBody>
          <a:bodyPr wrap="square">
            <a:spAutoFit/>
          </a:bodyPr>
          <a:lstStyle/>
          <a:p>
            <a:pPr indent="534988" algn="just" fontAlgn="base">
              <a:lnSpc>
                <a:spcPct val="130000"/>
              </a:lnSpc>
              <a:buClr>
                <a:schemeClr val="accent1">
                  <a:lumMod val="75000"/>
                </a:schemeClr>
              </a:buClr>
              <a:buSzPct val="85000"/>
              <a:tabLst>
                <a:tab pos="989013" algn="l"/>
              </a:tabLst>
            </a:pPr>
            <a:r>
              <a:rPr lang="bg-BG" sz="2400" dirty="0">
                <a:latin typeface="Cambria" panose="02040503050406030204" pitchFamily="18" charset="0"/>
              </a:rPr>
              <a:t>При определяне дизайна на продукта се залага и неговото качество чрез спазване на стандартите при конструиране и изискванията на потребителите. Използваните дизайнерски програми са Photoshop, CorelDraw, AutoCad, 3D Studio Max, Mayaи др. За да се гарантира определено качество на продукта при дизайна на продукта се определят и изискванията към материалите, които се предават на отдел Ресурсно осигуряване/материално снабдяване, за да се представят като условия пред доставчиците. Чест проблем пред интензивно развиващите се производства и пазари е недостатъчно време за разработка, което не бива да пречи на нейното качество. За да се спести време при разработката, е важно, да се внедри подходяща информационна система според нуждите на конструирането. </a:t>
            </a:r>
          </a:p>
        </p:txBody>
      </p:sp>
    </p:spTree>
    <p:extLst>
      <p:ext uri="{BB962C8B-B14F-4D97-AF65-F5344CB8AC3E}">
        <p14:creationId xmlns:p14="http://schemas.microsoft.com/office/powerpoint/2010/main" val="126165582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81674E5-CD74-4638-A238-012A517DC16A}" type="slidenum">
              <a:rPr lang="bg-BG" smtClean="0"/>
              <a:t>49</a:t>
            </a:fld>
            <a:endParaRPr lang="bg-BG" dirty="0"/>
          </a:p>
        </p:txBody>
      </p:sp>
      <p:sp>
        <p:nvSpPr>
          <p:cNvPr id="2" name="Rectangle 1"/>
          <p:cNvSpPr/>
          <p:nvPr/>
        </p:nvSpPr>
        <p:spPr>
          <a:xfrm>
            <a:off x="2032000" y="579293"/>
            <a:ext cx="9889706" cy="522387"/>
          </a:xfrm>
          <a:prstGeom prst="rect">
            <a:avLst/>
          </a:prstGeom>
        </p:spPr>
        <p:txBody>
          <a:bodyPr wrap="square">
            <a:spAutoFit/>
          </a:bodyPr>
          <a:lstStyle/>
          <a:p>
            <a:pPr indent="534988" algn="just">
              <a:lnSpc>
                <a:spcPct val="130000"/>
              </a:lnSpc>
              <a:buClr>
                <a:schemeClr val="accent1">
                  <a:lumMod val="75000"/>
                </a:schemeClr>
              </a:buClr>
              <a:buSzPct val="85000"/>
            </a:pPr>
            <a:endParaRPr lang="bg-BG" sz="2400" dirty="0">
              <a:latin typeface="Cambria" panose="02040503050406030204" pitchFamily="18" charset="0"/>
            </a:endParaRPr>
          </a:p>
        </p:txBody>
      </p:sp>
      <p:sp>
        <p:nvSpPr>
          <p:cNvPr id="3" name="Rectangle 2"/>
          <p:cNvSpPr/>
          <p:nvPr/>
        </p:nvSpPr>
        <p:spPr>
          <a:xfrm>
            <a:off x="2156604" y="106443"/>
            <a:ext cx="9765102" cy="6283964"/>
          </a:xfrm>
          <a:prstGeom prst="rect">
            <a:avLst/>
          </a:prstGeom>
        </p:spPr>
        <p:txBody>
          <a:bodyPr wrap="square">
            <a:spAutoFit/>
          </a:bodyPr>
          <a:lstStyle/>
          <a:p>
            <a:pPr>
              <a:lnSpc>
                <a:spcPct val="130000"/>
              </a:lnSpc>
              <a:buClr>
                <a:schemeClr val="accent1">
                  <a:lumMod val="75000"/>
                </a:schemeClr>
              </a:buClr>
              <a:buSzPct val="85000"/>
            </a:pPr>
            <a:r>
              <a:rPr lang="bg-BG" sz="2400" i="1" dirty="0"/>
              <a:t>Проектиране на продукта</a:t>
            </a:r>
          </a:p>
          <a:p>
            <a:pPr indent="534988" algn="just" fontAlgn="base">
              <a:lnSpc>
                <a:spcPct val="130000"/>
              </a:lnSpc>
              <a:buClr>
                <a:schemeClr val="accent1">
                  <a:lumMod val="75000"/>
                </a:schemeClr>
              </a:buClr>
              <a:buSzPct val="85000"/>
              <a:tabLst>
                <a:tab pos="989013" algn="l"/>
              </a:tabLst>
            </a:pPr>
            <a:r>
              <a:rPr lang="bg-BG" sz="2400" dirty="0">
                <a:latin typeface="Cambria" panose="02040503050406030204" pitchFamily="18" charset="0"/>
              </a:rPr>
              <a:t>В етапа на проектирането на продукта най-често се използват CAD системи (Computer Aided Design) - за компютърно проектиране на машини, електронни компоненти, архитектурни и строителни обекти, в чертожната дейност, при проектирането на дрехи, мебели и т.н. С тях се изработват скици, чертежи, технологични документи. </a:t>
            </a:r>
            <a:r>
              <a:rPr lang="bg-BG" sz="2400" dirty="0"/>
              <a:t>Водещи CAD продукти са SolidWorks, Solid Edge, Inventor, Pro/ENGINEER, Catia, AutoCAD Mechanical. </a:t>
            </a:r>
          </a:p>
          <a:p>
            <a:pPr indent="534988" algn="just" fontAlgn="base">
              <a:lnSpc>
                <a:spcPct val="130000"/>
              </a:lnSpc>
              <a:buClr>
                <a:schemeClr val="accent1">
                  <a:lumMod val="75000"/>
                </a:schemeClr>
              </a:buClr>
              <a:buSzPct val="85000"/>
              <a:tabLst>
                <a:tab pos="989013" algn="l"/>
              </a:tabLst>
            </a:pPr>
            <a:r>
              <a:rPr lang="bg-BG" sz="2400" dirty="0">
                <a:latin typeface="Cambria" panose="02040503050406030204" pitchFamily="18" charset="0"/>
              </a:rPr>
              <a:t>На този етап може да се направят значителни подобрения на продукта преди той да се произведе и ефектът от приложението на такива системи е в значително снижаване на разходите по проектирането. В този етап се залага и качеството, което ще притежава продукта. </a:t>
            </a:r>
          </a:p>
        </p:txBody>
      </p:sp>
    </p:spTree>
    <p:extLst>
      <p:ext uri="{BB962C8B-B14F-4D97-AF65-F5344CB8AC3E}">
        <p14:creationId xmlns:p14="http://schemas.microsoft.com/office/powerpoint/2010/main" val="14846075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81674E5-CD74-4638-A238-012A517DC16A}" type="slidenum">
              <a:rPr lang="bg-BG" smtClean="0"/>
              <a:t>5</a:t>
            </a:fld>
            <a:endParaRPr lang="bg-BG" dirty="0"/>
          </a:p>
        </p:txBody>
      </p:sp>
      <p:sp>
        <p:nvSpPr>
          <p:cNvPr id="2" name="Rectangle 1"/>
          <p:cNvSpPr/>
          <p:nvPr/>
        </p:nvSpPr>
        <p:spPr>
          <a:xfrm>
            <a:off x="2032000" y="-24557"/>
            <a:ext cx="10010475" cy="6283964"/>
          </a:xfrm>
          <a:prstGeom prst="rect">
            <a:avLst/>
          </a:prstGeom>
        </p:spPr>
        <p:txBody>
          <a:bodyPr wrap="square">
            <a:spAutoFit/>
          </a:bodyPr>
          <a:lstStyle/>
          <a:p>
            <a:pPr algn="just">
              <a:lnSpc>
                <a:spcPct val="130000"/>
              </a:lnSpc>
              <a:buClr>
                <a:schemeClr val="accent1">
                  <a:lumMod val="75000"/>
                </a:schemeClr>
              </a:buClr>
              <a:buSzPct val="85000"/>
            </a:pPr>
            <a:r>
              <a:rPr lang="bg-BG" sz="2400" i="1" dirty="0"/>
              <a:t>Вид използвана информация по управленски нива - вертикален разрез </a:t>
            </a:r>
          </a:p>
          <a:p>
            <a:pPr indent="534988" algn="just">
              <a:lnSpc>
                <a:spcPct val="130000"/>
              </a:lnSpc>
              <a:buClr>
                <a:schemeClr val="accent1">
                  <a:lumMod val="75000"/>
                </a:schemeClr>
              </a:buClr>
              <a:buSzPct val="85000"/>
            </a:pPr>
            <a:r>
              <a:rPr lang="bg-BG" sz="2400" b="1" i="1" dirty="0"/>
              <a:t>Стратегическо ниво  </a:t>
            </a:r>
          </a:p>
          <a:p>
            <a:pPr indent="534988" algn="just">
              <a:lnSpc>
                <a:spcPct val="130000"/>
              </a:lnSpc>
              <a:buClr>
                <a:schemeClr val="accent1">
                  <a:lumMod val="75000"/>
                </a:schemeClr>
              </a:buClr>
              <a:buSzPct val="85000"/>
            </a:pPr>
            <a:r>
              <a:rPr lang="bg-BG" sz="2400" dirty="0"/>
              <a:t>Вид на управленската информация: агрегирана  - не трябва да е  много детайлизирана, трябва да предоставя приблизителни описания и/или прогнози, получени от външни източници и за минали периоди, да съдържа данни за стратегическо планиране и др. По-важни тук са връзките с външната среда. Ръководните кадри отговарят за цялата организация - нуждаят се от сумарни отчети по направления. </a:t>
            </a:r>
          </a:p>
          <a:p>
            <a:pPr indent="534988" algn="just">
              <a:lnSpc>
                <a:spcPct val="130000"/>
              </a:lnSpc>
              <a:buClr>
                <a:schemeClr val="accent1">
                  <a:lumMod val="75000"/>
                </a:schemeClr>
              </a:buClr>
              <a:buSzPct val="85000"/>
            </a:pPr>
            <a:r>
              <a:rPr lang="bg-BG" sz="2400" b="1" i="1" dirty="0"/>
              <a:t>Тактическо ниво</a:t>
            </a:r>
          </a:p>
          <a:p>
            <a:pPr indent="534988" algn="just">
              <a:lnSpc>
                <a:spcPct val="130000"/>
              </a:lnSpc>
              <a:buClr>
                <a:schemeClr val="accent1">
                  <a:lumMod val="75000"/>
                </a:schemeClr>
              </a:buClr>
              <a:buSzPct val="85000"/>
            </a:pPr>
            <a:r>
              <a:rPr lang="bg-BG" sz="2400" dirty="0"/>
              <a:t>Обобщена информация – текуща информация, съответстваща на приетите планове и стратегии за развитието на организацията за седмици, месец, за да послужи за планиране и отчитане. </a:t>
            </a:r>
          </a:p>
        </p:txBody>
      </p:sp>
    </p:spTree>
    <p:extLst>
      <p:ext uri="{BB962C8B-B14F-4D97-AF65-F5344CB8AC3E}">
        <p14:creationId xmlns:p14="http://schemas.microsoft.com/office/powerpoint/2010/main" val="109076042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81674E5-CD74-4638-A238-012A517DC16A}" type="slidenum">
              <a:rPr lang="bg-BG" smtClean="0"/>
              <a:t>50</a:t>
            </a:fld>
            <a:endParaRPr lang="bg-BG" dirty="0"/>
          </a:p>
        </p:txBody>
      </p:sp>
      <p:sp>
        <p:nvSpPr>
          <p:cNvPr id="2" name="Rectangle 1"/>
          <p:cNvSpPr/>
          <p:nvPr/>
        </p:nvSpPr>
        <p:spPr>
          <a:xfrm>
            <a:off x="2032000" y="579293"/>
            <a:ext cx="9889706" cy="522387"/>
          </a:xfrm>
          <a:prstGeom prst="rect">
            <a:avLst/>
          </a:prstGeom>
        </p:spPr>
        <p:txBody>
          <a:bodyPr wrap="square">
            <a:spAutoFit/>
          </a:bodyPr>
          <a:lstStyle/>
          <a:p>
            <a:pPr indent="534988" algn="just">
              <a:lnSpc>
                <a:spcPct val="130000"/>
              </a:lnSpc>
              <a:buClr>
                <a:schemeClr val="accent1">
                  <a:lumMod val="75000"/>
                </a:schemeClr>
              </a:buClr>
              <a:buSzPct val="85000"/>
            </a:pPr>
            <a:endParaRPr lang="bg-BG" sz="2400" dirty="0">
              <a:latin typeface="Cambria" panose="02040503050406030204" pitchFamily="18" charset="0"/>
            </a:endParaRPr>
          </a:p>
        </p:txBody>
      </p:sp>
      <p:sp>
        <p:nvSpPr>
          <p:cNvPr id="3" name="Rectangle 2"/>
          <p:cNvSpPr/>
          <p:nvPr/>
        </p:nvSpPr>
        <p:spPr>
          <a:xfrm>
            <a:off x="2170022" y="539575"/>
            <a:ext cx="9889706" cy="4363439"/>
          </a:xfrm>
          <a:prstGeom prst="rect">
            <a:avLst/>
          </a:prstGeom>
        </p:spPr>
        <p:txBody>
          <a:bodyPr wrap="square">
            <a:spAutoFit/>
          </a:bodyPr>
          <a:lstStyle/>
          <a:p>
            <a:pPr indent="534988" algn="just" fontAlgn="base">
              <a:lnSpc>
                <a:spcPct val="130000"/>
              </a:lnSpc>
              <a:buClr>
                <a:schemeClr val="accent1">
                  <a:lumMod val="75000"/>
                </a:schemeClr>
              </a:buClr>
              <a:buSzPct val="85000"/>
              <a:tabLst>
                <a:tab pos="989013" algn="l"/>
              </a:tabLst>
            </a:pPr>
            <a:r>
              <a:rPr lang="bg-BG" sz="2400" dirty="0">
                <a:latin typeface="Cambria" panose="02040503050406030204" pitchFamily="18" charset="0"/>
              </a:rPr>
              <a:t>В AutoCAD се предлагат редица възможности за създаване на програми. За автоматизиране на повтарящи се действия може да се ползват скрипт файлове. Действителното програмиране се осъществява от специални програмни езици – AutoLISP, VisualLISP for AutoCAD (във версия 2000), ADS – базиран на C и използван до AutoCADR14, Object ARX – базиран на Microsoft Visual C++ (голяма част от функциите в AutoCAD са ARX приложения). AutoCAD предоставя възможност за писане на макроси, базирани на Microsoft Visual Basic for Aplication. </a:t>
            </a:r>
          </a:p>
        </p:txBody>
      </p:sp>
    </p:spTree>
    <p:extLst>
      <p:ext uri="{BB962C8B-B14F-4D97-AF65-F5344CB8AC3E}">
        <p14:creationId xmlns:p14="http://schemas.microsoft.com/office/powerpoint/2010/main" val="313713140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81674E5-CD74-4638-A238-012A517DC16A}" type="slidenum">
              <a:rPr lang="bg-BG" smtClean="0"/>
              <a:t>51</a:t>
            </a:fld>
            <a:endParaRPr lang="bg-BG" dirty="0"/>
          </a:p>
        </p:txBody>
      </p:sp>
      <p:sp>
        <p:nvSpPr>
          <p:cNvPr id="2" name="Rectangle 1"/>
          <p:cNvSpPr/>
          <p:nvPr/>
        </p:nvSpPr>
        <p:spPr>
          <a:xfrm>
            <a:off x="2032000" y="579293"/>
            <a:ext cx="9889706" cy="522387"/>
          </a:xfrm>
          <a:prstGeom prst="rect">
            <a:avLst/>
          </a:prstGeom>
        </p:spPr>
        <p:txBody>
          <a:bodyPr wrap="square">
            <a:spAutoFit/>
          </a:bodyPr>
          <a:lstStyle/>
          <a:p>
            <a:pPr indent="534988" algn="just">
              <a:lnSpc>
                <a:spcPct val="130000"/>
              </a:lnSpc>
              <a:buClr>
                <a:schemeClr val="accent1">
                  <a:lumMod val="75000"/>
                </a:schemeClr>
              </a:buClr>
              <a:buSzPct val="85000"/>
            </a:pPr>
            <a:endParaRPr lang="bg-BG" sz="2400" dirty="0">
              <a:latin typeface="Cambria" panose="02040503050406030204" pitchFamily="18" charset="0"/>
            </a:endParaRPr>
          </a:p>
        </p:txBody>
      </p:sp>
      <p:sp>
        <p:nvSpPr>
          <p:cNvPr id="3" name="Rectangle 2"/>
          <p:cNvSpPr/>
          <p:nvPr/>
        </p:nvSpPr>
        <p:spPr>
          <a:xfrm>
            <a:off x="2311880" y="180040"/>
            <a:ext cx="9558069" cy="5853910"/>
          </a:xfrm>
          <a:prstGeom prst="rect">
            <a:avLst/>
          </a:prstGeom>
        </p:spPr>
        <p:txBody>
          <a:bodyPr wrap="square">
            <a:spAutoFit/>
          </a:bodyPr>
          <a:lstStyle/>
          <a:p>
            <a:pPr indent="534988" algn="just" fontAlgn="base">
              <a:lnSpc>
                <a:spcPct val="130000"/>
              </a:lnSpc>
              <a:buClr>
                <a:schemeClr val="accent1">
                  <a:lumMod val="75000"/>
                </a:schemeClr>
              </a:buClr>
              <a:buSzPct val="85000"/>
              <a:tabLst>
                <a:tab pos="989013" algn="l"/>
              </a:tabLst>
            </a:pPr>
            <a:r>
              <a:rPr lang="bg-BG" sz="2400" dirty="0">
                <a:latin typeface="Cambria" panose="02040503050406030204" pitchFamily="18" charset="0"/>
              </a:rPr>
              <a:t>RP – Rapid Prototyping – Технологията за бързо изготвяне на прототипи, съкращава значително сроковете за проектиране и производство, поддържа ниско ниво на разходите. Прототипа материализира проектантската идея във физически обект за тестване и осезателно възприятие на дизайна. Независимо от сложността на обектите времето за конструирането им и изработване на прототип рязко намалява със съвременните CAD системи. </a:t>
            </a:r>
          </a:p>
          <a:p>
            <a:pPr indent="534988" algn="just" fontAlgn="base">
              <a:lnSpc>
                <a:spcPct val="130000"/>
              </a:lnSpc>
              <a:buClr>
                <a:schemeClr val="accent1">
                  <a:lumMod val="75000"/>
                </a:schemeClr>
              </a:buClr>
              <a:buSzPct val="85000"/>
              <a:tabLst>
                <a:tab pos="989013" algn="l"/>
              </a:tabLst>
            </a:pPr>
            <a:r>
              <a:rPr lang="bg-BG" sz="2400" dirty="0">
                <a:latin typeface="Cambria" panose="02040503050406030204" pitchFamily="18" charset="0"/>
              </a:rPr>
              <a:t>Нови методи за бързо изработване на изделия (FFFF – Fast Free Form Fabrication), към които се включва и RP съкращават цикъла на проектиране - производство до 50%, като гарантират високо качество и минимални корекции при пробните серии. </a:t>
            </a:r>
          </a:p>
        </p:txBody>
      </p:sp>
    </p:spTree>
    <p:extLst>
      <p:ext uri="{BB962C8B-B14F-4D97-AF65-F5344CB8AC3E}">
        <p14:creationId xmlns:p14="http://schemas.microsoft.com/office/powerpoint/2010/main" val="15308284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81674E5-CD74-4638-A238-012A517DC16A}" type="slidenum">
              <a:rPr lang="bg-BG" smtClean="0"/>
              <a:t>52</a:t>
            </a:fld>
            <a:endParaRPr lang="bg-BG" dirty="0"/>
          </a:p>
        </p:txBody>
      </p:sp>
      <p:sp>
        <p:nvSpPr>
          <p:cNvPr id="2" name="Rectangle 1"/>
          <p:cNvSpPr/>
          <p:nvPr/>
        </p:nvSpPr>
        <p:spPr>
          <a:xfrm>
            <a:off x="2032000" y="465826"/>
            <a:ext cx="10160000" cy="5853910"/>
          </a:xfrm>
          <a:prstGeom prst="rect">
            <a:avLst/>
          </a:prstGeom>
        </p:spPr>
        <p:txBody>
          <a:bodyPr wrap="square">
            <a:spAutoFit/>
          </a:bodyPr>
          <a:lstStyle/>
          <a:p>
            <a:pPr indent="534988" algn="just">
              <a:lnSpc>
                <a:spcPct val="130000"/>
              </a:lnSpc>
              <a:buClr>
                <a:schemeClr val="accent1">
                  <a:lumMod val="75000"/>
                </a:schemeClr>
              </a:buClr>
              <a:buSzPct val="85000"/>
            </a:pPr>
            <a:r>
              <a:rPr lang="bg-BG" sz="2400" dirty="0"/>
              <a:t>При с</a:t>
            </a:r>
            <a:r>
              <a:rPr lang="bg-BG" sz="2400" dirty="0">
                <a:latin typeface="Cambria" panose="02040503050406030204" pitchFamily="18" charset="0"/>
              </a:rPr>
              <a:t>ъвременните интегрирани информационни системи единната електронна среда на CAD/CAM/CAE технологията включва и анализ на механични конструкции</a:t>
            </a:r>
            <a:r>
              <a:rPr lang="bg-BG" sz="2400" dirty="0"/>
              <a:t> чрез </a:t>
            </a:r>
            <a:r>
              <a:rPr lang="bg-BG" sz="2400" dirty="0">
                <a:latin typeface="Cambria" panose="02040503050406030204" pitchFamily="18" charset="0"/>
              </a:rPr>
              <a:t>метода на крайните елементи, анализ на размерни вериги, кинематични анализи и симулация действието на механизмите, статични анализи на механични конструкции, динамични анализи, термични анализи, термична симулация на охлаждане на електронни системи, контактни задачи, анализ на умора, акустични анализи.</a:t>
            </a:r>
          </a:p>
          <a:p>
            <a:pPr indent="534988" algn="just">
              <a:lnSpc>
                <a:spcPct val="130000"/>
              </a:lnSpc>
              <a:buClr>
                <a:schemeClr val="accent1">
                  <a:lumMod val="75000"/>
                </a:schemeClr>
              </a:buClr>
              <a:buSzPct val="85000"/>
            </a:pPr>
            <a:r>
              <a:rPr lang="bg-BG" sz="2400" dirty="0"/>
              <a:t>Системите за компютърно подпомагане на производството – CAM (Computer Aided Manifacturing), използват софтуерни инструменти, подпомагащи инженерите и механиците в производството и прототипизирането на продукти. </a:t>
            </a:r>
          </a:p>
        </p:txBody>
      </p:sp>
    </p:spTree>
    <p:extLst>
      <p:ext uri="{BB962C8B-B14F-4D97-AF65-F5344CB8AC3E}">
        <p14:creationId xmlns:p14="http://schemas.microsoft.com/office/powerpoint/2010/main" val="188940150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81674E5-CD74-4638-A238-012A517DC16A}" type="slidenum">
              <a:rPr lang="bg-BG" smtClean="0"/>
              <a:t>53</a:t>
            </a:fld>
            <a:endParaRPr lang="bg-BG" dirty="0"/>
          </a:p>
        </p:txBody>
      </p:sp>
      <p:sp>
        <p:nvSpPr>
          <p:cNvPr id="2" name="Rectangle 1"/>
          <p:cNvSpPr/>
          <p:nvPr/>
        </p:nvSpPr>
        <p:spPr>
          <a:xfrm>
            <a:off x="2032000" y="579293"/>
            <a:ext cx="9889706" cy="522387"/>
          </a:xfrm>
          <a:prstGeom prst="rect">
            <a:avLst/>
          </a:prstGeom>
        </p:spPr>
        <p:txBody>
          <a:bodyPr wrap="square">
            <a:spAutoFit/>
          </a:bodyPr>
          <a:lstStyle/>
          <a:p>
            <a:pPr indent="534988" algn="just">
              <a:lnSpc>
                <a:spcPct val="130000"/>
              </a:lnSpc>
              <a:buClr>
                <a:schemeClr val="accent1">
                  <a:lumMod val="75000"/>
                </a:schemeClr>
              </a:buClr>
              <a:buSzPct val="85000"/>
            </a:pPr>
            <a:endParaRPr lang="bg-BG" sz="2400" dirty="0">
              <a:latin typeface="Cambria" panose="02040503050406030204" pitchFamily="18" charset="0"/>
            </a:endParaRPr>
          </a:p>
        </p:txBody>
      </p:sp>
      <p:sp>
        <p:nvSpPr>
          <p:cNvPr id="3" name="Rectangle 2"/>
          <p:cNvSpPr/>
          <p:nvPr/>
        </p:nvSpPr>
        <p:spPr>
          <a:xfrm>
            <a:off x="2032000" y="88282"/>
            <a:ext cx="10027728" cy="6814173"/>
          </a:xfrm>
          <a:prstGeom prst="rect">
            <a:avLst/>
          </a:prstGeom>
        </p:spPr>
        <p:txBody>
          <a:bodyPr wrap="square">
            <a:spAutoFit/>
          </a:bodyPr>
          <a:lstStyle/>
          <a:p>
            <a:pPr indent="534988" algn="just">
              <a:lnSpc>
                <a:spcPct val="130000"/>
              </a:lnSpc>
              <a:buClr>
                <a:schemeClr val="accent1">
                  <a:lumMod val="75000"/>
                </a:schemeClr>
              </a:buClr>
              <a:buSzPct val="85000"/>
            </a:pPr>
            <a:r>
              <a:rPr lang="bg-BG" sz="2400" dirty="0"/>
              <a:t>Системите за инженерен анализ – CAE (Computer Aided engineering), използват информационните технологии за поддръжка на инженерите в задачи като анализи, симулации, дизайн, производство, планиране, диагностика, поправка. CAE технологиите позволяват на конструкторите да анализират и оптимизират конструкцията и параметрите на формообразуващите инструменти преди те да бъдат изработени физически. На практика те са мост между конструкторите на детайли и проектантите.  </a:t>
            </a:r>
          </a:p>
          <a:p>
            <a:pPr>
              <a:lnSpc>
                <a:spcPct val="130000"/>
              </a:lnSpc>
              <a:buClr>
                <a:schemeClr val="accent1">
                  <a:lumMod val="75000"/>
                </a:schemeClr>
              </a:buClr>
              <a:buSzPct val="85000"/>
            </a:pPr>
            <a:r>
              <a:rPr lang="bg-BG" sz="2400" i="1" dirty="0"/>
              <a:t>Дизайн на оборудването</a:t>
            </a:r>
          </a:p>
          <a:p>
            <a:pPr indent="534988" algn="just">
              <a:lnSpc>
                <a:spcPct val="130000"/>
              </a:lnSpc>
              <a:buClr>
                <a:schemeClr val="accent1">
                  <a:lumMod val="75000"/>
                </a:schemeClr>
              </a:buClr>
              <a:buSzPct val="85000"/>
            </a:pPr>
            <a:r>
              <a:rPr lang="bg-BG" sz="2400" dirty="0"/>
              <a:t>При създаването на план на работните места и потока на материалите се използват CAD системи. По-точно – специализирани графични редактори с подходящи библиотеки с елементи, които облекчават значително самото проектиране и визуализират проекта, например SmartDraw, MS Visio и др. </a:t>
            </a:r>
          </a:p>
        </p:txBody>
      </p:sp>
    </p:spTree>
    <p:extLst>
      <p:ext uri="{BB962C8B-B14F-4D97-AF65-F5344CB8AC3E}">
        <p14:creationId xmlns:p14="http://schemas.microsoft.com/office/powerpoint/2010/main" val="61752228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81674E5-CD74-4638-A238-012A517DC16A}" type="slidenum">
              <a:rPr lang="bg-BG" smtClean="0"/>
              <a:t>54</a:t>
            </a:fld>
            <a:endParaRPr lang="bg-BG" dirty="0"/>
          </a:p>
        </p:txBody>
      </p:sp>
      <p:sp>
        <p:nvSpPr>
          <p:cNvPr id="2" name="Rectangle 1"/>
          <p:cNvSpPr/>
          <p:nvPr/>
        </p:nvSpPr>
        <p:spPr>
          <a:xfrm>
            <a:off x="2032000" y="579293"/>
            <a:ext cx="9889706" cy="522387"/>
          </a:xfrm>
          <a:prstGeom prst="rect">
            <a:avLst/>
          </a:prstGeom>
        </p:spPr>
        <p:txBody>
          <a:bodyPr wrap="square">
            <a:spAutoFit/>
          </a:bodyPr>
          <a:lstStyle/>
          <a:p>
            <a:pPr indent="534988" algn="just">
              <a:lnSpc>
                <a:spcPct val="130000"/>
              </a:lnSpc>
              <a:buClr>
                <a:schemeClr val="accent1">
                  <a:lumMod val="75000"/>
                </a:schemeClr>
              </a:buClr>
              <a:buSzPct val="85000"/>
            </a:pPr>
            <a:endParaRPr lang="bg-BG" sz="2400" dirty="0">
              <a:latin typeface="Cambria" panose="02040503050406030204" pitchFamily="18" charset="0"/>
            </a:endParaRPr>
          </a:p>
        </p:txBody>
      </p:sp>
      <p:sp>
        <p:nvSpPr>
          <p:cNvPr id="3" name="Rectangle 2"/>
          <p:cNvSpPr/>
          <p:nvPr/>
        </p:nvSpPr>
        <p:spPr>
          <a:xfrm>
            <a:off x="2102928" y="147972"/>
            <a:ext cx="10089072" cy="6334042"/>
          </a:xfrm>
          <a:prstGeom prst="rect">
            <a:avLst/>
          </a:prstGeom>
        </p:spPr>
        <p:txBody>
          <a:bodyPr wrap="square">
            <a:spAutoFit/>
          </a:bodyPr>
          <a:lstStyle/>
          <a:p>
            <a:pPr indent="534988" algn="just">
              <a:lnSpc>
                <a:spcPct val="130000"/>
              </a:lnSpc>
              <a:buClr>
                <a:schemeClr val="accent1">
                  <a:lumMod val="75000"/>
                </a:schemeClr>
              </a:buClr>
              <a:buSzPct val="85000"/>
            </a:pPr>
            <a:r>
              <a:rPr lang="bg-BG" sz="2400" dirty="0">
                <a:latin typeface="Cambria" panose="02040503050406030204" pitchFamily="18" charset="0"/>
              </a:rPr>
              <a:t>Последните версии на VISIO разполагат с достатъчно средства за проектиране и визуализация, включително и в областта на офис системи, машинното проектиране, компютърни мрежи и информационно осигуряване в предприятието. Разработване на един комплексен симулационен модел със средствата на симулационното моделиране като PowerSim, VisSim и др. може да помогне при проиграване на различни варианти на организацията на производството и избиране на най-подходящия от тях, преди неговото реализиране. </a:t>
            </a:r>
          </a:p>
          <a:p>
            <a:pPr indent="534988" algn="just">
              <a:lnSpc>
                <a:spcPct val="130000"/>
              </a:lnSpc>
              <a:buClr>
                <a:schemeClr val="accent1">
                  <a:lumMod val="75000"/>
                </a:schemeClr>
              </a:buClr>
              <a:buSzPct val="85000"/>
            </a:pPr>
            <a:r>
              <a:rPr lang="bg-BG" sz="2400" dirty="0">
                <a:latin typeface="Cambria" panose="02040503050406030204" pitchFamily="18" charset="0"/>
              </a:rPr>
              <a:t>FMS – Flexible Manufacturing Systems - гъвкави производствени системи. При тях работните места и машините могат да бъдат променяни от една операция на друга или от един продукт на друг с минимално прекъсване. </a:t>
            </a:r>
          </a:p>
        </p:txBody>
      </p:sp>
    </p:spTree>
    <p:extLst>
      <p:ext uri="{BB962C8B-B14F-4D97-AF65-F5344CB8AC3E}">
        <p14:creationId xmlns:p14="http://schemas.microsoft.com/office/powerpoint/2010/main" val="236258727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81674E5-CD74-4638-A238-012A517DC16A}" type="slidenum">
              <a:rPr lang="bg-BG" smtClean="0"/>
              <a:t>55</a:t>
            </a:fld>
            <a:endParaRPr lang="bg-BG" dirty="0"/>
          </a:p>
        </p:txBody>
      </p:sp>
      <p:sp>
        <p:nvSpPr>
          <p:cNvPr id="2" name="Rectangle 1"/>
          <p:cNvSpPr/>
          <p:nvPr/>
        </p:nvSpPr>
        <p:spPr>
          <a:xfrm>
            <a:off x="2032000" y="579293"/>
            <a:ext cx="9889706" cy="522387"/>
          </a:xfrm>
          <a:prstGeom prst="rect">
            <a:avLst/>
          </a:prstGeom>
        </p:spPr>
        <p:txBody>
          <a:bodyPr wrap="square">
            <a:spAutoFit/>
          </a:bodyPr>
          <a:lstStyle/>
          <a:p>
            <a:pPr indent="534988" algn="just">
              <a:lnSpc>
                <a:spcPct val="130000"/>
              </a:lnSpc>
              <a:buClr>
                <a:schemeClr val="accent1">
                  <a:lumMod val="75000"/>
                </a:schemeClr>
              </a:buClr>
              <a:buSzPct val="85000"/>
            </a:pPr>
            <a:endParaRPr lang="bg-BG" sz="2400" dirty="0">
              <a:latin typeface="Cambria" panose="02040503050406030204" pitchFamily="18" charset="0"/>
            </a:endParaRPr>
          </a:p>
        </p:txBody>
      </p:sp>
      <p:sp>
        <p:nvSpPr>
          <p:cNvPr id="3" name="Rectangle 2"/>
          <p:cNvSpPr/>
          <p:nvPr/>
        </p:nvSpPr>
        <p:spPr>
          <a:xfrm>
            <a:off x="2327216" y="299510"/>
            <a:ext cx="9299274" cy="5323701"/>
          </a:xfrm>
          <a:prstGeom prst="rect">
            <a:avLst/>
          </a:prstGeom>
        </p:spPr>
        <p:txBody>
          <a:bodyPr wrap="square">
            <a:spAutoFit/>
          </a:bodyPr>
          <a:lstStyle/>
          <a:p>
            <a:pPr indent="534988" algn="just">
              <a:lnSpc>
                <a:spcPct val="130000"/>
              </a:lnSpc>
              <a:buClr>
                <a:schemeClr val="accent1">
                  <a:lumMod val="75000"/>
                </a:schemeClr>
              </a:buClr>
              <a:buSzPct val="85000"/>
            </a:pPr>
            <a:r>
              <a:rPr lang="bg-BG" sz="2400" dirty="0">
                <a:latin typeface="Cambria" panose="02040503050406030204" pitchFamily="18" charset="0"/>
              </a:rPr>
              <a:t>Реализирането им изисква техника с програмно управление, съкращава времето за пренастройка на машините и представлява едно гъвкаво оръдие за реакция на измененията на пазара. Цената на такива системи е по-висока и изисква значителни инвестиции и гаранции за тяхното възвръщане. Новите технологии базирани на компютърното производство - бързо изготвяне на инструменти RT в интеграция с RP и с високоскоростното механично обработване HSM – High Speed Machining съкращават значително времето до началото на производството на изделието и осигуряват голяма гъвкавост в управлението на предприятието. </a:t>
            </a:r>
          </a:p>
        </p:txBody>
      </p:sp>
    </p:spTree>
    <p:extLst>
      <p:ext uri="{BB962C8B-B14F-4D97-AF65-F5344CB8AC3E}">
        <p14:creationId xmlns:p14="http://schemas.microsoft.com/office/powerpoint/2010/main" val="151333647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81674E5-CD74-4638-A238-012A517DC16A}" type="slidenum">
              <a:rPr lang="bg-BG" smtClean="0"/>
              <a:t>56</a:t>
            </a:fld>
            <a:endParaRPr lang="bg-BG" dirty="0"/>
          </a:p>
        </p:txBody>
      </p:sp>
      <p:sp>
        <p:nvSpPr>
          <p:cNvPr id="2" name="Rectangle 1"/>
          <p:cNvSpPr/>
          <p:nvPr/>
        </p:nvSpPr>
        <p:spPr>
          <a:xfrm>
            <a:off x="2031999" y="0"/>
            <a:ext cx="10010475" cy="6814173"/>
          </a:xfrm>
          <a:prstGeom prst="rect">
            <a:avLst/>
          </a:prstGeom>
        </p:spPr>
        <p:txBody>
          <a:bodyPr wrap="square">
            <a:spAutoFit/>
          </a:bodyPr>
          <a:lstStyle/>
          <a:p>
            <a:pPr algn="just">
              <a:lnSpc>
                <a:spcPct val="130000"/>
              </a:lnSpc>
              <a:buClr>
                <a:schemeClr val="accent1">
                  <a:lumMod val="75000"/>
                </a:schemeClr>
              </a:buClr>
              <a:buSzPct val="85000"/>
            </a:pPr>
            <a:r>
              <a:rPr lang="bg-BG" sz="2400" i="1" dirty="0">
                <a:latin typeface="Cambria" panose="02040503050406030204" pitchFamily="18" charset="0"/>
              </a:rPr>
              <a:t>Производствено планиране</a:t>
            </a:r>
          </a:p>
          <a:p>
            <a:pPr indent="534988" algn="just">
              <a:lnSpc>
                <a:spcPct val="130000"/>
              </a:lnSpc>
              <a:buClr>
                <a:schemeClr val="accent1">
                  <a:lumMod val="75000"/>
                </a:schemeClr>
              </a:buClr>
              <a:buSzPct val="85000"/>
            </a:pPr>
            <a:r>
              <a:rPr lang="bg-BG" sz="2400" dirty="0">
                <a:latin typeface="Cambria" panose="02040503050406030204" pitchFamily="18" charset="0"/>
              </a:rPr>
              <a:t>Какво да се прави? Колко да се произвежда? Кога да се произвежда? Отговор на тези въпроси се дава след задълбочено проучване на пазара (Маркетингова ИС) и ресурсните възможности на организацията. </a:t>
            </a:r>
          </a:p>
          <a:p>
            <a:pPr indent="534988" algn="just">
              <a:lnSpc>
                <a:spcPct val="130000"/>
              </a:lnSpc>
              <a:buClr>
                <a:schemeClr val="accent1">
                  <a:lumMod val="75000"/>
                </a:schemeClr>
              </a:buClr>
              <a:buSzPct val="85000"/>
            </a:pPr>
            <a:r>
              <a:rPr lang="bg-BG" sz="2400" dirty="0">
                <a:latin typeface="Cambria" panose="02040503050406030204" pitchFamily="18" charset="0"/>
              </a:rPr>
              <a:t>Въз основа на информация от системата за диалогова обработка на запитвания, мениджърската информационна системи и отчетите на финансовата и маркетинговата информационна система се извършва производствено планиране, чрез което се определя спецификацията на производството и продуктите, както и количеството на заявената продукция. Определят се и останалите нереализирани продукти в различните клонове на фирмата, материалите и компонентите в склада, маркетинговият план, данни за персонала и оборудването. </a:t>
            </a:r>
          </a:p>
        </p:txBody>
      </p:sp>
    </p:spTree>
    <p:extLst>
      <p:ext uri="{BB962C8B-B14F-4D97-AF65-F5344CB8AC3E}">
        <p14:creationId xmlns:p14="http://schemas.microsoft.com/office/powerpoint/2010/main" val="92399832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81674E5-CD74-4638-A238-012A517DC16A}" type="slidenum">
              <a:rPr lang="bg-BG" smtClean="0"/>
              <a:t>57</a:t>
            </a:fld>
            <a:endParaRPr lang="bg-BG" dirty="0"/>
          </a:p>
        </p:txBody>
      </p:sp>
      <p:sp>
        <p:nvSpPr>
          <p:cNvPr id="2" name="Rectangle 1"/>
          <p:cNvSpPr/>
          <p:nvPr/>
        </p:nvSpPr>
        <p:spPr>
          <a:xfrm>
            <a:off x="2032000" y="130720"/>
            <a:ext cx="9889706" cy="6334042"/>
          </a:xfrm>
          <a:prstGeom prst="rect">
            <a:avLst/>
          </a:prstGeom>
        </p:spPr>
        <p:txBody>
          <a:bodyPr wrap="square">
            <a:spAutoFit/>
          </a:bodyPr>
          <a:lstStyle/>
          <a:p>
            <a:pPr algn="just">
              <a:lnSpc>
                <a:spcPct val="130000"/>
              </a:lnSpc>
              <a:buClr>
                <a:schemeClr val="accent1">
                  <a:lumMod val="75000"/>
                </a:schemeClr>
              </a:buClr>
              <a:buSzPct val="85000"/>
            </a:pPr>
            <a:r>
              <a:rPr lang="bg-BG" sz="2400" i="1" dirty="0">
                <a:latin typeface="Cambria" panose="02040503050406030204" pitchFamily="18" charset="0"/>
              </a:rPr>
              <a:t>Производствени операции</a:t>
            </a:r>
          </a:p>
          <a:p>
            <a:pPr indent="534988" algn="just">
              <a:lnSpc>
                <a:spcPct val="130000"/>
              </a:lnSpc>
              <a:buClr>
                <a:schemeClr val="accent1">
                  <a:lumMod val="75000"/>
                </a:schemeClr>
              </a:buClr>
              <a:buSzPct val="85000"/>
            </a:pPr>
            <a:r>
              <a:rPr lang="bg-BG" dirty="0"/>
              <a:t> </a:t>
            </a:r>
            <a:r>
              <a:rPr lang="bg-BG" sz="2400" dirty="0">
                <a:latin typeface="Cambria" panose="02040503050406030204" pitchFamily="18" charset="0"/>
              </a:rPr>
              <a:t>Последователността на действително изпълнение на производствените операции се определя от избраната технология на производство. Производствената технология включва следните стъпки на производственото планиране на операциите: </a:t>
            </a:r>
          </a:p>
          <a:p>
            <a:pPr marL="982663" lvl="0" indent="-457200" algn="just">
              <a:lnSpc>
                <a:spcPct val="130000"/>
              </a:lnSpc>
              <a:buClr>
                <a:schemeClr val="accent1">
                  <a:lumMod val="75000"/>
                </a:schemeClr>
              </a:buClr>
              <a:buSzPct val="85000"/>
              <a:buFont typeface="+mj-lt"/>
              <a:buAutoNum type="arabicPeriod"/>
            </a:pPr>
            <a:r>
              <a:rPr lang="bg-BG" sz="2400" dirty="0">
                <a:latin typeface="Cambria" panose="02040503050406030204" pitchFamily="18" charset="0"/>
              </a:rPr>
              <a:t>Начални заявки за работа – производствени операции за различни видове продукти.</a:t>
            </a:r>
          </a:p>
          <a:p>
            <a:pPr marL="982663" lvl="0" indent="-457200" algn="just">
              <a:lnSpc>
                <a:spcPct val="130000"/>
              </a:lnSpc>
              <a:buClr>
                <a:schemeClr val="accent1">
                  <a:lumMod val="75000"/>
                </a:schemeClr>
              </a:buClr>
              <a:buSzPct val="85000"/>
              <a:buFont typeface="+mj-lt"/>
              <a:buAutoNum type="arabicPeriod"/>
            </a:pPr>
            <a:r>
              <a:rPr lang="bg-BG" sz="2400" dirty="0">
                <a:latin typeface="Cambria" panose="02040503050406030204" pitchFamily="18" charset="0"/>
              </a:rPr>
              <a:t>Заявки за материали.</a:t>
            </a:r>
          </a:p>
          <a:p>
            <a:pPr indent="534988" algn="just">
              <a:lnSpc>
                <a:spcPct val="130000"/>
              </a:lnSpc>
              <a:buClr>
                <a:schemeClr val="accent1">
                  <a:lumMod val="75000"/>
                </a:schemeClr>
              </a:buClr>
              <a:buSzPct val="85000"/>
            </a:pPr>
            <a:r>
              <a:rPr lang="bg-BG" sz="2400" dirty="0">
                <a:latin typeface="Cambria" panose="02040503050406030204" pitchFamily="18" charset="0"/>
              </a:rPr>
              <a:t>Заявките за материали включват и периодичността на доставките.</a:t>
            </a:r>
          </a:p>
          <a:p>
            <a:pPr marL="982663" lvl="0" indent="-457200" algn="just">
              <a:lnSpc>
                <a:spcPct val="130000"/>
              </a:lnSpc>
              <a:buClr>
                <a:schemeClr val="accent1">
                  <a:lumMod val="75000"/>
                </a:schemeClr>
              </a:buClr>
              <a:buSzPct val="85000"/>
              <a:buFont typeface="+mj-lt"/>
              <a:buAutoNum type="arabicPeriod" startAt="3"/>
            </a:pPr>
            <a:r>
              <a:rPr lang="bg-BG" sz="2400" dirty="0">
                <a:latin typeface="Cambria" panose="02040503050406030204" pitchFamily="18" charset="0"/>
              </a:rPr>
              <a:t>Генериране на график на доставките.</a:t>
            </a:r>
          </a:p>
          <a:p>
            <a:pPr lvl="0" indent="534988" algn="just">
              <a:lnSpc>
                <a:spcPct val="130000"/>
              </a:lnSpc>
              <a:buClr>
                <a:schemeClr val="accent1">
                  <a:lumMod val="75000"/>
                </a:schemeClr>
              </a:buClr>
              <a:buSzPct val="85000"/>
            </a:pPr>
            <a:r>
              <a:rPr lang="bg-BG" sz="2400" dirty="0">
                <a:latin typeface="Cambria" panose="02040503050406030204" pitchFamily="18" charset="0"/>
              </a:rPr>
              <a:t>Създаване на график за получаване на необходимите материали или компоненти.</a:t>
            </a:r>
          </a:p>
        </p:txBody>
      </p:sp>
    </p:spTree>
    <p:extLst>
      <p:ext uri="{BB962C8B-B14F-4D97-AF65-F5344CB8AC3E}">
        <p14:creationId xmlns:p14="http://schemas.microsoft.com/office/powerpoint/2010/main" val="225923903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81674E5-CD74-4638-A238-012A517DC16A}" type="slidenum">
              <a:rPr lang="bg-BG" smtClean="0"/>
              <a:t>58</a:t>
            </a:fld>
            <a:endParaRPr lang="bg-BG" dirty="0"/>
          </a:p>
        </p:txBody>
      </p:sp>
      <p:sp>
        <p:nvSpPr>
          <p:cNvPr id="2" name="Rectangle 1"/>
          <p:cNvSpPr/>
          <p:nvPr/>
        </p:nvSpPr>
        <p:spPr>
          <a:xfrm>
            <a:off x="2032000" y="579293"/>
            <a:ext cx="9889706" cy="522387"/>
          </a:xfrm>
          <a:prstGeom prst="rect">
            <a:avLst/>
          </a:prstGeom>
        </p:spPr>
        <p:txBody>
          <a:bodyPr wrap="square">
            <a:spAutoFit/>
          </a:bodyPr>
          <a:lstStyle/>
          <a:p>
            <a:pPr indent="534988" algn="just">
              <a:lnSpc>
                <a:spcPct val="130000"/>
              </a:lnSpc>
              <a:buClr>
                <a:schemeClr val="accent1">
                  <a:lumMod val="75000"/>
                </a:schemeClr>
              </a:buClr>
              <a:buSzPct val="85000"/>
            </a:pPr>
            <a:endParaRPr lang="bg-BG" sz="2400" dirty="0">
              <a:latin typeface="Cambria" panose="02040503050406030204" pitchFamily="18" charset="0"/>
            </a:endParaRPr>
          </a:p>
        </p:txBody>
      </p:sp>
      <p:sp>
        <p:nvSpPr>
          <p:cNvPr id="3" name="Rectangle 2"/>
          <p:cNvSpPr/>
          <p:nvPr/>
        </p:nvSpPr>
        <p:spPr>
          <a:xfrm>
            <a:off x="2208362" y="120771"/>
            <a:ext cx="9851366" cy="6334042"/>
          </a:xfrm>
          <a:prstGeom prst="rect">
            <a:avLst/>
          </a:prstGeom>
        </p:spPr>
        <p:txBody>
          <a:bodyPr wrap="square">
            <a:spAutoFit/>
          </a:bodyPr>
          <a:lstStyle/>
          <a:p>
            <a:pPr marL="982663" indent="-457200" algn="just">
              <a:lnSpc>
                <a:spcPct val="130000"/>
              </a:lnSpc>
              <a:buClr>
                <a:schemeClr val="accent1">
                  <a:lumMod val="75000"/>
                </a:schemeClr>
              </a:buClr>
              <a:buSzPct val="85000"/>
              <a:buFont typeface="+mj-lt"/>
              <a:buAutoNum type="arabicPeriod" startAt="4"/>
            </a:pPr>
            <a:r>
              <a:rPr lang="bg-BG" sz="2400" dirty="0">
                <a:latin typeface="Cambria" panose="02040503050406030204" pitchFamily="18" charset="0"/>
              </a:rPr>
              <a:t>Календарен план на производството.</a:t>
            </a:r>
          </a:p>
          <a:p>
            <a:pPr indent="534988" algn="just">
              <a:lnSpc>
                <a:spcPct val="130000"/>
              </a:lnSpc>
              <a:buClr>
                <a:schemeClr val="accent1">
                  <a:lumMod val="75000"/>
                </a:schemeClr>
              </a:buClr>
              <a:buSzPct val="85000"/>
            </a:pPr>
            <a:r>
              <a:rPr lang="bg-BG" sz="2400" dirty="0">
                <a:latin typeface="Cambria" panose="02040503050406030204" pitchFamily="18" charset="0"/>
              </a:rPr>
              <a:t>Календареният план на производството е свързан с определяне на времето за производство на различни видове продукти на една технологична линия или в един цех. С изработването на календарния план се координира работата при използване на едни и същи машини и оборудване за различни продукти. </a:t>
            </a:r>
          </a:p>
          <a:p>
            <a:pPr marL="982663" lvl="0" indent="-457200" algn="just">
              <a:lnSpc>
                <a:spcPct val="130000"/>
              </a:lnSpc>
              <a:buClr>
                <a:schemeClr val="accent1">
                  <a:lumMod val="75000"/>
                </a:schemeClr>
              </a:buClr>
              <a:buSzPct val="85000"/>
              <a:buFont typeface="+mj-lt"/>
              <a:buAutoNum type="arabicPeriod" startAt="5"/>
            </a:pPr>
            <a:r>
              <a:rPr lang="bg-BG" sz="2400" dirty="0">
                <a:latin typeface="Cambria" panose="02040503050406030204" pitchFamily="18" charset="0"/>
              </a:rPr>
              <a:t>Поддържане на производството чрез доставка на нови материали и допълнителни трудови ресурси.</a:t>
            </a:r>
          </a:p>
          <a:p>
            <a:pPr marL="982663" lvl="0" indent="-457200" algn="just">
              <a:lnSpc>
                <a:spcPct val="130000"/>
              </a:lnSpc>
              <a:buClr>
                <a:schemeClr val="accent1">
                  <a:lumMod val="75000"/>
                </a:schemeClr>
              </a:buClr>
              <a:buSzPct val="85000"/>
              <a:buFont typeface="+mj-lt"/>
              <a:buAutoNum type="arabicPeriod" startAt="5"/>
            </a:pPr>
            <a:r>
              <a:rPr lang="bg-BG" sz="2400" dirty="0">
                <a:latin typeface="Cambria" panose="02040503050406030204" pitchFamily="18" charset="0"/>
              </a:rPr>
              <a:t>Инспекция на качеството.</a:t>
            </a:r>
          </a:p>
          <a:p>
            <a:pPr lvl="0" indent="534988" algn="just">
              <a:lnSpc>
                <a:spcPct val="130000"/>
              </a:lnSpc>
              <a:buClr>
                <a:schemeClr val="accent1">
                  <a:lumMod val="75000"/>
                </a:schemeClr>
              </a:buClr>
              <a:buSzPct val="85000"/>
            </a:pPr>
            <a:r>
              <a:rPr lang="bg-BG" sz="2400" dirty="0">
                <a:latin typeface="Cambria" panose="02040503050406030204" pitchFamily="18" charset="0"/>
              </a:rPr>
              <a:t>Чрез система за производствен контрол се осъществяа следене на нивото на качеството.</a:t>
            </a:r>
          </a:p>
          <a:p>
            <a:pPr marL="982663" lvl="0" indent="-457200" algn="just">
              <a:lnSpc>
                <a:spcPct val="130000"/>
              </a:lnSpc>
              <a:buClr>
                <a:schemeClr val="accent1">
                  <a:lumMod val="75000"/>
                </a:schemeClr>
              </a:buClr>
              <a:buSzPct val="85000"/>
              <a:buFont typeface="+mj-lt"/>
              <a:buAutoNum type="arabicPeriod" startAt="7"/>
            </a:pPr>
            <a:r>
              <a:rPr lang="bg-BG" sz="2400" dirty="0">
                <a:latin typeface="Cambria" panose="02040503050406030204" pitchFamily="18" charset="0"/>
              </a:rPr>
              <a:t>Завършване на производството и трансфер на завършени стоки. </a:t>
            </a:r>
          </a:p>
        </p:txBody>
      </p:sp>
    </p:spTree>
    <p:extLst>
      <p:ext uri="{BB962C8B-B14F-4D97-AF65-F5344CB8AC3E}">
        <p14:creationId xmlns:p14="http://schemas.microsoft.com/office/powerpoint/2010/main" val="183287850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81674E5-CD74-4638-A238-012A517DC16A}" type="slidenum">
              <a:rPr lang="bg-BG" smtClean="0"/>
              <a:t>59</a:t>
            </a:fld>
            <a:endParaRPr lang="bg-BG" dirty="0"/>
          </a:p>
        </p:txBody>
      </p:sp>
      <p:sp>
        <p:nvSpPr>
          <p:cNvPr id="2" name="Rectangle 1"/>
          <p:cNvSpPr/>
          <p:nvPr/>
        </p:nvSpPr>
        <p:spPr>
          <a:xfrm>
            <a:off x="2032000" y="579293"/>
            <a:ext cx="9889706" cy="522387"/>
          </a:xfrm>
          <a:prstGeom prst="rect">
            <a:avLst/>
          </a:prstGeom>
        </p:spPr>
        <p:txBody>
          <a:bodyPr wrap="square">
            <a:spAutoFit/>
          </a:bodyPr>
          <a:lstStyle/>
          <a:p>
            <a:pPr indent="534988" algn="just">
              <a:lnSpc>
                <a:spcPct val="130000"/>
              </a:lnSpc>
              <a:buClr>
                <a:schemeClr val="accent1">
                  <a:lumMod val="75000"/>
                </a:schemeClr>
              </a:buClr>
              <a:buSzPct val="85000"/>
            </a:pPr>
            <a:endParaRPr lang="bg-BG" sz="2400" dirty="0">
              <a:latin typeface="Cambria" panose="02040503050406030204" pitchFamily="18" charset="0"/>
            </a:endParaRPr>
          </a:p>
        </p:txBody>
      </p:sp>
      <p:sp>
        <p:nvSpPr>
          <p:cNvPr id="3" name="Rectangle 2"/>
          <p:cNvSpPr/>
          <p:nvPr/>
        </p:nvSpPr>
        <p:spPr>
          <a:xfrm>
            <a:off x="2032000" y="103880"/>
            <a:ext cx="9889706" cy="6283964"/>
          </a:xfrm>
          <a:prstGeom prst="rect">
            <a:avLst/>
          </a:prstGeom>
        </p:spPr>
        <p:txBody>
          <a:bodyPr wrap="square">
            <a:spAutoFit/>
          </a:bodyPr>
          <a:lstStyle/>
          <a:p>
            <a:pPr indent="534988" algn="just">
              <a:lnSpc>
                <a:spcPct val="130000"/>
              </a:lnSpc>
              <a:buClr>
                <a:schemeClr val="accent1">
                  <a:lumMod val="75000"/>
                </a:schemeClr>
              </a:buClr>
              <a:buSzPct val="85000"/>
            </a:pPr>
            <a:r>
              <a:rPr lang="bg-BG" sz="2400" dirty="0">
                <a:latin typeface="Cambria" panose="02040503050406030204" pitchFamily="18" charset="0"/>
              </a:rPr>
              <a:t>Повечето от данните могат да се управляват и съхраняват от специализирани програмни като MS Project, Harvard Graphics или да се създадат собствени модули към информационната система на фирмата. </a:t>
            </a:r>
          </a:p>
          <a:p>
            <a:pPr indent="534988" algn="just">
              <a:lnSpc>
                <a:spcPct val="130000"/>
              </a:lnSpc>
              <a:buClr>
                <a:schemeClr val="accent1">
                  <a:lumMod val="75000"/>
                </a:schemeClr>
              </a:buClr>
              <a:buSzPct val="85000"/>
            </a:pPr>
            <a:r>
              <a:rPr lang="bg-BG" sz="2400" dirty="0">
                <a:latin typeface="Cambria" panose="02040503050406030204" pitchFamily="18" charset="0"/>
              </a:rPr>
              <a:t>Информационната система следи за материалите на всеки елемент от производството на продукта, изчислява общото количество на необходимите материали, следи за необходимостта от нови материали и тяхното влагане, генерира дневни отчет за изпълнение на работата – проблеми и изисквания. За да осъществява функцията си, е необходим ефективен метод за поддържане на актуални данни при реализиране на графика, следенето на развитието за заявките, съвпадението и разликите между планираното и реализираното използване на ресурсите.</a:t>
            </a:r>
          </a:p>
        </p:txBody>
      </p:sp>
    </p:spTree>
    <p:extLst>
      <p:ext uri="{BB962C8B-B14F-4D97-AF65-F5344CB8AC3E}">
        <p14:creationId xmlns:p14="http://schemas.microsoft.com/office/powerpoint/2010/main" val="29941107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81674E5-CD74-4638-A238-012A517DC16A}" type="slidenum">
              <a:rPr lang="bg-BG" smtClean="0"/>
              <a:t>6</a:t>
            </a:fld>
            <a:endParaRPr lang="bg-BG" dirty="0"/>
          </a:p>
        </p:txBody>
      </p:sp>
      <p:sp>
        <p:nvSpPr>
          <p:cNvPr id="2" name="Rectangle 1"/>
          <p:cNvSpPr/>
          <p:nvPr/>
        </p:nvSpPr>
        <p:spPr>
          <a:xfrm>
            <a:off x="2032000" y="579293"/>
            <a:ext cx="9889706" cy="522387"/>
          </a:xfrm>
          <a:prstGeom prst="rect">
            <a:avLst/>
          </a:prstGeom>
        </p:spPr>
        <p:txBody>
          <a:bodyPr wrap="square">
            <a:spAutoFit/>
          </a:bodyPr>
          <a:lstStyle/>
          <a:p>
            <a:pPr indent="534988" algn="just">
              <a:lnSpc>
                <a:spcPct val="130000"/>
              </a:lnSpc>
              <a:buClr>
                <a:schemeClr val="accent1">
                  <a:lumMod val="75000"/>
                </a:schemeClr>
              </a:buClr>
              <a:buSzPct val="85000"/>
            </a:pPr>
            <a:endParaRPr lang="bg-BG" sz="2400" dirty="0">
              <a:latin typeface="Cambria" panose="02040503050406030204" pitchFamily="18" charset="0"/>
            </a:endParaRPr>
          </a:p>
        </p:txBody>
      </p:sp>
      <p:sp>
        <p:nvSpPr>
          <p:cNvPr id="3" name="Rectangle 2"/>
          <p:cNvSpPr/>
          <p:nvPr/>
        </p:nvSpPr>
        <p:spPr>
          <a:xfrm>
            <a:off x="2298460" y="47402"/>
            <a:ext cx="9893540" cy="6814173"/>
          </a:xfrm>
          <a:prstGeom prst="rect">
            <a:avLst/>
          </a:prstGeom>
        </p:spPr>
        <p:txBody>
          <a:bodyPr wrap="square">
            <a:spAutoFit/>
          </a:bodyPr>
          <a:lstStyle/>
          <a:p>
            <a:pPr algn="just">
              <a:lnSpc>
                <a:spcPct val="130000"/>
              </a:lnSpc>
              <a:buClr>
                <a:schemeClr val="accent1">
                  <a:lumMod val="75000"/>
                </a:schemeClr>
              </a:buClr>
              <a:buSzPct val="85000"/>
            </a:pPr>
            <a:r>
              <a:rPr lang="bg-BG" sz="2400" dirty="0"/>
              <a:t>Ръководните кадри отговарят за отдели – нуждаят се от обобщени отчети. </a:t>
            </a:r>
          </a:p>
          <a:p>
            <a:pPr indent="534988" algn="just">
              <a:lnSpc>
                <a:spcPct val="130000"/>
              </a:lnSpc>
              <a:buClr>
                <a:schemeClr val="accent1">
                  <a:lumMod val="75000"/>
                </a:schemeClr>
              </a:buClr>
              <a:buSzPct val="85000"/>
            </a:pPr>
            <a:r>
              <a:rPr lang="bg-BG" sz="2400" b="1" i="1" dirty="0"/>
              <a:t>Оперативно ниво</a:t>
            </a:r>
          </a:p>
          <a:p>
            <a:pPr indent="534988" algn="just">
              <a:lnSpc>
                <a:spcPct val="130000"/>
              </a:lnSpc>
              <a:buClr>
                <a:schemeClr val="accent1">
                  <a:lumMod val="75000"/>
                </a:schemeClr>
              </a:buClr>
              <a:buSzPct val="85000"/>
            </a:pPr>
            <a:r>
              <a:rPr lang="bg-BG" sz="2400" dirty="0"/>
              <a:t>Детайлизирана информация - своевременна и акуратна вътрешна информация за ежедневните дейности в организацията, при спазване на дисциплината и политиката в организацията, ползва се ежедневно и седмично. Ръководните кадри отговарят за конкретния цех, звено - работят основно с конкретни, краткосрочни отчети. </a:t>
            </a:r>
          </a:p>
          <a:p>
            <a:pPr indent="534988" algn="just">
              <a:lnSpc>
                <a:spcPct val="130000"/>
              </a:lnSpc>
              <a:buClr>
                <a:schemeClr val="accent1">
                  <a:lumMod val="75000"/>
                </a:schemeClr>
              </a:buClr>
              <a:buSzPct val="85000"/>
            </a:pPr>
            <a:r>
              <a:rPr lang="bg-BG" sz="2400" i="1" dirty="0"/>
              <a:t>Вид използвана информация по управленски нива - хоризонтален разрез </a:t>
            </a:r>
          </a:p>
          <a:p>
            <a:pPr marL="811213" indent="-449263" algn="just">
              <a:lnSpc>
                <a:spcPct val="130000"/>
              </a:lnSpc>
              <a:buClr>
                <a:schemeClr val="accent1">
                  <a:lumMod val="75000"/>
                </a:schemeClr>
              </a:buClr>
              <a:buSzPct val="85000"/>
              <a:buFont typeface="+mj-lt"/>
              <a:buAutoNum type="arabicPeriod"/>
            </a:pPr>
            <a:r>
              <a:rPr lang="bg-BG" sz="2400" dirty="0"/>
              <a:t>За управление на материалната сфера (трудови ресурси) се изисква информация за необходимите суровини и ресурси, складови наличности, ремонти, планиране, отчитане;</a:t>
            </a:r>
          </a:p>
        </p:txBody>
      </p:sp>
    </p:spTree>
    <p:extLst>
      <p:ext uri="{BB962C8B-B14F-4D97-AF65-F5344CB8AC3E}">
        <p14:creationId xmlns:p14="http://schemas.microsoft.com/office/powerpoint/2010/main" val="424017435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81674E5-CD74-4638-A238-012A517DC16A}" type="slidenum">
              <a:rPr lang="bg-BG" smtClean="0"/>
              <a:t>60</a:t>
            </a:fld>
            <a:endParaRPr lang="bg-BG" dirty="0"/>
          </a:p>
        </p:txBody>
      </p:sp>
      <p:sp>
        <p:nvSpPr>
          <p:cNvPr id="2" name="Rectangle 1"/>
          <p:cNvSpPr/>
          <p:nvPr/>
        </p:nvSpPr>
        <p:spPr>
          <a:xfrm>
            <a:off x="1863306" y="0"/>
            <a:ext cx="10328694" cy="6699463"/>
          </a:xfrm>
          <a:prstGeom prst="rect">
            <a:avLst/>
          </a:prstGeom>
        </p:spPr>
        <p:txBody>
          <a:bodyPr wrap="square">
            <a:spAutoFit/>
          </a:bodyPr>
          <a:lstStyle/>
          <a:p>
            <a:pPr indent="534988" algn="just">
              <a:lnSpc>
                <a:spcPct val="120000"/>
              </a:lnSpc>
              <a:buClr>
                <a:schemeClr val="accent1">
                  <a:lumMod val="75000"/>
                </a:schemeClr>
              </a:buClr>
              <a:buSzPct val="85000"/>
            </a:pPr>
            <a:r>
              <a:rPr lang="bg-BG" sz="2400" dirty="0">
                <a:latin typeface="Cambria" panose="02040503050406030204" pitchFamily="18" charset="0"/>
              </a:rPr>
              <a:t>Това може да се организира чрез терминали, където се регистрират основните моменти в производството – количество изпълнени операции, в даден момент от деня, времето и др. с баркод четец, който регистрира началото и края на всяка операция. Така може да се следят производствените параметри включително отчитане на непроизводителното време, спазване ритъма на производство, определяне на тесните места в производството и т.н. </a:t>
            </a:r>
          </a:p>
          <a:p>
            <a:pPr>
              <a:lnSpc>
                <a:spcPct val="120000"/>
              </a:lnSpc>
            </a:pPr>
            <a:r>
              <a:rPr lang="bg-BG" sz="2400" i="1" dirty="0"/>
              <a:t>Система за планиране на материалните запаси</a:t>
            </a:r>
          </a:p>
          <a:p>
            <a:pPr indent="534988" algn="just">
              <a:lnSpc>
                <a:spcPct val="120000"/>
              </a:lnSpc>
              <a:buClr>
                <a:schemeClr val="accent1">
                  <a:lumMod val="75000"/>
                </a:schemeClr>
              </a:buClr>
              <a:buSzPct val="85000"/>
            </a:pPr>
            <a:r>
              <a:rPr lang="bg-BG" sz="2400" dirty="0">
                <a:latin typeface="Cambria" panose="02040503050406030204" pitchFamily="18" charset="0"/>
              </a:rPr>
              <a:t>Планирането на нуждите от материали – MRP (Material Requirement Planning), е софтуер за подготовката на производствения график, който следи и определя: </a:t>
            </a:r>
          </a:p>
          <a:p>
            <a:pPr marL="811213" lvl="0" indent="-466725" algn="just" fontAlgn="base">
              <a:lnSpc>
                <a:spcPct val="120000"/>
              </a:lnSpc>
              <a:buClr>
                <a:schemeClr val="accent1">
                  <a:lumMod val="75000"/>
                </a:schemeClr>
              </a:buClr>
              <a:buSzPct val="85000"/>
              <a:buFont typeface="Wingdings" panose="05000000000000000000" pitchFamily="2" charset="2"/>
              <a:buChar char="q"/>
            </a:pPr>
            <a:r>
              <a:rPr lang="bg-BG" sz="2400" dirty="0">
                <a:latin typeface="Cambria" panose="02040503050406030204" pitchFamily="18" charset="0"/>
              </a:rPr>
              <a:t>Какво се произвежда </a:t>
            </a:r>
            <a:r>
              <a:rPr lang="bg-BG" sz="2400" dirty="0"/>
              <a:t>в момента</a:t>
            </a:r>
            <a:r>
              <a:rPr lang="bg-BG" sz="2400" dirty="0">
                <a:latin typeface="Cambria" panose="02040503050406030204" pitchFamily="18" charset="0"/>
              </a:rPr>
              <a:t>, новите заявки за работа, които се включват в графика;</a:t>
            </a:r>
          </a:p>
          <a:p>
            <a:pPr marL="811213" indent="-466725" algn="just" fontAlgn="base">
              <a:lnSpc>
                <a:spcPct val="120000"/>
              </a:lnSpc>
              <a:buClr>
                <a:schemeClr val="accent1">
                  <a:lumMod val="75000"/>
                </a:schemeClr>
              </a:buClr>
              <a:buSzPct val="85000"/>
              <a:buFont typeface="Wingdings" panose="05000000000000000000" pitchFamily="2" charset="2"/>
              <a:buChar char="q"/>
            </a:pPr>
            <a:r>
              <a:rPr lang="bg-BG" sz="2400" dirty="0"/>
              <a:t>Количествата материали и доставката на липсващите компоненти и материали; </a:t>
            </a:r>
          </a:p>
        </p:txBody>
      </p:sp>
    </p:spTree>
    <p:extLst>
      <p:ext uri="{BB962C8B-B14F-4D97-AF65-F5344CB8AC3E}">
        <p14:creationId xmlns:p14="http://schemas.microsoft.com/office/powerpoint/2010/main" val="171220668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3944896" y="3177032"/>
            <a:ext cx="6706431" cy="3326890"/>
          </a:xfrm>
          <a:prstGeom prst="rect">
            <a:avLst/>
          </a:prstGeom>
        </p:spPr>
      </p:pic>
      <p:sp>
        <p:nvSpPr>
          <p:cNvPr id="4" name="Slide Number Placeholder 3"/>
          <p:cNvSpPr>
            <a:spLocks noGrp="1"/>
          </p:cNvSpPr>
          <p:nvPr>
            <p:ph type="sldNum" sz="quarter" idx="12"/>
          </p:nvPr>
        </p:nvSpPr>
        <p:spPr/>
        <p:txBody>
          <a:bodyPr/>
          <a:lstStyle/>
          <a:p>
            <a:fld id="{081674E5-CD74-4638-A238-012A517DC16A}" type="slidenum">
              <a:rPr lang="bg-BG" smtClean="0"/>
              <a:t>61</a:t>
            </a:fld>
            <a:endParaRPr lang="bg-BG" dirty="0"/>
          </a:p>
        </p:txBody>
      </p:sp>
      <p:sp>
        <p:nvSpPr>
          <p:cNvPr id="2" name="Rectangle 1"/>
          <p:cNvSpPr/>
          <p:nvPr/>
        </p:nvSpPr>
        <p:spPr>
          <a:xfrm>
            <a:off x="2032000" y="579293"/>
            <a:ext cx="9889706" cy="522387"/>
          </a:xfrm>
          <a:prstGeom prst="rect">
            <a:avLst/>
          </a:prstGeom>
        </p:spPr>
        <p:txBody>
          <a:bodyPr wrap="square">
            <a:spAutoFit/>
          </a:bodyPr>
          <a:lstStyle/>
          <a:p>
            <a:pPr indent="534988" algn="just">
              <a:lnSpc>
                <a:spcPct val="130000"/>
              </a:lnSpc>
              <a:buClr>
                <a:schemeClr val="accent1">
                  <a:lumMod val="75000"/>
                </a:schemeClr>
              </a:buClr>
              <a:buSzPct val="85000"/>
            </a:pPr>
            <a:endParaRPr lang="bg-BG" sz="2400" dirty="0">
              <a:latin typeface="Cambria" panose="02040503050406030204" pitchFamily="18" charset="0"/>
            </a:endParaRPr>
          </a:p>
        </p:txBody>
      </p:sp>
      <p:sp>
        <p:nvSpPr>
          <p:cNvPr id="3" name="Rectangle 2"/>
          <p:cNvSpPr/>
          <p:nvPr/>
        </p:nvSpPr>
        <p:spPr>
          <a:xfrm>
            <a:off x="1888958" y="0"/>
            <a:ext cx="10303042" cy="3403176"/>
          </a:xfrm>
          <a:prstGeom prst="rect">
            <a:avLst/>
          </a:prstGeom>
        </p:spPr>
        <p:txBody>
          <a:bodyPr wrap="square">
            <a:spAutoFit/>
          </a:bodyPr>
          <a:lstStyle/>
          <a:p>
            <a:pPr marL="811213" lvl="0" indent="-466725" algn="just" fontAlgn="base">
              <a:lnSpc>
                <a:spcPct val="130000"/>
              </a:lnSpc>
              <a:buClr>
                <a:schemeClr val="accent1">
                  <a:lumMod val="75000"/>
                </a:schemeClr>
              </a:buClr>
              <a:buSzPct val="85000"/>
              <a:buFont typeface="Wingdings" panose="05000000000000000000" pitchFamily="2" charset="2"/>
              <a:buChar char="q"/>
            </a:pPr>
            <a:r>
              <a:rPr lang="bg-BG" sz="2400" dirty="0">
                <a:latin typeface="Cambria" panose="02040503050406030204" pitchFamily="18" charset="0"/>
              </a:rPr>
              <a:t>Съгласуването на оборудването и персонала, за да се осигури изпълнението на задачите; </a:t>
            </a:r>
          </a:p>
          <a:p>
            <a:pPr marL="811213" lvl="0" indent="-466725" algn="just" fontAlgn="base">
              <a:lnSpc>
                <a:spcPct val="130000"/>
              </a:lnSpc>
              <a:buClr>
                <a:schemeClr val="accent1">
                  <a:lumMod val="75000"/>
                </a:schemeClr>
              </a:buClr>
              <a:buSzPct val="85000"/>
              <a:buFont typeface="Wingdings" panose="05000000000000000000" pitchFamily="2" charset="2"/>
              <a:buChar char="q"/>
            </a:pPr>
            <a:r>
              <a:rPr lang="bg-BG" sz="2400" dirty="0">
                <a:latin typeface="Cambria" panose="02040503050406030204" pitchFamily="18" charset="0"/>
              </a:rPr>
              <a:t>Основните оплаквания от потребителите относно срок на доставка, качество, количество, отношение от страна на персонала. </a:t>
            </a:r>
          </a:p>
          <a:p>
            <a:pPr indent="449263" algn="just" fontAlgn="base">
              <a:lnSpc>
                <a:spcPct val="130000"/>
              </a:lnSpc>
              <a:buClr>
                <a:schemeClr val="accent1">
                  <a:lumMod val="75000"/>
                </a:schemeClr>
              </a:buClr>
              <a:buSzPct val="85000"/>
            </a:pPr>
            <a:r>
              <a:rPr lang="bg-BG" sz="2400" dirty="0">
                <a:latin typeface="Cambria" panose="02040503050406030204" pitchFamily="18" charset="0"/>
              </a:rPr>
              <a:t>На </a:t>
            </a:r>
            <a:r>
              <a:rPr lang="bg-BG" sz="2400" dirty="0"/>
              <a:t>Фигура 7  </a:t>
            </a:r>
            <a:r>
              <a:rPr lang="bg-BG" sz="2400" dirty="0">
                <a:latin typeface="Cambria" panose="02040503050406030204" pitchFamily="18" charset="0"/>
              </a:rPr>
              <a:t>е показана </a:t>
            </a:r>
            <a:r>
              <a:rPr lang="bg-BG" sz="2400" dirty="0">
                <a:ea typeface="MS Mincho" panose="02020609040205080304" pitchFamily="49" charset="-128"/>
              </a:rPr>
              <a:t>система за планиране на материални ресурси.</a:t>
            </a:r>
            <a:endParaRPr lang="bg-BG" sz="2400" dirty="0">
              <a:latin typeface="Cambria" panose="02040503050406030204" pitchFamily="18" charset="0"/>
            </a:endParaRPr>
          </a:p>
        </p:txBody>
      </p:sp>
      <p:sp>
        <p:nvSpPr>
          <p:cNvPr id="6" name="Rectangle 5"/>
          <p:cNvSpPr/>
          <p:nvPr/>
        </p:nvSpPr>
        <p:spPr>
          <a:xfrm>
            <a:off x="2404224" y="6457890"/>
            <a:ext cx="9787776" cy="400110"/>
          </a:xfrm>
          <a:prstGeom prst="rect">
            <a:avLst/>
          </a:prstGeom>
        </p:spPr>
        <p:txBody>
          <a:bodyPr wrap="square">
            <a:spAutoFit/>
          </a:bodyPr>
          <a:lstStyle/>
          <a:p>
            <a:pPr algn="ctr">
              <a:spcAft>
                <a:spcPts val="0"/>
              </a:spcAft>
            </a:pPr>
            <a:r>
              <a:rPr lang="bg-BG" sz="2000" dirty="0">
                <a:ea typeface="MS Mincho" panose="02020609040205080304" pitchFamily="49" charset="-128"/>
              </a:rPr>
              <a:t>Фиг. 7. Система за планиране на материални ресурси</a:t>
            </a:r>
            <a:endParaRPr lang="bg-BG" sz="2000" dirty="0">
              <a:effectLst/>
              <a:ea typeface="MS Mincho" panose="02020609040205080304" pitchFamily="49" charset="-128"/>
            </a:endParaRPr>
          </a:p>
        </p:txBody>
      </p:sp>
    </p:spTree>
    <p:extLst>
      <p:ext uri="{BB962C8B-B14F-4D97-AF65-F5344CB8AC3E}">
        <p14:creationId xmlns:p14="http://schemas.microsoft.com/office/powerpoint/2010/main" val="162451801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81674E5-CD74-4638-A238-012A517DC16A}" type="slidenum">
              <a:rPr lang="bg-BG" smtClean="0"/>
              <a:t>62</a:t>
            </a:fld>
            <a:endParaRPr lang="bg-BG" dirty="0"/>
          </a:p>
        </p:txBody>
      </p:sp>
      <p:sp>
        <p:nvSpPr>
          <p:cNvPr id="2" name="Rectangle 1"/>
          <p:cNvSpPr/>
          <p:nvPr/>
        </p:nvSpPr>
        <p:spPr>
          <a:xfrm>
            <a:off x="2032000" y="579293"/>
            <a:ext cx="9889706" cy="522387"/>
          </a:xfrm>
          <a:prstGeom prst="rect">
            <a:avLst/>
          </a:prstGeom>
        </p:spPr>
        <p:txBody>
          <a:bodyPr wrap="square">
            <a:spAutoFit/>
          </a:bodyPr>
          <a:lstStyle/>
          <a:p>
            <a:pPr indent="534988" algn="just">
              <a:lnSpc>
                <a:spcPct val="130000"/>
              </a:lnSpc>
              <a:buClr>
                <a:schemeClr val="accent1">
                  <a:lumMod val="75000"/>
                </a:schemeClr>
              </a:buClr>
              <a:buSzPct val="85000"/>
            </a:pPr>
            <a:endParaRPr lang="bg-BG" sz="2400" dirty="0">
              <a:latin typeface="Cambria" panose="02040503050406030204" pitchFamily="18" charset="0"/>
            </a:endParaRPr>
          </a:p>
        </p:txBody>
      </p:sp>
      <p:sp>
        <p:nvSpPr>
          <p:cNvPr id="3" name="Rectangle 2"/>
          <p:cNvSpPr/>
          <p:nvPr/>
        </p:nvSpPr>
        <p:spPr>
          <a:xfrm>
            <a:off x="2032000" y="77911"/>
            <a:ext cx="10108241" cy="6764096"/>
          </a:xfrm>
          <a:prstGeom prst="rect">
            <a:avLst/>
          </a:prstGeom>
        </p:spPr>
        <p:txBody>
          <a:bodyPr wrap="square">
            <a:spAutoFit/>
          </a:bodyPr>
          <a:lstStyle/>
          <a:p>
            <a:pPr indent="534988" algn="just">
              <a:lnSpc>
                <a:spcPct val="130000"/>
              </a:lnSpc>
              <a:spcAft>
                <a:spcPts val="0"/>
              </a:spcAft>
              <a:buClr>
                <a:schemeClr val="accent1">
                  <a:lumMod val="75000"/>
                </a:schemeClr>
              </a:buClr>
              <a:buSzPct val="85000"/>
            </a:pPr>
            <a:r>
              <a:rPr lang="bg-BG" sz="2400" dirty="0">
                <a:latin typeface="Cambria" panose="02040503050406030204" pitchFamily="18" charset="0"/>
              </a:rPr>
              <a:t>MRP подхода е интегриран към традиционното календарно планиране на производството, който автоматизира процеси на вземане на решение.</a:t>
            </a:r>
          </a:p>
          <a:p>
            <a:pPr indent="534988" algn="just">
              <a:lnSpc>
                <a:spcPct val="130000"/>
              </a:lnSpc>
              <a:spcAft>
                <a:spcPts val="0"/>
              </a:spcAft>
              <a:buClr>
                <a:schemeClr val="accent1">
                  <a:lumMod val="75000"/>
                </a:schemeClr>
              </a:buClr>
              <a:buSzPct val="85000"/>
            </a:pPr>
            <a:r>
              <a:rPr lang="bg-BG" sz="2400" i="1" dirty="0">
                <a:latin typeface="Cambria" panose="02040503050406030204" pitchFamily="18" charset="0"/>
              </a:rPr>
              <a:t>Календарен график</a:t>
            </a:r>
          </a:p>
          <a:p>
            <a:pPr indent="534988" algn="just">
              <a:lnSpc>
                <a:spcPct val="130000"/>
              </a:lnSpc>
              <a:buClr>
                <a:schemeClr val="accent1">
                  <a:lumMod val="75000"/>
                </a:schemeClr>
              </a:buClr>
              <a:buSzPct val="85000"/>
            </a:pPr>
            <a:r>
              <a:rPr lang="bg-BG" sz="2400" dirty="0">
                <a:latin typeface="Cambria" panose="02040503050406030204" pitchFamily="18" charset="0"/>
              </a:rPr>
              <a:t>В традиционния метод на създаване на календарен график за производството той е съобразен с поръчките за продажба, прогнозите и производствения план. Всяка работна станция отчита появата на продукт на работното място. Система за планиране на мериалните запаси се използва, за да проследи всяка работа, (работна заявка или пакет) през целия производствен процес от заявката за изработка, поръчката на материалите в началото на производството, календарния график до завършването на производствения процес и предаването на готовия продукт. Система за планиране на мериалните запаси изисква обратна връзка на всеки етап от производството. </a:t>
            </a:r>
          </a:p>
        </p:txBody>
      </p:sp>
    </p:spTree>
    <p:extLst>
      <p:ext uri="{BB962C8B-B14F-4D97-AF65-F5344CB8AC3E}">
        <p14:creationId xmlns:p14="http://schemas.microsoft.com/office/powerpoint/2010/main" val="392916052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81674E5-CD74-4638-A238-012A517DC16A}" type="slidenum">
              <a:rPr lang="bg-BG" smtClean="0"/>
              <a:t>63</a:t>
            </a:fld>
            <a:endParaRPr lang="bg-BG" dirty="0"/>
          </a:p>
        </p:txBody>
      </p:sp>
      <p:sp>
        <p:nvSpPr>
          <p:cNvPr id="2" name="Rectangle 1"/>
          <p:cNvSpPr/>
          <p:nvPr/>
        </p:nvSpPr>
        <p:spPr>
          <a:xfrm>
            <a:off x="2032000" y="579293"/>
            <a:ext cx="9889706" cy="522387"/>
          </a:xfrm>
          <a:prstGeom prst="rect">
            <a:avLst/>
          </a:prstGeom>
        </p:spPr>
        <p:txBody>
          <a:bodyPr wrap="square">
            <a:spAutoFit/>
          </a:bodyPr>
          <a:lstStyle/>
          <a:p>
            <a:pPr indent="534988" algn="just">
              <a:lnSpc>
                <a:spcPct val="130000"/>
              </a:lnSpc>
              <a:buClr>
                <a:schemeClr val="accent1">
                  <a:lumMod val="75000"/>
                </a:schemeClr>
              </a:buClr>
              <a:buSzPct val="85000"/>
            </a:pPr>
            <a:endParaRPr lang="bg-BG" sz="2400" dirty="0">
              <a:latin typeface="Cambria" panose="02040503050406030204" pitchFamily="18" charset="0"/>
            </a:endParaRPr>
          </a:p>
        </p:txBody>
      </p:sp>
      <p:sp>
        <p:nvSpPr>
          <p:cNvPr id="3" name="Rectangle 2"/>
          <p:cNvSpPr/>
          <p:nvPr/>
        </p:nvSpPr>
        <p:spPr>
          <a:xfrm>
            <a:off x="2032000" y="0"/>
            <a:ext cx="10006845" cy="6699463"/>
          </a:xfrm>
          <a:prstGeom prst="rect">
            <a:avLst/>
          </a:prstGeom>
        </p:spPr>
        <p:txBody>
          <a:bodyPr wrap="square">
            <a:spAutoFit/>
          </a:bodyPr>
          <a:lstStyle/>
          <a:p>
            <a:pPr indent="534988" algn="just">
              <a:lnSpc>
                <a:spcPct val="120000"/>
              </a:lnSpc>
              <a:buClr>
                <a:schemeClr val="accent1">
                  <a:lumMod val="75000"/>
                </a:schemeClr>
              </a:buClr>
              <a:buSzPct val="85000"/>
            </a:pPr>
            <a:r>
              <a:rPr lang="bg-BG" sz="2400" dirty="0">
                <a:latin typeface="Cambria" panose="02040503050406030204" pitchFamily="18" charset="0"/>
              </a:rPr>
              <a:t>Алтернатива на </a:t>
            </a:r>
            <a:r>
              <a:rPr lang="bg-BG" sz="2400" dirty="0"/>
              <a:t>система за планиране на мериалните запаси</a:t>
            </a:r>
            <a:r>
              <a:rPr lang="bg-BG" sz="2400" dirty="0">
                <a:latin typeface="Cambria" panose="02040503050406030204" pitchFamily="18" charset="0"/>
              </a:rPr>
              <a:t> е подходът точно на време </a:t>
            </a:r>
            <a:r>
              <a:rPr lang="bg-BG" sz="2400" dirty="0"/>
              <a:t>JIT (Just In Time). </a:t>
            </a:r>
            <a:r>
              <a:rPr lang="bg-BG" sz="2400" dirty="0">
                <a:latin typeface="Cambria" panose="02040503050406030204" pitchFamily="18" charset="0"/>
              </a:rPr>
              <a:t>Производствена система, изградена на базата на JIT, придвижва продукта през производството, когато е необходим за следващото работно място, продажба или дистрибуторска система. Всяка работна станция отчита появата на продукт на работното място. Когато се реализира продажба системата изисква нова бройка след реализирана продажба или толкова колкото са продадени. Искането включва необходимост да се завърши съответното количество. </a:t>
            </a:r>
          </a:p>
          <a:p>
            <a:pPr indent="534988" algn="just">
              <a:lnSpc>
                <a:spcPct val="120000"/>
              </a:lnSpc>
              <a:buClr>
                <a:schemeClr val="accent1">
                  <a:lumMod val="75000"/>
                </a:schemeClr>
              </a:buClr>
              <a:buSzPct val="85000"/>
            </a:pPr>
            <a:r>
              <a:rPr lang="bg-BG" sz="2400" i="1" dirty="0">
                <a:latin typeface="Cambria" panose="02040503050406030204" pitchFamily="18" charset="0"/>
              </a:rPr>
              <a:t>Отчети на производствените операции </a:t>
            </a:r>
          </a:p>
          <a:p>
            <a:pPr indent="534988" algn="just">
              <a:lnSpc>
                <a:spcPct val="120000"/>
              </a:lnSpc>
              <a:buClr>
                <a:schemeClr val="accent1">
                  <a:lumMod val="75000"/>
                </a:schemeClr>
              </a:buClr>
              <a:buSzPct val="85000"/>
            </a:pPr>
            <a:r>
              <a:rPr lang="bg-BG" sz="2400" dirty="0">
                <a:latin typeface="Cambria" panose="02040503050406030204" pitchFamily="18" charset="0"/>
              </a:rPr>
              <a:t>Природата на отчетите е различна. Те се делят на: </a:t>
            </a:r>
          </a:p>
          <a:p>
            <a:pPr marL="896938" indent="-361950" algn="just">
              <a:lnSpc>
                <a:spcPct val="120000"/>
              </a:lnSpc>
              <a:buClr>
                <a:schemeClr val="accent1">
                  <a:lumMod val="75000"/>
                </a:schemeClr>
              </a:buClr>
              <a:buSzPct val="85000"/>
              <a:buFont typeface="Wingdings" panose="05000000000000000000" pitchFamily="2" charset="2"/>
              <a:buChar char="q"/>
            </a:pPr>
            <a:r>
              <a:rPr lang="bg-BG" sz="2400" dirty="0"/>
              <a:t>Рутинни;</a:t>
            </a:r>
          </a:p>
          <a:p>
            <a:pPr indent="534988" algn="just">
              <a:lnSpc>
                <a:spcPct val="120000"/>
              </a:lnSpc>
              <a:buClr>
                <a:schemeClr val="accent1">
                  <a:lumMod val="75000"/>
                </a:schemeClr>
              </a:buClr>
              <a:buSzPct val="85000"/>
            </a:pPr>
            <a:r>
              <a:rPr lang="bg-BG" sz="2400" dirty="0">
                <a:latin typeface="Cambria" panose="02040503050406030204" pitchFamily="18" charset="0"/>
              </a:rPr>
              <a:t>Рутините отчети регистрират състоянието на изпълнението на календарния план.</a:t>
            </a:r>
          </a:p>
          <a:p>
            <a:pPr marL="896938" indent="-361950" algn="just">
              <a:lnSpc>
                <a:spcPct val="120000"/>
              </a:lnSpc>
              <a:buClr>
                <a:schemeClr val="accent1">
                  <a:lumMod val="75000"/>
                </a:schemeClr>
              </a:buClr>
              <a:buSzPct val="85000"/>
              <a:buFont typeface="Wingdings" panose="05000000000000000000" pitchFamily="2" charset="2"/>
              <a:buChar char="q"/>
            </a:pPr>
            <a:r>
              <a:rPr lang="bg-BG" sz="2400" dirty="0"/>
              <a:t>Извънредни;</a:t>
            </a:r>
          </a:p>
        </p:txBody>
      </p:sp>
    </p:spTree>
    <p:extLst>
      <p:ext uri="{BB962C8B-B14F-4D97-AF65-F5344CB8AC3E}">
        <p14:creationId xmlns:p14="http://schemas.microsoft.com/office/powerpoint/2010/main" val="250176941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81674E5-CD74-4638-A238-012A517DC16A}" type="slidenum">
              <a:rPr lang="bg-BG" smtClean="0"/>
              <a:t>64</a:t>
            </a:fld>
            <a:endParaRPr lang="bg-BG" dirty="0"/>
          </a:p>
        </p:txBody>
      </p:sp>
      <p:sp>
        <p:nvSpPr>
          <p:cNvPr id="2" name="Rectangle 1"/>
          <p:cNvSpPr/>
          <p:nvPr/>
        </p:nvSpPr>
        <p:spPr>
          <a:xfrm>
            <a:off x="2032000" y="579293"/>
            <a:ext cx="9889706" cy="522387"/>
          </a:xfrm>
          <a:prstGeom prst="rect">
            <a:avLst/>
          </a:prstGeom>
        </p:spPr>
        <p:txBody>
          <a:bodyPr wrap="square">
            <a:spAutoFit/>
          </a:bodyPr>
          <a:lstStyle/>
          <a:p>
            <a:pPr indent="534988" algn="just">
              <a:lnSpc>
                <a:spcPct val="130000"/>
              </a:lnSpc>
              <a:buClr>
                <a:schemeClr val="accent1">
                  <a:lumMod val="75000"/>
                </a:schemeClr>
              </a:buClr>
              <a:buSzPct val="85000"/>
            </a:pPr>
            <a:endParaRPr lang="bg-BG" sz="2400" dirty="0">
              <a:latin typeface="Cambria" panose="02040503050406030204" pitchFamily="18" charset="0"/>
            </a:endParaRPr>
          </a:p>
        </p:txBody>
      </p:sp>
      <p:sp>
        <p:nvSpPr>
          <p:cNvPr id="3" name="Rectangle 2"/>
          <p:cNvSpPr/>
          <p:nvPr/>
        </p:nvSpPr>
        <p:spPr>
          <a:xfrm>
            <a:off x="2032000" y="264532"/>
            <a:ext cx="9889706" cy="5923866"/>
          </a:xfrm>
          <a:prstGeom prst="rect">
            <a:avLst/>
          </a:prstGeom>
        </p:spPr>
        <p:txBody>
          <a:bodyPr wrap="square">
            <a:spAutoFit/>
          </a:bodyPr>
          <a:lstStyle/>
          <a:p>
            <a:pPr indent="534988" algn="just">
              <a:lnSpc>
                <a:spcPct val="130000"/>
              </a:lnSpc>
              <a:buClr>
                <a:schemeClr val="accent1">
                  <a:lumMod val="75000"/>
                </a:schemeClr>
              </a:buClr>
              <a:buSzPct val="85000"/>
            </a:pPr>
            <a:r>
              <a:rPr lang="bg-BG" sz="2400" dirty="0">
                <a:latin typeface="Cambria" panose="02040503050406030204" pitchFamily="18" charset="0"/>
              </a:rPr>
              <a:t>Чрез извънредните отчети се наблюдават важни променливи на производствената дейност, като регистрират отклонения от нормалното състояние. </a:t>
            </a:r>
            <a:endParaRPr lang="bg-BG" sz="2400" i="1" dirty="0">
              <a:latin typeface="Cambria" panose="02040503050406030204" pitchFamily="18" charset="0"/>
            </a:endParaRPr>
          </a:p>
          <a:p>
            <a:pPr algn="just">
              <a:lnSpc>
                <a:spcPct val="120000"/>
              </a:lnSpc>
              <a:buClr>
                <a:schemeClr val="accent1">
                  <a:lumMod val="75000"/>
                </a:schemeClr>
              </a:buClr>
              <a:buSzPct val="85000"/>
            </a:pPr>
            <a:r>
              <a:rPr lang="bg-BG" sz="2400" i="1" dirty="0">
                <a:latin typeface="Cambria" panose="02040503050406030204" pitchFamily="18" charset="0"/>
              </a:rPr>
              <a:t>Системи за качествен контрол </a:t>
            </a:r>
          </a:p>
          <a:p>
            <a:pPr indent="534988" algn="just">
              <a:lnSpc>
                <a:spcPct val="120000"/>
              </a:lnSpc>
              <a:buClr>
                <a:schemeClr val="accent1">
                  <a:lumMod val="75000"/>
                </a:schemeClr>
              </a:buClr>
              <a:buSzPct val="85000"/>
            </a:pPr>
            <a:r>
              <a:rPr lang="bg-BG" sz="2400" dirty="0">
                <a:latin typeface="Cambria" panose="02040503050406030204" pitchFamily="18" charset="0"/>
              </a:rPr>
              <a:t>Системи за качествен контрол наблюдават входа и изхода на процесите. Дефектните изделия се връщат за поправка или се продават обезценени. Утвърденият стандарт за управление на качеството изисква изграждането на система и за производствен контрол, където в определени процедури са описани действията и методите за следенето на качеството, как да се постъпи при установено несъответствие (напр. при некачествени продукти и какво да се направи с тях), така че от производството да излизат гарантирано само продукти, отговарящи на качеството. </a:t>
            </a:r>
          </a:p>
        </p:txBody>
      </p:sp>
    </p:spTree>
    <p:extLst>
      <p:ext uri="{BB962C8B-B14F-4D97-AF65-F5344CB8AC3E}">
        <p14:creationId xmlns:p14="http://schemas.microsoft.com/office/powerpoint/2010/main" val="180172148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81674E5-CD74-4638-A238-012A517DC16A}" type="slidenum">
              <a:rPr lang="bg-BG" smtClean="0"/>
              <a:t>65</a:t>
            </a:fld>
            <a:endParaRPr lang="bg-BG" dirty="0"/>
          </a:p>
        </p:txBody>
      </p:sp>
      <p:sp>
        <p:nvSpPr>
          <p:cNvPr id="2" name="Rectangle 1"/>
          <p:cNvSpPr/>
          <p:nvPr/>
        </p:nvSpPr>
        <p:spPr>
          <a:xfrm>
            <a:off x="2032000" y="579293"/>
            <a:ext cx="9889706" cy="522387"/>
          </a:xfrm>
          <a:prstGeom prst="rect">
            <a:avLst/>
          </a:prstGeom>
        </p:spPr>
        <p:txBody>
          <a:bodyPr wrap="square">
            <a:spAutoFit/>
          </a:bodyPr>
          <a:lstStyle/>
          <a:p>
            <a:pPr indent="534988" algn="just">
              <a:lnSpc>
                <a:spcPct val="130000"/>
              </a:lnSpc>
              <a:buClr>
                <a:schemeClr val="accent1">
                  <a:lumMod val="75000"/>
                </a:schemeClr>
              </a:buClr>
              <a:buSzPct val="85000"/>
            </a:pPr>
            <a:endParaRPr lang="bg-BG" sz="2400" dirty="0">
              <a:latin typeface="Cambria" panose="02040503050406030204" pitchFamily="18" charset="0"/>
            </a:endParaRPr>
          </a:p>
        </p:txBody>
      </p:sp>
      <p:sp>
        <p:nvSpPr>
          <p:cNvPr id="3" name="Rectangle 2"/>
          <p:cNvSpPr/>
          <p:nvPr/>
        </p:nvSpPr>
        <p:spPr>
          <a:xfrm>
            <a:off x="2032000" y="104243"/>
            <a:ext cx="10160000" cy="6777240"/>
          </a:xfrm>
          <a:prstGeom prst="rect">
            <a:avLst/>
          </a:prstGeom>
        </p:spPr>
        <p:txBody>
          <a:bodyPr wrap="square">
            <a:spAutoFit/>
          </a:bodyPr>
          <a:lstStyle/>
          <a:p>
            <a:pPr indent="534988" algn="just">
              <a:lnSpc>
                <a:spcPct val="130000"/>
              </a:lnSpc>
              <a:buClr>
                <a:schemeClr val="accent1">
                  <a:lumMod val="75000"/>
                </a:schemeClr>
              </a:buClr>
              <a:buSzPct val="85000"/>
            </a:pPr>
            <a:r>
              <a:rPr lang="bg-BG" sz="2400" dirty="0">
                <a:latin typeface="Cambria" panose="02040503050406030204" pitchFamily="18" charset="0"/>
              </a:rPr>
              <a:t>Внедряването на процедурите в Производствената информационна система облекчава работата по качествения контрол и неговото управление, а процедурите по сертифицирането на системата гарантират нейното действие и ефективност.</a:t>
            </a:r>
          </a:p>
          <a:p>
            <a:pPr algn="just">
              <a:lnSpc>
                <a:spcPct val="120000"/>
              </a:lnSpc>
              <a:buClr>
                <a:schemeClr val="accent1">
                  <a:lumMod val="75000"/>
                </a:schemeClr>
              </a:buClr>
              <a:buSzPct val="85000"/>
            </a:pPr>
            <a:r>
              <a:rPr lang="bg-BG" sz="2400" i="1" dirty="0">
                <a:latin typeface="Cambria" panose="02040503050406030204" pitchFamily="18" charset="0"/>
              </a:rPr>
              <a:t>Управление на запасите от готови изделия</a:t>
            </a:r>
          </a:p>
          <a:p>
            <a:pPr indent="534988" algn="just">
              <a:lnSpc>
                <a:spcPct val="130000"/>
              </a:lnSpc>
              <a:buClr>
                <a:schemeClr val="accent1">
                  <a:lumMod val="75000"/>
                </a:schemeClr>
              </a:buClr>
              <a:buSzPct val="85000"/>
            </a:pPr>
            <a:r>
              <a:rPr lang="bg-BG" sz="2400" dirty="0">
                <a:latin typeface="Cambria" panose="02040503050406030204" pitchFamily="18" charset="0"/>
              </a:rPr>
              <a:t>Важен момент в реализацията на продуктите е управлението на запасите от готови изделия. Поддържането на по-големи запаси е свързано и с повече разходи, а по-ниското ниво на запасите изисква по-добра организация на доставките, затова съчетаването на подходящо управление с добра информационна система, включваща и оптимизационен модул може да осигури ефективно управление на запасите. Информационната система следи за наличността на запасите, тяхното движение и чрез редовни отчети дава възможност на мениджърите да вземат подходящи решения, касаещи запасите.</a:t>
            </a:r>
          </a:p>
        </p:txBody>
      </p:sp>
    </p:spTree>
    <p:extLst>
      <p:ext uri="{BB962C8B-B14F-4D97-AF65-F5344CB8AC3E}">
        <p14:creationId xmlns:p14="http://schemas.microsoft.com/office/powerpoint/2010/main" val="323844068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81674E5-CD74-4638-A238-012A517DC16A}" type="slidenum">
              <a:rPr lang="bg-BG" smtClean="0"/>
              <a:t>66</a:t>
            </a:fld>
            <a:endParaRPr lang="bg-BG" dirty="0"/>
          </a:p>
        </p:txBody>
      </p:sp>
      <p:sp>
        <p:nvSpPr>
          <p:cNvPr id="2" name="Rectangle 1"/>
          <p:cNvSpPr/>
          <p:nvPr/>
        </p:nvSpPr>
        <p:spPr>
          <a:xfrm>
            <a:off x="2032000" y="579293"/>
            <a:ext cx="9889706" cy="522387"/>
          </a:xfrm>
          <a:prstGeom prst="rect">
            <a:avLst/>
          </a:prstGeom>
        </p:spPr>
        <p:txBody>
          <a:bodyPr wrap="square">
            <a:spAutoFit/>
          </a:bodyPr>
          <a:lstStyle/>
          <a:p>
            <a:pPr indent="534988" algn="just">
              <a:lnSpc>
                <a:spcPct val="130000"/>
              </a:lnSpc>
              <a:buClr>
                <a:schemeClr val="accent1">
                  <a:lumMod val="75000"/>
                </a:schemeClr>
              </a:buClr>
              <a:buSzPct val="85000"/>
            </a:pPr>
            <a:endParaRPr lang="bg-BG" sz="2400" dirty="0">
              <a:latin typeface="Cambria" panose="02040503050406030204" pitchFamily="18" charset="0"/>
            </a:endParaRPr>
          </a:p>
        </p:txBody>
      </p:sp>
      <p:sp>
        <p:nvSpPr>
          <p:cNvPr id="3" name="Rectangle 2"/>
          <p:cNvSpPr/>
          <p:nvPr/>
        </p:nvSpPr>
        <p:spPr>
          <a:xfrm>
            <a:off x="2156605" y="299375"/>
            <a:ext cx="9765101" cy="4413516"/>
          </a:xfrm>
          <a:prstGeom prst="rect">
            <a:avLst/>
          </a:prstGeom>
        </p:spPr>
        <p:txBody>
          <a:bodyPr wrap="square">
            <a:spAutoFit/>
          </a:bodyPr>
          <a:lstStyle/>
          <a:p>
            <a:pPr indent="534988" algn="just">
              <a:lnSpc>
                <a:spcPct val="130000"/>
              </a:lnSpc>
              <a:buClr>
                <a:schemeClr val="accent1">
                  <a:lumMod val="75000"/>
                </a:schemeClr>
              </a:buClr>
              <a:buSzPct val="85000"/>
            </a:pPr>
            <a:r>
              <a:rPr lang="bg-BG" sz="2400" dirty="0">
                <a:latin typeface="Cambria" panose="02040503050406030204" pitchFamily="18" charset="0"/>
              </a:rPr>
              <a:t>В системата може да се интегрира и оптимизационен модул, който да генерира извънредни отчети, които показват информация само за тези продукти, които имат наличности по-малки от критичните, определени от системата. В такива случаи е подходящо да се използва динамичния подход при определяне на критичното количество на запасите според времето и предходните периоди. </a:t>
            </a:r>
          </a:p>
          <a:p>
            <a:pPr indent="534988" algn="just">
              <a:lnSpc>
                <a:spcPct val="130000"/>
              </a:lnSpc>
              <a:buClr>
                <a:schemeClr val="accent1">
                  <a:lumMod val="75000"/>
                </a:schemeClr>
              </a:buClr>
              <a:buSzPct val="85000"/>
            </a:pPr>
            <a:r>
              <a:rPr lang="bg-BG" sz="2400" dirty="0">
                <a:latin typeface="Cambria" panose="02040503050406030204" pitchFamily="18" charset="0"/>
              </a:rPr>
              <a:t> </a:t>
            </a:r>
          </a:p>
          <a:p>
            <a:pPr indent="534988" algn="just">
              <a:lnSpc>
                <a:spcPct val="130000"/>
              </a:lnSpc>
              <a:buClr>
                <a:schemeClr val="accent1">
                  <a:lumMod val="75000"/>
                </a:schemeClr>
              </a:buClr>
              <a:buSzPct val="85000"/>
            </a:pPr>
            <a:endParaRPr lang="bg-BG" sz="2400" dirty="0">
              <a:latin typeface="Cambria" panose="02040503050406030204" pitchFamily="18" charset="0"/>
            </a:endParaRPr>
          </a:p>
          <a:p>
            <a:pPr indent="534988" algn="just">
              <a:lnSpc>
                <a:spcPct val="130000"/>
              </a:lnSpc>
              <a:buClr>
                <a:schemeClr val="accent1">
                  <a:lumMod val="75000"/>
                </a:schemeClr>
              </a:buClr>
              <a:buSzPct val="85000"/>
            </a:pPr>
            <a:endParaRPr lang="bg-BG" sz="2400" dirty="0">
              <a:latin typeface="Cambria" panose="02040503050406030204" pitchFamily="18" charset="0"/>
            </a:endParaRPr>
          </a:p>
        </p:txBody>
      </p:sp>
    </p:spTree>
    <p:extLst>
      <p:ext uri="{BB962C8B-B14F-4D97-AF65-F5344CB8AC3E}">
        <p14:creationId xmlns:p14="http://schemas.microsoft.com/office/powerpoint/2010/main" val="14134448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81674E5-CD74-4638-A238-012A517DC16A}" type="slidenum">
              <a:rPr lang="bg-BG" smtClean="0"/>
              <a:t>7</a:t>
            </a:fld>
            <a:endParaRPr lang="bg-BG" dirty="0"/>
          </a:p>
        </p:txBody>
      </p:sp>
      <p:sp>
        <p:nvSpPr>
          <p:cNvPr id="2" name="Rectangle 1"/>
          <p:cNvSpPr/>
          <p:nvPr/>
        </p:nvSpPr>
        <p:spPr>
          <a:xfrm>
            <a:off x="2032000" y="261979"/>
            <a:ext cx="9889706" cy="6334042"/>
          </a:xfrm>
          <a:prstGeom prst="rect">
            <a:avLst/>
          </a:prstGeom>
        </p:spPr>
        <p:txBody>
          <a:bodyPr wrap="square">
            <a:spAutoFit/>
          </a:bodyPr>
          <a:lstStyle/>
          <a:p>
            <a:pPr marL="819150" lvl="0" indent="-457200" algn="just">
              <a:lnSpc>
                <a:spcPct val="130000"/>
              </a:lnSpc>
              <a:buClr>
                <a:srgbClr val="D34817">
                  <a:lumMod val="75000"/>
                </a:srgbClr>
              </a:buClr>
              <a:buSzPct val="85000"/>
              <a:buFont typeface="+mj-lt"/>
              <a:buAutoNum type="arabicPeriod" startAt="2"/>
            </a:pPr>
            <a:r>
              <a:rPr lang="bg-BG" sz="2400" dirty="0">
                <a:solidFill>
                  <a:prstClr val="black"/>
                </a:solidFill>
              </a:rPr>
              <a:t>За управление на производството са необходими данни за  графици за изпълнение на технологични задачи, заявки до снабдителите, информация за готовата продадена продукция, качествен контрол; </a:t>
            </a:r>
          </a:p>
          <a:p>
            <a:pPr marL="819150" lvl="0" indent="-457200" algn="just">
              <a:lnSpc>
                <a:spcPct val="130000"/>
              </a:lnSpc>
              <a:buClr>
                <a:srgbClr val="D34817">
                  <a:lumMod val="75000"/>
                </a:srgbClr>
              </a:buClr>
              <a:buSzPct val="85000"/>
              <a:buFont typeface="+mj-lt"/>
              <a:buAutoNum type="arabicPeriod" startAt="2"/>
            </a:pPr>
            <a:r>
              <a:rPr lang="bg-BG" sz="2400" dirty="0">
                <a:solidFill>
                  <a:prstClr val="black"/>
                </a:solidFill>
              </a:rPr>
              <a:t>Подробно, точно и навременно счетоводство; </a:t>
            </a:r>
          </a:p>
          <a:p>
            <a:pPr marL="819150" lvl="0" indent="-457200" algn="just">
              <a:lnSpc>
                <a:spcPct val="130000"/>
              </a:lnSpc>
              <a:buClr>
                <a:srgbClr val="D34817">
                  <a:lumMod val="75000"/>
                </a:srgbClr>
              </a:buClr>
              <a:buSzPct val="85000"/>
              <a:buFont typeface="+mj-lt"/>
              <a:buAutoNum type="arabicPeriod" startAt="2"/>
            </a:pPr>
            <a:r>
              <a:rPr lang="bg-BG" sz="2400" dirty="0">
                <a:solidFill>
                  <a:prstClr val="black"/>
                </a:solidFill>
              </a:rPr>
              <a:t>Разпределение на паричните потоци, отчетност; </a:t>
            </a:r>
          </a:p>
          <a:p>
            <a:pPr marL="819150" lvl="0" indent="-457200" algn="just">
              <a:lnSpc>
                <a:spcPct val="130000"/>
              </a:lnSpc>
              <a:buClr>
                <a:srgbClr val="D34817">
                  <a:lumMod val="75000"/>
                </a:srgbClr>
              </a:buClr>
              <a:buSzPct val="85000"/>
              <a:buFont typeface="+mj-lt"/>
              <a:buAutoNum type="arabicPeriod" startAt="2"/>
            </a:pPr>
            <a:r>
              <a:rPr lang="bg-BG" sz="2400" dirty="0">
                <a:solidFill>
                  <a:prstClr val="black"/>
                </a:solidFill>
              </a:rPr>
              <a:t>Контакт с клиенти, маркетингови проучвания, количествени методи, логистика и др. </a:t>
            </a:r>
          </a:p>
          <a:p>
            <a:pPr lvl="0">
              <a:lnSpc>
                <a:spcPct val="130000"/>
              </a:lnSpc>
              <a:buClr>
                <a:srgbClr val="D34817">
                  <a:lumMod val="75000"/>
                </a:srgbClr>
              </a:buClr>
              <a:buSzPct val="85000"/>
            </a:pPr>
            <a:r>
              <a:rPr lang="bg-BG" sz="2400" b="1" i="1" dirty="0"/>
              <a:t>Ефективност при обработката на информация </a:t>
            </a:r>
          </a:p>
          <a:p>
            <a:pPr lvl="0" indent="534988" algn="just">
              <a:lnSpc>
                <a:spcPct val="130000"/>
              </a:lnSpc>
              <a:buClr>
                <a:schemeClr val="accent1">
                  <a:lumMod val="75000"/>
                </a:schemeClr>
              </a:buClr>
              <a:buSzPct val="85000"/>
            </a:pPr>
            <a:r>
              <a:rPr lang="bg-BG" sz="2400" dirty="0"/>
              <a:t>Предимствата от използването на компютърни техники и технологии при обработка на информацията:</a:t>
            </a:r>
          </a:p>
          <a:p>
            <a:pPr marL="811213" indent="-342900" algn="just">
              <a:lnSpc>
                <a:spcPct val="130000"/>
              </a:lnSpc>
              <a:buClr>
                <a:schemeClr val="accent1">
                  <a:lumMod val="75000"/>
                </a:schemeClr>
              </a:buClr>
              <a:buSzPct val="85000"/>
              <a:buFont typeface="Wingdings" panose="05000000000000000000" pitchFamily="2" charset="2"/>
              <a:buChar char="q"/>
            </a:pPr>
            <a:r>
              <a:rPr lang="bg-BG" sz="2400" dirty="0"/>
              <a:t>По-малко грешки от изчисления, по-голяма скорост, надеждност;</a:t>
            </a:r>
          </a:p>
        </p:txBody>
      </p:sp>
    </p:spTree>
    <p:extLst>
      <p:ext uri="{BB962C8B-B14F-4D97-AF65-F5344CB8AC3E}">
        <p14:creationId xmlns:p14="http://schemas.microsoft.com/office/powerpoint/2010/main" val="28164817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81674E5-CD74-4638-A238-012A517DC16A}" type="slidenum">
              <a:rPr lang="bg-BG" smtClean="0"/>
              <a:t>8</a:t>
            </a:fld>
            <a:endParaRPr lang="bg-BG" dirty="0"/>
          </a:p>
        </p:txBody>
      </p:sp>
      <p:sp>
        <p:nvSpPr>
          <p:cNvPr id="2" name="Rectangle 1"/>
          <p:cNvSpPr/>
          <p:nvPr/>
        </p:nvSpPr>
        <p:spPr>
          <a:xfrm>
            <a:off x="1861542" y="388953"/>
            <a:ext cx="10160000" cy="5803833"/>
          </a:xfrm>
          <a:prstGeom prst="rect">
            <a:avLst/>
          </a:prstGeom>
        </p:spPr>
        <p:txBody>
          <a:bodyPr wrap="square">
            <a:spAutoFit/>
          </a:bodyPr>
          <a:lstStyle/>
          <a:p>
            <a:pPr marL="811213" lvl="0" indent="-342900" algn="just" fontAlgn="base">
              <a:lnSpc>
                <a:spcPct val="130000"/>
              </a:lnSpc>
              <a:buClr>
                <a:schemeClr val="accent1">
                  <a:lumMod val="75000"/>
                </a:schemeClr>
              </a:buClr>
              <a:buSzPct val="85000"/>
              <a:buFont typeface="Wingdings" panose="05000000000000000000" pitchFamily="2" charset="2"/>
              <a:buChar char="q"/>
            </a:pPr>
            <a:r>
              <a:rPr lang="bg-BG" sz="2400" dirty="0"/>
              <a:t>Няма дублирано въвеждане на начални данни, междинните документи се обработват автоматично;</a:t>
            </a:r>
          </a:p>
          <a:p>
            <a:pPr marL="811213" lvl="0" indent="-342900" algn="just" fontAlgn="base">
              <a:lnSpc>
                <a:spcPct val="130000"/>
              </a:lnSpc>
              <a:buClr>
                <a:schemeClr val="accent1">
                  <a:lumMod val="75000"/>
                </a:schemeClr>
              </a:buClr>
              <a:buSzPct val="85000"/>
              <a:buFont typeface="Wingdings" panose="05000000000000000000" pitchFamily="2" charset="2"/>
              <a:buChar char="q"/>
            </a:pPr>
            <a:r>
              <a:rPr lang="bg-BG" sz="2400" dirty="0"/>
              <a:t>Бързо обобщаване на информацията и извеждане на информацията по даден показател (критерий);</a:t>
            </a:r>
          </a:p>
          <a:p>
            <a:pPr marL="811213" lvl="0" indent="-342900" algn="just" fontAlgn="base">
              <a:lnSpc>
                <a:spcPct val="130000"/>
              </a:lnSpc>
              <a:buClr>
                <a:schemeClr val="accent1">
                  <a:lumMod val="75000"/>
                </a:schemeClr>
              </a:buClr>
              <a:buSzPct val="85000"/>
              <a:buFont typeface="Wingdings" panose="05000000000000000000" pitchFamily="2" charset="2"/>
              <a:buChar char="q"/>
            </a:pPr>
            <a:r>
              <a:rPr lang="bg-BG" sz="2400" dirty="0"/>
              <a:t>Решаването на задачи като: сложни статистически анализи, оптимизация на база на математически количествени методи, имитационно икономическо моделиране и други изследвания;</a:t>
            </a:r>
          </a:p>
          <a:p>
            <a:pPr marL="811213" lvl="0" indent="-342900" algn="just" fontAlgn="base">
              <a:lnSpc>
                <a:spcPct val="130000"/>
              </a:lnSpc>
              <a:buClr>
                <a:schemeClr val="accent1">
                  <a:lumMod val="75000"/>
                </a:schemeClr>
              </a:buClr>
              <a:buSzPct val="85000"/>
              <a:buFont typeface="Wingdings" panose="05000000000000000000" pitchFamily="2" charset="2"/>
              <a:buChar char="q"/>
            </a:pPr>
            <a:r>
              <a:rPr lang="bg-BG" sz="2400" dirty="0"/>
              <a:t>Обработка и съхранение на по-големия обем информация;</a:t>
            </a:r>
          </a:p>
          <a:p>
            <a:pPr algn="ctr">
              <a:lnSpc>
                <a:spcPct val="130000"/>
              </a:lnSpc>
              <a:buClr>
                <a:srgbClr val="D34817">
                  <a:lumMod val="75000"/>
                </a:srgbClr>
              </a:buClr>
              <a:buSzPct val="85000"/>
            </a:pPr>
            <a:r>
              <a:rPr lang="bg-BG" sz="2400" b="1" dirty="0"/>
              <a:t>Повишаване качеството на управленските решения </a:t>
            </a:r>
          </a:p>
          <a:p>
            <a:pPr indent="534988" algn="just">
              <a:lnSpc>
                <a:spcPct val="130000"/>
              </a:lnSpc>
              <a:buClr>
                <a:schemeClr val="accent1">
                  <a:lumMod val="75000"/>
                </a:schemeClr>
              </a:buClr>
              <a:buSzPct val="85000"/>
            </a:pPr>
            <a:r>
              <a:rPr lang="bg-BG" sz="2400" dirty="0"/>
              <a:t>Използването на компютърна техника допринася в една или друга степен за повишаване на качеството на управление за всички управленски нива: </a:t>
            </a:r>
          </a:p>
        </p:txBody>
      </p:sp>
    </p:spTree>
    <p:extLst>
      <p:ext uri="{BB962C8B-B14F-4D97-AF65-F5344CB8AC3E}">
        <p14:creationId xmlns:p14="http://schemas.microsoft.com/office/powerpoint/2010/main" val="8911039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81674E5-CD74-4638-A238-012A517DC16A}" type="slidenum">
              <a:rPr lang="bg-BG" smtClean="0"/>
              <a:t>9</a:t>
            </a:fld>
            <a:endParaRPr lang="bg-BG" dirty="0"/>
          </a:p>
        </p:txBody>
      </p:sp>
      <p:sp>
        <p:nvSpPr>
          <p:cNvPr id="2" name="Rectangle 1"/>
          <p:cNvSpPr/>
          <p:nvPr/>
        </p:nvSpPr>
        <p:spPr>
          <a:xfrm>
            <a:off x="2032000" y="579293"/>
            <a:ext cx="9889706" cy="522387"/>
          </a:xfrm>
          <a:prstGeom prst="rect">
            <a:avLst/>
          </a:prstGeom>
        </p:spPr>
        <p:txBody>
          <a:bodyPr wrap="square">
            <a:spAutoFit/>
          </a:bodyPr>
          <a:lstStyle/>
          <a:p>
            <a:pPr indent="534988" algn="just">
              <a:lnSpc>
                <a:spcPct val="130000"/>
              </a:lnSpc>
              <a:buClr>
                <a:schemeClr val="accent1">
                  <a:lumMod val="75000"/>
                </a:schemeClr>
              </a:buClr>
              <a:buSzPct val="85000"/>
            </a:pPr>
            <a:endParaRPr lang="bg-BG" sz="2400" dirty="0">
              <a:latin typeface="Cambria" panose="02040503050406030204" pitchFamily="18" charset="0"/>
            </a:endParaRPr>
          </a:p>
        </p:txBody>
      </p:sp>
      <p:sp>
        <p:nvSpPr>
          <p:cNvPr id="3" name="Rectangle 2"/>
          <p:cNvSpPr/>
          <p:nvPr/>
        </p:nvSpPr>
        <p:spPr>
          <a:xfrm>
            <a:off x="1918362" y="414441"/>
            <a:ext cx="9889706" cy="4483471"/>
          </a:xfrm>
          <a:prstGeom prst="rect">
            <a:avLst/>
          </a:prstGeom>
        </p:spPr>
        <p:txBody>
          <a:bodyPr wrap="square">
            <a:spAutoFit/>
          </a:bodyPr>
          <a:lstStyle/>
          <a:p>
            <a:pPr marL="811213" indent="-342900" algn="just" fontAlgn="base">
              <a:lnSpc>
                <a:spcPct val="120000"/>
              </a:lnSpc>
              <a:buClr>
                <a:schemeClr val="accent1">
                  <a:lumMod val="75000"/>
                </a:schemeClr>
              </a:buClr>
              <a:buSzPct val="85000"/>
              <a:buFont typeface="Wingdings" panose="05000000000000000000" pitchFamily="2" charset="2"/>
              <a:buChar char="q"/>
            </a:pPr>
            <a:r>
              <a:rPr lang="bg-BG" sz="2400" dirty="0"/>
              <a:t>на оперативно ниво – за по-бързо въвеждане, контрол и реакция при работа с ежедневна ннформация, бърз достъп до текущи данни, например при следене и управление на складови доставки, управление на трафика на логистичния сектор и други;</a:t>
            </a:r>
          </a:p>
          <a:p>
            <a:pPr marL="811213" indent="-342900" algn="just" fontAlgn="base">
              <a:lnSpc>
                <a:spcPct val="120000"/>
              </a:lnSpc>
              <a:buClr>
                <a:schemeClr val="accent1">
                  <a:lumMod val="75000"/>
                </a:schemeClr>
              </a:buClr>
              <a:buSzPct val="85000"/>
              <a:buFont typeface="Wingdings" panose="05000000000000000000" pitchFamily="2" charset="2"/>
              <a:buChar char="q"/>
            </a:pPr>
            <a:r>
              <a:rPr lang="bg-BG" sz="2400" dirty="0"/>
              <a:t>на тактическо/развойно ниво - проектанти, научен персонал използват компютърна техника и специализиран софтуер за обновяване на производствения цикъл, подобряване на отделни компоненти на призводството, подготовка и тестване на нови продукти и други;</a:t>
            </a:r>
          </a:p>
        </p:txBody>
      </p:sp>
    </p:spTree>
    <p:extLst>
      <p:ext uri="{BB962C8B-B14F-4D97-AF65-F5344CB8AC3E}">
        <p14:creationId xmlns:p14="http://schemas.microsoft.com/office/powerpoint/2010/main" val="13827677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361EAF4EEEE804591ED1A3F666257FB" ma:contentTypeVersion="3" ma:contentTypeDescription="Create a new document." ma:contentTypeScope="" ma:versionID="4e4d59e4d7bd72171769544ca7fc6be4">
  <xsd:schema xmlns:xsd="http://www.w3.org/2001/XMLSchema" xmlns:xs="http://www.w3.org/2001/XMLSchema" xmlns:p="http://schemas.microsoft.com/office/2006/metadata/properties" xmlns:ns2="042b1482-c430-45c5-8976-5a3c44353f96" targetNamespace="http://schemas.microsoft.com/office/2006/metadata/properties" ma:root="true" ma:fieldsID="b77edc5a6cba8acca2327089705a8e63" ns2:_="">
    <xsd:import namespace="042b1482-c430-45c5-8976-5a3c44353f96"/>
    <xsd:element name="properties">
      <xsd:complexType>
        <xsd:sequence>
          <xsd:element name="documentManagement">
            <xsd:complexType>
              <xsd:all>
                <xsd:element ref="ns2:MediaServiceMetadata" minOccurs="0"/>
                <xsd:element ref="ns2:MediaServiceFastMetadata"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42b1482-c430-45c5-8976-5a3c44353f9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74C4951-1C69-4740-8B9D-79AD4256A90B}"/>
</file>

<file path=customXml/itemProps2.xml><?xml version="1.0" encoding="utf-8"?>
<ds:datastoreItem xmlns:ds="http://schemas.openxmlformats.org/officeDocument/2006/customXml" ds:itemID="{AD888BB0-59F5-41E5-94A5-119A902FED85}">
  <ds:schemaRefs>
    <ds:schemaRef ds:uri="http://schemas.microsoft.com/sharepoint/v3/contenttype/forms"/>
  </ds:schemaRefs>
</ds:datastoreItem>
</file>

<file path=customXml/itemProps3.xml><?xml version="1.0" encoding="utf-8"?>
<ds:datastoreItem xmlns:ds="http://schemas.openxmlformats.org/officeDocument/2006/customXml" ds:itemID="{9D3024F4-2422-4DA8-AB06-ECC1BAD326C8}">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Wood Type</Template>
  <TotalTime>12379</TotalTime>
  <Words>6077</Words>
  <Application>Microsoft Office PowerPoint</Application>
  <PresentationFormat>Widescreen</PresentationFormat>
  <Paragraphs>354</Paragraphs>
  <Slides>66</Slides>
  <Notes>65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66</vt:i4>
      </vt:variant>
    </vt:vector>
  </HeadingPairs>
  <TitlesOfParts>
    <vt:vector size="72" baseType="lpstr">
      <vt:lpstr>Calibri</vt:lpstr>
      <vt:lpstr>Cambria</vt:lpstr>
      <vt:lpstr>Rockwell</vt:lpstr>
      <vt:lpstr>Rockwell Condensed</vt:lpstr>
      <vt:lpstr>Wingdings</vt:lpstr>
      <vt:lpstr>Wood Type</vt:lpstr>
      <vt:lpstr>Системи за оперативна управленска информация. Маркетингова информационна система. Информационна система за управление на производството</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Organization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СИСТЕМЕН АНАЛИЗ</dc:title>
  <dc:creator>Windows User</dc:creator>
  <cp:lastModifiedBy>Maya</cp:lastModifiedBy>
  <cp:revision>300</cp:revision>
  <cp:lastPrinted>2022-11-04T09:12:25Z</cp:lastPrinted>
  <dcterms:created xsi:type="dcterms:W3CDTF">2022-08-03T05:13:19Z</dcterms:created>
  <dcterms:modified xsi:type="dcterms:W3CDTF">2023-11-29T14:17:18Z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0x0101004361EAF4EEEE804591ED1A3F666257FB</vt:lpwstr>
  </property>
</Properties>
</file>