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85"/>
  </p:notesMasterIdLst>
  <p:handoutMasterIdLst>
    <p:handoutMasterId r:id="rId86"/>
  </p:handoutMasterIdLst>
  <p:sldIdLst>
    <p:sldId id="256" r:id="rId5"/>
    <p:sldId id="470" r:id="rId6"/>
    <p:sldId id="471" r:id="rId7"/>
    <p:sldId id="472" r:id="rId8"/>
    <p:sldId id="473" r:id="rId9"/>
    <p:sldId id="474" r:id="rId10"/>
    <p:sldId id="476" r:id="rId11"/>
    <p:sldId id="475" r:id="rId12"/>
    <p:sldId id="477" r:id="rId13"/>
    <p:sldId id="480" r:id="rId14"/>
    <p:sldId id="481" r:id="rId15"/>
    <p:sldId id="478" r:id="rId16"/>
    <p:sldId id="479" r:id="rId17"/>
    <p:sldId id="261" r:id="rId18"/>
    <p:sldId id="441" r:id="rId19"/>
    <p:sldId id="442" r:id="rId20"/>
    <p:sldId id="444" r:id="rId21"/>
    <p:sldId id="445" r:id="rId22"/>
    <p:sldId id="446" r:id="rId23"/>
    <p:sldId id="304" r:id="rId24"/>
    <p:sldId id="305" r:id="rId25"/>
    <p:sldId id="389" r:id="rId26"/>
    <p:sldId id="263" r:id="rId27"/>
    <p:sldId id="390" r:id="rId28"/>
    <p:sldId id="447" r:id="rId29"/>
    <p:sldId id="448" r:id="rId30"/>
    <p:sldId id="449" r:id="rId31"/>
    <p:sldId id="450" r:id="rId32"/>
    <p:sldId id="451" r:id="rId33"/>
    <p:sldId id="267" r:id="rId34"/>
    <p:sldId id="345" r:id="rId35"/>
    <p:sldId id="346" r:id="rId36"/>
    <p:sldId id="347" r:id="rId37"/>
    <p:sldId id="348" r:id="rId38"/>
    <p:sldId id="350" r:id="rId39"/>
    <p:sldId id="296" r:id="rId40"/>
    <p:sldId id="340" r:id="rId41"/>
    <p:sldId id="482" r:id="rId42"/>
    <p:sldId id="483" r:id="rId43"/>
    <p:sldId id="484" r:id="rId44"/>
    <p:sldId id="337" r:id="rId45"/>
    <p:sldId id="338" r:id="rId46"/>
    <p:sldId id="392" r:id="rId47"/>
    <p:sldId id="393" r:id="rId48"/>
    <p:sldId id="485" r:id="rId49"/>
    <p:sldId id="486" r:id="rId50"/>
    <p:sldId id="487" r:id="rId51"/>
    <p:sldId id="488" r:id="rId52"/>
    <p:sldId id="394" r:id="rId53"/>
    <p:sldId id="395" r:id="rId54"/>
    <p:sldId id="396" r:id="rId55"/>
    <p:sldId id="397" r:id="rId56"/>
    <p:sldId id="398" r:id="rId57"/>
    <p:sldId id="341" r:id="rId58"/>
    <p:sldId id="399" r:id="rId59"/>
    <p:sldId id="400" r:id="rId60"/>
    <p:sldId id="402" r:id="rId61"/>
    <p:sldId id="403" r:id="rId62"/>
    <p:sldId id="404" r:id="rId63"/>
    <p:sldId id="405" r:id="rId64"/>
    <p:sldId id="406" r:id="rId65"/>
    <p:sldId id="407" r:id="rId66"/>
    <p:sldId id="408" r:id="rId67"/>
    <p:sldId id="453" r:id="rId68"/>
    <p:sldId id="454" r:id="rId69"/>
    <p:sldId id="455" r:id="rId70"/>
    <p:sldId id="456" r:id="rId71"/>
    <p:sldId id="457" r:id="rId72"/>
    <p:sldId id="458" r:id="rId73"/>
    <p:sldId id="459" r:id="rId74"/>
    <p:sldId id="461" r:id="rId75"/>
    <p:sldId id="462" r:id="rId76"/>
    <p:sldId id="463" r:id="rId77"/>
    <p:sldId id="464" r:id="rId78"/>
    <p:sldId id="465" r:id="rId79"/>
    <p:sldId id="466" r:id="rId80"/>
    <p:sldId id="467" r:id="rId81"/>
    <p:sldId id="468" r:id="rId82"/>
    <p:sldId id="439" r:id="rId83"/>
    <p:sldId id="440" r:id="rId84"/>
  </p:sldIdLst>
  <p:sldSz cx="12192000" cy="6858000"/>
  <p:notesSz cx="6761163" cy="9942513"/>
  <p:defaultTextStyle>
    <a:defPPr>
      <a:defRPr lang="bg-B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40" autoAdjust="0"/>
    <p:restoredTop sz="95000" autoAdjust="0"/>
  </p:normalViewPr>
  <p:slideViewPr>
    <p:cSldViewPr snapToGrid="0">
      <p:cViewPr varScale="1">
        <p:scale>
          <a:sx n="79" d="100"/>
          <a:sy n="79" d="100"/>
        </p:scale>
        <p:origin x="682" y="62"/>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6" d="100"/>
          <a:sy n="66" d="100"/>
        </p:scale>
        <p:origin x="3234" y="48"/>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slide" Target="slides/slide80.xml"/><Relationship Id="rId89" Type="http://schemas.openxmlformats.org/officeDocument/2006/relationships/theme" Target="theme/theme1.xml"/><Relationship Id="rId16" Type="http://schemas.openxmlformats.org/officeDocument/2006/relationships/slide" Target="slides/slide12.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5" Type="http://schemas.openxmlformats.org/officeDocument/2006/relationships/slide" Target="slides/slide1.xml"/><Relationship Id="rId90" Type="http://schemas.openxmlformats.org/officeDocument/2006/relationships/tableStyles" Target="tableStyles.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slide" Target="slides/slide73.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slide" Target="slides/slide76.xml"/><Relationship Id="rId85" Type="http://schemas.openxmlformats.org/officeDocument/2006/relationships/notesMaster" Target="notesMasters/notesMaster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slide" Target="slides/slide79.xml"/><Relationship Id="rId88"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7" Type="http://schemas.openxmlformats.org/officeDocument/2006/relationships/slide" Target="slides/slide3.xml"/><Relationship Id="rId71" Type="http://schemas.openxmlformats.org/officeDocument/2006/relationships/slide" Target="slides/slide67.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presProps" Target="presProps.xml"/><Relationship Id="rId61" Type="http://schemas.openxmlformats.org/officeDocument/2006/relationships/slide" Target="slides/slide57.xml"/><Relationship Id="rId82" Type="http://schemas.openxmlformats.org/officeDocument/2006/relationships/slide" Target="slides/slide78.xml"/><Relationship Id="rId19" Type="http://schemas.openxmlformats.org/officeDocument/2006/relationships/slide" Target="slides/slide1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2929837" cy="498853"/>
          </a:xfrm>
          <a:prstGeom prst="rect">
            <a:avLst/>
          </a:prstGeom>
        </p:spPr>
        <p:txBody>
          <a:bodyPr vert="horz" lIns="92930" tIns="46465" rIns="92930" bIns="46465" rtlCol="0"/>
          <a:lstStyle>
            <a:lvl1pPr algn="l">
              <a:defRPr sz="1200"/>
            </a:lvl1pPr>
          </a:lstStyle>
          <a:p>
            <a:endParaRPr lang="bg-BG" dirty="0"/>
          </a:p>
        </p:txBody>
      </p:sp>
      <p:sp>
        <p:nvSpPr>
          <p:cNvPr id="3" name="Date Placeholder 2"/>
          <p:cNvSpPr>
            <a:spLocks noGrp="1"/>
          </p:cNvSpPr>
          <p:nvPr>
            <p:ph type="dt" sz="quarter" idx="1"/>
          </p:nvPr>
        </p:nvSpPr>
        <p:spPr>
          <a:xfrm>
            <a:off x="3829762" y="0"/>
            <a:ext cx="2929837" cy="498853"/>
          </a:xfrm>
          <a:prstGeom prst="rect">
            <a:avLst/>
          </a:prstGeom>
        </p:spPr>
        <p:txBody>
          <a:bodyPr vert="horz" lIns="92930" tIns="46465" rIns="92930" bIns="46465" rtlCol="0"/>
          <a:lstStyle>
            <a:lvl1pPr algn="r">
              <a:defRPr sz="1200"/>
            </a:lvl1pPr>
          </a:lstStyle>
          <a:p>
            <a:fld id="{62DAF501-497E-4319-B484-C5A85BB3EFD3}" type="datetimeFigureOut">
              <a:rPr lang="bg-BG" smtClean="0"/>
              <a:t>28.11.2023 г.</a:t>
            </a:fld>
            <a:endParaRPr lang="bg-BG" dirty="0"/>
          </a:p>
        </p:txBody>
      </p:sp>
      <p:sp>
        <p:nvSpPr>
          <p:cNvPr id="4" name="Footer Placeholder 3"/>
          <p:cNvSpPr>
            <a:spLocks noGrp="1"/>
          </p:cNvSpPr>
          <p:nvPr>
            <p:ph type="ftr" sz="quarter" idx="2"/>
          </p:nvPr>
        </p:nvSpPr>
        <p:spPr>
          <a:xfrm>
            <a:off x="1" y="9443663"/>
            <a:ext cx="2929837" cy="498852"/>
          </a:xfrm>
          <a:prstGeom prst="rect">
            <a:avLst/>
          </a:prstGeom>
        </p:spPr>
        <p:txBody>
          <a:bodyPr vert="horz" lIns="92930" tIns="46465" rIns="92930" bIns="46465" rtlCol="0" anchor="b"/>
          <a:lstStyle>
            <a:lvl1pPr algn="l">
              <a:defRPr sz="1200"/>
            </a:lvl1pPr>
          </a:lstStyle>
          <a:p>
            <a:endParaRPr lang="bg-BG" dirty="0"/>
          </a:p>
        </p:txBody>
      </p:sp>
      <p:sp>
        <p:nvSpPr>
          <p:cNvPr id="5" name="Slide Number Placeholder 4"/>
          <p:cNvSpPr>
            <a:spLocks noGrp="1"/>
          </p:cNvSpPr>
          <p:nvPr>
            <p:ph type="sldNum" sz="quarter" idx="3"/>
          </p:nvPr>
        </p:nvSpPr>
        <p:spPr>
          <a:xfrm>
            <a:off x="3829762" y="9443663"/>
            <a:ext cx="2929837" cy="498852"/>
          </a:xfrm>
          <a:prstGeom prst="rect">
            <a:avLst/>
          </a:prstGeom>
        </p:spPr>
        <p:txBody>
          <a:bodyPr vert="horz" lIns="92930" tIns="46465" rIns="92930" bIns="46465" rtlCol="0" anchor="b"/>
          <a:lstStyle>
            <a:lvl1pPr algn="r">
              <a:defRPr sz="1200"/>
            </a:lvl1pPr>
          </a:lstStyle>
          <a:p>
            <a:fld id="{335249C7-B5B2-4541-A187-B12F42083CB5}" type="slidenum">
              <a:rPr lang="bg-BG" smtClean="0"/>
              <a:t>‹#›</a:t>
            </a:fld>
            <a:endParaRPr lang="bg-BG" dirty="0"/>
          </a:p>
        </p:txBody>
      </p:sp>
    </p:spTree>
    <p:extLst>
      <p:ext uri="{BB962C8B-B14F-4D97-AF65-F5344CB8AC3E}">
        <p14:creationId xmlns:p14="http://schemas.microsoft.com/office/powerpoint/2010/main" val="387324890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2929837" cy="498853"/>
          </a:xfrm>
          <a:prstGeom prst="rect">
            <a:avLst/>
          </a:prstGeom>
        </p:spPr>
        <p:txBody>
          <a:bodyPr vert="horz" lIns="92930" tIns="46465" rIns="92930" bIns="46465" rtlCol="0"/>
          <a:lstStyle>
            <a:lvl1pPr algn="l">
              <a:defRPr sz="1200"/>
            </a:lvl1pPr>
          </a:lstStyle>
          <a:p>
            <a:endParaRPr lang="bg-BG" dirty="0"/>
          </a:p>
        </p:txBody>
      </p:sp>
      <p:sp>
        <p:nvSpPr>
          <p:cNvPr id="3" name="Date Placeholder 2"/>
          <p:cNvSpPr>
            <a:spLocks noGrp="1"/>
          </p:cNvSpPr>
          <p:nvPr>
            <p:ph type="dt" idx="1"/>
          </p:nvPr>
        </p:nvSpPr>
        <p:spPr>
          <a:xfrm>
            <a:off x="3829762" y="0"/>
            <a:ext cx="2929837" cy="498853"/>
          </a:xfrm>
          <a:prstGeom prst="rect">
            <a:avLst/>
          </a:prstGeom>
        </p:spPr>
        <p:txBody>
          <a:bodyPr vert="horz" lIns="92930" tIns="46465" rIns="92930" bIns="46465" rtlCol="0"/>
          <a:lstStyle>
            <a:lvl1pPr algn="r">
              <a:defRPr sz="1200"/>
            </a:lvl1pPr>
          </a:lstStyle>
          <a:p>
            <a:fld id="{72A934B3-15CF-49D7-9C90-2FBDF446DA56}" type="datetimeFigureOut">
              <a:rPr lang="bg-BG" smtClean="0"/>
              <a:t>28.11.2023 г.</a:t>
            </a:fld>
            <a:endParaRPr lang="bg-BG" dirty="0"/>
          </a:p>
        </p:txBody>
      </p:sp>
      <p:sp>
        <p:nvSpPr>
          <p:cNvPr id="4" name="Slide Image Placeholder 3"/>
          <p:cNvSpPr>
            <a:spLocks noGrp="1" noRot="1" noChangeAspect="1"/>
          </p:cNvSpPr>
          <p:nvPr>
            <p:ph type="sldImg" idx="2"/>
          </p:nvPr>
        </p:nvSpPr>
        <p:spPr>
          <a:xfrm>
            <a:off x="398463" y="1243013"/>
            <a:ext cx="5964237" cy="3355975"/>
          </a:xfrm>
          <a:prstGeom prst="rect">
            <a:avLst/>
          </a:prstGeom>
          <a:noFill/>
          <a:ln w="12700">
            <a:solidFill>
              <a:prstClr val="black"/>
            </a:solidFill>
          </a:ln>
        </p:spPr>
        <p:txBody>
          <a:bodyPr vert="horz" lIns="92930" tIns="46465" rIns="92930" bIns="46465" rtlCol="0" anchor="ctr"/>
          <a:lstStyle/>
          <a:p>
            <a:endParaRPr lang="bg-BG" dirty="0"/>
          </a:p>
        </p:txBody>
      </p:sp>
      <p:sp>
        <p:nvSpPr>
          <p:cNvPr id="5" name="Notes Placeholder 4"/>
          <p:cNvSpPr>
            <a:spLocks noGrp="1"/>
          </p:cNvSpPr>
          <p:nvPr>
            <p:ph type="body" sz="quarter" idx="3"/>
          </p:nvPr>
        </p:nvSpPr>
        <p:spPr>
          <a:xfrm>
            <a:off x="676117" y="4784834"/>
            <a:ext cx="5408930" cy="3914864"/>
          </a:xfrm>
          <a:prstGeom prst="rect">
            <a:avLst/>
          </a:prstGeom>
        </p:spPr>
        <p:txBody>
          <a:bodyPr vert="horz" lIns="92930" tIns="46465" rIns="92930" bIns="46465"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bg-BG"/>
          </a:p>
        </p:txBody>
      </p:sp>
      <p:sp>
        <p:nvSpPr>
          <p:cNvPr id="6" name="Footer Placeholder 5"/>
          <p:cNvSpPr>
            <a:spLocks noGrp="1"/>
          </p:cNvSpPr>
          <p:nvPr>
            <p:ph type="ftr" sz="quarter" idx="4"/>
          </p:nvPr>
        </p:nvSpPr>
        <p:spPr>
          <a:xfrm>
            <a:off x="1" y="9443663"/>
            <a:ext cx="2929837" cy="498852"/>
          </a:xfrm>
          <a:prstGeom prst="rect">
            <a:avLst/>
          </a:prstGeom>
        </p:spPr>
        <p:txBody>
          <a:bodyPr vert="horz" lIns="92930" tIns="46465" rIns="92930" bIns="46465" rtlCol="0" anchor="b"/>
          <a:lstStyle>
            <a:lvl1pPr algn="l">
              <a:defRPr sz="1200"/>
            </a:lvl1pPr>
          </a:lstStyle>
          <a:p>
            <a:endParaRPr lang="bg-BG" dirty="0"/>
          </a:p>
        </p:txBody>
      </p:sp>
      <p:sp>
        <p:nvSpPr>
          <p:cNvPr id="7" name="Slide Number Placeholder 6"/>
          <p:cNvSpPr>
            <a:spLocks noGrp="1"/>
          </p:cNvSpPr>
          <p:nvPr>
            <p:ph type="sldNum" sz="quarter" idx="5"/>
          </p:nvPr>
        </p:nvSpPr>
        <p:spPr>
          <a:xfrm>
            <a:off x="3829762" y="9443663"/>
            <a:ext cx="2929837" cy="498852"/>
          </a:xfrm>
          <a:prstGeom prst="rect">
            <a:avLst/>
          </a:prstGeom>
        </p:spPr>
        <p:txBody>
          <a:bodyPr vert="horz" lIns="92930" tIns="46465" rIns="92930" bIns="46465" rtlCol="0" anchor="b"/>
          <a:lstStyle>
            <a:lvl1pPr algn="r">
              <a:defRPr sz="1200"/>
            </a:lvl1pPr>
          </a:lstStyle>
          <a:p>
            <a:fld id="{5617F9B7-5110-4225-A395-C002DCB96977}" type="slidenum">
              <a:rPr lang="bg-BG" smtClean="0"/>
              <a:t>‹#›</a:t>
            </a:fld>
            <a:endParaRPr lang="bg-BG" dirty="0"/>
          </a:p>
        </p:txBody>
      </p:sp>
    </p:spTree>
    <p:extLst>
      <p:ext uri="{BB962C8B-B14F-4D97-AF65-F5344CB8AC3E}">
        <p14:creationId xmlns:p14="http://schemas.microsoft.com/office/powerpoint/2010/main" val="17727614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10"/>
          </p:nvPr>
        </p:nvSpPr>
        <p:spPr/>
        <p:txBody>
          <a:bodyPr/>
          <a:lstStyle/>
          <a:p>
            <a:fld id="{5617F9B7-5110-4225-A395-C002DCB96977}" type="slidenum">
              <a:rPr lang="bg-BG" smtClean="0"/>
              <a:t>2</a:t>
            </a:fld>
            <a:endParaRPr lang="bg-BG" dirty="0"/>
          </a:p>
        </p:txBody>
      </p:sp>
    </p:spTree>
    <p:extLst>
      <p:ext uri="{BB962C8B-B14F-4D97-AF65-F5344CB8AC3E}">
        <p14:creationId xmlns:p14="http://schemas.microsoft.com/office/powerpoint/2010/main" val="12391409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10"/>
          </p:nvPr>
        </p:nvSpPr>
        <p:spPr/>
        <p:txBody>
          <a:bodyPr/>
          <a:lstStyle/>
          <a:p>
            <a:fld id="{5617F9B7-5110-4225-A395-C002DCB96977}" type="slidenum">
              <a:rPr lang="bg-BG" smtClean="0"/>
              <a:t>11</a:t>
            </a:fld>
            <a:endParaRPr lang="bg-BG" dirty="0"/>
          </a:p>
        </p:txBody>
      </p:sp>
    </p:spTree>
    <p:extLst>
      <p:ext uri="{BB962C8B-B14F-4D97-AF65-F5344CB8AC3E}">
        <p14:creationId xmlns:p14="http://schemas.microsoft.com/office/powerpoint/2010/main" val="11877958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10"/>
          </p:nvPr>
        </p:nvSpPr>
        <p:spPr/>
        <p:txBody>
          <a:bodyPr/>
          <a:lstStyle/>
          <a:p>
            <a:fld id="{5617F9B7-5110-4225-A395-C002DCB96977}" type="slidenum">
              <a:rPr lang="bg-BG" smtClean="0"/>
              <a:t>12</a:t>
            </a:fld>
            <a:endParaRPr lang="bg-BG" dirty="0"/>
          </a:p>
        </p:txBody>
      </p:sp>
    </p:spTree>
    <p:extLst>
      <p:ext uri="{BB962C8B-B14F-4D97-AF65-F5344CB8AC3E}">
        <p14:creationId xmlns:p14="http://schemas.microsoft.com/office/powerpoint/2010/main" val="9767787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10"/>
          </p:nvPr>
        </p:nvSpPr>
        <p:spPr/>
        <p:txBody>
          <a:bodyPr/>
          <a:lstStyle/>
          <a:p>
            <a:fld id="{5617F9B7-5110-4225-A395-C002DCB96977}" type="slidenum">
              <a:rPr lang="bg-BG" smtClean="0"/>
              <a:t>13</a:t>
            </a:fld>
            <a:endParaRPr lang="bg-BG" dirty="0"/>
          </a:p>
        </p:txBody>
      </p:sp>
    </p:spTree>
    <p:extLst>
      <p:ext uri="{BB962C8B-B14F-4D97-AF65-F5344CB8AC3E}">
        <p14:creationId xmlns:p14="http://schemas.microsoft.com/office/powerpoint/2010/main" val="33046130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10"/>
          </p:nvPr>
        </p:nvSpPr>
        <p:spPr/>
        <p:txBody>
          <a:bodyPr/>
          <a:lstStyle/>
          <a:p>
            <a:fld id="{5617F9B7-5110-4225-A395-C002DCB96977}" type="slidenum">
              <a:rPr lang="bg-BG" smtClean="0"/>
              <a:t>14</a:t>
            </a:fld>
            <a:endParaRPr lang="bg-BG" dirty="0"/>
          </a:p>
        </p:txBody>
      </p:sp>
    </p:spTree>
    <p:extLst>
      <p:ext uri="{BB962C8B-B14F-4D97-AF65-F5344CB8AC3E}">
        <p14:creationId xmlns:p14="http://schemas.microsoft.com/office/powerpoint/2010/main" val="9086482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10"/>
          </p:nvPr>
        </p:nvSpPr>
        <p:spPr/>
        <p:txBody>
          <a:bodyPr/>
          <a:lstStyle/>
          <a:p>
            <a:fld id="{5617F9B7-5110-4225-A395-C002DCB96977}" type="slidenum">
              <a:rPr lang="bg-BG" smtClean="0"/>
              <a:t>15</a:t>
            </a:fld>
            <a:endParaRPr lang="bg-BG" dirty="0"/>
          </a:p>
        </p:txBody>
      </p:sp>
    </p:spTree>
    <p:extLst>
      <p:ext uri="{BB962C8B-B14F-4D97-AF65-F5344CB8AC3E}">
        <p14:creationId xmlns:p14="http://schemas.microsoft.com/office/powerpoint/2010/main" val="259912875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10"/>
          </p:nvPr>
        </p:nvSpPr>
        <p:spPr/>
        <p:txBody>
          <a:bodyPr/>
          <a:lstStyle/>
          <a:p>
            <a:fld id="{5617F9B7-5110-4225-A395-C002DCB96977}" type="slidenum">
              <a:rPr lang="bg-BG" smtClean="0"/>
              <a:t>16</a:t>
            </a:fld>
            <a:endParaRPr lang="bg-BG" dirty="0"/>
          </a:p>
        </p:txBody>
      </p:sp>
    </p:spTree>
    <p:extLst>
      <p:ext uri="{BB962C8B-B14F-4D97-AF65-F5344CB8AC3E}">
        <p14:creationId xmlns:p14="http://schemas.microsoft.com/office/powerpoint/2010/main" val="25991287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10"/>
          </p:nvPr>
        </p:nvSpPr>
        <p:spPr/>
        <p:txBody>
          <a:bodyPr/>
          <a:lstStyle/>
          <a:p>
            <a:fld id="{5617F9B7-5110-4225-A395-C002DCB96977}" type="slidenum">
              <a:rPr lang="bg-BG" smtClean="0"/>
              <a:t>17</a:t>
            </a:fld>
            <a:endParaRPr lang="bg-BG" dirty="0"/>
          </a:p>
        </p:txBody>
      </p:sp>
    </p:spTree>
    <p:extLst>
      <p:ext uri="{BB962C8B-B14F-4D97-AF65-F5344CB8AC3E}">
        <p14:creationId xmlns:p14="http://schemas.microsoft.com/office/powerpoint/2010/main" val="259912875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10"/>
          </p:nvPr>
        </p:nvSpPr>
        <p:spPr/>
        <p:txBody>
          <a:bodyPr/>
          <a:lstStyle/>
          <a:p>
            <a:fld id="{5617F9B7-5110-4225-A395-C002DCB96977}" type="slidenum">
              <a:rPr lang="bg-BG" smtClean="0"/>
              <a:t>18</a:t>
            </a:fld>
            <a:endParaRPr lang="bg-BG" dirty="0"/>
          </a:p>
        </p:txBody>
      </p:sp>
    </p:spTree>
    <p:extLst>
      <p:ext uri="{BB962C8B-B14F-4D97-AF65-F5344CB8AC3E}">
        <p14:creationId xmlns:p14="http://schemas.microsoft.com/office/powerpoint/2010/main" val="259912875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10"/>
          </p:nvPr>
        </p:nvSpPr>
        <p:spPr/>
        <p:txBody>
          <a:bodyPr/>
          <a:lstStyle/>
          <a:p>
            <a:fld id="{5617F9B7-5110-4225-A395-C002DCB96977}" type="slidenum">
              <a:rPr lang="bg-BG" smtClean="0"/>
              <a:t>19</a:t>
            </a:fld>
            <a:endParaRPr lang="bg-BG" dirty="0"/>
          </a:p>
        </p:txBody>
      </p:sp>
    </p:spTree>
    <p:extLst>
      <p:ext uri="{BB962C8B-B14F-4D97-AF65-F5344CB8AC3E}">
        <p14:creationId xmlns:p14="http://schemas.microsoft.com/office/powerpoint/2010/main" val="259912875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10"/>
          </p:nvPr>
        </p:nvSpPr>
        <p:spPr/>
        <p:txBody>
          <a:bodyPr/>
          <a:lstStyle/>
          <a:p>
            <a:fld id="{5617F9B7-5110-4225-A395-C002DCB96977}" type="slidenum">
              <a:rPr lang="bg-BG" smtClean="0"/>
              <a:t>20</a:t>
            </a:fld>
            <a:endParaRPr lang="bg-BG" dirty="0"/>
          </a:p>
        </p:txBody>
      </p:sp>
    </p:spTree>
    <p:extLst>
      <p:ext uri="{BB962C8B-B14F-4D97-AF65-F5344CB8AC3E}">
        <p14:creationId xmlns:p14="http://schemas.microsoft.com/office/powerpoint/2010/main" val="25991287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10"/>
          </p:nvPr>
        </p:nvSpPr>
        <p:spPr/>
        <p:txBody>
          <a:bodyPr/>
          <a:lstStyle/>
          <a:p>
            <a:fld id="{5617F9B7-5110-4225-A395-C002DCB96977}" type="slidenum">
              <a:rPr lang="bg-BG" smtClean="0"/>
              <a:t>3</a:t>
            </a:fld>
            <a:endParaRPr lang="bg-BG" dirty="0"/>
          </a:p>
        </p:txBody>
      </p:sp>
    </p:spTree>
    <p:extLst>
      <p:ext uri="{BB962C8B-B14F-4D97-AF65-F5344CB8AC3E}">
        <p14:creationId xmlns:p14="http://schemas.microsoft.com/office/powerpoint/2010/main" val="109574985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10"/>
          </p:nvPr>
        </p:nvSpPr>
        <p:spPr/>
        <p:txBody>
          <a:bodyPr/>
          <a:lstStyle/>
          <a:p>
            <a:fld id="{5617F9B7-5110-4225-A395-C002DCB96977}" type="slidenum">
              <a:rPr lang="bg-BG" smtClean="0"/>
              <a:t>21</a:t>
            </a:fld>
            <a:endParaRPr lang="bg-BG" dirty="0"/>
          </a:p>
        </p:txBody>
      </p:sp>
    </p:spTree>
    <p:extLst>
      <p:ext uri="{BB962C8B-B14F-4D97-AF65-F5344CB8AC3E}">
        <p14:creationId xmlns:p14="http://schemas.microsoft.com/office/powerpoint/2010/main" val="404766020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lnSpc>
                <a:spcPct val="80000"/>
              </a:lnSpc>
              <a:defRPr/>
            </a:pPr>
            <a:endParaRPr lang="bg-BG" dirty="0"/>
          </a:p>
        </p:txBody>
      </p:sp>
      <p:sp>
        <p:nvSpPr>
          <p:cNvPr id="4" name="Slide Number Placeholder 3"/>
          <p:cNvSpPr>
            <a:spLocks noGrp="1"/>
          </p:cNvSpPr>
          <p:nvPr>
            <p:ph type="sldNum" sz="quarter" idx="10"/>
          </p:nvPr>
        </p:nvSpPr>
        <p:spPr/>
        <p:txBody>
          <a:bodyPr/>
          <a:lstStyle/>
          <a:p>
            <a:fld id="{5617F9B7-5110-4225-A395-C002DCB96977}" type="slidenum">
              <a:rPr lang="bg-BG" smtClean="0"/>
              <a:t>22</a:t>
            </a:fld>
            <a:endParaRPr lang="bg-BG" dirty="0"/>
          </a:p>
        </p:txBody>
      </p:sp>
    </p:spTree>
    <p:extLst>
      <p:ext uri="{BB962C8B-B14F-4D97-AF65-F5344CB8AC3E}">
        <p14:creationId xmlns:p14="http://schemas.microsoft.com/office/powerpoint/2010/main" val="194132870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10"/>
          </p:nvPr>
        </p:nvSpPr>
        <p:spPr/>
        <p:txBody>
          <a:bodyPr/>
          <a:lstStyle/>
          <a:p>
            <a:fld id="{5617F9B7-5110-4225-A395-C002DCB96977}" type="slidenum">
              <a:rPr lang="bg-BG" smtClean="0"/>
              <a:t>23</a:t>
            </a:fld>
            <a:endParaRPr lang="bg-BG" dirty="0"/>
          </a:p>
        </p:txBody>
      </p:sp>
    </p:spTree>
    <p:extLst>
      <p:ext uri="{BB962C8B-B14F-4D97-AF65-F5344CB8AC3E}">
        <p14:creationId xmlns:p14="http://schemas.microsoft.com/office/powerpoint/2010/main" val="111082300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10"/>
          </p:nvPr>
        </p:nvSpPr>
        <p:spPr/>
        <p:txBody>
          <a:bodyPr/>
          <a:lstStyle/>
          <a:p>
            <a:fld id="{5617F9B7-5110-4225-A395-C002DCB96977}" type="slidenum">
              <a:rPr lang="bg-BG" smtClean="0"/>
              <a:t>24</a:t>
            </a:fld>
            <a:endParaRPr lang="bg-BG" dirty="0"/>
          </a:p>
        </p:txBody>
      </p:sp>
    </p:spTree>
    <p:extLst>
      <p:ext uri="{BB962C8B-B14F-4D97-AF65-F5344CB8AC3E}">
        <p14:creationId xmlns:p14="http://schemas.microsoft.com/office/powerpoint/2010/main" val="182645146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10"/>
          </p:nvPr>
        </p:nvSpPr>
        <p:spPr/>
        <p:txBody>
          <a:bodyPr/>
          <a:lstStyle/>
          <a:p>
            <a:fld id="{5617F9B7-5110-4225-A395-C002DCB96977}" type="slidenum">
              <a:rPr lang="bg-BG" smtClean="0"/>
              <a:t>25</a:t>
            </a:fld>
            <a:endParaRPr lang="bg-BG" dirty="0"/>
          </a:p>
        </p:txBody>
      </p:sp>
    </p:spTree>
    <p:extLst>
      <p:ext uri="{BB962C8B-B14F-4D97-AF65-F5344CB8AC3E}">
        <p14:creationId xmlns:p14="http://schemas.microsoft.com/office/powerpoint/2010/main" val="182645146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10"/>
          </p:nvPr>
        </p:nvSpPr>
        <p:spPr/>
        <p:txBody>
          <a:bodyPr/>
          <a:lstStyle/>
          <a:p>
            <a:fld id="{5617F9B7-5110-4225-A395-C002DCB96977}" type="slidenum">
              <a:rPr lang="bg-BG" smtClean="0"/>
              <a:t>26</a:t>
            </a:fld>
            <a:endParaRPr lang="bg-BG" dirty="0"/>
          </a:p>
        </p:txBody>
      </p:sp>
    </p:spTree>
    <p:extLst>
      <p:ext uri="{BB962C8B-B14F-4D97-AF65-F5344CB8AC3E}">
        <p14:creationId xmlns:p14="http://schemas.microsoft.com/office/powerpoint/2010/main" val="182645146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10"/>
          </p:nvPr>
        </p:nvSpPr>
        <p:spPr/>
        <p:txBody>
          <a:bodyPr/>
          <a:lstStyle/>
          <a:p>
            <a:fld id="{5617F9B7-5110-4225-A395-C002DCB96977}" type="slidenum">
              <a:rPr lang="bg-BG" smtClean="0"/>
              <a:t>27</a:t>
            </a:fld>
            <a:endParaRPr lang="bg-BG" dirty="0"/>
          </a:p>
        </p:txBody>
      </p:sp>
    </p:spTree>
    <p:extLst>
      <p:ext uri="{BB962C8B-B14F-4D97-AF65-F5344CB8AC3E}">
        <p14:creationId xmlns:p14="http://schemas.microsoft.com/office/powerpoint/2010/main" val="182645146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10"/>
          </p:nvPr>
        </p:nvSpPr>
        <p:spPr/>
        <p:txBody>
          <a:bodyPr/>
          <a:lstStyle/>
          <a:p>
            <a:fld id="{5617F9B7-5110-4225-A395-C002DCB96977}" type="slidenum">
              <a:rPr lang="bg-BG" smtClean="0"/>
              <a:t>28</a:t>
            </a:fld>
            <a:endParaRPr lang="bg-BG" dirty="0"/>
          </a:p>
        </p:txBody>
      </p:sp>
    </p:spTree>
    <p:extLst>
      <p:ext uri="{BB962C8B-B14F-4D97-AF65-F5344CB8AC3E}">
        <p14:creationId xmlns:p14="http://schemas.microsoft.com/office/powerpoint/2010/main" val="182645146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10"/>
          </p:nvPr>
        </p:nvSpPr>
        <p:spPr/>
        <p:txBody>
          <a:bodyPr/>
          <a:lstStyle/>
          <a:p>
            <a:fld id="{5617F9B7-5110-4225-A395-C002DCB96977}" type="slidenum">
              <a:rPr lang="bg-BG" smtClean="0"/>
              <a:t>29</a:t>
            </a:fld>
            <a:endParaRPr lang="bg-BG" dirty="0"/>
          </a:p>
        </p:txBody>
      </p:sp>
    </p:spTree>
    <p:extLst>
      <p:ext uri="{BB962C8B-B14F-4D97-AF65-F5344CB8AC3E}">
        <p14:creationId xmlns:p14="http://schemas.microsoft.com/office/powerpoint/2010/main" val="182645146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10"/>
          </p:nvPr>
        </p:nvSpPr>
        <p:spPr/>
        <p:txBody>
          <a:bodyPr/>
          <a:lstStyle/>
          <a:p>
            <a:fld id="{5617F9B7-5110-4225-A395-C002DCB96977}" type="slidenum">
              <a:rPr lang="bg-BG" smtClean="0"/>
              <a:t>30</a:t>
            </a:fld>
            <a:endParaRPr lang="bg-BG" dirty="0"/>
          </a:p>
        </p:txBody>
      </p:sp>
    </p:spTree>
    <p:extLst>
      <p:ext uri="{BB962C8B-B14F-4D97-AF65-F5344CB8AC3E}">
        <p14:creationId xmlns:p14="http://schemas.microsoft.com/office/powerpoint/2010/main" val="4849407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10"/>
          </p:nvPr>
        </p:nvSpPr>
        <p:spPr/>
        <p:txBody>
          <a:bodyPr/>
          <a:lstStyle/>
          <a:p>
            <a:fld id="{5617F9B7-5110-4225-A395-C002DCB96977}" type="slidenum">
              <a:rPr lang="bg-BG" smtClean="0"/>
              <a:t>4</a:t>
            </a:fld>
            <a:endParaRPr lang="bg-BG" dirty="0"/>
          </a:p>
        </p:txBody>
      </p:sp>
    </p:spTree>
    <p:extLst>
      <p:ext uri="{BB962C8B-B14F-4D97-AF65-F5344CB8AC3E}">
        <p14:creationId xmlns:p14="http://schemas.microsoft.com/office/powerpoint/2010/main" val="208195038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10"/>
          </p:nvPr>
        </p:nvSpPr>
        <p:spPr/>
        <p:txBody>
          <a:bodyPr/>
          <a:lstStyle/>
          <a:p>
            <a:fld id="{5617F9B7-5110-4225-A395-C002DCB96977}" type="slidenum">
              <a:rPr lang="bg-BG" smtClean="0"/>
              <a:t>31</a:t>
            </a:fld>
            <a:endParaRPr lang="bg-BG" dirty="0"/>
          </a:p>
        </p:txBody>
      </p:sp>
    </p:spTree>
    <p:extLst>
      <p:ext uri="{BB962C8B-B14F-4D97-AF65-F5344CB8AC3E}">
        <p14:creationId xmlns:p14="http://schemas.microsoft.com/office/powerpoint/2010/main" val="274792638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10"/>
          </p:nvPr>
        </p:nvSpPr>
        <p:spPr/>
        <p:txBody>
          <a:bodyPr/>
          <a:lstStyle/>
          <a:p>
            <a:fld id="{5617F9B7-5110-4225-A395-C002DCB96977}" type="slidenum">
              <a:rPr lang="bg-BG" smtClean="0"/>
              <a:t>32</a:t>
            </a:fld>
            <a:endParaRPr lang="bg-BG" dirty="0"/>
          </a:p>
        </p:txBody>
      </p:sp>
    </p:spTree>
    <p:extLst>
      <p:ext uri="{BB962C8B-B14F-4D97-AF65-F5344CB8AC3E}">
        <p14:creationId xmlns:p14="http://schemas.microsoft.com/office/powerpoint/2010/main" val="182645146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10"/>
          </p:nvPr>
        </p:nvSpPr>
        <p:spPr/>
        <p:txBody>
          <a:bodyPr/>
          <a:lstStyle/>
          <a:p>
            <a:fld id="{5617F9B7-5110-4225-A395-C002DCB96977}" type="slidenum">
              <a:rPr lang="bg-BG" smtClean="0"/>
              <a:t>33</a:t>
            </a:fld>
            <a:endParaRPr lang="bg-BG" dirty="0"/>
          </a:p>
        </p:txBody>
      </p:sp>
    </p:spTree>
    <p:extLst>
      <p:ext uri="{BB962C8B-B14F-4D97-AF65-F5344CB8AC3E}">
        <p14:creationId xmlns:p14="http://schemas.microsoft.com/office/powerpoint/2010/main" val="345746338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10"/>
          </p:nvPr>
        </p:nvSpPr>
        <p:spPr/>
        <p:txBody>
          <a:bodyPr/>
          <a:lstStyle/>
          <a:p>
            <a:fld id="{5617F9B7-5110-4225-A395-C002DCB96977}" type="slidenum">
              <a:rPr lang="bg-BG" smtClean="0"/>
              <a:t>34</a:t>
            </a:fld>
            <a:endParaRPr lang="bg-BG" dirty="0"/>
          </a:p>
        </p:txBody>
      </p:sp>
    </p:spTree>
    <p:extLst>
      <p:ext uri="{BB962C8B-B14F-4D97-AF65-F5344CB8AC3E}">
        <p14:creationId xmlns:p14="http://schemas.microsoft.com/office/powerpoint/2010/main" val="175254586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lnSpc>
                <a:spcPct val="80000"/>
              </a:lnSpc>
              <a:defRPr/>
            </a:pPr>
            <a:endParaRPr lang="bg-BG" dirty="0"/>
          </a:p>
        </p:txBody>
      </p:sp>
      <p:sp>
        <p:nvSpPr>
          <p:cNvPr id="4" name="Slide Number Placeholder 3"/>
          <p:cNvSpPr>
            <a:spLocks noGrp="1"/>
          </p:cNvSpPr>
          <p:nvPr>
            <p:ph type="sldNum" sz="quarter" idx="10"/>
          </p:nvPr>
        </p:nvSpPr>
        <p:spPr/>
        <p:txBody>
          <a:bodyPr/>
          <a:lstStyle/>
          <a:p>
            <a:fld id="{5617F9B7-5110-4225-A395-C002DCB96977}" type="slidenum">
              <a:rPr lang="bg-BG" smtClean="0"/>
              <a:t>35</a:t>
            </a:fld>
            <a:endParaRPr lang="bg-BG" dirty="0"/>
          </a:p>
        </p:txBody>
      </p:sp>
    </p:spTree>
    <p:extLst>
      <p:ext uri="{BB962C8B-B14F-4D97-AF65-F5344CB8AC3E}">
        <p14:creationId xmlns:p14="http://schemas.microsoft.com/office/powerpoint/2010/main" val="194132870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10"/>
          </p:nvPr>
        </p:nvSpPr>
        <p:spPr/>
        <p:txBody>
          <a:bodyPr/>
          <a:lstStyle/>
          <a:p>
            <a:fld id="{5617F9B7-5110-4225-A395-C002DCB96977}" type="slidenum">
              <a:rPr lang="bg-BG" smtClean="0"/>
              <a:t>36</a:t>
            </a:fld>
            <a:endParaRPr lang="bg-BG" dirty="0"/>
          </a:p>
        </p:txBody>
      </p:sp>
    </p:spTree>
    <p:extLst>
      <p:ext uri="{BB962C8B-B14F-4D97-AF65-F5344CB8AC3E}">
        <p14:creationId xmlns:p14="http://schemas.microsoft.com/office/powerpoint/2010/main" val="234492355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10"/>
          </p:nvPr>
        </p:nvSpPr>
        <p:spPr/>
        <p:txBody>
          <a:bodyPr/>
          <a:lstStyle/>
          <a:p>
            <a:fld id="{5617F9B7-5110-4225-A395-C002DCB96977}" type="slidenum">
              <a:rPr lang="bg-BG" smtClean="0"/>
              <a:t>37</a:t>
            </a:fld>
            <a:endParaRPr lang="bg-BG" dirty="0"/>
          </a:p>
        </p:txBody>
      </p:sp>
    </p:spTree>
    <p:extLst>
      <p:ext uri="{BB962C8B-B14F-4D97-AF65-F5344CB8AC3E}">
        <p14:creationId xmlns:p14="http://schemas.microsoft.com/office/powerpoint/2010/main" val="228489665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10"/>
          </p:nvPr>
        </p:nvSpPr>
        <p:spPr/>
        <p:txBody>
          <a:bodyPr/>
          <a:lstStyle/>
          <a:p>
            <a:fld id="{5617F9B7-5110-4225-A395-C002DCB96977}" type="slidenum">
              <a:rPr lang="bg-BG" smtClean="0"/>
              <a:t>38</a:t>
            </a:fld>
            <a:endParaRPr lang="bg-BG" dirty="0"/>
          </a:p>
        </p:txBody>
      </p:sp>
    </p:spTree>
    <p:extLst>
      <p:ext uri="{BB962C8B-B14F-4D97-AF65-F5344CB8AC3E}">
        <p14:creationId xmlns:p14="http://schemas.microsoft.com/office/powerpoint/2010/main" val="50058463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10"/>
          </p:nvPr>
        </p:nvSpPr>
        <p:spPr/>
        <p:txBody>
          <a:bodyPr/>
          <a:lstStyle/>
          <a:p>
            <a:fld id="{5617F9B7-5110-4225-A395-C002DCB96977}" type="slidenum">
              <a:rPr lang="bg-BG" smtClean="0"/>
              <a:t>39</a:t>
            </a:fld>
            <a:endParaRPr lang="bg-BG" dirty="0"/>
          </a:p>
        </p:txBody>
      </p:sp>
    </p:spTree>
    <p:extLst>
      <p:ext uri="{BB962C8B-B14F-4D97-AF65-F5344CB8AC3E}">
        <p14:creationId xmlns:p14="http://schemas.microsoft.com/office/powerpoint/2010/main" val="87768243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10"/>
          </p:nvPr>
        </p:nvSpPr>
        <p:spPr/>
        <p:txBody>
          <a:bodyPr/>
          <a:lstStyle/>
          <a:p>
            <a:fld id="{5617F9B7-5110-4225-A395-C002DCB96977}" type="slidenum">
              <a:rPr lang="bg-BG" smtClean="0"/>
              <a:t>40</a:t>
            </a:fld>
            <a:endParaRPr lang="bg-BG" dirty="0"/>
          </a:p>
        </p:txBody>
      </p:sp>
    </p:spTree>
    <p:extLst>
      <p:ext uri="{BB962C8B-B14F-4D97-AF65-F5344CB8AC3E}">
        <p14:creationId xmlns:p14="http://schemas.microsoft.com/office/powerpoint/2010/main" val="27116206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10"/>
          </p:nvPr>
        </p:nvSpPr>
        <p:spPr/>
        <p:txBody>
          <a:bodyPr/>
          <a:lstStyle/>
          <a:p>
            <a:fld id="{5617F9B7-5110-4225-A395-C002DCB96977}" type="slidenum">
              <a:rPr lang="bg-BG" smtClean="0"/>
              <a:t>5</a:t>
            </a:fld>
            <a:endParaRPr lang="bg-BG" dirty="0"/>
          </a:p>
        </p:txBody>
      </p:sp>
    </p:spTree>
    <p:extLst>
      <p:ext uri="{BB962C8B-B14F-4D97-AF65-F5344CB8AC3E}">
        <p14:creationId xmlns:p14="http://schemas.microsoft.com/office/powerpoint/2010/main" val="391739066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10"/>
          </p:nvPr>
        </p:nvSpPr>
        <p:spPr/>
        <p:txBody>
          <a:bodyPr/>
          <a:lstStyle/>
          <a:p>
            <a:fld id="{5617F9B7-5110-4225-A395-C002DCB96977}" type="slidenum">
              <a:rPr lang="bg-BG" smtClean="0"/>
              <a:t>41</a:t>
            </a:fld>
            <a:endParaRPr lang="bg-BG" dirty="0"/>
          </a:p>
        </p:txBody>
      </p:sp>
    </p:spTree>
    <p:extLst>
      <p:ext uri="{BB962C8B-B14F-4D97-AF65-F5344CB8AC3E}">
        <p14:creationId xmlns:p14="http://schemas.microsoft.com/office/powerpoint/2010/main" val="405181122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10"/>
          </p:nvPr>
        </p:nvSpPr>
        <p:spPr/>
        <p:txBody>
          <a:bodyPr/>
          <a:lstStyle/>
          <a:p>
            <a:fld id="{5617F9B7-5110-4225-A395-C002DCB96977}" type="slidenum">
              <a:rPr lang="bg-BG" smtClean="0"/>
              <a:t>42</a:t>
            </a:fld>
            <a:endParaRPr lang="bg-BG" dirty="0"/>
          </a:p>
        </p:txBody>
      </p:sp>
    </p:spTree>
    <p:extLst>
      <p:ext uri="{BB962C8B-B14F-4D97-AF65-F5344CB8AC3E}">
        <p14:creationId xmlns:p14="http://schemas.microsoft.com/office/powerpoint/2010/main" val="230385256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10"/>
          </p:nvPr>
        </p:nvSpPr>
        <p:spPr/>
        <p:txBody>
          <a:bodyPr/>
          <a:lstStyle/>
          <a:p>
            <a:fld id="{5617F9B7-5110-4225-A395-C002DCB96977}" type="slidenum">
              <a:rPr lang="bg-BG" smtClean="0"/>
              <a:t>43</a:t>
            </a:fld>
            <a:endParaRPr lang="bg-BG" dirty="0"/>
          </a:p>
        </p:txBody>
      </p:sp>
    </p:spTree>
    <p:extLst>
      <p:ext uri="{BB962C8B-B14F-4D97-AF65-F5344CB8AC3E}">
        <p14:creationId xmlns:p14="http://schemas.microsoft.com/office/powerpoint/2010/main" val="315740770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10"/>
          </p:nvPr>
        </p:nvSpPr>
        <p:spPr/>
        <p:txBody>
          <a:bodyPr/>
          <a:lstStyle/>
          <a:p>
            <a:fld id="{5617F9B7-5110-4225-A395-C002DCB96977}" type="slidenum">
              <a:rPr lang="bg-BG" smtClean="0"/>
              <a:t>44</a:t>
            </a:fld>
            <a:endParaRPr lang="bg-BG" dirty="0"/>
          </a:p>
        </p:txBody>
      </p:sp>
    </p:spTree>
    <p:extLst>
      <p:ext uri="{BB962C8B-B14F-4D97-AF65-F5344CB8AC3E}">
        <p14:creationId xmlns:p14="http://schemas.microsoft.com/office/powerpoint/2010/main" val="315740770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10"/>
          </p:nvPr>
        </p:nvSpPr>
        <p:spPr/>
        <p:txBody>
          <a:bodyPr/>
          <a:lstStyle/>
          <a:p>
            <a:fld id="{5617F9B7-5110-4225-A395-C002DCB96977}" type="slidenum">
              <a:rPr lang="bg-BG" smtClean="0"/>
              <a:t>45</a:t>
            </a:fld>
            <a:endParaRPr lang="bg-BG" dirty="0"/>
          </a:p>
        </p:txBody>
      </p:sp>
    </p:spTree>
    <p:extLst>
      <p:ext uri="{BB962C8B-B14F-4D97-AF65-F5344CB8AC3E}">
        <p14:creationId xmlns:p14="http://schemas.microsoft.com/office/powerpoint/2010/main" val="376374032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10"/>
          </p:nvPr>
        </p:nvSpPr>
        <p:spPr/>
        <p:txBody>
          <a:bodyPr/>
          <a:lstStyle/>
          <a:p>
            <a:fld id="{5617F9B7-5110-4225-A395-C002DCB96977}" type="slidenum">
              <a:rPr lang="bg-BG" smtClean="0"/>
              <a:t>46</a:t>
            </a:fld>
            <a:endParaRPr lang="bg-BG" dirty="0"/>
          </a:p>
        </p:txBody>
      </p:sp>
    </p:spTree>
    <p:extLst>
      <p:ext uri="{BB962C8B-B14F-4D97-AF65-F5344CB8AC3E}">
        <p14:creationId xmlns:p14="http://schemas.microsoft.com/office/powerpoint/2010/main" val="247673313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10"/>
          </p:nvPr>
        </p:nvSpPr>
        <p:spPr/>
        <p:txBody>
          <a:bodyPr/>
          <a:lstStyle/>
          <a:p>
            <a:fld id="{5617F9B7-5110-4225-A395-C002DCB96977}" type="slidenum">
              <a:rPr lang="bg-BG" smtClean="0"/>
              <a:t>47</a:t>
            </a:fld>
            <a:endParaRPr lang="bg-BG" dirty="0"/>
          </a:p>
        </p:txBody>
      </p:sp>
    </p:spTree>
    <p:extLst>
      <p:ext uri="{BB962C8B-B14F-4D97-AF65-F5344CB8AC3E}">
        <p14:creationId xmlns:p14="http://schemas.microsoft.com/office/powerpoint/2010/main" val="223544574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10"/>
          </p:nvPr>
        </p:nvSpPr>
        <p:spPr/>
        <p:txBody>
          <a:bodyPr/>
          <a:lstStyle/>
          <a:p>
            <a:fld id="{5617F9B7-5110-4225-A395-C002DCB96977}" type="slidenum">
              <a:rPr lang="bg-BG" smtClean="0"/>
              <a:t>48</a:t>
            </a:fld>
            <a:endParaRPr lang="bg-BG" dirty="0"/>
          </a:p>
        </p:txBody>
      </p:sp>
    </p:spTree>
    <p:extLst>
      <p:ext uri="{BB962C8B-B14F-4D97-AF65-F5344CB8AC3E}">
        <p14:creationId xmlns:p14="http://schemas.microsoft.com/office/powerpoint/2010/main" val="426835141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10"/>
          </p:nvPr>
        </p:nvSpPr>
        <p:spPr/>
        <p:txBody>
          <a:bodyPr/>
          <a:lstStyle/>
          <a:p>
            <a:fld id="{5617F9B7-5110-4225-A395-C002DCB96977}" type="slidenum">
              <a:rPr lang="bg-BG" smtClean="0"/>
              <a:t>49</a:t>
            </a:fld>
            <a:endParaRPr lang="bg-BG" dirty="0"/>
          </a:p>
        </p:txBody>
      </p:sp>
    </p:spTree>
    <p:extLst>
      <p:ext uri="{BB962C8B-B14F-4D97-AF65-F5344CB8AC3E}">
        <p14:creationId xmlns:p14="http://schemas.microsoft.com/office/powerpoint/2010/main" val="315740770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10"/>
          </p:nvPr>
        </p:nvSpPr>
        <p:spPr/>
        <p:txBody>
          <a:bodyPr/>
          <a:lstStyle/>
          <a:p>
            <a:fld id="{5617F9B7-5110-4225-A395-C002DCB96977}" type="slidenum">
              <a:rPr lang="bg-BG" smtClean="0"/>
              <a:t>50</a:t>
            </a:fld>
            <a:endParaRPr lang="bg-BG" dirty="0"/>
          </a:p>
        </p:txBody>
      </p:sp>
    </p:spTree>
    <p:extLst>
      <p:ext uri="{BB962C8B-B14F-4D97-AF65-F5344CB8AC3E}">
        <p14:creationId xmlns:p14="http://schemas.microsoft.com/office/powerpoint/2010/main" val="31574077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10"/>
          </p:nvPr>
        </p:nvSpPr>
        <p:spPr/>
        <p:txBody>
          <a:bodyPr/>
          <a:lstStyle/>
          <a:p>
            <a:fld id="{5617F9B7-5110-4225-A395-C002DCB96977}" type="slidenum">
              <a:rPr lang="bg-BG" smtClean="0"/>
              <a:t>6</a:t>
            </a:fld>
            <a:endParaRPr lang="bg-BG" dirty="0"/>
          </a:p>
        </p:txBody>
      </p:sp>
    </p:spTree>
    <p:extLst>
      <p:ext uri="{BB962C8B-B14F-4D97-AF65-F5344CB8AC3E}">
        <p14:creationId xmlns:p14="http://schemas.microsoft.com/office/powerpoint/2010/main" val="91268189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10"/>
          </p:nvPr>
        </p:nvSpPr>
        <p:spPr/>
        <p:txBody>
          <a:bodyPr/>
          <a:lstStyle/>
          <a:p>
            <a:fld id="{5617F9B7-5110-4225-A395-C002DCB96977}" type="slidenum">
              <a:rPr lang="bg-BG" smtClean="0"/>
              <a:t>51</a:t>
            </a:fld>
            <a:endParaRPr lang="bg-BG" dirty="0"/>
          </a:p>
        </p:txBody>
      </p:sp>
    </p:spTree>
    <p:extLst>
      <p:ext uri="{BB962C8B-B14F-4D97-AF65-F5344CB8AC3E}">
        <p14:creationId xmlns:p14="http://schemas.microsoft.com/office/powerpoint/2010/main" val="315740770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10"/>
          </p:nvPr>
        </p:nvSpPr>
        <p:spPr/>
        <p:txBody>
          <a:bodyPr/>
          <a:lstStyle/>
          <a:p>
            <a:fld id="{5617F9B7-5110-4225-A395-C002DCB96977}" type="slidenum">
              <a:rPr lang="bg-BG" smtClean="0"/>
              <a:t>52</a:t>
            </a:fld>
            <a:endParaRPr lang="bg-BG" dirty="0"/>
          </a:p>
        </p:txBody>
      </p:sp>
    </p:spTree>
    <p:extLst>
      <p:ext uri="{BB962C8B-B14F-4D97-AF65-F5344CB8AC3E}">
        <p14:creationId xmlns:p14="http://schemas.microsoft.com/office/powerpoint/2010/main" val="315740770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10"/>
          </p:nvPr>
        </p:nvSpPr>
        <p:spPr/>
        <p:txBody>
          <a:bodyPr/>
          <a:lstStyle/>
          <a:p>
            <a:fld id="{5617F9B7-5110-4225-A395-C002DCB96977}" type="slidenum">
              <a:rPr lang="bg-BG" smtClean="0"/>
              <a:t>53</a:t>
            </a:fld>
            <a:endParaRPr lang="bg-BG" dirty="0"/>
          </a:p>
        </p:txBody>
      </p:sp>
    </p:spTree>
    <p:extLst>
      <p:ext uri="{BB962C8B-B14F-4D97-AF65-F5344CB8AC3E}">
        <p14:creationId xmlns:p14="http://schemas.microsoft.com/office/powerpoint/2010/main" val="315740770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10"/>
          </p:nvPr>
        </p:nvSpPr>
        <p:spPr/>
        <p:txBody>
          <a:bodyPr/>
          <a:lstStyle/>
          <a:p>
            <a:fld id="{5617F9B7-5110-4225-A395-C002DCB96977}" type="slidenum">
              <a:rPr lang="bg-BG" smtClean="0"/>
              <a:t>54</a:t>
            </a:fld>
            <a:endParaRPr lang="bg-BG" dirty="0"/>
          </a:p>
        </p:txBody>
      </p:sp>
    </p:spTree>
    <p:extLst>
      <p:ext uri="{BB962C8B-B14F-4D97-AF65-F5344CB8AC3E}">
        <p14:creationId xmlns:p14="http://schemas.microsoft.com/office/powerpoint/2010/main" val="3157407705"/>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10"/>
          </p:nvPr>
        </p:nvSpPr>
        <p:spPr/>
        <p:txBody>
          <a:bodyPr/>
          <a:lstStyle/>
          <a:p>
            <a:fld id="{5617F9B7-5110-4225-A395-C002DCB96977}" type="slidenum">
              <a:rPr lang="bg-BG" smtClean="0"/>
              <a:t>55</a:t>
            </a:fld>
            <a:endParaRPr lang="bg-BG" dirty="0"/>
          </a:p>
        </p:txBody>
      </p:sp>
    </p:spTree>
    <p:extLst>
      <p:ext uri="{BB962C8B-B14F-4D97-AF65-F5344CB8AC3E}">
        <p14:creationId xmlns:p14="http://schemas.microsoft.com/office/powerpoint/2010/main" val="3157407705"/>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10"/>
          </p:nvPr>
        </p:nvSpPr>
        <p:spPr/>
        <p:txBody>
          <a:bodyPr/>
          <a:lstStyle/>
          <a:p>
            <a:fld id="{5617F9B7-5110-4225-A395-C002DCB96977}" type="slidenum">
              <a:rPr lang="bg-BG" smtClean="0"/>
              <a:t>56</a:t>
            </a:fld>
            <a:endParaRPr lang="bg-BG" dirty="0"/>
          </a:p>
        </p:txBody>
      </p:sp>
    </p:spTree>
    <p:extLst>
      <p:ext uri="{BB962C8B-B14F-4D97-AF65-F5344CB8AC3E}">
        <p14:creationId xmlns:p14="http://schemas.microsoft.com/office/powerpoint/2010/main" val="3157407705"/>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10"/>
          </p:nvPr>
        </p:nvSpPr>
        <p:spPr/>
        <p:txBody>
          <a:bodyPr/>
          <a:lstStyle/>
          <a:p>
            <a:fld id="{5617F9B7-5110-4225-A395-C002DCB96977}" type="slidenum">
              <a:rPr lang="bg-BG" smtClean="0"/>
              <a:t>57</a:t>
            </a:fld>
            <a:endParaRPr lang="bg-BG" dirty="0"/>
          </a:p>
        </p:txBody>
      </p:sp>
    </p:spTree>
    <p:extLst>
      <p:ext uri="{BB962C8B-B14F-4D97-AF65-F5344CB8AC3E}">
        <p14:creationId xmlns:p14="http://schemas.microsoft.com/office/powerpoint/2010/main" val="3157407705"/>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10"/>
          </p:nvPr>
        </p:nvSpPr>
        <p:spPr/>
        <p:txBody>
          <a:bodyPr/>
          <a:lstStyle/>
          <a:p>
            <a:fld id="{5617F9B7-5110-4225-A395-C002DCB96977}" type="slidenum">
              <a:rPr lang="bg-BG" smtClean="0"/>
              <a:t>58</a:t>
            </a:fld>
            <a:endParaRPr lang="bg-BG" dirty="0"/>
          </a:p>
        </p:txBody>
      </p:sp>
    </p:spTree>
    <p:extLst>
      <p:ext uri="{BB962C8B-B14F-4D97-AF65-F5344CB8AC3E}">
        <p14:creationId xmlns:p14="http://schemas.microsoft.com/office/powerpoint/2010/main" val="3157407705"/>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10"/>
          </p:nvPr>
        </p:nvSpPr>
        <p:spPr/>
        <p:txBody>
          <a:bodyPr/>
          <a:lstStyle/>
          <a:p>
            <a:fld id="{5617F9B7-5110-4225-A395-C002DCB96977}" type="slidenum">
              <a:rPr lang="bg-BG" smtClean="0"/>
              <a:t>59</a:t>
            </a:fld>
            <a:endParaRPr lang="bg-BG" dirty="0"/>
          </a:p>
        </p:txBody>
      </p:sp>
    </p:spTree>
    <p:extLst>
      <p:ext uri="{BB962C8B-B14F-4D97-AF65-F5344CB8AC3E}">
        <p14:creationId xmlns:p14="http://schemas.microsoft.com/office/powerpoint/2010/main" val="3157407705"/>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10"/>
          </p:nvPr>
        </p:nvSpPr>
        <p:spPr/>
        <p:txBody>
          <a:bodyPr/>
          <a:lstStyle/>
          <a:p>
            <a:fld id="{5617F9B7-5110-4225-A395-C002DCB96977}" type="slidenum">
              <a:rPr lang="bg-BG" smtClean="0"/>
              <a:t>60</a:t>
            </a:fld>
            <a:endParaRPr lang="bg-BG" dirty="0"/>
          </a:p>
        </p:txBody>
      </p:sp>
    </p:spTree>
    <p:extLst>
      <p:ext uri="{BB962C8B-B14F-4D97-AF65-F5344CB8AC3E}">
        <p14:creationId xmlns:p14="http://schemas.microsoft.com/office/powerpoint/2010/main" val="31574077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10"/>
          </p:nvPr>
        </p:nvSpPr>
        <p:spPr/>
        <p:txBody>
          <a:bodyPr/>
          <a:lstStyle/>
          <a:p>
            <a:fld id="{5617F9B7-5110-4225-A395-C002DCB96977}" type="slidenum">
              <a:rPr lang="bg-BG" smtClean="0"/>
              <a:t>7</a:t>
            </a:fld>
            <a:endParaRPr lang="bg-BG" dirty="0"/>
          </a:p>
        </p:txBody>
      </p:sp>
    </p:spTree>
    <p:extLst>
      <p:ext uri="{BB962C8B-B14F-4D97-AF65-F5344CB8AC3E}">
        <p14:creationId xmlns:p14="http://schemas.microsoft.com/office/powerpoint/2010/main" val="1638725207"/>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10"/>
          </p:nvPr>
        </p:nvSpPr>
        <p:spPr/>
        <p:txBody>
          <a:bodyPr/>
          <a:lstStyle/>
          <a:p>
            <a:fld id="{5617F9B7-5110-4225-A395-C002DCB96977}" type="slidenum">
              <a:rPr lang="bg-BG" smtClean="0"/>
              <a:t>61</a:t>
            </a:fld>
            <a:endParaRPr lang="bg-BG" dirty="0"/>
          </a:p>
        </p:txBody>
      </p:sp>
    </p:spTree>
    <p:extLst>
      <p:ext uri="{BB962C8B-B14F-4D97-AF65-F5344CB8AC3E}">
        <p14:creationId xmlns:p14="http://schemas.microsoft.com/office/powerpoint/2010/main" val="3157407705"/>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10"/>
          </p:nvPr>
        </p:nvSpPr>
        <p:spPr/>
        <p:txBody>
          <a:bodyPr/>
          <a:lstStyle/>
          <a:p>
            <a:fld id="{5617F9B7-5110-4225-A395-C002DCB96977}" type="slidenum">
              <a:rPr lang="bg-BG" smtClean="0"/>
              <a:t>62</a:t>
            </a:fld>
            <a:endParaRPr lang="bg-BG" dirty="0"/>
          </a:p>
        </p:txBody>
      </p:sp>
    </p:spTree>
    <p:extLst>
      <p:ext uri="{BB962C8B-B14F-4D97-AF65-F5344CB8AC3E}">
        <p14:creationId xmlns:p14="http://schemas.microsoft.com/office/powerpoint/2010/main" val="3157407705"/>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10"/>
          </p:nvPr>
        </p:nvSpPr>
        <p:spPr/>
        <p:txBody>
          <a:bodyPr/>
          <a:lstStyle/>
          <a:p>
            <a:fld id="{5617F9B7-5110-4225-A395-C002DCB96977}" type="slidenum">
              <a:rPr lang="bg-BG" smtClean="0"/>
              <a:t>63</a:t>
            </a:fld>
            <a:endParaRPr lang="bg-BG" dirty="0"/>
          </a:p>
        </p:txBody>
      </p:sp>
    </p:spTree>
    <p:extLst>
      <p:ext uri="{BB962C8B-B14F-4D97-AF65-F5344CB8AC3E}">
        <p14:creationId xmlns:p14="http://schemas.microsoft.com/office/powerpoint/2010/main" val="3157407705"/>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10"/>
          </p:nvPr>
        </p:nvSpPr>
        <p:spPr/>
        <p:txBody>
          <a:bodyPr/>
          <a:lstStyle/>
          <a:p>
            <a:fld id="{5617F9B7-5110-4225-A395-C002DCB96977}" type="slidenum">
              <a:rPr lang="bg-BG" smtClean="0"/>
              <a:t>64</a:t>
            </a:fld>
            <a:endParaRPr lang="bg-BG" dirty="0"/>
          </a:p>
        </p:txBody>
      </p:sp>
    </p:spTree>
    <p:extLst>
      <p:ext uri="{BB962C8B-B14F-4D97-AF65-F5344CB8AC3E}">
        <p14:creationId xmlns:p14="http://schemas.microsoft.com/office/powerpoint/2010/main" val="3453627773"/>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10"/>
          </p:nvPr>
        </p:nvSpPr>
        <p:spPr/>
        <p:txBody>
          <a:bodyPr/>
          <a:lstStyle/>
          <a:p>
            <a:fld id="{5617F9B7-5110-4225-A395-C002DCB96977}" type="slidenum">
              <a:rPr lang="bg-BG" smtClean="0"/>
              <a:t>65</a:t>
            </a:fld>
            <a:endParaRPr lang="bg-BG" dirty="0"/>
          </a:p>
        </p:txBody>
      </p:sp>
    </p:spTree>
    <p:extLst>
      <p:ext uri="{BB962C8B-B14F-4D97-AF65-F5344CB8AC3E}">
        <p14:creationId xmlns:p14="http://schemas.microsoft.com/office/powerpoint/2010/main" val="2404731325"/>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10"/>
          </p:nvPr>
        </p:nvSpPr>
        <p:spPr/>
        <p:txBody>
          <a:bodyPr/>
          <a:lstStyle/>
          <a:p>
            <a:fld id="{5617F9B7-5110-4225-A395-C002DCB96977}" type="slidenum">
              <a:rPr lang="bg-BG" smtClean="0"/>
              <a:t>66</a:t>
            </a:fld>
            <a:endParaRPr lang="bg-BG" dirty="0"/>
          </a:p>
        </p:txBody>
      </p:sp>
    </p:spTree>
    <p:extLst>
      <p:ext uri="{BB962C8B-B14F-4D97-AF65-F5344CB8AC3E}">
        <p14:creationId xmlns:p14="http://schemas.microsoft.com/office/powerpoint/2010/main" val="3445915522"/>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10"/>
          </p:nvPr>
        </p:nvSpPr>
        <p:spPr/>
        <p:txBody>
          <a:bodyPr/>
          <a:lstStyle/>
          <a:p>
            <a:fld id="{5617F9B7-5110-4225-A395-C002DCB96977}" type="slidenum">
              <a:rPr lang="bg-BG" smtClean="0"/>
              <a:t>67</a:t>
            </a:fld>
            <a:endParaRPr lang="bg-BG" dirty="0"/>
          </a:p>
        </p:txBody>
      </p:sp>
    </p:spTree>
    <p:extLst>
      <p:ext uri="{BB962C8B-B14F-4D97-AF65-F5344CB8AC3E}">
        <p14:creationId xmlns:p14="http://schemas.microsoft.com/office/powerpoint/2010/main" val="3688383354"/>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10"/>
          </p:nvPr>
        </p:nvSpPr>
        <p:spPr/>
        <p:txBody>
          <a:bodyPr/>
          <a:lstStyle/>
          <a:p>
            <a:fld id="{5617F9B7-5110-4225-A395-C002DCB96977}" type="slidenum">
              <a:rPr lang="bg-BG" smtClean="0"/>
              <a:t>68</a:t>
            </a:fld>
            <a:endParaRPr lang="bg-BG" dirty="0"/>
          </a:p>
        </p:txBody>
      </p:sp>
    </p:spTree>
    <p:extLst>
      <p:ext uri="{BB962C8B-B14F-4D97-AF65-F5344CB8AC3E}">
        <p14:creationId xmlns:p14="http://schemas.microsoft.com/office/powerpoint/2010/main" val="1349072884"/>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10"/>
          </p:nvPr>
        </p:nvSpPr>
        <p:spPr/>
        <p:txBody>
          <a:bodyPr/>
          <a:lstStyle/>
          <a:p>
            <a:fld id="{5617F9B7-5110-4225-A395-C002DCB96977}" type="slidenum">
              <a:rPr lang="bg-BG" smtClean="0"/>
              <a:t>69</a:t>
            </a:fld>
            <a:endParaRPr lang="bg-BG" dirty="0"/>
          </a:p>
        </p:txBody>
      </p:sp>
    </p:spTree>
    <p:extLst>
      <p:ext uri="{BB962C8B-B14F-4D97-AF65-F5344CB8AC3E}">
        <p14:creationId xmlns:p14="http://schemas.microsoft.com/office/powerpoint/2010/main" val="494694442"/>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10"/>
          </p:nvPr>
        </p:nvSpPr>
        <p:spPr/>
        <p:txBody>
          <a:bodyPr/>
          <a:lstStyle/>
          <a:p>
            <a:fld id="{5617F9B7-5110-4225-A395-C002DCB96977}" type="slidenum">
              <a:rPr lang="bg-BG" smtClean="0"/>
              <a:t>70</a:t>
            </a:fld>
            <a:endParaRPr lang="bg-BG" dirty="0"/>
          </a:p>
        </p:txBody>
      </p:sp>
    </p:spTree>
    <p:extLst>
      <p:ext uri="{BB962C8B-B14F-4D97-AF65-F5344CB8AC3E}">
        <p14:creationId xmlns:p14="http://schemas.microsoft.com/office/powerpoint/2010/main" val="28202180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10"/>
          </p:nvPr>
        </p:nvSpPr>
        <p:spPr/>
        <p:txBody>
          <a:bodyPr/>
          <a:lstStyle/>
          <a:p>
            <a:fld id="{5617F9B7-5110-4225-A395-C002DCB96977}" type="slidenum">
              <a:rPr lang="bg-BG" smtClean="0"/>
              <a:t>8</a:t>
            </a:fld>
            <a:endParaRPr lang="bg-BG" dirty="0"/>
          </a:p>
        </p:txBody>
      </p:sp>
    </p:spTree>
    <p:extLst>
      <p:ext uri="{BB962C8B-B14F-4D97-AF65-F5344CB8AC3E}">
        <p14:creationId xmlns:p14="http://schemas.microsoft.com/office/powerpoint/2010/main" val="3574121485"/>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10"/>
          </p:nvPr>
        </p:nvSpPr>
        <p:spPr/>
        <p:txBody>
          <a:bodyPr/>
          <a:lstStyle/>
          <a:p>
            <a:fld id="{5617F9B7-5110-4225-A395-C002DCB96977}" type="slidenum">
              <a:rPr lang="bg-BG" smtClean="0"/>
              <a:t>71</a:t>
            </a:fld>
            <a:endParaRPr lang="bg-BG" dirty="0"/>
          </a:p>
        </p:txBody>
      </p:sp>
    </p:spTree>
    <p:extLst>
      <p:ext uri="{BB962C8B-B14F-4D97-AF65-F5344CB8AC3E}">
        <p14:creationId xmlns:p14="http://schemas.microsoft.com/office/powerpoint/2010/main" val="470743730"/>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10"/>
          </p:nvPr>
        </p:nvSpPr>
        <p:spPr/>
        <p:txBody>
          <a:bodyPr/>
          <a:lstStyle/>
          <a:p>
            <a:fld id="{5617F9B7-5110-4225-A395-C002DCB96977}" type="slidenum">
              <a:rPr lang="bg-BG" smtClean="0"/>
              <a:t>72</a:t>
            </a:fld>
            <a:endParaRPr lang="bg-BG" dirty="0"/>
          </a:p>
        </p:txBody>
      </p:sp>
    </p:spTree>
    <p:extLst>
      <p:ext uri="{BB962C8B-B14F-4D97-AF65-F5344CB8AC3E}">
        <p14:creationId xmlns:p14="http://schemas.microsoft.com/office/powerpoint/2010/main" val="1819668906"/>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10"/>
          </p:nvPr>
        </p:nvSpPr>
        <p:spPr/>
        <p:txBody>
          <a:bodyPr/>
          <a:lstStyle/>
          <a:p>
            <a:fld id="{5617F9B7-5110-4225-A395-C002DCB96977}" type="slidenum">
              <a:rPr lang="bg-BG" smtClean="0"/>
              <a:t>73</a:t>
            </a:fld>
            <a:endParaRPr lang="bg-BG" dirty="0"/>
          </a:p>
        </p:txBody>
      </p:sp>
    </p:spTree>
    <p:extLst>
      <p:ext uri="{BB962C8B-B14F-4D97-AF65-F5344CB8AC3E}">
        <p14:creationId xmlns:p14="http://schemas.microsoft.com/office/powerpoint/2010/main" val="93242291"/>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10"/>
          </p:nvPr>
        </p:nvSpPr>
        <p:spPr/>
        <p:txBody>
          <a:bodyPr/>
          <a:lstStyle/>
          <a:p>
            <a:fld id="{5617F9B7-5110-4225-A395-C002DCB96977}" type="slidenum">
              <a:rPr lang="bg-BG" smtClean="0"/>
              <a:t>74</a:t>
            </a:fld>
            <a:endParaRPr lang="bg-BG" dirty="0"/>
          </a:p>
        </p:txBody>
      </p:sp>
    </p:spTree>
    <p:extLst>
      <p:ext uri="{BB962C8B-B14F-4D97-AF65-F5344CB8AC3E}">
        <p14:creationId xmlns:p14="http://schemas.microsoft.com/office/powerpoint/2010/main" val="178502869"/>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10"/>
          </p:nvPr>
        </p:nvSpPr>
        <p:spPr/>
        <p:txBody>
          <a:bodyPr/>
          <a:lstStyle/>
          <a:p>
            <a:fld id="{5617F9B7-5110-4225-A395-C002DCB96977}" type="slidenum">
              <a:rPr lang="bg-BG" smtClean="0"/>
              <a:t>75</a:t>
            </a:fld>
            <a:endParaRPr lang="bg-BG" dirty="0"/>
          </a:p>
        </p:txBody>
      </p:sp>
    </p:spTree>
    <p:extLst>
      <p:ext uri="{BB962C8B-B14F-4D97-AF65-F5344CB8AC3E}">
        <p14:creationId xmlns:p14="http://schemas.microsoft.com/office/powerpoint/2010/main" val="4176511621"/>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10"/>
          </p:nvPr>
        </p:nvSpPr>
        <p:spPr/>
        <p:txBody>
          <a:bodyPr/>
          <a:lstStyle/>
          <a:p>
            <a:fld id="{5617F9B7-5110-4225-A395-C002DCB96977}" type="slidenum">
              <a:rPr lang="bg-BG" smtClean="0"/>
              <a:t>76</a:t>
            </a:fld>
            <a:endParaRPr lang="bg-BG" dirty="0"/>
          </a:p>
        </p:txBody>
      </p:sp>
    </p:spTree>
    <p:extLst>
      <p:ext uri="{BB962C8B-B14F-4D97-AF65-F5344CB8AC3E}">
        <p14:creationId xmlns:p14="http://schemas.microsoft.com/office/powerpoint/2010/main" val="2181364643"/>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10"/>
          </p:nvPr>
        </p:nvSpPr>
        <p:spPr/>
        <p:txBody>
          <a:bodyPr/>
          <a:lstStyle/>
          <a:p>
            <a:fld id="{5617F9B7-5110-4225-A395-C002DCB96977}" type="slidenum">
              <a:rPr lang="bg-BG" smtClean="0"/>
              <a:t>77</a:t>
            </a:fld>
            <a:endParaRPr lang="bg-BG" dirty="0"/>
          </a:p>
        </p:txBody>
      </p:sp>
    </p:spTree>
    <p:extLst>
      <p:ext uri="{BB962C8B-B14F-4D97-AF65-F5344CB8AC3E}">
        <p14:creationId xmlns:p14="http://schemas.microsoft.com/office/powerpoint/2010/main" val="1097400033"/>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10"/>
          </p:nvPr>
        </p:nvSpPr>
        <p:spPr/>
        <p:txBody>
          <a:bodyPr/>
          <a:lstStyle/>
          <a:p>
            <a:fld id="{5617F9B7-5110-4225-A395-C002DCB96977}" type="slidenum">
              <a:rPr lang="bg-BG" smtClean="0"/>
              <a:t>78</a:t>
            </a:fld>
            <a:endParaRPr lang="bg-BG" dirty="0"/>
          </a:p>
        </p:txBody>
      </p:sp>
    </p:spTree>
    <p:extLst>
      <p:ext uri="{BB962C8B-B14F-4D97-AF65-F5344CB8AC3E}">
        <p14:creationId xmlns:p14="http://schemas.microsoft.com/office/powerpoint/2010/main" val="3891643864"/>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10"/>
          </p:nvPr>
        </p:nvSpPr>
        <p:spPr/>
        <p:txBody>
          <a:bodyPr/>
          <a:lstStyle/>
          <a:p>
            <a:fld id="{5617F9B7-5110-4225-A395-C002DCB96977}" type="slidenum">
              <a:rPr lang="bg-BG" smtClean="0"/>
              <a:t>79</a:t>
            </a:fld>
            <a:endParaRPr lang="bg-BG" dirty="0"/>
          </a:p>
        </p:txBody>
      </p:sp>
    </p:spTree>
    <p:extLst>
      <p:ext uri="{BB962C8B-B14F-4D97-AF65-F5344CB8AC3E}">
        <p14:creationId xmlns:p14="http://schemas.microsoft.com/office/powerpoint/2010/main" val="227666761"/>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sz="1200" dirty="0"/>
              <a:t>Литература</a:t>
            </a:r>
            <a:endParaRPr lang="bg-BG"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bg-BG" sz="1200" kern="1200" dirty="0">
                <a:solidFill>
                  <a:schemeClr val="tx1"/>
                </a:solidFill>
                <a:effectLst/>
                <a:latin typeface="+mn-lt"/>
                <a:ea typeface="+mn-ea"/>
                <a:cs typeface="+mn-cs"/>
              </a:rPr>
              <a:t>1. </a:t>
            </a:r>
            <a:r>
              <a:rPr lang="bg-BG" sz="1200" dirty="0"/>
              <a:t>Лекции по дисциплина „Управленски информационни системи“ на доц. д-р инж. Недялко Николов</a:t>
            </a:r>
          </a:p>
          <a:p>
            <a:pPr lvl="0"/>
            <a:r>
              <a:rPr lang="bg-BG" sz="1200" kern="1200" dirty="0">
                <a:solidFill>
                  <a:schemeClr val="tx1"/>
                </a:solidFill>
                <a:effectLst/>
                <a:latin typeface="+mn-lt"/>
                <a:ea typeface="+mn-ea"/>
                <a:cs typeface="+mn-cs"/>
              </a:rPr>
              <a:t>2. Петков А., Управленски информационни системи, РУ „Ангел Кънчев”, 2013 г</a:t>
            </a:r>
            <a:r>
              <a:rPr lang="en-US" sz="1200" kern="1200" dirty="0">
                <a:solidFill>
                  <a:schemeClr val="tx1"/>
                </a:solidFill>
                <a:effectLst/>
                <a:latin typeface="+mn-lt"/>
                <a:ea typeface="+mn-ea"/>
                <a:cs typeface="+mn-cs"/>
              </a:rPr>
              <a:t>.</a:t>
            </a:r>
            <a:endParaRPr lang="bg-BG" sz="1200" kern="1200" dirty="0">
              <a:solidFill>
                <a:schemeClr val="tx1"/>
              </a:solidFill>
              <a:effectLst/>
              <a:latin typeface="+mn-lt"/>
              <a:ea typeface="+mn-ea"/>
              <a:cs typeface="+mn-cs"/>
            </a:endParaRPr>
          </a:p>
          <a:p>
            <a:r>
              <a:rPr lang="bg-BG" dirty="0"/>
              <a:t>3.</a:t>
            </a:r>
            <a:r>
              <a:rPr lang="bg-BG" baseline="0" dirty="0"/>
              <a:t> </a:t>
            </a:r>
            <a:r>
              <a:rPr lang="bg-BG" sz="1200" b="0" i="0" u="none" strike="noStrike" kern="1200" baseline="0" dirty="0">
                <a:solidFill>
                  <a:schemeClr val="tx1"/>
                </a:solidFill>
                <a:latin typeface="+mn-lt"/>
                <a:ea typeface="+mn-ea"/>
                <a:cs typeface="+mn-cs"/>
              </a:rPr>
              <a:t>Хаджийска Йоана, ИНФОРМАЦИОННИ СИСТЕМИ,  София, </a:t>
            </a:r>
            <a:r>
              <a:rPr lang="en-US" sz="1200" b="0" i="0" u="none" strike="noStrike" kern="1200" baseline="0" dirty="0">
                <a:solidFill>
                  <a:schemeClr val="tx1"/>
                </a:solidFill>
                <a:latin typeface="+mn-lt"/>
                <a:ea typeface="+mn-ea"/>
                <a:cs typeface="+mn-cs"/>
              </a:rPr>
              <a:t>ISBN 978-619-185-112-6</a:t>
            </a:r>
            <a:r>
              <a:rPr lang="bg-BG" sz="1200" b="0" i="0" u="none" strike="noStrike" kern="1200" baseline="0" dirty="0">
                <a:solidFill>
                  <a:schemeClr val="tx1"/>
                </a:solidFill>
                <a:latin typeface="+mn-lt"/>
                <a:ea typeface="+mn-ea"/>
                <a:cs typeface="+mn-cs"/>
              </a:rPr>
              <a:t>, 2014г.</a:t>
            </a:r>
          </a:p>
          <a:p>
            <a:r>
              <a:rPr lang="bg-BG" sz="1200" b="0" i="0" u="none" strike="noStrike" kern="1200" baseline="0" dirty="0">
                <a:solidFill>
                  <a:schemeClr val="tx1"/>
                </a:solidFill>
                <a:latin typeface="+mn-lt"/>
                <a:ea typeface="+mn-ea"/>
                <a:cs typeface="+mn-cs"/>
              </a:rPr>
              <a:t>4. Гочева-Илиева Снежана, ПРИЛОЖНИ ИНФОРМАЦИОННИ СИСТЕМИ, Университетско издателство „Паисий Хилендарски“, Пловдив, 2015 г.</a:t>
            </a:r>
          </a:p>
          <a:p>
            <a:r>
              <a:rPr lang="bg-BG" sz="1200" b="0" i="0" u="none" strike="noStrike" kern="1200" baseline="0" dirty="0">
                <a:solidFill>
                  <a:schemeClr val="tx1"/>
                </a:solidFill>
                <a:latin typeface="+mn-lt"/>
                <a:ea typeface="+mn-ea"/>
                <a:cs typeface="+mn-cs"/>
              </a:rPr>
              <a:t>5. Пенева Юлиана, ИНФОРМАЦИОННИ СИСТЕМИ,  НБУ, 2014</a:t>
            </a:r>
          </a:p>
        </p:txBody>
      </p:sp>
      <p:sp>
        <p:nvSpPr>
          <p:cNvPr id="4" name="Slide Number Placeholder 3"/>
          <p:cNvSpPr>
            <a:spLocks noGrp="1"/>
          </p:cNvSpPr>
          <p:nvPr>
            <p:ph type="sldNum" sz="quarter" idx="10"/>
          </p:nvPr>
        </p:nvSpPr>
        <p:spPr/>
        <p:txBody>
          <a:bodyPr/>
          <a:lstStyle/>
          <a:p>
            <a:fld id="{5617F9B7-5110-4225-A395-C002DCB96977}" type="slidenum">
              <a:rPr lang="bg-BG" smtClean="0"/>
              <a:t>80</a:t>
            </a:fld>
            <a:endParaRPr lang="bg-BG" dirty="0"/>
          </a:p>
        </p:txBody>
      </p:sp>
    </p:spTree>
    <p:extLst>
      <p:ext uri="{BB962C8B-B14F-4D97-AF65-F5344CB8AC3E}">
        <p14:creationId xmlns:p14="http://schemas.microsoft.com/office/powerpoint/2010/main" val="20238701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10"/>
          </p:nvPr>
        </p:nvSpPr>
        <p:spPr/>
        <p:txBody>
          <a:bodyPr/>
          <a:lstStyle/>
          <a:p>
            <a:fld id="{5617F9B7-5110-4225-A395-C002DCB96977}" type="slidenum">
              <a:rPr lang="bg-BG" smtClean="0"/>
              <a:t>9</a:t>
            </a:fld>
            <a:endParaRPr lang="bg-BG" dirty="0"/>
          </a:p>
        </p:txBody>
      </p:sp>
    </p:spTree>
    <p:extLst>
      <p:ext uri="{BB962C8B-B14F-4D97-AF65-F5344CB8AC3E}">
        <p14:creationId xmlns:p14="http://schemas.microsoft.com/office/powerpoint/2010/main" val="29588682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10"/>
          </p:nvPr>
        </p:nvSpPr>
        <p:spPr/>
        <p:txBody>
          <a:bodyPr/>
          <a:lstStyle/>
          <a:p>
            <a:fld id="{5617F9B7-5110-4225-A395-C002DCB96977}" type="slidenum">
              <a:rPr lang="bg-BG" smtClean="0"/>
              <a:t>10</a:t>
            </a:fld>
            <a:endParaRPr lang="bg-BG" dirty="0"/>
          </a:p>
        </p:txBody>
      </p:sp>
    </p:spTree>
    <p:extLst>
      <p:ext uri="{BB962C8B-B14F-4D97-AF65-F5344CB8AC3E}">
        <p14:creationId xmlns:p14="http://schemas.microsoft.com/office/powerpoint/2010/main" val="2885555509"/>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96A666B-2F7D-4199-A5CF-D1399F06B5CC}" type="datetime1">
              <a:rPr lang="bg-BG" smtClean="0"/>
              <a:t>28.11.2023 г.</a:t>
            </a:fld>
            <a:endParaRPr lang="bg-BG" dirty="0"/>
          </a:p>
        </p:txBody>
      </p:sp>
      <p:sp>
        <p:nvSpPr>
          <p:cNvPr id="5" name="Footer Placeholder 4"/>
          <p:cNvSpPr>
            <a:spLocks noGrp="1"/>
          </p:cNvSpPr>
          <p:nvPr>
            <p:ph type="ftr" sz="quarter" idx="11"/>
          </p:nvPr>
        </p:nvSpPr>
        <p:spPr/>
        <p:txBody>
          <a:bodyPr/>
          <a:lstStyle/>
          <a:p>
            <a:endParaRPr lang="bg-BG"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081674E5-CD74-4638-A238-012A517DC16A}" type="slidenum">
              <a:rPr lang="bg-BG" smtClean="0"/>
              <a:t>‹#›</a:t>
            </a:fld>
            <a:endParaRPr lang="bg-BG" dirty="0"/>
          </a:p>
        </p:txBody>
      </p:sp>
    </p:spTree>
    <p:extLst>
      <p:ext uri="{BB962C8B-B14F-4D97-AF65-F5344CB8AC3E}">
        <p14:creationId xmlns:p14="http://schemas.microsoft.com/office/powerpoint/2010/main" val="21316487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C901CF-14B7-42BE-8693-1C6A365ED97B}" type="datetime1">
              <a:rPr lang="bg-BG" smtClean="0"/>
              <a:t>28.11.2023 г.</a:t>
            </a:fld>
            <a:endParaRPr lang="bg-BG" dirty="0"/>
          </a:p>
        </p:txBody>
      </p:sp>
      <p:sp>
        <p:nvSpPr>
          <p:cNvPr id="5" name="Footer Placeholder 4"/>
          <p:cNvSpPr>
            <a:spLocks noGrp="1"/>
          </p:cNvSpPr>
          <p:nvPr>
            <p:ph type="ftr" sz="quarter" idx="11"/>
          </p:nvPr>
        </p:nvSpPr>
        <p:spPr/>
        <p:txBody>
          <a:bodyPr/>
          <a:lstStyle/>
          <a:p>
            <a:endParaRPr lang="bg-BG" dirty="0"/>
          </a:p>
        </p:txBody>
      </p:sp>
      <p:sp>
        <p:nvSpPr>
          <p:cNvPr id="6" name="Slide Number Placeholder 5"/>
          <p:cNvSpPr>
            <a:spLocks noGrp="1"/>
          </p:cNvSpPr>
          <p:nvPr>
            <p:ph type="sldNum" sz="quarter" idx="12"/>
          </p:nvPr>
        </p:nvSpPr>
        <p:spPr/>
        <p:txBody>
          <a:bodyPr/>
          <a:lstStyle/>
          <a:p>
            <a:fld id="{081674E5-CD74-4638-A238-012A517DC16A}" type="slidenum">
              <a:rPr lang="bg-BG" smtClean="0"/>
              <a:t>‹#›</a:t>
            </a:fld>
            <a:endParaRPr lang="bg-BG" dirty="0"/>
          </a:p>
        </p:txBody>
      </p:sp>
    </p:spTree>
    <p:extLst>
      <p:ext uri="{BB962C8B-B14F-4D97-AF65-F5344CB8AC3E}">
        <p14:creationId xmlns:p14="http://schemas.microsoft.com/office/powerpoint/2010/main" val="42827579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C1A9374-CC8C-4027-8C9C-D37ED427A6AE}" type="datetime1">
              <a:rPr lang="bg-BG" smtClean="0"/>
              <a:t>28.11.2023 г.</a:t>
            </a:fld>
            <a:endParaRPr lang="bg-BG" dirty="0"/>
          </a:p>
        </p:txBody>
      </p:sp>
      <p:sp>
        <p:nvSpPr>
          <p:cNvPr id="5" name="Footer Placeholder 4"/>
          <p:cNvSpPr>
            <a:spLocks noGrp="1"/>
          </p:cNvSpPr>
          <p:nvPr>
            <p:ph type="ftr" sz="quarter" idx="11"/>
          </p:nvPr>
        </p:nvSpPr>
        <p:spPr/>
        <p:txBody>
          <a:bodyPr/>
          <a:lstStyle/>
          <a:p>
            <a:endParaRPr lang="bg-BG" dirty="0"/>
          </a:p>
        </p:txBody>
      </p:sp>
      <p:sp>
        <p:nvSpPr>
          <p:cNvPr id="6" name="Slide Number Placeholder 5"/>
          <p:cNvSpPr>
            <a:spLocks noGrp="1"/>
          </p:cNvSpPr>
          <p:nvPr>
            <p:ph type="sldNum" sz="quarter" idx="12"/>
          </p:nvPr>
        </p:nvSpPr>
        <p:spPr/>
        <p:txBody>
          <a:bodyPr/>
          <a:lstStyle/>
          <a:p>
            <a:fld id="{081674E5-CD74-4638-A238-012A517DC16A}" type="slidenum">
              <a:rPr lang="bg-BG" smtClean="0"/>
              <a:t>‹#›</a:t>
            </a:fld>
            <a:endParaRPr lang="bg-BG" dirty="0"/>
          </a:p>
        </p:txBody>
      </p:sp>
    </p:spTree>
    <p:extLst>
      <p:ext uri="{BB962C8B-B14F-4D97-AF65-F5344CB8AC3E}">
        <p14:creationId xmlns:p14="http://schemas.microsoft.com/office/powerpoint/2010/main" val="12995348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AEF8BD3-AC58-47F1-B591-69906B5D74CE}" type="datetime1">
              <a:rPr lang="bg-BG" smtClean="0"/>
              <a:t>28.11.2023 г.</a:t>
            </a:fld>
            <a:endParaRPr lang="bg-BG" dirty="0"/>
          </a:p>
        </p:txBody>
      </p:sp>
      <p:sp>
        <p:nvSpPr>
          <p:cNvPr id="5" name="Footer Placeholder 4"/>
          <p:cNvSpPr>
            <a:spLocks noGrp="1"/>
          </p:cNvSpPr>
          <p:nvPr>
            <p:ph type="ftr" sz="quarter" idx="11"/>
          </p:nvPr>
        </p:nvSpPr>
        <p:spPr/>
        <p:txBody>
          <a:bodyPr/>
          <a:lstStyle/>
          <a:p>
            <a:endParaRPr lang="bg-BG" dirty="0"/>
          </a:p>
        </p:txBody>
      </p:sp>
      <p:sp>
        <p:nvSpPr>
          <p:cNvPr id="6" name="Slide Number Placeholder 5"/>
          <p:cNvSpPr>
            <a:spLocks noGrp="1"/>
          </p:cNvSpPr>
          <p:nvPr>
            <p:ph type="sldNum" sz="quarter" idx="12"/>
          </p:nvPr>
        </p:nvSpPr>
        <p:spPr/>
        <p:txBody>
          <a:bodyPr/>
          <a:lstStyle/>
          <a:p>
            <a:fld id="{081674E5-CD74-4638-A238-012A517DC16A}" type="slidenum">
              <a:rPr lang="bg-BG" smtClean="0"/>
              <a:t>‹#›</a:t>
            </a:fld>
            <a:endParaRPr lang="bg-BG" dirty="0"/>
          </a:p>
        </p:txBody>
      </p:sp>
    </p:spTree>
    <p:extLst>
      <p:ext uri="{BB962C8B-B14F-4D97-AF65-F5344CB8AC3E}">
        <p14:creationId xmlns:p14="http://schemas.microsoft.com/office/powerpoint/2010/main" val="35184416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8593667" y="6272784"/>
            <a:ext cx="2644309" cy="365125"/>
          </a:xfrm>
        </p:spPr>
        <p:txBody>
          <a:bodyPr/>
          <a:lstStyle/>
          <a:p>
            <a:fld id="{46564442-4F9C-4117-9AC9-3C912B6DAF6E}" type="datetime1">
              <a:rPr lang="bg-BG" smtClean="0"/>
              <a:t>28.11.2023 г.</a:t>
            </a:fld>
            <a:endParaRPr lang="bg-BG" dirty="0"/>
          </a:p>
        </p:txBody>
      </p:sp>
      <p:sp>
        <p:nvSpPr>
          <p:cNvPr id="5" name="Footer Placeholder 4"/>
          <p:cNvSpPr>
            <a:spLocks noGrp="1"/>
          </p:cNvSpPr>
          <p:nvPr>
            <p:ph type="ftr" sz="quarter" idx="11"/>
          </p:nvPr>
        </p:nvSpPr>
        <p:spPr>
          <a:xfrm>
            <a:off x="2182708" y="6272784"/>
            <a:ext cx="6327648" cy="365125"/>
          </a:xfrm>
        </p:spPr>
        <p:txBody>
          <a:bodyPr/>
          <a:lstStyle/>
          <a:p>
            <a:endParaRPr lang="bg-BG"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081674E5-CD74-4638-A238-012A517DC16A}" type="slidenum">
              <a:rPr lang="bg-BG" smtClean="0"/>
              <a:t>‹#›</a:t>
            </a:fld>
            <a:endParaRPr lang="bg-BG" dirty="0"/>
          </a:p>
        </p:txBody>
      </p:sp>
    </p:spTree>
    <p:extLst>
      <p:ext uri="{BB962C8B-B14F-4D97-AF65-F5344CB8AC3E}">
        <p14:creationId xmlns:p14="http://schemas.microsoft.com/office/powerpoint/2010/main" val="17454765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D72E6C9-D462-4DF8-8A5B-084EF99FCB92}" type="datetime1">
              <a:rPr lang="bg-BG" smtClean="0"/>
              <a:t>28.11.2023 г.</a:t>
            </a:fld>
            <a:endParaRPr lang="bg-BG" dirty="0"/>
          </a:p>
        </p:txBody>
      </p:sp>
      <p:sp>
        <p:nvSpPr>
          <p:cNvPr id="6" name="Footer Placeholder 5"/>
          <p:cNvSpPr>
            <a:spLocks noGrp="1"/>
          </p:cNvSpPr>
          <p:nvPr>
            <p:ph type="ftr" sz="quarter" idx="11"/>
          </p:nvPr>
        </p:nvSpPr>
        <p:spPr/>
        <p:txBody>
          <a:bodyPr/>
          <a:lstStyle/>
          <a:p>
            <a:endParaRPr lang="bg-BG" dirty="0"/>
          </a:p>
        </p:txBody>
      </p:sp>
      <p:sp>
        <p:nvSpPr>
          <p:cNvPr id="7" name="Slide Number Placeholder 6"/>
          <p:cNvSpPr>
            <a:spLocks noGrp="1"/>
          </p:cNvSpPr>
          <p:nvPr>
            <p:ph type="sldNum" sz="quarter" idx="12"/>
          </p:nvPr>
        </p:nvSpPr>
        <p:spPr/>
        <p:txBody>
          <a:bodyPr/>
          <a:lstStyle/>
          <a:p>
            <a:fld id="{081674E5-CD74-4638-A238-012A517DC16A}" type="slidenum">
              <a:rPr lang="bg-BG" smtClean="0"/>
              <a:t>‹#›</a:t>
            </a:fld>
            <a:endParaRPr lang="bg-BG" dirty="0"/>
          </a:p>
        </p:txBody>
      </p:sp>
    </p:spTree>
    <p:extLst>
      <p:ext uri="{BB962C8B-B14F-4D97-AF65-F5344CB8AC3E}">
        <p14:creationId xmlns:p14="http://schemas.microsoft.com/office/powerpoint/2010/main" val="3060918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EEB004C-1449-4E25-B641-5BE18784B024}" type="datetime1">
              <a:rPr lang="bg-BG" smtClean="0"/>
              <a:t>28.11.2023 г.</a:t>
            </a:fld>
            <a:endParaRPr lang="bg-BG" dirty="0"/>
          </a:p>
        </p:txBody>
      </p:sp>
      <p:sp>
        <p:nvSpPr>
          <p:cNvPr id="8" name="Footer Placeholder 7"/>
          <p:cNvSpPr>
            <a:spLocks noGrp="1"/>
          </p:cNvSpPr>
          <p:nvPr>
            <p:ph type="ftr" sz="quarter" idx="11"/>
          </p:nvPr>
        </p:nvSpPr>
        <p:spPr/>
        <p:txBody>
          <a:bodyPr/>
          <a:lstStyle/>
          <a:p>
            <a:endParaRPr lang="bg-BG" dirty="0"/>
          </a:p>
        </p:txBody>
      </p:sp>
      <p:sp>
        <p:nvSpPr>
          <p:cNvPr id="9" name="Slide Number Placeholder 8"/>
          <p:cNvSpPr>
            <a:spLocks noGrp="1"/>
          </p:cNvSpPr>
          <p:nvPr>
            <p:ph type="sldNum" sz="quarter" idx="12"/>
          </p:nvPr>
        </p:nvSpPr>
        <p:spPr/>
        <p:txBody>
          <a:bodyPr/>
          <a:lstStyle/>
          <a:p>
            <a:fld id="{081674E5-CD74-4638-A238-012A517DC16A}" type="slidenum">
              <a:rPr lang="bg-BG" smtClean="0"/>
              <a:t>‹#›</a:t>
            </a:fld>
            <a:endParaRPr lang="bg-BG" dirty="0"/>
          </a:p>
        </p:txBody>
      </p:sp>
    </p:spTree>
    <p:extLst>
      <p:ext uri="{BB962C8B-B14F-4D97-AF65-F5344CB8AC3E}">
        <p14:creationId xmlns:p14="http://schemas.microsoft.com/office/powerpoint/2010/main" val="5989079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6BC1725-AB21-4845-BE49-CE8C42164743}" type="datetime1">
              <a:rPr lang="bg-BG" smtClean="0"/>
              <a:t>28.11.2023 г.</a:t>
            </a:fld>
            <a:endParaRPr lang="bg-BG" dirty="0"/>
          </a:p>
        </p:txBody>
      </p:sp>
      <p:sp>
        <p:nvSpPr>
          <p:cNvPr id="4" name="Footer Placeholder 3"/>
          <p:cNvSpPr>
            <a:spLocks noGrp="1"/>
          </p:cNvSpPr>
          <p:nvPr>
            <p:ph type="ftr" sz="quarter" idx="11"/>
          </p:nvPr>
        </p:nvSpPr>
        <p:spPr/>
        <p:txBody>
          <a:bodyPr/>
          <a:lstStyle/>
          <a:p>
            <a:endParaRPr lang="bg-BG" dirty="0"/>
          </a:p>
        </p:txBody>
      </p:sp>
      <p:sp>
        <p:nvSpPr>
          <p:cNvPr id="5" name="Slide Number Placeholder 4"/>
          <p:cNvSpPr>
            <a:spLocks noGrp="1"/>
          </p:cNvSpPr>
          <p:nvPr>
            <p:ph type="sldNum" sz="quarter" idx="12"/>
          </p:nvPr>
        </p:nvSpPr>
        <p:spPr/>
        <p:txBody>
          <a:bodyPr/>
          <a:lstStyle/>
          <a:p>
            <a:fld id="{081674E5-CD74-4638-A238-012A517DC16A}" type="slidenum">
              <a:rPr lang="bg-BG" smtClean="0"/>
              <a:t>‹#›</a:t>
            </a:fld>
            <a:endParaRPr lang="bg-BG" dirty="0"/>
          </a:p>
        </p:txBody>
      </p:sp>
    </p:spTree>
    <p:extLst>
      <p:ext uri="{BB962C8B-B14F-4D97-AF65-F5344CB8AC3E}">
        <p14:creationId xmlns:p14="http://schemas.microsoft.com/office/powerpoint/2010/main" val="40535369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087940C-92A6-42D4-A0AE-8AE229120CFF}" type="datetime1">
              <a:rPr lang="bg-BG" smtClean="0"/>
              <a:t>28.11.2023 г.</a:t>
            </a:fld>
            <a:endParaRPr lang="bg-BG" dirty="0"/>
          </a:p>
        </p:txBody>
      </p:sp>
      <p:sp>
        <p:nvSpPr>
          <p:cNvPr id="3" name="Footer Placeholder 2"/>
          <p:cNvSpPr>
            <a:spLocks noGrp="1"/>
          </p:cNvSpPr>
          <p:nvPr>
            <p:ph type="ftr" sz="quarter" idx="11"/>
          </p:nvPr>
        </p:nvSpPr>
        <p:spPr/>
        <p:txBody>
          <a:bodyPr/>
          <a:lstStyle/>
          <a:p>
            <a:endParaRPr lang="bg-BG" dirty="0"/>
          </a:p>
        </p:txBody>
      </p:sp>
      <p:sp>
        <p:nvSpPr>
          <p:cNvPr id="4" name="Slide Number Placeholder 3"/>
          <p:cNvSpPr>
            <a:spLocks noGrp="1"/>
          </p:cNvSpPr>
          <p:nvPr>
            <p:ph type="sldNum" sz="quarter" idx="12"/>
          </p:nvPr>
        </p:nvSpPr>
        <p:spPr/>
        <p:txBody>
          <a:bodyPr/>
          <a:lstStyle/>
          <a:p>
            <a:fld id="{081674E5-CD74-4638-A238-012A517DC16A}" type="slidenum">
              <a:rPr lang="bg-BG" smtClean="0"/>
              <a:t>‹#›</a:t>
            </a:fld>
            <a:endParaRPr lang="bg-BG" dirty="0"/>
          </a:p>
        </p:txBody>
      </p:sp>
    </p:spTree>
    <p:extLst>
      <p:ext uri="{BB962C8B-B14F-4D97-AF65-F5344CB8AC3E}">
        <p14:creationId xmlns:p14="http://schemas.microsoft.com/office/powerpoint/2010/main" val="4130514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64F04CA-5B7E-4437-926E-A34999B7E6C0}" type="datetime1">
              <a:rPr lang="bg-BG" smtClean="0"/>
              <a:t>28.11.2023 г.</a:t>
            </a:fld>
            <a:endParaRPr lang="bg-BG" dirty="0"/>
          </a:p>
        </p:txBody>
      </p:sp>
      <p:sp>
        <p:nvSpPr>
          <p:cNvPr id="6" name="Footer Placeholder 5"/>
          <p:cNvSpPr>
            <a:spLocks noGrp="1"/>
          </p:cNvSpPr>
          <p:nvPr>
            <p:ph type="ftr" sz="quarter" idx="11"/>
          </p:nvPr>
        </p:nvSpPr>
        <p:spPr/>
        <p:txBody>
          <a:bodyPr/>
          <a:lstStyle/>
          <a:p>
            <a:endParaRPr lang="bg-BG"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081674E5-CD74-4638-A238-012A517DC16A}" type="slidenum">
              <a:rPr lang="bg-BG" smtClean="0"/>
              <a:t>‹#›</a:t>
            </a:fld>
            <a:endParaRPr lang="bg-BG" dirty="0"/>
          </a:p>
        </p:txBody>
      </p:sp>
    </p:spTree>
    <p:extLst>
      <p:ext uri="{BB962C8B-B14F-4D97-AF65-F5344CB8AC3E}">
        <p14:creationId xmlns:p14="http://schemas.microsoft.com/office/powerpoint/2010/main" val="32834096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56DBFFBA-50AA-4558-ADC7-8C8BF6C03621}" type="datetime1">
              <a:rPr lang="bg-BG" smtClean="0"/>
              <a:t>28.11.2023 г.</a:t>
            </a:fld>
            <a:endParaRPr lang="bg-BG"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081674E5-CD74-4638-A238-012A517DC16A}" type="slidenum">
              <a:rPr lang="bg-BG" smtClean="0"/>
              <a:t>‹#›</a:t>
            </a:fld>
            <a:endParaRPr lang="bg-BG" dirty="0"/>
          </a:p>
        </p:txBody>
      </p:sp>
    </p:spTree>
    <p:extLst>
      <p:ext uri="{BB962C8B-B14F-4D97-AF65-F5344CB8AC3E}">
        <p14:creationId xmlns:p14="http://schemas.microsoft.com/office/powerpoint/2010/main" val="12875460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6DC22829-1A03-43BA-AD1C-84AE46C99B1D}" type="datetime1">
              <a:rPr lang="bg-BG" smtClean="0"/>
              <a:t>28.11.2023 г.</a:t>
            </a:fld>
            <a:endParaRPr lang="bg-BG"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bg-BG"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081674E5-CD74-4638-A238-012A517DC16A}" type="slidenum">
              <a:rPr lang="bg-BG" smtClean="0"/>
              <a:t>‹#›</a:t>
            </a:fld>
            <a:endParaRPr lang="bg-BG" dirty="0"/>
          </a:p>
        </p:txBody>
      </p:sp>
    </p:spTree>
    <p:extLst>
      <p:ext uri="{BB962C8B-B14F-4D97-AF65-F5344CB8AC3E}">
        <p14:creationId xmlns:p14="http://schemas.microsoft.com/office/powerpoint/2010/main" val="363482579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bg-BG" sz="4000" dirty="0"/>
              <a:t>Интегрирани системи за управление</a:t>
            </a:r>
            <a:endParaRPr lang="bg-BG" sz="4000" b="1" i="1" dirty="0"/>
          </a:p>
        </p:txBody>
      </p:sp>
      <p:sp>
        <p:nvSpPr>
          <p:cNvPr id="4" name="Slide Number Placeholder 3"/>
          <p:cNvSpPr>
            <a:spLocks noGrp="1"/>
          </p:cNvSpPr>
          <p:nvPr>
            <p:ph type="sldNum" sz="quarter" idx="12"/>
          </p:nvPr>
        </p:nvSpPr>
        <p:spPr/>
        <p:txBody>
          <a:bodyPr/>
          <a:lstStyle/>
          <a:p>
            <a:fld id="{081674E5-CD74-4638-A238-012A517DC16A}" type="slidenum">
              <a:rPr lang="bg-BG" smtClean="0"/>
              <a:t>1</a:t>
            </a:fld>
            <a:endParaRPr lang="bg-BG" dirty="0"/>
          </a:p>
        </p:txBody>
      </p:sp>
    </p:spTree>
    <p:extLst>
      <p:ext uri="{BB962C8B-B14F-4D97-AF65-F5344CB8AC3E}">
        <p14:creationId xmlns:p14="http://schemas.microsoft.com/office/powerpoint/2010/main" val="24322936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81674E5-CD74-4638-A238-012A517DC16A}" type="slidenum">
              <a:rPr lang="bg-BG" smtClean="0"/>
              <a:t>10</a:t>
            </a:fld>
            <a:endParaRPr lang="bg-BG" dirty="0"/>
          </a:p>
        </p:txBody>
      </p:sp>
      <p:sp>
        <p:nvSpPr>
          <p:cNvPr id="2" name="Правоъгълник 1"/>
          <p:cNvSpPr/>
          <p:nvPr/>
        </p:nvSpPr>
        <p:spPr>
          <a:xfrm>
            <a:off x="1665514" y="114529"/>
            <a:ext cx="10384971" cy="6764096"/>
          </a:xfrm>
          <a:prstGeom prst="rect">
            <a:avLst/>
          </a:prstGeom>
        </p:spPr>
        <p:txBody>
          <a:bodyPr wrap="square">
            <a:spAutoFit/>
          </a:bodyPr>
          <a:lstStyle/>
          <a:p>
            <a:pPr indent="457200" algn="just">
              <a:lnSpc>
                <a:spcPct val="130000"/>
              </a:lnSpc>
              <a:buClr>
                <a:schemeClr val="accent1">
                  <a:lumMod val="75000"/>
                </a:schemeClr>
              </a:buClr>
              <a:buSzPct val="85000"/>
            </a:pPr>
            <a:r>
              <a:rPr lang="bg-BG" sz="2400" dirty="0"/>
              <a:t>Характеристиките на бизнес процесите са:</a:t>
            </a:r>
          </a:p>
          <a:p>
            <a:pPr marL="800100" indent="-358775" algn="just">
              <a:lnSpc>
                <a:spcPct val="130000"/>
              </a:lnSpc>
              <a:buClr>
                <a:schemeClr val="accent1">
                  <a:lumMod val="75000"/>
                </a:schemeClr>
              </a:buClr>
              <a:buSzPct val="85000"/>
              <a:buFont typeface="+mj-lt"/>
              <a:buAutoNum type="arabicPeriod"/>
            </a:pPr>
            <a:r>
              <a:rPr lang="bg-BG" sz="2400" dirty="0"/>
              <a:t>Степен на структурираност – показва доколко даден процес или задача може да бъде алгоритмизиран, това включва указване на: последователността на отделните стъпки, необходимите данни, начините за проверка на информацията и връзките между входовете и изходите. По степен на структурираност задачите биват: структурирани, полуструктурирани, неструктурирани. При структурираните процеси са известни информационните изисквания и методите за обработка на данните. Отделните стъпки са добре дефинирани и критериите за вземане на решения са ясно формулирани. Успешното изпълнение на задачата може да се измери точно. При полуструктурираните задачи изискванията към информацията и обработките са известни, но се налага оценка от експерт. </a:t>
            </a:r>
          </a:p>
        </p:txBody>
      </p:sp>
    </p:spTree>
    <p:extLst>
      <p:ext uri="{BB962C8B-B14F-4D97-AF65-F5344CB8AC3E}">
        <p14:creationId xmlns:p14="http://schemas.microsoft.com/office/powerpoint/2010/main" val="15082369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81674E5-CD74-4638-A238-012A517DC16A}" type="slidenum">
              <a:rPr lang="bg-BG" smtClean="0"/>
              <a:t>11</a:t>
            </a:fld>
            <a:endParaRPr lang="bg-BG" dirty="0"/>
          </a:p>
        </p:txBody>
      </p:sp>
      <p:sp>
        <p:nvSpPr>
          <p:cNvPr id="2" name="Правоъгълник 1"/>
          <p:cNvSpPr/>
          <p:nvPr/>
        </p:nvSpPr>
        <p:spPr>
          <a:xfrm>
            <a:off x="2032000" y="93904"/>
            <a:ext cx="9936843" cy="5803833"/>
          </a:xfrm>
          <a:prstGeom prst="rect">
            <a:avLst/>
          </a:prstGeom>
        </p:spPr>
        <p:txBody>
          <a:bodyPr wrap="square">
            <a:spAutoFit/>
          </a:bodyPr>
          <a:lstStyle/>
          <a:p>
            <a:pPr indent="457200" algn="just">
              <a:lnSpc>
                <a:spcPct val="130000"/>
              </a:lnSpc>
              <a:buClr>
                <a:schemeClr val="accent1">
                  <a:lumMod val="75000"/>
                </a:schemeClr>
              </a:buClr>
              <a:buSzPct val="85000"/>
            </a:pPr>
            <a:r>
              <a:rPr lang="bg-BG" sz="2400" dirty="0"/>
              <a:t>При неструктурираните задачи няма яснота какви данни и как да се използват, няма критерии кога задачата е изпълнена добре. Тези задачи се изпълняват на базата на предишен опит, интуиция, проби и грешки и неясно формулирана качествена информация. </a:t>
            </a:r>
          </a:p>
          <a:p>
            <a:pPr marL="898525" indent="-457200" algn="just">
              <a:lnSpc>
                <a:spcPct val="130000"/>
              </a:lnSpc>
              <a:buClr>
                <a:schemeClr val="accent1">
                  <a:lumMod val="75000"/>
                </a:schemeClr>
              </a:buClr>
              <a:buSzPct val="85000"/>
              <a:buFont typeface="+mj-lt"/>
              <a:buAutoNum type="arabicPeriod" startAt="2"/>
            </a:pPr>
            <a:r>
              <a:rPr lang="bg-BG" sz="2400" dirty="0"/>
              <a:t>Обхват на замесеност – показва колко души от организацията участват в даден бизнес процес. </a:t>
            </a:r>
          </a:p>
          <a:p>
            <a:pPr marL="898525" indent="-457200" algn="just">
              <a:lnSpc>
                <a:spcPct val="130000"/>
              </a:lnSpc>
              <a:buClr>
                <a:schemeClr val="accent1">
                  <a:lumMod val="75000"/>
                </a:schemeClr>
              </a:buClr>
              <a:buSzPct val="85000"/>
              <a:buFont typeface="+mj-lt"/>
              <a:buAutoNum type="arabicPeriod" startAt="2"/>
            </a:pPr>
            <a:r>
              <a:rPr lang="bg-BG" sz="2400" dirty="0"/>
              <a:t>Нива на интеграция – показва степента на съвместно изпълнение между различни дейности и процеси.</a:t>
            </a:r>
          </a:p>
          <a:p>
            <a:pPr indent="457200" algn="just">
              <a:lnSpc>
                <a:spcPct val="130000"/>
              </a:lnSpc>
              <a:buClr>
                <a:schemeClr val="accent1">
                  <a:lumMod val="75000"/>
                </a:schemeClr>
              </a:buClr>
              <a:buSzPct val="85000"/>
            </a:pPr>
            <a:r>
              <a:rPr lang="bg-BG" sz="2400" dirty="0"/>
              <a:t>Съществуват пет основни нива на интеграция между отделните бизнеси процес: участниците са на еднакво мнение, участниците ползват общи стандарти, участниците споделят информация, участниците работят координирано, участниците работят съвместно.</a:t>
            </a:r>
          </a:p>
        </p:txBody>
      </p:sp>
    </p:spTree>
    <p:extLst>
      <p:ext uri="{BB962C8B-B14F-4D97-AF65-F5344CB8AC3E}">
        <p14:creationId xmlns:p14="http://schemas.microsoft.com/office/powerpoint/2010/main" val="27282810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81674E5-CD74-4638-A238-012A517DC16A}" type="slidenum">
              <a:rPr lang="bg-BG" smtClean="0"/>
              <a:t>12</a:t>
            </a:fld>
            <a:endParaRPr lang="bg-BG" dirty="0"/>
          </a:p>
        </p:txBody>
      </p:sp>
      <p:sp>
        <p:nvSpPr>
          <p:cNvPr id="2" name="Правоъгълник 1"/>
          <p:cNvSpPr/>
          <p:nvPr/>
        </p:nvSpPr>
        <p:spPr>
          <a:xfrm>
            <a:off x="2032000" y="126204"/>
            <a:ext cx="10023927" cy="5803833"/>
          </a:xfrm>
          <a:prstGeom prst="rect">
            <a:avLst/>
          </a:prstGeom>
        </p:spPr>
        <p:txBody>
          <a:bodyPr wrap="square">
            <a:spAutoFit/>
          </a:bodyPr>
          <a:lstStyle/>
          <a:p>
            <a:pPr marL="898525" lvl="0" indent="-457200" algn="just">
              <a:lnSpc>
                <a:spcPct val="130000"/>
              </a:lnSpc>
              <a:buClr>
                <a:schemeClr val="accent1">
                  <a:lumMod val="75000"/>
                </a:schemeClr>
              </a:buClr>
              <a:buSzPct val="85000"/>
              <a:buFont typeface="+mj-lt"/>
              <a:buAutoNum type="arabicPeriod" startAt="4"/>
            </a:pPr>
            <a:r>
              <a:rPr lang="bg-BG" sz="2400" dirty="0"/>
              <a:t>Ритъм – показва честотата, с която настъпва даден бизнес процес и дали е предсказуем по характер. Ритъмът на един процес може да е периодичен, случаен или породен от някакво събитие.</a:t>
            </a:r>
          </a:p>
          <a:p>
            <a:pPr marL="898525" lvl="0" indent="-457200" algn="just">
              <a:lnSpc>
                <a:spcPct val="130000"/>
              </a:lnSpc>
              <a:buClr>
                <a:schemeClr val="accent1">
                  <a:lumMod val="75000"/>
                </a:schemeClr>
              </a:buClr>
              <a:buSzPct val="85000"/>
              <a:buFont typeface="+mj-lt"/>
              <a:buAutoNum type="arabicPeriod" startAt="4"/>
            </a:pPr>
            <a:r>
              <a:rPr lang="bg-BG" sz="2400" dirty="0"/>
              <a:t>Сложност – показва типовете елементи и брой на връзките между тях. Нарастването на сложността в дадена система прави нейното разработване и управление по-трудно. </a:t>
            </a:r>
          </a:p>
          <a:p>
            <a:pPr marL="898525" lvl="0" indent="-457200" algn="just">
              <a:lnSpc>
                <a:spcPct val="130000"/>
              </a:lnSpc>
              <a:buClr>
                <a:schemeClr val="accent1">
                  <a:lumMod val="75000"/>
                </a:schemeClr>
              </a:buClr>
              <a:buSzPct val="85000"/>
              <a:buFont typeface="+mj-lt"/>
              <a:buAutoNum type="arabicPeriod" startAt="4"/>
            </a:pPr>
            <a:r>
              <a:rPr lang="bg-BG" sz="2400" dirty="0"/>
              <a:t>Степен на използване на машини – показва доколко е автоматизиран даден процес. </a:t>
            </a:r>
          </a:p>
          <a:p>
            <a:pPr lvl="0" indent="457200" algn="just">
              <a:lnSpc>
                <a:spcPct val="130000"/>
              </a:lnSpc>
              <a:buClr>
                <a:srgbClr val="D34817">
                  <a:lumMod val="75000"/>
                </a:srgbClr>
              </a:buClr>
              <a:buSzPct val="85000"/>
            </a:pPr>
            <a:r>
              <a:rPr lang="bg-BG" sz="2400" dirty="0">
                <a:solidFill>
                  <a:prstClr val="black"/>
                </a:solidFill>
              </a:rPr>
              <a:t>Дейности в бизнес процесите могат да се обобщят както следва: обработване на данни, комуникации, вземане на решения, създаване на продукт или услуга, предприемане на конкретни действия. </a:t>
            </a:r>
          </a:p>
        </p:txBody>
      </p:sp>
    </p:spTree>
    <p:extLst>
      <p:ext uri="{BB962C8B-B14F-4D97-AF65-F5344CB8AC3E}">
        <p14:creationId xmlns:p14="http://schemas.microsoft.com/office/powerpoint/2010/main" val="7103107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81674E5-CD74-4638-A238-012A517DC16A}" type="slidenum">
              <a:rPr lang="bg-BG" smtClean="0"/>
              <a:t>13</a:t>
            </a:fld>
            <a:endParaRPr lang="bg-BG" dirty="0"/>
          </a:p>
        </p:txBody>
      </p:sp>
      <p:sp>
        <p:nvSpPr>
          <p:cNvPr id="2" name="Правоъгълник 1"/>
          <p:cNvSpPr/>
          <p:nvPr/>
        </p:nvSpPr>
        <p:spPr>
          <a:xfrm>
            <a:off x="1917699" y="0"/>
            <a:ext cx="10002157" cy="6592574"/>
          </a:xfrm>
          <a:prstGeom prst="rect">
            <a:avLst/>
          </a:prstGeom>
        </p:spPr>
        <p:txBody>
          <a:bodyPr wrap="square">
            <a:spAutoFit/>
          </a:bodyPr>
          <a:lstStyle/>
          <a:p>
            <a:pPr lvl="0" algn="ctr">
              <a:lnSpc>
                <a:spcPct val="110000"/>
              </a:lnSpc>
              <a:buClr>
                <a:srgbClr val="D34817">
                  <a:lumMod val="75000"/>
                </a:srgbClr>
              </a:buClr>
              <a:buSzPct val="85000"/>
            </a:pPr>
            <a:r>
              <a:rPr lang="bg-BG" sz="2400" b="1" i="1" dirty="0"/>
              <a:t>Интегрирани организационни приложения </a:t>
            </a:r>
          </a:p>
          <a:p>
            <a:pPr lvl="0" indent="457200" algn="just">
              <a:lnSpc>
                <a:spcPct val="110000"/>
              </a:lnSpc>
              <a:buClr>
                <a:srgbClr val="D34817">
                  <a:lumMod val="75000"/>
                </a:srgbClr>
              </a:buClr>
              <a:buSzPct val="85000"/>
            </a:pPr>
            <a:r>
              <a:rPr lang="bg-BG" sz="2400" dirty="0"/>
              <a:t>С термина “интегрирани организационни приложения” се означават системи, осигуряващи цялостно информационно обслужване в няколко функционални области. Тяхното внедряване в рамките на дадена организация допринася за стратегическото използване на информационните и комуникационни технологии. Крайна цел е споделяне на информационните ресурси, подобряване на ефективността на отделните бизнес процеси и моделиране на взаимодействията между тях. Примери за интегрирани организационни приложения са: </a:t>
            </a:r>
          </a:p>
          <a:p>
            <a:pPr marL="898525" lvl="0" indent="-457200" algn="just">
              <a:lnSpc>
                <a:spcPct val="110000"/>
              </a:lnSpc>
              <a:buClr>
                <a:srgbClr val="D34817">
                  <a:lumMod val="75000"/>
                </a:srgbClr>
              </a:buClr>
              <a:buSzPct val="85000"/>
              <a:buFont typeface="Wingdings" panose="05000000000000000000" pitchFamily="2" charset="2"/>
              <a:buChar char="q"/>
            </a:pPr>
            <a:r>
              <a:rPr lang="bg-BG" sz="2400" dirty="0"/>
              <a:t>системи за управление на взаимоотношенията с потребителите (CRM systems– Customer Relationship Management Systems); </a:t>
            </a:r>
          </a:p>
          <a:p>
            <a:pPr marL="898525" lvl="0" indent="-457200" algn="just">
              <a:lnSpc>
                <a:spcPct val="110000"/>
              </a:lnSpc>
              <a:buClr>
                <a:srgbClr val="D34817">
                  <a:lumMod val="75000"/>
                </a:srgbClr>
              </a:buClr>
              <a:buSzPct val="85000"/>
              <a:buFont typeface="Wingdings" panose="05000000000000000000" pitchFamily="2" charset="2"/>
              <a:buChar char="q"/>
            </a:pPr>
            <a:r>
              <a:rPr lang="bg-BG" sz="2400" dirty="0"/>
              <a:t>системи за управление на веригите за доставки (SCM systems– Supply Chain Management Systems); </a:t>
            </a:r>
          </a:p>
          <a:p>
            <a:pPr marL="898525" lvl="0" indent="-457200" algn="just">
              <a:lnSpc>
                <a:spcPct val="110000"/>
              </a:lnSpc>
              <a:buClr>
                <a:srgbClr val="D34817">
                  <a:lumMod val="75000"/>
                </a:srgbClr>
              </a:buClr>
              <a:buSzPct val="85000"/>
              <a:buFont typeface="Wingdings" panose="05000000000000000000" pitchFamily="2" charset="2"/>
              <a:buChar char="q"/>
            </a:pPr>
            <a:r>
              <a:rPr lang="bg-BG" sz="2400" dirty="0"/>
              <a:t>системи за планиране на ресурсите в организацията (ERP systems – Enterprise Resource Planning Systems); </a:t>
            </a:r>
            <a:endParaRPr lang="bg-BG" sz="2400" dirty="0">
              <a:solidFill>
                <a:prstClr val="black"/>
              </a:solidFill>
            </a:endParaRPr>
          </a:p>
        </p:txBody>
      </p:sp>
    </p:spTree>
    <p:extLst>
      <p:ext uri="{BB962C8B-B14F-4D97-AF65-F5344CB8AC3E}">
        <p14:creationId xmlns:p14="http://schemas.microsoft.com/office/powerpoint/2010/main" val="14252439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054268" y="182256"/>
            <a:ext cx="9832460" cy="6675744"/>
          </a:xfrm>
        </p:spPr>
        <p:txBody>
          <a:bodyPr>
            <a:noAutofit/>
          </a:bodyPr>
          <a:lstStyle/>
          <a:p>
            <a:pPr algn="just">
              <a:lnSpc>
                <a:spcPct val="130000"/>
              </a:lnSpc>
              <a:spcBef>
                <a:spcPts val="0"/>
              </a:spcBef>
            </a:pPr>
            <a:r>
              <a:rPr lang="bg-BG" sz="2400" b="1" i="1" dirty="0"/>
              <a:t>Същност и характеристики на ERP системите</a:t>
            </a:r>
          </a:p>
          <a:p>
            <a:pPr indent="457200" algn="just">
              <a:lnSpc>
                <a:spcPct val="130000"/>
              </a:lnSpc>
              <a:spcBef>
                <a:spcPts val="0"/>
              </a:spcBef>
            </a:pPr>
            <a:r>
              <a:rPr lang="bg-BG" sz="2400" dirty="0">
                <a:latin typeface="Cambria" panose="02040503050406030204" pitchFamily="18" charset="0"/>
              </a:rPr>
              <a:t>В началото на 90-те години на миналия век се появяват ERP системите – (Enterprise Resource Planning), като едно сборно наименование на комплексните системи за планиране на фирмените ресурси. Еднозначно определение на този термин няма. ERP системите трябва да осъществяват управление на производство, доставки, продажби, финанси и счетоводство. ERP е софтуер, изграден като интегрирана система на модулен принцип, обхващащ всички процеси в едно стопанско предприятие. Наред с ERP системите на пазара се появяват и други такива, подпомагащи управлението на процесите свързани с клиентите – CRM, с доставките – SCM, с управлението на човешките ресурси - HRMS. </a:t>
            </a:r>
          </a:p>
        </p:txBody>
      </p:sp>
      <p:sp>
        <p:nvSpPr>
          <p:cNvPr id="4" name="Slide Number Placeholder 3"/>
          <p:cNvSpPr>
            <a:spLocks noGrp="1"/>
          </p:cNvSpPr>
          <p:nvPr>
            <p:ph type="sldNum" sz="quarter" idx="12"/>
          </p:nvPr>
        </p:nvSpPr>
        <p:spPr/>
        <p:txBody>
          <a:bodyPr/>
          <a:lstStyle/>
          <a:p>
            <a:fld id="{081674E5-CD74-4638-A238-012A517DC16A}" type="slidenum">
              <a:rPr lang="bg-BG" smtClean="0"/>
              <a:t>14</a:t>
            </a:fld>
            <a:endParaRPr lang="bg-BG" dirty="0"/>
          </a:p>
        </p:txBody>
      </p:sp>
    </p:spTree>
    <p:extLst>
      <p:ext uri="{BB962C8B-B14F-4D97-AF65-F5344CB8AC3E}">
        <p14:creationId xmlns:p14="http://schemas.microsoft.com/office/powerpoint/2010/main" val="38141116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536370" y="1913587"/>
            <a:ext cx="8541803" cy="2963214"/>
          </a:xfrm>
        </p:spPr>
        <p:txBody>
          <a:bodyPr>
            <a:noAutofit/>
          </a:bodyPr>
          <a:lstStyle/>
          <a:p>
            <a:pPr algn="just">
              <a:lnSpc>
                <a:spcPct val="150000"/>
              </a:lnSpc>
              <a:defRPr/>
            </a:pPr>
            <a:endParaRPr lang="bg-BG" altLang="bg-BG" sz="2400" dirty="0"/>
          </a:p>
          <a:p>
            <a:pPr algn="just"/>
            <a:endParaRPr lang="bg-BG" sz="2400" dirty="0"/>
          </a:p>
        </p:txBody>
      </p:sp>
      <p:sp>
        <p:nvSpPr>
          <p:cNvPr id="4" name="Slide Number Placeholder 3"/>
          <p:cNvSpPr>
            <a:spLocks noGrp="1"/>
          </p:cNvSpPr>
          <p:nvPr>
            <p:ph type="sldNum" sz="quarter" idx="12"/>
          </p:nvPr>
        </p:nvSpPr>
        <p:spPr/>
        <p:txBody>
          <a:bodyPr/>
          <a:lstStyle/>
          <a:p>
            <a:fld id="{081674E5-CD74-4638-A238-012A517DC16A}" type="slidenum">
              <a:rPr lang="bg-BG" smtClean="0"/>
              <a:t>15</a:t>
            </a:fld>
            <a:endParaRPr lang="bg-BG" dirty="0"/>
          </a:p>
        </p:txBody>
      </p:sp>
      <p:sp>
        <p:nvSpPr>
          <p:cNvPr id="5" name="Rectangle 4"/>
          <p:cNvSpPr/>
          <p:nvPr/>
        </p:nvSpPr>
        <p:spPr>
          <a:xfrm>
            <a:off x="2015066" y="167776"/>
            <a:ext cx="10007599" cy="6297108"/>
          </a:xfrm>
          <a:prstGeom prst="rect">
            <a:avLst/>
          </a:prstGeom>
        </p:spPr>
        <p:txBody>
          <a:bodyPr wrap="square">
            <a:spAutoFit/>
          </a:bodyPr>
          <a:lstStyle/>
          <a:p>
            <a:pPr indent="457200" algn="just">
              <a:lnSpc>
                <a:spcPct val="120000"/>
              </a:lnSpc>
              <a:buClr>
                <a:schemeClr val="accent1">
                  <a:lumMod val="75000"/>
                </a:schemeClr>
              </a:buClr>
              <a:buSzPct val="85000"/>
            </a:pPr>
            <a:r>
              <a:rPr lang="bg-BG" sz="2400" dirty="0">
                <a:latin typeface="Cambria" panose="02040503050406030204" pitchFamily="18" charset="0"/>
              </a:rPr>
              <a:t>CRM – Customer Relationship Management – системата за управление на взаимоотношенията с клиентите позволява да се консолидира цялата информация за клиентите, която е достъпна при необходимост от всички отдели от фирмата. CRM следи всички стадии на взаимоотношенията с клиентите от маркетинга и продажбите до следпродажбеното обслужване. </a:t>
            </a:r>
          </a:p>
          <a:p>
            <a:pPr indent="457200" algn="just">
              <a:lnSpc>
                <a:spcPct val="120000"/>
              </a:lnSpc>
              <a:buClr>
                <a:schemeClr val="accent1">
                  <a:lumMod val="75000"/>
                </a:schemeClr>
              </a:buClr>
              <a:buSzPct val="85000"/>
            </a:pPr>
            <a:r>
              <a:rPr lang="bg-BG" sz="2400" dirty="0">
                <a:latin typeface="Cambria" panose="02040503050406030204" pitchFamily="18" charset="0"/>
              </a:rPr>
              <a:t>SCM – Supply Chain Management – система за управление на веригата от доставчици подпомага управлението на процесите по доставянето на материалите за производството, включително транспортирането, складирането и управлението на  запасите. </a:t>
            </a:r>
          </a:p>
          <a:p>
            <a:pPr indent="457200" algn="just">
              <a:lnSpc>
                <a:spcPct val="120000"/>
              </a:lnSpc>
              <a:buClr>
                <a:schemeClr val="accent1">
                  <a:lumMod val="75000"/>
                </a:schemeClr>
              </a:buClr>
              <a:buSzPct val="85000"/>
            </a:pPr>
            <a:r>
              <a:rPr lang="bg-BG" sz="2400" dirty="0">
                <a:latin typeface="Cambria" panose="02040503050406030204" pitchFamily="18" charset="0"/>
              </a:rPr>
              <a:t>HRMS – Human Resource Management System – системата за управление на човешките ресурси включва всички аспекти на управлението на персонала при изпълнение на задачите в организацията. </a:t>
            </a:r>
          </a:p>
        </p:txBody>
      </p:sp>
    </p:spTree>
    <p:extLst>
      <p:ext uri="{BB962C8B-B14F-4D97-AF65-F5344CB8AC3E}">
        <p14:creationId xmlns:p14="http://schemas.microsoft.com/office/powerpoint/2010/main" val="15518797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536370" y="1913587"/>
            <a:ext cx="8541803" cy="2963214"/>
          </a:xfrm>
        </p:spPr>
        <p:txBody>
          <a:bodyPr>
            <a:noAutofit/>
          </a:bodyPr>
          <a:lstStyle/>
          <a:p>
            <a:pPr algn="just">
              <a:lnSpc>
                <a:spcPct val="150000"/>
              </a:lnSpc>
              <a:defRPr/>
            </a:pPr>
            <a:endParaRPr lang="bg-BG" altLang="bg-BG" sz="2400" dirty="0"/>
          </a:p>
          <a:p>
            <a:pPr algn="just"/>
            <a:endParaRPr lang="bg-BG" sz="2400" dirty="0"/>
          </a:p>
        </p:txBody>
      </p:sp>
      <p:sp>
        <p:nvSpPr>
          <p:cNvPr id="4" name="Slide Number Placeholder 3"/>
          <p:cNvSpPr>
            <a:spLocks noGrp="1"/>
          </p:cNvSpPr>
          <p:nvPr>
            <p:ph type="sldNum" sz="quarter" idx="12"/>
          </p:nvPr>
        </p:nvSpPr>
        <p:spPr/>
        <p:txBody>
          <a:bodyPr/>
          <a:lstStyle/>
          <a:p>
            <a:fld id="{081674E5-CD74-4638-A238-012A517DC16A}" type="slidenum">
              <a:rPr lang="bg-BG" smtClean="0"/>
              <a:t>16</a:t>
            </a:fld>
            <a:endParaRPr lang="bg-BG" dirty="0"/>
          </a:p>
        </p:txBody>
      </p:sp>
      <p:sp>
        <p:nvSpPr>
          <p:cNvPr id="2" name="Rectangle 1"/>
          <p:cNvSpPr/>
          <p:nvPr/>
        </p:nvSpPr>
        <p:spPr>
          <a:xfrm>
            <a:off x="2002973" y="38303"/>
            <a:ext cx="10055980" cy="5883277"/>
          </a:xfrm>
          <a:prstGeom prst="rect">
            <a:avLst/>
          </a:prstGeom>
        </p:spPr>
        <p:txBody>
          <a:bodyPr wrap="square">
            <a:spAutoFit/>
          </a:bodyPr>
          <a:lstStyle/>
          <a:p>
            <a:pPr indent="457200" algn="just">
              <a:lnSpc>
                <a:spcPct val="112000"/>
              </a:lnSpc>
              <a:buClr>
                <a:schemeClr val="accent1">
                  <a:lumMod val="75000"/>
                </a:schemeClr>
              </a:buClr>
              <a:buSzPct val="85000"/>
            </a:pPr>
            <a:r>
              <a:rPr lang="bg-BG" sz="2400" dirty="0">
                <a:latin typeface="Cambria" panose="02040503050406030204" pitchFamily="18" charset="0"/>
              </a:rPr>
              <a:t>Според някои автори системите от тип SCM и CRM са задължителни модули на ERP системите от второ поколение. Те трябва да съдържат и модул за управление на човешките ресурси, без който трудно може да се управляват процесите в стопанската организация. Тези нови понятия и виждания отразяват прехода на корпоративните системи към Интернет и изнасянето на много от бизнес процесите в Мрежата. На тази тенденция се основава разширяването на функциите им - управление на връзките с клиентите, връзките с доставчиците и други. </a:t>
            </a:r>
          </a:p>
          <a:p>
            <a:pPr indent="457200" algn="just">
              <a:lnSpc>
                <a:spcPct val="112000"/>
              </a:lnSpc>
              <a:buClr>
                <a:schemeClr val="accent1">
                  <a:lumMod val="75000"/>
                </a:schemeClr>
              </a:buClr>
              <a:buSzPct val="85000"/>
            </a:pPr>
            <a:r>
              <a:rPr lang="bg-BG" sz="2400" dirty="0">
                <a:latin typeface="Cambria" panose="02040503050406030204" pitchFamily="18" charset="0"/>
              </a:rPr>
              <a:t>HRMS, SCM, CRM модулите са често срещани в ERP системите, но има случаи, когато тези модули се избягват от потребителите. Има немалко производители, които предлагат готови CRM разработки, които могат да се интегрират в почти всяка ERP система лесно и успешно.</a:t>
            </a:r>
          </a:p>
        </p:txBody>
      </p:sp>
    </p:spTree>
    <p:extLst>
      <p:ext uri="{BB962C8B-B14F-4D97-AF65-F5344CB8AC3E}">
        <p14:creationId xmlns:p14="http://schemas.microsoft.com/office/powerpoint/2010/main" val="15536203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81674E5-CD74-4638-A238-012A517DC16A}" type="slidenum">
              <a:rPr lang="bg-BG" smtClean="0"/>
              <a:t>17</a:t>
            </a:fld>
            <a:endParaRPr lang="bg-BG" dirty="0"/>
          </a:p>
        </p:txBody>
      </p:sp>
      <p:sp>
        <p:nvSpPr>
          <p:cNvPr id="2" name="Rectangle 1"/>
          <p:cNvSpPr/>
          <p:nvPr/>
        </p:nvSpPr>
        <p:spPr>
          <a:xfrm>
            <a:off x="2099733" y="149376"/>
            <a:ext cx="9939867" cy="1381084"/>
          </a:xfrm>
          <a:prstGeom prst="rect">
            <a:avLst/>
          </a:prstGeom>
        </p:spPr>
        <p:txBody>
          <a:bodyPr wrap="square">
            <a:spAutoFit/>
          </a:bodyPr>
          <a:lstStyle/>
          <a:p>
            <a:pPr lvl="0" indent="457200" algn="just">
              <a:lnSpc>
                <a:spcPct val="120000"/>
              </a:lnSpc>
              <a:buClr>
                <a:srgbClr val="D34817">
                  <a:lumMod val="75000"/>
                </a:srgbClr>
              </a:buClr>
              <a:buSzPct val="85000"/>
            </a:pPr>
            <a:r>
              <a:rPr lang="bg-BG" sz="2400" dirty="0"/>
              <a:t>Обхват на интегрираните системи за управление е представен на Фигура 1.</a:t>
            </a:r>
            <a:endParaRPr lang="bg-BG" sz="2400" dirty="0">
              <a:solidFill>
                <a:prstClr val="black"/>
              </a:solidFill>
            </a:endParaRPr>
          </a:p>
          <a:p>
            <a:pPr lvl="0" indent="457200" algn="just">
              <a:lnSpc>
                <a:spcPct val="120000"/>
              </a:lnSpc>
              <a:buClr>
                <a:srgbClr val="D34817">
                  <a:lumMod val="75000"/>
                </a:srgbClr>
              </a:buClr>
              <a:buSzPct val="85000"/>
            </a:pPr>
            <a:endParaRPr lang="bg-BG" sz="2400" dirty="0">
              <a:solidFill>
                <a:prstClr val="black"/>
              </a:solidFill>
              <a:latin typeface="Cambria" panose="02040503050406030204" pitchFamily="18" charset="0"/>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99733" y="924585"/>
            <a:ext cx="9804400" cy="5061348"/>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6" name="Rectangle 5"/>
          <p:cNvSpPr/>
          <p:nvPr/>
        </p:nvSpPr>
        <p:spPr>
          <a:xfrm>
            <a:off x="3765682" y="6089134"/>
            <a:ext cx="5736314" cy="461665"/>
          </a:xfrm>
          <a:prstGeom prst="rect">
            <a:avLst/>
          </a:prstGeom>
        </p:spPr>
        <p:txBody>
          <a:bodyPr wrap="none">
            <a:spAutoFit/>
          </a:bodyPr>
          <a:lstStyle/>
          <a:p>
            <a:r>
              <a:rPr lang="bg-BG" sz="2400" dirty="0"/>
              <a:t>Фиг. 1. Структура на дейностите на ERP.</a:t>
            </a:r>
          </a:p>
        </p:txBody>
      </p:sp>
    </p:spTree>
    <p:extLst>
      <p:ext uri="{BB962C8B-B14F-4D97-AF65-F5344CB8AC3E}">
        <p14:creationId xmlns:p14="http://schemas.microsoft.com/office/powerpoint/2010/main" val="15536203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536370" y="1913587"/>
            <a:ext cx="8541803" cy="2963214"/>
          </a:xfrm>
        </p:spPr>
        <p:txBody>
          <a:bodyPr>
            <a:noAutofit/>
          </a:bodyPr>
          <a:lstStyle/>
          <a:p>
            <a:pPr algn="just">
              <a:lnSpc>
                <a:spcPct val="150000"/>
              </a:lnSpc>
              <a:defRPr/>
            </a:pPr>
            <a:endParaRPr lang="bg-BG" altLang="bg-BG" sz="2400" dirty="0"/>
          </a:p>
          <a:p>
            <a:pPr algn="just"/>
            <a:endParaRPr lang="bg-BG" sz="2400" dirty="0"/>
          </a:p>
        </p:txBody>
      </p:sp>
      <p:sp>
        <p:nvSpPr>
          <p:cNvPr id="4" name="Slide Number Placeholder 3"/>
          <p:cNvSpPr>
            <a:spLocks noGrp="1"/>
          </p:cNvSpPr>
          <p:nvPr>
            <p:ph type="sldNum" sz="quarter" idx="12"/>
          </p:nvPr>
        </p:nvSpPr>
        <p:spPr/>
        <p:txBody>
          <a:bodyPr/>
          <a:lstStyle/>
          <a:p>
            <a:fld id="{081674E5-CD74-4638-A238-012A517DC16A}" type="slidenum">
              <a:rPr lang="bg-BG" smtClean="0"/>
              <a:t>18</a:t>
            </a:fld>
            <a:endParaRPr lang="bg-BG" dirty="0"/>
          </a:p>
        </p:txBody>
      </p:sp>
      <p:sp>
        <p:nvSpPr>
          <p:cNvPr id="2" name="Rectangle 1"/>
          <p:cNvSpPr/>
          <p:nvPr/>
        </p:nvSpPr>
        <p:spPr>
          <a:xfrm>
            <a:off x="2137229" y="319932"/>
            <a:ext cx="9956799" cy="4524315"/>
          </a:xfrm>
          <a:prstGeom prst="rect">
            <a:avLst/>
          </a:prstGeom>
        </p:spPr>
        <p:txBody>
          <a:bodyPr wrap="square">
            <a:spAutoFit/>
          </a:bodyPr>
          <a:lstStyle/>
          <a:p>
            <a:pPr indent="457200" algn="just">
              <a:lnSpc>
                <a:spcPct val="120000"/>
              </a:lnSpc>
              <a:buClr>
                <a:schemeClr val="accent1">
                  <a:lumMod val="75000"/>
                </a:schemeClr>
              </a:buClr>
              <a:buSzPct val="85000"/>
            </a:pPr>
            <a:r>
              <a:rPr lang="bg-BG" sz="2400" dirty="0">
                <a:latin typeface="Cambria" panose="02040503050406030204" pitchFamily="18" charset="0"/>
              </a:rPr>
              <a:t>Съвременните интегрирани системи за управление на фирмата обхващат всички процеси в едно стопанско предприятие - производството, дистрибуцията на продуктите, служителите, сервиза, връзките с клиентите, връзките с доставчиците, счетоводството, склада и активите. </a:t>
            </a:r>
          </a:p>
          <a:p>
            <a:pPr indent="457200" algn="just">
              <a:lnSpc>
                <a:spcPct val="120000"/>
              </a:lnSpc>
              <a:buClr>
                <a:schemeClr val="accent1">
                  <a:lumMod val="75000"/>
                </a:schemeClr>
              </a:buClr>
              <a:buSzPct val="85000"/>
            </a:pPr>
            <a:r>
              <a:rPr lang="bg-BG" sz="2400" dirty="0">
                <a:latin typeface="Cambria" panose="02040503050406030204" pitchFamily="18" charset="0"/>
              </a:rPr>
              <a:t>Базовите модули в една такава система включват: производство, дистрибуция, управление на връзките с доставчици, финансов (финансово-счетоводен) модул, поръчки, доставки, търговски модул (управление на търговската дейност), ТРЗ, ДМА, сервиз, логистика, склад, управление на проекти, планиране. </a:t>
            </a:r>
          </a:p>
        </p:txBody>
      </p:sp>
    </p:spTree>
    <p:extLst>
      <p:ext uri="{BB962C8B-B14F-4D97-AF65-F5344CB8AC3E}">
        <p14:creationId xmlns:p14="http://schemas.microsoft.com/office/powerpoint/2010/main" val="15536203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536370" y="1913587"/>
            <a:ext cx="8541803" cy="2963214"/>
          </a:xfrm>
        </p:spPr>
        <p:txBody>
          <a:bodyPr>
            <a:noAutofit/>
          </a:bodyPr>
          <a:lstStyle/>
          <a:p>
            <a:pPr algn="just">
              <a:lnSpc>
                <a:spcPct val="150000"/>
              </a:lnSpc>
              <a:defRPr/>
            </a:pPr>
            <a:endParaRPr lang="bg-BG" altLang="bg-BG" sz="2400" dirty="0"/>
          </a:p>
          <a:p>
            <a:pPr algn="just"/>
            <a:endParaRPr lang="bg-BG" sz="2400" dirty="0"/>
          </a:p>
        </p:txBody>
      </p:sp>
      <p:sp>
        <p:nvSpPr>
          <p:cNvPr id="4" name="Slide Number Placeholder 3"/>
          <p:cNvSpPr>
            <a:spLocks noGrp="1"/>
          </p:cNvSpPr>
          <p:nvPr>
            <p:ph type="sldNum" sz="quarter" idx="12"/>
          </p:nvPr>
        </p:nvSpPr>
        <p:spPr/>
        <p:txBody>
          <a:bodyPr/>
          <a:lstStyle/>
          <a:p>
            <a:fld id="{081674E5-CD74-4638-A238-012A517DC16A}" type="slidenum">
              <a:rPr lang="bg-BG" smtClean="0"/>
              <a:t>19</a:t>
            </a:fld>
            <a:endParaRPr lang="bg-BG" dirty="0"/>
          </a:p>
        </p:txBody>
      </p:sp>
      <p:sp>
        <p:nvSpPr>
          <p:cNvPr id="2" name="Rectangle 1"/>
          <p:cNvSpPr/>
          <p:nvPr/>
        </p:nvSpPr>
        <p:spPr>
          <a:xfrm>
            <a:off x="1998134" y="314122"/>
            <a:ext cx="10143067" cy="6137478"/>
          </a:xfrm>
          <a:prstGeom prst="rect">
            <a:avLst/>
          </a:prstGeom>
        </p:spPr>
        <p:txBody>
          <a:bodyPr vert="horz" lIns="91440" tIns="45720" rIns="91440" bIns="45720" rtlCol="0" anchor="t">
            <a:noAutofit/>
          </a:bodyPr>
          <a:lstStyle/>
          <a:p>
            <a:pPr indent="457200" algn="just">
              <a:lnSpc>
                <a:spcPct val="130000"/>
              </a:lnSpc>
              <a:buClr>
                <a:schemeClr val="accent1">
                  <a:lumMod val="75000"/>
                </a:schemeClr>
              </a:buClr>
              <a:buSzPct val="85000"/>
              <a:buFont typeface="Wingdings" pitchFamily="2" charset="2"/>
              <a:buNone/>
            </a:pPr>
            <a:r>
              <a:rPr lang="bg-BG" sz="2400" dirty="0">
                <a:latin typeface="Cambria" panose="02040503050406030204" pitchFamily="18" charset="0"/>
              </a:rPr>
              <a:t>Според някои изследвания, ERP вече не покриват своето наименование. За фирмите, които дълго време използват такъв софтуер, аспектите "планиране" и "ресурси" вече не са същността на задачата на една такава система. Значимостта им е по-скоро в интегрирането на всички важни за предприятието процеси в единна информационна система, позволяваща комуникация на потребителите от различни стопански отдели в реално време.</a:t>
            </a:r>
          </a:p>
          <a:p>
            <a:pPr indent="457200" algn="just">
              <a:lnSpc>
                <a:spcPct val="130000"/>
              </a:lnSpc>
              <a:buClr>
                <a:schemeClr val="accent1">
                  <a:lumMod val="75000"/>
                </a:schemeClr>
              </a:buClr>
              <a:buSzPct val="85000"/>
              <a:buFont typeface="Wingdings" pitchFamily="2" charset="2"/>
              <a:buNone/>
            </a:pPr>
            <a:r>
              <a:rPr lang="bg-BG" sz="2400" dirty="0">
                <a:latin typeface="Cambria" panose="02040503050406030204" pitchFamily="18" charset="0"/>
              </a:rPr>
              <a:t>Индивидуалните особености на всяка организация не позволяват да се разработи универсална система, приложима навсякъде, но изискват в съвременните условия да се внедрява и усъвършенства специфична информационна система, която да обхваща и интегрира информационните ресурси за подпомагане на мениджмънта в нея.</a:t>
            </a:r>
          </a:p>
        </p:txBody>
      </p:sp>
    </p:spTree>
    <p:extLst>
      <p:ext uri="{BB962C8B-B14F-4D97-AF65-F5344CB8AC3E}">
        <p14:creationId xmlns:p14="http://schemas.microsoft.com/office/powerpoint/2010/main" val="15536203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81674E5-CD74-4638-A238-012A517DC16A}" type="slidenum">
              <a:rPr lang="bg-BG" smtClean="0"/>
              <a:t>2</a:t>
            </a:fld>
            <a:endParaRPr lang="bg-BG" dirty="0"/>
          </a:p>
        </p:txBody>
      </p:sp>
      <p:sp>
        <p:nvSpPr>
          <p:cNvPr id="2" name="Правоъгълник 1"/>
          <p:cNvSpPr/>
          <p:nvPr/>
        </p:nvSpPr>
        <p:spPr>
          <a:xfrm>
            <a:off x="2237014" y="191560"/>
            <a:ext cx="9764485" cy="4967514"/>
          </a:xfrm>
          <a:prstGeom prst="rect">
            <a:avLst/>
          </a:prstGeom>
        </p:spPr>
        <p:txBody>
          <a:bodyPr wrap="square">
            <a:spAutoFit/>
          </a:bodyPr>
          <a:lstStyle/>
          <a:p>
            <a:pPr algn="just">
              <a:lnSpc>
                <a:spcPct val="110000"/>
              </a:lnSpc>
              <a:buClr>
                <a:schemeClr val="accent1">
                  <a:lumMod val="75000"/>
                </a:schemeClr>
              </a:buClr>
              <a:buSzPct val="85000"/>
            </a:pPr>
            <a:r>
              <a:rPr lang="bg-BG" sz="2400" b="1" i="1" dirty="0">
                <a:latin typeface="Cambria" panose="02040503050406030204" pitchFamily="18" charset="0"/>
              </a:rPr>
              <a:t>Бизнес системи и бизнес процеси </a:t>
            </a:r>
          </a:p>
          <a:p>
            <a:pPr indent="457200" algn="just">
              <a:lnSpc>
                <a:spcPct val="110000"/>
              </a:lnSpc>
              <a:buClr>
                <a:schemeClr val="accent1">
                  <a:lumMod val="75000"/>
                </a:schemeClr>
              </a:buClr>
              <a:buSzPct val="85000"/>
            </a:pPr>
            <a:r>
              <a:rPr lang="bg-BG" sz="2400" dirty="0">
                <a:latin typeface="Cambria" panose="02040503050406030204" pitchFamily="18" charset="0"/>
              </a:rPr>
              <a:t>Бизнесът функционира посредством системи, които могат да бъдат описани като бизнес системи, където хората изпълняват бизнес процес, като използват информация и технологии, за да произвеждат продукти и услуги за клиенти. </a:t>
            </a:r>
            <a:endParaRPr lang="en-US" sz="2400" dirty="0">
              <a:latin typeface="Cambria" panose="02040503050406030204" pitchFamily="18" charset="0"/>
            </a:endParaRPr>
          </a:p>
          <a:p>
            <a:pPr indent="457200" algn="just">
              <a:lnSpc>
                <a:spcPct val="110000"/>
              </a:lnSpc>
              <a:buClr>
                <a:schemeClr val="accent1">
                  <a:lumMod val="75000"/>
                </a:schemeClr>
              </a:buClr>
              <a:buSzPct val="85000"/>
            </a:pPr>
            <a:r>
              <a:rPr lang="bg-BG" sz="2400" dirty="0">
                <a:latin typeface="Cambria" panose="02040503050406030204" pitchFamily="18" charset="0"/>
              </a:rPr>
              <a:t>Бизнес процесите са набор от дейности, необходими за производството на продукт или услуга. Тези дейности се поддържат от потоци от материали, информация и знания между участниците в бизнес процесите. Бизнес процесите също се отнасят до начините, по които организациите координират работата, информацията и знанието, и начините, по които ръководството избира да координира работата.</a:t>
            </a:r>
          </a:p>
        </p:txBody>
      </p:sp>
    </p:spTree>
    <p:extLst>
      <p:ext uri="{BB962C8B-B14F-4D97-AF65-F5344CB8AC3E}">
        <p14:creationId xmlns:p14="http://schemas.microsoft.com/office/powerpoint/2010/main" val="34988448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536370" y="1913587"/>
            <a:ext cx="8541803" cy="2963214"/>
          </a:xfrm>
        </p:spPr>
        <p:txBody>
          <a:bodyPr>
            <a:noAutofit/>
          </a:bodyPr>
          <a:lstStyle/>
          <a:p>
            <a:pPr algn="just">
              <a:lnSpc>
                <a:spcPct val="150000"/>
              </a:lnSpc>
              <a:defRPr/>
            </a:pPr>
            <a:endParaRPr lang="bg-BG" altLang="bg-BG" sz="2400" dirty="0"/>
          </a:p>
          <a:p>
            <a:pPr algn="just"/>
            <a:endParaRPr lang="bg-BG" sz="2400" dirty="0"/>
          </a:p>
        </p:txBody>
      </p:sp>
      <p:sp>
        <p:nvSpPr>
          <p:cNvPr id="4" name="Slide Number Placeholder 3"/>
          <p:cNvSpPr>
            <a:spLocks noGrp="1"/>
          </p:cNvSpPr>
          <p:nvPr>
            <p:ph type="sldNum" sz="quarter" idx="12"/>
          </p:nvPr>
        </p:nvSpPr>
        <p:spPr/>
        <p:txBody>
          <a:bodyPr/>
          <a:lstStyle/>
          <a:p>
            <a:fld id="{081674E5-CD74-4638-A238-012A517DC16A}" type="slidenum">
              <a:rPr lang="bg-BG" smtClean="0"/>
              <a:t>20</a:t>
            </a:fld>
            <a:endParaRPr lang="bg-BG" dirty="0"/>
          </a:p>
        </p:txBody>
      </p:sp>
      <p:sp>
        <p:nvSpPr>
          <p:cNvPr id="2" name="Rectangle 1"/>
          <p:cNvSpPr/>
          <p:nvPr/>
        </p:nvSpPr>
        <p:spPr>
          <a:xfrm>
            <a:off x="2095570" y="123499"/>
            <a:ext cx="9804155" cy="6628029"/>
          </a:xfrm>
          <a:prstGeom prst="rect">
            <a:avLst/>
          </a:prstGeom>
        </p:spPr>
        <p:txBody>
          <a:bodyPr vert="horz" lIns="91440" tIns="45720" rIns="91440" bIns="45720" rtlCol="0" anchor="t">
            <a:noAutofit/>
          </a:bodyPr>
          <a:lstStyle/>
          <a:p>
            <a:pPr indent="457200" algn="just">
              <a:lnSpc>
                <a:spcPct val="130000"/>
              </a:lnSpc>
              <a:buClr>
                <a:schemeClr val="accent1">
                  <a:lumMod val="75000"/>
                </a:schemeClr>
              </a:buClr>
              <a:buSzPct val="85000"/>
              <a:buFont typeface="Wingdings" pitchFamily="2" charset="2"/>
              <a:buNone/>
            </a:pPr>
            <a:r>
              <a:rPr lang="bg-BG" sz="2400" dirty="0">
                <a:latin typeface="Cambria" panose="02040503050406030204" pitchFamily="18" charset="0"/>
              </a:rPr>
              <a:t>ERP системата е компютърно интегрирана, многомерна и многофункционална система, изградена на база клиент-сървър технология, основана на бизнес модела за планиране, контрол и глобална оптимизация на цялостната логистична верига на процесите по доставката, производството и пласмента на готовите изделия и съпътстващите ги финансови операции.</a:t>
            </a:r>
          </a:p>
          <a:p>
            <a:pPr indent="457200" algn="just">
              <a:lnSpc>
                <a:spcPct val="130000"/>
              </a:lnSpc>
              <a:buClr>
                <a:schemeClr val="accent1">
                  <a:lumMod val="75000"/>
                </a:schemeClr>
              </a:buClr>
              <a:buSzPct val="85000"/>
            </a:pPr>
            <a:r>
              <a:rPr lang="bg-BG" sz="2400" dirty="0"/>
              <a:t>Освен автоматизирането на всички бизнес процеси ERP системите дават на мениджърския екип един мощен инструмент за анализ. На базата на това, управителите могат да правят "разрези" на цялата налична информация за фирмата и да откриват важни тенденции в развитието на бизнеса - какви проблеми възникват в различни моменти, къде се крият причините за проблема, как могат да се преодолеят, кои са най-успешните "моменти" и как могат да бъдат мултиплицирани.</a:t>
            </a:r>
          </a:p>
          <a:p>
            <a:pPr indent="457200" algn="just">
              <a:lnSpc>
                <a:spcPct val="130000"/>
              </a:lnSpc>
              <a:spcBef>
                <a:spcPts val="1200"/>
              </a:spcBef>
              <a:buClr>
                <a:schemeClr val="accent1">
                  <a:lumMod val="75000"/>
                </a:schemeClr>
              </a:buClr>
              <a:buSzPct val="85000"/>
              <a:buFont typeface="Wingdings" pitchFamily="2" charset="2"/>
              <a:buNone/>
            </a:pPr>
            <a:endParaRPr lang="bg-BG" sz="2400" dirty="0">
              <a:latin typeface="Cambria" panose="02040503050406030204" pitchFamily="18" charset="0"/>
            </a:endParaRPr>
          </a:p>
        </p:txBody>
      </p:sp>
    </p:spTree>
    <p:extLst>
      <p:ext uri="{BB962C8B-B14F-4D97-AF65-F5344CB8AC3E}">
        <p14:creationId xmlns:p14="http://schemas.microsoft.com/office/powerpoint/2010/main" val="12968725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194930" y="542717"/>
            <a:ext cx="9798958" cy="5096084"/>
          </a:xfrm>
        </p:spPr>
        <p:txBody>
          <a:bodyPr vert="horz" lIns="91440" tIns="45720" rIns="91440" bIns="45720" rtlCol="0" anchor="t">
            <a:noAutofit/>
          </a:bodyPr>
          <a:lstStyle/>
          <a:p>
            <a:pPr indent="457200" algn="just">
              <a:lnSpc>
                <a:spcPct val="130000"/>
              </a:lnSpc>
              <a:spcBef>
                <a:spcPts val="0"/>
              </a:spcBef>
            </a:pPr>
            <a:r>
              <a:rPr lang="bg-BG" sz="2400" dirty="0">
                <a:latin typeface="Cambria" panose="02040503050406030204" pitchFamily="18" charset="0"/>
              </a:rPr>
              <a:t>Характерно за ERP системите е и това, че на база на наличната информация за цялостната дейност на фирмата и анализите, които е възможно да се правят, може да се планира бъдещото развитие на фирмата и дейността ѝ. Един специфичен аспект на планирането са проектите. ERP обхваща и иновационните дейности в една компания. </a:t>
            </a:r>
          </a:p>
          <a:p>
            <a:pPr indent="457200" algn="just">
              <a:lnSpc>
                <a:spcPct val="130000"/>
              </a:lnSpc>
              <a:spcBef>
                <a:spcPts val="0"/>
              </a:spcBef>
            </a:pPr>
            <a:r>
              <a:rPr lang="bg-BG" sz="2400" dirty="0">
                <a:latin typeface="Cambria" panose="02040503050406030204" pitchFamily="18" charset="0"/>
              </a:rPr>
              <a:t>Системата трябва да обхваща изцяло предприятието и от гледна точка на географското му разпределение - в системата задължително влизат всички офиси, поделения, заводи и други географски отдалечени структури на компанията.</a:t>
            </a:r>
          </a:p>
        </p:txBody>
      </p:sp>
      <p:sp>
        <p:nvSpPr>
          <p:cNvPr id="4" name="Slide Number Placeholder 3"/>
          <p:cNvSpPr>
            <a:spLocks noGrp="1"/>
          </p:cNvSpPr>
          <p:nvPr>
            <p:ph type="sldNum" sz="quarter" idx="12"/>
          </p:nvPr>
        </p:nvSpPr>
        <p:spPr/>
        <p:txBody>
          <a:bodyPr/>
          <a:lstStyle/>
          <a:p>
            <a:fld id="{081674E5-CD74-4638-A238-012A517DC16A}" type="slidenum">
              <a:rPr lang="bg-BG" smtClean="0"/>
              <a:t>21</a:t>
            </a:fld>
            <a:endParaRPr lang="bg-BG" dirty="0"/>
          </a:p>
        </p:txBody>
      </p:sp>
    </p:spTree>
    <p:extLst>
      <p:ext uri="{BB962C8B-B14F-4D97-AF65-F5344CB8AC3E}">
        <p14:creationId xmlns:p14="http://schemas.microsoft.com/office/powerpoint/2010/main" val="17907767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81674E5-CD74-4638-A238-012A517DC16A}" type="slidenum">
              <a:rPr lang="bg-BG" smtClean="0"/>
              <a:t>22</a:t>
            </a:fld>
            <a:endParaRPr lang="bg-BG" dirty="0"/>
          </a:p>
        </p:txBody>
      </p:sp>
      <p:sp>
        <p:nvSpPr>
          <p:cNvPr id="7" name="Rectangle 6"/>
          <p:cNvSpPr/>
          <p:nvPr/>
        </p:nvSpPr>
        <p:spPr>
          <a:xfrm>
            <a:off x="2188383" y="429038"/>
            <a:ext cx="9562945" cy="5853910"/>
          </a:xfrm>
          <a:prstGeom prst="rect">
            <a:avLst/>
          </a:prstGeom>
        </p:spPr>
        <p:txBody>
          <a:bodyPr vert="horz" lIns="91440" tIns="45720" rIns="91440" bIns="45720" rtlCol="0" anchor="t">
            <a:noAutofit/>
          </a:bodyPr>
          <a:lstStyle/>
          <a:p>
            <a:pPr indent="457200" algn="just">
              <a:lnSpc>
                <a:spcPct val="130000"/>
              </a:lnSpc>
              <a:buClr>
                <a:schemeClr val="accent1">
                  <a:lumMod val="75000"/>
                </a:schemeClr>
              </a:buClr>
              <a:buSzPct val="85000"/>
              <a:buFont typeface="Wingdings" pitchFamily="2" charset="2"/>
              <a:buNone/>
            </a:pPr>
            <a:r>
              <a:rPr lang="ru-RU" sz="2400" dirty="0">
                <a:latin typeface="Cambria" panose="02040503050406030204" pitchFamily="18" charset="0"/>
              </a:rPr>
              <a:t>ERP система се нарича единната ползваща обща база от данни система от функционални средства, обхващаща всички аспекти от управлението на организацията и позволяваща на служителите от всички отдели, клонове и офиси да получават цялата информация, необходима им за изпълнение на техните задължения. Всички данни, отнасящи се към една регистрирана в системата операция от произволен характер, трябва веднага, без допълнителни обработки, да намерят своето отражение във всички свързани области и да станат достъпни за всички служители, които работят с тях.</a:t>
            </a:r>
            <a:endParaRPr lang="bg-BG" sz="2400" dirty="0">
              <a:latin typeface="Cambria" panose="02040503050406030204" pitchFamily="18" charset="0"/>
            </a:endParaRPr>
          </a:p>
        </p:txBody>
      </p:sp>
    </p:spTree>
    <p:extLst>
      <p:ext uri="{BB962C8B-B14F-4D97-AF65-F5344CB8AC3E}">
        <p14:creationId xmlns:p14="http://schemas.microsoft.com/office/powerpoint/2010/main" val="32000180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054268" y="49158"/>
            <a:ext cx="9960633" cy="6758738"/>
          </a:xfrm>
        </p:spPr>
        <p:txBody>
          <a:bodyPr vert="horz" lIns="91440" tIns="45720" rIns="91440" bIns="45720" rtlCol="0" anchor="t">
            <a:noAutofit/>
          </a:bodyPr>
          <a:lstStyle/>
          <a:p>
            <a:pPr indent="457200" algn="just">
              <a:lnSpc>
                <a:spcPct val="130000"/>
              </a:lnSpc>
              <a:spcBef>
                <a:spcPts val="0"/>
              </a:spcBef>
            </a:pPr>
            <a:r>
              <a:rPr lang="bg-BG" sz="2400" dirty="0">
                <a:latin typeface="Cambria" panose="02040503050406030204" pitchFamily="18" charset="0"/>
              </a:rPr>
              <a:t>Основните характеристики на една ERP система са:</a:t>
            </a:r>
          </a:p>
          <a:p>
            <a:pPr marL="806450" lvl="0" indent="-342900" algn="just">
              <a:lnSpc>
                <a:spcPct val="130000"/>
              </a:lnSpc>
              <a:spcBef>
                <a:spcPts val="0"/>
              </a:spcBef>
              <a:buFont typeface="Wingdings" pitchFamily="2" charset="2"/>
              <a:buChar char="q"/>
            </a:pPr>
            <a:r>
              <a:rPr lang="bg-BG" sz="2400" dirty="0"/>
              <a:t>наличие на релационна база данни, така че всички ресурси на компанията да бъдат достъпни по всички направления;</a:t>
            </a:r>
          </a:p>
          <a:p>
            <a:pPr marL="806450" indent="-342900" algn="just">
              <a:lnSpc>
                <a:spcPct val="130000"/>
              </a:lnSpc>
              <a:spcBef>
                <a:spcPts val="0"/>
              </a:spcBef>
              <a:buFont typeface="Wingdings" pitchFamily="2" charset="2"/>
              <a:buChar char="q"/>
            </a:pPr>
            <a:r>
              <a:rPr lang="bg-BG" sz="2400" dirty="0"/>
              <a:t>модулен принцип на изграждане, така че всяка главна дейност на фирмата да бъде обслужвана от специализиран модул;</a:t>
            </a:r>
          </a:p>
          <a:p>
            <a:pPr marL="806450" lvl="0" indent="-342900" algn="just">
              <a:lnSpc>
                <a:spcPct val="130000"/>
              </a:lnSpc>
              <a:spcBef>
                <a:spcPts val="0"/>
              </a:spcBef>
              <a:buFont typeface="Wingdings" pitchFamily="2" charset="2"/>
              <a:buChar char="q"/>
            </a:pPr>
            <a:r>
              <a:rPr lang="bg-BG" sz="2400" dirty="0"/>
              <a:t>обхващане на всички бизнес процеси в едно предприятие - различните модули трябва да са оптимално интегрирани, така че управлението да има яснота за съсъоянието на компанията във всеки момент;</a:t>
            </a:r>
          </a:p>
          <a:p>
            <a:pPr indent="457200" algn="just">
              <a:lnSpc>
                <a:spcPct val="130000"/>
              </a:lnSpc>
              <a:spcBef>
                <a:spcPts val="0"/>
              </a:spcBef>
            </a:pPr>
            <a:r>
              <a:rPr lang="bg-BG" sz="2400" dirty="0">
                <a:latin typeface="Cambria" panose="02040503050406030204" pitchFamily="18" charset="0"/>
              </a:rPr>
              <a:t>За да бъдат преодолени максимален брой проблеми на организацията, контрола, прогнозирането, планирането и управлението на всеки бизнес, независимо от конкретния предмет на дейност, деловите хора и приложните специалисти в множество области развиват концепцията за ERP системите. </a:t>
            </a:r>
          </a:p>
          <a:p>
            <a:pPr marL="463550" lvl="0" algn="just">
              <a:lnSpc>
                <a:spcPct val="130000"/>
              </a:lnSpc>
              <a:spcBef>
                <a:spcPts val="0"/>
              </a:spcBef>
            </a:pPr>
            <a:endParaRPr lang="bg-BG" sz="2400" dirty="0"/>
          </a:p>
          <a:p>
            <a:pPr marL="806450" indent="-342900" algn="just">
              <a:lnSpc>
                <a:spcPct val="130000"/>
              </a:lnSpc>
              <a:spcBef>
                <a:spcPts val="0"/>
              </a:spcBef>
              <a:buFont typeface="Wingdings" pitchFamily="2" charset="2"/>
              <a:buChar char="q"/>
            </a:pPr>
            <a:endParaRPr lang="bg-BG" sz="2400" dirty="0"/>
          </a:p>
          <a:p>
            <a:pPr marL="806450" lvl="0" indent="-342900" algn="just">
              <a:lnSpc>
                <a:spcPct val="130000"/>
              </a:lnSpc>
              <a:spcBef>
                <a:spcPts val="0"/>
              </a:spcBef>
              <a:buFont typeface="Wingdings" pitchFamily="2" charset="2"/>
              <a:buChar char="q"/>
            </a:pPr>
            <a:endParaRPr lang="bg-BG" sz="2400" dirty="0"/>
          </a:p>
          <a:p>
            <a:pPr indent="457200" algn="just">
              <a:lnSpc>
                <a:spcPct val="130000"/>
              </a:lnSpc>
              <a:spcBef>
                <a:spcPts val="0"/>
              </a:spcBef>
            </a:pPr>
            <a:endParaRPr lang="bg-BG" sz="2400" dirty="0">
              <a:latin typeface="Cambria" panose="02040503050406030204" pitchFamily="18" charset="0"/>
            </a:endParaRPr>
          </a:p>
        </p:txBody>
      </p:sp>
      <p:sp>
        <p:nvSpPr>
          <p:cNvPr id="4" name="Slide Number Placeholder 3"/>
          <p:cNvSpPr>
            <a:spLocks noGrp="1"/>
          </p:cNvSpPr>
          <p:nvPr>
            <p:ph type="sldNum" sz="quarter" idx="12"/>
          </p:nvPr>
        </p:nvSpPr>
        <p:spPr/>
        <p:txBody>
          <a:bodyPr/>
          <a:lstStyle/>
          <a:p>
            <a:fld id="{081674E5-CD74-4638-A238-012A517DC16A}" type="slidenum">
              <a:rPr lang="bg-BG" smtClean="0"/>
              <a:t>23</a:t>
            </a:fld>
            <a:endParaRPr lang="bg-BG" dirty="0"/>
          </a:p>
        </p:txBody>
      </p:sp>
    </p:spTree>
    <p:extLst>
      <p:ext uri="{BB962C8B-B14F-4D97-AF65-F5344CB8AC3E}">
        <p14:creationId xmlns:p14="http://schemas.microsoft.com/office/powerpoint/2010/main" val="7419630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81674E5-CD74-4638-A238-012A517DC16A}" type="slidenum">
              <a:rPr lang="bg-BG" smtClean="0"/>
              <a:t>24</a:t>
            </a:fld>
            <a:endParaRPr lang="bg-BG" dirty="0"/>
          </a:p>
        </p:txBody>
      </p:sp>
      <p:sp>
        <p:nvSpPr>
          <p:cNvPr id="2" name="Rectangle 1"/>
          <p:cNvSpPr/>
          <p:nvPr/>
        </p:nvSpPr>
        <p:spPr>
          <a:xfrm>
            <a:off x="2032000" y="54326"/>
            <a:ext cx="10160000" cy="6814173"/>
          </a:xfrm>
          <a:prstGeom prst="rect">
            <a:avLst/>
          </a:prstGeom>
        </p:spPr>
        <p:txBody>
          <a:bodyPr wrap="square">
            <a:spAutoFit/>
          </a:bodyPr>
          <a:lstStyle/>
          <a:p>
            <a:pPr indent="457200" algn="just">
              <a:lnSpc>
                <a:spcPct val="130000"/>
              </a:lnSpc>
              <a:buClr>
                <a:schemeClr val="accent1">
                  <a:lumMod val="75000"/>
                </a:schemeClr>
              </a:buClr>
              <a:buSzPct val="85000"/>
              <a:defRPr/>
            </a:pPr>
            <a:r>
              <a:rPr lang="ru-RU" sz="2400" dirty="0"/>
              <a:t>Основните акценти в ERP са:</a:t>
            </a:r>
          </a:p>
          <a:p>
            <a:pPr marL="976313" indent="-395288" algn="just">
              <a:lnSpc>
                <a:spcPct val="130000"/>
              </a:lnSpc>
              <a:buClr>
                <a:schemeClr val="accent1">
                  <a:lumMod val="75000"/>
                </a:schemeClr>
              </a:buClr>
              <a:buSzPct val="85000"/>
              <a:buFont typeface="Wingdings" panose="05000000000000000000" pitchFamily="2" charset="2"/>
              <a:buChar char="q"/>
              <a:defRPr/>
            </a:pPr>
            <a:r>
              <a:rPr lang="bg-BG" sz="2400" dirty="0"/>
              <a:t>единна база от данни;</a:t>
            </a:r>
          </a:p>
          <a:p>
            <a:pPr marL="976313" indent="-395288" algn="just">
              <a:lnSpc>
                <a:spcPct val="130000"/>
              </a:lnSpc>
              <a:buClr>
                <a:schemeClr val="accent1">
                  <a:lumMod val="75000"/>
                </a:schemeClr>
              </a:buClr>
              <a:buSzPct val="85000"/>
              <a:buFont typeface="Wingdings" panose="05000000000000000000" pitchFamily="2" charset="2"/>
              <a:buChar char="q"/>
              <a:defRPr/>
            </a:pPr>
            <a:r>
              <a:rPr lang="bg-BG" sz="2400" dirty="0"/>
              <a:t>функционална всеобхватност;</a:t>
            </a:r>
          </a:p>
          <a:p>
            <a:pPr marL="976313" indent="-395288" algn="just">
              <a:lnSpc>
                <a:spcPct val="130000"/>
              </a:lnSpc>
              <a:buClr>
                <a:schemeClr val="accent1">
                  <a:lumMod val="75000"/>
                </a:schemeClr>
              </a:buClr>
              <a:buSzPct val="85000"/>
              <a:buFont typeface="Wingdings" panose="05000000000000000000" pitchFamily="2" charset="2"/>
              <a:buChar char="q"/>
              <a:defRPr/>
            </a:pPr>
            <a:r>
              <a:rPr lang="ru-RU" sz="2400" dirty="0"/>
              <a:t>максимални възможности за модификация при промени в </a:t>
            </a:r>
            <a:r>
              <a:rPr lang="bg-BG" sz="2400" dirty="0"/>
              <a:t>бизнеса и средата;</a:t>
            </a:r>
          </a:p>
          <a:p>
            <a:pPr marL="976313" indent="-395288" algn="just">
              <a:lnSpc>
                <a:spcPct val="130000"/>
              </a:lnSpc>
              <a:buClr>
                <a:schemeClr val="accent1">
                  <a:lumMod val="75000"/>
                </a:schemeClr>
              </a:buClr>
              <a:buSzPct val="85000"/>
              <a:buFont typeface="Wingdings" panose="05000000000000000000" pitchFamily="2" charset="2"/>
              <a:buChar char="q"/>
              <a:defRPr/>
            </a:pPr>
            <a:r>
              <a:rPr lang="ru-RU" sz="2400" dirty="0"/>
              <a:t>пълна и незабавна използваемост на всички данни;</a:t>
            </a:r>
          </a:p>
          <a:p>
            <a:pPr marL="976313" indent="-395288" algn="just">
              <a:lnSpc>
                <a:spcPct val="130000"/>
              </a:lnSpc>
              <a:buClr>
                <a:schemeClr val="accent1">
                  <a:lumMod val="75000"/>
                </a:schemeClr>
              </a:buClr>
              <a:buSzPct val="85000"/>
              <a:buFont typeface="Wingdings" panose="05000000000000000000" pitchFamily="2" charset="2"/>
              <a:buChar char="q"/>
              <a:defRPr/>
            </a:pPr>
            <a:r>
              <a:rPr lang="ru-RU" sz="2400" dirty="0"/>
              <a:t>пълна информационна свързаност на всички специалис</a:t>
            </a:r>
            <a:r>
              <a:rPr lang="bg-BG" sz="2400" dirty="0"/>
              <a:t>ти.</a:t>
            </a:r>
          </a:p>
          <a:p>
            <a:pPr indent="457200" algn="just">
              <a:lnSpc>
                <a:spcPct val="130000"/>
              </a:lnSpc>
              <a:buClr>
                <a:schemeClr val="accent1">
                  <a:lumMod val="75000"/>
                </a:schemeClr>
              </a:buClr>
              <a:buSzPct val="85000"/>
              <a:defRPr/>
            </a:pPr>
            <a:r>
              <a:rPr lang="ru-RU" sz="2400" dirty="0"/>
              <a:t>Софтуерните системи от клас ERP представляват набор от предефинирани и предварително програмирани интегрирани програми, които автоматизират основните бизнес процеси. Тези „пакети за бизнес интеграция“ се създават от софтуерни корпорации, базирани са на даден бизнес модел, който реализира най-добрите бизнес практики, без да се реализират специфичните потребности на крайния потребител.</a:t>
            </a:r>
          </a:p>
        </p:txBody>
      </p:sp>
    </p:spTree>
    <p:extLst>
      <p:ext uri="{BB962C8B-B14F-4D97-AF65-F5344CB8AC3E}">
        <p14:creationId xmlns:p14="http://schemas.microsoft.com/office/powerpoint/2010/main" val="25640270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81674E5-CD74-4638-A238-012A517DC16A}" type="slidenum">
              <a:rPr lang="bg-BG" smtClean="0"/>
              <a:t>25</a:t>
            </a:fld>
            <a:endParaRPr lang="bg-BG" dirty="0"/>
          </a:p>
        </p:txBody>
      </p:sp>
      <p:sp>
        <p:nvSpPr>
          <p:cNvPr id="3" name="Rectangle 2"/>
          <p:cNvSpPr/>
          <p:nvPr/>
        </p:nvSpPr>
        <p:spPr>
          <a:xfrm>
            <a:off x="2235199" y="50506"/>
            <a:ext cx="9770533" cy="6814173"/>
          </a:xfrm>
          <a:prstGeom prst="rect">
            <a:avLst/>
          </a:prstGeom>
        </p:spPr>
        <p:txBody>
          <a:bodyPr wrap="square">
            <a:spAutoFit/>
          </a:bodyPr>
          <a:lstStyle/>
          <a:p>
            <a:pPr indent="457200" algn="just">
              <a:lnSpc>
                <a:spcPct val="130000"/>
              </a:lnSpc>
              <a:buClr>
                <a:schemeClr val="accent1">
                  <a:lumMod val="75000"/>
                </a:schemeClr>
              </a:buClr>
              <a:buSzPct val="85000"/>
              <a:defRPr/>
            </a:pPr>
            <a:r>
              <a:rPr lang="ru-RU" sz="2400" dirty="0"/>
              <a:t>Модулният принцип на организация на ERP системата позволява внедряването ѝ, като последователно се въвеждат в експоатация по един или няколко функционални модула наведнъж. Може да се започне най-напред само с тези от тях, които са най-важни и/или актуални за организацията. Като основни групи модули обикновено се отделят  следните: финанси, персонал, операции. </a:t>
            </a:r>
          </a:p>
          <a:p>
            <a:pPr marL="976313" indent="-395288" algn="just">
              <a:lnSpc>
                <a:spcPct val="130000"/>
              </a:lnSpc>
              <a:buClr>
                <a:schemeClr val="accent1">
                  <a:lumMod val="75000"/>
                </a:schemeClr>
              </a:buClr>
              <a:buSzPct val="85000"/>
              <a:buFont typeface="Wingdings" panose="05000000000000000000" pitchFamily="2" charset="2"/>
              <a:buChar char="q"/>
              <a:defRPr/>
            </a:pPr>
            <a:r>
              <a:rPr lang="bg-BG" sz="2400" dirty="0"/>
              <a:t>Финансови модули;</a:t>
            </a:r>
          </a:p>
          <a:p>
            <a:pPr indent="457200" algn="just">
              <a:lnSpc>
                <a:spcPct val="130000"/>
              </a:lnSpc>
              <a:buClr>
                <a:schemeClr val="accent1">
                  <a:lumMod val="75000"/>
                </a:schemeClr>
              </a:buClr>
              <a:buSzPct val="85000"/>
              <a:defRPr/>
            </a:pPr>
            <a:r>
              <a:rPr lang="ru-RU" sz="2400" dirty="0"/>
              <a:t>Те се считат за централен компонент на ERP системата. Включват различни функционални блокове, които в различните системи са различни. Най-често срещаните са: </a:t>
            </a:r>
          </a:p>
          <a:p>
            <a:pPr marL="817563" indent="-342900" algn="just">
              <a:lnSpc>
                <a:spcPct val="130000"/>
              </a:lnSpc>
              <a:buClr>
                <a:schemeClr val="accent1">
                  <a:lumMod val="75000"/>
                </a:schemeClr>
              </a:buClr>
              <a:buSzPct val="85000"/>
              <a:buFont typeface="Cambria" panose="02040503050406030204" pitchFamily="18" charset="0"/>
              <a:buChar char="‒"/>
              <a:defRPr/>
            </a:pPr>
            <a:r>
              <a:rPr lang="ru-RU" sz="2400" dirty="0"/>
              <a:t>счетоводни: главна книга, приходи, разходи, консолидиране; </a:t>
            </a:r>
          </a:p>
          <a:p>
            <a:pPr marL="817563" indent="-342900" algn="just">
              <a:lnSpc>
                <a:spcPct val="130000"/>
              </a:lnSpc>
              <a:buClr>
                <a:schemeClr val="accent1">
                  <a:lumMod val="75000"/>
                </a:schemeClr>
              </a:buClr>
              <a:buSzPct val="85000"/>
              <a:buFont typeface="Cambria" panose="02040503050406030204" pitchFamily="18" charset="0"/>
              <a:buChar char="‒"/>
              <a:defRPr/>
            </a:pPr>
            <a:r>
              <a:rPr lang="ru-RU" sz="2400" dirty="0"/>
              <a:t>контролно-управленски: пресмятане на загуби и печалби по местата на възникването им, по продукти, по проекти, пресмятане на себестойността; </a:t>
            </a:r>
            <a:endParaRPr lang="bg-BG" sz="2400" dirty="0"/>
          </a:p>
        </p:txBody>
      </p:sp>
    </p:spTree>
    <p:extLst>
      <p:ext uri="{BB962C8B-B14F-4D97-AF65-F5344CB8AC3E}">
        <p14:creationId xmlns:p14="http://schemas.microsoft.com/office/powerpoint/2010/main" val="4453650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81674E5-CD74-4638-A238-012A517DC16A}" type="slidenum">
              <a:rPr lang="bg-BG" smtClean="0"/>
              <a:t>26</a:t>
            </a:fld>
            <a:endParaRPr lang="bg-BG" dirty="0"/>
          </a:p>
        </p:txBody>
      </p:sp>
      <p:sp>
        <p:nvSpPr>
          <p:cNvPr id="2" name="Rectangle 1"/>
          <p:cNvSpPr/>
          <p:nvPr/>
        </p:nvSpPr>
        <p:spPr>
          <a:xfrm>
            <a:off x="1783291" y="0"/>
            <a:ext cx="10408709" cy="6998839"/>
          </a:xfrm>
          <a:prstGeom prst="rect">
            <a:avLst/>
          </a:prstGeom>
        </p:spPr>
        <p:txBody>
          <a:bodyPr wrap="square">
            <a:spAutoFit/>
          </a:bodyPr>
          <a:lstStyle/>
          <a:p>
            <a:pPr marL="817563" indent="-342900" algn="just">
              <a:lnSpc>
                <a:spcPct val="110000"/>
              </a:lnSpc>
              <a:buClr>
                <a:schemeClr val="accent1">
                  <a:lumMod val="75000"/>
                </a:schemeClr>
              </a:buClr>
              <a:buSzPct val="85000"/>
              <a:buFont typeface="Cambria" panose="02040503050406030204" pitchFamily="18" charset="0"/>
              <a:buChar char="‒"/>
              <a:defRPr/>
            </a:pPr>
            <a:r>
              <a:rPr lang="ru-RU" sz="2400" dirty="0"/>
              <a:t>парични: управление на ликвидност, управление на движението на паричните средства и др.; </a:t>
            </a:r>
            <a:endParaRPr lang="bg-BG" sz="2400" dirty="0"/>
          </a:p>
          <a:p>
            <a:pPr marL="817563" indent="-342900" algn="just">
              <a:lnSpc>
                <a:spcPct val="110000"/>
              </a:lnSpc>
              <a:buClr>
                <a:schemeClr val="accent1">
                  <a:lumMod val="75000"/>
                </a:schemeClr>
              </a:buClr>
              <a:buSzPct val="85000"/>
              <a:buFont typeface="Cambria" panose="02040503050406030204" pitchFamily="18" charset="0"/>
              <a:buChar char="‒"/>
              <a:defRPr/>
            </a:pPr>
            <a:r>
              <a:rPr lang="ru-RU" sz="2400" dirty="0"/>
              <a:t>финансово-управленски: управление на основните средства, инвестиционен мениджмънт, финансов контрол и управление на риска. </a:t>
            </a:r>
          </a:p>
          <a:p>
            <a:pPr indent="457200" algn="just">
              <a:lnSpc>
                <a:spcPct val="110000"/>
              </a:lnSpc>
              <a:buClr>
                <a:schemeClr val="accent1">
                  <a:lumMod val="75000"/>
                </a:schemeClr>
              </a:buClr>
              <a:buSzPct val="85000"/>
              <a:defRPr/>
            </a:pPr>
            <a:r>
              <a:rPr lang="ru-RU" sz="2400" dirty="0"/>
              <a:t>Понякога във финансовите модули влизат и финансовото планиране и управлението на ключовите показатели на ефективност, и други. За тях може да се разработят и специализирани програми, включващи математическо моделиране и оптимиране.</a:t>
            </a:r>
            <a:endParaRPr lang="bg-BG" sz="2400" dirty="0"/>
          </a:p>
          <a:p>
            <a:pPr marL="976313" indent="-395288" algn="just">
              <a:lnSpc>
                <a:spcPct val="110000"/>
              </a:lnSpc>
              <a:buClr>
                <a:schemeClr val="accent1">
                  <a:lumMod val="75000"/>
                </a:schemeClr>
              </a:buClr>
              <a:buSzPct val="85000"/>
              <a:buFont typeface="Wingdings" panose="05000000000000000000" pitchFamily="2" charset="2"/>
              <a:buChar char="q"/>
              <a:defRPr/>
            </a:pPr>
            <a:r>
              <a:rPr lang="bg-BG" sz="2400" dirty="0"/>
              <a:t>Персонал </a:t>
            </a:r>
          </a:p>
          <a:p>
            <a:pPr indent="457200" algn="just">
              <a:lnSpc>
                <a:spcPct val="110000"/>
              </a:lnSpc>
              <a:buClr>
                <a:schemeClr val="accent1">
                  <a:lumMod val="75000"/>
                </a:schemeClr>
              </a:buClr>
              <a:buSzPct val="85000"/>
              <a:defRPr/>
            </a:pPr>
            <a:r>
              <a:rPr lang="ru-RU" sz="2400" dirty="0"/>
              <a:t>Сред основните модули на управлението на персонала в ERP-система са: кадрови персонал, отчитане на работното време, управление на заявките за работа, изчисляване на производителността на трудовите ресурси, управление на заплатите, премии и бонуси, компенсация и изчисляване на заплатите, пенсионно счетоводство, управление на квалификацията на персонала (професионални навици, обучение, курсове), подбор и набиране на персонал.</a:t>
            </a:r>
            <a:endParaRPr lang="bg-BG" sz="2400" dirty="0"/>
          </a:p>
        </p:txBody>
      </p:sp>
    </p:spTree>
    <p:extLst>
      <p:ext uri="{BB962C8B-B14F-4D97-AF65-F5344CB8AC3E}">
        <p14:creationId xmlns:p14="http://schemas.microsoft.com/office/powerpoint/2010/main" val="26703059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81674E5-CD74-4638-A238-012A517DC16A}" type="slidenum">
              <a:rPr lang="bg-BG" smtClean="0"/>
              <a:t>27</a:t>
            </a:fld>
            <a:endParaRPr lang="bg-BG" dirty="0"/>
          </a:p>
        </p:txBody>
      </p:sp>
      <p:sp>
        <p:nvSpPr>
          <p:cNvPr id="3" name="Rectangle 2"/>
          <p:cNvSpPr/>
          <p:nvPr/>
        </p:nvSpPr>
        <p:spPr>
          <a:xfrm>
            <a:off x="2476499" y="991939"/>
            <a:ext cx="8907991" cy="3748719"/>
          </a:xfrm>
          <a:prstGeom prst="rect">
            <a:avLst/>
          </a:prstGeom>
        </p:spPr>
        <p:txBody>
          <a:bodyPr wrap="square">
            <a:spAutoFit/>
          </a:bodyPr>
          <a:lstStyle/>
          <a:p>
            <a:pPr marL="976313" indent="-395288" algn="just">
              <a:lnSpc>
                <a:spcPct val="110000"/>
              </a:lnSpc>
              <a:buClr>
                <a:schemeClr val="accent1">
                  <a:lumMod val="75000"/>
                </a:schemeClr>
              </a:buClr>
              <a:buSzPct val="85000"/>
              <a:buFont typeface="Wingdings" panose="05000000000000000000" pitchFamily="2" charset="2"/>
              <a:buChar char="q"/>
              <a:defRPr/>
            </a:pPr>
            <a:r>
              <a:rPr lang="bg-BG" sz="2400" dirty="0"/>
              <a:t>Операции </a:t>
            </a:r>
          </a:p>
          <a:p>
            <a:pPr indent="457200" algn="just">
              <a:lnSpc>
                <a:spcPct val="110000"/>
              </a:lnSpc>
              <a:buClr>
                <a:srgbClr val="D34817">
                  <a:lumMod val="75000"/>
                </a:srgbClr>
              </a:buClr>
              <a:buSzPct val="85000"/>
              <a:defRPr/>
            </a:pPr>
            <a:r>
              <a:rPr lang="ru-RU" sz="2400" dirty="0">
                <a:solidFill>
                  <a:prstClr val="black"/>
                </a:solidFill>
              </a:rPr>
              <a:t>Тези модули обхващат дейностите на организацията по създаване на продукти и услуги, както и необходимите функции, свързани с тези дейности. Ако кадровите и финансовите модули са достатъчно гъвкави и подходящи за повечето фирми, то модулите на операциите са тясно специфични за различните отрасли, тъй като подходите за преобразуване и управление на ресурсите в различните отрасли се различават значително. </a:t>
            </a:r>
          </a:p>
        </p:txBody>
      </p:sp>
    </p:spTree>
    <p:extLst>
      <p:ext uri="{BB962C8B-B14F-4D97-AF65-F5344CB8AC3E}">
        <p14:creationId xmlns:p14="http://schemas.microsoft.com/office/powerpoint/2010/main" val="267030599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81674E5-CD74-4638-A238-012A517DC16A}" type="slidenum">
              <a:rPr lang="bg-BG" smtClean="0"/>
              <a:t>28</a:t>
            </a:fld>
            <a:endParaRPr lang="bg-BG" dirty="0"/>
          </a:p>
        </p:txBody>
      </p:sp>
      <p:sp>
        <p:nvSpPr>
          <p:cNvPr id="2" name="Rectangle 1"/>
          <p:cNvSpPr/>
          <p:nvPr/>
        </p:nvSpPr>
        <p:spPr>
          <a:xfrm>
            <a:off x="2133599" y="169039"/>
            <a:ext cx="9787467" cy="6666440"/>
          </a:xfrm>
          <a:prstGeom prst="rect">
            <a:avLst/>
          </a:prstGeom>
        </p:spPr>
        <p:txBody>
          <a:bodyPr wrap="square">
            <a:spAutoFit/>
          </a:bodyPr>
          <a:lstStyle/>
          <a:p>
            <a:pPr indent="457200" algn="just">
              <a:lnSpc>
                <a:spcPct val="110000"/>
              </a:lnSpc>
              <a:buClr>
                <a:srgbClr val="D34817">
                  <a:lumMod val="75000"/>
                </a:srgbClr>
              </a:buClr>
              <a:buSzPct val="85000"/>
            </a:pPr>
            <a:r>
              <a:rPr lang="ru-RU" sz="2400" dirty="0">
                <a:solidFill>
                  <a:prstClr val="black"/>
                </a:solidFill>
              </a:rPr>
              <a:t>В повечето системи са формирани следните групи оперативни модули: </a:t>
            </a:r>
          </a:p>
          <a:p>
            <a:pPr marL="817563" indent="-342900" algn="just">
              <a:lnSpc>
                <a:spcPct val="130000"/>
              </a:lnSpc>
              <a:buClr>
                <a:schemeClr val="accent1">
                  <a:lumMod val="75000"/>
                </a:schemeClr>
              </a:buClr>
              <a:buSzPct val="85000"/>
              <a:buFont typeface="Cambria" panose="02040503050406030204" pitchFamily="18" charset="0"/>
              <a:buChar char="‒"/>
              <a:defRPr/>
            </a:pPr>
            <a:r>
              <a:rPr lang="ru-RU" sz="2400" dirty="0"/>
              <a:t>Логистични: снабдяване, управление на взаимоотношенията с доставчиците, управление на последователностите от заявки и транспортирането им, управление на запасите, складовете, инвентаризацията; </a:t>
            </a:r>
          </a:p>
          <a:p>
            <a:pPr marL="817563" indent="-342900" algn="just">
              <a:lnSpc>
                <a:spcPct val="130000"/>
              </a:lnSpc>
              <a:buClr>
                <a:schemeClr val="accent1">
                  <a:lumMod val="75000"/>
                </a:schemeClr>
              </a:buClr>
              <a:buSzPct val="85000"/>
              <a:buFont typeface="Cambria" panose="02040503050406030204" pitchFamily="18" charset="0"/>
              <a:buChar char="‒"/>
              <a:defRPr/>
            </a:pPr>
            <a:r>
              <a:rPr lang="ru-RU" sz="2400" dirty="0"/>
              <a:t>Производствени: управление на спецификациите на отделните производствени материали, промяната им в процесите на производството, планиране на производството, отчети на продукцията, управление на производствените програми; </a:t>
            </a:r>
          </a:p>
          <a:p>
            <a:pPr marL="817563" indent="-342900" algn="just">
              <a:lnSpc>
                <a:spcPct val="130000"/>
              </a:lnSpc>
              <a:buClr>
                <a:schemeClr val="accent1">
                  <a:lumMod val="75000"/>
                </a:schemeClr>
              </a:buClr>
              <a:buSzPct val="85000"/>
              <a:buFont typeface="Cambria" panose="02040503050406030204" pitchFamily="18" charset="0"/>
              <a:buChar char="‒"/>
              <a:defRPr/>
            </a:pPr>
            <a:r>
              <a:rPr lang="ru-RU" sz="2400" dirty="0"/>
              <a:t>Обезпечаващи: управление на техническото обслужване и ремонти на оборудването, планиране на мощностите, управление на транспорта; </a:t>
            </a:r>
          </a:p>
        </p:txBody>
      </p:sp>
    </p:spTree>
    <p:extLst>
      <p:ext uri="{BB962C8B-B14F-4D97-AF65-F5344CB8AC3E}">
        <p14:creationId xmlns:p14="http://schemas.microsoft.com/office/powerpoint/2010/main" val="326757480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81674E5-CD74-4638-A238-012A517DC16A}" type="slidenum">
              <a:rPr lang="bg-BG" smtClean="0"/>
              <a:t>29</a:t>
            </a:fld>
            <a:endParaRPr lang="bg-BG" dirty="0"/>
          </a:p>
        </p:txBody>
      </p:sp>
      <p:sp>
        <p:nvSpPr>
          <p:cNvPr id="2" name="Rectangle 1"/>
          <p:cNvSpPr/>
          <p:nvPr/>
        </p:nvSpPr>
        <p:spPr>
          <a:xfrm>
            <a:off x="2302932" y="302904"/>
            <a:ext cx="9736667" cy="5853910"/>
          </a:xfrm>
          <a:prstGeom prst="rect">
            <a:avLst/>
          </a:prstGeom>
        </p:spPr>
        <p:txBody>
          <a:bodyPr wrap="square">
            <a:spAutoFit/>
          </a:bodyPr>
          <a:lstStyle/>
          <a:p>
            <a:pPr marL="817563" lvl="0" indent="-342900" algn="just">
              <a:lnSpc>
                <a:spcPct val="130000"/>
              </a:lnSpc>
              <a:buClr>
                <a:srgbClr val="D34817">
                  <a:lumMod val="75000"/>
                </a:srgbClr>
              </a:buClr>
              <a:buSzPct val="85000"/>
              <a:buFont typeface="Cambria" panose="02040503050406030204" pitchFamily="18" charset="0"/>
              <a:buChar char="‒"/>
              <a:defRPr/>
            </a:pPr>
            <a:r>
              <a:rPr lang="ru-RU" sz="2400" dirty="0">
                <a:solidFill>
                  <a:prstClr val="black"/>
                </a:solidFill>
              </a:rPr>
              <a:t>Реализация на продукцията: ценообразуване, обработка и конфигуриране на заявки, продажби, дистрибуция, следпродажно обслужване. </a:t>
            </a:r>
          </a:p>
          <a:p>
            <a:pPr lvl="0" indent="457200" algn="just">
              <a:lnSpc>
                <a:spcPct val="130000"/>
              </a:lnSpc>
              <a:buClr>
                <a:srgbClr val="D34817">
                  <a:lumMod val="75000"/>
                </a:srgbClr>
              </a:buClr>
              <a:buSzPct val="85000"/>
              <a:defRPr/>
            </a:pPr>
            <a:r>
              <a:rPr lang="ru-RU" sz="2400" dirty="0">
                <a:solidFill>
                  <a:prstClr val="black"/>
                </a:solidFill>
              </a:rPr>
              <a:t>Някои функции на операционните модули често се изпълняват от тясно специализирани софтуерни програми и са обособени като отделни класове приложен софтуер. Това са например, EAM (Enterprise Asset Management Software - оптимално управление на материалните активи) за поддръжка и ремонт, CRM (Customer Relationship Management - система за управление взаимоотношенията с клиентите) - за продажби и дистрибуция, PLM за управление на спецификации, MES за управление на производството и др. </a:t>
            </a:r>
          </a:p>
        </p:txBody>
      </p:sp>
    </p:spTree>
    <p:extLst>
      <p:ext uri="{BB962C8B-B14F-4D97-AF65-F5344CB8AC3E}">
        <p14:creationId xmlns:p14="http://schemas.microsoft.com/office/powerpoint/2010/main" val="15538023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81674E5-CD74-4638-A238-012A517DC16A}" type="slidenum">
              <a:rPr lang="bg-BG" smtClean="0"/>
              <a:t>3</a:t>
            </a:fld>
            <a:endParaRPr lang="bg-BG" dirty="0"/>
          </a:p>
        </p:txBody>
      </p:sp>
      <p:sp>
        <p:nvSpPr>
          <p:cNvPr id="2" name="Правоъгълник 1"/>
          <p:cNvSpPr/>
          <p:nvPr/>
        </p:nvSpPr>
        <p:spPr>
          <a:xfrm>
            <a:off x="2198914" y="85064"/>
            <a:ext cx="9753599" cy="5813066"/>
          </a:xfrm>
          <a:prstGeom prst="rect">
            <a:avLst/>
          </a:prstGeom>
        </p:spPr>
        <p:txBody>
          <a:bodyPr wrap="square">
            <a:spAutoFit/>
          </a:bodyPr>
          <a:lstStyle/>
          <a:p>
            <a:pPr indent="457200" algn="just">
              <a:lnSpc>
                <a:spcPct val="120000"/>
              </a:lnSpc>
              <a:buClr>
                <a:schemeClr val="accent1">
                  <a:lumMod val="75000"/>
                </a:schemeClr>
              </a:buClr>
              <a:buSzPct val="85000"/>
            </a:pPr>
            <a:r>
              <a:rPr lang="bg-BG" sz="2400" dirty="0">
                <a:latin typeface="Cambria" panose="02040503050406030204" pitchFamily="18" charset="0"/>
              </a:rPr>
              <a:t>Стъпките в даден бизнес процес следват хронологично една след друга, имат местоположение, начало, край, входове и изходи. Обхватът на даден бизнес процес се състои от отделни подпроцеси и дейности. Подпроцесите са част от целия процес и притежават неговите характеристики. Те се състоят от подредени една след друга стъпки, които имат начало и край. С термина дейност се отбелязват не толкова ясно дефинирани делови активности като комуникации, анализ на данните, мотивиране на персонала и др.</a:t>
            </a:r>
          </a:p>
          <a:p>
            <a:pPr indent="457200" algn="just">
              <a:lnSpc>
                <a:spcPct val="120000"/>
              </a:lnSpc>
              <a:buClr>
                <a:schemeClr val="accent1">
                  <a:lumMod val="75000"/>
                </a:schemeClr>
              </a:buClr>
              <a:buSzPct val="85000"/>
            </a:pPr>
            <a:r>
              <a:rPr lang="bg-BG" sz="2400" dirty="0">
                <a:latin typeface="Cambria" panose="02040503050406030204" pitchFamily="18" charset="0"/>
              </a:rPr>
              <a:t>Всеки бизнес може да се разглежда като набор от бизнес процеси, някои от които са част от по-големи всеобхватни процеси. Например, функцията за продажби и маркетинг отговаря за идентифицирането на клиентите, а функцията за човешки ресурси отговаря за наемането на служители.</a:t>
            </a:r>
          </a:p>
        </p:txBody>
      </p:sp>
    </p:spTree>
    <p:extLst>
      <p:ext uri="{BB962C8B-B14F-4D97-AF65-F5344CB8AC3E}">
        <p14:creationId xmlns:p14="http://schemas.microsoft.com/office/powerpoint/2010/main" val="252807851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536370" y="1913587"/>
            <a:ext cx="8541803" cy="2963214"/>
          </a:xfrm>
        </p:spPr>
        <p:txBody>
          <a:bodyPr>
            <a:noAutofit/>
          </a:bodyPr>
          <a:lstStyle/>
          <a:p>
            <a:pPr algn="just">
              <a:lnSpc>
                <a:spcPct val="150000"/>
              </a:lnSpc>
              <a:defRPr/>
            </a:pPr>
            <a:endParaRPr lang="bg-BG" altLang="bg-BG" sz="2400" dirty="0"/>
          </a:p>
          <a:p>
            <a:pPr algn="just"/>
            <a:endParaRPr lang="bg-BG" sz="2400" dirty="0"/>
          </a:p>
        </p:txBody>
      </p:sp>
      <p:sp>
        <p:nvSpPr>
          <p:cNvPr id="4" name="Slide Number Placeholder 3"/>
          <p:cNvSpPr>
            <a:spLocks noGrp="1"/>
          </p:cNvSpPr>
          <p:nvPr>
            <p:ph type="sldNum" sz="quarter" idx="12"/>
          </p:nvPr>
        </p:nvSpPr>
        <p:spPr/>
        <p:txBody>
          <a:bodyPr/>
          <a:lstStyle/>
          <a:p>
            <a:fld id="{081674E5-CD74-4638-A238-012A517DC16A}" type="slidenum">
              <a:rPr lang="bg-BG" smtClean="0"/>
              <a:t>30</a:t>
            </a:fld>
            <a:endParaRPr lang="bg-BG" dirty="0"/>
          </a:p>
        </p:txBody>
      </p:sp>
      <p:sp>
        <p:nvSpPr>
          <p:cNvPr id="2" name="Rectangle 1"/>
          <p:cNvSpPr/>
          <p:nvPr/>
        </p:nvSpPr>
        <p:spPr>
          <a:xfrm>
            <a:off x="2032000" y="299289"/>
            <a:ext cx="10031663" cy="5262979"/>
          </a:xfrm>
          <a:prstGeom prst="rect">
            <a:avLst/>
          </a:prstGeom>
        </p:spPr>
        <p:txBody>
          <a:bodyPr wrap="square">
            <a:spAutoFit/>
          </a:bodyPr>
          <a:lstStyle/>
          <a:p>
            <a:r>
              <a:rPr lang="bg-BG" sz="2400" b="1" i="1" dirty="0"/>
              <a:t>Обща структура на ERP системите</a:t>
            </a:r>
          </a:p>
          <a:p>
            <a:pPr indent="457200" algn="just">
              <a:lnSpc>
                <a:spcPct val="130000"/>
              </a:lnSpc>
            </a:pPr>
            <a:r>
              <a:rPr lang="bg-BG" sz="2400" dirty="0">
                <a:latin typeface="Cambria" panose="02040503050406030204" pitchFamily="18" charset="0"/>
              </a:rPr>
              <a:t> В зависимост от нуждите и степента на развитие, мениджърите на всяка организация избират и внедряват модули от ERP системата, които са най-близо до техните потребности и отговарят най-добре на техните изисквания. Внедряването на системата е динамичен и продължителен процес, който протича в паралел с разширяването и развитието на организацията и с усъвършенстването на информационните системи и технологии на световния пазар. </a:t>
            </a:r>
          </a:p>
          <a:p>
            <a:pPr indent="457200" algn="just">
              <a:lnSpc>
                <a:spcPct val="130000"/>
              </a:lnSpc>
            </a:pPr>
            <a:r>
              <a:rPr lang="bg-BG" sz="2400" dirty="0">
                <a:latin typeface="Cambria" panose="02040503050406030204" pitchFamily="18" charset="0"/>
              </a:rPr>
              <a:t>Независимо от непрекъснатото развитие и разнообразието в потребностите на организациите, има неотменни функционални области, които трябва да бъдат покрити от всяка ERP система: </a:t>
            </a:r>
          </a:p>
        </p:txBody>
      </p:sp>
    </p:spTree>
    <p:extLst>
      <p:ext uri="{BB962C8B-B14F-4D97-AF65-F5344CB8AC3E}">
        <p14:creationId xmlns:p14="http://schemas.microsoft.com/office/powerpoint/2010/main" val="175387279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81674E5-CD74-4638-A238-012A517DC16A}" type="slidenum">
              <a:rPr lang="bg-BG" smtClean="0"/>
              <a:t>31</a:t>
            </a:fld>
            <a:endParaRPr lang="bg-BG" dirty="0"/>
          </a:p>
        </p:txBody>
      </p:sp>
      <p:sp>
        <p:nvSpPr>
          <p:cNvPr id="2" name="Rectangle 1"/>
          <p:cNvSpPr/>
          <p:nvPr/>
        </p:nvSpPr>
        <p:spPr>
          <a:xfrm>
            <a:off x="2269067" y="52853"/>
            <a:ext cx="9855200" cy="6334042"/>
          </a:xfrm>
          <a:prstGeom prst="rect">
            <a:avLst/>
          </a:prstGeom>
        </p:spPr>
        <p:txBody>
          <a:bodyPr wrap="square">
            <a:spAutoFit/>
          </a:bodyPr>
          <a:lstStyle/>
          <a:p>
            <a:pPr marL="704850" indent="-395288" algn="just">
              <a:lnSpc>
                <a:spcPct val="130000"/>
              </a:lnSpc>
              <a:buClr>
                <a:schemeClr val="accent1">
                  <a:lumMod val="75000"/>
                </a:schemeClr>
              </a:buClr>
              <a:buSzPct val="85000"/>
              <a:buFont typeface="Wingdings" panose="05000000000000000000" pitchFamily="2" charset="2"/>
              <a:buChar char="q"/>
              <a:defRPr/>
            </a:pPr>
            <a:r>
              <a:rPr lang="bg-BG" sz="2400" dirty="0"/>
              <a:t>Отделни клиенти и пазара като цяло, които включват информация за: изисквания, особености, ограничения, организация, работни процедури, процеси и операции, свързани с тях;</a:t>
            </a:r>
          </a:p>
          <a:p>
            <a:pPr marL="704850" indent="-395288" algn="just">
              <a:lnSpc>
                <a:spcPct val="130000"/>
              </a:lnSpc>
              <a:buClr>
                <a:schemeClr val="accent1">
                  <a:lumMod val="75000"/>
                </a:schemeClr>
              </a:buClr>
              <a:buSzPct val="85000"/>
              <a:buFont typeface="Wingdings" panose="05000000000000000000" pitchFamily="2" charset="2"/>
              <a:buChar char="q"/>
              <a:defRPr/>
            </a:pPr>
            <a:r>
              <a:rPr lang="bg-BG" sz="2400" dirty="0"/>
              <a:t>Отделни доставчици и пазара на материали и суровини като цяло – изисквания, особености, ограничения, организация, работни процедури, процеси и операции, свързани с тях;</a:t>
            </a:r>
          </a:p>
          <a:p>
            <a:pPr marL="704850" indent="-395288" algn="just">
              <a:lnSpc>
                <a:spcPct val="130000"/>
              </a:lnSpc>
              <a:buClr>
                <a:schemeClr val="accent1">
                  <a:lumMod val="75000"/>
                </a:schemeClr>
              </a:buClr>
              <a:buSzPct val="85000"/>
              <a:buFont typeface="Wingdings" panose="05000000000000000000" pitchFamily="2" charset="2"/>
              <a:buChar char="q"/>
              <a:defRPr/>
            </a:pPr>
            <a:r>
              <a:rPr lang="bg-BG" sz="2400" dirty="0"/>
              <a:t>Управление на продуктовата структура и на жизнения цикъл на всеки продукт поотделно;</a:t>
            </a:r>
          </a:p>
          <a:p>
            <a:pPr marL="704850" indent="-395288" algn="just">
              <a:lnSpc>
                <a:spcPct val="130000"/>
              </a:lnSpc>
              <a:buClr>
                <a:schemeClr val="accent1">
                  <a:lumMod val="75000"/>
                </a:schemeClr>
              </a:buClr>
              <a:buSzPct val="85000"/>
              <a:buFont typeface="Wingdings" panose="05000000000000000000" pitchFamily="2" charset="2"/>
              <a:buChar char="q"/>
              <a:defRPr/>
            </a:pPr>
            <a:r>
              <a:rPr lang="bg-BG" sz="2400" dirty="0"/>
              <a:t>Прогнозиране, планиране и отчитане на процесите на създаване на фирмените продукти и свързаното с това прогнозиране, планиране и отчитане на всички видове ресурси, използвани за създаване на продукта;</a:t>
            </a:r>
          </a:p>
        </p:txBody>
      </p:sp>
    </p:spTree>
    <p:extLst>
      <p:ext uri="{BB962C8B-B14F-4D97-AF65-F5344CB8AC3E}">
        <p14:creationId xmlns:p14="http://schemas.microsoft.com/office/powerpoint/2010/main" val="121044854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81674E5-CD74-4638-A238-012A517DC16A}" type="slidenum">
              <a:rPr lang="bg-BG" smtClean="0"/>
              <a:t>32</a:t>
            </a:fld>
            <a:endParaRPr lang="bg-BG" dirty="0"/>
          </a:p>
        </p:txBody>
      </p:sp>
      <p:sp>
        <p:nvSpPr>
          <p:cNvPr id="2" name="Rectangle 1"/>
          <p:cNvSpPr/>
          <p:nvPr/>
        </p:nvSpPr>
        <p:spPr>
          <a:xfrm>
            <a:off x="2289175" y="659541"/>
            <a:ext cx="9302750" cy="4413516"/>
          </a:xfrm>
          <a:prstGeom prst="rect">
            <a:avLst/>
          </a:prstGeom>
        </p:spPr>
        <p:txBody>
          <a:bodyPr wrap="square">
            <a:spAutoFit/>
          </a:bodyPr>
          <a:lstStyle/>
          <a:p>
            <a:pPr marL="704850" indent="-395288" algn="just">
              <a:lnSpc>
                <a:spcPct val="130000"/>
              </a:lnSpc>
              <a:buClr>
                <a:schemeClr val="accent1">
                  <a:lumMod val="75000"/>
                </a:schemeClr>
              </a:buClr>
              <a:buSzPct val="85000"/>
              <a:buFont typeface="Wingdings" panose="05000000000000000000" pitchFamily="2" charset="2"/>
              <a:buChar char="q"/>
              <a:defRPr/>
            </a:pPr>
            <a:r>
              <a:rPr lang="en-GB" sz="2400" dirty="0"/>
              <a:t>Управление на </a:t>
            </a:r>
            <a:r>
              <a:rPr lang="bg-BG" sz="2400" dirty="0"/>
              <a:t>човешките</a:t>
            </a:r>
            <a:r>
              <a:rPr lang="en-GB" sz="2400" dirty="0"/>
              <a:t> ресурси</a:t>
            </a:r>
            <a:r>
              <a:rPr lang="bg-BG" sz="2400" dirty="0"/>
              <a:t>;</a:t>
            </a:r>
          </a:p>
          <a:p>
            <a:pPr marL="704850" indent="-395288" algn="just">
              <a:lnSpc>
                <a:spcPct val="130000"/>
              </a:lnSpc>
              <a:buClr>
                <a:schemeClr val="accent1">
                  <a:lumMod val="75000"/>
                </a:schemeClr>
              </a:buClr>
              <a:buSzPct val="85000"/>
              <a:buFont typeface="Wingdings" panose="05000000000000000000" pitchFamily="2" charset="2"/>
              <a:buChar char="q"/>
              <a:defRPr/>
            </a:pPr>
            <a:r>
              <a:rPr lang="en-GB" sz="2400" dirty="0"/>
              <a:t>Управление на технологичните и други дълготрайни активи на предприятието;</a:t>
            </a:r>
            <a:endParaRPr lang="bg-BG" sz="2400" dirty="0"/>
          </a:p>
          <a:p>
            <a:pPr marL="704850" indent="-395288" algn="just">
              <a:lnSpc>
                <a:spcPct val="130000"/>
              </a:lnSpc>
              <a:buClr>
                <a:schemeClr val="accent1">
                  <a:lumMod val="75000"/>
                </a:schemeClr>
              </a:buClr>
              <a:buSzPct val="85000"/>
              <a:buFont typeface="Wingdings" panose="05000000000000000000" pitchFamily="2" charset="2"/>
              <a:buChar char="q"/>
              <a:defRPr/>
            </a:pPr>
            <a:r>
              <a:rPr lang="en-GB" sz="2400" dirty="0"/>
              <a:t>Формиране и анализ на себестойността на доставките, продуктите, центровете на печалба / разходи на фирмата;</a:t>
            </a:r>
            <a:endParaRPr lang="bg-BG" sz="2400" dirty="0"/>
          </a:p>
          <a:p>
            <a:pPr marL="704850" indent="-395288" algn="just">
              <a:lnSpc>
                <a:spcPct val="130000"/>
              </a:lnSpc>
              <a:buClr>
                <a:schemeClr val="accent1">
                  <a:lumMod val="75000"/>
                </a:schemeClr>
              </a:buClr>
              <a:buSzPct val="85000"/>
              <a:buFont typeface="Wingdings" panose="05000000000000000000" pitchFamily="2" charset="2"/>
              <a:buChar char="q"/>
              <a:defRPr/>
            </a:pPr>
            <a:r>
              <a:rPr lang="en-GB" sz="2400" dirty="0"/>
              <a:t>Управление на проекти и инвестиции;</a:t>
            </a:r>
            <a:endParaRPr lang="bg-BG" sz="2400" dirty="0"/>
          </a:p>
          <a:p>
            <a:pPr marL="704850" indent="-395288" algn="just">
              <a:lnSpc>
                <a:spcPct val="130000"/>
              </a:lnSpc>
              <a:buClr>
                <a:schemeClr val="accent1">
                  <a:lumMod val="75000"/>
                </a:schemeClr>
              </a:buClr>
              <a:buSzPct val="85000"/>
              <a:buFont typeface="Wingdings" panose="05000000000000000000" pitchFamily="2" charset="2"/>
              <a:buChar char="q"/>
              <a:defRPr/>
            </a:pPr>
            <a:r>
              <a:rPr lang="en-GB" sz="2400" dirty="0"/>
              <a:t>Счетоводно обслужване и финансово управление;</a:t>
            </a:r>
            <a:endParaRPr lang="bg-BG" sz="2400" dirty="0"/>
          </a:p>
          <a:p>
            <a:pPr marL="704850" indent="-395288" algn="just">
              <a:lnSpc>
                <a:spcPct val="130000"/>
              </a:lnSpc>
              <a:buClr>
                <a:schemeClr val="accent1">
                  <a:lumMod val="75000"/>
                </a:schemeClr>
              </a:buClr>
              <a:buSzPct val="85000"/>
              <a:buFont typeface="Wingdings" panose="05000000000000000000" pitchFamily="2" charset="2"/>
              <a:buChar char="q"/>
              <a:defRPr/>
            </a:pPr>
            <a:r>
              <a:rPr lang="en-GB" sz="2400" dirty="0"/>
              <a:t>Бизнес анализи и вземане на решения;</a:t>
            </a:r>
            <a:endParaRPr lang="bg-BG" sz="2400" dirty="0"/>
          </a:p>
          <a:p>
            <a:pPr marL="792000" indent="-396000" algn="just">
              <a:lnSpc>
                <a:spcPct val="130000"/>
              </a:lnSpc>
              <a:buClr>
                <a:schemeClr val="accent1">
                  <a:lumMod val="75000"/>
                </a:schemeClr>
              </a:buClr>
              <a:buSzPct val="85000"/>
              <a:buFont typeface="Wingdings" panose="05000000000000000000" pitchFamily="2" charset="2"/>
              <a:buChar char="q"/>
              <a:defRPr/>
            </a:pPr>
            <a:endParaRPr lang="bg-BG" sz="2400" dirty="0"/>
          </a:p>
        </p:txBody>
      </p:sp>
    </p:spTree>
    <p:extLst>
      <p:ext uri="{BB962C8B-B14F-4D97-AF65-F5344CB8AC3E}">
        <p14:creationId xmlns:p14="http://schemas.microsoft.com/office/powerpoint/2010/main" val="315866805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81674E5-CD74-4638-A238-012A517DC16A}" type="slidenum">
              <a:rPr lang="bg-BG" smtClean="0"/>
              <a:t>33</a:t>
            </a:fld>
            <a:endParaRPr lang="bg-BG"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0"/>
            <a:ext cx="12192000" cy="6858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2646130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81674E5-CD74-4638-A238-012A517DC16A}" type="slidenum">
              <a:rPr lang="bg-BG" smtClean="0"/>
              <a:t>34</a:t>
            </a:fld>
            <a:endParaRPr lang="bg-BG" dirty="0"/>
          </a:p>
        </p:txBody>
      </p:sp>
      <p:sp>
        <p:nvSpPr>
          <p:cNvPr id="2" name="Rectangle 1"/>
          <p:cNvSpPr/>
          <p:nvPr/>
        </p:nvSpPr>
        <p:spPr>
          <a:xfrm>
            <a:off x="1999917" y="16044"/>
            <a:ext cx="10160000" cy="6699463"/>
          </a:xfrm>
          <a:prstGeom prst="rect">
            <a:avLst/>
          </a:prstGeom>
        </p:spPr>
        <p:txBody>
          <a:bodyPr wrap="square">
            <a:spAutoFit/>
          </a:bodyPr>
          <a:lstStyle/>
          <a:p>
            <a:pPr algn="just">
              <a:lnSpc>
                <a:spcPct val="120000"/>
              </a:lnSpc>
            </a:pPr>
            <a:r>
              <a:rPr lang="bg-BG" sz="2400" b="1" i="1" dirty="0"/>
              <a:t>Функционални области</a:t>
            </a:r>
            <a:endParaRPr lang="bg-BG" sz="2400" i="1" dirty="0"/>
          </a:p>
          <a:p>
            <a:pPr indent="457200" algn="just">
              <a:lnSpc>
                <a:spcPct val="120000"/>
              </a:lnSpc>
            </a:pPr>
            <a:r>
              <a:rPr lang="bg-BG" sz="2400" dirty="0">
                <a:latin typeface="Cambria" panose="02040503050406030204" pitchFamily="18" charset="0"/>
              </a:rPr>
              <a:t>В общия случай се разграничават следните функционални области:</a:t>
            </a:r>
          </a:p>
          <a:p>
            <a:pPr marL="890588" indent="-395288" algn="just">
              <a:lnSpc>
                <a:spcPct val="120000"/>
              </a:lnSpc>
              <a:buClr>
                <a:schemeClr val="accent1">
                  <a:lumMod val="75000"/>
                </a:schemeClr>
              </a:buClr>
              <a:buSzPct val="85000"/>
              <a:buFont typeface="Wingdings" panose="05000000000000000000" pitchFamily="2" charset="2"/>
              <a:buChar char="q"/>
              <a:defRPr/>
            </a:pPr>
            <a:r>
              <a:rPr lang="bg-BG" sz="2400" dirty="0"/>
              <a:t>Клиенти;</a:t>
            </a:r>
          </a:p>
          <a:p>
            <a:pPr marL="890588" indent="-395288" algn="just">
              <a:lnSpc>
                <a:spcPct val="120000"/>
              </a:lnSpc>
              <a:buClr>
                <a:schemeClr val="accent1">
                  <a:lumMod val="75000"/>
                </a:schemeClr>
              </a:buClr>
              <a:buSzPct val="85000"/>
              <a:buFont typeface="Wingdings" panose="05000000000000000000" pitchFamily="2" charset="2"/>
              <a:buChar char="q"/>
              <a:defRPr/>
            </a:pPr>
            <a:r>
              <a:rPr lang="bg-BG" sz="2400" dirty="0"/>
              <a:t>Доставчици;</a:t>
            </a:r>
          </a:p>
          <a:p>
            <a:pPr marL="890588" indent="-395288" algn="just">
              <a:lnSpc>
                <a:spcPct val="120000"/>
              </a:lnSpc>
              <a:buClr>
                <a:schemeClr val="accent1">
                  <a:lumMod val="75000"/>
                </a:schemeClr>
              </a:buClr>
              <a:buSzPct val="85000"/>
              <a:buFont typeface="Wingdings" panose="05000000000000000000" pitchFamily="2" charset="2"/>
              <a:buChar char="q"/>
              <a:defRPr/>
            </a:pPr>
            <a:r>
              <a:rPr lang="bg-BG" sz="2400" dirty="0"/>
              <a:t>Жизнен цикъл;</a:t>
            </a:r>
          </a:p>
          <a:p>
            <a:pPr marL="890588" indent="-395288" algn="just">
              <a:lnSpc>
                <a:spcPct val="120000"/>
              </a:lnSpc>
              <a:buClr>
                <a:schemeClr val="accent1">
                  <a:lumMod val="75000"/>
                </a:schemeClr>
              </a:buClr>
              <a:buSzPct val="85000"/>
              <a:buFont typeface="Wingdings" panose="05000000000000000000" pitchFamily="2" charset="2"/>
              <a:buChar char="q"/>
              <a:defRPr/>
            </a:pPr>
            <a:r>
              <a:rPr lang="bg-BG" sz="2400" dirty="0"/>
              <a:t>Производство;</a:t>
            </a:r>
          </a:p>
          <a:p>
            <a:pPr marL="890588" indent="-395288" algn="just">
              <a:lnSpc>
                <a:spcPct val="120000"/>
              </a:lnSpc>
              <a:buClr>
                <a:schemeClr val="accent1">
                  <a:lumMod val="75000"/>
                </a:schemeClr>
              </a:buClr>
              <a:buSzPct val="85000"/>
              <a:buFont typeface="Wingdings" panose="05000000000000000000" pitchFamily="2" charset="2"/>
              <a:buChar char="q"/>
              <a:defRPr/>
            </a:pPr>
            <a:r>
              <a:rPr lang="bg-BG" sz="2400" dirty="0"/>
              <a:t>Дълготрайни активи;</a:t>
            </a:r>
          </a:p>
          <a:p>
            <a:pPr marL="890588" indent="-395288" algn="just">
              <a:lnSpc>
                <a:spcPct val="120000"/>
              </a:lnSpc>
              <a:buClr>
                <a:schemeClr val="accent1">
                  <a:lumMod val="75000"/>
                </a:schemeClr>
              </a:buClr>
              <a:buSzPct val="85000"/>
              <a:buFont typeface="Wingdings" panose="05000000000000000000" pitchFamily="2" charset="2"/>
              <a:buChar char="q"/>
              <a:defRPr/>
            </a:pPr>
            <a:r>
              <a:rPr lang="bg-BG" sz="2400" dirty="0"/>
              <a:t>Себестойност;</a:t>
            </a:r>
          </a:p>
          <a:p>
            <a:pPr marL="890588" indent="-395288" algn="just">
              <a:lnSpc>
                <a:spcPct val="120000"/>
              </a:lnSpc>
              <a:buClr>
                <a:schemeClr val="accent1">
                  <a:lumMod val="75000"/>
                </a:schemeClr>
              </a:buClr>
              <a:buSzPct val="85000"/>
              <a:buFont typeface="Wingdings" panose="05000000000000000000" pitchFamily="2" charset="2"/>
              <a:buChar char="q"/>
              <a:defRPr/>
            </a:pPr>
            <a:r>
              <a:rPr lang="bg-BG" sz="2400" dirty="0"/>
              <a:t>Проекти и инвестиции;</a:t>
            </a:r>
          </a:p>
          <a:p>
            <a:pPr marL="890588" indent="-395288" algn="just">
              <a:lnSpc>
                <a:spcPct val="120000"/>
              </a:lnSpc>
              <a:buClr>
                <a:schemeClr val="accent1">
                  <a:lumMod val="75000"/>
                </a:schemeClr>
              </a:buClr>
              <a:buSzPct val="85000"/>
              <a:buFont typeface="Wingdings" panose="05000000000000000000" pitchFamily="2" charset="2"/>
              <a:buChar char="q"/>
              <a:defRPr/>
            </a:pPr>
            <a:r>
              <a:rPr lang="bg-BG" sz="2400" dirty="0"/>
              <a:t>Счетоводно обслужване и управление на финансите;</a:t>
            </a:r>
          </a:p>
          <a:p>
            <a:pPr marL="890588" indent="-395288" algn="just">
              <a:lnSpc>
                <a:spcPct val="120000"/>
              </a:lnSpc>
              <a:buClr>
                <a:schemeClr val="accent1">
                  <a:lumMod val="75000"/>
                </a:schemeClr>
              </a:buClr>
              <a:buSzPct val="85000"/>
              <a:buFont typeface="Wingdings" panose="05000000000000000000" pitchFamily="2" charset="2"/>
              <a:buChar char="q"/>
              <a:defRPr/>
            </a:pPr>
            <a:r>
              <a:rPr lang="bg-BG" sz="2400" dirty="0"/>
              <a:t>Бизнес анализи.</a:t>
            </a:r>
          </a:p>
          <a:p>
            <a:pPr indent="541338" algn="just">
              <a:lnSpc>
                <a:spcPct val="120000"/>
              </a:lnSpc>
            </a:pPr>
            <a:r>
              <a:rPr lang="bg-BG" sz="2400" i="1" dirty="0">
                <a:latin typeface="Cambria" panose="02040503050406030204" pitchFamily="18" charset="0"/>
              </a:rPr>
              <a:t>Клиенти</a:t>
            </a:r>
          </a:p>
          <a:p>
            <a:pPr indent="457200" algn="just">
              <a:lnSpc>
                <a:spcPct val="120000"/>
              </a:lnSpc>
            </a:pPr>
            <a:r>
              <a:rPr lang="bg-BG" sz="2400" dirty="0"/>
              <a:t> </a:t>
            </a:r>
            <a:r>
              <a:rPr lang="bg-BG" sz="2400" dirty="0">
                <a:latin typeface="Cambria" panose="02040503050406030204" pitchFamily="18" charset="0"/>
              </a:rPr>
              <a:t>ERP – модула, свързан с клиентите и пазара, на който продаваме следи за увеличаването на броя на доволните клиенти, определя многообразието на аспектите и сеченията, в които се разглеждат те. </a:t>
            </a:r>
          </a:p>
        </p:txBody>
      </p:sp>
    </p:spTree>
    <p:extLst>
      <p:ext uri="{BB962C8B-B14F-4D97-AF65-F5344CB8AC3E}">
        <p14:creationId xmlns:p14="http://schemas.microsoft.com/office/powerpoint/2010/main" val="429189377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81674E5-CD74-4638-A238-012A517DC16A}" type="slidenum">
              <a:rPr lang="bg-BG" smtClean="0"/>
              <a:t>35</a:t>
            </a:fld>
            <a:endParaRPr lang="bg-BG" dirty="0"/>
          </a:p>
        </p:txBody>
      </p:sp>
      <p:sp>
        <p:nvSpPr>
          <p:cNvPr id="7" name="Rectangle 6"/>
          <p:cNvSpPr/>
          <p:nvPr/>
        </p:nvSpPr>
        <p:spPr>
          <a:xfrm>
            <a:off x="2245658" y="429038"/>
            <a:ext cx="9562945" cy="4413516"/>
          </a:xfrm>
          <a:prstGeom prst="rect">
            <a:avLst/>
          </a:prstGeom>
        </p:spPr>
        <p:txBody>
          <a:bodyPr wrap="square">
            <a:spAutoFit/>
          </a:bodyPr>
          <a:lstStyle/>
          <a:p>
            <a:pPr indent="457200" algn="just">
              <a:lnSpc>
                <a:spcPct val="130000"/>
              </a:lnSpc>
            </a:pPr>
            <a:r>
              <a:rPr lang="bg-BG" sz="2400" dirty="0">
                <a:latin typeface="Cambria" panose="02040503050406030204" pitchFamily="18" charset="0"/>
              </a:rPr>
              <a:t>Необходима е информация за:</a:t>
            </a:r>
          </a:p>
          <a:p>
            <a:pPr marL="895350" indent="-342900" algn="just">
              <a:lnSpc>
                <a:spcPct val="130000"/>
              </a:lnSpc>
              <a:buClr>
                <a:schemeClr val="accent1">
                  <a:lumMod val="75000"/>
                </a:schemeClr>
              </a:buClr>
              <a:buFont typeface="Cambria" panose="02040503050406030204" pitchFamily="18" charset="0"/>
              <a:buChar char="–"/>
            </a:pPr>
            <a:r>
              <a:rPr lang="bg-BG" sz="2400" dirty="0">
                <a:latin typeface="Cambria" panose="02040503050406030204" pitchFamily="18" charset="0"/>
              </a:rPr>
              <a:t>характеристиките на клиента; </a:t>
            </a:r>
          </a:p>
          <a:p>
            <a:pPr marL="895350" indent="-342900" algn="just">
              <a:lnSpc>
                <a:spcPct val="130000"/>
              </a:lnSpc>
              <a:buClr>
                <a:schemeClr val="accent1">
                  <a:lumMod val="75000"/>
                </a:schemeClr>
              </a:buClr>
              <a:buFont typeface="Cambria" panose="02040503050406030204" pitchFamily="18" charset="0"/>
              <a:buChar char="–"/>
            </a:pPr>
            <a:r>
              <a:rPr lang="bg-BG" sz="2400" dirty="0">
                <a:latin typeface="Cambria" panose="02040503050406030204" pitchFamily="18" charset="0"/>
              </a:rPr>
              <a:t>приключените, текущите и очаквани операции;</a:t>
            </a:r>
          </a:p>
          <a:p>
            <a:pPr marL="895350" indent="-342900" algn="just">
              <a:lnSpc>
                <a:spcPct val="130000"/>
              </a:lnSpc>
              <a:buClr>
                <a:schemeClr val="accent1">
                  <a:lumMod val="75000"/>
                </a:schemeClr>
              </a:buClr>
              <a:buFont typeface="Cambria" panose="02040503050406030204" pitchFamily="18" charset="0"/>
              <a:buChar char="–"/>
            </a:pPr>
            <a:r>
              <a:rPr lang="bg-BG" sz="2400" dirty="0">
                <a:latin typeface="Cambria" panose="02040503050406030204" pitchFamily="18" charset="0"/>
              </a:rPr>
              <a:t>специфичната търговска политика (цени, отстъпки, и др.); </a:t>
            </a:r>
          </a:p>
          <a:p>
            <a:pPr marL="895350" indent="-342900" algn="just">
              <a:lnSpc>
                <a:spcPct val="130000"/>
              </a:lnSpc>
              <a:buClr>
                <a:schemeClr val="accent1">
                  <a:lumMod val="75000"/>
                </a:schemeClr>
              </a:buClr>
              <a:buFont typeface="Cambria" panose="02040503050406030204" pitchFamily="18" charset="0"/>
              <a:buChar char="–"/>
            </a:pPr>
            <a:r>
              <a:rPr lang="bg-BG" sz="2400" dirty="0">
                <a:latin typeface="Cambria" panose="02040503050406030204" pitchFamily="18" charset="0"/>
              </a:rPr>
              <a:t>управление на стоковите и парични потоци;</a:t>
            </a:r>
          </a:p>
          <a:p>
            <a:pPr marL="895350" indent="-342900" algn="just">
              <a:lnSpc>
                <a:spcPct val="130000"/>
              </a:lnSpc>
              <a:buClr>
                <a:schemeClr val="accent1">
                  <a:lumMod val="75000"/>
                </a:schemeClr>
              </a:buClr>
              <a:buFont typeface="Cambria" panose="02040503050406030204" pitchFamily="18" charset="0"/>
              <a:buChar char="–"/>
            </a:pPr>
            <a:r>
              <a:rPr lang="bg-BG" sz="2400" dirty="0">
                <a:latin typeface="Cambria" panose="02040503050406030204" pitchFamily="18" charset="0"/>
              </a:rPr>
              <a:t> отношения с конкурентни предприятия и др. </a:t>
            </a:r>
          </a:p>
          <a:p>
            <a:pPr indent="552450" algn="just">
              <a:lnSpc>
                <a:spcPct val="130000"/>
              </a:lnSpc>
              <a:buClr>
                <a:schemeClr val="accent1">
                  <a:lumMod val="75000"/>
                </a:schemeClr>
              </a:buClr>
            </a:pPr>
            <a:r>
              <a:rPr lang="bg-BG" sz="2400" dirty="0">
                <a:latin typeface="Cambria" panose="02040503050406030204" pitchFamily="18" charset="0"/>
              </a:rPr>
              <a:t>За да се осигури информация за оперативното, тактическото и стратегическото планиране, системата трябва да следи както реалните, така и потенциалните клиенти. </a:t>
            </a:r>
          </a:p>
        </p:txBody>
      </p:sp>
    </p:spTree>
    <p:extLst>
      <p:ext uri="{BB962C8B-B14F-4D97-AF65-F5344CB8AC3E}">
        <p14:creationId xmlns:p14="http://schemas.microsoft.com/office/powerpoint/2010/main" val="114039600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81674E5-CD74-4638-A238-012A517DC16A}" type="slidenum">
              <a:rPr lang="bg-BG" smtClean="0"/>
              <a:t>36</a:t>
            </a:fld>
            <a:endParaRPr lang="bg-BG" dirty="0"/>
          </a:p>
        </p:txBody>
      </p:sp>
      <p:sp>
        <p:nvSpPr>
          <p:cNvPr id="5" name="Rectangle 4"/>
          <p:cNvSpPr/>
          <p:nvPr/>
        </p:nvSpPr>
        <p:spPr>
          <a:xfrm>
            <a:off x="2032000" y="252897"/>
            <a:ext cx="9935411" cy="5447645"/>
          </a:xfrm>
          <a:prstGeom prst="rect">
            <a:avLst/>
          </a:prstGeom>
        </p:spPr>
        <p:txBody>
          <a:bodyPr wrap="square">
            <a:spAutoFit/>
          </a:bodyPr>
          <a:lstStyle/>
          <a:p>
            <a:pPr indent="457200" algn="just">
              <a:lnSpc>
                <a:spcPct val="130000"/>
              </a:lnSpc>
            </a:pPr>
            <a:r>
              <a:rPr lang="bg-BG" sz="2400" dirty="0">
                <a:latin typeface="Cambria" panose="02040503050406030204" pitchFamily="18" charset="0"/>
              </a:rPr>
              <a:t>Класификации на пакети от  функции: </a:t>
            </a:r>
          </a:p>
          <a:p>
            <a:pPr marL="890588" indent="-395288" algn="just">
              <a:lnSpc>
                <a:spcPct val="120000"/>
              </a:lnSpc>
              <a:buClr>
                <a:schemeClr val="accent1">
                  <a:lumMod val="75000"/>
                </a:schemeClr>
              </a:buClr>
              <a:buSzPct val="85000"/>
              <a:buFont typeface="Wingdings" panose="05000000000000000000" pitchFamily="2" charset="2"/>
              <a:buChar char="q"/>
              <a:defRPr/>
            </a:pPr>
            <a:r>
              <a:rPr lang="bg-BG" sz="2400" i="1" dirty="0">
                <a:latin typeface="Cambria" panose="02040503050406030204" pitchFamily="18" charset="0"/>
              </a:rPr>
              <a:t>OSL (Order processing, Sales and Logistics) </a:t>
            </a:r>
            <a:r>
              <a:rPr lang="bg-BG" sz="2400" dirty="0"/>
              <a:t>или Поръчки, продажби и логистика - приемане и потвърждаване изпълнимостта на поръчките, осъществяване на продажби с прилагане на индивидуализирана търговска политика и осигуряване на реализацията на доставките при динамични условия; </a:t>
            </a:r>
          </a:p>
          <a:p>
            <a:pPr marL="890588" indent="-395288" algn="just">
              <a:lnSpc>
                <a:spcPct val="120000"/>
              </a:lnSpc>
              <a:buClr>
                <a:schemeClr val="accent1">
                  <a:lumMod val="75000"/>
                </a:schemeClr>
              </a:buClr>
              <a:buSzPct val="85000"/>
              <a:buFont typeface="Wingdings" panose="05000000000000000000" pitchFamily="2" charset="2"/>
              <a:buChar char="q"/>
              <a:defRPr/>
            </a:pPr>
            <a:r>
              <a:rPr lang="bg-BG" sz="2400" i="1" dirty="0">
                <a:latin typeface="Cambria" panose="02040503050406030204" pitchFamily="18" charset="0"/>
              </a:rPr>
              <a:t>E-commerce (Електронна търговия) </a:t>
            </a:r>
            <a:r>
              <a:rPr lang="bg-BG" sz="2400" dirty="0"/>
              <a:t>- осъществяване на търговски операции в реално време с ограничен или неограничен кръг клиенти чрез възможностите на Интернет или други комуникационни среди. </a:t>
            </a:r>
          </a:p>
          <a:p>
            <a:pPr marL="890588" indent="-395288" algn="just">
              <a:lnSpc>
                <a:spcPct val="120000"/>
              </a:lnSpc>
              <a:buClr>
                <a:schemeClr val="accent1">
                  <a:lumMod val="75000"/>
                </a:schemeClr>
              </a:buClr>
              <a:buSzPct val="85000"/>
              <a:buFont typeface="Wingdings" panose="05000000000000000000" pitchFamily="2" charset="2"/>
              <a:buChar char="q"/>
              <a:defRPr/>
            </a:pPr>
            <a:r>
              <a:rPr lang="bg-BG" sz="2400" i="1" dirty="0"/>
              <a:t>SCM (Supply Chain Management) </a:t>
            </a:r>
            <a:r>
              <a:rPr lang="bg-BG" sz="2400" dirty="0"/>
              <a:t>– управление на процесите на доставка до клиента;</a:t>
            </a:r>
          </a:p>
        </p:txBody>
      </p:sp>
    </p:spTree>
    <p:extLst>
      <p:ext uri="{BB962C8B-B14F-4D97-AF65-F5344CB8AC3E}">
        <p14:creationId xmlns:p14="http://schemas.microsoft.com/office/powerpoint/2010/main" val="87753437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81674E5-CD74-4638-A238-012A517DC16A}" type="slidenum">
              <a:rPr lang="bg-BG" smtClean="0"/>
              <a:t>37</a:t>
            </a:fld>
            <a:endParaRPr lang="bg-BG" dirty="0"/>
          </a:p>
        </p:txBody>
      </p:sp>
      <p:sp>
        <p:nvSpPr>
          <p:cNvPr id="2" name="Rectangle 1"/>
          <p:cNvSpPr/>
          <p:nvPr/>
        </p:nvSpPr>
        <p:spPr>
          <a:xfrm>
            <a:off x="2048933" y="155442"/>
            <a:ext cx="9889067" cy="5669244"/>
          </a:xfrm>
          <a:prstGeom prst="rect">
            <a:avLst/>
          </a:prstGeom>
        </p:spPr>
        <p:txBody>
          <a:bodyPr wrap="square">
            <a:spAutoFit/>
          </a:bodyPr>
          <a:lstStyle/>
          <a:p>
            <a:pPr marL="890588" lvl="0" indent="-395288" algn="just">
              <a:lnSpc>
                <a:spcPct val="120000"/>
              </a:lnSpc>
              <a:buClr>
                <a:schemeClr val="accent1">
                  <a:lumMod val="75000"/>
                </a:schemeClr>
              </a:buClr>
              <a:buSzPct val="85000"/>
              <a:buFont typeface="Wingdings" panose="05000000000000000000" pitchFamily="2" charset="2"/>
              <a:buChar char="q"/>
              <a:defRPr/>
            </a:pPr>
            <a:r>
              <a:rPr lang="bg-BG" sz="2400" i="1" dirty="0">
                <a:latin typeface="Cambria" panose="02040503050406030204" pitchFamily="18" charset="0"/>
              </a:rPr>
              <a:t>CRM (Customer Relationship Management) </a:t>
            </a:r>
            <a:r>
              <a:rPr lang="bg-BG" sz="2400" dirty="0"/>
              <a:t>- Управление на връзките с клиентите - събиране и предаване през производствените и търговски процеси на формализирана и неформализирана информация за всеки клиент с акцент върху неговите изисквания и поведенчески модели; </a:t>
            </a:r>
          </a:p>
          <a:p>
            <a:pPr indent="457200" algn="just">
              <a:lnSpc>
                <a:spcPct val="130000"/>
              </a:lnSpc>
            </a:pPr>
            <a:r>
              <a:rPr lang="bg-BG" sz="2400" dirty="0">
                <a:solidFill>
                  <a:prstClr val="black"/>
                </a:solidFill>
                <a:latin typeface="Cambria" panose="02040503050406030204" pitchFamily="18" charset="0"/>
              </a:rPr>
              <a:t>Едно разпространено определение за CRM система е "бизнес-стратегия за привличане на клиенти чрез оптимизиране на значението им в дългосрочен план". Чрез тези програмни продукти е възможно да се събере, обработи, сортира и анализира информация за клиентите на компанията и техните потребности и да се подобри фирмената стратегия по отношение на всички аспекти от дейността - маркетинг, проектиране, производство, продажби и сервиз. </a:t>
            </a:r>
          </a:p>
        </p:txBody>
      </p:sp>
    </p:spTree>
    <p:extLst>
      <p:ext uri="{BB962C8B-B14F-4D97-AF65-F5344CB8AC3E}">
        <p14:creationId xmlns:p14="http://schemas.microsoft.com/office/powerpoint/2010/main" val="124457741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81674E5-CD74-4638-A238-012A517DC16A}" type="slidenum">
              <a:rPr lang="bg-BG" smtClean="0"/>
              <a:t>38</a:t>
            </a:fld>
            <a:endParaRPr lang="bg-BG" dirty="0"/>
          </a:p>
        </p:txBody>
      </p:sp>
      <p:sp>
        <p:nvSpPr>
          <p:cNvPr id="2" name="Правоъгълник 1"/>
          <p:cNvSpPr/>
          <p:nvPr/>
        </p:nvSpPr>
        <p:spPr>
          <a:xfrm>
            <a:off x="2032000" y="114093"/>
            <a:ext cx="10160000" cy="6560963"/>
          </a:xfrm>
          <a:prstGeom prst="rect">
            <a:avLst/>
          </a:prstGeom>
        </p:spPr>
        <p:txBody>
          <a:bodyPr wrap="square">
            <a:spAutoFit/>
          </a:bodyPr>
          <a:lstStyle/>
          <a:p>
            <a:pPr indent="457200" algn="just">
              <a:lnSpc>
                <a:spcPct val="110000"/>
              </a:lnSpc>
            </a:pPr>
            <a:r>
              <a:rPr lang="bg-BG" sz="2400" dirty="0">
                <a:solidFill>
                  <a:prstClr val="black"/>
                </a:solidFill>
                <a:latin typeface="Cambria" panose="02040503050406030204" pitchFamily="18" charset="0"/>
              </a:rPr>
              <a:t>Съдържанието на термина “управление на взаимоотношенията с клиентите” обхваща използването на информационните и комуникационни технологии за изграждането и автоматизирането на голяма част от бизнес процесите, свързани с обслужването на клиентите. CRM системите следят, съхраняват, обработват и анализират целия поток от информация от и към всеки клиент на дадена фирма. Те добавят следващ слой маркетингово фокусирана функционалност, предлагаща на специалистите по продажби, възможността да натрупват, следят и управляват всички контакти с потенциални и съществуващи клиенти на базата на електронни форми. По този начин могат да се разберат по-добре специфичните изисквания на потребителите.</a:t>
            </a:r>
          </a:p>
          <a:p>
            <a:pPr indent="457200" algn="just">
              <a:lnSpc>
                <a:spcPct val="110000"/>
              </a:lnSpc>
            </a:pPr>
            <a:r>
              <a:rPr lang="bg-BG" sz="2400" dirty="0"/>
              <a:t>CRM системите подпомагат три основни бизнес задачи: </a:t>
            </a:r>
          </a:p>
          <a:p>
            <a:pPr marL="898525" indent="-457200" algn="just">
              <a:lnSpc>
                <a:spcPct val="110000"/>
              </a:lnSpc>
              <a:buClr>
                <a:schemeClr val="accent1">
                  <a:lumMod val="75000"/>
                </a:schemeClr>
              </a:buClr>
              <a:buFont typeface="+mj-lt"/>
              <a:buAutoNum type="arabicPeriod"/>
            </a:pPr>
            <a:r>
              <a:rPr lang="bg-BG" sz="2400" dirty="0"/>
              <a:t>Автоматизация на корпоративния маркетинг - осигурява се информация за бизнес средата (конкуренти, тенденции на пазара).</a:t>
            </a:r>
            <a:endParaRPr lang="bg-BG" sz="2400" dirty="0">
              <a:solidFill>
                <a:prstClr val="black"/>
              </a:solidFill>
              <a:latin typeface="Cambria" panose="02040503050406030204" pitchFamily="18" charset="0"/>
            </a:endParaRPr>
          </a:p>
        </p:txBody>
      </p:sp>
    </p:spTree>
    <p:extLst>
      <p:ext uri="{BB962C8B-B14F-4D97-AF65-F5344CB8AC3E}">
        <p14:creationId xmlns:p14="http://schemas.microsoft.com/office/powerpoint/2010/main" val="278118073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81674E5-CD74-4638-A238-012A517DC16A}" type="slidenum">
              <a:rPr lang="bg-BG" smtClean="0"/>
              <a:t>39</a:t>
            </a:fld>
            <a:endParaRPr lang="bg-BG" dirty="0"/>
          </a:p>
        </p:txBody>
      </p:sp>
      <p:sp>
        <p:nvSpPr>
          <p:cNvPr id="2" name="Правоъгълник 1"/>
          <p:cNvSpPr/>
          <p:nvPr/>
        </p:nvSpPr>
        <p:spPr>
          <a:xfrm>
            <a:off x="2032000" y="-7058"/>
            <a:ext cx="10160000" cy="6555641"/>
          </a:xfrm>
          <a:prstGeom prst="rect">
            <a:avLst/>
          </a:prstGeom>
        </p:spPr>
        <p:txBody>
          <a:bodyPr wrap="square">
            <a:spAutoFit/>
          </a:bodyPr>
          <a:lstStyle/>
          <a:p>
            <a:pPr marL="898525" indent="-457200" algn="just">
              <a:lnSpc>
                <a:spcPct val="120000"/>
              </a:lnSpc>
              <a:buClr>
                <a:schemeClr val="accent1">
                  <a:lumMod val="75000"/>
                </a:schemeClr>
              </a:buClr>
              <a:buFont typeface="+mj-lt"/>
              <a:buAutoNum type="arabicPeriod" startAt="2"/>
            </a:pPr>
            <a:r>
              <a:rPr lang="bg-BG" sz="2400" dirty="0"/>
              <a:t>Автоматизация на продажбите – съхраняват се предпочитанията на потребителите, навиците за пазаруване, демографски данни, а също така и производителността на персонала, отговорен за продажбите. </a:t>
            </a:r>
          </a:p>
          <a:p>
            <a:pPr marL="898525" indent="-457200" algn="just">
              <a:lnSpc>
                <a:spcPct val="120000"/>
              </a:lnSpc>
              <a:buClr>
                <a:schemeClr val="accent1">
                  <a:lumMod val="75000"/>
                </a:schemeClr>
              </a:buClr>
              <a:buFont typeface="+mj-lt"/>
              <a:buAutoNum type="arabicPeriod" startAt="2"/>
            </a:pPr>
            <a:r>
              <a:rPr lang="bg-BG" sz="2400" dirty="0"/>
              <a:t>Потребителско обслужване и поддръжка - автоматизира се обслужването на клиентите като се приемат техните специфични заявки, оплаквания, рекламации и др. </a:t>
            </a:r>
          </a:p>
          <a:p>
            <a:pPr indent="457200" algn="just">
              <a:lnSpc>
                <a:spcPct val="130000"/>
              </a:lnSpc>
              <a:buClr>
                <a:schemeClr val="accent1">
                  <a:lumMod val="75000"/>
                </a:schemeClr>
              </a:buClr>
            </a:pPr>
            <a:r>
              <a:rPr lang="bg-BG" sz="2400" dirty="0">
                <a:solidFill>
                  <a:prstClr val="black"/>
                </a:solidFill>
                <a:latin typeface="Cambria" panose="02040503050406030204" pitchFamily="18" charset="0"/>
              </a:rPr>
              <a:t>CRM системите съхраняват профила на всеки клиент и предоставят обобщена информация за него: данни за контакт, история на взаимоотношенията (продажби, проблеми), изпратени/получени електронни съобщения, файлове и факсове и др. Освен това те предоставят: </a:t>
            </a:r>
          </a:p>
          <a:p>
            <a:pPr marL="898525" indent="-457200" algn="just">
              <a:lnSpc>
                <a:spcPct val="130000"/>
              </a:lnSpc>
              <a:buClr>
                <a:schemeClr val="accent1">
                  <a:lumMod val="75000"/>
                </a:schemeClr>
              </a:buClr>
              <a:buFont typeface="Wingdings" panose="05000000000000000000" pitchFamily="2" charset="2"/>
              <a:buChar char="q"/>
            </a:pPr>
            <a:r>
              <a:rPr lang="bg-BG" sz="2400" dirty="0">
                <a:solidFill>
                  <a:prstClr val="black"/>
                </a:solidFill>
                <a:latin typeface="Cambria" panose="02040503050406030204" pitchFamily="18" charset="0"/>
              </a:rPr>
              <a:t>общ календар на задачите, ориентиран към събития, свързани с клиентите; </a:t>
            </a:r>
          </a:p>
        </p:txBody>
      </p:sp>
    </p:spTree>
    <p:extLst>
      <p:ext uri="{BB962C8B-B14F-4D97-AF65-F5344CB8AC3E}">
        <p14:creationId xmlns:p14="http://schemas.microsoft.com/office/powerpoint/2010/main" val="5043511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81674E5-CD74-4638-A238-012A517DC16A}" type="slidenum">
              <a:rPr lang="bg-BG" smtClean="0"/>
              <a:t>4</a:t>
            </a:fld>
            <a:endParaRPr lang="bg-BG" dirty="0"/>
          </a:p>
        </p:txBody>
      </p:sp>
      <p:sp>
        <p:nvSpPr>
          <p:cNvPr id="2" name="Правоъгълник 1"/>
          <p:cNvSpPr/>
          <p:nvPr/>
        </p:nvSpPr>
        <p:spPr>
          <a:xfrm>
            <a:off x="2032000" y="0"/>
            <a:ext cx="10160000" cy="6967228"/>
          </a:xfrm>
          <a:prstGeom prst="rect">
            <a:avLst/>
          </a:prstGeom>
        </p:spPr>
        <p:txBody>
          <a:bodyPr wrap="square">
            <a:spAutoFit/>
          </a:bodyPr>
          <a:lstStyle/>
          <a:p>
            <a:pPr indent="457200" algn="just">
              <a:lnSpc>
                <a:spcPct val="110000"/>
              </a:lnSpc>
              <a:buClr>
                <a:schemeClr val="accent1">
                  <a:lumMod val="75000"/>
                </a:schemeClr>
              </a:buClr>
              <a:buSzPct val="85000"/>
            </a:pPr>
            <a:r>
              <a:rPr lang="bg-BG" sz="2400" dirty="0">
                <a:latin typeface="Cambria" panose="02040503050406030204" pitchFamily="18" charset="0"/>
              </a:rPr>
              <a:t>Организациите са изградени от различни нива и притежават специфични характеристики. Тяхната структура отразява ясното разделение на работната сила. Функционалните области на бизнеса се представят от отделите на дадена фирма, които са свързани със специфични бизнес дейности като производство, продажби, маркетинг, финанси. Различните типове бизнес се организират около тези функционални области. В зависимост от това къде протичат, бизнес процесите и дейностите могат да се класифицират като:</a:t>
            </a:r>
          </a:p>
          <a:p>
            <a:pPr marL="800100" indent="-457200" algn="just">
              <a:lnSpc>
                <a:spcPct val="110000"/>
              </a:lnSpc>
              <a:buClr>
                <a:schemeClr val="accent1">
                  <a:lumMod val="75000"/>
                </a:schemeClr>
              </a:buClr>
              <a:buSzPct val="85000"/>
              <a:buFont typeface="+mj-lt"/>
              <a:buAutoNum type="arabicPeriod"/>
            </a:pPr>
            <a:r>
              <a:rPr lang="bg-BG" sz="2400" dirty="0">
                <a:latin typeface="Cambria" panose="02040503050406030204" pitchFamily="18" charset="0"/>
              </a:rPr>
              <a:t>Бизнес процеси, свързани с определена функционална област: идентифициране на потенциални клиенти, плащане на данъци, производство на изделия и други. </a:t>
            </a:r>
          </a:p>
          <a:p>
            <a:pPr marL="800100" indent="-457200" algn="just">
              <a:lnSpc>
                <a:spcPct val="110000"/>
              </a:lnSpc>
              <a:buClr>
                <a:schemeClr val="accent1">
                  <a:lumMod val="75000"/>
                </a:schemeClr>
              </a:buClr>
              <a:buSzPct val="85000"/>
              <a:buFont typeface="+mj-lt"/>
              <a:buAutoNum type="arabicPeriod"/>
            </a:pPr>
            <a:r>
              <a:rPr lang="bg-BG" sz="2400" dirty="0">
                <a:latin typeface="Cambria" panose="02040503050406030204" pitchFamily="18" charset="0"/>
              </a:rPr>
              <a:t>Бизнес процеси, свързани с няколко функционални области: създаване на план за координиране на бизнеса, приемане на поръчки от клиентите, създаване на нов продукт. </a:t>
            </a:r>
          </a:p>
          <a:p>
            <a:pPr marL="800100" indent="-457200" algn="just">
              <a:lnSpc>
                <a:spcPct val="110000"/>
              </a:lnSpc>
              <a:buClr>
                <a:schemeClr val="accent1">
                  <a:lumMod val="75000"/>
                </a:schemeClr>
              </a:buClr>
              <a:buSzPct val="85000"/>
              <a:buFont typeface="+mj-lt"/>
              <a:buAutoNum type="arabicPeriod"/>
            </a:pPr>
            <a:r>
              <a:rPr lang="bg-BG" sz="2400" dirty="0">
                <a:latin typeface="Cambria" panose="02040503050406030204" pitchFamily="18" charset="0"/>
              </a:rPr>
              <a:t>Бизнес процеси, характерни за всяка функционална област: анализ на данните, комуникация, мотивиране на персонала, планиране и други.</a:t>
            </a:r>
          </a:p>
        </p:txBody>
      </p:sp>
    </p:spTree>
    <p:extLst>
      <p:ext uri="{BB962C8B-B14F-4D97-AF65-F5344CB8AC3E}">
        <p14:creationId xmlns:p14="http://schemas.microsoft.com/office/powerpoint/2010/main" val="70959000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81674E5-CD74-4638-A238-012A517DC16A}" type="slidenum">
              <a:rPr lang="bg-BG" smtClean="0"/>
              <a:t>40</a:t>
            </a:fld>
            <a:endParaRPr lang="bg-BG" dirty="0"/>
          </a:p>
        </p:txBody>
      </p:sp>
      <p:sp>
        <p:nvSpPr>
          <p:cNvPr id="2" name="Правоъгълник 1"/>
          <p:cNvSpPr/>
          <p:nvPr/>
        </p:nvSpPr>
        <p:spPr>
          <a:xfrm>
            <a:off x="2032000" y="142817"/>
            <a:ext cx="9969500" cy="6257803"/>
          </a:xfrm>
          <a:prstGeom prst="rect">
            <a:avLst/>
          </a:prstGeom>
        </p:spPr>
        <p:txBody>
          <a:bodyPr wrap="square">
            <a:spAutoFit/>
          </a:bodyPr>
          <a:lstStyle/>
          <a:p>
            <a:pPr marL="898525" lvl="0" indent="-457200" algn="just">
              <a:lnSpc>
                <a:spcPct val="120000"/>
              </a:lnSpc>
              <a:buClr>
                <a:srgbClr val="D34817">
                  <a:lumMod val="75000"/>
                </a:srgbClr>
              </a:buClr>
              <a:buFont typeface="Wingdings" panose="05000000000000000000" pitchFamily="2" charset="2"/>
              <a:buChar char="q"/>
            </a:pPr>
            <a:r>
              <a:rPr lang="bg-BG" sz="2400" dirty="0">
                <a:solidFill>
                  <a:prstClr val="black"/>
                </a:solidFill>
              </a:rPr>
              <a:t>структурирани автоматични работни потоци, водещи специалистите през предварително определени стъпки в процеса на продажба и следпродажбен сервиз; </a:t>
            </a:r>
          </a:p>
          <a:p>
            <a:pPr marL="898525" lvl="0" indent="-457200" algn="just">
              <a:lnSpc>
                <a:spcPct val="120000"/>
              </a:lnSpc>
              <a:buClr>
                <a:srgbClr val="D34817">
                  <a:lumMod val="75000"/>
                </a:srgbClr>
              </a:buClr>
              <a:buFont typeface="Wingdings" panose="05000000000000000000" pitchFamily="2" charset="2"/>
              <a:buChar char="q"/>
            </a:pPr>
            <a:r>
              <a:rPr lang="bg-BG" sz="2400" dirty="0">
                <a:solidFill>
                  <a:prstClr val="black"/>
                </a:solidFill>
              </a:rPr>
              <a:t>възможности за управление на бюджети и маркетингови кампании; </a:t>
            </a:r>
          </a:p>
          <a:p>
            <a:pPr marL="898525" lvl="0" indent="-457200" algn="just">
              <a:lnSpc>
                <a:spcPct val="120000"/>
              </a:lnSpc>
              <a:buClr>
                <a:srgbClr val="D34817">
                  <a:lumMod val="75000"/>
                </a:srgbClr>
              </a:buClr>
              <a:buFont typeface="Wingdings" panose="05000000000000000000" pitchFamily="2" charset="2"/>
              <a:buChar char="q"/>
            </a:pPr>
            <a:r>
              <a:rPr lang="bg-BG" sz="2400" dirty="0">
                <a:solidFill>
                  <a:prstClr val="black"/>
                </a:solidFill>
              </a:rPr>
              <a:t>средства за анализ на ефективността на маркетинга, продажбите и поддръжката на клиентите;</a:t>
            </a:r>
          </a:p>
          <a:p>
            <a:pPr lvl="0" indent="457200" algn="just">
              <a:lnSpc>
                <a:spcPct val="120000"/>
              </a:lnSpc>
              <a:buClr>
                <a:schemeClr val="accent1">
                  <a:lumMod val="75000"/>
                </a:schemeClr>
              </a:buClr>
            </a:pPr>
            <a:r>
              <a:rPr lang="bg-BG" sz="2400" dirty="0">
                <a:solidFill>
                  <a:prstClr val="black"/>
                </a:solidFill>
                <a:latin typeface="Cambria" panose="02040503050406030204" pitchFamily="18" charset="0"/>
              </a:rPr>
              <a:t>Повечето CRM приложения се състоят от следните логически компоненти: </a:t>
            </a:r>
          </a:p>
          <a:p>
            <a:pPr marL="898525" indent="-457200" algn="just">
              <a:lnSpc>
                <a:spcPct val="120000"/>
              </a:lnSpc>
              <a:buClr>
                <a:srgbClr val="D34817">
                  <a:lumMod val="75000"/>
                </a:srgbClr>
              </a:buClr>
              <a:buFont typeface="Wingdings" panose="05000000000000000000" pitchFamily="2" charset="2"/>
              <a:buChar char="q"/>
            </a:pPr>
            <a:r>
              <a:rPr lang="bg-BG" sz="2400" dirty="0">
                <a:solidFill>
                  <a:prstClr val="black"/>
                </a:solidFill>
              </a:rPr>
              <a:t>оперативен – автоматизира основните бизнес процеси (маркетинг, продажби, услуги); </a:t>
            </a:r>
          </a:p>
          <a:p>
            <a:pPr marL="898525" indent="-457200" algn="just">
              <a:lnSpc>
                <a:spcPct val="120000"/>
              </a:lnSpc>
              <a:buClr>
                <a:srgbClr val="D34817">
                  <a:lumMod val="75000"/>
                </a:srgbClr>
              </a:buClr>
              <a:buFont typeface="Wingdings" panose="05000000000000000000" pitchFamily="2" charset="2"/>
              <a:buChar char="q"/>
            </a:pPr>
            <a:r>
              <a:rPr lang="bg-BG" sz="2400" dirty="0">
                <a:solidFill>
                  <a:prstClr val="black"/>
                </a:solidFill>
              </a:rPr>
              <a:t>аналитичен - анализира потребителското поведение; </a:t>
            </a:r>
          </a:p>
          <a:p>
            <a:pPr marL="898525" indent="-457200" algn="just">
              <a:lnSpc>
                <a:spcPct val="120000"/>
              </a:lnSpc>
              <a:buClr>
                <a:srgbClr val="D34817">
                  <a:lumMod val="75000"/>
                </a:srgbClr>
              </a:buClr>
              <a:buFont typeface="Wingdings" panose="05000000000000000000" pitchFamily="2" charset="2"/>
              <a:buChar char="q"/>
            </a:pPr>
            <a:r>
              <a:rPr lang="bg-BG" sz="2400" dirty="0">
                <a:solidFill>
                  <a:prstClr val="black"/>
                </a:solidFill>
              </a:rPr>
              <a:t>комуникационен - осигурява връзката с потребителя чрез различни канали: телефон, e-mail, факс, уеб сайт и др. </a:t>
            </a:r>
          </a:p>
        </p:txBody>
      </p:sp>
    </p:spTree>
    <p:extLst>
      <p:ext uri="{BB962C8B-B14F-4D97-AF65-F5344CB8AC3E}">
        <p14:creationId xmlns:p14="http://schemas.microsoft.com/office/powerpoint/2010/main" val="396711728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81674E5-CD74-4638-A238-012A517DC16A}" type="slidenum">
              <a:rPr lang="bg-BG" smtClean="0"/>
              <a:t>41</a:t>
            </a:fld>
            <a:endParaRPr lang="bg-BG" dirty="0"/>
          </a:p>
        </p:txBody>
      </p:sp>
      <p:sp>
        <p:nvSpPr>
          <p:cNvPr id="2" name="Rectangle 1"/>
          <p:cNvSpPr/>
          <p:nvPr/>
        </p:nvSpPr>
        <p:spPr>
          <a:xfrm>
            <a:off x="2526243" y="538800"/>
            <a:ext cx="9151408" cy="4413516"/>
          </a:xfrm>
          <a:prstGeom prst="rect">
            <a:avLst/>
          </a:prstGeom>
        </p:spPr>
        <p:txBody>
          <a:bodyPr wrap="square">
            <a:spAutoFit/>
          </a:bodyPr>
          <a:lstStyle/>
          <a:p>
            <a:pPr indent="457200" algn="just">
              <a:lnSpc>
                <a:spcPct val="130000"/>
              </a:lnSpc>
            </a:pPr>
            <a:r>
              <a:rPr lang="bg-BG" sz="2400" dirty="0">
                <a:solidFill>
                  <a:prstClr val="black"/>
                </a:solidFill>
                <a:latin typeface="Cambria" panose="02040503050406030204" pitchFamily="18" charset="0"/>
              </a:rPr>
              <a:t>Функционалността на CRM системите позволява например воденето на една сделка от стартирането до приключването ѝ, като тя започва с осъществяване на контакт с клиента и фиксира всички бизнес активности, които са направени. </a:t>
            </a:r>
          </a:p>
          <a:p>
            <a:pPr indent="457200" algn="just">
              <a:lnSpc>
                <a:spcPct val="130000"/>
              </a:lnSpc>
            </a:pPr>
            <a:r>
              <a:rPr lang="bg-BG" sz="2400" dirty="0">
                <a:solidFill>
                  <a:prstClr val="black"/>
                </a:solidFill>
                <a:latin typeface="Cambria" panose="02040503050406030204" pitchFamily="18" charset="0"/>
              </a:rPr>
              <a:t>Важна особеност на CRM продуктите, които се предлагат на пазара е, че позволяват внимателно да се контролира следпродажбеният период. Тази функционалност е подходяща за компаниите, които предлагат гаранция или сервизна поддръжка. </a:t>
            </a:r>
          </a:p>
        </p:txBody>
      </p:sp>
    </p:spTree>
    <p:extLst>
      <p:ext uri="{BB962C8B-B14F-4D97-AF65-F5344CB8AC3E}">
        <p14:creationId xmlns:p14="http://schemas.microsoft.com/office/powerpoint/2010/main" val="399581682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81674E5-CD74-4638-A238-012A517DC16A}" type="slidenum">
              <a:rPr lang="bg-BG" smtClean="0"/>
              <a:t>42</a:t>
            </a:fld>
            <a:endParaRPr lang="bg-BG" dirty="0"/>
          </a:p>
        </p:txBody>
      </p:sp>
      <p:sp>
        <p:nvSpPr>
          <p:cNvPr id="2" name="Rectangle 1"/>
          <p:cNvSpPr/>
          <p:nvPr/>
        </p:nvSpPr>
        <p:spPr>
          <a:xfrm>
            <a:off x="2051808" y="11998"/>
            <a:ext cx="10140192" cy="6814173"/>
          </a:xfrm>
          <a:prstGeom prst="rect">
            <a:avLst/>
          </a:prstGeom>
        </p:spPr>
        <p:txBody>
          <a:bodyPr wrap="square">
            <a:spAutoFit/>
          </a:bodyPr>
          <a:lstStyle/>
          <a:p>
            <a:pPr indent="457200" algn="just">
              <a:lnSpc>
                <a:spcPct val="130000"/>
              </a:lnSpc>
            </a:pPr>
            <a:r>
              <a:rPr lang="bg-BG" sz="2400" dirty="0">
                <a:solidFill>
                  <a:prstClr val="black"/>
                </a:solidFill>
              </a:rPr>
              <a:t>Клиентите на CRM системите са два напълно противоположни типа - едните работят в сфери, в които има много сериозна конкуренция и се съревновават за всеки клиент, като е необходимо да познават добре предпочитанията на клиентите си, за да могат да им предложат високо обслужване и да не позволят на конкурентите си да ги привлекат. </a:t>
            </a:r>
          </a:p>
          <a:p>
            <a:pPr indent="457200" algn="just">
              <a:lnSpc>
                <a:spcPct val="130000"/>
              </a:lnSpc>
            </a:pPr>
            <a:r>
              <a:rPr lang="bg-BG" sz="2400" dirty="0">
                <a:solidFill>
                  <a:prstClr val="black"/>
                </a:solidFill>
                <a:latin typeface="Cambria" panose="02040503050406030204" pitchFamily="18" charset="0"/>
              </a:rPr>
              <a:t>Другите компании, които имат голяма потребност от внедряването на такива системи, са фирмите, които по една или друга причина са се развили по-бързо от собствените си очаквания и в определен момент са установили, че нямат необходима единна база данни за клиентите си.</a:t>
            </a:r>
          </a:p>
          <a:p>
            <a:pPr indent="457200" algn="just">
              <a:lnSpc>
                <a:spcPct val="130000"/>
              </a:lnSpc>
            </a:pPr>
            <a:r>
              <a:rPr lang="bg-BG" sz="2400" dirty="0">
                <a:solidFill>
                  <a:prstClr val="black"/>
                </a:solidFill>
                <a:latin typeface="Cambria" panose="02040503050406030204" pitchFamily="18" charset="0"/>
              </a:rPr>
              <a:t>Както се вижда, няма (и не може да има) твърди разделителни линии - функциите на всеки модул се пресичат с функциите на останалите. Изборът на един или друг клас се определя от специфичния акцент на всяко отделно предприятие. </a:t>
            </a:r>
          </a:p>
        </p:txBody>
      </p:sp>
    </p:spTree>
    <p:extLst>
      <p:ext uri="{BB962C8B-B14F-4D97-AF65-F5344CB8AC3E}">
        <p14:creationId xmlns:p14="http://schemas.microsoft.com/office/powerpoint/2010/main" val="85821164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81674E5-CD74-4638-A238-012A517DC16A}" type="slidenum">
              <a:rPr lang="bg-BG" smtClean="0"/>
              <a:t>43</a:t>
            </a:fld>
            <a:endParaRPr lang="bg-BG" dirty="0"/>
          </a:p>
        </p:txBody>
      </p:sp>
      <p:sp>
        <p:nvSpPr>
          <p:cNvPr id="2" name="Rectangle 1"/>
          <p:cNvSpPr/>
          <p:nvPr/>
        </p:nvSpPr>
        <p:spPr>
          <a:xfrm>
            <a:off x="1952624" y="445074"/>
            <a:ext cx="10126132" cy="4376583"/>
          </a:xfrm>
          <a:prstGeom prst="rect">
            <a:avLst/>
          </a:prstGeom>
        </p:spPr>
        <p:txBody>
          <a:bodyPr wrap="square">
            <a:spAutoFit/>
          </a:bodyPr>
          <a:lstStyle/>
          <a:p>
            <a:pPr indent="541338" algn="just">
              <a:lnSpc>
                <a:spcPct val="120000"/>
              </a:lnSpc>
            </a:pPr>
            <a:r>
              <a:rPr lang="bg-BG" sz="2400" i="1" dirty="0"/>
              <a:t>Доставчици </a:t>
            </a:r>
          </a:p>
          <a:p>
            <a:pPr indent="457200" algn="just">
              <a:lnSpc>
                <a:spcPct val="130000"/>
              </a:lnSpc>
            </a:pPr>
            <a:r>
              <a:rPr lang="bg-BG" sz="2400" dirty="0">
                <a:solidFill>
                  <a:prstClr val="black"/>
                </a:solidFill>
              </a:rPr>
              <a:t>ERP – модул, свързан с доставчиците и пазара, от който купуваме. Това е важен елемент на системата, поради силната зависимост на качествата и цената на крайния продукт от вложените в неговото производство материали. </a:t>
            </a:r>
          </a:p>
          <a:p>
            <a:pPr indent="457200" algn="just">
              <a:lnSpc>
                <a:spcPct val="130000"/>
              </a:lnSpc>
            </a:pPr>
            <a:r>
              <a:rPr lang="ru-RU" sz="2400" dirty="0">
                <a:solidFill>
                  <a:prstClr val="black"/>
                </a:solidFill>
                <a:latin typeface="Cambria" panose="02040503050406030204" pitchFamily="18" charset="0"/>
              </a:rPr>
              <a:t>Доброто управление на доставките и поддържането на информация за пазара позволява да се осигурява навременна доставка на изгодни по отношение на качество, цена и срок на доставяне материали и суровини. </a:t>
            </a:r>
            <a:endParaRPr lang="bg-BG" sz="2400" dirty="0"/>
          </a:p>
        </p:txBody>
      </p:sp>
    </p:spTree>
    <p:extLst>
      <p:ext uri="{BB962C8B-B14F-4D97-AF65-F5344CB8AC3E}">
        <p14:creationId xmlns:p14="http://schemas.microsoft.com/office/powerpoint/2010/main" val="152596302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81674E5-CD74-4638-A238-012A517DC16A}" type="slidenum">
              <a:rPr lang="bg-BG" smtClean="0"/>
              <a:t>44</a:t>
            </a:fld>
            <a:endParaRPr lang="bg-BG" dirty="0"/>
          </a:p>
        </p:txBody>
      </p:sp>
      <p:sp>
        <p:nvSpPr>
          <p:cNvPr id="2" name="Rectangle 1"/>
          <p:cNvSpPr/>
          <p:nvPr/>
        </p:nvSpPr>
        <p:spPr>
          <a:xfrm>
            <a:off x="2048931" y="78308"/>
            <a:ext cx="10075334" cy="6297108"/>
          </a:xfrm>
          <a:prstGeom prst="rect">
            <a:avLst/>
          </a:prstGeom>
        </p:spPr>
        <p:txBody>
          <a:bodyPr wrap="square">
            <a:spAutoFit/>
          </a:bodyPr>
          <a:lstStyle/>
          <a:p>
            <a:pPr indent="457200" algn="just">
              <a:lnSpc>
                <a:spcPct val="120000"/>
              </a:lnSpc>
            </a:pPr>
            <a:r>
              <a:rPr lang="ru-RU" sz="2400" dirty="0">
                <a:solidFill>
                  <a:prstClr val="black"/>
                </a:solidFill>
                <a:latin typeface="Cambria" panose="02040503050406030204" pitchFamily="18" charset="0"/>
              </a:rPr>
              <a:t>В съвременните управленски информационни системи се наблюдава обособяване на отделна система за управление на процесите по доставката на материалите и осигуряването на производството със суровини и заготовки. Това е SCM (Supply Chain Management) - система за управление на процесите на доставка до клиента. SCM системата представлява мрежа от връзки с различни дистрибутори, която позволява на фирмата да получава доставки на материали навреме и в необходимото количество, за да могат те да се трансформират в материали за производство, да се трансформират в междинни и крайни продукти и да се доставят до потребителите. </a:t>
            </a:r>
          </a:p>
          <a:p>
            <a:pPr indent="457200" algn="just">
              <a:lnSpc>
                <a:spcPct val="120000"/>
              </a:lnSpc>
            </a:pPr>
            <a:r>
              <a:rPr lang="ru-RU" sz="2400" dirty="0"/>
              <a:t>Supply Chain Management системите позволяват на доставчиците да действат, като един организиран екип, в който всеки изпълнява своето задължение в точно определен момент и по определен начин, така че да не се блокира производственият процес на компанията. </a:t>
            </a:r>
            <a:endParaRPr lang="bg-BG" sz="2400" dirty="0">
              <a:solidFill>
                <a:prstClr val="black"/>
              </a:solidFill>
              <a:latin typeface="Cambria" panose="02040503050406030204" pitchFamily="18" charset="0"/>
            </a:endParaRPr>
          </a:p>
        </p:txBody>
      </p:sp>
    </p:spTree>
    <p:extLst>
      <p:ext uri="{BB962C8B-B14F-4D97-AF65-F5344CB8AC3E}">
        <p14:creationId xmlns:p14="http://schemas.microsoft.com/office/powerpoint/2010/main" val="152596302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81674E5-CD74-4638-A238-012A517DC16A}" type="slidenum">
              <a:rPr lang="bg-BG" smtClean="0"/>
              <a:t>45</a:t>
            </a:fld>
            <a:endParaRPr lang="bg-BG" dirty="0"/>
          </a:p>
        </p:txBody>
      </p:sp>
      <p:sp>
        <p:nvSpPr>
          <p:cNvPr id="2" name="Правоъгълник 1"/>
          <p:cNvSpPr/>
          <p:nvPr/>
        </p:nvSpPr>
        <p:spPr>
          <a:xfrm>
            <a:off x="2032000" y="145899"/>
            <a:ext cx="10034813" cy="5780044"/>
          </a:xfrm>
          <a:prstGeom prst="rect">
            <a:avLst/>
          </a:prstGeom>
        </p:spPr>
        <p:txBody>
          <a:bodyPr wrap="square">
            <a:spAutoFit/>
          </a:bodyPr>
          <a:lstStyle/>
          <a:p>
            <a:pPr indent="457200" algn="just">
              <a:lnSpc>
                <a:spcPct val="110000"/>
              </a:lnSpc>
            </a:pPr>
            <a:r>
              <a:rPr lang="bg-BG" sz="2400" dirty="0">
                <a:solidFill>
                  <a:prstClr val="black"/>
                </a:solidFill>
                <a:latin typeface="Cambria" panose="02040503050406030204" pitchFamily="18" charset="0"/>
              </a:rPr>
              <a:t>Системата за управление на процесите по доставката на материалите и осигуряването на производството със суровини и заготовки </a:t>
            </a:r>
            <a:r>
              <a:rPr lang="bg-BG" sz="2400" dirty="0"/>
              <a:t>обхваща всички функции, координация и движение на стоки между доставчици и фирмата. Веригата за доставка обединява логистичните изисквания на доставчик, дистрибутор и клиент в един процес, с което се намаляват разходи, време и цени за складиране. Независимо от това дали фирмата е производител или се занимава с търговия на дребно, нейната верига за доставка трябва да осигури надеждно и евтино придобиване на необработени материали и компоненти. За производителя е особено важно навременното снабдяване. Вериги за доставка съществуват както при организациите, свързани с конкретно производство, така и при компании, предоставящи определени услуги като тези вериги се различават по своята сложност.</a:t>
            </a:r>
            <a:endParaRPr lang="bg-BG" sz="2400" dirty="0">
              <a:solidFill>
                <a:prstClr val="black"/>
              </a:solidFill>
              <a:latin typeface="Cambria" panose="02040503050406030204" pitchFamily="18" charset="0"/>
            </a:endParaRPr>
          </a:p>
        </p:txBody>
      </p:sp>
    </p:spTree>
    <p:extLst>
      <p:ext uri="{BB962C8B-B14F-4D97-AF65-F5344CB8AC3E}">
        <p14:creationId xmlns:p14="http://schemas.microsoft.com/office/powerpoint/2010/main" val="123409110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81674E5-CD74-4638-A238-012A517DC16A}" type="slidenum">
              <a:rPr lang="bg-BG" smtClean="0"/>
              <a:t>46</a:t>
            </a:fld>
            <a:endParaRPr lang="bg-BG" dirty="0"/>
          </a:p>
        </p:txBody>
      </p:sp>
      <p:sp>
        <p:nvSpPr>
          <p:cNvPr id="2" name="Правоъгълник 1"/>
          <p:cNvSpPr/>
          <p:nvPr/>
        </p:nvSpPr>
        <p:spPr>
          <a:xfrm>
            <a:off x="2032001" y="115116"/>
            <a:ext cx="10160000" cy="6560963"/>
          </a:xfrm>
          <a:prstGeom prst="rect">
            <a:avLst/>
          </a:prstGeom>
        </p:spPr>
        <p:txBody>
          <a:bodyPr wrap="square">
            <a:spAutoFit/>
          </a:bodyPr>
          <a:lstStyle/>
          <a:p>
            <a:pPr indent="457200" algn="just">
              <a:lnSpc>
                <a:spcPct val="110000"/>
              </a:lnSpc>
            </a:pPr>
            <a:r>
              <a:rPr lang="bg-BG" sz="2400" dirty="0">
                <a:solidFill>
                  <a:prstClr val="black"/>
                </a:solidFill>
                <a:latin typeface="Cambria" panose="02040503050406030204" pitchFamily="18" charset="0"/>
              </a:rPr>
              <a:t>SCM системите представляват интегрирани организационни приложения, които използват информационни технологии за управление на връзките между основни за дадена организация бизнес процеси и бизнес процесите на нейните доставчици, клиенти и партньори. Първоначално като софтуер са разработени два типа независими системи: за снабдяване (Supply Chain Systems) и за планиране на материали (Material Requirements Planning Systems). Системите за снабдяване отчитат наличните запаси от стоки, кога ще пристигнат поръчаните материали, какви материали са необходими предвид производствения график и прогнозите за продажби. Тази информация се използва за: определяне какви материали ще са необходими за следващите седмици, генериране на нови поръчки, изпращане на поръчки на доставчиците, договаряне на дата за получаване на паричните постъпления, проверка дали доставката е получена. </a:t>
            </a:r>
            <a:r>
              <a:rPr lang="bg-BG" sz="2400" dirty="0"/>
              <a:t>Системите за планиране на материали са първият търговски софтуер, който обслужва веригата за доставки. </a:t>
            </a:r>
            <a:endParaRPr lang="bg-BG" sz="2400" dirty="0">
              <a:solidFill>
                <a:prstClr val="black"/>
              </a:solidFill>
              <a:latin typeface="Cambria" panose="02040503050406030204" pitchFamily="18" charset="0"/>
            </a:endParaRPr>
          </a:p>
        </p:txBody>
      </p:sp>
    </p:spTree>
    <p:extLst>
      <p:ext uri="{BB962C8B-B14F-4D97-AF65-F5344CB8AC3E}">
        <p14:creationId xmlns:p14="http://schemas.microsoft.com/office/powerpoint/2010/main" val="231059134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81674E5-CD74-4638-A238-012A517DC16A}" type="slidenum">
              <a:rPr lang="bg-BG" smtClean="0"/>
              <a:t>47</a:t>
            </a:fld>
            <a:endParaRPr lang="bg-BG" dirty="0"/>
          </a:p>
        </p:txBody>
      </p:sp>
      <p:sp>
        <p:nvSpPr>
          <p:cNvPr id="2" name="Правоъгълник 1"/>
          <p:cNvSpPr/>
          <p:nvPr/>
        </p:nvSpPr>
        <p:spPr>
          <a:xfrm>
            <a:off x="2032000" y="382542"/>
            <a:ext cx="10018486" cy="5373779"/>
          </a:xfrm>
          <a:prstGeom prst="rect">
            <a:avLst/>
          </a:prstGeom>
        </p:spPr>
        <p:txBody>
          <a:bodyPr wrap="square">
            <a:spAutoFit/>
          </a:bodyPr>
          <a:lstStyle/>
          <a:p>
            <a:pPr lvl="0" indent="457200" algn="just">
              <a:lnSpc>
                <a:spcPct val="110000"/>
              </a:lnSpc>
            </a:pPr>
            <a:r>
              <a:rPr lang="ru-RU" sz="2400" dirty="0"/>
              <a:t>Съвременните системи за управление на вериги за доставки осъществяват не само автоматично предаване на данните, но и координиране на дейностите, което спомага за повишаване на  ефективността. Тези системи предоставят следните възможности: </a:t>
            </a:r>
          </a:p>
          <a:p>
            <a:pPr marL="800100" lvl="0" indent="-358775" algn="just">
              <a:lnSpc>
                <a:spcPct val="110000"/>
              </a:lnSpc>
              <a:buClr>
                <a:schemeClr val="accent1">
                  <a:lumMod val="75000"/>
                </a:schemeClr>
              </a:buClr>
              <a:buFont typeface="Wingdings" panose="05000000000000000000" pitchFamily="2" charset="2"/>
              <a:buChar char="q"/>
            </a:pPr>
            <a:r>
              <a:rPr lang="ru-RU" sz="2400" dirty="0"/>
              <a:t>вземане на решение кога и как да се произведе дадена стока, остави на склад и транспортира;</a:t>
            </a:r>
          </a:p>
          <a:p>
            <a:pPr marL="800100" lvl="0" indent="-358775" algn="just">
              <a:lnSpc>
                <a:spcPct val="110000"/>
              </a:lnSpc>
              <a:buClr>
                <a:schemeClr val="accent1">
                  <a:lumMod val="75000"/>
                </a:schemeClr>
              </a:buClr>
              <a:buFont typeface="Wingdings" panose="05000000000000000000" pitchFamily="2" charset="2"/>
              <a:buChar char="q"/>
            </a:pPr>
            <a:r>
              <a:rPr lang="ru-RU" sz="2400" dirty="0"/>
              <a:t>бързо прехвърляне на поръчките;</a:t>
            </a:r>
          </a:p>
          <a:p>
            <a:pPr marL="800100" lvl="0" indent="-358775" algn="just">
              <a:lnSpc>
                <a:spcPct val="110000"/>
              </a:lnSpc>
              <a:buClr>
                <a:schemeClr val="accent1">
                  <a:lumMod val="75000"/>
                </a:schemeClr>
              </a:buClr>
              <a:buFont typeface="Wingdings" panose="05000000000000000000" pitchFamily="2" charset="2"/>
              <a:buChar char="q"/>
            </a:pPr>
            <a:r>
              <a:rPr lang="ru-RU" sz="2400" dirty="0"/>
              <a:t>проследяване състоянието на поръчките; </a:t>
            </a:r>
          </a:p>
          <a:p>
            <a:pPr marL="800100" lvl="0" indent="-358775" algn="just">
              <a:lnSpc>
                <a:spcPct val="110000"/>
              </a:lnSpc>
              <a:buClr>
                <a:schemeClr val="accent1">
                  <a:lumMod val="75000"/>
                </a:schemeClr>
              </a:buClr>
              <a:buFont typeface="Wingdings" panose="05000000000000000000" pitchFamily="2" charset="2"/>
              <a:buChar char="q"/>
            </a:pPr>
            <a:r>
              <a:rPr lang="ru-RU" sz="2400" dirty="0"/>
              <a:t>проверка на складовите наличности;</a:t>
            </a:r>
          </a:p>
          <a:p>
            <a:pPr marL="800100" lvl="0" indent="-358775" algn="just">
              <a:lnSpc>
                <a:spcPct val="110000"/>
              </a:lnSpc>
              <a:buClr>
                <a:schemeClr val="accent1">
                  <a:lumMod val="75000"/>
                </a:schemeClr>
              </a:buClr>
              <a:buFont typeface="Wingdings" panose="05000000000000000000" pitchFamily="2" charset="2"/>
              <a:buChar char="q"/>
            </a:pPr>
            <a:r>
              <a:rPr lang="ru-RU" sz="2400" dirty="0"/>
              <a:t>проследяване изпращането на стоките; </a:t>
            </a:r>
          </a:p>
          <a:p>
            <a:pPr marL="800100" lvl="0" indent="-358775" algn="just">
              <a:lnSpc>
                <a:spcPct val="110000"/>
              </a:lnSpc>
              <a:buClr>
                <a:schemeClr val="accent1">
                  <a:lumMod val="75000"/>
                </a:schemeClr>
              </a:buClr>
              <a:buFont typeface="Wingdings" panose="05000000000000000000" pitchFamily="2" charset="2"/>
              <a:buChar char="q"/>
            </a:pPr>
            <a:r>
              <a:rPr lang="ru-RU" sz="2400" dirty="0"/>
              <a:t>планиране на продукцията съобразно потребителските заявки; </a:t>
            </a:r>
          </a:p>
          <a:p>
            <a:pPr marL="800100" lvl="0" indent="-358775" algn="just">
              <a:lnSpc>
                <a:spcPct val="110000"/>
              </a:lnSpc>
              <a:buClr>
                <a:schemeClr val="accent1">
                  <a:lumMod val="75000"/>
                </a:schemeClr>
              </a:buClr>
              <a:buFont typeface="Wingdings" panose="05000000000000000000" pitchFamily="2" charset="2"/>
              <a:buChar char="q"/>
            </a:pPr>
            <a:r>
              <a:rPr lang="ru-RU" sz="2400" dirty="0"/>
              <a:t>осигуряване спецификация на стоките; </a:t>
            </a:r>
          </a:p>
          <a:p>
            <a:pPr marL="800100" indent="-358775" algn="just">
              <a:lnSpc>
                <a:spcPct val="110000"/>
              </a:lnSpc>
              <a:buClr>
                <a:schemeClr val="accent1">
                  <a:lumMod val="75000"/>
                </a:schemeClr>
              </a:buClr>
              <a:buFont typeface="Wingdings" panose="05000000000000000000" pitchFamily="2" charset="2"/>
              <a:buChar char="q"/>
            </a:pPr>
            <a:r>
              <a:rPr lang="bg-BG" sz="2400" dirty="0">
                <a:solidFill>
                  <a:prstClr val="black"/>
                </a:solidFill>
              </a:rPr>
              <a:t>споделяне на информация за рекламираните стоки.</a:t>
            </a:r>
          </a:p>
        </p:txBody>
      </p:sp>
    </p:spTree>
    <p:extLst>
      <p:ext uri="{BB962C8B-B14F-4D97-AF65-F5344CB8AC3E}">
        <p14:creationId xmlns:p14="http://schemas.microsoft.com/office/powerpoint/2010/main" val="71756610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81674E5-CD74-4638-A238-012A517DC16A}" type="slidenum">
              <a:rPr lang="bg-BG" smtClean="0"/>
              <a:t>48</a:t>
            </a:fld>
            <a:endParaRPr lang="bg-BG" dirty="0"/>
          </a:p>
        </p:txBody>
      </p:sp>
      <p:sp>
        <p:nvSpPr>
          <p:cNvPr id="2" name="Правоъгълник 1"/>
          <p:cNvSpPr/>
          <p:nvPr/>
        </p:nvSpPr>
        <p:spPr>
          <a:xfrm>
            <a:off x="2495550" y="457025"/>
            <a:ext cx="9432470" cy="4413516"/>
          </a:xfrm>
          <a:prstGeom prst="rect">
            <a:avLst/>
          </a:prstGeom>
        </p:spPr>
        <p:txBody>
          <a:bodyPr wrap="square">
            <a:spAutoFit/>
          </a:bodyPr>
          <a:lstStyle/>
          <a:p>
            <a:pPr indent="457200" algn="just">
              <a:lnSpc>
                <a:spcPct val="130000"/>
              </a:lnSpc>
              <a:buClr>
                <a:srgbClr val="D34817">
                  <a:lumMod val="75000"/>
                </a:srgbClr>
              </a:buClr>
            </a:pPr>
            <a:r>
              <a:rPr lang="bg-BG" sz="2400" dirty="0">
                <a:solidFill>
                  <a:prstClr val="black"/>
                </a:solidFill>
              </a:rPr>
              <a:t>Софтуерът от тип SCM се състои от два типа приложения, отговарящи за двете основни функции – планиране и изпълнение. Планиращият компонент на системата спомага за определяне на най-добрия начин за изпълнение на поръчката, а компонентът, свързан с изпълнението – за проследяването на физическото положение на стоките и паричния поток. Съществува голямо разнообразие от продукти, предназначени за производствени предприятия и компании, доставящи услуги във всички промишлени отрасли.</a:t>
            </a:r>
          </a:p>
        </p:txBody>
      </p:sp>
    </p:spTree>
    <p:extLst>
      <p:ext uri="{BB962C8B-B14F-4D97-AF65-F5344CB8AC3E}">
        <p14:creationId xmlns:p14="http://schemas.microsoft.com/office/powerpoint/2010/main" val="362675766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81674E5-CD74-4638-A238-012A517DC16A}" type="slidenum">
              <a:rPr lang="bg-BG" smtClean="0"/>
              <a:t>49</a:t>
            </a:fld>
            <a:endParaRPr lang="bg-BG" dirty="0"/>
          </a:p>
        </p:txBody>
      </p:sp>
      <p:sp>
        <p:nvSpPr>
          <p:cNvPr id="2" name="Rectangle 1"/>
          <p:cNvSpPr/>
          <p:nvPr/>
        </p:nvSpPr>
        <p:spPr>
          <a:xfrm>
            <a:off x="2032000" y="56571"/>
            <a:ext cx="10109200" cy="5853910"/>
          </a:xfrm>
          <a:prstGeom prst="rect">
            <a:avLst/>
          </a:prstGeom>
        </p:spPr>
        <p:txBody>
          <a:bodyPr wrap="square">
            <a:spAutoFit/>
          </a:bodyPr>
          <a:lstStyle/>
          <a:p>
            <a:pPr lvl="0" indent="457200" algn="just">
              <a:lnSpc>
                <a:spcPct val="120000"/>
              </a:lnSpc>
            </a:pPr>
            <a:r>
              <a:rPr lang="ru-RU" sz="2400" dirty="0">
                <a:solidFill>
                  <a:prstClr val="black"/>
                </a:solidFill>
              </a:rPr>
              <a:t>Тези системи са еднакво подходящи както за производствени предприятия, така и за компании за услуги независимо, че между различните сектори има доста различия. </a:t>
            </a:r>
          </a:p>
          <a:p>
            <a:pPr indent="541338" algn="just">
              <a:lnSpc>
                <a:spcPct val="120000"/>
              </a:lnSpc>
            </a:pPr>
            <a:r>
              <a:rPr lang="ru-RU" sz="2400" i="1" dirty="0">
                <a:latin typeface="Cambria" panose="02040503050406030204" pitchFamily="18" charset="0"/>
              </a:rPr>
              <a:t>Управление на Продуктовата Структура и на Жизнения Цикъл </a:t>
            </a:r>
          </a:p>
          <a:p>
            <a:pPr indent="457200" algn="just">
              <a:lnSpc>
                <a:spcPct val="120000"/>
              </a:lnSpc>
            </a:pPr>
            <a:r>
              <a:rPr lang="ru-RU" sz="2400" dirty="0">
                <a:solidFill>
                  <a:prstClr val="black"/>
                </a:solidFill>
              </a:rPr>
              <a:t>Следенето и управлението на продуктовата структура е трудно осъществим процес. В този кръг въпроси всъщност би трябвало да се интегрира цялата достъпна ни информация за очакванията на пазара (от CRM-направлението), за нашите собствени моментни и планови възможности, за моментното състояние и плановете за развитие на нашите доставчици (SCM). Може би това е причината за налагане на един нов модул в интегрираната управленска информационна система PLM (Product Lifecycle Management) или Управление на жизнения цикъл на продуктите. </a:t>
            </a:r>
            <a:endParaRPr lang="bg-BG" sz="2400" dirty="0">
              <a:solidFill>
                <a:prstClr val="black"/>
              </a:solidFill>
            </a:endParaRPr>
          </a:p>
        </p:txBody>
      </p:sp>
    </p:spTree>
    <p:extLst>
      <p:ext uri="{BB962C8B-B14F-4D97-AF65-F5344CB8AC3E}">
        <p14:creationId xmlns:p14="http://schemas.microsoft.com/office/powerpoint/2010/main" val="15259630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81674E5-CD74-4638-A238-012A517DC16A}" type="slidenum">
              <a:rPr lang="bg-BG" smtClean="0"/>
              <a:t>5</a:t>
            </a:fld>
            <a:endParaRPr lang="bg-BG" dirty="0"/>
          </a:p>
        </p:txBody>
      </p:sp>
      <p:sp>
        <p:nvSpPr>
          <p:cNvPr id="2" name="Правоъгълник 1"/>
          <p:cNvSpPr/>
          <p:nvPr/>
        </p:nvSpPr>
        <p:spPr>
          <a:xfrm>
            <a:off x="1714500" y="38181"/>
            <a:ext cx="10477500" cy="6560963"/>
          </a:xfrm>
          <a:prstGeom prst="rect">
            <a:avLst/>
          </a:prstGeom>
        </p:spPr>
        <p:txBody>
          <a:bodyPr wrap="square">
            <a:spAutoFit/>
          </a:bodyPr>
          <a:lstStyle/>
          <a:p>
            <a:pPr indent="457200" algn="just">
              <a:lnSpc>
                <a:spcPct val="110000"/>
              </a:lnSpc>
              <a:buClr>
                <a:schemeClr val="accent1">
                  <a:lumMod val="75000"/>
                </a:schemeClr>
              </a:buClr>
              <a:buSzPct val="85000"/>
            </a:pPr>
            <a:r>
              <a:rPr lang="bg-BG" sz="2400" dirty="0">
                <a:latin typeface="Cambria" panose="02040503050406030204" pitchFamily="18" charset="0"/>
              </a:rPr>
              <a:t>Примери на бизнес процеси по функционални области: </a:t>
            </a:r>
          </a:p>
          <a:p>
            <a:pPr marL="800100" indent="-457200" algn="just">
              <a:lnSpc>
                <a:spcPct val="110000"/>
              </a:lnSpc>
              <a:buClr>
                <a:schemeClr val="accent1">
                  <a:lumMod val="75000"/>
                </a:schemeClr>
              </a:buClr>
              <a:buSzPct val="85000"/>
              <a:buFont typeface="+mj-lt"/>
              <a:buAutoNum type="arabicPeriod"/>
            </a:pPr>
            <a:r>
              <a:rPr lang="bg-BG" sz="2400" dirty="0">
                <a:latin typeface="Cambria" panose="02040503050406030204" pitchFamily="18" charset="0"/>
              </a:rPr>
              <a:t>Инженеринг – изследване на нови методи, определяне начините на производство, определяне как да се подобрят производствените процеси.</a:t>
            </a:r>
          </a:p>
          <a:p>
            <a:pPr marL="800100" indent="-457200" algn="just">
              <a:lnSpc>
                <a:spcPct val="110000"/>
              </a:lnSpc>
              <a:buClr>
                <a:schemeClr val="accent1">
                  <a:lumMod val="75000"/>
                </a:schemeClr>
              </a:buClr>
              <a:buSzPct val="85000"/>
              <a:buFont typeface="+mj-lt"/>
              <a:buAutoNum type="arabicPeriod"/>
            </a:pPr>
            <a:r>
              <a:rPr lang="bg-BG" sz="2400" dirty="0">
                <a:latin typeface="Cambria" panose="02040503050406030204" pitchFamily="18" charset="0"/>
              </a:rPr>
              <a:t>Продажби и маркетинг – идентифициране на потенциални клиенти, определяне на потребителските потребности, определяне на маркетинговите благоприятни възможности, реклама на продукта, продажби на продукти и услуги.</a:t>
            </a:r>
          </a:p>
          <a:p>
            <a:pPr marL="800100" indent="-457200" algn="just">
              <a:lnSpc>
                <a:spcPct val="110000"/>
              </a:lnSpc>
              <a:buClr>
                <a:schemeClr val="accent1">
                  <a:lumMod val="75000"/>
                </a:schemeClr>
              </a:buClr>
              <a:buSzPct val="85000"/>
              <a:buFont typeface="+mj-lt"/>
              <a:buAutoNum type="arabicPeriod"/>
            </a:pPr>
            <a:r>
              <a:rPr lang="bg-BG" sz="2400" dirty="0">
                <a:latin typeface="Cambria" panose="02040503050406030204" pitchFamily="18" charset="0"/>
              </a:rPr>
              <a:t>Производство – закупуване на материали, асемблиране или произвеждане на продукт, доставка на продукт, обслужване на продукта. </a:t>
            </a:r>
          </a:p>
          <a:p>
            <a:pPr marL="800100" indent="-457200" algn="just">
              <a:lnSpc>
                <a:spcPct val="110000"/>
              </a:lnSpc>
              <a:buClr>
                <a:schemeClr val="accent1">
                  <a:lumMod val="75000"/>
                </a:schemeClr>
              </a:buClr>
              <a:buSzPct val="85000"/>
              <a:buFont typeface="+mj-lt"/>
              <a:buAutoNum type="arabicPeriod"/>
            </a:pPr>
            <a:r>
              <a:rPr lang="bg-BG" sz="2400" dirty="0"/>
              <a:t>Счетоводство и финанси – изпълнение на финансови транзакции, изготвяне на официални отчети, плащане на данъци, инвестиране на парични наличности, финансиране на операции, т.е. управление на финансовите активи и осчетоводяване на потока от разполагаеми средства. </a:t>
            </a:r>
          </a:p>
        </p:txBody>
      </p:sp>
    </p:spTree>
    <p:extLst>
      <p:ext uri="{BB962C8B-B14F-4D97-AF65-F5344CB8AC3E}">
        <p14:creationId xmlns:p14="http://schemas.microsoft.com/office/powerpoint/2010/main" val="147543819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81674E5-CD74-4638-A238-012A517DC16A}" type="slidenum">
              <a:rPr lang="bg-BG" smtClean="0"/>
              <a:t>50</a:t>
            </a:fld>
            <a:endParaRPr lang="bg-BG" dirty="0"/>
          </a:p>
        </p:txBody>
      </p:sp>
      <p:sp>
        <p:nvSpPr>
          <p:cNvPr id="3" name="Rectangle 2"/>
          <p:cNvSpPr/>
          <p:nvPr/>
        </p:nvSpPr>
        <p:spPr>
          <a:xfrm>
            <a:off x="2311400" y="1020213"/>
            <a:ext cx="9719733" cy="3403176"/>
          </a:xfrm>
          <a:prstGeom prst="rect">
            <a:avLst/>
          </a:prstGeom>
        </p:spPr>
        <p:txBody>
          <a:bodyPr wrap="square">
            <a:spAutoFit/>
          </a:bodyPr>
          <a:lstStyle/>
          <a:p>
            <a:pPr indent="457200" algn="just">
              <a:lnSpc>
                <a:spcPct val="130000"/>
              </a:lnSpc>
            </a:pPr>
            <a:r>
              <a:rPr lang="ru-RU" sz="2400" dirty="0">
                <a:solidFill>
                  <a:prstClr val="black"/>
                </a:solidFill>
                <a:latin typeface="Cambria" panose="02040503050406030204" pitchFamily="18" charset="0"/>
              </a:rPr>
              <a:t>В него се съвместяват CRM-технологии, проектиране, моделиране, технологично реализиране, качествен анализ, организиране на доставките и производството, организиране на експлоатационното поддържане, анализ на пазарните реакции, допълване и взаимозаменяемост на продуктите с едно от най-важните решения в областта на стратегическото управление - вземане на решения за пускане и спиране на продукти. </a:t>
            </a:r>
          </a:p>
        </p:txBody>
      </p:sp>
    </p:spTree>
    <p:extLst>
      <p:ext uri="{BB962C8B-B14F-4D97-AF65-F5344CB8AC3E}">
        <p14:creationId xmlns:p14="http://schemas.microsoft.com/office/powerpoint/2010/main" val="152596302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81674E5-CD74-4638-A238-012A517DC16A}" type="slidenum">
              <a:rPr lang="bg-BG" smtClean="0"/>
              <a:t>51</a:t>
            </a:fld>
            <a:endParaRPr lang="bg-BG" dirty="0"/>
          </a:p>
        </p:txBody>
      </p:sp>
      <p:sp>
        <p:nvSpPr>
          <p:cNvPr id="2" name="Rectangle 1"/>
          <p:cNvSpPr/>
          <p:nvPr/>
        </p:nvSpPr>
        <p:spPr>
          <a:xfrm>
            <a:off x="2116666" y="73103"/>
            <a:ext cx="9804399" cy="5803833"/>
          </a:xfrm>
          <a:prstGeom prst="rect">
            <a:avLst/>
          </a:prstGeom>
        </p:spPr>
        <p:txBody>
          <a:bodyPr wrap="square">
            <a:spAutoFit/>
          </a:bodyPr>
          <a:lstStyle/>
          <a:p>
            <a:pPr indent="457200" algn="just">
              <a:lnSpc>
                <a:spcPct val="130000"/>
              </a:lnSpc>
            </a:pPr>
            <a:r>
              <a:rPr lang="ru-RU" sz="2400" dirty="0">
                <a:solidFill>
                  <a:prstClr val="black"/>
                </a:solidFill>
                <a:latin typeface="Cambria" panose="02040503050406030204" pitchFamily="18" charset="0"/>
              </a:rPr>
              <a:t>Според някои източници, PLM е стратегически бизнес подход, при който се прилагат последователен набор от бизнес решения в подкрепа на съвместното създаване, управление, разпространение и използване на информацията за дефиниране на един продукт. Този подход обхваща предприятието с неговите поделения и партньори и касае подготовката и продажбата на продукта от самото възникване на концепцията за него до края на неговия живот, интегрирайки в една система хора, процеси, ресурси, информация. PLM се състои от множество елементи, сред които: стандарти и базови технологии, средства за създаване на информацията, документообработка и документооборот, управление на съдържанието, програмен мениджмънт и много други технологии и бизнес дейности. </a:t>
            </a:r>
            <a:endParaRPr lang="bg-BG" sz="2400" dirty="0">
              <a:solidFill>
                <a:prstClr val="black"/>
              </a:solidFill>
              <a:latin typeface="Cambria" panose="02040503050406030204" pitchFamily="18" charset="0"/>
            </a:endParaRPr>
          </a:p>
        </p:txBody>
      </p:sp>
    </p:spTree>
    <p:extLst>
      <p:ext uri="{BB962C8B-B14F-4D97-AF65-F5344CB8AC3E}">
        <p14:creationId xmlns:p14="http://schemas.microsoft.com/office/powerpoint/2010/main" val="152596302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81674E5-CD74-4638-A238-012A517DC16A}" type="slidenum">
              <a:rPr lang="bg-BG" smtClean="0"/>
              <a:t>52</a:t>
            </a:fld>
            <a:endParaRPr lang="bg-BG" dirty="0"/>
          </a:p>
        </p:txBody>
      </p:sp>
      <p:sp>
        <p:nvSpPr>
          <p:cNvPr id="3" name="Rectangle 2"/>
          <p:cNvSpPr/>
          <p:nvPr/>
        </p:nvSpPr>
        <p:spPr>
          <a:xfrm>
            <a:off x="2032000" y="641910"/>
            <a:ext cx="10024533" cy="4081117"/>
          </a:xfrm>
          <a:prstGeom prst="rect">
            <a:avLst/>
          </a:prstGeom>
        </p:spPr>
        <p:txBody>
          <a:bodyPr wrap="square">
            <a:spAutoFit/>
          </a:bodyPr>
          <a:lstStyle/>
          <a:p>
            <a:pPr indent="457200" algn="just">
              <a:lnSpc>
                <a:spcPct val="120000"/>
              </a:lnSpc>
            </a:pPr>
            <a:r>
              <a:rPr lang="ru-RU" sz="2400" dirty="0">
                <a:solidFill>
                  <a:prstClr val="black"/>
                </a:solidFill>
                <a:latin typeface="Cambria" panose="02040503050406030204" pitchFamily="18" charset="0"/>
              </a:rPr>
              <a:t>Предимствата на внедряването на PLM системите са: </a:t>
            </a:r>
          </a:p>
          <a:p>
            <a:pPr marL="890588" indent="-395288" algn="just">
              <a:lnSpc>
                <a:spcPct val="120000"/>
              </a:lnSpc>
              <a:buClr>
                <a:schemeClr val="accent1">
                  <a:lumMod val="75000"/>
                </a:schemeClr>
              </a:buClr>
              <a:buSzPct val="85000"/>
              <a:buFont typeface="Wingdings" panose="05000000000000000000" pitchFamily="2" charset="2"/>
              <a:buChar char="q"/>
              <a:defRPr/>
            </a:pPr>
            <a:r>
              <a:rPr lang="ru-RU" sz="2400" dirty="0"/>
              <a:t>Съкращаване на времето за пускане на продукта на пазара;</a:t>
            </a:r>
          </a:p>
          <a:p>
            <a:pPr marL="890588" indent="-395288" algn="just">
              <a:lnSpc>
                <a:spcPct val="120000"/>
              </a:lnSpc>
              <a:buClr>
                <a:schemeClr val="accent1">
                  <a:lumMod val="75000"/>
                </a:schemeClr>
              </a:buClr>
              <a:buSzPct val="85000"/>
              <a:buFont typeface="Wingdings" panose="05000000000000000000" pitchFamily="2" charset="2"/>
              <a:buChar char="q"/>
              <a:defRPr/>
            </a:pPr>
            <a:r>
              <a:rPr lang="bg-BG" sz="2400" dirty="0"/>
              <a:t>По-добро качество на продукта; </a:t>
            </a:r>
          </a:p>
          <a:p>
            <a:pPr marL="890588" indent="-395288" algn="just">
              <a:lnSpc>
                <a:spcPct val="120000"/>
              </a:lnSpc>
              <a:buClr>
                <a:schemeClr val="accent1">
                  <a:lumMod val="75000"/>
                </a:schemeClr>
              </a:buClr>
              <a:buSzPct val="85000"/>
              <a:buFont typeface="Wingdings" panose="05000000000000000000" pitchFamily="2" charset="2"/>
              <a:buChar char="q"/>
              <a:defRPr/>
            </a:pPr>
            <a:r>
              <a:rPr lang="ru-RU" sz="2400" dirty="0"/>
              <a:t>Редуциране на разходите, спестявания чрез повторно използване на оригиналните данни; </a:t>
            </a:r>
          </a:p>
          <a:p>
            <a:pPr marL="890588" lvl="0" indent="-395288" algn="just">
              <a:lnSpc>
                <a:spcPct val="120000"/>
              </a:lnSpc>
              <a:buClr>
                <a:srgbClr val="D34817">
                  <a:lumMod val="75000"/>
                </a:srgbClr>
              </a:buClr>
              <a:buSzPct val="85000"/>
              <a:buFont typeface="Wingdings" panose="05000000000000000000" pitchFamily="2" charset="2"/>
              <a:buChar char="q"/>
              <a:defRPr/>
            </a:pPr>
            <a:r>
              <a:rPr lang="bg-BG" sz="2400" dirty="0">
                <a:solidFill>
                  <a:prstClr val="black"/>
                </a:solidFill>
              </a:rPr>
              <a:t>Рамка за продуктово оптимизиране;</a:t>
            </a:r>
          </a:p>
          <a:p>
            <a:pPr marL="890588" lvl="0" indent="-395288" algn="just">
              <a:lnSpc>
                <a:spcPct val="120000"/>
              </a:lnSpc>
              <a:buClr>
                <a:srgbClr val="D34817">
                  <a:lumMod val="75000"/>
                </a:srgbClr>
              </a:buClr>
              <a:buSzPct val="85000"/>
              <a:buFont typeface="Wingdings" panose="05000000000000000000" pitchFamily="2" charset="2"/>
              <a:buChar char="q"/>
              <a:defRPr/>
            </a:pPr>
            <a:r>
              <a:rPr lang="ru-RU" sz="2400" dirty="0">
                <a:solidFill>
                  <a:prstClr val="black"/>
                </a:solidFill>
              </a:rPr>
              <a:t>Спестяване чрез редуциране на излишъците; </a:t>
            </a:r>
          </a:p>
          <a:p>
            <a:pPr marL="890588" lvl="0" indent="-395288" algn="just">
              <a:lnSpc>
                <a:spcPct val="120000"/>
              </a:lnSpc>
              <a:buClr>
                <a:srgbClr val="D34817">
                  <a:lumMod val="75000"/>
                </a:srgbClr>
              </a:buClr>
              <a:buSzPct val="85000"/>
              <a:buFont typeface="Wingdings" panose="05000000000000000000" pitchFamily="2" charset="2"/>
              <a:buChar char="q"/>
              <a:defRPr/>
            </a:pPr>
            <a:r>
              <a:rPr lang="ru-RU" sz="2400" dirty="0">
                <a:solidFill>
                  <a:prstClr val="black"/>
                </a:solidFill>
              </a:rPr>
              <a:t>Спестяване чрез пълна интеграция на инженерните работни потоци. </a:t>
            </a:r>
          </a:p>
        </p:txBody>
      </p:sp>
    </p:spTree>
    <p:extLst>
      <p:ext uri="{BB962C8B-B14F-4D97-AF65-F5344CB8AC3E}">
        <p14:creationId xmlns:p14="http://schemas.microsoft.com/office/powerpoint/2010/main" val="152596302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81674E5-CD74-4638-A238-012A517DC16A}" type="slidenum">
              <a:rPr lang="bg-BG" smtClean="0"/>
              <a:t>53</a:t>
            </a:fld>
            <a:endParaRPr lang="bg-BG" dirty="0"/>
          </a:p>
        </p:txBody>
      </p:sp>
      <p:sp>
        <p:nvSpPr>
          <p:cNvPr id="2" name="Rectangle 1"/>
          <p:cNvSpPr/>
          <p:nvPr/>
        </p:nvSpPr>
        <p:spPr>
          <a:xfrm>
            <a:off x="2203449" y="352497"/>
            <a:ext cx="9821333" cy="4524315"/>
          </a:xfrm>
          <a:prstGeom prst="rect">
            <a:avLst/>
          </a:prstGeom>
        </p:spPr>
        <p:txBody>
          <a:bodyPr wrap="square">
            <a:spAutoFit/>
          </a:bodyPr>
          <a:lstStyle/>
          <a:p>
            <a:pPr indent="457200" algn="just">
              <a:lnSpc>
                <a:spcPct val="120000"/>
              </a:lnSpc>
            </a:pPr>
            <a:r>
              <a:rPr lang="ru-RU" sz="2400" dirty="0">
                <a:solidFill>
                  <a:prstClr val="black"/>
                </a:solidFill>
                <a:latin typeface="Cambria" panose="02040503050406030204" pitchFamily="18" charset="0"/>
              </a:rPr>
              <a:t>PLM е интегриране на съществуващите корпоративни системи - CAD/CAM, ERP, CAE и др. </a:t>
            </a:r>
          </a:p>
          <a:p>
            <a:pPr indent="457200" algn="just">
              <a:lnSpc>
                <a:spcPct val="120000"/>
              </a:lnSpc>
            </a:pPr>
            <a:r>
              <a:rPr lang="ru-RU" sz="2400" dirty="0">
                <a:solidFill>
                  <a:prstClr val="black"/>
                </a:solidFill>
                <a:latin typeface="Cambria" panose="02040503050406030204" pitchFamily="18" charset="0"/>
              </a:rPr>
              <a:t>Един от техническите проблеми, свързани с внедряване на PLM система се дължи на факта, че повечето фирми използват различни CAD системи за различните задачи, свързани с конструирането и дизайна. Това налага честа транслация на данни между системите.</a:t>
            </a:r>
          </a:p>
          <a:p>
            <a:pPr indent="541338" algn="just">
              <a:lnSpc>
                <a:spcPct val="120000"/>
              </a:lnSpc>
            </a:pPr>
            <a:r>
              <a:rPr lang="bg-BG" sz="2400" i="1" dirty="0">
                <a:latin typeface="Cambria" panose="02040503050406030204" pitchFamily="18" charset="0"/>
              </a:rPr>
              <a:t>Управление на производството </a:t>
            </a:r>
          </a:p>
          <a:p>
            <a:pPr indent="457200" algn="just">
              <a:lnSpc>
                <a:spcPct val="120000"/>
              </a:lnSpc>
            </a:pPr>
            <a:r>
              <a:rPr lang="ru-RU" sz="2400" dirty="0">
                <a:solidFill>
                  <a:prstClr val="black"/>
                </a:solidFill>
                <a:latin typeface="Cambria" panose="02040503050406030204" pitchFamily="18" charset="0"/>
              </a:rPr>
              <a:t>Системите за управлението на производството са предшественика на съвременните ERP-системи и неделима тяхна част. </a:t>
            </a:r>
            <a:endParaRPr lang="bg-BG" sz="2400" dirty="0">
              <a:solidFill>
                <a:prstClr val="black"/>
              </a:solidFill>
              <a:latin typeface="Cambria" panose="02040503050406030204" pitchFamily="18" charset="0"/>
            </a:endParaRPr>
          </a:p>
        </p:txBody>
      </p:sp>
    </p:spTree>
    <p:extLst>
      <p:ext uri="{BB962C8B-B14F-4D97-AF65-F5344CB8AC3E}">
        <p14:creationId xmlns:p14="http://schemas.microsoft.com/office/powerpoint/2010/main" val="152596302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81674E5-CD74-4638-A238-012A517DC16A}" type="slidenum">
              <a:rPr lang="bg-BG" smtClean="0"/>
              <a:t>54</a:t>
            </a:fld>
            <a:endParaRPr lang="bg-BG" dirty="0"/>
          </a:p>
        </p:txBody>
      </p:sp>
      <p:sp>
        <p:nvSpPr>
          <p:cNvPr id="3" name="Rectangle 2"/>
          <p:cNvSpPr/>
          <p:nvPr/>
        </p:nvSpPr>
        <p:spPr>
          <a:xfrm>
            <a:off x="1879602" y="156051"/>
            <a:ext cx="10278532" cy="6186309"/>
          </a:xfrm>
          <a:prstGeom prst="rect">
            <a:avLst/>
          </a:prstGeom>
        </p:spPr>
        <p:txBody>
          <a:bodyPr wrap="square">
            <a:spAutoFit/>
          </a:bodyPr>
          <a:lstStyle/>
          <a:p>
            <a:pPr lvl="0" indent="457200" algn="just">
              <a:lnSpc>
                <a:spcPct val="110000"/>
              </a:lnSpc>
            </a:pPr>
            <a:r>
              <a:rPr lang="ru-RU" sz="2400" dirty="0">
                <a:solidFill>
                  <a:prstClr val="black"/>
                </a:solidFill>
                <a:latin typeface="Cambria" panose="02040503050406030204" pitchFamily="18" charset="0"/>
              </a:rPr>
              <a:t>Към този клас функции се отнася всичко, свързано с описание на структурата на продукта по етапи на производството, общото планиране на взаимосвързани поръчки за производство, оценка на достъпността и натоварването на различните видове ресурси за производство, отчитане на количествените и качествени резултати от производството. </a:t>
            </a:r>
          </a:p>
          <a:p>
            <a:pPr indent="457200" algn="just">
              <a:lnSpc>
                <a:spcPct val="110000"/>
              </a:lnSpc>
            </a:pPr>
            <a:r>
              <a:rPr lang="ru-RU" sz="2400" dirty="0">
                <a:solidFill>
                  <a:prstClr val="black"/>
                </a:solidFill>
                <a:latin typeface="Cambria" panose="02040503050406030204" pitchFamily="18" charset="0"/>
              </a:rPr>
              <a:t>Класификации на пакети от модули: </a:t>
            </a:r>
          </a:p>
          <a:p>
            <a:pPr marL="890588" indent="-395288" algn="just">
              <a:lnSpc>
                <a:spcPct val="110000"/>
              </a:lnSpc>
              <a:buClr>
                <a:srgbClr val="D34817">
                  <a:lumMod val="75000"/>
                </a:srgbClr>
              </a:buClr>
              <a:buSzPct val="85000"/>
              <a:buFont typeface="Wingdings" panose="05000000000000000000" pitchFamily="2" charset="2"/>
              <a:buChar char="q"/>
              <a:defRPr/>
            </a:pPr>
            <a:r>
              <a:rPr lang="ru-RU" sz="2400" dirty="0">
                <a:solidFill>
                  <a:prstClr val="black"/>
                </a:solidFill>
              </a:rPr>
              <a:t>BM (Bill of Materials) - Ресурсна структура на продукта - формално описание на структурата на продукта, развивано с отчитане на необходими технологични и човешки ресурси, времеви характеристики, изпълнимост по различни начини; </a:t>
            </a:r>
          </a:p>
          <a:p>
            <a:pPr marL="890588" indent="-395288" algn="just">
              <a:lnSpc>
                <a:spcPct val="110000"/>
              </a:lnSpc>
              <a:buClr>
                <a:srgbClr val="D34817">
                  <a:lumMod val="75000"/>
                </a:srgbClr>
              </a:buClr>
              <a:buSzPct val="85000"/>
              <a:buFont typeface="Wingdings" panose="05000000000000000000" pitchFamily="2" charset="2"/>
              <a:buChar char="q"/>
              <a:defRPr/>
            </a:pPr>
            <a:r>
              <a:rPr lang="ru-RU" sz="2400" dirty="0">
                <a:solidFill>
                  <a:prstClr val="black"/>
                </a:solidFill>
              </a:rPr>
              <a:t>MPS (Master Production Schedule) – Общо производствено планиране - разполагане във времето и технологичното пространство на множество отделни поръчки за производство с цел на достигане на определени резултати в определен момент; </a:t>
            </a:r>
          </a:p>
        </p:txBody>
      </p:sp>
    </p:spTree>
    <p:extLst>
      <p:ext uri="{BB962C8B-B14F-4D97-AF65-F5344CB8AC3E}">
        <p14:creationId xmlns:p14="http://schemas.microsoft.com/office/powerpoint/2010/main" val="106259331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81674E5-CD74-4638-A238-012A517DC16A}" type="slidenum">
              <a:rPr lang="bg-BG" smtClean="0"/>
              <a:t>55</a:t>
            </a:fld>
            <a:endParaRPr lang="bg-BG" dirty="0"/>
          </a:p>
        </p:txBody>
      </p:sp>
      <p:sp>
        <p:nvSpPr>
          <p:cNvPr id="2" name="Rectangle 1"/>
          <p:cNvSpPr/>
          <p:nvPr/>
        </p:nvSpPr>
        <p:spPr>
          <a:xfrm>
            <a:off x="1828800" y="183243"/>
            <a:ext cx="10227733" cy="6592574"/>
          </a:xfrm>
          <a:prstGeom prst="rect">
            <a:avLst/>
          </a:prstGeom>
        </p:spPr>
        <p:txBody>
          <a:bodyPr wrap="square">
            <a:spAutoFit/>
          </a:bodyPr>
          <a:lstStyle/>
          <a:p>
            <a:pPr marL="890588" lvl="0" indent="-395288" algn="just">
              <a:lnSpc>
                <a:spcPct val="110000"/>
              </a:lnSpc>
              <a:buClr>
                <a:srgbClr val="D34817">
                  <a:lumMod val="75000"/>
                </a:srgbClr>
              </a:buClr>
              <a:buSzPct val="85000"/>
              <a:buFont typeface="Wingdings" panose="05000000000000000000" pitchFamily="2" charset="2"/>
              <a:buChar char="q"/>
              <a:defRPr/>
            </a:pPr>
            <a:r>
              <a:rPr lang="ru-RU" sz="2400" dirty="0">
                <a:solidFill>
                  <a:prstClr val="black"/>
                </a:solidFill>
              </a:rPr>
              <a:t>MRP (Material Requirements Planning) – Планиране на материалното снабдяване, което задължително включва оптимизация на запасите от производствени суровини и материали; </a:t>
            </a:r>
          </a:p>
          <a:p>
            <a:pPr marL="890588" indent="-395288" algn="just">
              <a:lnSpc>
                <a:spcPct val="110000"/>
              </a:lnSpc>
              <a:buClr>
                <a:srgbClr val="D34817">
                  <a:lumMod val="75000"/>
                </a:srgbClr>
              </a:buClr>
              <a:buSzPct val="85000"/>
              <a:buFont typeface="Wingdings" panose="05000000000000000000" pitchFamily="2" charset="2"/>
              <a:buChar char="q"/>
              <a:defRPr/>
            </a:pPr>
            <a:r>
              <a:rPr lang="en-US" sz="2400" dirty="0">
                <a:solidFill>
                  <a:prstClr val="black"/>
                </a:solidFill>
                <a:latin typeface="Cambria" panose="02040503050406030204" pitchFamily="18" charset="0"/>
              </a:rPr>
              <a:t>CRP (Capacity Requirements Planning) – </a:t>
            </a:r>
            <a:r>
              <a:rPr lang="bg-BG" sz="2400" dirty="0">
                <a:solidFill>
                  <a:prstClr val="black"/>
                </a:solidFill>
                <a:latin typeface="Cambria" panose="02040503050406030204" pitchFamily="18" charset="0"/>
              </a:rPr>
              <a:t>Планиране използваемостта на производствения капацитет. </a:t>
            </a:r>
          </a:p>
          <a:p>
            <a:pPr lvl="0" indent="457200" algn="just">
              <a:lnSpc>
                <a:spcPct val="110000"/>
              </a:lnSpc>
            </a:pPr>
            <a:r>
              <a:rPr lang="ru-RU" sz="2400" dirty="0">
                <a:solidFill>
                  <a:prstClr val="black"/>
                </a:solidFill>
                <a:latin typeface="Cambria" panose="02040503050406030204" pitchFamily="18" charset="0"/>
              </a:rPr>
              <a:t>CSRP (Customer Synchronized Resource Planning) или Клиентски ориентирано планиране на производствените ресурси  е тенденция, която включва маркетинговите принципи на управление и в областта на планирането на производствените ресурси, за да се осигури по-добро съответствие на качествата на продуктите с изискванията на клиентите. </a:t>
            </a:r>
            <a:endParaRPr lang="bg-BG" sz="2400" dirty="0">
              <a:solidFill>
                <a:prstClr val="black"/>
              </a:solidFill>
              <a:latin typeface="Cambria" panose="02040503050406030204" pitchFamily="18" charset="0"/>
            </a:endParaRPr>
          </a:p>
          <a:p>
            <a:pPr indent="457200" algn="just">
              <a:lnSpc>
                <a:spcPct val="110000"/>
              </a:lnSpc>
            </a:pPr>
            <a:r>
              <a:rPr lang="ru-RU" sz="2400" dirty="0">
                <a:solidFill>
                  <a:prstClr val="black"/>
                </a:solidFill>
                <a:latin typeface="Cambria" panose="02040503050406030204" pitchFamily="18" charset="0"/>
              </a:rPr>
              <a:t>MRP II (Manufacturing Resources Planning) – Планиране на производствените ресурси - методология за управление на производствените предприятия, планиране на производствените мощности и потребности от материали. </a:t>
            </a:r>
          </a:p>
        </p:txBody>
      </p:sp>
    </p:spTree>
    <p:extLst>
      <p:ext uri="{BB962C8B-B14F-4D97-AF65-F5344CB8AC3E}">
        <p14:creationId xmlns:p14="http://schemas.microsoft.com/office/powerpoint/2010/main" val="26649800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81674E5-CD74-4638-A238-012A517DC16A}" type="slidenum">
              <a:rPr lang="bg-BG" smtClean="0"/>
              <a:t>56</a:t>
            </a:fld>
            <a:endParaRPr lang="bg-BG" dirty="0"/>
          </a:p>
        </p:txBody>
      </p:sp>
      <p:sp>
        <p:nvSpPr>
          <p:cNvPr id="3" name="Rectangle 2"/>
          <p:cNvSpPr/>
          <p:nvPr/>
        </p:nvSpPr>
        <p:spPr>
          <a:xfrm>
            <a:off x="2116667" y="86142"/>
            <a:ext cx="9922933" cy="6764096"/>
          </a:xfrm>
          <a:prstGeom prst="rect">
            <a:avLst/>
          </a:prstGeom>
        </p:spPr>
        <p:txBody>
          <a:bodyPr wrap="square">
            <a:spAutoFit/>
          </a:bodyPr>
          <a:lstStyle/>
          <a:p>
            <a:pPr indent="457200" algn="just">
              <a:lnSpc>
                <a:spcPct val="130000"/>
              </a:lnSpc>
            </a:pPr>
            <a:r>
              <a:rPr lang="bg-BG" sz="2400" i="1" dirty="0">
                <a:solidFill>
                  <a:prstClr val="black"/>
                </a:solidFill>
                <a:latin typeface="Cambria" panose="02040503050406030204" pitchFamily="18" charset="0"/>
              </a:rPr>
              <a:t>Човешки ресурси </a:t>
            </a:r>
          </a:p>
          <a:p>
            <a:pPr indent="457200" algn="just">
              <a:lnSpc>
                <a:spcPct val="130000"/>
              </a:lnSpc>
            </a:pPr>
            <a:r>
              <a:rPr lang="ru-RU" sz="2400" dirty="0">
                <a:solidFill>
                  <a:prstClr val="black"/>
                </a:solidFill>
                <a:latin typeface="Cambria" panose="02040503050406030204" pitchFamily="18" charset="0"/>
              </a:rPr>
              <a:t>HRM (Human Resource Management) – Управление на човешките ресурси трябва да обхваща данни и процедури, помагащи ни в най-деликатните отношения – човешките.</a:t>
            </a:r>
          </a:p>
          <a:p>
            <a:pPr indent="457200" algn="just">
              <a:lnSpc>
                <a:spcPct val="130000"/>
              </a:lnSpc>
            </a:pPr>
            <a:r>
              <a:rPr lang="ru-RU" sz="2400" dirty="0">
                <a:solidFill>
                  <a:prstClr val="black"/>
                </a:solidFill>
              </a:rPr>
              <a:t>Системите за управление на човешките ресурси (HRM) позволяват във всеки конкретен момент да се знае, кой служител къде е, по какъв проект работи, дали е присъствал на работното си място необходимия брой часове, кой би могъл да го замести в случай на необходимост, каква квалификация има и дали са му необходими допълнителни образователни курсове и т.н. Системите за управление на човешките ресурси прави възможно стриктното спазване на работното време, с детайлна информация за всички закъснения, отсъствия, почивки, пътувания и работа извън офисите. </a:t>
            </a:r>
            <a:endParaRPr lang="ru-RU" sz="2400" dirty="0">
              <a:solidFill>
                <a:prstClr val="black"/>
              </a:solidFill>
              <a:latin typeface="Cambria" panose="02040503050406030204" pitchFamily="18" charset="0"/>
            </a:endParaRPr>
          </a:p>
          <a:p>
            <a:pPr indent="457200" algn="just">
              <a:lnSpc>
                <a:spcPct val="130000"/>
              </a:lnSpc>
            </a:pPr>
            <a:endParaRPr lang="ru-RU" sz="2400" dirty="0">
              <a:solidFill>
                <a:prstClr val="black"/>
              </a:solidFill>
              <a:latin typeface="Cambria" panose="02040503050406030204" pitchFamily="18" charset="0"/>
            </a:endParaRPr>
          </a:p>
        </p:txBody>
      </p:sp>
    </p:spTree>
    <p:extLst>
      <p:ext uri="{BB962C8B-B14F-4D97-AF65-F5344CB8AC3E}">
        <p14:creationId xmlns:p14="http://schemas.microsoft.com/office/powerpoint/2010/main" val="26649800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81674E5-CD74-4638-A238-012A517DC16A}" type="slidenum">
              <a:rPr lang="bg-BG" smtClean="0"/>
              <a:t>57</a:t>
            </a:fld>
            <a:endParaRPr lang="bg-BG" dirty="0"/>
          </a:p>
        </p:txBody>
      </p:sp>
      <p:sp>
        <p:nvSpPr>
          <p:cNvPr id="2" name="Rectangle 1"/>
          <p:cNvSpPr/>
          <p:nvPr/>
        </p:nvSpPr>
        <p:spPr>
          <a:xfrm>
            <a:off x="2032000" y="372604"/>
            <a:ext cx="9990667" cy="4524315"/>
          </a:xfrm>
          <a:prstGeom prst="rect">
            <a:avLst/>
          </a:prstGeom>
        </p:spPr>
        <p:txBody>
          <a:bodyPr wrap="square">
            <a:spAutoFit/>
          </a:bodyPr>
          <a:lstStyle/>
          <a:p>
            <a:pPr indent="457200" algn="just">
              <a:lnSpc>
                <a:spcPct val="120000"/>
              </a:lnSpc>
              <a:buClr>
                <a:srgbClr val="D34817">
                  <a:lumMod val="75000"/>
                </a:srgbClr>
              </a:buClr>
              <a:buSzPct val="85000"/>
              <a:defRPr/>
            </a:pPr>
            <a:r>
              <a:rPr lang="ru-RU" sz="2400" dirty="0">
                <a:solidFill>
                  <a:prstClr val="black"/>
                </a:solidFill>
                <a:latin typeface="Cambria" panose="02040503050406030204" pitchFamily="18" charset="0"/>
              </a:rPr>
              <a:t>Така може да се елиминира или намали до минимум загубата на работно време, което по принцип се следи чрез разписвания в графици и тедрадки. Разумен вариант е системата за човешки ресурси да се интегрира със система за контрол на достъпа, базирана например на магнитни карти. В случаите, когато се работи на смени, може да се проследи кой работник е дежурен в текущия момент, а влизането на всички останали колеги в предприятието бива блокирано чрез системата за контрол на достъпа. </a:t>
            </a:r>
          </a:p>
          <a:p>
            <a:pPr indent="457200" algn="just">
              <a:lnSpc>
                <a:spcPct val="120000"/>
              </a:lnSpc>
              <a:buClr>
                <a:srgbClr val="D34817">
                  <a:lumMod val="75000"/>
                </a:srgbClr>
              </a:buClr>
              <a:buSzPct val="85000"/>
              <a:defRPr/>
            </a:pPr>
            <a:r>
              <a:rPr lang="ru-RU" sz="2400" dirty="0">
                <a:solidFill>
                  <a:prstClr val="black"/>
                </a:solidFill>
                <a:latin typeface="Cambria" panose="02040503050406030204" pitchFamily="18" charset="0"/>
              </a:rPr>
              <a:t>Системата за управление на човешките ресурси предоставя възможността да се следи здравословното състояние на служителите. </a:t>
            </a:r>
            <a:endParaRPr lang="bg-BG" sz="2400" dirty="0">
              <a:solidFill>
                <a:prstClr val="black"/>
              </a:solidFill>
              <a:latin typeface="Cambria" panose="02040503050406030204" pitchFamily="18" charset="0"/>
            </a:endParaRPr>
          </a:p>
        </p:txBody>
      </p:sp>
    </p:spTree>
    <p:extLst>
      <p:ext uri="{BB962C8B-B14F-4D97-AF65-F5344CB8AC3E}">
        <p14:creationId xmlns:p14="http://schemas.microsoft.com/office/powerpoint/2010/main" val="26649800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81674E5-CD74-4638-A238-012A517DC16A}" type="slidenum">
              <a:rPr lang="bg-BG" smtClean="0"/>
              <a:t>58</a:t>
            </a:fld>
            <a:endParaRPr lang="bg-BG" dirty="0"/>
          </a:p>
        </p:txBody>
      </p:sp>
      <p:sp>
        <p:nvSpPr>
          <p:cNvPr id="2" name="Rectangle 1"/>
          <p:cNvSpPr/>
          <p:nvPr/>
        </p:nvSpPr>
        <p:spPr>
          <a:xfrm>
            <a:off x="2099733" y="238542"/>
            <a:ext cx="9855199" cy="5369868"/>
          </a:xfrm>
          <a:prstGeom prst="rect">
            <a:avLst/>
          </a:prstGeom>
        </p:spPr>
        <p:txBody>
          <a:bodyPr wrap="square">
            <a:spAutoFit/>
          </a:bodyPr>
          <a:lstStyle/>
          <a:p>
            <a:pPr indent="457200" algn="just">
              <a:lnSpc>
                <a:spcPct val="120000"/>
              </a:lnSpc>
              <a:buClr>
                <a:srgbClr val="D34817">
                  <a:lumMod val="75000"/>
                </a:srgbClr>
              </a:buClr>
              <a:buSzPct val="85000"/>
            </a:pPr>
            <a:r>
              <a:rPr lang="ru-RU" sz="2400" dirty="0">
                <a:solidFill>
                  <a:prstClr val="black"/>
                </a:solidFill>
                <a:latin typeface="Cambria" panose="02040503050406030204" pitchFamily="18" charset="0"/>
              </a:rPr>
              <a:t>Голямо предимство на системите за управление на човешките ресурси е технологията им за набиране на нови кадри. Обикновено подобна процедура отнема дни и дори седмици, прекарани в преглеждане на молби, автобиографии, дипломи и препоръки. Крайният резултат обаче може да бъде постигнат също толкова успешно и значително по-бързо, посредством технологията, при която работодателят задава в системата своите изисквания, а тя сортира постъпилите кандидатури за работа и му подава само най-подходящите от тях. </a:t>
            </a:r>
          </a:p>
          <a:p>
            <a:pPr indent="457200" algn="just">
              <a:lnSpc>
                <a:spcPct val="120000"/>
              </a:lnSpc>
              <a:buClr>
                <a:srgbClr val="D34817">
                  <a:lumMod val="75000"/>
                </a:srgbClr>
              </a:buClr>
              <a:buSzPct val="85000"/>
            </a:pPr>
            <a:r>
              <a:rPr lang="ru-RU" sz="2400" dirty="0">
                <a:solidFill>
                  <a:prstClr val="black"/>
                </a:solidFill>
                <a:latin typeface="Cambria" panose="02040503050406030204" pitchFamily="18" charset="0"/>
              </a:rPr>
              <a:t>Системата за управление на човешките ресурси </a:t>
            </a:r>
            <a:r>
              <a:rPr lang="ru-RU" sz="2400" dirty="0"/>
              <a:t>включва и модули за планиране, наемане, организация, здравеопазване и развитие на човешките ресурси.</a:t>
            </a:r>
            <a:endParaRPr lang="bg-BG" sz="2400" dirty="0">
              <a:solidFill>
                <a:prstClr val="black"/>
              </a:solidFill>
              <a:latin typeface="Cambria" panose="02040503050406030204" pitchFamily="18" charset="0"/>
            </a:endParaRPr>
          </a:p>
        </p:txBody>
      </p:sp>
    </p:spTree>
    <p:extLst>
      <p:ext uri="{BB962C8B-B14F-4D97-AF65-F5344CB8AC3E}">
        <p14:creationId xmlns:p14="http://schemas.microsoft.com/office/powerpoint/2010/main" val="26649800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81674E5-CD74-4638-A238-012A517DC16A}" type="slidenum">
              <a:rPr lang="bg-BG" smtClean="0"/>
              <a:t>59</a:t>
            </a:fld>
            <a:endParaRPr lang="bg-BG" dirty="0"/>
          </a:p>
        </p:txBody>
      </p:sp>
      <p:sp>
        <p:nvSpPr>
          <p:cNvPr id="2" name="Rectangle 1"/>
          <p:cNvSpPr/>
          <p:nvPr/>
        </p:nvSpPr>
        <p:spPr>
          <a:xfrm>
            <a:off x="2235200" y="150843"/>
            <a:ext cx="9601200" cy="6297108"/>
          </a:xfrm>
          <a:prstGeom prst="rect">
            <a:avLst/>
          </a:prstGeom>
        </p:spPr>
        <p:txBody>
          <a:bodyPr wrap="square">
            <a:spAutoFit/>
          </a:bodyPr>
          <a:lstStyle/>
          <a:p>
            <a:pPr indent="457200" algn="just">
              <a:lnSpc>
                <a:spcPct val="120000"/>
              </a:lnSpc>
              <a:buClr>
                <a:srgbClr val="D34817">
                  <a:lumMod val="75000"/>
                </a:srgbClr>
              </a:buClr>
              <a:buSzPct val="85000"/>
            </a:pPr>
            <a:r>
              <a:rPr lang="bg-BG" sz="2400" i="1" dirty="0">
                <a:solidFill>
                  <a:prstClr val="black"/>
                </a:solidFill>
                <a:latin typeface="Cambria" panose="02040503050406030204" pitchFamily="18" charset="0"/>
              </a:rPr>
              <a:t>Управление на Дълготрайните Активи </a:t>
            </a:r>
          </a:p>
          <a:p>
            <a:pPr indent="457200" algn="just">
              <a:lnSpc>
                <a:spcPct val="120000"/>
              </a:lnSpc>
              <a:buClr>
                <a:srgbClr val="D34817">
                  <a:lumMod val="75000"/>
                </a:srgbClr>
              </a:buClr>
              <a:buSzPct val="85000"/>
            </a:pPr>
            <a:r>
              <a:rPr lang="ru-RU" sz="2400" dirty="0">
                <a:solidFill>
                  <a:prstClr val="black"/>
                </a:solidFill>
                <a:latin typeface="Cambria" panose="02040503050406030204" pitchFamily="18" charset="0"/>
              </a:rPr>
              <a:t>Отделянето на функциите, свързани с управлението на дълготрайните активи, се налага, поради традиционното им недооценяване, или свеждането им до чисто счетоводно отражение на процесите на амортизация на актива. </a:t>
            </a:r>
          </a:p>
          <a:p>
            <a:pPr indent="457200" algn="just">
              <a:lnSpc>
                <a:spcPct val="120000"/>
              </a:lnSpc>
              <a:buClr>
                <a:srgbClr val="D34817">
                  <a:lumMod val="75000"/>
                </a:srgbClr>
              </a:buClr>
              <a:buSzPct val="85000"/>
            </a:pPr>
            <a:r>
              <a:rPr lang="ru-RU" sz="2400" dirty="0">
                <a:solidFill>
                  <a:prstClr val="black"/>
                </a:solidFill>
                <a:latin typeface="Cambria" panose="02040503050406030204" pitchFamily="18" charset="0"/>
              </a:rPr>
              <a:t>От ERP-гледна точка е съществено: </a:t>
            </a:r>
          </a:p>
          <a:p>
            <a:pPr marL="890588" indent="-395288" algn="just">
              <a:lnSpc>
                <a:spcPct val="120000"/>
              </a:lnSpc>
              <a:buClr>
                <a:srgbClr val="D34817">
                  <a:lumMod val="75000"/>
                </a:srgbClr>
              </a:buClr>
              <a:buSzPct val="85000"/>
              <a:buFont typeface="Wingdings" panose="05000000000000000000" pitchFamily="2" charset="2"/>
              <a:buChar char="q"/>
              <a:defRPr/>
            </a:pPr>
            <a:r>
              <a:rPr lang="ru-RU" sz="2400" dirty="0">
                <a:solidFill>
                  <a:prstClr val="black"/>
                </a:solidFill>
                <a:latin typeface="Cambria" panose="02040503050406030204" pitchFamily="18" charset="0"/>
              </a:rPr>
              <a:t>използваемостта на отделен актив в качеството на повече от един технологичен ресурс за производство; </a:t>
            </a:r>
          </a:p>
          <a:p>
            <a:pPr marL="890588" indent="-395288" algn="just">
              <a:lnSpc>
                <a:spcPct val="120000"/>
              </a:lnSpc>
              <a:buClr>
                <a:srgbClr val="D34817">
                  <a:lumMod val="75000"/>
                </a:srgbClr>
              </a:buClr>
              <a:buSzPct val="85000"/>
              <a:buFont typeface="Wingdings" panose="05000000000000000000" pitchFamily="2" charset="2"/>
              <a:buChar char="q"/>
              <a:defRPr/>
            </a:pPr>
            <a:r>
              <a:rPr lang="ru-RU" sz="2400" dirty="0">
                <a:solidFill>
                  <a:prstClr val="black"/>
                </a:solidFill>
                <a:latin typeface="Cambria" panose="02040503050406030204" pitchFamily="18" charset="0"/>
              </a:rPr>
              <a:t>разграничаването на понятията “начислени амортизации” и “цена на използване” в производствения процес; </a:t>
            </a:r>
          </a:p>
          <a:p>
            <a:pPr marL="890588" indent="-395288" algn="just">
              <a:lnSpc>
                <a:spcPct val="120000"/>
              </a:lnSpc>
              <a:buClr>
                <a:srgbClr val="D34817">
                  <a:lumMod val="75000"/>
                </a:srgbClr>
              </a:buClr>
              <a:buSzPct val="85000"/>
              <a:buFont typeface="Wingdings" panose="05000000000000000000" pitchFamily="2" charset="2"/>
              <a:buChar char="q"/>
              <a:defRPr/>
            </a:pPr>
            <a:r>
              <a:rPr lang="ru-RU" sz="2400" dirty="0">
                <a:solidFill>
                  <a:prstClr val="black"/>
                </a:solidFill>
                <a:latin typeface="Cambria" panose="02040503050406030204" pitchFamily="18" charset="0"/>
              </a:rPr>
              <a:t>необходимостта от отчитане на степента на консумиране на експлоатационния и междуремонтен ресурс на всеки актив и свързаните с това рехабилитация, преоценка, трансформиране и т.н.; </a:t>
            </a:r>
          </a:p>
        </p:txBody>
      </p:sp>
    </p:spTree>
    <p:extLst>
      <p:ext uri="{BB962C8B-B14F-4D97-AF65-F5344CB8AC3E}">
        <p14:creationId xmlns:p14="http://schemas.microsoft.com/office/powerpoint/2010/main" val="2664980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81674E5-CD74-4638-A238-012A517DC16A}" type="slidenum">
              <a:rPr lang="bg-BG" smtClean="0"/>
              <a:t>6</a:t>
            </a:fld>
            <a:endParaRPr lang="bg-BG" dirty="0"/>
          </a:p>
        </p:txBody>
      </p:sp>
      <p:sp>
        <p:nvSpPr>
          <p:cNvPr id="2" name="Правоъгълник 1"/>
          <p:cNvSpPr/>
          <p:nvPr/>
        </p:nvSpPr>
        <p:spPr>
          <a:xfrm>
            <a:off x="2032000" y="97974"/>
            <a:ext cx="10160000" cy="5152180"/>
          </a:xfrm>
          <a:prstGeom prst="rect">
            <a:avLst/>
          </a:prstGeom>
        </p:spPr>
        <p:txBody>
          <a:bodyPr wrap="square">
            <a:spAutoFit/>
          </a:bodyPr>
          <a:lstStyle/>
          <a:p>
            <a:pPr marL="800100" lvl="0" indent="-457200" algn="just">
              <a:lnSpc>
                <a:spcPct val="110000"/>
              </a:lnSpc>
              <a:buClr>
                <a:schemeClr val="accent1">
                  <a:lumMod val="75000"/>
                </a:schemeClr>
              </a:buClr>
              <a:buSzPct val="85000"/>
              <a:buFont typeface="+mj-lt"/>
              <a:buAutoNum type="arabicPeriod" startAt="5"/>
            </a:pPr>
            <a:r>
              <a:rPr lang="bg-BG" sz="2400" dirty="0"/>
              <a:t>Човешки ресурси – определяне на изисквания за наемане на работна сила, наемане на персонал, обучение на персонал и други.</a:t>
            </a:r>
          </a:p>
          <a:p>
            <a:pPr indent="457200" algn="just">
              <a:lnSpc>
                <a:spcPct val="130000"/>
              </a:lnSpc>
              <a:buClr>
                <a:schemeClr val="accent1">
                  <a:lumMod val="75000"/>
                </a:schemeClr>
              </a:buClr>
              <a:buSzPct val="85000"/>
            </a:pPr>
            <a:r>
              <a:rPr lang="bg-BG" sz="2400" dirty="0">
                <a:latin typeface="Cambria" panose="02040503050406030204" pitchFamily="18" charset="0"/>
              </a:rPr>
              <a:t>Бизнес системата обхваща шест елемента: участници, информация, технология, бизнес процес, продукти и услуги, потребители (клиенти). От тях участниците, информацията, технологиите и бизнес процесите образуват същинската система, която изпълнява работата. Продуктите и услугите са изходи от тази система, които са предназначени за потребителите и не са част от самата бизнес система. Бизнес система е по-общо понятие от бизнес процес, защото обхваща участници, информация и технологии. </a:t>
            </a:r>
          </a:p>
        </p:txBody>
      </p:sp>
    </p:spTree>
    <p:extLst>
      <p:ext uri="{BB962C8B-B14F-4D97-AF65-F5344CB8AC3E}">
        <p14:creationId xmlns:p14="http://schemas.microsoft.com/office/powerpoint/2010/main" val="378225657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81674E5-CD74-4638-A238-012A517DC16A}" type="slidenum">
              <a:rPr lang="bg-BG" smtClean="0"/>
              <a:t>60</a:t>
            </a:fld>
            <a:endParaRPr lang="bg-BG" dirty="0"/>
          </a:p>
        </p:txBody>
      </p:sp>
      <p:sp>
        <p:nvSpPr>
          <p:cNvPr id="2" name="Rectangle 1"/>
          <p:cNvSpPr/>
          <p:nvPr/>
        </p:nvSpPr>
        <p:spPr>
          <a:xfrm>
            <a:off x="2125133" y="541865"/>
            <a:ext cx="9821334" cy="4317272"/>
          </a:xfrm>
          <a:prstGeom prst="rect">
            <a:avLst/>
          </a:prstGeom>
        </p:spPr>
        <p:txBody>
          <a:bodyPr wrap="square">
            <a:spAutoFit/>
          </a:bodyPr>
          <a:lstStyle/>
          <a:p>
            <a:endParaRPr lang="bg-BG" dirty="0"/>
          </a:p>
          <a:p>
            <a:pPr marL="890588" indent="-395288" algn="just">
              <a:lnSpc>
                <a:spcPct val="120000"/>
              </a:lnSpc>
              <a:buClr>
                <a:srgbClr val="D34817">
                  <a:lumMod val="75000"/>
                </a:srgbClr>
              </a:buClr>
              <a:buSzPct val="85000"/>
              <a:buFont typeface="Wingdings" panose="05000000000000000000" pitchFamily="2" charset="2"/>
              <a:buChar char="q"/>
              <a:defRPr/>
            </a:pPr>
            <a:r>
              <a:rPr lang="ru-RU" sz="2400" dirty="0">
                <a:solidFill>
                  <a:prstClr val="black"/>
                </a:solidFill>
                <a:latin typeface="Cambria" panose="02040503050406030204" pitchFamily="18" charset="0"/>
              </a:rPr>
              <a:t>анализ на икономическата ефективност на използването на активите с оглед на текущата пазарна оценка на съответните аналози и/или изпълнението на обработки (производствени етапи) от външни изпълнители; </a:t>
            </a:r>
          </a:p>
          <a:p>
            <a:pPr marL="890588" indent="-395288" algn="just">
              <a:lnSpc>
                <a:spcPct val="120000"/>
              </a:lnSpc>
              <a:buClr>
                <a:srgbClr val="D34817">
                  <a:lumMod val="75000"/>
                </a:srgbClr>
              </a:buClr>
              <a:buSzPct val="85000"/>
              <a:buFont typeface="Wingdings" panose="05000000000000000000" pitchFamily="2" charset="2"/>
              <a:buChar char="q"/>
              <a:defRPr/>
            </a:pPr>
            <a:r>
              <a:rPr lang="ru-RU" sz="2400" dirty="0">
                <a:solidFill>
                  <a:prstClr val="black"/>
                </a:solidFill>
                <a:latin typeface="Cambria" panose="02040503050406030204" pitchFamily="18" charset="0"/>
              </a:rPr>
              <a:t>динамична пазарна преоценка на активите; </a:t>
            </a:r>
          </a:p>
          <a:p>
            <a:pPr marL="890588" indent="-395288" algn="just">
              <a:lnSpc>
                <a:spcPct val="120000"/>
              </a:lnSpc>
              <a:buClr>
                <a:srgbClr val="D34817">
                  <a:lumMod val="75000"/>
                </a:srgbClr>
              </a:buClr>
              <a:buSzPct val="85000"/>
              <a:buFont typeface="Wingdings" panose="05000000000000000000" pitchFamily="2" charset="2"/>
              <a:buChar char="q"/>
              <a:defRPr/>
            </a:pPr>
            <a:r>
              <a:rPr lang="ru-RU" sz="2400" dirty="0">
                <a:solidFill>
                  <a:prstClr val="black"/>
                </a:solidFill>
                <a:latin typeface="Cambria" panose="02040503050406030204" pitchFamily="18" charset="0"/>
              </a:rPr>
              <a:t>възможност за използване на методи за счетоводна амортизация, стимулиращи ефективното използване на активите и стимулиране на реинвестициите, осигуряващи модернизация на производството. </a:t>
            </a:r>
          </a:p>
        </p:txBody>
      </p:sp>
    </p:spTree>
    <p:extLst>
      <p:ext uri="{BB962C8B-B14F-4D97-AF65-F5344CB8AC3E}">
        <p14:creationId xmlns:p14="http://schemas.microsoft.com/office/powerpoint/2010/main" val="26649800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81674E5-CD74-4638-A238-012A517DC16A}" type="slidenum">
              <a:rPr lang="bg-BG" smtClean="0"/>
              <a:t>61</a:t>
            </a:fld>
            <a:endParaRPr lang="bg-BG" dirty="0"/>
          </a:p>
        </p:txBody>
      </p:sp>
      <p:sp>
        <p:nvSpPr>
          <p:cNvPr id="2" name="Rectangle 1"/>
          <p:cNvSpPr/>
          <p:nvPr/>
        </p:nvSpPr>
        <p:spPr>
          <a:xfrm>
            <a:off x="2167466" y="84665"/>
            <a:ext cx="9770533" cy="6297108"/>
          </a:xfrm>
          <a:prstGeom prst="rect">
            <a:avLst/>
          </a:prstGeom>
        </p:spPr>
        <p:txBody>
          <a:bodyPr wrap="square">
            <a:spAutoFit/>
          </a:bodyPr>
          <a:lstStyle/>
          <a:p>
            <a:pPr indent="457200" algn="just">
              <a:lnSpc>
                <a:spcPct val="120000"/>
              </a:lnSpc>
              <a:buClr>
                <a:srgbClr val="D34817">
                  <a:lumMod val="75000"/>
                </a:srgbClr>
              </a:buClr>
              <a:buSzPct val="85000"/>
            </a:pPr>
            <a:r>
              <a:rPr lang="bg-BG" sz="2400" i="1" dirty="0">
                <a:solidFill>
                  <a:prstClr val="black"/>
                </a:solidFill>
                <a:latin typeface="Cambria" panose="02040503050406030204" pitchFamily="18" charset="0"/>
              </a:rPr>
              <a:t>Управление на Себестойността </a:t>
            </a:r>
          </a:p>
          <a:p>
            <a:pPr indent="457200" algn="just">
              <a:lnSpc>
                <a:spcPct val="120000"/>
              </a:lnSpc>
              <a:buClr>
                <a:srgbClr val="D34817">
                  <a:lumMod val="75000"/>
                </a:srgbClr>
              </a:buClr>
              <a:buSzPct val="85000"/>
            </a:pPr>
            <a:r>
              <a:rPr lang="ru-RU" sz="2400" dirty="0">
                <a:solidFill>
                  <a:prstClr val="black"/>
                </a:solidFill>
                <a:latin typeface="Cambria" panose="02040503050406030204" pitchFamily="18" charset="0"/>
              </a:rPr>
              <a:t>ERP-функциите, свързани с управление на себестойността, предполагат възможности за: </a:t>
            </a:r>
          </a:p>
          <a:p>
            <a:pPr marL="890588" indent="-395288" algn="just">
              <a:lnSpc>
                <a:spcPct val="120000"/>
              </a:lnSpc>
              <a:buClr>
                <a:srgbClr val="D34817">
                  <a:lumMod val="75000"/>
                </a:srgbClr>
              </a:buClr>
              <a:buSzPct val="85000"/>
              <a:buFont typeface="Wingdings" panose="05000000000000000000" pitchFamily="2" charset="2"/>
              <a:buChar char="q"/>
              <a:defRPr/>
            </a:pPr>
            <a:r>
              <a:rPr lang="ru-RU" sz="2400" dirty="0">
                <a:solidFill>
                  <a:prstClr val="black"/>
                </a:solidFill>
                <a:latin typeface="Cambria" panose="02040503050406030204" pitchFamily="18" charset="0"/>
              </a:rPr>
              <a:t>определяне на пълната доставна (от вътрешен или външен пазар) себестойност на закупуваните материали; </a:t>
            </a:r>
          </a:p>
          <a:p>
            <a:pPr marL="890588" indent="-395288" algn="just">
              <a:lnSpc>
                <a:spcPct val="120000"/>
              </a:lnSpc>
              <a:buClr>
                <a:srgbClr val="D34817">
                  <a:lumMod val="75000"/>
                </a:srgbClr>
              </a:buClr>
              <a:buSzPct val="85000"/>
              <a:buFont typeface="Wingdings" panose="05000000000000000000" pitchFamily="2" charset="2"/>
              <a:buChar char="q"/>
              <a:defRPr/>
            </a:pPr>
            <a:r>
              <a:rPr lang="ru-RU" sz="2400" dirty="0">
                <a:solidFill>
                  <a:prstClr val="black"/>
                </a:solidFill>
                <a:latin typeface="Cambria" panose="02040503050406030204" pitchFamily="18" charset="0"/>
              </a:rPr>
              <a:t>определяне на точните стойности на елементите на неразпределяемите разходи за всички видове използвани ресурси на всеки етап от производството на всеки продукт; </a:t>
            </a:r>
          </a:p>
          <a:p>
            <a:pPr marL="890588" indent="-395288" algn="just">
              <a:lnSpc>
                <a:spcPct val="120000"/>
              </a:lnSpc>
              <a:buClr>
                <a:srgbClr val="D34817">
                  <a:lumMod val="75000"/>
                </a:srgbClr>
              </a:buClr>
              <a:buSzPct val="85000"/>
              <a:buFont typeface="Wingdings" panose="05000000000000000000" pitchFamily="2" charset="2"/>
              <a:buChar char="q"/>
              <a:defRPr/>
            </a:pPr>
            <a:r>
              <a:rPr lang="ru-RU" sz="2400" dirty="0">
                <a:solidFill>
                  <a:prstClr val="black"/>
                </a:solidFill>
                <a:latin typeface="Cambria" panose="02040503050406030204" pitchFamily="18" charset="0"/>
              </a:rPr>
              <a:t>формиране на стойността на разпределяемите преки и косвените разходи и многокритериалното им разпределение между отделните партиди на различните продукти; </a:t>
            </a:r>
          </a:p>
          <a:p>
            <a:pPr marL="890588" indent="-395288" algn="just">
              <a:lnSpc>
                <a:spcPct val="120000"/>
              </a:lnSpc>
              <a:buClr>
                <a:srgbClr val="D34817">
                  <a:lumMod val="75000"/>
                </a:srgbClr>
              </a:buClr>
              <a:buSzPct val="85000"/>
              <a:buFont typeface="Wingdings" panose="05000000000000000000" pitchFamily="2" charset="2"/>
              <a:buChar char="q"/>
              <a:defRPr/>
            </a:pPr>
            <a:r>
              <a:rPr lang="ru-RU" sz="2400" dirty="0">
                <a:solidFill>
                  <a:prstClr val="black"/>
                </a:solidFill>
                <a:latin typeface="Cambria" panose="02040503050406030204" pitchFamily="18" charset="0"/>
              </a:rPr>
              <a:t>проследяване на компонентите на пълната себестойност на продуктите в условията на използването на различни за отделните произведени партиди ресурси за производство; </a:t>
            </a:r>
          </a:p>
        </p:txBody>
      </p:sp>
    </p:spTree>
    <p:extLst>
      <p:ext uri="{BB962C8B-B14F-4D97-AF65-F5344CB8AC3E}">
        <p14:creationId xmlns:p14="http://schemas.microsoft.com/office/powerpoint/2010/main" val="26649800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81674E5-CD74-4638-A238-012A517DC16A}" type="slidenum">
              <a:rPr lang="bg-BG" smtClean="0"/>
              <a:t>62</a:t>
            </a:fld>
            <a:endParaRPr lang="bg-BG" dirty="0"/>
          </a:p>
        </p:txBody>
      </p:sp>
      <p:sp>
        <p:nvSpPr>
          <p:cNvPr id="2" name="Rectangle 1"/>
          <p:cNvSpPr/>
          <p:nvPr/>
        </p:nvSpPr>
        <p:spPr>
          <a:xfrm>
            <a:off x="2032003" y="91401"/>
            <a:ext cx="10058399" cy="5813066"/>
          </a:xfrm>
          <a:prstGeom prst="rect">
            <a:avLst/>
          </a:prstGeom>
        </p:spPr>
        <p:txBody>
          <a:bodyPr wrap="square">
            <a:spAutoFit/>
          </a:bodyPr>
          <a:lstStyle/>
          <a:p>
            <a:pPr marL="890588" lvl="0" indent="-395288" algn="just">
              <a:lnSpc>
                <a:spcPct val="120000"/>
              </a:lnSpc>
              <a:buClr>
                <a:srgbClr val="D34817">
                  <a:lumMod val="75000"/>
                </a:srgbClr>
              </a:buClr>
              <a:buSzPct val="85000"/>
              <a:buFont typeface="Wingdings" panose="05000000000000000000" pitchFamily="2" charset="2"/>
              <a:buChar char="q"/>
              <a:defRPr/>
            </a:pPr>
            <a:r>
              <a:rPr lang="ru-RU" sz="2400" dirty="0">
                <a:solidFill>
                  <a:prstClr val="black"/>
                </a:solidFill>
                <a:latin typeface="Cambria" panose="02040503050406030204" pitchFamily="18" charset="0"/>
              </a:rPr>
              <a:t>поддържане на характеристики на центрове на печалба и формиране на приходноразходни баланси за всеки център. </a:t>
            </a:r>
            <a:endParaRPr lang="bg-BG" sz="2400" dirty="0">
              <a:solidFill>
                <a:prstClr val="black"/>
              </a:solidFill>
              <a:latin typeface="Cambria" panose="02040503050406030204" pitchFamily="18" charset="0"/>
            </a:endParaRPr>
          </a:p>
          <a:p>
            <a:pPr lvl="0" indent="457200" algn="just">
              <a:lnSpc>
                <a:spcPct val="120000"/>
              </a:lnSpc>
              <a:buClr>
                <a:srgbClr val="D34817">
                  <a:lumMod val="75000"/>
                </a:srgbClr>
              </a:buClr>
              <a:buSzPct val="85000"/>
              <a:defRPr/>
            </a:pPr>
            <a:r>
              <a:rPr lang="ru-RU" sz="2400" i="1" dirty="0">
                <a:solidFill>
                  <a:prstClr val="black"/>
                </a:solidFill>
                <a:latin typeface="Cambria" panose="02040503050406030204" pitchFamily="18" charset="0"/>
              </a:rPr>
              <a:t>Управление на Проекти и Инвестиции </a:t>
            </a:r>
          </a:p>
          <a:p>
            <a:pPr lvl="0" indent="457200" algn="just">
              <a:lnSpc>
                <a:spcPct val="120000"/>
              </a:lnSpc>
              <a:buClr>
                <a:srgbClr val="D34817">
                  <a:lumMod val="75000"/>
                </a:srgbClr>
              </a:buClr>
              <a:buSzPct val="85000"/>
              <a:defRPr/>
            </a:pPr>
            <a:r>
              <a:rPr lang="ru-RU" sz="2400" dirty="0">
                <a:solidFill>
                  <a:prstClr val="black"/>
                </a:solidFill>
                <a:latin typeface="Cambria" panose="02040503050406030204" pitchFamily="18" charset="0"/>
              </a:rPr>
              <a:t>Управлението на проекти и инвестиции обикновено се свързва с: </a:t>
            </a:r>
          </a:p>
          <a:p>
            <a:pPr marL="890588" lvl="0" indent="-395288" algn="just">
              <a:lnSpc>
                <a:spcPct val="120000"/>
              </a:lnSpc>
              <a:buClr>
                <a:srgbClr val="D34817">
                  <a:lumMod val="75000"/>
                </a:srgbClr>
              </a:buClr>
              <a:buSzPct val="85000"/>
              <a:buFont typeface="Wingdings" panose="05000000000000000000" pitchFamily="2" charset="2"/>
              <a:buChar char="q"/>
              <a:defRPr/>
            </a:pPr>
            <a:r>
              <a:rPr lang="ru-RU" sz="2400" dirty="0">
                <a:solidFill>
                  <a:prstClr val="black"/>
                </a:solidFill>
                <a:latin typeface="Cambria" panose="02040503050406030204" pitchFamily="18" charset="0"/>
              </a:rPr>
              <a:t>дефиниране на общи за всички бюджети множества приходни и разходни пера, предназначени за последващ сравнителен и обобщаващ анализ на множество бюджети, свързани с различни проекти; </a:t>
            </a:r>
          </a:p>
          <a:p>
            <a:pPr marL="890588" lvl="0" indent="-395288" algn="just">
              <a:lnSpc>
                <a:spcPct val="120000"/>
              </a:lnSpc>
              <a:buClr>
                <a:srgbClr val="D34817">
                  <a:lumMod val="75000"/>
                </a:srgbClr>
              </a:buClr>
              <a:buSzPct val="85000"/>
              <a:buFont typeface="Wingdings" panose="05000000000000000000" pitchFamily="2" charset="2"/>
              <a:buChar char="q"/>
              <a:defRPr/>
            </a:pPr>
            <a:r>
              <a:rPr lang="ru-RU" sz="2400" dirty="0">
                <a:solidFill>
                  <a:prstClr val="black"/>
                </a:solidFill>
                <a:latin typeface="Cambria" panose="02040503050406030204" pitchFamily="18" charset="0"/>
              </a:rPr>
              <a:t>формиране (планиране) на отделни бюджети - различните подходи предполагат различни връзки между приходните и разходните пера, различна структура (нива) на бюджетиране и т.н. При всички случай се предполага поддържането на стандартни (за всяко предприятие) планови периоди; </a:t>
            </a:r>
          </a:p>
        </p:txBody>
      </p:sp>
    </p:spTree>
    <p:extLst>
      <p:ext uri="{BB962C8B-B14F-4D97-AF65-F5344CB8AC3E}">
        <p14:creationId xmlns:p14="http://schemas.microsoft.com/office/powerpoint/2010/main" val="26649800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81674E5-CD74-4638-A238-012A517DC16A}" type="slidenum">
              <a:rPr lang="bg-BG" smtClean="0"/>
              <a:t>63</a:t>
            </a:fld>
            <a:endParaRPr lang="bg-BG" dirty="0"/>
          </a:p>
        </p:txBody>
      </p:sp>
      <p:sp>
        <p:nvSpPr>
          <p:cNvPr id="2" name="Rectangle 1"/>
          <p:cNvSpPr/>
          <p:nvPr/>
        </p:nvSpPr>
        <p:spPr>
          <a:xfrm>
            <a:off x="1428750" y="118440"/>
            <a:ext cx="10729383" cy="7373493"/>
          </a:xfrm>
          <a:prstGeom prst="rect">
            <a:avLst/>
          </a:prstGeom>
        </p:spPr>
        <p:txBody>
          <a:bodyPr wrap="square">
            <a:spAutoFit/>
          </a:bodyPr>
          <a:lstStyle/>
          <a:p>
            <a:pPr marL="890588" lvl="0" indent="-395288" algn="just">
              <a:lnSpc>
                <a:spcPct val="110000"/>
              </a:lnSpc>
              <a:buClr>
                <a:srgbClr val="D34817">
                  <a:lumMod val="75000"/>
                </a:srgbClr>
              </a:buClr>
              <a:buSzPct val="85000"/>
              <a:buFont typeface="Wingdings" panose="05000000000000000000" pitchFamily="2" charset="2"/>
              <a:buChar char="q"/>
              <a:defRPr/>
            </a:pPr>
            <a:r>
              <a:rPr lang="ru-RU" sz="2400" dirty="0">
                <a:solidFill>
                  <a:prstClr val="black"/>
                </a:solidFill>
                <a:latin typeface="Cambria" panose="02040503050406030204" pitchFamily="18" charset="0"/>
              </a:rPr>
              <a:t>процедури и техники за отчитане с различна степен на автоматизация на изпълнението на отделните бюджети; </a:t>
            </a:r>
          </a:p>
          <a:p>
            <a:pPr marL="890588" lvl="0" indent="-395288" algn="just">
              <a:lnSpc>
                <a:spcPct val="110000"/>
              </a:lnSpc>
              <a:buClr>
                <a:srgbClr val="D34817">
                  <a:lumMod val="75000"/>
                </a:srgbClr>
              </a:buClr>
              <a:buSzPct val="85000"/>
              <a:buFont typeface="Wingdings" panose="05000000000000000000" pitchFamily="2" charset="2"/>
              <a:buChar char="q"/>
              <a:defRPr/>
            </a:pPr>
            <a:r>
              <a:rPr lang="ru-RU" sz="2400" dirty="0">
                <a:solidFill>
                  <a:prstClr val="black"/>
                </a:solidFill>
                <a:latin typeface="Cambria" panose="02040503050406030204" pitchFamily="18" charset="0"/>
              </a:rPr>
              <a:t>планиране и отчитане на проекти: общи и специфични условия, програми, календарни и мрежови графици, стокови и операционни потоци;</a:t>
            </a:r>
            <a:endParaRPr lang="bg-BG" dirty="0"/>
          </a:p>
          <a:p>
            <a:pPr marL="890588" indent="-395288" algn="just">
              <a:lnSpc>
                <a:spcPct val="110000"/>
              </a:lnSpc>
              <a:buClr>
                <a:srgbClr val="D34817">
                  <a:lumMod val="75000"/>
                </a:srgbClr>
              </a:buClr>
              <a:buSzPct val="85000"/>
              <a:buFont typeface="Wingdings" panose="05000000000000000000" pitchFamily="2" charset="2"/>
              <a:buChar char="q"/>
              <a:defRPr/>
            </a:pPr>
            <a:r>
              <a:rPr lang="ru-RU" sz="2400" dirty="0">
                <a:solidFill>
                  <a:prstClr val="black"/>
                </a:solidFill>
                <a:latin typeface="Cambria" panose="02040503050406030204" pitchFamily="18" charset="0"/>
              </a:rPr>
              <a:t>средства и техники за многокритериални анализи на степен на риска, възвращаемост на инвестициите, формиране и управление на портфолио. </a:t>
            </a:r>
          </a:p>
          <a:p>
            <a:pPr indent="457200" algn="just">
              <a:lnSpc>
                <a:spcPct val="110000"/>
              </a:lnSpc>
              <a:buClr>
                <a:srgbClr val="D34817">
                  <a:lumMod val="75000"/>
                </a:srgbClr>
              </a:buClr>
              <a:buSzPct val="85000"/>
              <a:defRPr/>
            </a:pPr>
            <a:r>
              <a:rPr lang="ru-RU" sz="2400" i="1" dirty="0">
                <a:solidFill>
                  <a:prstClr val="black"/>
                </a:solidFill>
                <a:latin typeface="Cambria" panose="02040503050406030204" pitchFamily="18" charset="0"/>
              </a:rPr>
              <a:t>Счетоводно Обслужване и Управление на Финансите </a:t>
            </a:r>
          </a:p>
          <a:p>
            <a:pPr indent="457200" algn="just">
              <a:lnSpc>
                <a:spcPct val="110000"/>
              </a:lnSpc>
              <a:buClr>
                <a:srgbClr val="D34817">
                  <a:lumMod val="75000"/>
                </a:srgbClr>
              </a:buClr>
              <a:buSzPct val="85000"/>
              <a:defRPr/>
            </a:pPr>
            <a:r>
              <a:rPr lang="ru-RU" sz="2400" dirty="0">
                <a:solidFill>
                  <a:prstClr val="black"/>
                </a:solidFill>
                <a:latin typeface="Cambria" panose="02040503050406030204" pitchFamily="18" charset="0"/>
              </a:rPr>
              <a:t>Функции за счетоводно обслужване и управление на финансите са най-добре познати и развити в предлаганите в България продукти. </a:t>
            </a:r>
          </a:p>
          <a:p>
            <a:pPr indent="457200" algn="just">
              <a:lnSpc>
                <a:spcPct val="110000"/>
              </a:lnSpc>
              <a:buClr>
                <a:srgbClr val="D34817">
                  <a:lumMod val="75000"/>
                </a:srgbClr>
              </a:buClr>
              <a:buSzPct val="85000"/>
              <a:defRPr/>
            </a:pPr>
            <a:r>
              <a:rPr lang="ru-RU" sz="2400" i="1" dirty="0">
                <a:solidFill>
                  <a:prstClr val="black"/>
                </a:solidFill>
              </a:rPr>
              <a:t>Бизнес Анализи и Вземане на Решения </a:t>
            </a:r>
          </a:p>
          <a:p>
            <a:pPr lvl="0" indent="457200" algn="just">
              <a:lnSpc>
                <a:spcPct val="110000"/>
              </a:lnSpc>
              <a:buClr>
                <a:srgbClr val="D34817">
                  <a:lumMod val="75000"/>
                </a:srgbClr>
              </a:buClr>
              <a:buSzPct val="85000"/>
              <a:defRPr/>
            </a:pPr>
            <a:r>
              <a:rPr lang="ru-RU" sz="2400" dirty="0">
                <a:solidFill>
                  <a:prstClr val="black"/>
                </a:solidFill>
              </a:rPr>
              <a:t>Във всички реализации на ERP-концепцията функциите на бизнес анализа са разпределени между всички “приложни” направления. По тази причина обикновено говорим за търговски, маркетингови, производствени, финансови и т.н. анализи. </a:t>
            </a:r>
            <a:endParaRPr lang="bg-BG" sz="2400" dirty="0">
              <a:solidFill>
                <a:prstClr val="black"/>
              </a:solidFill>
            </a:endParaRPr>
          </a:p>
          <a:p>
            <a:pPr indent="457200" algn="just">
              <a:lnSpc>
                <a:spcPct val="110000"/>
              </a:lnSpc>
              <a:buClr>
                <a:srgbClr val="D34817">
                  <a:lumMod val="75000"/>
                </a:srgbClr>
              </a:buClr>
              <a:buSzPct val="85000"/>
              <a:defRPr/>
            </a:pPr>
            <a:endParaRPr lang="ru-RU" sz="2400" dirty="0">
              <a:solidFill>
                <a:prstClr val="black"/>
              </a:solidFill>
              <a:latin typeface="Cambria" panose="02040503050406030204" pitchFamily="18" charset="0"/>
            </a:endParaRPr>
          </a:p>
          <a:p>
            <a:pPr indent="457200" algn="just">
              <a:lnSpc>
                <a:spcPct val="110000"/>
              </a:lnSpc>
              <a:buClr>
                <a:srgbClr val="D34817">
                  <a:lumMod val="75000"/>
                </a:srgbClr>
              </a:buClr>
              <a:buSzPct val="85000"/>
              <a:defRPr/>
            </a:pPr>
            <a:endParaRPr lang="ru-RU" sz="2400" dirty="0">
              <a:solidFill>
                <a:prstClr val="black"/>
              </a:solidFill>
              <a:latin typeface="Cambria" panose="02040503050406030204" pitchFamily="18" charset="0"/>
            </a:endParaRPr>
          </a:p>
        </p:txBody>
      </p:sp>
    </p:spTree>
    <p:extLst>
      <p:ext uri="{BB962C8B-B14F-4D97-AF65-F5344CB8AC3E}">
        <p14:creationId xmlns:p14="http://schemas.microsoft.com/office/powerpoint/2010/main" val="26649800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81674E5-CD74-4638-A238-012A517DC16A}" type="slidenum">
              <a:rPr lang="bg-BG" smtClean="0"/>
              <a:t>64</a:t>
            </a:fld>
            <a:endParaRPr lang="bg-BG" dirty="0"/>
          </a:p>
        </p:txBody>
      </p:sp>
      <p:sp>
        <p:nvSpPr>
          <p:cNvPr id="2" name="Правоъгълник 1"/>
          <p:cNvSpPr/>
          <p:nvPr/>
        </p:nvSpPr>
        <p:spPr>
          <a:xfrm>
            <a:off x="2032000" y="100652"/>
            <a:ext cx="10034814" cy="5853910"/>
          </a:xfrm>
          <a:prstGeom prst="rect">
            <a:avLst/>
          </a:prstGeom>
        </p:spPr>
        <p:txBody>
          <a:bodyPr wrap="square">
            <a:spAutoFit/>
          </a:bodyPr>
          <a:lstStyle/>
          <a:p>
            <a:pPr marL="6350" marR="259080" indent="-6350" algn="just">
              <a:lnSpc>
                <a:spcPct val="120000"/>
              </a:lnSpc>
            </a:pPr>
            <a:r>
              <a:rPr lang="bg-BG" sz="2400" b="1" i="1" dirty="0">
                <a:solidFill>
                  <a:prstClr val="black"/>
                </a:solidFill>
                <a:latin typeface="Cambria" panose="02040503050406030204" pitchFamily="18" charset="0"/>
              </a:rPr>
              <a:t>Основни критерии при избор на ERP система </a:t>
            </a:r>
          </a:p>
          <a:p>
            <a:pPr marL="6350" marR="69215" indent="457200" algn="just">
              <a:lnSpc>
                <a:spcPct val="120000"/>
              </a:lnSpc>
            </a:pPr>
            <a:r>
              <a:rPr lang="bg-BG" sz="2400" dirty="0">
                <a:solidFill>
                  <a:prstClr val="black"/>
                </a:solidFill>
                <a:latin typeface="Cambria" panose="02040503050406030204" pitchFamily="18" charset="0"/>
              </a:rPr>
              <a:t>Изборът на ERP система винаги е труден. За да се направи обоснован избор е важно да се разработи предварително задание за потребностите, което да се предостави на доставчиците на ERP системи, за да могат те да дадат предложения. </a:t>
            </a:r>
          </a:p>
          <a:p>
            <a:pPr marL="6350" marR="69215" indent="457200" algn="just">
              <a:lnSpc>
                <a:spcPct val="120000"/>
              </a:lnSpc>
            </a:pPr>
            <a:r>
              <a:rPr lang="bg-BG" sz="2400" dirty="0">
                <a:solidFill>
                  <a:prstClr val="black"/>
                </a:solidFill>
                <a:latin typeface="Cambria" panose="02040503050406030204" pitchFamily="18" charset="0"/>
              </a:rPr>
              <a:t>Основните критерии при избор на ERP система са: </a:t>
            </a:r>
          </a:p>
          <a:p>
            <a:pPr marL="914400" marR="69215" indent="-457200" algn="just">
              <a:lnSpc>
                <a:spcPct val="120000"/>
              </a:lnSpc>
              <a:buClr>
                <a:schemeClr val="accent1">
                  <a:lumMod val="75000"/>
                </a:schemeClr>
              </a:buClr>
              <a:buFont typeface="+mj-lt"/>
              <a:buAutoNum type="arabicPeriod"/>
            </a:pPr>
            <a:r>
              <a:rPr lang="bg-BG" sz="2400" dirty="0">
                <a:solidFill>
                  <a:prstClr val="black"/>
                </a:solidFill>
                <a:latin typeface="Cambria" panose="02040503050406030204" pitchFamily="18" charset="0"/>
              </a:rPr>
              <a:t>Функционалност </a:t>
            </a:r>
          </a:p>
          <a:p>
            <a:pPr marL="6350" marR="69215" indent="457200" algn="just">
              <a:lnSpc>
                <a:spcPct val="120000"/>
              </a:lnSpc>
              <a:buClr>
                <a:schemeClr val="accent1">
                  <a:lumMod val="75000"/>
                </a:schemeClr>
              </a:buClr>
            </a:pPr>
            <a:r>
              <a:rPr lang="bg-BG" sz="2400" dirty="0">
                <a:solidFill>
                  <a:prstClr val="black"/>
                </a:solidFill>
                <a:latin typeface="Cambria" panose="02040503050406030204" pitchFamily="18" charset="0"/>
              </a:rPr>
              <a:t>Функционалността на системата представлява степента, в която системата покрива информационните нужди на предприятието. Тъй като потребностите са сбор от стандартни и нестандартни изисквания, модел на работа на фирмата, методика на отчитане и т.н</a:t>
            </a:r>
            <a:r>
              <a:rPr lang="bg-BG" sz="2400" dirty="0">
                <a:solidFill>
                  <a:prstClr val="black"/>
                </a:solidFill>
              </a:rPr>
              <a:t>. Важно е да се оцени кои функционални възможности са съществени за бизнеса и кои не са толкова съществени.  </a:t>
            </a:r>
          </a:p>
        </p:txBody>
      </p:sp>
    </p:spTree>
    <p:extLst>
      <p:ext uri="{BB962C8B-B14F-4D97-AF65-F5344CB8AC3E}">
        <p14:creationId xmlns:p14="http://schemas.microsoft.com/office/powerpoint/2010/main" val="207975896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81674E5-CD74-4638-A238-012A517DC16A}" type="slidenum">
              <a:rPr lang="bg-BG" smtClean="0"/>
              <a:t>65</a:t>
            </a:fld>
            <a:endParaRPr lang="bg-BG" dirty="0"/>
          </a:p>
        </p:txBody>
      </p:sp>
      <p:sp>
        <p:nvSpPr>
          <p:cNvPr id="2" name="Правоъгълник 1"/>
          <p:cNvSpPr/>
          <p:nvPr/>
        </p:nvSpPr>
        <p:spPr>
          <a:xfrm>
            <a:off x="2032000" y="246162"/>
            <a:ext cx="10160000" cy="6386877"/>
          </a:xfrm>
          <a:prstGeom prst="rect">
            <a:avLst/>
          </a:prstGeom>
        </p:spPr>
        <p:txBody>
          <a:bodyPr wrap="square">
            <a:spAutoFit/>
          </a:bodyPr>
          <a:lstStyle/>
          <a:p>
            <a:pPr marL="6350" marR="69215" indent="457200" algn="just">
              <a:lnSpc>
                <a:spcPct val="120000"/>
              </a:lnSpc>
              <a:spcAft>
                <a:spcPts val="80"/>
              </a:spcAft>
            </a:pPr>
            <a:r>
              <a:rPr lang="bg-BG" sz="2400" dirty="0">
                <a:solidFill>
                  <a:prstClr val="black"/>
                </a:solidFill>
                <a:latin typeface="Cambria" panose="02040503050406030204" pitchFamily="18" charset="0"/>
              </a:rPr>
              <a:t>Основните процеси, които трябва да са включени в една система следва да наподобяват начина, по който се извършват в предприятието: </a:t>
            </a:r>
          </a:p>
          <a:p>
            <a:pPr marL="620713" marR="69215" lvl="0" indent="-358775" algn="just" fontAlgn="base">
              <a:lnSpc>
                <a:spcPct val="120000"/>
              </a:lnSpc>
              <a:spcAft>
                <a:spcPts val="80"/>
              </a:spcAft>
              <a:buClr>
                <a:schemeClr val="accent1">
                  <a:lumMod val="75000"/>
                </a:schemeClr>
              </a:buClr>
              <a:buSzPts val="1400"/>
              <a:buFont typeface="Symbol" panose="05050102010706020507" pitchFamily="18" charset="2"/>
              <a:buChar char="-"/>
            </a:pPr>
            <a:r>
              <a:rPr lang="bg-BG" sz="2400" dirty="0">
                <a:solidFill>
                  <a:prstClr val="black"/>
                </a:solidFill>
                <a:latin typeface="Cambria" panose="02040503050406030204" pitchFamily="18" charset="0"/>
              </a:rPr>
              <a:t>Търговският процес – от срещи и контакти, през сключване на сделки, до проследяване на развитието на отношенията; </a:t>
            </a:r>
          </a:p>
          <a:p>
            <a:pPr marL="620713" marR="69215" lvl="0" indent="-358775" algn="just" fontAlgn="base">
              <a:lnSpc>
                <a:spcPct val="120000"/>
              </a:lnSpc>
              <a:spcAft>
                <a:spcPts val="80"/>
              </a:spcAft>
              <a:buClr>
                <a:schemeClr val="accent1">
                  <a:lumMod val="75000"/>
                </a:schemeClr>
              </a:buClr>
              <a:buSzPts val="1400"/>
              <a:buFont typeface="Symbol" panose="05050102010706020507" pitchFamily="18" charset="2"/>
              <a:buChar char="-"/>
            </a:pPr>
            <a:r>
              <a:rPr lang="bg-BG" sz="2400" dirty="0">
                <a:solidFill>
                  <a:prstClr val="black"/>
                </a:solidFill>
                <a:latin typeface="Cambria" panose="02040503050406030204" pitchFamily="18" charset="0"/>
              </a:rPr>
              <a:t>Процесите по набавяне на необходимите технически средства и материали;</a:t>
            </a:r>
          </a:p>
          <a:p>
            <a:pPr marL="620713" marR="69215" indent="-358775" algn="just" fontAlgn="base">
              <a:lnSpc>
                <a:spcPct val="120000"/>
              </a:lnSpc>
              <a:spcAft>
                <a:spcPts val="80"/>
              </a:spcAft>
              <a:buClr>
                <a:schemeClr val="accent1">
                  <a:lumMod val="75000"/>
                </a:schemeClr>
              </a:buClr>
              <a:buSzPts val="1400"/>
              <a:buFont typeface="Symbol" panose="05050102010706020507" pitchFamily="18" charset="2"/>
              <a:buChar char="-"/>
            </a:pPr>
            <a:r>
              <a:rPr lang="bg-BG" sz="2400" dirty="0">
                <a:solidFill>
                  <a:prstClr val="black"/>
                </a:solidFill>
                <a:latin typeface="Cambria" panose="02040503050406030204" pitchFamily="18" charset="0"/>
              </a:rPr>
              <a:t>Планиране на нужните ресурси, човешки, материални, времеви и т.н. за коректно изпълнение на поетите ангажименти; </a:t>
            </a:r>
          </a:p>
          <a:p>
            <a:pPr marL="620713" marR="69215" indent="-358775" algn="just" fontAlgn="base">
              <a:lnSpc>
                <a:spcPct val="120000"/>
              </a:lnSpc>
              <a:spcAft>
                <a:spcPts val="80"/>
              </a:spcAft>
              <a:buClr>
                <a:schemeClr val="accent1">
                  <a:lumMod val="75000"/>
                </a:schemeClr>
              </a:buClr>
              <a:buSzPts val="1400"/>
              <a:buFont typeface="Symbol" panose="05050102010706020507" pitchFamily="18" charset="2"/>
              <a:buChar char="-"/>
            </a:pPr>
            <a:r>
              <a:rPr lang="bg-BG" sz="2400" dirty="0">
                <a:solidFill>
                  <a:prstClr val="black"/>
                </a:solidFill>
                <a:latin typeface="Cambria" panose="02040503050406030204" pitchFamily="18" charset="0"/>
              </a:rPr>
              <a:t>Парични потоци – следене, оторизация, планиране, отчетност; </a:t>
            </a:r>
          </a:p>
          <a:p>
            <a:pPr marL="620713" marR="69215" indent="-358775" algn="just" fontAlgn="base">
              <a:lnSpc>
                <a:spcPct val="120000"/>
              </a:lnSpc>
              <a:spcAft>
                <a:spcPts val="80"/>
              </a:spcAft>
              <a:buClr>
                <a:schemeClr val="accent1">
                  <a:lumMod val="75000"/>
                </a:schemeClr>
              </a:buClr>
              <a:buSzPts val="1400"/>
              <a:buFont typeface="Symbol" panose="05050102010706020507" pitchFamily="18" charset="2"/>
              <a:buChar char="-"/>
            </a:pPr>
            <a:r>
              <a:rPr lang="bg-BG" sz="2400" dirty="0">
                <a:solidFill>
                  <a:prstClr val="black"/>
                </a:solidFill>
                <a:latin typeface="Cambria" panose="02040503050406030204" pitchFamily="18" charset="0"/>
              </a:rPr>
              <a:t>Състояние на материалната база; </a:t>
            </a:r>
          </a:p>
          <a:p>
            <a:pPr marL="620713" marR="69215" indent="-358775" algn="just" fontAlgn="base">
              <a:lnSpc>
                <a:spcPct val="120000"/>
              </a:lnSpc>
              <a:spcAft>
                <a:spcPts val="80"/>
              </a:spcAft>
              <a:buClr>
                <a:schemeClr val="accent1">
                  <a:lumMod val="75000"/>
                </a:schemeClr>
              </a:buClr>
              <a:buSzPts val="1400"/>
              <a:buFont typeface="Symbol" panose="05050102010706020507" pitchFamily="18" charset="2"/>
              <a:buChar char="-"/>
            </a:pPr>
            <a:r>
              <a:rPr lang="bg-BG" sz="2400" dirty="0">
                <a:solidFill>
                  <a:prstClr val="black"/>
                </a:solidFill>
                <a:latin typeface="Cambria" panose="02040503050406030204" pitchFamily="18" charset="0"/>
              </a:rPr>
              <a:t>Счетоводна отчетност;</a:t>
            </a:r>
          </a:p>
          <a:p>
            <a:pPr marL="620713" marR="69215" indent="-358775" algn="just" fontAlgn="base">
              <a:lnSpc>
                <a:spcPct val="120000"/>
              </a:lnSpc>
              <a:spcAft>
                <a:spcPts val="80"/>
              </a:spcAft>
              <a:buClr>
                <a:schemeClr val="accent1">
                  <a:lumMod val="75000"/>
                </a:schemeClr>
              </a:buClr>
              <a:buSzPts val="1400"/>
              <a:buFont typeface="Symbol" panose="05050102010706020507" pitchFamily="18" charset="2"/>
              <a:buChar char="-"/>
            </a:pPr>
            <a:r>
              <a:rPr lang="bg-BG" sz="2400" dirty="0">
                <a:solidFill>
                  <a:prstClr val="black"/>
                </a:solidFill>
              </a:rPr>
              <a:t>Други съпровождащи дейности – по-маловажно, но трябва да се оценят възможностите за прилагане на единна система;</a:t>
            </a:r>
          </a:p>
        </p:txBody>
      </p:sp>
    </p:spTree>
    <p:extLst>
      <p:ext uri="{BB962C8B-B14F-4D97-AF65-F5344CB8AC3E}">
        <p14:creationId xmlns:p14="http://schemas.microsoft.com/office/powerpoint/2010/main" val="412551850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81674E5-CD74-4638-A238-012A517DC16A}" type="slidenum">
              <a:rPr lang="bg-BG" smtClean="0"/>
              <a:t>66</a:t>
            </a:fld>
            <a:endParaRPr lang="bg-BG" dirty="0"/>
          </a:p>
        </p:txBody>
      </p:sp>
      <p:sp>
        <p:nvSpPr>
          <p:cNvPr id="2" name="Правоъгълник 1"/>
          <p:cNvSpPr/>
          <p:nvPr/>
        </p:nvSpPr>
        <p:spPr>
          <a:xfrm>
            <a:off x="2032000" y="55941"/>
            <a:ext cx="10018486" cy="6830075"/>
          </a:xfrm>
          <a:prstGeom prst="rect">
            <a:avLst/>
          </a:prstGeom>
        </p:spPr>
        <p:txBody>
          <a:bodyPr wrap="square">
            <a:spAutoFit/>
          </a:bodyPr>
          <a:lstStyle/>
          <a:p>
            <a:pPr marL="914400" marR="69215" indent="-457200" algn="just" fontAlgn="base">
              <a:lnSpc>
                <a:spcPct val="120000"/>
              </a:lnSpc>
              <a:spcAft>
                <a:spcPts val="80"/>
              </a:spcAft>
              <a:buClr>
                <a:schemeClr val="accent1">
                  <a:lumMod val="75000"/>
                </a:schemeClr>
              </a:buClr>
              <a:buSzPts val="1400"/>
              <a:buFont typeface="+mj-lt"/>
              <a:buAutoNum type="arabicPeriod" startAt="2"/>
            </a:pPr>
            <a:r>
              <a:rPr lang="bg-BG" sz="2400" dirty="0">
                <a:solidFill>
                  <a:prstClr val="black"/>
                </a:solidFill>
                <a:latin typeface="Cambria" panose="02040503050406030204" pitchFamily="18" charset="0"/>
              </a:rPr>
              <a:t>Лекота на употреба </a:t>
            </a:r>
          </a:p>
          <a:p>
            <a:pPr marL="6350" marR="69215" indent="457200" algn="just" fontAlgn="base">
              <a:lnSpc>
                <a:spcPct val="120000"/>
              </a:lnSpc>
              <a:spcAft>
                <a:spcPts val="80"/>
              </a:spcAft>
              <a:buClr>
                <a:schemeClr val="accent1">
                  <a:lumMod val="75000"/>
                </a:schemeClr>
              </a:buClr>
              <a:buSzPts val="1400"/>
            </a:pPr>
            <a:r>
              <a:rPr lang="bg-BG" sz="2400" dirty="0">
                <a:solidFill>
                  <a:prstClr val="black"/>
                </a:solidFill>
                <a:latin typeface="Cambria" panose="02040503050406030204" pitchFamily="18" charset="0"/>
              </a:rPr>
              <a:t>Поради по-лесното възприемане и употреба от потребителите, лекотата на употреба пести пари и сериозно намалява общата цена на една система. Освен това служителите много по-лесно навлизат и започват да използват една по-приятна за работа система. Това води до по-навременна, по-точна и като цяло по-използваема информация. </a:t>
            </a:r>
          </a:p>
          <a:p>
            <a:pPr marL="6350" marR="69215" indent="457200" algn="just" fontAlgn="base">
              <a:lnSpc>
                <a:spcPct val="120000"/>
              </a:lnSpc>
              <a:spcAft>
                <a:spcPts val="80"/>
              </a:spcAft>
              <a:buClr>
                <a:schemeClr val="accent1">
                  <a:lumMod val="75000"/>
                </a:schemeClr>
              </a:buClr>
              <a:buSzPts val="1400"/>
            </a:pPr>
            <a:r>
              <a:rPr lang="bg-BG" sz="2400" dirty="0">
                <a:solidFill>
                  <a:prstClr val="black"/>
                </a:solidFill>
                <a:latin typeface="Cambria" panose="02040503050406030204" pitchFamily="18" charset="0"/>
              </a:rPr>
              <a:t>Лекотата на употреба включва: </a:t>
            </a:r>
          </a:p>
          <a:p>
            <a:pPr marL="620713" marR="69215" indent="-358775" algn="just" fontAlgn="base">
              <a:lnSpc>
                <a:spcPct val="120000"/>
              </a:lnSpc>
              <a:spcAft>
                <a:spcPts val="80"/>
              </a:spcAft>
              <a:buClr>
                <a:schemeClr val="accent1">
                  <a:lumMod val="75000"/>
                </a:schemeClr>
              </a:buClr>
              <a:buSzPts val="1400"/>
              <a:buFont typeface="Symbol" panose="05050102010706020507" pitchFamily="18" charset="2"/>
              <a:buChar char="-"/>
            </a:pPr>
            <a:r>
              <a:rPr lang="bg-BG" sz="2400" dirty="0">
                <a:solidFill>
                  <a:prstClr val="black"/>
                </a:solidFill>
                <a:latin typeface="Cambria" panose="02040503050406030204" pitchFamily="18" charset="0"/>
              </a:rPr>
              <a:t>Добър интерфейс; </a:t>
            </a:r>
          </a:p>
          <a:p>
            <a:pPr marL="620713" marR="69215" lvl="0" indent="-358775" algn="just" fontAlgn="base">
              <a:lnSpc>
                <a:spcPct val="120000"/>
              </a:lnSpc>
              <a:spcAft>
                <a:spcPts val="80"/>
              </a:spcAft>
              <a:buClr>
                <a:schemeClr val="accent1">
                  <a:lumMod val="75000"/>
                </a:schemeClr>
              </a:buClr>
              <a:buSzPts val="1400"/>
              <a:buFont typeface="Symbol" panose="05050102010706020507" pitchFamily="18" charset="2"/>
              <a:buChar char="-"/>
            </a:pPr>
            <a:r>
              <a:rPr lang="bg-BG" sz="2400" dirty="0">
                <a:solidFill>
                  <a:prstClr val="black"/>
                </a:solidFill>
                <a:latin typeface="Cambria" panose="02040503050406030204" pitchFamily="18" charset="0"/>
              </a:rPr>
              <a:t>Добре подредени екрани; </a:t>
            </a:r>
          </a:p>
          <a:p>
            <a:pPr marL="620713" marR="69215" lvl="0" indent="-358775" algn="just" fontAlgn="base">
              <a:lnSpc>
                <a:spcPct val="120000"/>
              </a:lnSpc>
              <a:spcAft>
                <a:spcPts val="80"/>
              </a:spcAft>
              <a:buClr>
                <a:schemeClr val="accent1">
                  <a:lumMod val="75000"/>
                </a:schemeClr>
              </a:buClr>
              <a:buSzPts val="1400"/>
              <a:buFont typeface="Symbol" panose="05050102010706020507" pitchFamily="18" charset="2"/>
              <a:buChar char="-"/>
            </a:pPr>
            <a:r>
              <a:rPr lang="bg-BG" sz="2400" dirty="0">
                <a:solidFill>
                  <a:prstClr val="black"/>
                </a:solidFill>
                <a:latin typeface="Cambria" panose="02040503050406030204" pitchFamily="18" charset="0"/>
              </a:rPr>
              <a:t>Инструкции в самите екрани и информация за отделните полета по време на работа. </a:t>
            </a:r>
          </a:p>
          <a:p>
            <a:pPr marL="620713" marR="69215" indent="-358775" algn="just" fontAlgn="base">
              <a:lnSpc>
                <a:spcPct val="120000"/>
              </a:lnSpc>
              <a:spcAft>
                <a:spcPts val="80"/>
              </a:spcAft>
              <a:buClr>
                <a:schemeClr val="accent1">
                  <a:lumMod val="75000"/>
                </a:schemeClr>
              </a:buClr>
              <a:buSzPts val="1400"/>
              <a:buFont typeface="Symbol" panose="05050102010706020507" pitchFamily="18" charset="2"/>
              <a:buChar char="-"/>
            </a:pPr>
            <a:r>
              <a:rPr lang="bg-BG" sz="2400" dirty="0">
                <a:solidFill>
                  <a:prstClr val="black"/>
                </a:solidFill>
              </a:rPr>
              <a:t>Намален, но не задължително абсолютно минимизиран брой натискания на клавиши, за да се извършат съответните функции; </a:t>
            </a:r>
          </a:p>
          <a:p>
            <a:pPr marL="620713" marR="69215" indent="-358775" algn="just" fontAlgn="base">
              <a:lnSpc>
                <a:spcPct val="120000"/>
              </a:lnSpc>
              <a:spcAft>
                <a:spcPts val="80"/>
              </a:spcAft>
              <a:buClr>
                <a:schemeClr val="accent1">
                  <a:lumMod val="75000"/>
                </a:schemeClr>
              </a:buClr>
              <a:buSzPts val="1400"/>
              <a:buFont typeface="Symbol" panose="05050102010706020507" pitchFamily="18" charset="2"/>
              <a:buChar char="-"/>
            </a:pPr>
            <a:r>
              <a:rPr lang="bg-BG" sz="2400" dirty="0">
                <a:solidFill>
                  <a:prstClr val="black"/>
                </a:solidFill>
              </a:rPr>
              <a:t>Лесно за ориентация основно меню и др.; </a:t>
            </a:r>
          </a:p>
        </p:txBody>
      </p:sp>
    </p:spTree>
    <p:extLst>
      <p:ext uri="{BB962C8B-B14F-4D97-AF65-F5344CB8AC3E}">
        <p14:creationId xmlns:p14="http://schemas.microsoft.com/office/powerpoint/2010/main" val="68114863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81674E5-CD74-4638-A238-012A517DC16A}" type="slidenum">
              <a:rPr lang="bg-BG" smtClean="0"/>
              <a:t>67</a:t>
            </a:fld>
            <a:endParaRPr lang="bg-BG" dirty="0"/>
          </a:p>
        </p:txBody>
      </p:sp>
      <p:sp>
        <p:nvSpPr>
          <p:cNvPr id="2" name="Правоъгълник 1"/>
          <p:cNvSpPr/>
          <p:nvPr/>
        </p:nvSpPr>
        <p:spPr>
          <a:xfrm>
            <a:off x="2189844" y="213261"/>
            <a:ext cx="10002156" cy="6671570"/>
          </a:xfrm>
          <a:prstGeom prst="rect">
            <a:avLst/>
          </a:prstGeom>
        </p:spPr>
        <p:txBody>
          <a:bodyPr wrap="square">
            <a:spAutoFit/>
          </a:bodyPr>
          <a:lstStyle/>
          <a:p>
            <a:pPr marL="914400" marR="69215" indent="-457200" algn="just" fontAlgn="base">
              <a:lnSpc>
                <a:spcPct val="120000"/>
              </a:lnSpc>
              <a:spcAft>
                <a:spcPts val="80"/>
              </a:spcAft>
              <a:buClr>
                <a:schemeClr val="accent1">
                  <a:lumMod val="75000"/>
                </a:schemeClr>
              </a:buClr>
              <a:buSzPts val="1400"/>
              <a:buFont typeface="+mj-lt"/>
              <a:buAutoNum type="arabicPeriod" startAt="3"/>
            </a:pPr>
            <a:r>
              <a:rPr lang="bg-BG" sz="2400" dirty="0">
                <a:solidFill>
                  <a:prstClr val="black"/>
                </a:solidFill>
                <a:latin typeface="Cambria" panose="02040503050406030204" pitchFamily="18" charset="0"/>
              </a:rPr>
              <a:t>Корпоративна среда </a:t>
            </a:r>
          </a:p>
          <a:p>
            <a:pPr marL="6350" marR="69215" indent="457200" algn="just">
              <a:lnSpc>
                <a:spcPct val="141000"/>
              </a:lnSpc>
              <a:spcAft>
                <a:spcPts val="80"/>
              </a:spcAft>
            </a:pPr>
            <a:r>
              <a:rPr lang="bg-BG" sz="2400" dirty="0">
                <a:solidFill>
                  <a:prstClr val="black"/>
                </a:solidFill>
                <a:latin typeface="Cambria" panose="02040503050406030204" pitchFamily="18" charset="0"/>
              </a:rPr>
              <a:t>Когато системата се използва от холдингова структура, освен покриване на процесите на отделните предприятия, възниква необходимостта от интегриране на информацията. В тази връзка важни особености на системата са: </a:t>
            </a:r>
          </a:p>
          <a:p>
            <a:pPr marL="620713" marR="69215" lvl="0" indent="-358775" algn="just" fontAlgn="base">
              <a:lnSpc>
                <a:spcPct val="120000"/>
              </a:lnSpc>
              <a:spcAft>
                <a:spcPts val="80"/>
              </a:spcAft>
              <a:buClr>
                <a:schemeClr val="accent1">
                  <a:lumMod val="75000"/>
                </a:schemeClr>
              </a:buClr>
              <a:buSzPts val="1400"/>
              <a:buFont typeface="Symbol" panose="05050102010706020507" pitchFamily="18" charset="2"/>
              <a:buChar char="-"/>
            </a:pPr>
            <a:r>
              <a:rPr lang="bg-BG" sz="2400" dirty="0">
                <a:solidFill>
                  <a:prstClr val="black"/>
                </a:solidFill>
                <a:latin typeface="Cambria" panose="02040503050406030204" pitchFamily="18" charset="0"/>
              </a:rPr>
              <a:t>Единна база данни; </a:t>
            </a:r>
          </a:p>
          <a:p>
            <a:pPr marL="620713" marR="69215" lvl="0" indent="-358775" algn="just" fontAlgn="base">
              <a:lnSpc>
                <a:spcPct val="120000"/>
              </a:lnSpc>
              <a:spcAft>
                <a:spcPts val="80"/>
              </a:spcAft>
              <a:buClr>
                <a:schemeClr val="accent1">
                  <a:lumMod val="75000"/>
                </a:schemeClr>
              </a:buClr>
              <a:buSzPts val="1400"/>
              <a:buFont typeface="Symbol" panose="05050102010706020507" pitchFamily="18" charset="2"/>
              <a:buChar char="-"/>
            </a:pPr>
            <a:r>
              <a:rPr lang="bg-BG" sz="2400" dirty="0">
                <a:solidFill>
                  <a:prstClr val="black"/>
                </a:solidFill>
                <a:latin typeface="Cambria" panose="02040503050406030204" pitchFamily="18" charset="0"/>
              </a:rPr>
              <a:t>Многофирмена работа, в една база данни; </a:t>
            </a:r>
          </a:p>
          <a:p>
            <a:pPr marL="620713" marR="69215" lvl="0" indent="-358775" algn="just" fontAlgn="base">
              <a:lnSpc>
                <a:spcPct val="120000"/>
              </a:lnSpc>
              <a:spcAft>
                <a:spcPts val="80"/>
              </a:spcAft>
              <a:buClr>
                <a:schemeClr val="accent1">
                  <a:lumMod val="75000"/>
                </a:schemeClr>
              </a:buClr>
              <a:buSzPts val="1400"/>
              <a:buFont typeface="Symbol" panose="05050102010706020507" pitchFamily="18" charset="2"/>
              <a:buChar char="-"/>
            </a:pPr>
            <a:r>
              <a:rPr lang="bg-BG" sz="2400" dirty="0">
                <a:solidFill>
                  <a:prstClr val="black"/>
                </a:solidFill>
                <a:latin typeface="Cambria" panose="02040503050406030204" pitchFamily="18" charset="0"/>
              </a:rPr>
              <a:t>Отвореност за консолидиране на информация от всички предприятия; </a:t>
            </a:r>
          </a:p>
          <a:p>
            <a:pPr marL="620713" marR="69215" indent="-358775" algn="just" fontAlgn="base">
              <a:lnSpc>
                <a:spcPct val="120000"/>
              </a:lnSpc>
              <a:spcAft>
                <a:spcPts val="80"/>
              </a:spcAft>
              <a:buClr>
                <a:schemeClr val="accent1">
                  <a:lumMod val="75000"/>
                </a:schemeClr>
              </a:buClr>
              <a:buSzPts val="1400"/>
              <a:buFont typeface="Symbol" panose="05050102010706020507" pitchFamily="18" charset="2"/>
              <a:buChar char="-"/>
            </a:pPr>
            <a:r>
              <a:rPr lang="bg-BG" sz="2400" dirty="0">
                <a:solidFill>
                  <a:prstClr val="black"/>
                </a:solidFill>
              </a:rPr>
              <a:t>При многофирмена работа трябва да има възможност за споделяне на данни - най-вече данни за контрагенти и продукти и свързаните с това задължения, плащания, сервиз, взаимоотношения и т.н. Тази възможност е изключително важна, но поради сложността ѝ не се предлага от всички ERP системи; </a:t>
            </a:r>
            <a:endParaRPr lang="bg-BG" sz="2400" dirty="0">
              <a:solidFill>
                <a:prstClr val="black"/>
              </a:solidFill>
              <a:latin typeface="Cambria" panose="02040503050406030204" pitchFamily="18" charset="0"/>
            </a:endParaRPr>
          </a:p>
        </p:txBody>
      </p:sp>
    </p:spTree>
    <p:extLst>
      <p:ext uri="{BB962C8B-B14F-4D97-AF65-F5344CB8AC3E}">
        <p14:creationId xmlns:p14="http://schemas.microsoft.com/office/powerpoint/2010/main" val="392441379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81674E5-CD74-4638-A238-012A517DC16A}" type="slidenum">
              <a:rPr lang="bg-BG" smtClean="0"/>
              <a:t>68</a:t>
            </a:fld>
            <a:endParaRPr lang="bg-BG" dirty="0"/>
          </a:p>
        </p:txBody>
      </p:sp>
      <p:sp>
        <p:nvSpPr>
          <p:cNvPr id="2" name="Правоъгълник 1"/>
          <p:cNvSpPr/>
          <p:nvPr/>
        </p:nvSpPr>
        <p:spPr>
          <a:xfrm>
            <a:off x="2209799" y="166084"/>
            <a:ext cx="9824357" cy="6293133"/>
          </a:xfrm>
          <a:prstGeom prst="rect">
            <a:avLst/>
          </a:prstGeom>
        </p:spPr>
        <p:txBody>
          <a:bodyPr wrap="square">
            <a:spAutoFit/>
          </a:bodyPr>
          <a:lstStyle/>
          <a:p>
            <a:pPr marL="620713" marR="69215" lvl="0" indent="-358775" algn="just" fontAlgn="base">
              <a:lnSpc>
                <a:spcPct val="120000"/>
              </a:lnSpc>
              <a:spcAft>
                <a:spcPts val="80"/>
              </a:spcAft>
              <a:buClr>
                <a:schemeClr val="accent1">
                  <a:lumMod val="75000"/>
                </a:schemeClr>
              </a:buClr>
              <a:buSzPts val="1400"/>
              <a:buFont typeface="Symbol" panose="05050102010706020507" pitchFamily="18" charset="2"/>
              <a:buChar char="-"/>
            </a:pPr>
            <a:r>
              <a:rPr lang="bg-BG" sz="2400" dirty="0">
                <a:solidFill>
                  <a:prstClr val="black"/>
                </a:solidFill>
                <a:latin typeface="Cambria" panose="02040503050406030204" pitchFamily="18" charset="0"/>
              </a:rPr>
              <a:t>Отвореност за свързване със съпътстващи системи – това са уебстраници и други подсистеми, които могат да се използват от различните предприятия; </a:t>
            </a:r>
          </a:p>
          <a:p>
            <a:pPr marL="914400" marR="69215" indent="-457200" algn="just" fontAlgn="base">
              <a:lnSpc>
                <a:spcPct val="120000"/>
              </a:lnSpc>
              <a:spcAft>
                <a:spcPts val="80"/>
              </a:spcAft>
              <a:buClr>
                <a:schemeClr val="accent1">
                  <a:lumMod val="75000"/>
                </a:schemeClr>
              </a:buClr>
              <a:buSzPts val="1400"/>
              <a:buFont typeface="+mj-lt"/>
              <a:buAutoNum type="arabicPeriod" startAt="4"/>
            </a:pPr>
            <a:r>
              <a:rPr lang="bg-BG" dirty="0">
                <a:solidFill>
                  <a:srgbClr val="000000"/>
                </a:solidFill>
                <a:latin typeface="Times New Roman" panose="02020603050405020304" pitchFamily="18" charset="0"/>
                <a:ea typeface="Times New Roman" panose="02020603050405020304" pitchFamily="18" charset="0"/>
              </a:rPr>
              <a:t> </a:t>
            </a:r>
            <a:r>
              <a:rPr lang="bg-BG" sz="2400" dirty="0">
                <a:solidFill>
                  <a:prstClr val="black"/>
                </a:solidFill>
                <a:latin typeface="Cambria" panose="02040503050406030204" pitchFamily="18" charset="0"/>
              </a:rPr>
              <a:t>Гъвкавост </a:t>
            </a:r>
          </a:p>
          <a:p>
            <a:pPr marL="6350" marR="69215" indent="457200" algn="just">
              <a:lnSpc>
                <a:spcPct val="141000"/>
              </a:lnSpc>
              <a:spcAft>
                <a:spcPts val="80"/>
              </a:spcAft>
            </a:pPr>
            <a:r>
              <a:rPr lang="bg-BG" sz="2400" dirty="0">
                <a:solidFill>
                  <a:prstClr val="black"/>
                </a:solidFill>
                <a:latin typeface="Cambria" panose="02040503050406030204" pitchFamily="18" charset="0"/>
              </a:rPr>
              <a:t>Гъвкавостта на една система представлява степента, в която тази система може да се приспособява към различни типове бизнес и различни стилове на управление. </a:t>
            </a:r>
          </a:p>
          <a:p>
            <a:pPr marL="6350" marR="69215" indent="457200" algn="just">
              <a:lnSpc>
                <a:spcPct val="141000"/>
              </a:lnSpc>
              <a:spcAft>
                <a:spcPts val="80"/>
              </a:spcAft>
            </a:pPr>
            <a:r>
              <a:rPr lang="bg-BG" sz="2400" dirty="0">
                <a:solidFill>
                  <a:prstClr val="black"/>
                </a:solidFill>
                <a:latin typeface="Cambria" panose="02040503050406030204" pitchFamily="18" charset="0"/>
              </a:rPr>
              <a:t>Гъвкавостта на една система е трудно оценима, като представените фактори могат да се използват само за обща насока: </a:t>
            </a:r>
          </a:p>
          <a:p>
            <a:pPr marL="620713" marR="69215" indent="-358775" algn="just" fontAlgn="base">
              <a:lnSpc>
                <a:spcPct val="120000"/>
              </a:lnSpc>
              <a:spcAft>
                <a:spcPts val="80"/>
              </a:spcAft>
              <a:buClr>
                <a:schemeClr val="accent1">
                  <a:lumMod val="75000"/>
                </a:schemeClr>
              </a:buClr>
              <a:buSzPts val="1400"/>
              <a:buFont typeface="Symbol" panose="05050102010706020507" pitchFamily="18" charset="2"/>
              <a:buChar char="-"/>
            </a:pPr>
            <a:r>
              <a:rPr lang="bg-BG" sz="2400" dirty="0">
                <a:solidFill>
                  <a:prstClr val="black"/>
                </a:solidFill>
                <a:latin typeface="Cambria" panose="02040503050406030204" pitchFamily="18" charset="0"/>
              </a:rPr>
              <a:t>Възможност за съвместяване на системата към различни документни модели. Документният модел показва последователността от документи, които се обработват във фирмата, например Оферта – Проформа – Фактура; </a:t>
            </a:r>
          </a:p>
        </p:txBody>
      </p:sp>
    </p:spTree>
    <p:extLst>
      <p:ext uri="{BB962C8B-B14F-4D97-AF65-F5344CB8AC3E}">
        <p14:creationId xmlns:p14="http://schemas.microsoft.com/office/powerpoint/2010/main" val="149148085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81674E5-CD74-4638-A238-012A517DC16A}" type="slidenum">
              <a:rPr lang="bg-BG" smtClean="0"/>
              <a:t>69</a:t>
            </a:fld>
            <a:endParaRPr lang="bg-BG" dirty="0"/>
          </a:p>
        </p:txBody>
      </p:sp>
      <p:sp>
        <p:nvSpPr>
          <p:cNvPr id="2" name="Правоъгълник 1"/>
          <p:cNvSpPr/>
          <p:nvPr/>
        </p:nvSpPr>
        <p:spPr>
          <a:xfrm>
            <a:off x="1910443" y="237563"/>
            <a:ext cx="10074727" cy="4537139"/>
          </a:xfrm>
          <a:prstGeom prst="rect">
            <a:avLst/>
          </a:prstGeom>
        </p:spPr>
        <p:txBody>
          <a:bodyPr wrap="square">
            <a:spAutoFit/>
          </a:bodyPr>
          <a:lstStyle/>
          <a:p>
            <a:pPr marL="620713" marR="69215" indent="-358775" algn="just" fontAlgn="base">
              <a:lnSpc>
                <a:spcPct val="120000"/>
              </a:lnSpc>
              <a:spcAft>
                <a:spcPts val="80"/>
              </a:spcAft>
              <a:buClr>
                <a:schemeClr val="accent1">
                  <a:lumMod val="75000"/>
                </a:schemeClr>
              </a:buClr>
              <a:buSzPts val="1400"/>
              <a:buFont typeface="Symbol" panose="05050102010706020507" pitchFamily="18" charset="2"/>
              <a:buChar char="-"/>
            </a:pPr>
            <a:r>
              <a:rPr lang="bg-BG" sz="2400" dirty="0">
                <a:solidFill>
                  <a:prstClr val="black"/>
                </a:solidFill>
                <a:latin typeface="Cambria" panose="02040503050406030204" pitchFamily="18" charset="0"/>
              </a:rPr>
              <a:t>Възможност за промяна на екраните за въвеждане съобразно потребностите; </a:t>
            </a:r>
          </a:p>
          <a:p>
            <a:pPr marL="620713" marR="69215" indent="-358775" algn="just" fontAlgn="base">
              <a:lnSpc>
                <a:spcPct val="120000"/>
              </a:lnSpc>
              <a:spcAft>
                <a:spcPts val="80"/>
              </a:spcAft>
              <a:buClr>
                <a:schemeClr val="accent1">
                  <a:lumMod val="75000"/>
                </a:schemeClr>
              </a:buClr>
              <a:buSzPts val="1400"/>
              <a:buFont typeface="Symbol" panose="05050102010706020507" pitchFamily="18" charset="2"/>
              <a:buChar char="-"/>
            </a:pPr>
            <a:r>
              <a:rPr lang="bg-BG" sz="2400" dirty="0">
                <a:solidFill>
                  <a:prstClr val="black"/>
                </a:solidFill>
                <a:latin typeface="Cambria" panose="02040503050406030204" pitchFamily="18" charset="0"/>
              </a:rPr>
              <a:t>Възможност за създаване на „потребителски” полета. Това са допълнителни полета, които не са предвидени стандартно в системата. Потребителските полета трябва да могат да се обработват по подобие на стандартните полета. В общия случай, потребителските полета трябва да могат да се филтрират, сортират, групират, сумират - възможност за комбиниране на различни екрани и съставяне на индивидуален потребителски интерфейс. </a:t>
            </a:r>
          </a:p>
        </p:txBody>
      </p:sp>
    </p:spTree>
    <p:extLst>
      <p:ext uri="{BB962C8B-B14F-4D97-AF65-F5344CB8AC3E}">
        <p14:creationId xmlns:p14="http://schemas.microsoft.com/office/powerpoint/2010/main" val="39682846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81674E5-CD74-4638-A238-012A517DC16A}" type="slidenum">
              <a:rPr lang="bg-BG" smtClean="0"/>
              <a:t>7</a:t>
            </a:fld>
            <a:endParaRPr lang="bg-BG" dirty="0"/>
          </a:p>
        </p:txBody>
      </p:sp>
      <p:sp>
        <p:nvSpPr>
          <p:cNvPr id="2" name="Правоъгълник 1"/>
          <p:cNvSpPr/>
          <p:nvPr/>
        </p:nvSpPr>
        <p:spPr>
          <a:xfrm>
            <a:off x="1698171" y="0"/>
            <a:ext cx="10493829" cy="6334042"/>
          </a:xfrm>
          <a:prstGeom prst="rect">
            <a:avLst/>
          </a:prstGeom>
        </p:spPr>
        <p:txBody>
          <a:bodyPr wrap="square">
            <a:spAutoFit/>
          </a:bodyPr>
          <a:lstStyle/>
          <a:p>
            <a:pPr indent="457200" algn="just">
              <a:lnSpc>
                <a:spcPct val="130000"/>
              </a:lnSpc>
              <a:buClr>
                <a:schemeClr val="accent1">
                  <a:lumMod val="75000"/>
                </a:schemeClr>
              </a:buClr>
              <a:buSzPct val="85000"/>
            </a:pPr>
            <a:r>
              <a:rPr lang="bg-BG" sz="2400" dirty="0"/>
              <a:t>В една организация може да има много бизнес системи, чрез които тя функционира. Отделните елементи на бизнес системата се намират в равновесие помежду си.</a:t>
            </a:r>
          </a:p>
          <a:p>
            <a:pPr indent="457200" algn="just">
              <a:lnSpc>
                <a:spcPct val="130000"/>
              </a:lnSpc>
              <a:buClr>
                <a:schemeClr val="accent1">
                  <a:lumMod val="75000"/>
                </a:schemeClr>
              </a:buClr>
              <a:buSzPct val="85000"/>
            </a:pPr>
            <a:r>
              <a:rPr lang="bg-BG" sz="2400" dirty="0"/>
              <a:t>Елементи на бизнес системата: </a:t>
            </a:r>
          </a:p>
          <a:p>
            <a:pPr marL="800100" indent="-457200" algn="just">
              <a:lnSpc>
                <a:spcPct val="130000"/>
              </a:lnSpc>
              <a:buClr>
                <a:schemeClr val="accent1">
                  <a:lumMod val="75000"/>
                </a:schemeClr>
              </a:buClr>
              <a:buSzPct val="85000"/>
              <a:buFont typeface="+mj-lt"/>
              <a:buAutoNum type="arabicPeriod"/>
            </a:pPr>
            <a:r>
              <a:rPr lang="bg-BG" sz="2400" dirty="0"/>
              <a:t>Потребители – хора, които използват и получават продуктите и услугите, произведени от бизнес системата. Те могат да бъдат външни за организацията клиенти, които ползват съответните продукти и/или услуги, или вътрешни за организацията потребители. Пример за вътрешен потребител са служителите, които получават фиш за заплата от системата за заплати на фирмата. Обикновено под потребител или клиент се разбират външните за организацията потребители, но тук понятието потребител се използва в по-широки граници. </a:t>
            </a:r>
          </a:p>
        </p:txBody>
      </p:sp>
    </p:spTree>
    <p:extLst>
      <p:ext uri="{BB962C8B-B14F-4D97-AF65-F5344CB8AC3E}">
        <p14:creationId xmlns:p14="http://schemas.microsoft.com/office/powerpoint/2010/main" val="46686568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81674E5-CD74-4638-A238-012A517DC16A}" type="slidenum">
              <a:rPr lang="bg-BG" smtClean="0"/>
              <a:t>70</a:t>
            </a:fld>
            <a:endParaRPr lang="bg-BG" dirty="0"/>
          </a:p>
        </p:txBody>
      </p:sp>
      <p:sp>
        <p:nvSpPr>
          <p:cNvPr id="2" name="Правоъгълник 1"/>
          <p:cNvSpPr/>
          <p:nvPr/>
        </p:nvSpPr>
        <p:spPr>
          <a:xfrm>
            <a:off x="2032000" y="0"/>
            <a:ext cx="9969500" cy="6082691"/>
          </a:xfrm>
          <a:prstGeom prst="rect">
            <a:avLst/>
          </a:prstGeom>
        </p:spPr>
        <p:txBody>
          <a:bodyPr wrap="square">
            <a:spAutoFit/>
          </a:bodyPr>
          <a:lstStyle/>
          <a:p>
            <a:pPr marL="914400" marR="69215" indent="-457200" algn="just" fontAlgn="base">
              <a:lnSpc>
                <a:spcPct val="120000"/>
              </a:lnSpc>
              <a:spcAft>
                <a:spcPts val="80"/>
              </a:spcAft>
              <a:buClr>
                <a:schemeClr val="accent1">
                  <a:lumMod val="75000"/>
                </a:schemeClr>
              </a:buClr>
              <a:buSzPts val="1400"/>
              <a:buFont typeface="+mj-lt"/>
              <a:buAutoNum type="arabicPeriod" startAt="5"/>
            </a:pPr>
            <a:r>
              <a:rPr lang="bg-BG" sz="2400" dirty="0">
                <a:solidFill>
                  <a:srgbClr val="000000"/>
                </a:solidFill>
                <a:ea typeface="Times New Roman" panose="02020603050405020304" pitchFamily="18" charset="0"/>
              </a:rPr>
              <a:t>Интегрираност </a:t>
            </a:r>
          </a:p>
          <a:p>
            <a:pPr marL="6350" marR="69215" indent="457200" algn="just">
              <a:lnSpc>
                <a:spcPct val="141000"/>
              </a:lnSpc>
              <a:spcAft>
                <a:spcPts val="80"/>
              </a:spcAft>
            </a:pPr>
            <a:r>
              <a:rPr lang="bg-BG" sz="2400" dirty="0">
                <a:solidFill>
                  <a:prstClr val="black"/>
                </a:solidFill>
                <a:latin typeface="Cambria" panose="02040503050406030204" pitchFamily="18" charset="0"/>
              </a:rPr>
              <a:t>Връзката между отделните модули/раздели на една ERP система спомага за своевременен поглед над случващото се в дадената организация, автоматизира бизнес процесите, регламентира условията по упражняване на дейността. </a:t>
            </a:r>
          </a:p>
          <a:p>
            <a:pPr marL="6350" marR="69215" indent="457200" algn="just">
              <a:lnSpc>
                <a:spcPct val="141000"/>
              </a:lnSpc>
              <a:spcAft>
                <a:spcPts val="80"/>
              </a:spcAft>
            </a:pPr>
            <a:r>
              <a:rPr lang="bg-BG" sz="2400" dirty="0">
                <a:solidFill>
                  <a:prstClr val="black"/>
                </a:solidFill>
                <a:latin typeface="Cambria" panose="02040503050406030204" pitchFamily="18" charset="0"/>
              </a:rPr>
              <a:t>Често важността на пълната (или почти пълната) интеграция се подценява и се взима решение за закупуване на софтуерни продукти от различни производители и съвместяването им. Трябва да се има в предвид, че това съвместяване води до редица проблеми: </a:t>
            </a:r>
          </a:p>
          <a:p>
            <a:pPr marL="620713" marR="69215" lvl="0" indent="-358775" algn="just" fontAlgn="base">
              <a:lnSpc>
                <a:spcPct val="120000"/>
              </a:lnSpc>
              <a:spcAft>
                <a:spcPts val="80"/>
              </a:spcAft>
              <a:buClr>
                <a:schemeClr val="accent1">
                  <a:lumMod val="75000"/>
                </a:schemeClr>
              </a:buClr>
              <a:buSzPts val="1400"/>
              <a:buFont typeface="Symbol" panose="05050102010706020507" pitchFamily="18" charset="2"/>
              <a:buChar char="-"/>
            </a:pPr>
            <a:r>
              <a:rPr lang="bg-BG" sz="2400" dirty="0">
                <a:solidFill>
                  <a:prstClr val="black"/>
                </a:solidFill>
                <a:latin typeface="Cambria" panose="02040503050406030204" pitchFamily="18" charset="0"/>
              </a:rPr>
              <a:t>Възникват проблеми при обмена на данни; </a:t>
            </a:r>
          </a:p>
          <a:p>
            <a:pPr marL="620713" marR="69215" lvl="0" indent="-358775" algn="just" fontAlgn="base">
              <a:lnSpc>
                <a:spcPct val="120000"/>
              </a:lnSpc>
              <a:spcAft>
                <a:spcPts val="80"/>
              </a:spcAft>
              <a:buClr>
                <a:schemeClr val="accent1">
                  <a:lumMod val="75000"/>
                </a:schemeClr>
              </a:buClr>
              <a:buSzPts val="1400"/>
              <a:buFont typeface="Symbol" panose="05050102010706020507" pitchFamily="18" charset="2"/>
              <a:buChar char="-"/>
            </a:pPr>
            <a:r>
              <a:rPr lang="bg-BG" sz="2400" dirty="0">
                <a:solidFill>
                  <a:prstClr val="black"/>
                </a:solidFill>
                <a:latin typeface="Cambria" panose="02040503050406030204" pitchFamily="18" charset="0"/>
              </a:rPr>
              <a:t>Често връзката не е пълноценна и изисква повишено внимание при всеки обмен; </a:t>
            </a:r>
          </a:p>
        </p:txBody>
      </p:sp>
    </p:spTree>
    <p:extLst>
      <p:ext uri="{BB962C8B-B14F-4D97-AF65-F5344CB8AC3E}">
        <p14:creationId xmlns:p14="http://schemas.microsoft.com/office/powerpoint/2010/main" val="305519569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81674E5-CD74-4638-A238-012A517DC16A}" type="slidenum">
              <a:rPr lang="bg-BG" smtClean="0"/>
              <a:t>71</a:t>
            </a:fld>
            <a:endParaRPr lang="bg-BG" dirty="0"/>
          </a:p>
        </p:txBody>
      </p:sp>
      <p:sp>
        <p:nvSpPr>
          <p:cNvPr id="2" name="Правоъгълник 1"/>
          <p:cNvSpPr/>
          <p:nvPr/>
        </p:nvSpPr>
        <p:spPr>
          <a:xfrm>
            <a:off x="2032000" y="89128"/>
            <a:ext cx="10034814" cy="6331605"/>
          </a:xfrm>
          <a:prstGeom prst="rect">
            <a:avLst/>
          </a:prstGeom>
        </p:spPr>
        <p:txBody>
          <a:bodyPr wrap="square">
            <a:spAutoFit/>
          </a:bodyPr>
          <a:lstStyle/>
          <a:p>
            <a:pPr marL="620713" marR="69215" indent="-358775" algn="just" fontAlgn="base">
              <a:lnSpc>
                <a:spcPct val="120000"/>
              </a:lnSpc>
              <a:spcAft>
                <a:spcPts val="80"/>
              </a:spcAft>
              <a:buClr>
                <a:schemeClr val="accent1">
                  <a:lumMod val="75000"/>
                </a:schemeClr>
              </a:buClr>
              <a:buSzPts val="1400"/>
              <a:buFont typeface="Symbol" panose="05050102010706020507" pitchFamily="18" charset="2"/>
              <a:buChar char="-"/>
            </a:pPr>
            <a:r>
              <a:rPr lang="bg-BG" sz="2400" dirty="0">
                <a:solidFill>
                  <a:prstClr val="black"/>
                </a:solidFill>
                <a:latin typeface="Cambria" panose="02040503050406030204" pitchFamily="18" charset="0"/>
              </a:rPr>
              <a:t>Налага се въвеждане на базови номенклатури и в двата свързани софтуера и др.; </a:t>
            </a:r>
          </a:p>
          <a:p>
            <a:pPr marL="914400" marR="69215" indent="-457200" algn="just" fontAlgn="base">
              <a:lnSpc>
                <a:spcPct val="120000"/>
              </a:lnSpc>
              <a:spcAft>
                <a:spcPts val="80"/>
              </a:spcAft>
              <a:buClr>
                <a:schemeClr val="accent1">
                  <a:lumMod val="75000"/>
                </a:schemeClr>
              </a:buClr>
              <a:buSzPts val="1400"/>
              <a:buFont typeface="+mj-lt"/>
              <a:buAutoNum type="arabicPeriod" startAt="6"/>
            </a:pPr>
            <a:r>
              <a:rPr lang="bg-BG" sz="2400" dirty="0">
                <a:solidFill>
                  <a:srgbClr val="000000"/>
                </a:solidFill>
                <a:ea typeface="Times New Roman" panose="02020603050405020304" pitchFamily="18" charset="0"/>
              </a:rPr>
              <a:t>Надеждност </a:t>
            </a:r>
          </a:p>
          <a:p>
            <a:pPr marL="6350" marR="69215" indent="457200" algn="just">
              <a:lnSpc>
                <a:spcPct val="141000"/>
              </a:lnSpc>
              <a:spcAft>
                <a:spcPts val="80"/>
              </a:spcAft>
            </a:pPr>
            <a:r>
              <a:rPr lang="bg-BG" sz="2400" dirty="0">
                <a:solidFill>
                  <a:prstClr val="black"/>
                </a:solidFill>
                <a:latin typeface="Cambria" panose="02040503050406030204" pitchFamily="18" charset="0"/>
              </a:rPr>
              <a:t>Факторът „Надеждност” е изключително труден за оценка. Надеждността на една система е комплексна величина, зависеща от други фактори, която показва степента, в която системата ще остане работоспособна. </a:t>
            </a:r>
          </a:p>
          <a:p>
            <a:pPr marL="6350" marR="69215" indent="457200" algn="just">
              <a:lnSpc>
                <a:spcPct val="141000"/>
              </a:lnSpc>
              <a:spcAft>
                <a:spcPts val="80"/>
              </a:spcAft>
            </a:pPr>
            <a:r>
              <a:rPr lang="bg-BG" sz="2400" dirty="0">
                <a:solidFill>
                  <a:prstClr val="black"/>
                </a:solidFill>
                <a:latin typeface="Cambria" panose="02040503050406030204" pitchFamily="18" charset="0"/>
              </a:rPr>
              <a:t>Надеждността зависи най-вече от: </a:t>
            </a:r>
          </a:p>
          <a:p>
            <a:pPr marL="620713" marR="69215" indent="-358775" algn="just" fontAlgn="base">
              <a:lnSpc>
                <a:spcPct val="120000"/>
              </a:lnSpc>
              <a:spcAft>
                <a:spcPts val="80"/>
              </a:spcAft>
              <a:buClr>
                <a:srgbClr val="D34817">
                  <a:lumMod val="75000"/>
                </a:srgbClr>
              </a:buClr>
              <a:buSzPts val="1400"/>
              <a:buFont typeface="Symbol" panose="05050102010706020507" pitchFamily="18" charset="2"/>
              <a:buChar char="-"/>
            </a:pPr>
            <a:r>
              <a:rPr lang="bg-BG" sz="2400" dirty="0">
                <a:solidFill>
                  <a:prstClr val="black"/>
                </a:solidFill>
              </a:rPr>
              <a:t>Интегрираността на самата система;</a:t>
            </a:r>
          </a:p>
          <a:p>
            <a:pPr marL="620713" marR="69215" indent="-358775" algn="just" fontAlgn="base">
              <a:lnSpc>
                <a:spcPct val="120000"/>
              </a:lnSpc>
              <a:spcAft>
                <a:spcPts val="80"/>
              </a:spcAft>
              <a:buClr>
                <a:srgbClr val="D34817">
                  <a:lumMod val="75000"/>
                </a:srgbClr>
              </a:buClr>
              <a:buSzPts val="1400"/>
              <a:buFont typeface="Symbol" panose="05050102010706020507" pitchFamily="18" charset="2"/>
              <a:buChar char="-"/>
            </a:pPr>
            <a:r>
              <a:rPr lang="bg-BG" sz="2400" dirty="0">
                <a:solidFill>
                  <a:prstClr val="black"/>
                </a:solidFill>
              </a:rPr>
              <a:t>Начина на внедряване и поддръжка; </a:t>
            </a:r>
          </a:p>
          <a:p>
            <a:pPr marL="620713" marR="69215" indent="-358775" algn="just" fontAlgn="base">
              <a:lnSpc>
                <a:spcPct val="120000"/>
              </a:lnSpc>
              <a:spcAft>
                <a:spcPts val="80"/>
              </a:spcAft>
              <a:buClr>
                <a:srgbClr val="D34817">
                  <a:lumMod val="75000"/>
                </a:srgbClr>
              </a:buClr>
              <a:buSzPts val="1400"/>
              <a:buFont typeface="Symbol" panose="05050102010706020507" pitchFamily="18" charset="2"/>
              <a:buChar char="-"/>
            </a:pPr>
            <a:r>
              <a:rPr lang="bg-BG" sz="2400" dirty="0">
                <a:solidFill>
                  <a:prstClr val="black"/>
                </a:solidFill>
              </a:rPr>
              <a:t>Системното администриране; </a:t>
            </a:r>
          </a:p>
          <a:p>
            <a:pPr marL="620713" marR="69215" indent="-358775" algn="just" fontAlgn="base">
              <a:lnSpc>
                <a:spcPct val="120000"/>
              </a:lnSpc>
              <a:spcAft>
                <a:spcPts val="80"/>
              </a:spcAft>
              <a:buClr>
                <a:srgbClr val="D34817">
                  <a:lumMod val="75000"/>
                </a:srgbClr>
              </a:buClr>
              <a:buSzPts val="1400"/>
              <a:buFont typeface="Symbol" panose="05050102010706020507" pitchFamily="18" charset="2"/>
              <a:buChar char="-"/>
            </a:pPr>
            <a:r>
              <a:rPr lang="bg-BG" sz="2400" dirty="0">
                <a:solidFill>
                  <a:prstClr val="black"/>
                </a:solidFill>
              </a:rPr>
              <a:t>Скалируемостта на системата (дали системата е предвидена за очакваното натоварване) и други.;</a:t>
            </a:r>
          </a:p>
        </p:txBody>
      </p:sp>
    </p:spTree>
    <p:extLst>
      <p:ext uri="{BB962C8B-B14F-4D97-AF65-F5344CB8AC3E}">
        <p14:creationId xmlns:p14="http://schemas.microsoft.com/office/powerpoint/2010/main" val="261638336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81674E5-CD74-4638-A238-012A517DC16A}" type="slidenum">
              <a:rPr lang="bg-BG" smtClean="0"/>
              <a:t>72</a:t>
            </a:fld>
            <a:endParaRPr lang="bg-BG" dirty="0"/>
          </a:p>
        </p:txBody>
      </p:sp>
      <p:sp>
        <p:nvSpPr>
          <p:cNvPr id="2" name="Правоъгълник 1"/>
          <p:cNvSpPr/>
          <p:nvPr/>
        </p:nvSpPr>
        <p:spPr>
          <a:xfrm>
            <a:off x="2032000" y="0"/>
            <a:ext cx="10248900" cy="6038576"/>
          </a:xfrm>
          <a:prstGeom prst="rect">
            <a:avLst/>
          </a:prstGeom>
        </p:spPr>
        <p:txBody>
          <a:bodyPr wrap="square">
            <a:spAutoFit/>
          </a:bodyPr>
          <a:lstStyle/>
          <a:p>
            <a:pPr marL="914400" marR="69215" indent="-457200" algn="just" fontAlgn="base">
              <a:lnSpc>
                <a:spcPct val="120000"/>
              </a:lnSpc>
              <a:buClr>
                <a:schemeClr val="accent1">
                  <a:lumMod val="75000"/>
                </a:schemeClr>
              </a:buClr>
              <a:buSzPts val="1400"/>
              <a:buFont typeface="+mj-lt"/>
              <a:buAutoNum type="arabicPeriod" startAt="7"/>
            </a:pPr>
            <a:r>
              <a:rPr lang="bg-BG" sz="2400" dirty="0">
                <a:solidFill>
                  <a:srgbClr val="000000"/>
                </a:solidFill>
                <a:ea typeface="Times New Roman" panose="02020603050405020304" pitchFamily="18" charset="0"/>
              </a:rPr>
              <a:t>Сигурност на информацията </a:t>
            </a:r>
          </a:p>
          <a:p>
            <a:pPr marL="6350" marR="69215" indent="457200" algn="just">
              <a:lnSpc>
                <a:spcPct val="110000"/>
              </a:lnSpc>
            </a:pPr>
            <a:r>
              <a:rPr lang="bg-BG" sz="2400" dirty="0">
                <a:solidFill>
                  <a:prstClr val="black"/>
                </a:solidFill>
                <a:latin typeface="Cambria" panose="02040503050406030204" pitchFamily="18" charset="0"/>
              </a:rPr>
              <a:t>Основната цел на ERP система е цялостно обслужване на потребностите на една средна до голяма корпоративна организация. За да бъдат те задоволени трябва да има система за сигурност на различните нива на работа в тази организация. Мениджърите трябва да могат да определят сами, кой служител какво да вижда и до кой модул от продукта да има достъп, като това да не влияе върху ефективността при изпълнение на задълженията му. </a:t>
            </a:r>
          </a:p>
          <a:p>
            <a:pPr marL="6350" marR="69215" indent="457200" algn="just">
              <a:lnSpc>
                <a:spcPct val="120000"/>
              </a:lnSpc>
            </a:pPr>
            <a:r>
              <a:rPr lang="bg-BG" sz="2400" dirty="0">
                <a:solidFill>
                  <a:prstClr val="black"/>
                </a:solidFill>
                <a:latin typeface="Cambria" panose="02040503050406030204" pitchFamily="18" charset="0"/>
              </a:rPr>
              <a:t>Системите за сигурност условно могат да се разделят на два основни типа: </a:t>
            </a:r>
          </a:p>
          <a:p>
            <a:pPr marL="620713" marR="69215" indent="-358775" algn="just" fontAlgn="base">
              <a:lnSpc>
                <a:spcPct val="120000"/>
              </a:lnSpc>
              <a:buClr>
                <a:srgbClr val="D34817">
                  <a:lumMod val="75000"/>
                </a:srgbClr>
              </a:buClr>
              <a:buSzPts val="1400"/>
              <a:buFont typeface="Symbol" panose="05050102010706020507" pitchFamily="18" charset="2"/>
              <a:buChar char="-"/>
            </a:pPr>
            <a:r>
              <a:rPr lang="bg-BG" sz="2400" dirty="0">
                <a:solidFill>
                  <a:prstClr val="black"/>
                </a:solidFill>
              </a:rPr>
              <a:t>Система за функционална сигурност. Позволява определяне на достъпа на потребителите до функциите на системата. Когато един потребител има достъп до дадена функция, той може да манипулира всичките данни, до които тази функция има достъп. </a:t>
            </a:r>
          </a:p>
        </p:txBody>
      </p:sp>
    </p:spTree>
    <p:extLst>
      <p:ext uri="{BB962C8B-B14F-4D97-AF65-F5344CB8AC3E}">
        <p14:creationId xmlns:p14="http://schemas.microsoft.com/office/powerpoint/2010/main" val="190879326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81674E5-CD74-4638-A238-012A517DC16A}" type="slidenum">
              <a:rPr lang="bg-BG" smtClean="0"/>
              <a:t>73</a:t>
            </a:fld>
            <a:endParaRPr lang="bg-BG" dirty="0"/>
          </a:p>
        </p:txBody>
      </p:sp>
      <p:sp>
        <p:nvSpPr>
          <p:cNvPr id="2" name="Правоъгълник 1"/>
          <p:cNvSpPr/>
          <p:nvPr/>
        </p:nvSpPr>
        <p:spPr>
          <a:xfrm>
            <a:off x="2032000" y="61828"/>
            <a:ext cx="10078355" cy="6320385"/>
          </a:xfrm>
          <a:prstGeom prst="rect">
            <a:avLst/>
          </a:prstGeom>
        </p:spPr>
        <p:txBody>
          <a:bodyPr wrap="square">
            <a:spAutoFit/>
          </a:bodyPr>
          <a:lstStyle/>
          <a:p>
            <a:pPr marL="620713" marR="69215" indent="-358775" algn="just" fontAlgn="base">
              <a:lnSpc>
                <a:spcPct val="120000"/>
              </a:lnSpc>
              <a:spcAft>
                <a:spcPts val="80"/>
              </a:spcAft>
              <a:buClr>
                <a:srgbClr val="D34817">
                  <a:lumMod val="75000"/>
                </a:srgbClr>
              </a:buClr>
              <a:buSzPts val="1400"/>
              <a:buFont typeface="Symbol" panose="05050102010706020507" pitchFamily="18" charset="2"/>
              <a:buChar char="-"/>
            </a:pPr>
            <a:r>
              <a:rPr lang="bg-BG" sz="2400" dirty="0">
                <a:solidFill>
                  <a:prstClr val="black"/>
                </a:solidFill>
              </a:rPr>
              <a:t>Система за сигурност на данните. Тази система се среща много рядко в пълен вид, въпреки твърденията на повечето доставчици, че имат всякакви системи за сигурност. Идеята е да може да се определя кой потребител до кои записи има достъп. Често подобна система фигурира частично – достъпа се определя с твърдо закодирани в софтуера правила или има възможност за задаване на правила на системно ниво, но не и от потребителите. </a:t>
            </a:r>
          </a:p>
          <a:p>
            <a:pPr marL="6350" marR="69215" indent="457200" algn="just">
              <a:lnSpc>
                <a:spcPct val="120000"/>
              </a:lnSpc>
              <a:spcAft>
                <a:spcPts val="80"/>
              </a:spcAft>
            </a:pPr>
            <a:r>
              <a:rPr lang="bg-BG" sz="2400" dirty="0">
                <a:solidFill>
                  <a:prstClr val="black"/>
                </a:solidFill>
                <a:latin typeface="Cambria" panose="02040503050406030204" pitchFamily="18" charset="0"/>
              </a:rPr>
              <a:t>Добрата система за сигурност на данните трябва да позволява определяне на нивата на достъп на потребителите поотделно до всеки запис или поне тип запис.  </a:t>
            </a:r>
          </a:p>
          <a:p>
            <a:pPr marL="914400" marR="69215" lvl="0" indent="-457200" algn="just" fontAlgn="base">
              <a:lnSpc>
                <a:spcPct val="120000"/>
              </a:lnSpc>
              <a:spcAft>
                <a:spcPts val="345"/>
              </a:spcAft>
              <a:buClr>
                <a:schemeClr val="accent1">
                  <a:lumMod val="75000"/>
                </a:schemeClr>
              </a:buClr>
              <a:buSzPts val="1400"/>
              <a:buFont typeface="+mj-lt"/>
              <a:buAutoNum type="arabicPeriod" startAt="8"/>
            </a:pPr>
            <a:r>
              <a:rPr lang="bg-BG" sz="2400" dirty="0">
                <a:solidFill>
                  <a:srgbClr val="000000"/>
                </a:solidFill>
                <a:ea typeface="Times New Roman" panose="02020603050405020304" pitchFamily="18" charset="0"/>
              </a:rPr>
              <a:t>Скалируемост </a:t>
            </a:r>
          </a:p>
          <a:p>
            <a:pPr marL="6350" marR="69215" indent="457200" algn="just">
              <a:lnSpc>
                <a:spcPct val="120000"/>
              </a:lnSpc>
              <a:spcAft>
                <a:spcPts val="80"/>
              </a:spcAft>
            </a:pPr>
            <a:r>
              <a:rPr lang="bg-BG" sz="2400" dirty="0">
                <a:solidFill>
                  <a:prstClr val="black"/>
                </a:solidFill>
                <a:latin typeface="Cambria" panose="02040503050406030204" pitchFamily="18" charset="0"/>
              </a:rPr>
              <a:t>Скалируемостта на системата е способността и да поема експоненциално по-големи обеми от данни, без това да нарушава нормалната (скорост на) работа. </a:t>
            </a:r>
            <a:endParaRPr lang="en-US" sz="2400" dirty="0">
              <a:solidFill>
                <a:prstClr val="black"/>
              </a:solidFill>
              <a:latin typeface="Cambria" panose="02040503050406030204" pitchFamily="18" charset="0"/>
            </a:endParaRPr>
          </a:p>
        </p:txBody>
      </p:sp>
    </p:spTree>
    <p:extLst>
      <p:ext uri="{BB962C8B-B14F-4D97-AF65-F5344CB8AC3E}">
        <p14:creationId xmlns:p14="http://schemas.microsoft.com/office/powerpoint/2010/main" val="127055476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81674E5-CD74-4638-A238-012A517DC16A}" type="slidenum">
              <a:rPr lang="bg-BG" smtClean="0"/>
              <a:t>74</a:t>
            </a:fld>
            <a:endParaRPr lang="bg-BG" dirty="0"/>
          </a:p>
        </p:txBody>
      </p:sp>
      <p:sp>
        <p:nvSpPr>
          <p:cNvPr id="2" name="Правоъгълник 1"/>
          <p:cNvSpPr/>
          <p:nvPr/>
        </p:nvSpPr>
        <p:spPr>
          <a:xfrm>
            <a:off x="2032000" y="799014"/>
            <a:ext cx="10160000" cy="3650743"/>
          </a:xfrm>
          <a:prstGeom prst="rect">
            <a:avLst/>
          </a:prstGeom>
        </p:spPr>
        <p:txBody>
          <a:bodyPr wrap="square">
            <a:spAutoFit/>
          </a:bodyPr>
          <a:lstStyle/>
          <a:p>
            <a:pPr marL="6350" marR="69215" indent="457200" algn="just">
              <a:lnSpc>
                <a:spcPct val="120000"/>
              </a:lnSpc>
              <a:spcAft>
                <a:spcPts val="80"/>
              </a:spcAft>
            </a:pPr>
            <a:r>
              <a:rPr lang="bg-BG" sz="2400" dirty="0">
                <a:solidFill>
                  <a:prstClr val="black"/>
                </a:solidFill>
                <a:latin typeface="Cambria" panose="02040503050406030204" pitchFamily="18" charset="0"/>
              </a:rPr>
              <a:t>Често системите са замислени за определен порядък на обема информация и покачването на обема с 1-2 порядъка води до проблеми при използване им. Под обем се разбира както обема на данните, така и броят на потребителите, сървърите, филиалите, офисите и т.н. </a:t>
            </a:r>
          </a:p>
          <a:p>
            <a:pPr marL="6350" marR="69215" indent="457200" algn="just">
              <a:lnSpc>
                <a:spcPct val="120000"/>
              </a:lnSpc>
              <a:spcAft>
                <a:spcPts val="80"/>
              </a:spcAft>
            </a:pPr>
            <a:r>
              <a:rPr lang="bg-BG" sz="2400" dirty="0">
                <a:solidFill>
                  <a:prstClr val="black"/>
                </a:solidFill>
                <a:latin typeface="Cambria" panose="02040503050406030204" pitchFamily="18" charset="0"/>
              </a:rPr>
              <a:t>При растежа си фирмите създават все по-сложни йерархични организации. При избора на система е важно да се намери баланса между сложност на системата и възможността и да поеме бъдещия растеж на фирмата в близките години. </a:t>
            </a:r>
          </a:p>
        </p:txBody>
      </p:sp>
    </p:spTree>
    <p:extLst>
      <p:ext uri="{BB962C8B-B14F-4D97-AF65-F5344CB8AC3E}">
        <p14:creationId xmlns:p14="http://schemas.microsoft.com/office/powerpoint/2010/main" val="322754532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81674E5-CD74-4638-A238-012A517DC16A}" type="slidenum">
              <a:rPr lang="bg-BG" smtClean="0"/>
              <a:t>75</a:t>
            </a:fld>
            <a:endParaRPr lang="bg-BG" dirty="0"/>
          </a:p>
        </p:txBody>
      </p:sp>
      <p:sp>
        <p:nvSpPr>
          <p:cNvPr id="2" name="Правоъгълник 1"/>
          <p:cNvSpPr/>
          <p:nvPr/>
        </p:nvSpPr>
        <p:spPr>
          <a:xfrm>
            <a:off x="2032000" y="73061"/>
            <a:ext cx="10160000" cy="5877186"/>
          </a:xfrm>
          <a:prstGeom prst="rect">
            <a:avLst/>
          </a:prstGeom>
        </p:spPr>
        <p:txBody>
          <a:bodyPr wrap="square">
            <a:spAutoFit/>
          </a:bodyPr>
          <a:lstStyle/>
          <a:p>
            <a:pPr marL="914400" marR="69215" indent="-457200" algn="just" fontAlgn="base">
              <a:lnSpc>
                <a:spcPct val="120000"/>
              </a:lnSpc>
              <a:spcAft>
                <a:spcPts val="345"/>
              </a:spcAft>
              <a:buClr>
                <a:schemeClr val="accent1">
                  <a:lumMod val="75000"/>
                </a:schemeClr>
              </a:buClr>
              <a:buSzPts val="1400"/>
              <a:buFont typeface="+mj-lt"/>
              <a:buAutoNum type="arabicPeriod" startAt="9"/>
            </a:pPr>
            <a:r>
              <a:rPr lang="bg-BG" sz="2400" dirty="0">
                <a:solidFill>
                  <a:srgbClr val="000000"/>
                </a:solidFill>
                <a:ea typeface="Times New Roman" panose="02020603050405020304" pitchFamily="18" charset="0"/>
              </a:rPr>
              <a:t>Бързо и ефективно внедряване </a:t>
            </a:r>
          </a:p>
          <a:p>
            <a:pPr marL="6350" marR="69215" indent="457200" algn="just">
              <a:lnSpc>
                <a:spcPct val="120000"/>
              </a:lnSpc>
              <a:spcAft>
                <a:spcPts val="80"/>
              </a:spcAft>
            </a:pPr>
            <a:r>
              <a:rPr lang="bg-BG" sz="2400" dirty="0">
                <a:solidFill>
                  <a:prstClr val="black"/>
                </a:solidFill>
                <a:latin typeface="Cambria" panose="02040503050406030204" pitchFamily="18" charset="0"/>
              </a:rPr>
              <a:t>Бързото и ефективно внедряване често се подценява, защото е еднократен процес. Всъщност бавното или неефективно внедряване може да има изключително дълготрайни и неблагоприятни последствия, като отхвърляне на системата от някои потребители, неизползвана на функции и т.н. </a:t>
            </a:r>
          </a:p>
          <a:p>
            <a:pPr marL="6350" marR="69215" indent="457200" algn="just">
              <a:lnSpc>
                <a:spcPct val="120000"/>
              </a:lnSpc>
              <a:spcAft>
                <a:spcPts val="80"/>
              </a:spcAft>
            </a:pPr>
            <a:r>
              <a:rPr lang="bg-BG" sz="2400" dirty="0">
                <a:solidFill>
                  <a:prstClr val="black"/>
                </a:solidFill>
                <a:latin typeface="Cambria" panose="02040503050406030204" pitchFamily="18" charset="0"/>
              </a:rPr>
              <a:t>Необходимо е да се избягва поставянето на прекалени цели пред внедряването, защото това може да затрудни изключително много както внедряващия екип, така и ежедневната дейност в последствие (в случай, че се възприеме много сложен -</a:t>
            </a:r>
            <a:r>
              <a:rPr lang="bg-BG" sz="2400" dirty="0">
                <a:solidFill>
                  <a:prstClr val="black"/>
                </a:solidFill>
              </a:rPr>
              <a:t>документо</a:t>
            </a:r>
            <a:r>
              <a:rPr lang="bg-BG" sz="2400" dirty="0">
                <a:solidFill>
                  <a:prstClr val="black"/>
                </a:solidFill>
                <a:latin typeface="Cambria" panose="02040503050406030204" pitchFamily="18" charset="0"/>
              </a:rPr>
              <a:t>поток). </a:t>
            </a:r>
          </a:p>
          <a:p>
            <a:pPr marL="6350" marR="69215" indent="457200" algn="just">
              <a:lnSpc>
                <a:spcPct val="120000"/>
              </a:lnSpc>
              <a:spcAft>
                <a:spcPts val="80"/>
              </a:spcAft>
            </a:pPr>
            <a:r>
              <a:rPr lang="bg-BG" sz="2400" dirty="0">
                <a:solidFill>
                  <a:prstClr val="black"/>
                </a:solidFill>
                <a:latin typeface="Cambria" panose="02040503050406030204" pitchFamily="18" charset="0"/>
              </a:rPr>
              <a:t>Внедряването е добре да се реализира от специалисти, които имат както теоретичен, така и практически опит. Специалистите трябва добре да познават системата, която внедряват. </a:t>
            </a:r>
          </a:p>
        </p:txBody>
      </p:sp>
    </p:spTree>
    <p:extLst>
      <p:ext uri="{BB962C8B-B14F-4D97-AF65-F5344CB8AC3E}">
        <p14:creationId xmlns:p14="http://schemas.microsoft.com/office/powerpoint/2010/main" val="176632865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81674E5-CD74-4638-A238-012A517DC16A}" type="slidenum">
              <a:rPr lang="bg-BG" smtClean="0"/>
              <a:t>76</a:t>
            </a:fld>
            <a:endParaRPr lang="bg-BG" dirty="0"/>
          </a:p>
        </p:txBody>
      </p:sp>
      <p:sp>
        <p:nvSpPr>
          <p:cNvPr id="3" name="Правоъгълник 2"/>
          <p:cNvSpPr/>
          <p:nvPr/>
        </p:nvSpPr>
        <p:spPr>
          <a:xfrm>
            <a:off x="2031999" y="43069"/>
            <a:ext cx="10160001" cy="6817251"/>
          </a:xfrm>
          <a:prstGeom prst="rect">
            <a:avLst/>
          </a:prstGeom>
        </p:spPr>
        <p:txBody>
          <a:bodyPr wrap="square">
            <a:spAutoFit/>
          </a:bodyPr>
          <a:lstStyle/>
          <a:p>
            <a:pPr marL="6350" marR="69215" lvl="0" indent="457200" algn="just">
              <a:lnSpc>
                <a:spcPct val="120000"/>
              </a:lnSpc>
              <a:spcAft>
                <a:spcPts val="80"/>
              </a:spcAft>
            </a:pPr>
            <a:r>
              <a:rPr lang="bg-BG" sz="2400" dirty="0">
                <a:solidFill>
                  <a:prstClr val="black"/>
                </a:solidFill>
              </a:rPr>
              <a:t>Внедряването на система от такъв клас е стъпка от непрекъснат процес на усъвършенстване дейността на дадена организация.  </a:t>
            </a:r>
          </a:p>
          <a:p>
            <a:pPr marL="914400" marR="69215" indent="-457200" algn="just" fontAlgn="base">
              <a:lnSpc>
                <a:spcPct val="120000"/>
              </a:lnSpc>
              <a:spcAft>
                <a:spcPts val="345"/>
              </a:spcAft>
              <a:buClr>
                <a:schemeClr val="accent1">
                  <a:lumMod val="75000"/>
                </a:schemeClr>
              </a:buClr>
              <a:buSzPts val="1400"/>
              <a:buFont typeface="+mj-lt"/>
              <a:buAutoNum type="arabicPeriod" startAt="10"/>
            </a:pPr>
            <a:r>
              <a:rPr lang="bg-BG" sz="2400" dirty="0">
                <a:solidFill>
                  <a:srgbClr val="000000"/>
                </a:solidFill>
                <a:ea typeface="Times New Roman" panose="02020603050405020304" pitchFamily="18" charset="0"/>
              </a:rPr>
              <a:t>Поддръжка </a:t>
            </a:r>
          </a:p>
          <a:p>
            <a:pPr marL="6350" marR="69215" indent="457200" algn="just">
              <a:lnSpc>
                <a:spcPct val="120000"/>
              </a:lnSpc>
              <a:spcAft>
                <a:spcPts val="80"/>
              </a:spcAft>
            </a:pPr>
            <a:r>
              <a:rPr lang="bg-BG" sz="2400" dirty="0">
                <a:solidFill>
                  <a:prstClr val="black"/>
                </a:solidFill>
              </a:rPr>
              <a:t>Използваемостта и адаптивността на системата от потребителите предполага и необходимост от техническа поддръжка. Чрез съответна помощ от страна на консултантите се отстраняват грешки, оптимизират се функции и се правят подобрения. </a:t>
            </a:r>
            <a:endParaRPr lang="en-US" sz="2400" dirty="0">
              <a:solidFill>
                <a:prstClr val="black"/>
              </a:solidFill>
            </a:endParaRPr>
          </a:p>
          <a:p>
            <a:pPr marL="6350" marR="69215" indent="457200" algn="just">
              <a:lnSpc>
                <a:spcPct val="120000"/>
              </a:lnSpc>
              <a:spcAft>
                <a:spcPts val="80"/>
              </a:spcAft>
            </a:pPr>
            <a:r>
              <a:rPr lang="bg-BG" sz="2400" dirty="0">
                <a:solidFill>
                  <a:prstClr val="black"/>
                </a:solidFill>
              </a:rPr>
              <a:t>Поддръжката на системата включва: </a:t>
            </a:r>
          </a:p>
          <a:p>
            <a:pPr marL="620713" marR="69215" indent="-358775" algn="just" fontAlgn="base">
              <a:lnSpc>
                <a:spcPct val="120000"/>
              </a:lnSpc>
              <a:buClr>
                <a:srgbClr val="D34817">
                  <a:lumMod val="75000"/>
                </a:srgbClr>
              </a:buClr>
              <a:buSzPts val="1400"/>
              <a:buFont typeface="Symbol" panose="05050102010706020507" pitchFamily="18" charset="2"/>
              <a:buChar char="-"/>
            </a:pPr>
            <a:r>
              <a:rPr lang="bg-BG" sz="2400" dirty="0">
                <a:solidFill>
                  <a:prstClr val="black"/>
                </a:solidFill>
              </a:rPr>
              <a:t>дистанционна поддръжка; </a:t>
            </a:r>
          </a:p>
          <a:p>
            <a:pPr marL="620713" marR="69215" indent="-358775" algn="just" fontAlgn="base">
              <a:lnSpc>
                <a:spcPct val="120000"/>
              </a:lnSpc>
              <a:buClr>
                <a:srgbClr val="D34817">
                  <a:lumMod val="75000"/>
                </a:srgbClr>
              </a:buClr>
              <a:buSzPts val="1400"/>
              <a:buFont typeface="Symbol" panose="05050102010706020507" pitchFamily="18" charset="2"/>
              <a:buChar char="-"/>
            </a:pPr>
            <a:r>
              <a:rPr lang="bg-BG" sz="2400" dirty="0">
                <a:solidFill>
                  <a:prstClr val="black"/>
                </a:solidFill>
              </a:rPr>
              <a:t>помощ на място в офиса на клиента; </a:t>
            </a:r>
          </a:p>
          <a:p>
            <a:pPr marL="620713" marR="69215" indent="-358775" algn="just" fontAlgn="base">
              <a:lnSpc>
                <a:spcPct val="120000"/>
              </a:lnSpc>
              <a:buClr>
                <a:srgbClr val="D34817">
                  <a:lumMod val="75000"/>
                </a:srgbClr>
              </a:buClr>
              <a:buSzPts val="1400"/>
              <a:buFont typeface="Symbol" panose="05050102010706020507" pitchFamily="18" charset="2"/>
              <a:buChar char="-"/>
            </a:pPr>
            <a:r>
              <a:rPr lang="bg-BG" sz="2400" dirty="0">
                <a:solidFill>
                  <a:prstClr val="black"/>
                </a:solidFill>
              </a:rPr>
              <a:t>мигриране към нова версия на софтуера;</a:t>
            </a:r>
            <a:endParaRPr lang="en-US" sz="2400" dirty="0">
              <a:solidFill>
                <a:prstClr val="black"/>
              </a:solidFill>
            </a:endParaRPr>
          </a:p>
          <a:p>
            <a:pPr marL="620713" marR="69215" lvl="0" indent="-358775" algn="just" fontAlgn="base">
              <a:lnSpc>
                <a:spcPct val="120000"/>
              </a:lnSpc>
              <a:buClr>
                <a:srgbClr val="D34817">
                  <a:lumMod val="75000"/>
                </a:srgbClr>
              </a:buClr>
              <a:buSzPts val="1400"/>
              <a:buFont typeface="Symbol" panose="05050102010706020507" pitchFamily="18" charset="2"/>
              <a:buChar char="-"/>
            </a:pPr>
            <a:r>
              <a:rPr lang="bg-BG" sz="2400" dirty="0">
                <a:solidFill>
                  <a:prstClr val="black"/>
                </a:solidFill>
              </a:rPr>
              <a:t>оптимизация на документооборот и бизнес модел на организацията;</a:t>
            </a:r>
          </a:p>
          <a:p>
            <a:pPr marL="620713" marR="69215" indent="-358775" algn="just" fontAlgn="base">
              <a:lnSpc>
                <a:spcPct val="120000"/>
              </a:lnSpc>
              <a:buClr>
                <a:srgbClr val="D34817">
                  <a:lumMod val="75000"/>
                </a:srgbClr>
              </a:buClr>
              <a:buSzPts val="1400"/>
              <a:buFont typeface="Symbol" panose="05050102010706020507" pitchFamily="18" charset="2"/>
              <a:buChar char="-"/>
            </a:pPr>
            <a:r>
              <a:rPr lang="bg-BG" sz="2400" dirty="0">
                <a:solidFill>
                  <a:prstClr val="black"/>
                </a:solidFill>
              </a:rPr>
              <a:t>помощ при придобиване на познания за работа на служителите с програмата в организацията и др. </a:t>
            </a:r>
          </a:p>
        </p:txBody>
      </p:sp>
    </p:spTree>
    <p:extLst>
      <p:ext uri="{BB962C8B-B14F-4D97-AF65-F5344CB8AC3E}">
        <p14:creationId xmlns:p14="http://schemas.microsoft.com/office/powerpoint/2010/main" val="158311949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81674E5-CD74-4638-A238-012A517DC16A}" type="slidenum">
              <a:rPr lang="bg-BG" smtClean="0"/>
              <a:t>77</a:t>
            </a:fld>
            <a:endParaRPr lang="bg-BG" dirty="0"/>
          </a:p>
        </p:txBody>
      </p:sp>
      <p:sp>
        <p:nvSpPr>
          <p:cNvPr id="2" name="Правоъгълник 1"/>
          <p:cNvSpPr/>
          <p:nvPr/>
        </p:nvSpPr>
        <p:spPr>
          <a:xfrm>
            <a:off x="2032000" y="430476"/>
            <a:ext cx="9871529" cy="4601260"/>
          </a:xfrm>
          <a:prstGeom prst="rect">
            <a:avLst/>
          </a:prstGeom>
        </p:spPr>
        <p:txBody>
          <a:bodyPr wrap="square">
            <a:spAutoFit/>
          </a:bodyPr>
          <a:lstStyle/>
          <a:p>
            <a:pPr marL="914400" marR="69215" indent="-457200" algn="just" fontAlgn="base">
              <a:lnSpc>
                <a:spcPct val="120000"/>
              </a:lnSpc>
              <a:spcAft>
                <a:spcPts val="345"/>
              </a:spcAft>
              <a:buClr>
                <a:schemeClr val="accent1">
                  <a:lumMod val="75000"/>
                </a:schemeClr>
              </a:buClr>
              <a:buSzPts val="1400"/>
              <a:buFont typeface="+mj-lt"/>
              <a:buAutoNum type="arabicPeriod" startAt="11"/>
            </a:pPr>
            <a:r>
              <a:rPr lang="bg-BG" sz="2400" dirty="0">
                <a:solidFill>
                  <a:srgbClr val="000000"/>
                </a:solidFill>
                <a:ea typeface="Times New Roman" panose="02020603050405020304" pitchFamily="18" charset="0"/>
              </a:rPr>
              <a:t>Технология </a:t>
            </a:r>
          </a:p>
          <a:p>
            <a:pPr marL="6350" marR="69215" indent="457200" algn="just">
              <a:lnSpc>
                <a:spcPct val="120000"/>
              </a:lnSpc>
              <a:spcAft>
                <a:spcPts val="80"/>
              </a:spcAft>
            </a:pPr>
            <a:r>
              <a:rPr lang="bg-BG" sz="2400" dirty="0">
                <a:solidFill>
                  <a:prstClr val="black"/>
                </a:solidFill>
              </a:rPr>
              <a:t>Използването на най-нови технологии не е най-важната характеристика на една ERP система, но в същото време използването на остарели технологии крие редица опасности: </a:t>
            </a:r>
          </a:p>
          <a:p>
            <a:pPr marL="620713" marR="69215" lvl="0" indent="-358775" algn="just" fontAlgn="base">
              <a:lnSpc>
                <a:spcPct val="120000"/>
              </a:lnSpc>
              <a:spcAft>
                <a:spcPts val="80"/>
              </a:spcAft>
              <a:buClr>
                <a:srgbClr val="D34817">
                  <a:lumMod val="75000"/>
                </a:srgbClr>
              </a:buClr>
              <a:buSzPts val="1400"/>
              <a:buFont typeface="Symbol" panose="05050102010706020507" pitchFamily="18" charset="2"/>
              <a:buChar char="-"/>
            </a:pPr>
            <a:r>
              <a:rPr lang="bg-BG" sz="2400" dirty="0">
                <a:solidFill>
                  <a:prstClr val="black"/>
                </a:solidFill>
              </a:rPr>
              <a:t>Лоша или липса на поддръжка за остарелите компоненти, базови системи, бази данни и т.н. </a:t>
            </a:r>
          </a:p>
          <a:p>
            <a:pPr marL="620713" marR="69215" lvl="0" indent="-358775" algn="just" fontAlgn="base">
              <a:lnSpc>
                <a:spcPct val="120000"/>
              </a:lnSpc>
              <a:spcAft>
                <a:spcPts val="80"/>
              </a:spcAft>
              <a:buClr>
                <a:srgbClr val="D34817">
                  <a:lumMod val="75000"/>
                </a:srgbClr>
              </a:buClr>
              <a:buSzPts val="1400"/>
              <a:buFont typeface="Symbol" panose="05050102010706020507" pitchFamily="18" charset="2"/>
              <a:buChar char="-"/>
            </a:pPr>
            <a:r>
              <a:rPr lang="bg-BG" sz="2400" dirty="0">
                <a:solidFill>
                  <a:prstClr val="black"/>
                </a:solidFill>
              </a:rPr>
              <a:t>Слаба производителност при големи обеми данни, включително неизползване на пълните възможностите на съвременния хардуер; </a:t>
            </a:r>
          </a:p>
          <a:p>
            <a:pPr marL="620713" marR="69215" lvl="0" indent="-358775" algn="just" fontAlgn="base">
              <a:lnSpc>
                <a:spcPct val="120000"/>
              </a:lnSpc>
              <a:spcAft>
                <a:spcPts val="80"/>
              </a:spcAft>
              <a:buClr>
                <a:srgbClr val="D34817">
                  <a:lumMod val="75000"/>
                </a:srgbClr>
              </a:buClr>
              <a:buSzPts val="1400"/>
              <a:buFont typeface="Symbol" panose="05050102010706020507" pitchFamily="18" charset="2"/>
              <a:buChar char="-"/>
            </a:pPr>
            <a:r>
              <a:rPr lang="bg-BG" sz="2400" dirty="0">
                <a:solidFill>
                  <a:prstClr val="black"/>
                </a:solidFill>
              </a:rPr>
              <a:t>По-слаби възможности за архивиране, защита и др. </a:t>
            </a:r>
          </a:p>
        </p:txBody>
      </p:sp>
    </p:spTree>
    <p:extLst>
      <p:ext uri="{BB962C8B-B14F-4D97-AF65-F5344CB8AC3E}">
        <p14:creationId xmlns:p14="http://schemas.microsoft.com/office/powerpoint/2010/main" val="81229083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81674E5-CD74-4638-A238-012A517DC16A}" type="slidenum">
              <a:rPr lang="bg-BG" smtClean="0"/>
              <a:t>78</a:t>
            </a:fld>
            <a:endParaRPr lang="bg-BG" dirty="0"/>
          </a:p>
        </p:txBody>
      </p:sp>
      <p:sp>
        <p:nvSpPr>
          <p:cNvPr id="2" name="Правоъгълник 1"/>
          <p:cNvSpPr/>
          <p:nvPr/>
        </p:nvSpPr>
        <p:spPr>
          <a:xfrm>
            <a:off x="2032000" y="56558"/>
            <a:ext cx="10160000" cy="6128344"/>
          </a:xfrm>
          <a:prstGeom prst="rect">
            <a:avLst/>
          </a:prstGeom>
        </p:spPr>
        <p:txBody>
          <a:bodyPr wrap="square">
            <a:spAutoFit/>
          </a:bodyPr>
          <a:lstStyle/>
          <a:p>
            <a:pPr marL="914400" marR="69215" lvl="0" indent="-457200" algn="just" fontAlgn="base">
              <a:lnSpc>
                <a:spcPct val="120000"/>
              </a:lnSpc>
              <a:spcAft>
                <a:spcPts val="345"/>
              </a:spcAft>
              <a:buClr>
                <a:schemeClr val="accent1">
                  <a:lumMod val="75000"/>
                </a:schemeClr>
              </a:buClr>
              <a:buSzPts val="1400"/>
              <a:buFont typeface="+mj-lt"/>
              <a:buAutoNum type="arabicPeriod" startAt="12"/>
            </a:pPr>
            <a:r>
              <a:rPr lang="bg-BG" sz="2400" dirty="0">
                <a:solidFill>
                  <a:srgbClr val="000000"/>
                </a:solidFill>
                <a:ea typeface="Times New Roman" panose="02020603050405020304" pitchFamily="18" charset="0"/>
              </a:rPr>
              <a:t>Допълнителни разработки </a:t>
            </a:r>
          </a:p>
          <a:p>
            <a:pPr marL="6350" marR="69215" indent="457200" algn="just">
              <a:lnSpc>
                <a:spcPct val="120000"/>
              </a:lnSpc>
              <a:spcAft>
                <a:spcPts val="80"/>
              </a:spcAft>
            </a:pPr>
            <a:r>
              <a:rPr lang="bg-BG" sz="2400" dirty="0">
                <a:solidFill>
                  <a:prstClr val="black"/>
                </a:solidFill>
              </a:rPr>
              <a:t>ERP системите имат възможност за добавяне на модули, които да допълнят базовата функционалност със специфичните за дейността разширения. Оценката по този критерий е двустранна. От една страна самата система трябва да предоставя адекватни възможности за разширяване. От друга страна внедрителският екип трябва да има възможност да изработи нужните допълнителни модули. </a:t>
            </a:r>
          </a:p>
          <a:p>
            <a:pPr marL="914400" marR="69215" indent="-457200" algn="just" fontAlgn="base">
              <a:lnSpc>
                <a:spcPct val="120000"/>
              </a:lnSpc>
              <a:spcAft>
                <a:spcPts val="345"/>
              </a:spcAft>
              <a:buClr>
                <a:schemeClr val="accent1">
                  <a:lumMod val="75000"/>
                </a:schemeClr>
              </a:buClr>
              <a:buSzPts val="1400"/>
              <a:buFont typeface="+mj-lt"/>
              <a:buAutoNum type="arabicPeriod" startAt="13"/>
            </a:pPr>
            <a:r>
              <a:rPr lang="bg-BG" sz="2400" dirty="0">
                <a:solidFill>
                  <a:srgbClr val="000000"/>
                </a:solidFill>
                <a:ea typeface="Times New Roman" panose="02020603050405020304" pitchFamily="18" charset="0"/>
              </a:rPr>
              <a:t>Лесен достъп </a:t>
            </a:r>
            <a:endParaRPr lang="en-US" sz="2400" dirty="0">
              <a:solidFill>
                <a:srgbClr val="000000"/>
              </a:solidFill>
              <a:ea typeface="Times New Roman" panose="02020603050405020304" pitchFamily="18" charset="0"/>
            </a:endParaRPr>
          </a:p>
          <a:p>
            <a:pPr lvl="0" algn="just">
              <a:lnSpc>
                <a:spcPct val="130000"/>
              </a:lnSpc>
            </a:pPr>
            <a:r>
              <a:rPr lang="bg-BG" sz="2400" b="1" i="1" dirty="0">
                <a:solidFill>
                  <a:prstClr val="black"/>
                </a:solidFill>
              </a:rPr>
              <a:t>Предимства на ERP-системите</a:t>
            </a:r>
          </a:p>
          <a:p>
            <a:pPr lvl="0" indent="457200" algn="just">
              <a:lnSpc>
                <a:spcPct val="130000"/>
              </a:lnSpc>
            </a:pPr>
            <a:r>
              <a:rPr lang="bg-BG" sz="2400" dirty="0">
                <a:solidFill>
                  <a:prstClr val="black"/>
                </a:solidFill>
              </a:rPr>
              <a:t> ERP е система, която налага на фирмата да има строго регламентирани бизнес процеси. Тя е средство за подобряване на мениджмънта и по този начин за увеличаване на конкурентоспособността. </a:t>
            </a:r>
          </a:p>
        </p:txBody>
      </p:sp>
    </p:spTree>
    <p:extLst>
      <p:ext uri="{BB962C8B-B14F-4D97-AF65-F5344CB8AC3E}">
        <p14:creationId xmlns:p14="http://schemas.microsoft.com/office/powerpoint/2010/main" val="158918132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81674E5-CD74-4638-A238-012A517DC16A}" type="slidenum">
              <a:rPr lang="bg-BG" smtClean="0"/>
              <a:t>79</a:t>
            </a:fld>
            <a:endParaRPr lang="bg-BG" dirty="0"/>
          </a:p>
        </p:txBody>
      </p:sp>
      <p:sp>
        <p:nvSpPr>
          <p:cNvPr id="2" name="Rectangle 1"/>
          <p:cNvSpPr/>
          <p:nvPr/>
        </p:nvSpPr>
        <p:spPr>
          <a:xfrm>
            <a:off x="1862667" y="156374"/>
            <a:ext cx="10329333" cy="5849999"/>
          </a:xfrm>
          <a:prstGeom prst="rect">
            <a:avLst/>
          </a:prstGeom>
        </p:spPr>
        <p:txBody>
          <a:bodyPr wrap="square">
            <a:spAutoFit/>
          </a:bodyPr>
          <a:lstStyle/>
          <a:p>
            <a:pPr indent="457200" algn="just">
              <a:lnSpc>
                <a:spcPct val="130000"/>
              </a:lnSpc>
            </a:pPr>
            <a:r>
              <a:rPr lang="bg-BG" sz="2400" dirty="0">
                <a:solidFill>
                  <a:prstClr val="black"/>
                </a:solidFill>
                <a:latin typeface="Cambria" panose="02040503050406030204" pitchFamily="18" charset="0"/>
              </a:rPr>
              <a:t>Предимствата на ERP-системите са: </a:t>
            </a:r>
          </a:p>
          <a:p>
            <a:pPr marL="890588" indent="-395288" algn="just">
              <a:lnSpc>
                <a:spcPct val="120000"/>
              </a:lnSpc>
              <a:buClr>
                <a:schemeClr val="accent1">
                  <a:lumMod val="75000"/>
                </a:schemeClr>
              </a:buClr>
              <a:buSzPct val="85000"/>
              <a:buFont typeface="Wingdings" panose="05000000000000000000" pitchFamily="2" charset="2"/>
              <a:buChar char="q"/>
              <a:defRPr/>
            </a:pPr>
            <a:r>
              <a:rPr lang="bg-BG" sz="2400" dirty="0">
                <a:latin typeface="Cambria" panose="02040503050406030204" pitchFamily="18" charset="0"/>
              </a:rPr>
              <a:t>комплексно преосмисляне и преоценка на фирмена организация, политика и практика, по повод на внедряването на ERP-система; </a:t>
            </a:r>
          </a:p>
          <a:p>
            <a:pPr marL="890588" indent="-395288" algn="just">
              <a:lnSpc>
                <a:spcPct val="120000"/>
              </a:lnSpc>
              <a:buClr>
                <a:schemeClr val="accent1">
                  <a:lumMod val="75000"/>
                </a:schemeClr>
              </a:buClr>
              <a:buSzPct val="85000"/>
              <a:buFont typeface="Wingdings" panose="05000000000000000000" pitchFamily="2" charset="2"/>
              <a:buChar char="q"/>
              <a:defRPr/>
            </a:pPr>
            <a:r>
              <a:rPr lang="bg-BG" sz="2400" dirty="0">
                <a:latin typeface="Cambria" panose="02040503050406030204" pitchFamily="18" charset="0"/>
              </a:rPr>
              <a:t>осъзнаване взаимовързката на действията на всички служители, реално създаване на колективност в работата;</a:t>
            </a:r>
          </a:p>
          <a:p>
            <a:pPr marL="890588" indent="-395288" algn="just">
              <a:lnSpc>
                <a:spcPct val="120000"/>
              </a:lnSpc>
              <a:buClr>
                <a:schemeClr val="accent1">
                  <a:lumMod val="75000"/>
                </a:schemeClr>
              </a:buClr>
              <a:buSzPct val="85000"/>
              <a:buFont typeface="Wingdings" panose="05000000000000000000" pitchFamily="2" charset="2"/>
              <a:buChar char="q"/>
              <a:defRPr/>
            </a:pPr>
            <a:r>
              <a:rPr lang="bg-BG" sz="2400" dirty="0">
                <a:latin typeface="Cambria" panose="02040503050406030204" pitchFamily="18" charset="0"/>
              </a:rPr>
              <a:t>оптимизация на всички работни процеси (производствени, търговски, управленски); </a:t>
            </a:r>
          </a:p>
          <a:p>
            <a:pPr marL="890588" lvl="0" indent="-395288" algn="just">
              <a:lnSpc>
                <a:spcPct val="120000"/>
              </a:lnSpc>
              <a:buClr>
                <a:schemeClr val="accent1">
                  <a:lumMod val="75000"/>
                </a:schemeClr>
              </a:buClr>
              <a:buSzPct val="85000"/>
              <a:buFont typeface="Wingdings" panose="05000000000000000000" pitchFamily="2" charset="2"/>
              <a:buChar char="q"/>
              <a:defRPr/>
            </a:pPr>
            <a:r>
              <a:rPr lang="bg-BG" sz="2400" dirty="0">
                <a:latin typeface="Cambria" panose="02040503050406030204" pitchFamily="18" charset="0"/>
              </a:rPr>
              <a:t>подобряване на качеството на управленските решения от произволен характер като следствие на рязко подобряване на информираността при вземане им и на достоверността на използваните данни; </a:t>
            </a:r>
          </a:p>
          <a:p>
            <a:pPr marL="890588" lvl="0" indent="-395288" algn="just">
              <a:lnSpc>
                <a:spcPct val="120000"/>
              </a:lnSpc>
              <a:buClr>
                <a:schemeClr val="accent1">
                  <a:lumMod val="75000"/>
                </a:schemeClr>
              </a:buClr>
              <a:buSzPct val="85000"/>
              <a:buFont typeface="Wingdings" panose="05000000000000000000" pitchFamily="2" charset="2"/>
              <a:buChar char="q"/>
              <a:defRPr/>
            </a:pPr>
            <a:r>
              <a:rPr lang="bg-BG" sz="2400" dirty="0">
                <a:latin typeface="Cambria" panose="02040503050406030204" pitchFamily="18" charset="0"/>
              </a:rPr>
              <a:t>бърза и адекватна реакция на промените на пазарните, технологични и финансови условия; </a:t>
            </a:r>
          </a:p>
        </p:txBody>
      </p:sp>
    </p:spTree>
    <p:extLst>
      <p:ext uri="{BB962C8B-B14F-4D97-AF65-F5344CB8AC3E}">
        <p14:creationId xmlns:p14="http://schemas.microsoft.com/office/powerpoint/2010/main" val="26525883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81674E5-CD74-4638-A238-012A517DC16A}" type="slidenum">
              <a:rPr lang="bg-BG" smtClean="0"/>
              <a:t>8</a:t>
            </a:fld>
            <a:endParaRPr lang="bg-BG" dirty="0"/>
          </a:p>
        </p:txBody>
      </p:sp>
      <p:sp>
        <p:nvSpPr>
          <p:cNvPr id="3" name="Правоъгълник 2"/>
          <p:cNvSpPr/>
          <p:nvPr/>
        </p:nvSpPr>
        <p:spPr>
          <a:xfrm>
            <a:off x="2032000" y="527083"/>
            <a:ext cx="10034814" cy="5373779"/>
          </a:xfrm>
          <a:prstGeom prst="rect">
            <a:avLst/>
          </a:prstGeom>
        </p:spPr>
        <p:txBody>
          <a:bodyPr wrap="square">
            <a:spAutoFit/>
          </a:bodyPr>
          <a:lstStyle/>
          <a:p>
            <a:pPr indent="457200" algn="just">
              <a:lnSpc>
                <a:spcPct val="130000"/>
              </a:lnSpc>
              <a:buClr>
                <a:schemeClr val="accent1">
                  <a:lumMod val="75000"/>
                </a:schemeClr>
              </a:buClr>
              <a:buSzPct val="85000"/>
            </a:pPr>
            <a:r>
              <a:rPr lang="bg-BG" sz="2400" dirty="0"/>
              <a:t>Бизнес системата може да има различни потребители. Например потребители на една фабрика за играчки са не само децата. Най-лесно се идентифицират крайните потребители и мениджърите на даден бизнес процес. </a:t>
            </a:r>
          </a:p>
          <a:p>
            <a:pPr marL="800100" indent="-457200" algn="just">
              <a:lnSpc>
                <a:spcPct val="130000"/>
              </a:lnSpc>
              <a:buClr>
                <a:schemeClr val="accent1">
                  <a:lumMod val="75000"/>
                </a:schemeClr>
              </a:buClr>
              <a:buSzPct val="85000"/>
              <a:buFont typeface="+mj-lt"/>
              <a:buAutoNum type="arabicPeriod" startAt="2"/>
            </a:pPr>
            <a:r>
              <a:rPr lang="bg-BG" sz="2400" dirty="0"/>
              <a:t>Продукти и услуги – съчетание от физически предмети, информация и услуги, които бизнес системата произвежда за своите клиенти. Изходът от една система често се нарича продукт.</a:t>
            </a:r>
          </a:p>
          <a:p>
            <a:pPr marL="800100" indent="-457200" algn="just">
              <a:lnSpc>
                <a:spcPct val="130000"/>
              </a:lnSpc>
              <a:buClr>
                <a:schemeClr val="accent1">
                  <a:lumMod val="75000"/>
                </a:schemeClr>
              </a:buClr>
              <a:buSzPct val="85000"/>
              <a:buFont typeface="+mj-lt"/>
              <a:buAutoNum type="arabicPeriod" startAt="2"/>
            </a:pPr>
            <a:r>
              <a:rPr lang="bg-BG" sz="2400" dirty="0"/>
              <a:t>Бизнес процес –множество от стъпки или дейности, които се изпълняват в рамките на работната система. Тези стъпки или дейности са свързани по време и място. </a:t>
            </a:r>
          </a:p>
        </p:txBody>
      </p:sp>
    </p:spTree>
    <p:extLst>
      <p:ext uri="{BB962C8B-B14F-4D97-AF65-F5344CB8AC3E}">
        <p14:creationId xmlns:p14="http://schemas.microsoft.com/office/powerpoint/2010/main" val="1711056664"/>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81674E5-CD74-4638-A238-012A517DC16A}" type="slidenum">
              <a:rPr lang="bg-BG" smtClean="0"/>
              <a:t>80</a:t>
            </a:fld>
            <a:endParaRPr lang="bg-BG" dirty="0"/>
          </a:p>
        </p:txBody>
      </p:sp>
      <p:sp>
        <p:nvSpPr>
          <p:cNvPr id="2" name="Rectangle 1"/>
          <p:cNvSpPr/>
          <p:nvPr/>
        </p:nvSpPr>
        <p:spPr>
          <a:xfrm>
            <a:off x="1755955" y="261699"/>
            <a:ext cx="10160000" cy="5410712"/>
          </a:xfrm>
          <a:prstGeom prst="rect">
            <a:avLst/>
          </a:prstGeom>
        </p:spPr>
        <p:txBody>
          <a:bodyPr wrap="square">
            <a:spAutoFit/>
          </a:bodyPr>
          <a:lstStyle/>
          <a:p>
            <a:pPr marL="890588" lvl="0" indent="-395288" algn="just">
              <a:lnSpc>
                <a:spcPct val="120000"/>
              </a:lnSpc>
              <a:buClr>
                <a:schemeClr val="accent1">
                  <a:lumMod val="75000"/>
                </a:schemeClr>
              </a:buClr>
              <a:buSzPct val="85000"/>
              <a:buFont typeface="Wingdings" panose="05000000000000000000" pitchFamily="2" charset="2"/>
              <a:buChar char="q"/>
              <a:defRPr/>
            </a:pPr>
            <a:r>
              <a:rPr lang="bg-BG" sz="2400" dirty="0">
                <a:latin typeface="Cambria" panose="02040503050406030204" pitchFamily="18" charset="0"/>
              </a:rPr>
              <a:t>силно намаляване на негативните последствия от закъснения, презапасявания, дефицити, отклонения от стандарти, неотчитане на тенденции и други; </a:t>
            </a:r>
          </a:p>
          <a:p>
            <a:pPr marL="890588" lvl="0" indent="-395288" algn="just">
              <a:lnSpc>
                <a:spcPct val="120000"/>
              </a:lnSpc>
              <a:buClr>
                <a:schemeClr val="accent1">
                  <a:lumMod val="75000"/>
                </a:schemeClr>
              </a:buClr>
              <a:buSzPct val="85000"/>
              <a:buFont typeface="Wingdings" panose="05000000000000000000" pitchFamily="2" charset="2"/>
              <a:buChar char="q"/>
              <a:defRPr/>
            </a:pPr>
            <a:r>
              <a:rPr lang="bg-BG" sz="2400" dirty="0">
                <a:latin typeface="Cambria" panose="02040503050406030204" pitchFamily="18" charset="0"/>
              </a:rPr>
              <a:t>подобряване събираемостта на вземанията и възвращаемостта на инвестициите; </a:t>
            </a:r>
          </a:p>
          <a:p>
            <a:pPr marL="890588" lvl="0" indent="-395288" algn="just">
              <a:lnSpc>
                <a:spcPct val="120000"/>
              </a:lnSpc>
              <a:buClr>
                <a:schemeClr val="accent1">
                  <a:lumMod val="75000"/>
                </a:schemeClr>
              </a:buClr>
              <a:buSzPct val="85000"/>
              <a:buFont typeface="Wingdings" panose="05000000000000000000" pitchFamily="2" charset="2"/>
              <a:buChar char="q"/>
              <a:defRPr/>
            </a:pPr>
            <a:r>
              <a:rPr lang="bg-BG" sz="2400" dirty="0">
                <a:latin typeface="Cambria" panose="02040503050406030204" pitchFamily="18" charset="0"/>
              </a:rPr>
              <a:t>намаляване на себестойността на продуктите; </a:t>
            </a:r>
          </a:p>
          <a:p>
            <a:pPr marL="890588" indent="-395288" algn="just">
              <a:lnSpc>
                <a:spcPct val="120000"/>
              </a:lnSpc>
              <a:buClr>
                <a:schemeClr val="accent1">
                  <a:lumMod val="75000"/>
                </a:schemeClr>
              </a:buClr>
              <a:buSzPct val="85000"/>
              <a:buFont typeface="Wingdings" panose="05000000000000000000" pitchFamily="2" charset="2"/>
              <a:buChar char="q"/>
              <a:defRPr/>
            </a:pPr>
            <a:r>
              <a:rPr lang="bg-BG" sz="2400" dirty="0">
                <a:latin typeface="Cambria" panose="02040503050406030204" pitchFamily="18" charset="0"/>
              </a:rPr>
              <a:t>подобряване на ефективността от използване на ресурсите, активите и кадрите; </a:t>
            </a:r>
          </a:p>
          <a:p>
            <a:pPr marL="890588" indent="-395288" algn="just">
              <a:lnSpc>
                <a:spcPct val="120000"/>
              </a:lnSpc>
              <a:buClr>
                <a:schemeClr val="accent1">
                  <a:lumMod val="75000"/>
                </a:schemeClr>
              </a:buClr>
              <a:buSzPct val="85000"/>
              <a:buFont typeface="Wingdings" panose="05000000000000000000" pitchFamily="2" charset="2"/>
              <a:buChar char="q"/>
              <a:defRPr/>
            </a:pPr>
            <a:r>
              <a:rPr lang="bg-BG" sz="2400" dirty="0">
                <a:latin typeface="Cambria" panose="02040503050406030204" pitchFamily="18" charset="0"/>
              </a:rPr>
              <a:t>професионално израстване на кадрите чрез пренасочване от рутинна към творческа (анализи, прогнози, вземане на решения) дейност; </a:t>
            </a:r>
          </a:p>
          <a:p>
            <a:pPr marL="890588" indent="-395288" algn="just">
              <a:lnSpc>
                <a:spcPct val="120000"/>
              </a:lnSpc>
              <a:buClr>
                <a:schemeClr val="accent1">
                  <a:lumMod val="75000"/>
                </a:schemeClr>
              </a:buClr>
              <a:buSzPct val="85000"/>
              <a:buFont typeface="Wingdings" panose="05000000000000000000" pitchFamily="2" charset="2"/>
              <a:buChar char="q"/>
              <a:defRPr/>
            </a:pPr>
            <a:r>
              <a:rPr lang="bg-BG" sz="2400" dirty="0">
                <a:latin typeface="Cambria" panose="02040503050406030204" pitchFamily="18" charset="0"/>
              </a:rPr>
              <a:t>пълен контрол върху всички процеси в предприятието. </a:t>
            </a:r>
            <a:endParaRPr lang="bg-BG" sz="2400" dirty="0"/>
          </a:p>
        </p:txBody>
      </p:sp>
    </p:spTree>
    <p:extLst>
      <p:ext uri="{BB962C8B-B14F-4D97-AF65-F5344CB8AC3E}">
        <p14:creationId xmlns:p14="http://schemas.microsoft.com/office/powerpoint/2010/main" val="40575362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81674E5-CD74-4638-A238-012A517DC16A}" type="slidenum">
              <a:rPr lang="bg-BG" smtClean="0"/>
              <a:t>9</a:t>
            </a:fld>
            <a:endParaRPr lang="bg-BG" dirty="0"/>
          </a:p>
        </p:txBody>
      </p:sp>
      <p:sp>
        <p:nvSpPr>
          <p:cNvPr id="2" name="Правоъгълник 1"/>
          <p:cNvSpPr/>
          <p:nvPr/>
        </p:nvSpPr>
        <p:spPr>
          <a:xfrm>
            <a:off x="2302327" y="413657"/>
            <a:ext cx="9688285" cy="5373779"/>
          </a:xfrm>
          <a:prstGeom prst="rect">
            <a:avLst/>
          </a:prstGeom>
        </p:spPr>
        <p:txBody>
          <a:bodyPr wrap="square">
            <a:spAutoFit/>
          </a:bodyPr>
          <a:lstStyle/>
          <a:p>
            <a:pPr marL="800100" lvl="0" indent="-457200" algn="just">
              <a:lnSpc>
                <a:spcPct val="130000"/>
              </a:lnSpc>
              <a:buClr>
                <a:srgbClr val="D34817">
                  <a:lumMod val="75000"/>
                </a:srgbClr>
              </a:buClr>
              <a:buSzPct val="85000"/>
              <a:buFont typeface="+mj-lt"/>
              <a:buAutoNum type="arabicPeriod" startAt="4"/>
            </a:pPr>
            <a:r>
              <a:rPr lang="bg-BG" sz="2400" dirty="0">
                <a:solidFill>
                  <a:prstClr val="black"/>
                </a:solidFill>
              </a:rPr>
              <a:t>Участници – хора, които изпълняват отделните стъпки в даден бизнес процес. </a:t>
            </a:r>
          </a:p>
          <a:p>
            <a:pPr marL="800100" lvl="0" indent="-457200" algn="just">
              <a:lnSpc>
                <a:spcPct val="130000"/>
              </a:lnSpc>
              <a:buClr>
                <a:srgbClr val="D34817">
                  <a:lumMod val="75000"/>
                </a:srgbClr>
              </a:buClr>
              <a:buSzPct val="85000"/>
              <a:buFont typeface="+mj-lt"/>
              <a:buAutoNum type="arabicPeriod" startAt="4"/>
            </a:pPr>
            <a:r>
              <a:rPr lang="bg-BG" sz="2400" dirty="0">
                <a:solidFill>
                  <a:prstClr val="black"/>
                </a:solidFill>
              </a:rPr>
              <a:t>Информация.</a:t>
            </a:r>
          </a:p>
          <a:p>
            <a:pPr marL="800100" lvl="0" indent="-457200" algn="just">
              <a:lnSpc>
                <a:spcPct val="130000"/>
              </a:lnSpc>
              <a:buClr>
                <a:srgbClr val="D34817">
                  <a:lumMod val="75000"/>
                </a:srgbClr>
              </a:buClr>
              <a:buSzPct val="85000"/>
              <a:buFont typeface="+mj-lt"/>
              <a:buAutoNum type="arabicPeriod" startAt="4"/>
            </a:pPr>
            <a:r>
              <a:rPr lang="bg-BG" sz="2400" dirty="0"/>
              <a:t>Технология – хардуер, софтуер и други средства и оборудване, което се използва от участниците в бизнес процеса. </a:t>
            </a:r>
          </a:p>
          <a:p>
            <a:pPr marL="800100" lvl="0" indent="-457200" algn="just">
              <a:lnSpc>
                <a:spcPct val="130000"/>
              </a:lnSpc>
              <a:buClr>
                <a:srgbClr val="D34817">
                  <a:lumMod val="75000"/>
                </a:srgbClr>
              </a:buClr>
              <a:buSzPct val="85000"/>
              <a:buFont typeface="+mj-lt"/>
              <a:buAutoNum type="arabicPeriod" startAt="4"/>
            </a:pPr>
            <a:r>
              <a:rPr lang="bg-BG" sz="2400" dirty="0"/>
              <a:t>Сфера – средата, в която функционира дадена бизнес система. Оказва влияние върху производителността ѝ. </a:t>
            </a:r>
          </a:p>
          <a:p>
            <a:pPr marL="800100" lvl="0" indent="-457200" algn="just">
              <a:lnSpc>
                <a:spcPct val="130000"/>
              </a:lnSpc>
              <a:buClr>
                <a:srgbClr val="D34817">
                  <a:lumMod val="75000"/>
                </a:srgbClr>
              </a:buClr>
              <a:buSzPct val="85000"/>
              <a:buFont typeface="+mj-lt"/>
              <a:buAutoNum type="arabicPeriod" startAt="4"/>
            </a:pPr>
            <a:r>
              <a:rPr lang="bg-BG" sz="2400" dirty="0"/>
              <a:t>Инфраструктура – споделени човешки и технически ресурси, на които бизнес системата разчита независимо, че тези ресурси са външни за нея. Такива ресурси са бази от данни, мрежови технологии, техническа инфраструктура и др.</a:t>
            </a:r>
            <a:endParaRPr lang="bg-BG" sz="2400" dirty="0">
              <a:solidFill>
                <a:prstClr val="black"/>
              </a:solidFill>
            </a:endParaRPr>
          </a:p>
        </p:txBody>
      </p:sp>
    </p:spTree>
    <p:extLst>
      <p:ext uri="{BB962C8B-B14F-4D97-AF65-F5344CB8AC3E}">
        <p14:creationId xmlns:p14="http://schemas.microsoft.com/office/powerpoint/2010/main" val="223734906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4361EAF4EEEE804591ED1A3F666257FB" ma:contentTypeVersion="3" ma:contentTypeDescription="Create a new document." ma:contentTypeScope="" ma:versionID="4e4d59e4d7bd72171769544ca7fc6be4">
  <xsd:schema xmlns:xsd="http://www.w3.org/2001/XMLSchema" xmlns:xs="http://www.w3.org/2001/XMLSchema" xmlns:p="http://schemas.microsoft.com/office/2006/metadata/properties" xmlns:ns2="042b1482-c430-45c5-8976-5a3c44353f96" targetNamespace="http://schemas.microsoft.com/office/2006/metadata/properties" ma:root="true" ma:fieldsID="b77edc5a6cba8acca2327089705a8e63" ns2:_="">
    <xsd:import namespace="042b1482-c430-45c5-8976-5a3c44353f96"/>
    <xsd:element name="properties">
      <xsd:complexType>
        <xsd:sequence>
          <xsd:element name="documentManagement">
            <xsd:complexType>
              <xsd:all>
                <xsd:element ref="ns2:MediaServiceMetadata" minOccurs="0"/>
                <xsd:element ref="ns2:MediaServiceFastMetadata"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42b1482-c430-45c5-8976-5a3c44353f9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75F356A-2D86-4909-B010-BCC60ABFC98E}">
  <ds:schemaRefs>
    <ds:schemaRef ds:uri="http://purl.org/dc/elements/1.1/"/>
    <ds:schemaRef ds:uri="http://www.w3.org/XML/1998/namespace"/>
    <ds:schemaRef ds:uri="http://purl.org/dc/dcmitype/"/>
    <ds:schemaRef ds:uri="http://schemas.microsoft.com/office/2006/documentManagement/types"/>
    <ds:schemaRef ds:uri="http://schemas.microsoft.com/office/infopath/2007/PartnerControls"/>
    <ds:schemaRef ds:uri="http://schemas.openxmlformats.org/package/2006/metadata/core-properties"/>
    <ds:schemaRef ds:uri="http://schemas.microsoft.com/office/2006/metadata/properties"/>
    <ds:schemaRef ds:uri="9963ab4d-478b-4798-9d5d-9a86e03ea512"/>
    <ds:schemaRef ds:uri="http://purl.org/dc/terms/"/>
  </ds:schemaRefs>
</ds:datastoreItem>
</file>

<file path=customXml/itemProps2.xml><?xml version="1.0" encoding="utf-8"?>
<ds:datastoreItem xmlns:ds="http://schemas.openxmlformats.org/officeDocument/2006/customXml" ds:itemID="{4A5937A1-2873-49E0-AAA4-3792EF0B0220}"/>
</file>

<file path=customXml/itemProps3.xml><?xml version="1.0" encoding="utf-8"?>
<ds:datastoreItem xmlns:ds="http://schemas.openxmlformats.org/officeDocument/2006/customXml" ds:itemID="{7951EADE-2929-4769-9463-F47DB32C29D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7139</TotalTime>
  <Words>8191</Words>
  <Application>Microsoft Office PowerPoint</Application>
  <PresentationFormat>Widescreen</PresentationFormat>
  <Paragraphs>484</Paragraphs>
  <Slides>80</Slides>
  <Notes>79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80</vt:i4>
      </vt:variant>
    </vt:vector>
  </HeadingPairs>
  <TitlesOfParts>
    <vt:vector size="88" baseType="lpstr">
      <vt:lpstr>Calibri</vt:lpstr>
      <vt:lpstr>Cambria</vt:lpstr>
      <vt:lpstr>Rockwell</vt:lpstr>
      <vt:lpstr>Rockwell Condensed</vt:lpstr>
      <vt:lpstr>Symbol</vt:lpstr>
      <vt:lpstr>Times New Roman</vt:lpstr>
      <vt:lpstr>Wingdings</vt:lpstr>
      <vt:lpstr>Wood Type</vt:lpstr>
      <vt:lpstr>Интегрирани системи за управление</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Organization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СИСТЕМЕН АНАЛИЗ</dc:title>
  <dc:creator>Windows User</dc:creator>
  <cp:lastModifiedBy>Maya</cp:lastModifiedBy>
  <cp:revision>286</cp:revision>
  <cp:lastPrinted>2023-11-28T06:55:44Z</cp:lastPrinted>
  <dcterms:created xsi:type="dcterms:W3CDTF">2022-08-03T05:13:19Z</dcterms:created>
  <dcterms:modified xsi:type="dcterms:W3CDTF">2023-11-28T08:09:01Z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0x0101004361EAF4EEEE804591ED1A3F666257FB</vt:lpwstr>
  </property>
</Properties>
</file>