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handoutMasterIdLst>
    <p:handoutMasterId r:id="rId54"/>
  </p:handoutMasterIdLst>
  <p:sldIdLst>
    <p:sldId id="256" r:id="rId5"/>
    <p:sldId id="470" r:id="rId6"/>
    <p:sldId id="471" r:id="rId7"/>
    <p:sldId id="472" r:id="rId8"/>
    <p:sldId id="473" r:id="rId9"/>
    <p:sldId id="474" r:id="rId10"/>
    <p:sldId id="517" r:id="rId11"/>
    <p:sldId id="476" r:id="rId12"/>
    <p:sldId id="475" r:id="rId13"/>
    <p:sldId id="477" r:id="rId14"/>
    <p:sldId id="480" r:id="rId15"/>
    <p:sldId id="481" r:id="rId16"/>
    <p:sldId id="478" r:id="rId17"/>
    <p:sldId id="479" r:id="rId18"/>
    <p:sldId id="261" r:id="rId19"/>
    <p:sldId id="441" r:id="rId20"/>
    <p:sldId id="442" r:id="rId21"/>
    <p:sldId id="443" r:id="rId22"/>
    <p:sldId id="444" r:id="rId23"/>
    <p:sldId id="445" r:id="rId24"/>
    <p:sldId id="446" r:id="rId25"/>
    <p:sldId id="389" r:id="rId26"/>
    <p:sldId id="266" r:id="rId27"/>
    <p:sldId id="390" r:id="rId28"/>
    <p:sldId id="447" r:id="rId29"/>
    <p:sldId id="448" r:id="rId30"/>
    <p:sldId id="482" r:id="rId31"/>
    <p:sldId id="483" r:id="rId32"/>
    <p:sldId id="484" r:id="rId33"/>
    <p:sldId id="337" r:id="rId34"/>
    <p:sldId id="392" r:id="rId35"/>
    <p:sldId id="393" r:id="rId36"/>
    <p:sldId id="485" r:id="rId37"/>
    <p:sldId id="400" r:id="rId38"/>
    <p:sldId id="401" r:id="rId39"/>
    <p:sldId id="402" r:id="rId40"/>
    <p:sldId id="403" r:id="rId41"/>
    <p:sldId id="404" r:id="rId42"/>
    <p:sldId id="486" r:id="rId43"/>
    <p:sldId id="487" r:id="rId44"/>
    <p:sldId id="488" r:id="rId45"/>
    <p:sldId id="394" r:id="rId46"/>
    <p:sldId id="395" r:id="rId47"/>
    <p:sldId id="396" r:id="rId48"/>
    <p:sldId id="397" r:id="rId49"/>
    <p:sldId id="398" r:id="rId50"/>
    <p:sldId id="341" r:id="rId51"/>
    <p:sldId id="399" r:id="rId52"/>
  </p:sldIdLst>
  <p:sldSz cx="12192000" cy="6858000"/>
  <p:notesSz cx="6761163" cy="9942513"/>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2000" autoAdjust="0"/>
  </p:normalViewPr>
  <p:slideViewPr>
    <p:cSldViewPr snapToGrid="0">
      <p:cViewPr varScale="1">
        <p:scale>
          <a:sx n="67" d="100"/>
          <a:sy n="67" d="100"/>
        </p:scale>
        <p:origin x="1128"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3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sz="quarter" idx="1"/>
          </p:nvPr>
        </p:nvSpPr>
        <p:spPr>
          <a:xfrm>
            <a:off x="3829762" y="0"/>
            <a:ext cx="2929837" cy="498853"/>
          </a:xfrm>
          <a:prstGeom prst="rect">
            <a:avLst/>
          </a:prstGeom>
        </p:spPr>
        <p:txBody>
          <a:bodyPr vert="horz" lIns="92930" tIns="46465" rIns="92930" bIns="46465" rtlCol="0"/>
          <a:lstStyle>
            <a:lvl1pPr algn="r">
              <a:defRPr sz="1200"/>
            </a:lvl1pPr>
          </a:lstStyle>
          <a:p>
            <a:fld id="{62DAF501-497E-4319-B484-C5A85BB3EFD3}" type="datetimeFigureOut">
              <a:rPr lang="bg-BG" smtClean="0"/>
              <a:t>5.12.2023 г.</a:t>
            </a:fld>
            <a:endParaRPr lang="bg-BG" dirty="0"/>
          </a:p>
        </p:txBody>
      </p:sp>
      <p:sp>
        <p:nvSpPr>
          <p:cNvPr id="4" name="Footer Placeholder 3"/>
          <p:cNvSpPr>
            <a:spLocks noGrp="1"/>
          </p:cNvSpPr>
          <p:nvPr>
            <p:ph type="ftr" sz="quarter" idx="2"/>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dirty="0"/>
          </a:p>
        </p:txBody>
      </p:sp>
      <p:sp>
        <p:nvSpPr>
          <p:cNvPr id="5" name="Slide Number Placeholder 4"/>
          <p:cNvSpPr>
            <a:spLocks noGrp="1"/>
          </p:cNvSpPr>
          <p:nvPr>
            <p:ph type="sldNum" sz="quarter" idx="3"/>
          </p:nvPr>
        </p:nvSpPr>
        <p:spPr>
          <a:xfrm>
            <a:off x="3829762" y="9443663"/>
            <a:ext cx="2929837" cy="498852"/>
          </a:xfrm>
          <a:prstGeom prst="rect">
            <a:avLst/>
          </a:prstGeom>
        </p:spPr>
        <p:txBody>
          <a:bodyPr vert="horz" lIns="92930" tIns="46465" rIns="92930" bIns="46465" rtlCol="0" anchor="b"/>
          <a:lstStyle>
            <a:lvl1pPr algn="r">
              <a:defRPr sz="1200"/>
            </a:lvl1pPr>
          </a:lstStyle>
          <a:p>
            <a:fld id="{335249C7-B5B2-4541-A187-B12F42083CB5}" type="slidenum">
              <a:rPr lang="bg-BG" smtClean="0"/>
              <a:t>‹#›</a:t>
            </a:fld>
            <a:endParaRPr lang="bg-BG" dirty="0"/>
          </a:p>
        </p:txBody>
      </p:sp>
    </p:spTree>
    <p:extLst>
      <p:ext uri="{BB962C8B-B14F-4D97-AF65-F5344CB8AC3E}">
        <p14:creationId xmlns:p14="http://schemas.microsoft.com/office/powerpoint/2010/main" val="387324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idx="1"/>
          </p:nvPr>
        </p:nvSpPr>
        <p:spPr>
          <a:xfrm>
            <a:off x="3829762" y="0"/>
            <a:ext cx="2929837" cy="498853"/>
          </a:xfrm>
          <a:prstGeom prst="rect">
            <a:avLst/>
          </a:prstGeom>
        </p:spPr>
        <p:txBody>
          <a:bodyPr vert="horz" lIns="92930" tIns="46465" rIns="92930" bIns="46465" rtlCol="0"/>
          <a:lstStyle>
            <a:lvl1pPr algn="r">
              <a:defRPr sz="1200"/>
            </a:lvl1pPr>
          </a:lstStyle>
          <a:p>
            <a:fld id="{72A934B3-15CF-49D7-9C90-2FBDF446DA56}" type="datetimeFigureOut">
              <a:rPr lang="bg-BG" smtClean="0"/>
              <a:t>5.12.2023 г.</a:t>
            </a:fld>
            <a:endParaRPr lang="bg-BG" dirty="0"/>
          </a:p>
        </p:txBody>
      </p:sp>
      <p:sp>
        <p:nvSpPr>
          <p:cNvPr id="4" name="Slide Image Placeholder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2930" tIns="46465" rIns="92930" bIns="46465" rtlCol="0" anchor="ctr"/>
          <a:lstStyle/>
          <a:p>
            <a:endParaRPr lang="bg-BG" dirty="0"/>
          </a:p>
        </p:txBody>
      </p:sp>
      <p:sp>
        <p:nvSpPr>
          <p:cNvPr id="5" name="Notes Placeholder 4"/>
          <p:cNvSpPr>
            <a:spLocks noGrp="1"/>
          </p:cNvSpPr>
          <p:nvPr>
            <p:ph type="body" sz="quarter" idx="3"/>
          </p:nvPr>
        </p:nvSpPr>
        <p:spPr>
          <a:xfrm>
            <a:off x="676117" y="4784834"/>
            <a:ext cx="5408930" cy="3914864"/>
          </a:xfrm>
          <a:prstGeom prst="rect">
            <a:avLst/>
          </a:prstGeom>
        </p:spPr>
        <p:txBody>
          <a:bodyPr vert="horz" lIns="92930" tIns="46465" rIns="92930" bIns="464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dirty="0"/>
          </a:p>
        </p:txBody>
      </p:sp>
      <p:sp>
        <p:nvSpPr>
          <p:cNvPr id="7" name="Slide Number Placeholder 6"/>
          <p:cNvSpPr>
            <a:spLocks noGrp="1"/>
          </p:cNvSpPr>
          <p:nvPr>
            <p:ph type="sldNum" sz="quarter" idx="5"/>
          </p:nvPr>
        </p:nvSpPr>
        <p:spPr>
          <a:xfrm>
            <a:off x="3829762" y="9443663"/>
            <a:ext cx="2929837" cy="498852"/>
          </a:xfrm>
          <a:prstGeom prst="rect">
            <a:avLst/>
          </a:prstGeom>
        </p:spPr>
        <p:txBody>
          <a:bodyPr vert="horz" lIns="92930" tIns="46465" rIns="92930" bIns="46465" rtlCol="0" anchor="b"/>
          <a:lstStyle>
            <a:lvl1pPr algn="r">
              <a:defRPr sz="1200"/>
            </a:lvl1pPr>
          </a:lstStyle>
          <a:p>
            <a:fld id="{5617F9B7-5110-4225-A395-C002DCB96977}" type="slidenum">
              <a:rPr lang="bg-BG" smtClean="0"/>
              <a:t>‹#›</a:t>
            </a:fld>
            <a:endParaRPr lang="bg-BG" dirty="0"/>
          </a:p>
        </p:txBody>
      </p:sp>
    </p:spTree>
    <p:extLst>
      <p:ext uri="{BB962C8B-B14F-4D97-AF65-F5344CB8AC3E}">
        <p14:creationId xmlns:p14="http://schemas.microsoft.com/office/powerpoint/2010/main" val="177276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a:t>
            </a:fld>
            <a:endParaRPr lang="bg-BG" dirty="0"/>
          </a:p>
        </p:txBody>
      </p:sp>
    </p:spTree>
    <p:extLst>
      <p:ext uri="{BB962C8B-B14F-4D97-AF65-F5344CB8AC3E}">
        <p14:creationId xmlns:p14="http://schemas.microsoft.com/office/powerpoint/2010/main" val="1239140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11</a:t>
            </a:fld>
            <a:endParaRPr lang="bg-BG" dirty="0"/>
          </a:p>
        </p:txBody>
      </p:sp>
    </p:spTree>
    <p:extLst>
      <p:ext uri="{BB962C8B-B14F-4D97-AF65-F5344CB8AC3E}">
        <p14:creationId xmlns:p14="http://schemas.microsoft.com/office/powerpoint/2010/main" val="2885555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12</a:t>
            </a:fld>
            <a:endParaRPr lang="bg-BG" dirty="0"/>
          </a:p>
        </p:txBody>
      </p:sp>
    </p:spTree>
    <p:extLst>
      <p:ext uri="{BB962C8B-B14F-4D97-AF65-F5344CB8AC3E}">
        <p14:creationId xmlns:p14="http://schemas.microsoft.com/office/powerpoint/2010/main" val="1187795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13</a:t>
            </a:fld>
            <a:endParaRPr lang="bg-BG" dirty="0"/>
          </a:p>
        </p:txBody>
      </p:sp>
    </p:spTree>
    <p:extLst>
      <p:ext uri="{BB962C8B-B14F-4D97-AF65-F5344CB8AC3E}">
        <p14:creationId xmlns:p14="http://schemas.microsoft.com/office/powerpoint/2010/main" val="976778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14</a:t>
            </a:fld>
            <a:endParaRPr lang="bg-BG" dirty="0"/>
          </a:p>
        </p:txBody>
      </p:sp>
    </p:spTree>
    <p:extLst>
      <p:ext uri="{BB962C8B-B14F-4D97-AF65-F5344CB8AC3E}">
        <p14:creationId xmlns:p14="http://schemas.microsoft.com/office/powerpoint/2010/main" val="330461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15</a:t>
            </a:fld>
            <a:endParaRPr lang="bg-BG" dirty="0"/>
          </a:p>
        </p:txBody>
      </p:sp>
    </p:spTree>
    <p:extLst>
      <p:ext uri="{BB962C8B-B14F-4D97-AF65-F5344CB8AC3E}">
        <p14:creationId xmlns:p14="http://schemas.microsoft.com/office/powerpoint/2010/main" val="908648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16</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17</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18</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19</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20</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a:t>
            </a:fld>
            <a:endParaRPr lang="bg-BG" dirty="0"/>
          </a:p>
        </p:txBody>
      </p:sp>
    </p:spTree>
    <p:extLst>
      <p:ext uri="{BB962C8B-B14F-4D97-AF65-F5344CB8AC3E}">
        <p14:creationId xmlns:p14="http://schemas.microsoft.com/office/powerpoint/2010/main" val="1095749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21</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22</a:t>
            </a:fld>
            <a:endParaRPr lang="bg-BG" dirty="0"/>
          </a:p>
        </p:txBody>
      </p:sp>
    </p:spTree>
    <p:extLst>
      <p:ext uri="{BB962C8B-B14F-4D97-AF65-F5344CB8AC3E}">
        <p14:creationId xmlns:p14="http://schemas.microsoft.com/office/powerpoint/2010/main" val="194132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23</a:t>
            </a:fld>
            <a:endParaRPr lang="bg-BG" dirty="0"/>
          </a:p>
        </p:txBody>
      </p:sp>
    </p:spTree>
    <p:extLst>
      <p:ext uri="{BB962C8B-B14F-4D97-AF65-F5344CB8AC3E}">
        <p14:creationId xmlns:p14="http://schemas.microsoft.com/office/powerpoint/2010/main" val="3814579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24</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25</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26</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27</a:t>
            </a:fld>
            <a:endParaRPr lang="bg-BG" dirty="0"/>
          </a:p>
        </p:txBody>
      </p:sp>
    </p:spTree>
    <p:extLst>
      <p:ext uri="{BB962C8B-B14F-4D97-AF65-F5344CB8AC3E}">
        <p14:creationId xmlns:p14="http://schemas.microsoft.com/office/powerpoint/2010/main" val="500584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28</a:t>
            </a:fld>
            <a:endParaRPr lang="bg-BG" dirty="0"/>
          </a:p>
        </p:txBody>
      </p:sp>
    </p:spTree>
    <p:extLst>
      <p:ext uri="{BB962C8B-B14F-4D97-AF65-F5344CB8AC3E}">
        <p14:creationId xmlns:p14="http://schemas.microsoft.com/office/powerpoint/2010/main" val="877682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29</a:t>
            </a:fld>
            <a:endParaRPr lang="bg-BG" dirty="0"/>
          </a:p>
        </p:txBody>
      </p:sp>
    </p:spTree>
    <p:extLst>
      <p:ext uri="{BB962C8B-B14F-4D97-AF65-F5344CB8AC3E}">
        <p14:creationId xmlns:p14="http://schemas.microsoft.com/office/powerpoint/2010/main" val="2711620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30</a:t>
            </a:fld>
            <a:endParaRPr lang="bg-BG" dirty="0"/>
          </a:p>
        </p:txBody>
      </p:sp>
    </p:spTree>
    <p:extLst>
      <p:ext uri="{BB962C8B-B14F-4D97-AF65-F5344CB8AC3E}">
        <p14:creationId xmlns:p14="http://schemas.microsoft.com/office/powerpoint/2010/main" val="405181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a:t>
            </a:fld>
            <a:endParaRPr lang="bg-BG" dirty="0"/>
          </a:p>
        </p:txBody>
      </p:sp>
    </p:spTree>
    <p:extLst>
      <p:ext uri="{BB962C8B-B14F-4D97-AF65-F5344CB8AC3E}">
        <p14:creationId xmlns:p14="http://schemas.microsoft.com/office/powerpoint/2010/main" val="2081950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31</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32</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33</a:t>
            </a:fld>
            <a:endParaRPr lang="bg-BG" dirty="0"/>
          </a:p>
        </p:txBody>
      </p:sp>
    </p:spTree>
    <p:extLst>
      <p:ext uri="{BB962C8B-B14F-4D97-AF65-F5344CB8AC3E}">
        <p14:creationId xmlns:p14="http://schemas.microsoft.com/office/powerpoint/2010/main" val="3763740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34</a:t>
            </a:fld>
            <a:endParaRPr lang="bg-BG" dirty="0"/>
          </a:p>
        </p:txBody>
      </p:sp>
    </p:spTree>
    <p:extLst>
      <p:ext uri="{BB962C8B-B14F-4D97-AF65-F5344CB8AC3E}">
        <p14:creationId xmlns:p14="http://schemas.microsoft.com/office/powerpoint/2010/main" val="1204236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35</a:t>
            </a:fld>
            <a:endParaRPr lang="bg-BG" dirty="0"/>
          </a:p>
        </p:txBody>
      </p:sp>
    </p:spTree>
    <p:extLst>
      <p:ext uri="{BB962C8B-B14F-4D97-AF65-F5344CB8AC3E}">
        <p14:creationId xmlns:p14="http://schemas.microsoft.com/office/powerpoint/2010/main" val="328658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36</a:t>
            </a:fld>
            <a:endParaRPr lang="bg-BG" dirty="0"/>
          </a:p>
        </p:txBody>
      </p:sp>
    </p:spTree>
    <p:extLst>
      <p:ext uri="{BB962C8B-B14F-4D97-AF65-F5344CB8AC3E}">
        <p14:creationId xmlns:p14="http://schemas.microsoft.com/office/powerpoint/2010/main" val="2382346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37</a:t>
            </a:fld>
            <a:endParaRPr lang="bg-BG" dirty="0"/>
          </a:p>
        </p:txBody>
      </p:sp>
    </p:spTree>
    <p:extLst>
      <p:ext uri="{BB962C8B-B14F-4D97-AF65-F5344CB8AC3E}">
        <p14:creationId xmlns:p14="http://schemas.microsoft.com/office/powerpoint/2010/main" val="3640776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38</a:t>
            </a:fld>
            <a:endParaRPr lang="bg-BG" dirty="0"/>
          </a:p>
        </p:txBody>
      </p:sp>
    </p:spTree>
    <p:extLst>
      <p:ext uri="{BB962C8B-B14F-4D97-AF65-F5344CB8AC3E}">
        <p14:creationId xmlns:p14="http://schemas.microsoft.com/office/powerpoint/2010/main" val="2214563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39</a:t>
            </a:fld>
            <a:endParaRPr lang="bg-BG" dirty="0"/>
          </a:p>
        </p:txBody>
      </p:sp>
    </p:spTree>
    <p:extLst>
      <p:ext uri="{BB962C8B-B14F-4D97-AF65-F5344CB8AC3E}">
        <p14:creationId xmlns:p14="http://schemas.microsoft.com/office/powerpoint/2010/main" val="2476733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40</a:t>
            </a:fld>
            <a:endParaRPr lang="bg-BG" dirty="0"/>
          </a:p>
        </p:txBody>
      </p:sp>
    </p:spTree>
    <p:extLst>
      <p:ext uri="{BB962C8B-B14F-4D97-AF65-F5344CB8AC3E}">
        <p14:creationId xmlns:p14="http://schemas.microsoft.com/office/powerpoint/2010/main" val="223544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a:t>
            </a:fld>
            <a:endParaRPr lang="bg-BG" dirty="0"/>
          </a:p>
        </p:txBody>
      </p:sp>
    </p:spTree>
    <p:extLst>
      <p:ext uri="{BB962C8B-B14F-4D97-AF65-F5344CB8AC3E}">
        <p14:creationId xmlns:p14="http://schemas.microsoft.com/office/powerpoint/2010/main" val="3917390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41</a:t>
            </a:fld>
            <a:endParaRPr lang="bg-BG" dirty="0"/>
          </a:p>
        </p:txBody>
      </p:sp>
    </p:spTree>
    <p:extLst>
      <p:ext uri="{BB962C8B-B14F-4D97-AF65-F5344CB8AC3E}">
        <p14:creationId xmlns:p14="http://schemas.microsoft.com/office/powerpoint/2010/main" val="42683514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42</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43</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44</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45</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46</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47</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Литература</a:t>
            </a:r>
            <a:endParaRPr lang="bg-BG"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1. </a:t>
            </a:r>
            <a:r>
              <a:rPr lang="bg-BG" sz="1200" dirty="0"/>
              <a:t>Лекции по дисциплина „Управленски информационни системи“ на доц. д-р инж. Недялко Николов</a:t>
            </a:r>
          </a:p>
          <a:p>
            <a:pPr lvl="0"/>
            <a:r>
              <a:rPr lang="bg-BG" sz="1200" kern="1200" dirty="0">
                <a:solidFill>
                  <a:schemeClr val="tx1"/>
                </a:solidFill>
                <a:effectLst/>
                <a:latin typeface="+mn-lt"/>
                <a:ea typeface="+mn-ea"/>
                <a:cs typeface="+mn-cs"/>
              </a:rPr>
              <a:t>2. Петков А., Управленски информационни системи, РУ „Ангел Кънчев”, 2013 г</a:t>
            </a:r>
            <a:r>
              <a:rPr lang="en-US" sz="1200" kern="1200" dirty="0">
                <a:solidFill>
                  <a:schemeClr val="tx1"/>
                </a:solidFill>
                <a:effectLst/>
                <a:latin typeface="+mn-lt"/>
                <a:ea typeface="+mn-ea"/>
                <a:cs typeface="+mn-cs"/>
              </a:rPr>
              <a:t>.</a:t>
            </a:r>
            <a:endParaRPr lang="bg-BG" sz="1200" kern="1200" dirty="0">
              <a:solidFill>
                <a:schemeClr val="tx1"/>
              </a:solidFill>
              <a:effectLst/>
              <a:latin typeface="+mn-lt"/>
              <a:ea typeface="+mn-ea"/>
              <a:cs typeface="+mn-cs"/>
            </a:endParaRPr>
          </a:p>
          <a:p>
            <a:r>
              <a:rPr lang="bg-BG" dirty="0"/>
              <a:t>3.</a:t>
            </a:r>
            <a:r>
              <a:rPr lang="bg-BG" baseline="0" dirty="0"/>
              <a:t> </a:t>
            </a:r>
            <a:r>
              <a:rPr lang="bg-BG" sz="1200" b="0" i="0" u="none" strike="noStrike" kern="1200" baseline="0" dirty="0">
                <a:solidFill>
                  <a:schemeClr val="tx1"/>
                </a:solidFill>
                <a:latin typeface="+mn-lt"/>
                <a:ea typeface="+mn-ea"/>
                <a:cs typeface="+mn-cs"/>
              </a:rPr>
              <a:t>Хаджийска Йоана, ИНФОРМАЦИОННИ СИСТЕМИ,  София, </a:t>
            </a:r>
            <a:r>
              <a:rPr lang="en-US" sz="1200" b="0" i="0" u="none" strike="noStrike" kern="1200" baseline="0" dirty="0">
                <a:solidFill>
                  <a:schemeClr val="tx1"/>
                </a:solidFill>
                <a:latin typeface="+mn-lt"/>
                <a:ea typeface="+mn-ea"/>
                <a:cs typeface="+mn-cs"/>
              </a:rPr>
              <a:t>ISBN 978-619-185-112-6</a:t>
            </a:r>
            <a:r>
              <a:rPr lang="bg-BG" sz="1200" b="0" i="0" u="none" strike="noStrike" kern="1200" baseline="0" dirty="0">
                <a:solidFill>
                  <a:schemeClr val="tx1"/>
                </a:solidFill>
                <a:latin typeface="+mn-lt"/>
                <a:ea typeface="+mn-ea"/>
                <a:cs typeface="+mn-cs"/>
              </a:rPr>
              <a:t>, 2014г.</a:t>
            </a:r>
          </a:p>
          <a:p>
            <a:r>
              <a:rPr lang="bg-BG" sz="1200" b="0" i="0" u="none" strike="noStrike" kern="1200" baseline="0" dirty="0">
                <a:solidFill>
                  <a:schemeClr val="tx1"/>
                </a:solidFill>
                <a:latin typeface="+mn-lt"/>
                <a:ea typeface="+mn-ea"/>
                <a:cs typeface="+mn-cs"/>
              </a:rPr>
              <a:t>4. Пенева Юлиана, ИНФОРМАЦИОННИ СИСТЕМИ,  НБУ</a:t>
            </a: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48</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a:t>
            </a:fld>
            <a:endParaRPr lang="bg-BG" dirty="0"/>
          </a:p>
        </p:txBody>
      </p:sp>
    </p:spTree>
    <p:extLst>
      <p:ext uri="{BB962C8B-B14F-4D97-AF65-F5344CB8AC3E}">
        <p14:creationId xmlns:p14="http://schemas.microsoft.com/office/powerpoint/2010/main" val="91268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a:t>
            </a:fld>
            <a:endParaRPr lang="bg-BG" dirty="0"/>
          </a:p>
        </p:txBody>
      </p:sp>
    </p:spTree>
    <p:extLst>
      <p:ext uri="{BB962C8B-B14F-4D97-AF65-F5344CB8AC3E}">
        <p14:creationId xmlns:p14="http://schemas.microsoft.com/office/powerpoint/2010/main" val="78979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8</a:t>
            </a:fld>
            <a:endParaRPr lang="bg-BG" dirty="0"/>
          </a:p>
        </p:txBody>
      </p:sp>
    </p:spTree>
    <p:extLst>
      <p:ext uri="{BB962C8B-B14F-4D97-AF65-F5344CB8AC3E}">
        <p14:creationId xmlns:p14="http://schemas.microsoft.com/office/powerpoint/2010/main" val="163872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9</a:t>
            </a:fld>
            <a:endParaRPr lang="bg-BG" dirty="0"/>
          </a:p>
        </p:txBody>
      </p:sp>
    </p:spTree>
    <p:extLst>
      <p:ext uri="{BB962C8B-B14F-4D97-AF65-F5344CB8AC3E}">
        <p14:creationId xmlns:p14="http://schemas.microsoft.com/office/powerpoint/2010/main" val="357412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10</a:t>
            </a:fld>
            <a:endParaRPr lang="bg-BG" dirty="0"/>
          </a:p>
        </p:txBody>
      </p:sp>
    </p:spTree>
    <p:extLst>
      <p:ext uri="{BB962C8B-B14F-4D97-AF65-F5344CB8AC3E}">
        <p14:creationId xmlns:p14="http://schemas.microsoft.com/office/powerpoint/2010/main" val="29588682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A666B-2F7D-4199-A5CF-D1399F06B5CC}" type="datetime1">
              <a:rPr lang="bg-BG" smtClean="0"/>
              <a:t>5.12.2023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21316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901CF-14B7-42BE-8693-1C6A365ED97B}" type="datetime1">
              <a:rPr lang="bg-BG" smtClean="0"/>
              <a:t>5.12.2023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28275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9374-CC8C-4027-8C9C-D37ED427A6AE}" type="datetime1">
              <a:rPr lang="bg-BG" smtClean="0"/>
              <a:t>5.12.2023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9953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F8BD3-AC58-47F1-B591-69906B5D74CE}" type="datetime1">
              <a:rPr lang="bg-BG" smtClean="0"/>
              <a:t>5.12.2023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51844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6564442-4F9C-4117-9AC9-3C912B6DAF6E}" type="datetime1">
              <a:rPr lang="bg-BG" smtClean="0"/>
              <a:t>5.12.2023 г.</a:t>
            </a:fld>
            <a:endParaRPr lang="bg-BG" dirty="0"/>
          </a:p>
        </p:txBody>
      </p:sp>
      <p:sp>
        <p:nvSpPr>
          <p:cNvPr id="5" name="Footer Placeholder 4"/>
          <p:cNvSpPr>
            <a:spLocks noGrp="1"/>
          </p:cNvSpPr>
          <p:nvPr>
            <p:ph type="ftr" sz="quarter" idx="11"/>
          </p:nvPr>
        </p:nvSpPr>
        <p:spPr>
          <a:xfrm>
            <a:off x="2182708" y="6272784"/>
            <a:ext cx="6327648" cy="365125"/>
          </a:xfrm>
        </p:spPr>
        <p:txBody>
          <a:bodyPr/>
          <a:lstStyle/>
          <a:p>
            <a:endParaRPr lang="bg-BG"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174547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2E6C9-D462-4DF8-8A5B-084EF99FCB92}" type="datetime1">
              <a:rPr lang="bg-BG" smtClean="0"/>
              <a:t>5.12.2023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060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B004C-1449-4E25-B641-5BE18784B024}" type="datetime1">
              <a:rPr lang="bg-BG" smtClean="0"/>
              <a:t>5.12.2023 г.</a:t>
            </a:fld>
            <a:endParaRPr lang="bg-BG" dirty="0"/>
          </a:p>
        </p:txBody>
      </p:sp>
      <p:sp>
        <p:nvSpPr>
          <p:cNvPr id="8" name="Footer Placeholder 7"/>
          <p:cNvSpPr>
            <a:spLocks noGrp="1"/>
          </p:cNvSpPr>
          <p:nvPr>
            <p:ph type="ftr" sz="quarter" idx="11"/>
          </p:nvPr>
        </p:nvSpPr>
        <p:spPr/>
        <p:txBody>
          <a:bodyPr/>
          <a:lstStyle/>
          <a:p>
            <a:endParaRPr lang="bg-BG" dirty="0"/>
          </a:p>
        </p:txBody>
      </p:sp>
      <p:sp>
        <p:nvSpPr>
          <p:cNvPr id="9" name="Slide Number Placeholder 8"/>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59890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C1725-AB21-4845-BE49-CE8C42164743}" type="datetime1">
              <a:rPr lang="bg-BG" smtClean="0"/>
              <a:t>5.12.2023 г.</a:t>
            </a:fld>
            <a:endParaRPr lang="bg-BG" dirty="0"/>
          </a:p>
        </p:txBody>
      </p:sp>
      <p:sp>
        <p:nvSpPr>
          <p:cNvPr id="4" name="Footer Placeholder 3"/>
          <p:cNvSpPr>
            <a:spLocks noGrp="1"/>
          </p:cNvSpPr>
          <p:nvPr>
            <p:ph type="ftr" sz="quarter" idx="11"/>
          </p:nvPr>
        </p:nvSpPr>
        <p:spPr/>
        <p:txBody>
          <a:bodyPr/>
          <a:lstStyle/>
          <a:p>
            <a:endParaRPr lang="bg-BG" dirty="0"/>
          </a:p>
        </p:txBody>
      </p:sp>
      <p:sp>
        <p:nvSpPr>
          <p:cNvPr id="5" name="Slide Number Placeholder 4"/>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0535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7940C-92A6-42D4-A0AE-8AE229120CFF}" type="datetime1">
              <a:rPr lang="bg-BG" smtClean="0"/>
              <a:t>5.12.2023 г.</a:t>
            </a:fld>
            <a:endParaRPr lang="bg-BG" dirty="0"/>
          </a:p>
        </p:txBody>
      </p:sp>
      <p:sp>
        <p:nvSpPr>
          <p:cNvPr id="3" name="Footer Placeholder 2"/>
          <p:cNvSpPr>
            <a:spLocks noGrp="1"/>
          </p:cNvSpPr>
          <p:nvPr>
            <p:ph type="ftr" sz="quarter" idx="11"/>
          </p:nvPr>
        </p:nvSpPr>
        <p:spPr/>
        <p:txBody>
          <a:bodyPr/>
          <a:lstStyle/>
          <a:p>
            <a:endParaRPr lang="bg-BG" dirty="0"/>
          </a:p>
        </p:txBody>
      </p:sp>
      <p:sp>
        <p:nvSpPr>
          <p:cNvPr id="4" name="Slide Number Placeholder 3"/>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1305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4F04CA-5B7E-4437-926E-A34999B7E6C0}" type="datetime1">
              <a:rPr lang="bg-BG" smtClean="0"/>
              <a:t>5.12.2023 г.</a:t>
            </a:fld>
            <a:endParaRPr lang="bg-BG" dirty="0"/>
          </a:p>
        </p:txBody>
      </p:sp>
      <p:sp>
        <p:nvSpPr>
          <p:cNvPr id="6" name="Footer Placeholder 5"/>
          <p:cNvSpPr>
            <a:spLocks noGrp="1"/>
          </p:cNvSpPr>
          <p:nvPr>
            <p:ph type="ftr" sz="quarter" idx="11"/>
          </p:nvPr>
        </p:nvSpPr>
        <p:spPr/>
        <p:txBody>
          <a:bodyPr/>
          <a:lstStyle/>
          <a:p>
            <a:endParaRPr lang="bg-BG"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28340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BFFBA-50AA-4558-ADC7-8C8BF6C03621}" type="datetime1">
              <a:rPr lang="bg-BG" smtClean="0"/>
              <a:t>5.12.2023 г.</a:t>
            </a:fld>
            <a:endParaRPr lang="bg-BG"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8754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C22829-1A03-43BA-AD1C-84AE46C99B1D}" type="datetime1">
              <a:rPr lang="bg-BG" smtClean="0"/>
              <a:t>5.12.2023 г.</a:t>
            </a:fld>
            <a:endParaRPr lang="bg-BG"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bg-BG"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363482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bg-BG" sz="4000" dirty="0"/>
              <a:t>ФинансовИ информационнИ системИ. </a:t>
            </a:r>
            <a:r>
              <a:rPr lang="ru-RU" sz="4000" dirty="0"/>
              <a:t>Информационни системи за управление на човешки ресурси</a:t>
            </a:r>
            <a:endParaRPr lang="bg-BG" sz="4000" dirty="0"/>
          </a:p>
        </p:txBody>
      </p:sp>
      <p:sp>
        <p:nvSpPr>
          <p:cNvPr id="4" name="Slide Number Placeholder 3"/>
          <p:cNvSpPr>
            <a:spLocks noGrp="1"/>
          </p:cNvSpPr>
          <p:nvPr>
            <p:ph type="sldNum" sz="quarter" idx="12"/>
          </p:nvPr>
        </p:nvSpPr>
        <p:spPr/>
        <p:txBody>
          <a:bodyPr/>
          <a:lstStyle/>
          <a:p>
            <a:fld id="{081674E5-CD74-4638-A238-012A517DC16A}" type="slidenum">
              <a:rPr lang="bg-BG" smtClean="0"/>
              <a:t>1</a:t>
            </a:fld>
            <a:endParaRPr lang="bg-BG" dirty="0"/>
          </a:p>
        </p:txBody>
      </p:sp>
    </p:spTree>
    <p:extLst>
      <p:ext uri="{BB962C8B-B14F-4D97-AF65-F5344CB8AC3E}">
        <p14:creationId xmlns:p14="http://schemas.microsoft.com/office/powerpoint/2010/main" val="243229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10</a:t>
            </a:fld>
            <a:endParaRPr lang="bg-BG" dirty="0"/>
          </a:p>
        </p:txBody>
      </p:sp>
      <p:sp>
        <p:nvSpPr>
          <p:cNvPr id="2" name="Правоъгълник 1"/>
          <p:cNvSpPr/>
          <p:nvPr/>
        </p:nvSpPr>
        <p:spPr>
          <a:xfrm>
            <a:off x="2021310" y="79268"/>
            <a:ext cx="10070432" cy="6699463"/>
          </a:xfrm>
          <a:prstGeom prst="rect">
            <a:avLst/>
          </a:prstGeom>
        </p:spPr>
        <p:txBody>
          <a:bodyPr wrap="square">
            <a:spAutoFit/>
          </a:bodyPr>
          <a:lstStyle/>
          <a:p>
            <a:pPr lvl="0" indent="457200" algn="just">
              <a:lnSpc>
                <a:spcPct val="120000"/>
              </a:lnSpc>
              <a:buClr>
                <a:schemeClr val="accent1">
                  <a:lumMod val="75000"/>
                </a:schemeClr>
              </a:buClr>
              <a:buSzPct val="85000"/>
            </a:pPr>
            <a:r>
              <a:rPr lang="ru-RU" sz="2400" dirty="0"/>
              <a:t>Финансовата дейност на фирмата се одитира (наблюдава), за да се установи, че финансовото състояние представя вярно финансовата позиция на фирмата и че различните части на организацията следват управленските планове. Обобщението на финансовите данни от маркетинговата и производствената информационна система се предават към финансовата информационна система. Освен тях към нея се събира и обработва специфична информация, отнасяща се до детайлите във финансовото управление и икономическото състояние на средата.</a:t>
            </a:r>
            <a:endParaRPr lang="en-GB" sz="2400" dirty="0"/>
          </a:p>
          <a:p>
            <a:pPr lvl="0" indent="457200" algn="just">
              <a:lnSpc>
                <a:spcPct val="120000"/>
              </a:lnSpc>
              <a:buClr>
                <a:schemeClr val="accent1">
                  <a:lumMod val="75000"/>
                </a:schemeClr>
              </a:buClr>
              <a:buSzPct val="85000"/>
            </a:pPr>
            <a:r>
              <a:rPr lang="ru-RU" sz="2400" b="1" i="1" dirty="0"/>
              <a:t>Финансово планиране и бюджетиране </a:t>
            </a:r>
            <a:endParaRPr lang="bg-BG" sz="2400" dirty="0"/>
          </a:p>
          <a:p>
            <a:pPr lvl="0" indent="457200" algn="just">
              <a:lnSpc>
                <a:spcPct val="120000"/>
              </a:lnSpc>
              <a:buClr>
                <a:schemeClr val="accent1">
                  <a:lumMod val="75000"/>
                </a:schemeClr>
              </a:buClr>
              <a:buSzPct val="85000"/>
            </a:pPr>
            <a:r>
              <a:rPr lang="ru-RU" sz="2400" dirty="0"/>
              <a:t>Финансовото планиране и бюджетиране са главните дейности на финансовия мениджмънт, които трябва да обвържат</a:t>
            </a:r>
            <a:r>
              <a:rPr lang="en-GB" sz="2400" dirty="0"/>
              <a:t> </a:t>
            </a:r>
            <a:r>
              <a:rPr lang="ru-RU" sz="2400" dirty="0"/>
              <a:t>маркетинговия и производствения план с финансовия. При него се съгласуват всички ресурси и ограниченията, които включват производство, складове, дистрибуция, човешки умения и потенциал, финансови ресурси. </a:t>
            </a:r>
            <a:endParaRPr lang="bg-BG" sz="2400" dirty="0"/>
          </a:p>
        </p:txBody>
      </p:sp>
    </p:spTree>
    <p:extLst>
      <p:ext uri="{BB962C8B-B14F-4D97-AF65-F5344CB8AC3E}">
        <p14:creationId xmlns:p14="http://schemas.microsoft.com/office/powerpoint/2010/main" val="223734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11</a:t>
            </a:fld>
            <a:endParaRPr lang="bg-BG" dirty="0"/>
          </a:p>
        </p:txBody>
      </p:sp>
      <p:sp>
        <p:nvSpPr>
          <p:cNvPr id="2" name="Правоъгълник 1"/>
          <p:cNvSpPr/>
          <p:nvPr/>
        </p:nvSpPr>
        <p:spPr>
          <a:xfrm>
            <a:off x="0" y="0"/>
            <a:ext cx="12050485" cy="1685783"/>
          </a:xfrm>
          <a:prstGeom prst="rect">
            <a:avLst/>
          </a:prstGeom>
        </p:spPr>
        <p:txBody>
          <a:bodyPr wrap="square">
            <a:spAutoFit/>
          </a:bodyPr>
          <a:lstStyle/>
          <a:p>
            <a:pPr indent="457200" algn="just">
              <a:lnSpc>
                <a:spcPct val="110000"/>
              </a:lnSpc>
              <a:buClr>
                <a:schemeClr val="accent1">
                  <a:lumMod val="75000"/>
                </a:schemeClr>
              </a:buClr>
              <a:buSzPct val="85000"/>
            </a:pPr>
            <a:r>
              <a:rPr lang="ru-RU" sz="2400" dirty="0"/>
              <a:t>Маркетинговите ограничения включват действията на конкурентите, търсенето на продукти, ценовата политика, промоционалните фондове и външните правила.</a:t>
            </a:r>
            <a:r>
              <a:rPr lang="en-GB" sz="2400" dirty="0"/>
              <a:t> </a:t>
            </a:r>
            <a:r>
              <a:rPr lang="bg-BG" sz="2400" dirty="0"/>
              <a:t>На Фигура 2 са показани процесите на финансово планиране:</a:t>
            </a:r>
            <a:endParaRPr lang="en-GB" sz="2400" dirty="0"/>
          </a:p>
          <a:p>
            <a:pPr indent="457200" algn="just">
              <a:lnSpc>
                <a:spcPct val="110000"/>
              </a:lnSpc>
              <a:buClr>
                <a:schemeClr val="accent1">
                  <a:lumMod val="75000"/>
                </a:schemeClr>
              </a:buClr>
              <a:buSzPct val="85000"/>
            </a:pPr>
            <a:endParaRPr lang="bg-BG" sz="2400" dirty="0"/>
          </a:p>
        </p:txBody>
      </p:sp>
      <p:pic>
        <p:nvPicPr>
          <p:cNvPr id="5" name="Picture 4">
            <a:extLst>
              <a:ext uri="{FF2B5EF4-FFF2-40B4-BE49-F238E27FC236}">
                <a16:creationId xmlns:a16="http://schemas.microsoft.com/office/drawing/2014/main" id="{89DCD432-A6E1-4C44-8C5D-4425787FC93D}"/>
              </a:ext>
            </a:extLst>
          </p:cNvPr>
          <p:cNvPicPr>
            <a:picLocks noChangeAspect="1"/>
          </p:cNvPicPr>
          <p:nvPr/>
        </p:nvPicPr>
        <p:blipFill>
          <a:blip r:embed="rId3"/>
          <a:stretch>
            <a:fillRect/>
          </a:stretch>
        </p:blipFill>
        <p:spPr>
          <a:xfrm>
            <a:off x="2032001" y="1332089"/>
            <a:ext cx="9602536" cy="5525911"/>
          </a:xfrm>
          <a:prstGeom prst="rect">
            <a:avLst/>
          </a:prstGeom>
        </p:spPr>
      </p:pic>
    </p:spTree>
    <p:extLst>
      <p:ext uri="{BB962C8B-B14F-4D97-AF65-F5344CB8AC3E}">
        <p14:creationId xmlns:p14="http://schemas.microsoft.com/office/powerpoint/2010/main" val="150823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12</a:t>
            </a:fld>
            <a:endParaRPr lang="bg-BG" dirty="0"/>
          </a:p>
        </p:txBody>
      </p:sp>
      <p:sp>
        <p:nvSpPr>
          <p:cNvPr id="2" name="Правоъгълник 1"/>
          <p:cNvSpPr/>
          <p:nvPr/>
        </p:nvSpPr>
        <p:spPr>
          <a:xfrm>
            <a:off x="2032000" y="90917"/>
            <a:ext cx="9936843" cy="5853910"/>
          </a:xfrm>
          <a:prstGeom prst="rect">
            <a:avLst/>
          </a:prstGeom>
        </p:spPr>
        <p:txBody>
          <a:bodyPr wrap="square">
            <a:spAutoFit/>
          </a:bodyPr>
          <a:lstStyle/>
          <a:p>
            <a:pPr indent="457200" algn="just">
              <a:lnSpc>
                <a:spcPct val="120000"/>
              </a:lnSpc>
              <a:buClr>
                <a:schemeClr val="accent1">
                  <a:lumMod val="75000"/>
                </a:schemeClr>
              </a:buClr>
              <a:buSzPct val="85000"/>
            </a:pPr>
            <a:r>
              <a:rPr lang="ru-RU" sz="2400" i="1" dirty="0"/>
              <a:t>Прогнозиране</a:t>
            </a:r>
            <a:endParaRPr lang="ru-RU" sz="2400" dirty="0"/>
          </a:p>
          <a:p>
            <a:pPr indent="457200" algn="just">
              <a:lnSpc>
                <a:spcPct val="120000"/>
              </a:lnSpc>
              <a:buClr>
                <a:schemeClr val="accent1">
                  <a:lumMod val="75000"/>
                </a:schemeClr>
              </a:buClr>
              <a:buSzPct val="85000"/>
            </a:pPr>
            <a:r>
              <a:rPr lang="ru-RU" sz="2400" dirty="0"/>
              <a:t>Първата стъпка в подготовката на финансовия план е развитието на прогнозирането. </a:t>
            </a:r>
            <a:r>
              <a:rPr lang="bg-BG" sz="2400" dirty="0"/>
              <a:t>Тези процеси включват въведените от маркетинговата и производствената ИС данни, маркетингови прогнози за продажби и производствените ограничения. За създаване на прогнозни модели се използва математическо моделиране и статистика – регресионен модел, експоненциални криви и други. Въз основа на прогнозите се изготвя бюджет. Допълнително в помощ на финансовото бюджетиране се използват и системите за подпомагане на решения, разработени за различни области на бизнеса, чрез интеграция на всички тези планове.</a:t>
            </a:r>
          </a:p>
          <a:p>
            <a:pPr indent="457200" algn="just">
              <a:lnSpc>
                <a:spcPct val="120000"/>
              </a:lnSpc>
              <a:buClr>
                <a:schemeClr val="accent1">
                  <a:lumMod val="75000"/>
                </a:schemeClr>
              </a:buClr>
              <a:buSzPct val="85000"/>
            </a:pPr>
            <a:r>
              <a:rPr lang="ru-RU" sz="2400" dirty="0"/>
              <a:t>Определяйки ръководните насоки в производството, се подготвя план, с който да се посрещнат нуждите, определени от маркетинга.</a:t>
            </a:r>
          </a:p>
        </p:txBody>
      </p:sp>
    </p:spTree>
    <p:extLst>
      <p:ext uri="{BB962C8B-B14F-4D97-AF65-F5344CB8AC3E}">
        <p14:creationId xmlns:p14="http://schemas.microsoft.com/office/powerpoint/2010/main" val="272828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13</a:t>
            </a:fld>
            <a:endParaRPr lang="bg-BG" dirty="0"/>
          </a:p>
        </p:txBody>
      </p:sp>
      <p:sp>
        <p:nvSpPr>
          <p:cNvPr id="2" name="Правоъгълник 1"/>
          <p:cNvSpPr/>
          <p:nvPr/>
        </p:nvSpPr>
        <p:spPr>
          <a:xfrm>
            <a:off x="2201333" y="440266"/>
            <a:ext cx="9752592" cy="5853910"/>
          </a:xfrm>
          <a:prstGeom prst="rect">
            <a:avLst/>
          </a:prstGeom>
        </p:spPr>
        <p:txBody>
          <a:bodyPr wrap="square">
            <a:spAutoFit/>
          </a:bodyPr>
          <a:lstStyle/>
          <a:p>
            <a:pPr algn="just">
              <a:lnSpc>
                <a:spcPct val="120000"/>
              </a:lnSpc>
              <a:buClr>
                <a:schemeClr val="accent1">
                  <a:lumMod val="75000"/>
                </a:schemeClr>
              </a:buClr>
              <a:buSzPct val="85000"/>
            </a:pPr>
            <a:r>
              <a:rPr lang="ru-RU" sz="2400" dirty="0"/>
              <a:t>Когато това е съгласувано с маркетинговия план, бюджетът се предава на финансистите, за да приключат процеса на планиране. Ако планираните маркетингови и производствени дейности не могат да бъдат финансирани, се прави ревизия на бюджета, за да се гарантира изпълнението му и еднопосочността му с целите и стратегията на организацията. Ако в процеса на изпълнение се установи превишаване на планираните производствени или маркетингови разходи, се прави ревизия на плана. След това новият вариант се изпраща по същите канали, докато всички нива на мениджмънта се съгласуват и отчетат промените. </a:t>
            </a:r>
          </a:p>
          <a:p>
            <a:pPr indent="541338" algn="just">
              <a:lnSpc>
                <a:spcPct val="120000"/>
              </a:lnSpc>
              <a:buClr>
                <a:schemeClr val="accent1">
                  <a:lumMod val="75000"/>
                </a:schemeClr>
              </a:buClr>
              <a:buSzPct val="85000"/>
            </a:pPr>
            <a:r>
              <a:rPr lang="bg-BG" sz="2400" i="1" dirty="0"/>
              <a:t>Актуализация на плановете</a:t>
            </a:r>
            <a:endParaRPr lang="bg-BG" sz="2400" dirty="0"/>
          </a:p>
          <a:p>
            <a:pPr indent="541338" algn="just">
              <a:lnSpc>
                <a:spcPct val="120000"/>
              </a:lnSpc>
              <a:buClr>
                <a:schemeClr val="accent1">
                  <a:lumMod val="75000"/>
                </a:schemeClr>
              </a:buClr>
              <a:buSzPct val="85000"/>
            </a:pPr>
            <a:r>
              <a:rPr lang="ru-RU" sz="2400" dirty="0"/>
              <a:t>Плановете могат да бъдат във форма на отчет на MIS или предложени онлайн в мрежата на организацията. </a:t>
            </a:r>
            <a:endParaRPr lang="en-GB" sz="2400" i="1" dirty="0"/>
          </a:p>
        </p:txBody>
      </p:sp>
    </p:spTree>
    <p:extLst>
      <p:ext uri="{BB962C8B-B14F-4D97-AF65-F5344CB8AC3E}">
        <p14:creationId xmlns:p14="http://schemas.microsoft.com/office/powerpoint/2010/main" val="71031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14</a:t>
            </a:fld>
            <a:endParaRPr lang="bg-BG" dirty="0"/>
          </a:p>
        </p:txBody>
      </p:sp>
      <p:sp>
        <p:nvSpPr>
          <p:cNvPr id="2" name="Правоъгълник 1"/>
          <p:cNvSpPr/>
          <p:nvPr/>
        </p:nvSpPr>
        <p:spPr>
          <a:xfrm>
            <a:off x="1989891" y="24064"/>
            <a:ext cx="10002157" cy="6592574"/>
          </a:xfrm>
          <a:prstGeom prst="rect">
            <a:avLst/>
          </a:prstGeom>
        </p:spPr>
        <p:txBody>
          <a:bodyPr wrap="square">
            <a:spAutoFit/>
          </a:bodyPr>
          <a:lstStyle/>
          <a:p>
            <a:pPr lvl="0" indent="457200" algn="just">
              <a:lnSpc>
                <a:spcPct val="110000"/>
              </a:lnSpc>
              <a:buClr>
                <a:srgbClr val="D34817">
                  <a:lumMod val="75000"/>
                </a:srgbClr>
              </a:buClr>
              <a:buSzPct val="85000"/>
            </a:pPr>
            <a:r>
              <a:rPr lang="ru-RU" sz="2400" dirty="0"/>
              <a:t>Често се налага реализиране на планове при непредвидени обстоятелства. Ако плановете са в електронен вид, те могат да се коригират много бързо, и да се генерират нови варианти за кратко време, което ще гарантира наличие на актуални планове. В малките и средни предприятия е възможно да се разработват бюджети в компютъра с електронни таблици, в които са включени основни икономически, финансови и счетоводни връзки между отделните им елементи. Тази възможност гарантира на организацията бърза и точна реакция при непредвидени обстоятелства и добра координация и ефективност при промяна на бюджета.</a:t>
            </a:r>
          </a:p>
          <a:p>
            <a:pPr lvl="0" indent="457200" algn="just">
              <a:lnSpc>
                <a:spcPct val="110000"/>
              </a:lnSpc>
              <a:buClr>
                <a:srgbClr val="D34817">
                  <a:lumMod val="75000"/>
                </a:srgbClr>
              </a:buClr>
              <a:buSzPct val="85000"/>
            </a:pPr>
            <a:r>
              <a:rPr lang="ru-RU" sz="2400" b="1" i="1" dirty="0"/>
              <a:t>Управление на паричния поток </a:t>
            </a:r>
          </a:p>
          <a:p>
            <a:pPr lvl="0" indent="457200" algn="just">
              <a:lnSpc>
                <a:spcPct val="110000"/>
              </a:lnSpc>
              <a:buClr>
                <a:srgbClr val="D34817">
                  <a:lumMod val="75000"/>
                </a:srgbClr>
              </a:buClr>
              <a:buSzPct val="85000"/>
            </a:pPr>
            <a:r>
              <a:rPr lang="ru-RU" sz="2400" dirty="0"/>
              <a:t>Ключов компонент на бюджета, е планът на паричния поток. Очакваните парични постъпления и плащания могат да бъдат проектирани въз основа на данни от минали периоди, съгласувани с новите обстоятелства, определени от прогнозите на маркетинговия и производствените планове.</a:t>
            </a:r>
            <a:endParaRPr lang="bg-BG" sz="2400" dirty="0">
              <a:solidFill>
                <a:prstClr val="black"/>
              </a:solidFill>
            </a:endParaRPr>
          </a:p>
        </p:txBody>
      </p:sp>
    </p:spTree>
    <p:extLst>
      <p:ext uri="{BB962C8B-B14F-4D97-AF65-F5344CB8AC3E}">
        <p14:creationId xmlns:p14="http://schemas.microsoft.com/office/powerpoint/2010/main" val="142524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23602" y="464478"/>
            <a:ext cx="9832460" cy="5936322"/>
          </a:xfrm>
        </p:spPr>
        <p:txBody>
          <a:bodyPr>
            <a:noAutofit/>
          </a:bodyPr>
          <a:lstStyle/>
          <a:p>
            <a:pPr algn="just">
              <a:lnSpc>
                <a:spcPct val="120000"/>
              </a:lnSpc>
              <a:spcBef>
                <a:spcPts val="0"/>
              </a:spcBef>
            </a:pPr>
            <a:r>
              <a:rPr lang="ru-RU" sz="2400" dirty="0"/>
              <a:t>За целта е удобно също и използването на електронни таблици като гъвкав инструмент за планиране и прогнозиране. Ако очакваният паричен поток е недостатъчен, е необходимо или да се промени бюджетът, или да се осигурят допълнителни фондове и постъпления.</a:t>
            </a:r>
            <a:endParaRPr lang="en-US" sz="2400" dirty="0"/>
          </a:p>
          <a:p>
            <a:pPr indent="541338" algn="just">
              <a:lnSpc>
                <a:spcPct val="120000"/>
              </a:lnSpc>
              <a:spcBef>
                <a:spcPts val="0"/>
              </a:spcBef>
            </a:pPr>
            <a:r>
              <a:rPr lang="ru-RU" sz="2400" b="1" i="1" dirty="0"/>
              <a:t>Придобиване на капитал и управление на фондове </a:t>
            </a:r>
            <a:endParaRPr lang="en-US" sz="2400" b="1" i="1" dirty="0"/>
          </a:p>
          <a:p>
            <a:pPr indent="541338" algn="just">
              <a:lnSpc>
                <a:spcPct val="120000"/>
              </a:lnSpc>
              <a:spcBef>
                <a:spcPts val="0"/>
              </a:spcBef>
            </a:pPr>
            <a:r>
              <a:rPr lang="bg-BG" sz="2400" dirty="0"/>
              <a:t>Набирането на парични средства се налага от необходимостта да се поддържа определено ниво готови продукти и разнообразие в изделията, за да се отговори на търсенето на пазара и за да се поддържа висока конкурентоспособност. За да се обновява и усъвършенства производството и управлението е необходимо постоянно да се правят инвестиции в ново оборудване, нови технологии и обучение на персонала. </a:t>
            </a: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15</a:t>
            </a:fld>
            <a:endParaRPr lang="bg-BG" dirty="0"/>
          </a:p>
        </p:txBody>
      </p:sp>
    </p:spTree>
    <p:extLst>
      <p:ext uri="{BB962C8B-B14F-4D97-AF65-F5344CB8AC3E}">
        <p14:creationId xmlns:p14="http://schemas.microsoft.com/office/powerpoint/2010/main" val="381411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16</a:t>
            </a:fld>
            <a:endParaRPr lang="bg-BG" dirty="0"/>
          </a:p>
        </p:txBody>
      </p:sp>
      <p:sp>
        <p:nvSpPr>
          <p:cNvPr id="5" name="Rectangle 4"/>
          <p:cNvSpPr/>
          <p:nvPr/>
        </p:nvSpPr>
        <p:spPr>
          <a:xfrm>
            <a:off x="2015066" y="83552"/>
            <a:ext cx="10007599" cy="6699463"/>
          </a:xfrm>
          <a:prstGeom prst="rect">
            <a:avLst/>
          </a:prstGeom>
        </p:spPr>
        <p:txBody>
          <a:bodyPr wrap="square">
            <a:spAutoFit/>
          </a:bodyPr>
          <a:lstStyle/>
          <a:p>
            <a:pPr indent="541338" algn="just">
              <a:lnSpc>
                <a:spcPct val="120000"/>
              </a:lnSpc>
              <a:spcBef>
                <a:spcPts val="0"/>
              </a:spcBef>
            </a:pPr>
            <a:r>
              <a:rPr lang="bg-BG" sz="2400" dirty="0"/>
              <a:t>Необходимите парични средства за придобиване на капитал и управление на фондовете се определят на основата на информацията от отчетите на Маркетинговата информационна система на различни управленски равнища. За да се определят и следят потребностите от нови средства, е необходимо да се създаде и да се обновява постоянно плана за бъдещите приходи и разходи съобразно с плановете за развитието на фирмата.</a:t>
            </a:r>
          </a:p>
          <a:p>
            <a:pPr indent="541338" algn="just">
              <a:lnSpc>
                <a:spcPct val="120000"/>
              </a:lnSpc>
              <a:spcBef>
                <a:spcPts val="0"/>
              </a:spcBef>
            </a:pPr>
            <a:r>
              <a:rPr lang="bg-BG" sz="2400" i="1" dirty="0"/>
              <a:t>Бизнес план</a:t>
            </a:r>
          </a:p>
          <a:p>
            <a:pPr indent="541338" algn="just">
              <a:lnSpc>
                <a:spcPct val="120000"/>
              </a:lnSpc>
              <a:spcBef>
                <a:spcPts val="0"/>
              </a:spcBef>
            </a:pPr>
            <a:r>
              <a:rPr lang="bg-BG" sz="2400" dirty="0"/>
              <a:t>Бизнес планът се базира на маркетинговия план и производствения план, които определят необходимите бъдещи разходи и ресурси за производството и неговото усъвършенстване. Значителен обем от необходимата за него информация се събира от TPS и MIS, а останалата – от външни източници.</a:t>
            </a:r>
          </a:p>
          <a:p>
            <a:pPr indent="541338" algn="just">
              <a:lnSpc>
                <a:spcPct val="120000"/>
              </a:lnSpc>
            </a:pPr>
            <a:r>
              <a:rPr lang="bg-BG" sz="2400" dirty="0"/>
              <a:t>Осигуряването на капитал може да стане от банкови заеми или чрез издаване на нови акции на фондовия пазар. </a:t>
            </a:r>
          </a:p>
        </p:txBody>
      </p:sp>
    </p:spTree>
    <p:extLst>
      <p:ext uri="{BB962C8B-B14F-4D97-AF65-F5344CB8AC3E}">
        <p14:creationId xmlns:p14="http://schemas.microsoft.com/office/powerpoint/2010/main" val="155187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17</a:t>
            </a:fld>
            <a:endParaRPr lang="bg-BG" dirty="0"/>
          </a:p>
        </p:txBody>
      </p:sp>
      <p:sp>
        <p:nvSpPr>
          <p:cNvPr id="2" name="Rectangle 1"/>
          <p:cNvSpPr/>
          <p:nvPr/>
        </p:nvSpPr>
        <p:spPr>
          <a:xfrm>
            <a:off x="2032001" y="81847"/>
            <a:ext cx="9963483" cy="6257803"/>
          </a:xfrm>
          <a:prstGeom prst="rect">
            <a:avLst/>
          </a:prstGeom>
        </p:spPr>
        <p:txBody>
          <a:bodyPr wrap="square">
            <a:spAutoFit/>
          </a:bodyPr>
          <a:lstStyle/>
          <a:p>
            <a:pPr indent="541338" algn="just">
              <a:lnSpc>
                <a:spcPct val="120000"/>
              </a:lnSpc>
            </a:pPr>
            <a:r>
              <a:rPr lang="bg-BG" sz="2400" i="1" dirty="0"/>
              <a:t>Капиталово бюджетиране</a:t>
            </a:r>
            <a:endParaRPr lang="en-GB" sz="2400" i="1" dirty="0"/>
          </a:p>
          <a:p>
            <a:pPr indent="541338" algn="just">
              <a:lnSpc>
                <a:spcPct val="120000"/>
              </a:lnSpc>
            </a:pPr>
            <a:r>
              <a:rPr lang="bg-BG" sz="2400" dirty="0"/>
              <a:t>Мениджърите се нуждаят от финансова информация, за да вземат решения относно бюджета на фирмения капитал. Например при внедряване на нови технологии и закупуване на нови машини е необходима информация за стойността на оборудването, лихвените проценти и стойността на нарастването на капитала, очаквания живот на машините, преките разходи и разходите за поддържане и ремонт, както и запазването или нарастването на паричния поток при внедряването на новото оборудване. Мениджмънта трябва да оцени всичко това, заедно с останалите инвестиционни проекти – активите и портфейла на фирмата по отношение на инвестициите.</a:t>
            </a:r>
          </a:p>
          <a:p>
            <a:pPr indent="541338" algn="just">
              <a:lnSpc>
                <a:spcPct val="120000"/>
              </a:lnSpc>
            </a:pPr>
            <a:r>
              <a:rPr lang="bg-BG" sz="2400" i="1" dirty="0"/>
              <a:t>Оценка на пазарния ефект</a:t>
            </a:r>
          </a:p>
          <a:p>
            <a:pPr indent="541338" algn="just">
              <a:lnSpc>
                <a:spcPct val="120000"/>
              </a:lnSpc>
            </a:pPr>
            <a:r>
              <a:rPr lang="bg-BG" sz="2400" dirty="0"/>
              <a:t>Важен е пазарния ефект на инвестицията, както и влиянието ѝ върху стратегията на фирмата. </a:t>
            </a:r>
            <a:endParaRPr lang="en-GB" sz="2400" dirty="0"/>
          </a:p>
        </p:txBody>
      </p:sp>
    </p:spTree>
    <p:extLst>
      <p:ext uri="{BB962C8B-B14F-4D97-AF65-F5344CB8AC3E}">
        <p14:creationId xmlns:p14="http://schemas.microsoft.com/office/powerpoint/2010/main" val="155362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18</a:t>
            </a:fld>
            <a:endParaRPr lang="bg-BG" dirty="0"/>
          </a:p>
        </p:txBody>
      </p:sp>
      <p:sp>
        <p:nvSpPr>
          <p:cNvPr id="2" name="Rectangle 1"/>
          <p:cNvSpPr/>
          <p:nvPr/>
        </p:nvSpPr>
        <p:spPr>
          <a:xfrm>
            <a:off x="1467853" y="39437"/>
            <a:ext cx="10622546" cy="6699463"/>
          </a:xfrm>
          <a:prstGeom prst="rect">
            <a:avLst/>
          </a:prstGeom>
        </p:spPr>
        <p:txBody>
          <a:bodyPr wrap="square">
            <a:spAutoFit/>
          </a:bodyPr>
          <a:lstStyle/>
          <a:p>
            <a:pPr algn="just">
              <a:lnSpc>
                <a:spcPct val="120000"/>
              </a:lnSpc>
              <a:buClr>
                <a:schemeClr val="accent1">
                  <a:lumMod val="75000"/>
                </a:schemeClr>
              </a:buClr>
              <a:buSzPct val="85000"/>
            </a:pPr>
            <a:r>
              <a:rPr lang="bg-BG" sz="2400" dirty="0"/>
              <a:t>Много голяма част от необходимата информация може да бъде осигурена от МИС, но е необходима подходяща обработка и обобщение.</a:t>
            </a:r>
          </a:p>
          <a:p>
            <a:pPr indent="541338" algn="just">
              <a:lnSpc>
                <a:spcPct val="120000"/>
              </a:lnSpc>
              <a:buClr>
                <a:schemeClr val="accent1">
                  <a:lumMod val="75000"/>
                </a:schemeClr>
              </a:buClr>
              <a:buSzPct val="85000"/>
            </a:pPr>
            <a:r>
              <a:rPr lang="ru-RU" sz="2400" i="1" dirty="0"/>
              <a:t>Одит</a:t>
            </a:r>
          </a:p>
          <a:p>
            <a:pPr indent="541338" algn="just">
              <a:lnSpc>
                <a:spcPct val="120000"/>
              </a:lnSpc>
              <a:buClr>
                <a:schemeClr val="accent1">
                  <a:lumMod val="75000"/>
                </a:schemeClr>
              </a:buClr>
              <a:buSzPct val="85000"/>
            </a:pPr>
            <a:r>
              <a:rPr lang="ru-RU" sz="2400" dirty="0"/>
              <a:t>Различават се два вида одит: </a:t>
            </a:r>
          </a:p>
          <a:p>
            <a:pPr marL="901700" indent="-342900" algn="just">
              <a:lnSpc>
                <a:spcPct val="120000"/>
              </a:lnSpc>
              <a:buClr>
                <a:schemeClr val="accent1">
                  <a:lumMod val="75000"/>
                </a:schemeClr>
              </a:buClr>
              <a:buSzPct val="85000"/>
              <a:buFont typeface="Wingdings" panose="05000000000000000000" pitchFamily="2" charset="2"/>
              <a:buChar char="q"/>
            </a:pPr>
            <a:r>
              <a:rPr lang="ru-RU" sz="2400" dirty="0"/>
              <a:t>Операционен: съблюдава съгласуваността на плановете, политиките и бюджетите; </a:t>
            </a:r>
          </a:p>
          <a:p>
            <a:pPr marL="901700" indent="-342900" algn="just">
              <a:lnSpc>
                <a:spcPct val="120000"/>
              </a:lnSpc>
              <a:buClr>
                <a:schemeClr val="accent1">
                  <a:lumMod val="75000"/>
                </a:schemeClr>
              </a:buClr>
              <a:buSzPct val="85000"/>
              <a:buFont typeface="Wingdings" panose="05000000000000000000" pitchFamily="2" charset="2"/>
              <a:buChar char="q"/>
            </a:pPr>
            <a:r>
              <a:rPr lang="ru-RU" sz="2400" dirty="0"/>
              <a:t>Финансов: оценява реалното финансово състояние на фирмата.</a:t>
            </a:r>
          </a:p>
          <a:p>
            <a:pPr indent="541338" algn="just">
              <a:lnSpc>
                <a:spcPct val="120000"/>
              </a:lnSpc>
              <a:buClr>
                <a:schemeClr val="accent1">
                  <a:lumMod val="75000"/>
                </a:schemeClr>
              </a:buClr>
              <a:buSzPct val="85000"/>
            </a:pPr>
            <a:r>
              <a:rPr lang="ru-RU" sz="2400" i="1" dirty="0"/>
              <a:t>Вътрешни и външни одитори</a:t>
            </a:r>
          </a:p>
          <a:p>
            <a:pPr indent="541338" algn="just">
              <a:lnSpc>
                <a:spcPct val="120000"/>
              </a:lnSpc>
              <a:buClr>
                <a:schemeClr val="accent1">
                  <a:lumMod val="75000"/>
                </a:schemeClr>
              </a:buClr>
              <a:buSzPct val="85000"/>
            </a:pPr>
            <a:r>
              <a:rPr lang="ru-RU" sz="2400" dirty="0"/>
              <a:t>Вътрешните одитори обикновено упражняват операционен одит, при който резултатите, отнасящи се до отклоненията от нормалното състояние, фиксирано в плана, се отчита на мениджърите, за да вземат съответни мерки. </a:t>
            </a:r>
          </a:p>
          <a:p>
            <a:pPr indent="541338" algn="just">
              <a:lnSpc>
                <a:spcPct val="120000"/>
              </a:lnSpc>
              <a:buClr>
                <a:schemeClr val="accent1">
                  <a:lumMod val="75000"/>
                </a:schemeClr>
              </a:buClr>
              <a:buSzPct val="85000"/>
            </a:pPr>
            <a:r>
              <a:rPr lang="ru-RU" sz="2400" dirty="0"/>
              <a:t>Финансовият одит се извършва обикновено от външни одитори, които определят финансовото състояние, за да бъде то реално представено на инвеститори, банки и партньори на фирмата. </a:t>
            </a:r>
            <a:endParaRPr lang="bg-BG" sz="2400" dirty="0"/>
          </a:p>
        </p:txBody>
      </p:sp>
    </p:spTree>
    <p:extLst>
      <p:ext uri="{BB962C8B-B14F-4D97-AF65-F5344CB8AC3E}">
        <p14:creationId xmlns:p14="http://schemas.microsoft.com/office/powerpoint/2010/main" val="155362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19</a:t>
            </a:fld>
            <a:endParaRPr lang="bg-BG" dirty="0"/>
          </a:p>
        </p:txBody>
      </p:sp>
      <p:sp>
        <p:nvSpPr>
          <p:cNvPr id="2" name="Rectangle 1"/>
          <p:cNvSpPr/>
          <p:nvPr/>
        </p:nvSpPr>
        <p:spPr>
          <a:xfrm>
            <a:off x="2099733" y="41088"/>
            <a:ext cx="9939867" cy="6764096"/>
          </a:xfrm>
          <a:prstGeom prst="rect">
            <a:avLst/>
          </a:prstGeom>
        </p:spPr>
        <p:txBody>
          <a:bodyPr wrap="square">
            <a:spAutoFit/>
          </a:bodyPr>
          <a:lstStyle/>
          <a:p>
            <a:pPr lvl="0" indent="541338" algn="just">
              <a:lnSpc>
                <a:spcPct val="130000"/>
              </a:lnSpc>
              <a:buClr>
                <a:srgbClr val="D34817">
                  <a:lumMod val="75000"/>
                </a:srgbClr>
              </a:buClr>
              <a:buSzPct val="85000"/>
            </a:pPr>
            <a:r>
              <a:rPr lang="ru-RU" sz="2400" dirty="0"/>
              <a:t>И двата типа одити се базират на информация, данни и отчети от маркетинговата, производствената и финансовата ИС, както и на отчетите на TPS, които се проверяват за коректност и точност.</a:t>
            </a:r>
          </a:p>
          <a:p>
            <a:pPr lvl="0" indent="541338" algn="just">
              <a:lnSpc>
                <a:spcPct val="130000"/>
              </a:lnSpc>
              <a:buClr>
                <a:srgbClr val="D34817">
                  <a:lumMod val="75000"/>
                </a:srgbClr>
              </a:buClr>
              <a:buSzPct val="85000"/>
            </a:pPr>
            <a:r>
              <a:rPr lang="ru-RU" sz="2400" dirty="0"/>
              <a:t>Освен финансови информационни системи съществуват и други видове специализиран софтуер за обслужване на финансовата сфера – елетронни таблици, програми за управление на складови наличности, за изготвяне на ведомост и др. </a:t>
            </a:r>
          </a:p>
          <a:p>
            <a:pPr lvl="0" indent="541338" algn="just">
              <a:lnSpc>
                <a:spcPct val="130000"/>
              </a:lnSpc>
              <a:buClr>
                <a:srgbClr val="D34817">
                  <a:lumMod val="75000"/>
                </a:srgbClr>
              </a:buClr>
              <a:buSzPct val="85000"/>
            </a:pPr>
            <a:r>
              <a:rPr lang="ru-RU" sz="2400" dirty="0"/>
              <a:t>Финансована информационна система се състои от няколко входни и изходни подсистеми, свързани с обща база от данни. Входни подсистеми са: </a:t>
            </a:r>
          </a:p>
          <a:p>
            <a:pPr marL="901700" lvl="0" indent="-457200" algn="just">
              <a:lnSpc>
                <a:spcPct val="130000"/>
              </a:lnSpc>
              <a:buClr>
                <a:srgbClr val="D34817">
                  <a:lumMod val="75000"/>
                </a:srgbClr>
              </a:buClr>
              <a:buSzPct val="85000"/>
              <a:buFont typeface="+mj-lt"/>
              <a:buAutoNum type="arabicPeriod"/>
            </a:pPr>
            <a:r>
              <a:rPr lang="ru-RU" sz="2400" dirty="0"/>
              <a:t>Счетоводна информационна система – основен елемент на финансовата информационна система. </a:t>
            </a:r>
          </a:p>
          <a:p>
            <a:pPr marL="901700" lvl="0" indent="-457200" algn="just">
              <a:lnSpc>
                <a:spcPct val="130000"/>
              </a:lnSpc>
              <a:buClr>
                <a:srgbClr val="D34817">
                  <a:lumMod val="75000"/>
                </a:srgbClr>
              </a:buClr>
              <a:buSzPct val="85000"/>
              <a:buFont typeface="+mj-lt"/>
              <a:buAutoNum type="arabicPeriod"/>
            </a:pPr>
            <a:r>
              <a:rPr lang="ru-RU" sz="2400" dirty="0"/>
              <a:t>Система за вътрешна ревизия. </a:t>
            </a:r>
          </a:p>
          <a:p>
            <a:pPr marL="901700" lvl="0" indent="-457200" algn="just">
              <a:lnSpc>
                <a:spcPct val="130000"/>
              </a:lnSpc>
              <a:buClr>
                <a:srgbClr val="D34817">
                  <a:lumMod val="75000"/>
                </a:srgbClr>
              </a:buClr>
              <a:buSzPct val="85000"/>
              <a:buFont typeface="+mj-lt"/>
              <a:buAutoNum type="arabicPeriod"/>
            </a:pPr>
            <a:r>
              <a:rPr lang="ru-RU" sz="2400" dirty="0"/>
              <a:t>Система за финансови новини. </a:t>
            </a:r>
          </a:p>
        </p:txBody>
      </p:sp>
    </p:spTree>
    <p:extLst>
      <p:ext uri="{BB962C8B-B14F-4D97-AF65-F5344CB8AC3E}">
        <p14:creationId xmlns:p14="http://schemas.microsoft.com/office/powerpoint/2010/main" val="155362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a:t>
            </a:fld>
            <a:endParaRPr lang="bg-BG" dirty="0"/>
          </a:p>
        </p:txBody>
      </p:sp>
      <p:sp>
        <p:nvSpPr>
          <p:cNvPr id="2" name="Правоъгълник 1"/>
          <p:cNvSpPr/>
          <p:nvPr/>
        </p:nvSpPr>
        <p:spPr>
          <a:xfrm>
            <a:off x="2111022" y="171140"/>
            <a:ext cx="9866489" cy="5853910"/>
          </a:xfrm>
          <a:prstGeom prst="rect">
            <a:avLst/>
          </a:prstGeom>
        </p:spPr>
        <p:txBody>
          <a:bodyPr wrap="square">
            <a:spAutoFit/>
          </a:bodyPr>
          <a:lstStyle/>
          <a:p>
            <a:pPr algn="ctr">
              <a:lnSpc>
                <a:spcPct val="130000"/>
              </a:lnSpc>
              <a:buClr>
                <a:schemeClr val="accent1">
                  <a:lumMod val="75000"/>
                </a:schemeClr>
              </a:buClr>
              <a:buSzPct val="85000"/>
            </a:pPr>
            <a:r>
              <a:rPr lang="bg-BG" sz="2400" b="1" dirty="0"/>
              <a:t>Финансова информационна системи </a:t>
            </a:r>
          </a:p>
          <a:p>
            <a:pPr>
              <a:lnSpc>
                <a:spcPct val="130000"/>
              </a:lnSpc>
              <a:buClr>
                <a:schemeClr val="accent1">
                  <a:lumMod val="75000"/>
                </a:schemeClr>
              </a:buClr>
              <a:buSzPct val="85000"/>
            </a:pPr>
            <a:r>
              <a:rPr lang="bg-BG" sz="2400" b="1" i="1" dirty="0">
                <a:latin typeface="Cambria" panose="02040503050406030204" pitchFamily="18" charset="0"/>
              </a:rPr>
              <a:t>Същност и структура</a:t>
            </a:r>
          </a:p>
          <a:p>
            <a:pPr indent="625475" algn="just">
              <a:lnSpc>
                <a:spcPct val="130000"/>
              </a:lnSpc>
              <a:buClr>
                <a:schemeClr val="accent1">
                  <a:lumMod val="75000"/>
                </a:schemeClr>
              </a:buClr>
              <a:buSzPct val="85000"/>
            </a:pPr>
            <a:r>
              <a:rPr lang="bg-BG" sz="2400" dirty="0"/>
              <a:t>Информационните системи се класифицират по функционални области. Основните функции на организацията – производство, маркетинг, персонал, финанси и счетоводство - се поддържат от обособени системи. Функцията “финанси” отразява паричния поток, минаващ през фирмата. Финансовото планиране и увеличаването на капитала за посрещане на целите на организацията се извършва от финансовия мениджмънт. </a:t>
            </a:r>
          </a:p>
          <a:p>
            <a:pPr indent="625475" algn="just">
              <a:lnSpc>
                <a:spcPct val="130000"/>
              </a:lnSpc>
              <a:buClr>
                <a:schemeClr val="accent1">
                  <a:lumMod val="75000"/>
                </a:schemeClr>
              </a:buClr>
              <a:buSzPct val="85000"/>
            </a:pPr>
            <a:r>
              <a:rPr lang="bg-BG" sz="2400" dirty="0"/>
              <a:t>Финансовите информационни системи се конструират, така че да подпомогнат финансовите дейности посочени на Фигура 1.</a:t>
            </a:r>
          </a:p>
          <a:p>
            <a:pPr indent="625475" algn="just">
              <a:lnSpc>
                <a:spcPct val="130000"/>
              </a:lnSpc>
              <a:buClr>
                <a:schemeClr val="accent1">
                  <a:lumMod val="75000"/>
                </a:schemeClr>
              </a:buClr>
              <a:buSzPct val="85000"/>
            </a:pPr>
            <a:endParaRPr lang="bg-BG" sz="2400" dirty="0"/>
          </a:p>
        </p:txBody>
      </p:sp>
    </p:spTree>
    <p:extLst>
      <p:ext uri="{BB962C8B-B14F-4D97-AF65-F5344CB8AC3E}">
        <p14:creationId xmlns:p14="http://schemas.microsoft.com/office/powerpoint/2010/main" val="349884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20</a:t>
            </a:fld>
            <a:endParaRPr lang="bg-BG" dirty="0"/>
          </a:p>
        </p:txBody>
      </p:sp>
      <p:sp>
        <p:nvSpPr>
          <p:cNvPr id="2" name="Rectangle 1"/>
          <p:cNvSpPr/>
          <p:nvPr/>
        </p:nvSpPr>
        <p:spPr>
          <a:xfrm>
            <a:off x="2082800" y="184710"/>
            <a:ext cx="9956799" cy="6283964"/>
          </a:xfrm>
          <a:prstGeom prst="rect">
            <a:avLst/>
          </a:prstGeom>
        </p:spPr>
        <p:txBody>
          <a:bodyPr wrap="square">
            <a:spAutoFit/>
          </a:bodyPr>
          <a:lstStyle/>
          <a:p>
            <a:pPr lvl="0" indent="541338" algn="just">
              <a:lnSpc>
                <a:spcPct val="130000"/>
              </a:lnSpc>
              <a:buClr>
                <a:srgbClr val="D34817">
                  <a:lumMod val="75000"/>
                </a:srgbClr>
              </a:buClr>
              <a:buSzPct val="85000"/>
            </a:pPr>
            <a:r>
              <a:rPr lang="ru-RU" sz="2400" dirty="0"/>
              <a:t>Изходни подсистеми са: </a:t>
            </a:r>
          </a:p>
          <a:p>
            <a:pPr marL="901700" indent="-276225" algn="just">
              <a:lnSpc>
                <a:spcPct val="130000"/>
              </a:lnSpc>
              <a:buClr>
                <a:srgbClr val="D34817">
                  <a:lumMod val="75000"/>
                </a:srgbClr>
              </a:buClr>
              <a:buSzPct val="85000"/>
              <a:buFont typeface="+mj-lt"/>
              <a:buAutoNum type="arabicPeriod"/>
            </a:pPr>
            <a:r>
              <a:rPr lang="ru-RU" sz="2400" dirty="0"/>
              <a:t>Система за прогнозиране.</a:t>
            </a:r>
          </a:p>
          <a:p>
            <a:pPr marL="901700" indent="-276225" algn="just">
              <a:lnSpc>
                <a:spcPct val="130000"/>
              </a:lnSpc>
              <a:buClr>
                <a:srgbClr val="D34817">
                  <a:lumMod val="75000"/>
                </a:srgbClr>
              </a:buClr>
              <a:buSzPct val="85000"/>
              <a:buFont typeface="+mj-lt"/>
              <a:buAutoNum type="arabicPeriod"/>
            </a:pPr>
            <a:r>
              <a:rPr lang="ru-RU" sz="2400" dirty="0"/>
              <a:t>Система за управление на паричните средства. </a:t>
            </a:r>
          </a:p>
          <a:p>
            <a:pPr marL="901700" indent="-276225" algn="just">
              <a:lnSpc>
                <a:spcPct val="130000"/>
              </a:lnSpc>
              <a:buClr>
                <a:srgbClr val="D34817">
                  <a:lumMod val="75000"/>
                </a:srgbClr>
              </a:buClr>
              <a:buSzPct val="85000"/>
              <a:buFont typeface="+mj-lt"/>
              <a:buAutoNum type="arabicPeriod"/>
            </a:pPr>
            <a:r>
              <a:rPr lang="ru-RU" sz="2400" dirty="0"/>
              <a:t>Система за контрол.</a:t>
            </a:r>
          </a:p>
          <a:p>
            <a:pPr marL="625475" algn="just">
              <a:lnSpc>
                <a:spcPct val="130000"/>
              </a:lnSpc>
              <a:buClr>
                <a:srgbClr val="D34817">
                  <a:lumMod val="75000"/>
                </a:srgbClr>
              </a:buClr>
              <a:buSzPct val="85000"/>
            </a:pPr>
            <a:r>
              <a:rPr lang="ru-RU" sz="2400" b="1" i="1" dirty="0"/>
              <a:t>Входни подсистеми </a:t>
            </a:r>
          </a:p>
          <a:p>
            <a:pPr indent="541338" algn="just">
              <a:lnSpc>
                <a:spcPct val="130000"/>
              </a:lnSpc>
              <a:buClr>
                <a:srgbClr val="D34817">
                  <a:lumMod val="75000"/>
                </a:srgbClr>
              </a:buClr>
              <a:buSzPct val="85000"/>
            </a:pPr>
            <a:r>
              <a:rPr lang="ru-RU" sz="2400" i="1" dirty="0"/>
              <a:t>Счетоводна информационна система </a:t>
            </a:r>
            <a:r>
              <a:rPr lang="ru-RU" sz="2400" dirty="0"/>
              <a:t>е основна входна система не само за финансовата информационна система, но и за информационните системи, свързани с другите функции на фирмата – маркетинг, продажби и т.н. Счетоводните данни са свързани с паричния поток във фирмата и отразяват всяка транзакция. Най-често те се използват под формата на отчет до финансовия мениджър, отразяващ сметките, по които има да се събират суми, като те се класифицират по срок на задълженията.</a:t>
            </a:r>
          </a:p>
        </p:txBody>
      </p:sp>
    </p:spTree>
    <p:extLst>
      <p:ext uri="{BB962C8B-B14F-4D97-AF65-F5344CB8AC3E}">
        <p14:creationId xmlns:p14="http://schemas.microsoft.com/office/powerpoint/2010/main" val="1553620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21</a:t>
            </a:fld>
            <a:endParaRPr lang="bg-BG" dirty="0"/>
          </a:p>
        </p:txBody>
      </p:sp>
      <p:sp>
        <p:nvSpPr>
          <p:cNvPr id="2" name="Rectangle 1"/>
          <p:cNvSpPr/>
          <p:nvPr/>
        </p:nvSpPr>
        <p:spPr>
          <a:xfrm>
            <a:off x="2360693" y="713191"/>
            <a:ext cx="8893155" cy="4033621"/>
          </a:xfrm>
          <a:prstGeom prst="rect">
            <a:avLst/>
          </a:prstGeom>
        </p:spPr>
        <p:txBody>
          <a:bodyPr vert="horz" lIns="91440" tIns="45720" rIns="91440" bIns="45720" rtlCol="0" anchor="t">
            <a:noAutofit/>
          </a:bodyPr>
          <a:lstStyle/>
          <a:p>
            <a:pPr indent="457200" algn="just">
              <a:lnSpc>
                <a:spcPct val="130000"/>
              </a:lnSpc>
              <a:buClr>
                <a:schemeClr val="accent1">
                  <a:lumMod val="75000"/>
                </a:schemeClr>
              </a:buClr>
              <a:buSzPct val="85000"/>
              <a:buFont typeface="Wingdings" pitchFamily="2" charset="2"/>
              <a:buNone/>
            </a:pPr>
            <a:r>
              <a:rPr lang="bg-BG" sz="2400" i="1" dirty="0"/>
              <a:t>Система за вътрешна ревизия (одит) </a:t>
            </a:r>
            <a:r>
              <a:rPr lang="bg-BG" sz="2400" dirty="0"/>
              <a:t>Всички фирми разчитат на външни ревизори (одитори), за проверка на точността на счетоводните им документи. По-големите фирми разполагат и с вътрешни одитори, които правят анализи, така както и външните одитори. </a:t>
            </a:r>
          </a:p>
          <a:p>
            <a:pPr indent="457200" algn="just">
              <a:lnSpc>
                <a:spcPct val="130000"/>
              </a:lnSpc>
              <a:buClr>
                <a:schemeClr val="accent1">
                  <a:lumMod val="75000"/>
                </a:schemeClr>
              </a:buClr>
              <a:buSzPct val="85000"/>
            </a:pPr>
            <a:r>
              <a:rPr lang="bg-BG" sz="2400" i="1" dirty="0"/>
              <a:t>Системата за финансови новини </a:t>
            </a:r>
            <a:r>
              <a:rPr lang="bg-BG" sz="2400" dirty="0"/>
              <a:t>спомага за намирането на най-подходящите източници на допълнителни капитали и на най-добрите инвестиции. </a:t>
            </a:r>
          </a:p>
        </p:txBody>
      </p:sp>
    </p:spTree>
    <p:extLst>
      <p:ext uri="{BB962C8B-B14F-4D97-AF65-F5344CB8AC3E}">
        <p14:creationId xmlns:p14="http://schemas.microsoft.com/office/powerpoint/2010/main" val="155362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22</a:t>
            </a:fld>
            <a:endParaRPr lang="bg-BG" dirty="0"/>
          </a:p>
        </p:txBody>
      </p:sp>
      <p:sp>
        <p:nvSpPr>
          <p:cNvPr id="7" name="Rectangle 6"/>
          <p:cNvSpPr/>
          <p:nvPr/>
        </p:nvSpPr>
        <p:spPr>
          <a:xfrm>
            <a:off x="2200414" y="0"/>
            <a:ext cx="9783039" cy="6858000"/>
          </a:xfrm>
          <a:prstGeom prst="rect">
            <a:avLst/>
          </a:prstGeom>
        </p:spPr>
        <p:txBody>
          <a:bodyPr vert="horz" lIns="91440" tIns="45720" rIns="91440" bIns="45720" rtlCol="0" anchor="t">
            <a:noAutofit/>
          </a:bodyPr>
          <a:lstStyle/>
          <a:p>
            <a:pPr indent="457200" algn="just">
              <a:lnSpc>
                <a:spcPct val="130000"/>
              </a:lnSpc>
              <a:buClr>
                <a:schemeClr val="accent1">
                  <a:lumMod val="75000"/>
                </a:schemeClr>
              </a:buClr>
              <a:buSzPct val="85000"/>
              <a:buFont typeface="Wingdings" pitchFamily="2" charset="2"/>
              <a:buNone/>
            </a:pPr>
            <a:r>
              <a:rPr lang="ru-RU" sz="2400" b="1" i="1" dirty="0"/>
              <a:t>Изходни подсистеми </a:t>
            </a:r>
          </a:p>
          <a:p>
            <a:pPr indent="457200" algn="just">
              <a:lnSpc>
                <a:spcPct val="130000"/>
              </a:lnSpc>
              <a:buClr>
                <a:schemeClr val="accent1">
                  <a:lumMod val="75000"/>
                </a:schemeClr>
              </a:buClr>
              <a:buSzPct val="85000"/>
              <a:buFont typeface="Wingdings" pitchFamily="2" charset="2"/>
              <a:buNone/>
            </a:pPr>
            <a:r>
              <a:rPr lang="ru-RU" sz="2400" i="1" dirty="0"/>
              <a:t>Система за прогнозиране </a:t>
            </a:r>
          </a:p>
          <a:p>
            <a:pPr indent="457200" algn="just">
              <a:lnSpc>
                <a:spcPct val="130000"/>
              </a:lnSpc>
              <a:buClr>
                <a:schemeClr val="accent1">
                  <a:lumMod val="75000"/>
                </a:schemeClr>
              </a:buClr>
              <a:buSzPct val="85000"/>
              <a:buFont typeface="Wingdings" pitchFamily="2" charset="2"/>
              <a:buNone/>
            </a:pPr>
            <a:r>
              <a:rPr lang="ru-RU" sz="2400" dirty="0"/>
              <a:t>Прогнозирането е една от най-старите дейности в бизнеса. Основни характеристики на всяка прогноза: </a:t>
            </a:r>
          </a:p>
          <a:p>
            <a:pPr marL="901700" indent="-360363" algn="just">
              <a:lnSpc>
                <a:spcPct val="130000"/>
              </a:lnSpc>
              <a:buClr>
                <a:schemeClr val="accent1">
                  <a:lumMod val="75000"/>
                </a:schemeClr>
              </a:buClr>
              <a:buSzPct val="85000"/>
              <a:buFont typeface="+mj-lt"/>
              <a:buAutoNum type="arabicPeriod"/>
            </a:pPr>
            <a:r>
              <a:rPr lang="ru-RU" sz="2400" dirty="0"/>
              <a:t>Прогнозата представлява проекция на миналото, затова счетоводната информация е особено важна. </a:t>
            </a:r>
          </a:p>
          <a:p>
            <a:pPr marL="901700" indent="-360363" algn="just">
              <a:lnSpc>
                <a:spcPct val="130000"/>
              </a:lnSpc>
              <a:buClr>
                <a:schemeClr val="accent1">
                  <a:lumMod val="75000"/>
                </a:schemeClr>
              </a:buClr>
              <a:buSzPct val="85000"/>
              <a:buFont typeface="+mj-lt"/>
              <a:buAutoNum type="arabicPeriod"/>
            </a:pPr>
            <a:r>
              <a:rPr lang="ru-RU" sz="2400" dirty="0"/>
              <a:t>Прогнозата се състои от полуструктурирани решения, поддържани евентуално от система, подпомагаща вземането на решения. </a:t>
            </a:r>
          </a:p>
          <a:p>
            <a:pPr marL="901700" indent="-360363" algn="just">
              <a:lnSpc>
                <a:spcPct val="130000"/>
              </a:lnSpc>
              <a:buClr>
                <a:schemeClr val="accent1">
                  <a:lumMod val="75000"/>
                </a:schemeClr>
              </a:buClr>
              <a:buSzPct val="85000"/>
              <a:buFont typeface="+mj-lt"/>
              <a:buAutoNum type="arabicPeriod"/>
            </a:pPr>
            <a:r>
              <a:rPr lang="ru-RU" sz="2400" dirty="0"/>
              <a:t>Прогнозата не е 100 % точна. </a:t>
            </a:r>
          </a:p>
          <a:p>
            <a:pPr indent="457200" algn="just">
              <a:lnSpc>
                <a:spcPct val="130000"/>
              </a:lnSpc>
              <a:buClr>
                <a:schemeClr val="accent1">
                  <a:lumMod val="75000"/>
                </a:schemeClr>
              </a:buClr>
              <a:buSzPct val="85000"/>
            </a:pPr>
            <a:r>
              <a:rPr lang="ru-RU" sz="2400" dirty="0"/>
              <a:t>Методите за прогнозиране се делят на две големи групи: </a:t>
            </a:r>
          </a:p>
          <a:p>
            <a:pPr marL="901700" indent="-360363" algn="just">
              <a:lnSpc>
                <a:spcPct val="130000"/>
              </a:lnSpc>
              <a:buClr>
                <a:schemeClr val="accent1">
                  <a:lumMod val="75000"/>
                </a:schemeClr>
              </a:buClr>
              <a:buSzPct val="85000"/>
              <a:buFont typeface="+mj-lt"/>
              <a:buAutoNum type="arabicPeriod"/>
            </a:pPr>
            <a:r>
              <a:rPr lang="ru-RU" sz="2400" dirty="0"/>
              <a:t>Неколичествени – използват субективни оценки, а не изчисления, проведени върху данните. </a:t>
            </a:r>
          </a:p>
          <a:p>
            <a:pPr marL="901700" indent="-360363" algn="just">
              <a:lnSpc>
                <a:spcPct val="130000"/>
              </a:lnSpc>
              <a:buClr>
                <a:schemeClr val="accent1">
                  <a:lumMod val="75000"/>
                </a:schemeClr>
              </a:buClr>
              <a:buSzPct val="85000"/>
              <a:buFont typeface="+mj-lt"/>
              <a:buAutoNum type="arabicPeriod"/>
            </a:pPr>
            <a:r>
              <a:rPr lang="ru-RU" sz="2400" dirty="0"/>
              <a:t>Количествени – основен метод е регресионен анализ.</a:t>
            </a:r>
            <a:endParaRPr lang="bg-BG" sz="2400" dirty="0"/>
          </a:p>
        </p:txBody>
      </p:sp>
    </p:spTree>
    <p:extLst>
      <p:ext uri="{BB962C8B-B14F-4D97-AF65-F5344CB8AC3E}">
        <p14:creationId xmlns:p14="http://schemas.microsoft.com/office/powerpoint/2010/main" val="3200018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23</a:t>
            </a:fld>
            <a:endParaRPr lang="bg-BG" dirty="0"/>
          </a:p>
        </p:txBody>
      </p:sp>
      <p:sp>
        <p:nvSpPr>
          <p:cNvPr id="2" name="Rectangle 1"/>
          <p:cNvSpPr/>
          <p:nvPr/>
        </p:nvSpPr>
        <p:spPr>
          <a:xfrm>
            <a:off x="2167763" y="59444"/>
            <a:ext cx="9774989" cy="6334042"/>
          </a:xfrm>
          <a:prstGeom prst="rect">
            <a:avLst/>
          </a:prstGeom>
        </p:spPr>
        <p:txBody>
          <a:bodyPr wrap="square">
            <a:spAutoFit/>
          </a:bodyPr>
          <a:lstStyle/>
          <a:p>
            <a:pPr indent="457200" algn="just">
              <a:lnSpc>
                <a:spcPct val="130000"/>
              </a:lnSpc>
              <a:spcBef>
                <a:spcPts val="0"/>
              </a:spcBef>
              <a:buClr>
                <a:schemeClr val="accent1">
                  <a:lumMod val="75000"/>
                </a:schemeClr>
              </a:buClr>
              <a:buSzPct val="85000"/>
            </a:pPr>
            <a:r>
              <a:rPr lang="ru-RU" sz="2400" i="1" dirty="0"/>
              <a:t>Система за управление на паричните средства </a:t>
            </a:r>
          </a:p>
          <a:p>
            <a:pPr indent="457200" algn="just">
              <a:lnSpc>
                <a:spcPct val="130000"/>
              </a:lnSpc>
              <a:spcBef>
                <a:spcPts val="0"/>
              </a:spcBef>
            </a:pPr>
            <a:r>
              <a:rPr lang="ru-RU" sz="2400" dirty="0"/>
              <a:t>Паричните средства се управляват</a:t>
            </a:r>
            <a:r>
              <a:rPr lang="en-GB" sz="2400" dirty="0"/>
              <a:t>,</a:t>
            </a:r>
            <a:r>
              <a:rPr lang="ru-RU" sz="2400" dirty="0"/>
              <a:t> за да се осигури, че притокът на постъпления е константно по-голям от разходите на фирмата през цялата година. За целта се анализира потока на паричната наличност като се използ</a:t>
            </a:r>
            <a:r>
              <a:rPr lang="bg-BG" sz="2400" dirty="0"/>
              <a:t>ва</a:t>
            </a:r>
            <a:r>
              <a:rPr lang="ru-RU" sz="2400" dirty="0"/>
              <a:t> съответен модел и софтуер (Excel или специални програми). </a:t>
            </a:r>
          </a:p>
          <a:p>
            <a:pPr indent="457200" algn="just">
              <a:lnSpc>
                <a:spcPct val="130000"/>
              </a:lnSpc>
              <a:spcBef>
                <a:spcPts val="0"/>
              </a:spcBef>
            </a:pPr>
            <a:r>
              <a:rPr lang="ru-RU" sz="2400" i="1" dirty="0"/>
              <a:t>Система за контрол </a:t>
            </a:r>
          </a:p>
          <a:p>
            <a:pPr indent="457200" algn="just">
              <a:lnSpc>
                <a:spcPct val="130000"/>
              </a:lnSpc>
              <a:buClr>
                <a:schemeClr val="accent1">
                  <a:lumMod val="75000"/>
                </a:schemeClr>
              </a:buClr>
              <a:buSzPct val="85000"/>
              <a:defRPr/>
            </a:pPr>
            <a:r>
              <a:rPr lang="ru-RU" sz="2400" dirty="0"/>
              <a:t>Системата за контрол осигурява генерирането на отчет за бюджета на фирмата и за изчисляване на различни коефициенти, свързани с производителността и изпълнението. Пример за подобен коефициент е коефициентът на стокооборота, който представлява частно от цената на продадените стоки и средна инвентарна стойност.</a:t>
            </a:r>
          </a:p>
        </p:txBody>
      </p:sp>
    </p:spTree>
    <p:extLst>
      <p:ext uri="{BB962C8B-B14F-4D97-AF65-F5344CB8AC3E}">
        <p14:creationId xmlns:p14="http://schemas.microsoft.com/office/powerpoint/2010/main" val="38979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24</a:t>
            </a:fld>
            <a:endParaRPr lang="bg-BG" dirty="0"/>
          </a:p>
        </p:txBody>
      </p:sp>
      <p:sp>
        <p:nvSpPr>
          <p:cNvPr id="2" name="Rectangle 1"/>
          <p:cNvSpPr/>
          <p:nvPr/>
        </p:nvSpPr>
        <p:spPr>
          <a:xfrm>
            <a:off x="2032000" y="54326"/>
            <a:ext cx="10160000" cy="6334042"/>
          </a:xfrm>
          <a:prstGeom prst="rect">
            <a:avLst/>
          </a:prstGeom>
        </p:spPr>
        <p:txBody>
          <a:bodyPr wrap="square">
            <a:spAutoFit/>
          </a:bodyPr>
          <a:lstStyle/>
          <a:p>
            <a:pPr indent="457200" algn="just">
              <a:lnSpc>
                <a:spcPct val="130000"/>
              </a:lnSpc>
              <a:buClr>
                <a:schemeClr val="accent1">
                  <a:lumMod val="75000"/>
                </a:schemeClr>
              </a:buClr>
              <a:buSzPct val="85000"/>
              <a:defRPr/>
            </a:pPr>
            <a:r>
              <a:rPr lang="ru-RU" sz="2400" b="1" i="1" dirty="0"/>
              <a:t>Счетоводни информационни системи </a:t>
            </a:r>
          </a:p>
          <a:p>
            <a:pPr indent="457200" algn="just">
              <a:lnSpc>
                <a:spcPct val="130000"/>
              </a:lnSpc>
              <a:buClr>
                <a:schemeClr val="accent1">
                  <a:lumMod val="75000"/>
                </a:schemeClr>
              </a:buClr>
              <a:buSzPct val="85000"/>
              <a:defRPr/>
            </a:pPr>
            <a:r>
              <a:rPr lang="ru-RU" sz="2400" dirty="0"/>
              <a:t>Счетоводният документ е носител на счетоводна информация. По своя тип бива: </a:t>
            </a:r>
          </a:p>
          <a:p>
            <a:pPr marL="901700" indent="-365125" algn="just">
              <a:lnSpc>
                <a:spcPct val="130000"/>
              </a:lnSpc>
              <a:buClr>
                <a:schemeClr val="accent1">
                  <a:lumMod val="75000"/>
                </a:schemeClr>
              </a:buClr>
              <a:buSzPct val="85000"/>
              <a:buFont typeface="+mj-lt"/>
              <a:buAutoNum type="arabicPeriod"/>
              <a:defRPr/>
            </a:pPr>
            <a:r>
              <a:rPr lang="ru-RU" sz="2400" dirty="0"/>
              <a:t>Първичен счетоводен документ.</a:t>
            </a:r>
          </a:p>
          <a:p>
            <a:pPr marL="901700" indent="-365125" algn="just">
              <a:lnSpc>
                <a:spcPct val="130000"/>
              </a:lnSpc>
              <a:buClr>
                <a:schemeClr val="accent1">
                  <a:lumMod val="75000"/>
                </a:schemeClr>
              </a:buClr>
              <a:buSzPct val="85000"/>
              <a:buFont typeface="+mj-lt"/>
              <a:buAutoNum type="arabicPeriod"/>
              <a:defRPr/>
            </a:pPr>
            <a:r>
              <a:rPr lang="ru-RU" sz="2400" dirty="0"/>
              <a:t>Вторичен счетоводен документ. </a:t>
            </a:r>
          </a:p>
          <a:p>
            <a:pPr marL="901700" indent="-365125" algn="just">
              <a:lnSpc>
                <a:spcPct val="130000"/>
              </a:lnSpc>
              <a:buClr>
                <a:schemeClr val="accent1">
                  <a:lumMod val="75000"/>
                </a:schemeClr>
              </a:buClr>
              <a:buSzPct val="85000"/>
              <a:buFont typeface="+mj-lt"/>
              <a:buAutoNum type="arabicPeriod"/>
              <a:defRPr/>
            </a:pPr>
            <a:r>
              <a:rPr lang="ru-RU" sz="2400" dirty="0"/>
              <a:t>Регистър. </a:t>
            </a:r>
          </a:p>
          <a:p>
            <a:pPr indent="457200" algn="just">
              <a:lnSpc>
                <a:spcPct val="130000"/>
              </a:lnSpc>
              <a:buClr>
                <a:schemeClr val="accent1">
                  <a:lumMod val="75000"/>
                </a:schemeClr>
              </a:buClr>
              <a:buSzPct val="85000"/>
              <a:defRPr/>
            </a:pPr>
            <a:r>
              <a:rPr lang="ru-RU" sz="2400" dirty="0"/>
              <a:t>Първичният счетоводен документ съдържа информация за нова стопанска операция и е адресиран до други организации. В първичния счетоводен документ не се допускат поправки и добавки. </a:t>
            </a:r>
          </a:p>
          <a:p>
            <a:pPr indent="457200" algn="just">
              <a:lnSpc>
                <a:spcPct val="130000"/>
              </a:lnSpc>
              <a:buClr>
                <a:schemeClr val="accent1">
                  <a:lumMod val="75000"/>
                </a:schemeClr>
              </a:buClr>
              <a:buSzPct val="85000"/>
              <a:defRPr/>
            </a:pPr>
            <a:r>
              <a:rPr lang="ru-RU" sz="2400" dirty="0"/>
              <a:t>Вторичният счетоводен документ съдържа обобщена или диференцирана информация, която се получава от първични счетоводни документи. Документите регистрират данните, свързани със счетоводните операции и служат за техния контрол. </a:t>
            </a:r>
          </a:p>
        </p:txBody>
      </p:sp>
    </p:spTree>
    <p:extLst>
      <p:ext uri="{BB962C8B-B14F-4D97-AF65-F5344CB8AC3E}">
        <p14:creationId xmlns:p14="http://schemas.microsoft.com/office/powerpoint/2010/main" val="2564027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25</a:t>
            </a:fld>
            <a:endParaRPr lang="bg-BG" dirty="0"/>
          </a:p>
        </p:txBody>
      </p:sp>
      <p:sp>
        <p:nvSpPr>
          <p:cNvPr id="3" name="Rectangle 2"/>
          <p:cNvSpPr/>
          <p:nvPr/>
        </p:nvSpPr>
        <p:spPr>
          <a:xfrm>
            <a:off x="2235199" y="50506"/>
            <a:ext cx="9770533" cy="6283964"/>
          </a:xfrm>
          <a:prstGeom prst="rect">
            <a:avLst/>
          </a:prstGeom>
        </p:spPr>
        <p:txBody>
          <a:bodyPr wrap="square">
            <a:spAutoFit/>
          </a:bodyPr>
          <a:lstStyle/>
          <a:p>
            <a:pPr indent="457200" algn="just">
              <a:lnSpc>
                <a:spcPct val="130000"/>
              </a:lnSpc>
              <a:buClr>
                <a:schemeClr val="accent1">
                  <a:lumMod val="75000"/>
                </a:schemeClr>
              </a:buClr>
              <a:buSzPct val="85000"/>
              <a:defRPr/>
            </a:pPr>
            <a:r>
              <a:rPr lang="ru-RU" sz="2400" dirty="0"/>
              <a:t>Първичните счетоводни документи се класифицират по различни признаци. Според характера на информацията: планови, отчетни, нормативни, справочни, статистически и др. Според мястото на съставяне: вътрешни и външни. По брой на стопанските операции: едноредови и таблици.</a:t>
            </a:r>
          </a:p>
          <a:p>
            <a:pPr indent="457200" algn="just">
              <a:lnSpc>
                <a:spcPct val="130000"/>
              </a:lnSpc>
              <a:buClr>
                <a:schemeClr val="accent1">
                  <a:lumMod val="75000"/>
                </a:schemeClr>
              </a:buClr>
              <a:buSzPct val="85000"/>
              <a:defRPr/>
            </a:pPr>
            <a:r>
              <a:rPr lang="ru-RU" sz="2400" i="1" dirty="0"/>
              <a:t>Видове разходи за автоматизиране на счетоводната дейност </a:t>
            </a:r>
          </a:p>
          <a:p>
            <a:pPr marL="901700" indent="-365125" algn="just">
              <a:lnSpc>
                <a:spcPct val="130000"/>
              </a:lnSpc>
              <a:buClr>
                <a:schemeClr val="accent1">
                  <a:lumMod val="75000"/>
                </a:schemeClr>
              </a:buClr>
              <a:buSzPct val="85000"/>
              <a:buFont typeface="+mj-lt"/>
              <a:buAutoNum type="arabicPeriod"/>
              <a:defRPr/>
            </a:pPr>
            <a:r>
              <a:rPr lang="ru-RU" sz="2400" dirty="0"/>
              <a:t>Еднократни (капитални) – за закупуване на хардуер и софтуер, за внедряване, за обучение на персонала и др.</a:t>
            </a:r>
          </a:p>
          <a:p>
            <a:pPr marL="901700" indent="-365125" algn="just">
              <a:lnSpc>
                <a:spcPct val="130000"/>
              </a:lnSpc>
              <a:buClr>
                <a:schemeClr val="accent1">
                  <a:lumMod val="75000"/>
                </a:schemeClr>
              </a:buClr>
              <a:buSzPct val="85000"/>
              <a:buFont typeface="+mj-lt"/>
              <a:buAutoNum type="arabicPeriod"/>
              <a:defRPr/>
            </a:pPr>
            <a:r>
              <a:rPr lang="ru-RU" sz="2400" dirty="0"/>
              <a:t>Текущи (експлоатационни) – за консумативи, за поддържане на софтуера, за консултации и др.</a:t>
            </a:r>
          </a:p>
          <a:p>
            <a:pPr marL="536575" algn="just">
              <a:lnSpc>
                <a:spcPct val="130000"/>
              </a:lnSpc>
              <a:buClr>
                <a:schemeClr val="accent1">
                  <a:lumMod val="75000"/>
                </a:schemeClr>
              </a:buClr>
              <a:buSzPct val="85000"/>
              <a:defRPr/>
            </a:pPr>
            <a:r>
              <a:rPr lang="ru-RU" sz="2400" i="1" dirty="0"/>
              <a:t>Изисквания към счетоводния софтуер</a:t>
            </a:r>
          </a:p>
          <a:p>
            <a:pPr indent="457200" algn="just">
              <a:lnSpc>
                <a:spcPct val="130000"/>
              </a:lnSpc>
              <a:buClr>
                <a:schemeClr val="accent1">
                  <a:lumMod val="75000"/>
                </a:schemeClr>
              </a:buClr>
              <a:buSzPct val="85000"/>
              <a:defRPr/>
            </a:pPr>
            <a:r>
              <a:rPr lang="ru-RU" sz="2400" dirty="0"/>
              <a:t>Понастоящем на българския пазар се предлагат голям брой продукти за автоматизиране на счетоводната дейност. </a:t>
            </a:r>
            <a:endParaRPr lang="bg-BG" sz="2400" dirty="0"/>
          </a:p>
        </p:txBody>
      </p:sp>
    </p:spTree>
    <p:extLst>
      <p:ext uri="{BB962C8B-B14F-4D97-AF65-F5344CB8AC3E}">
        <p14:creationId xmlns:p14="http://schemas.microsoft.com/office/powerpoint/2010/main" val="445365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26</a:t>
            </a:fld>
            <a:endParaRPr lang="bg-BG" dirty="0"/>
          </a:p>
        </p:txBody>
      </p:sp>
      <p:sp>
        <p:nvSpPr>
          <p:cNvPr id="2" name="Rectangle 1"/>
          <p:cNvSpPr/>
          <p:nvPr/>
        </p:nvSpPr>
        <p:spPr>
          <a:xfrm>
            <a:off x="2348455" y="551964"/>
            <a:ext cx="9027758" cy="4413516"/>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Счетоводният софтуер трябва да отговаря на следните изисквания: </a:t>
            </a:r>
          </a:p>
          <a:p>
            <a:pPr marL="901700" indent="-365125" algn="just">
              <a:lnSpc>
                <a:spcPct val="130000"/>
              </a:lnSpc>
              <a:buClr>
                <a:schemeClr val="accent1">
                  <a:lumMod val="75000"/>
                </a:schemeClr>
              </a:buClr>
              <a:buSzPct val="85000"/>
              <a:buFont typeface="+mj-lt"/>
              <a:buAutoNum type="arabicPeriod"/>
              <a:defRPr/>
            </a:pPr>
            <a:r>
              <a:rPr lang="bg-BG" sz="2400" dirty="0"/>
              <a:t>Нормативни</a:t>
            </a:r>
          </a:p>
          <a:p>
            <a:pPr marL="901700" indent="-365125" algn="just">
              <a:lnSpc>
                <a:spcPct val="130000"/>
              </a:lnSpc>
              <a:buClr>
                <a:schemeClr val="accent1">
                  <a:lumMod val="75000"/>
                </a:schemeClr>
              </a:buClr>
              <a:buSzPct val="85000"/>
              <a:buFont typeface="+mj-lt"/>
              <a:buAutoNum type="arabicPeriod"/>
              <a:defRPr/>
            </a:pPr>
            <a:r>
              <a:rPr lang="bg-BG" sz="2400" dirty="0"/>
              <a:t>Организационни</a:t>
            </a:r>
          </a:p>
          <a:p>
            <a:pPr marL="901700" indent="-365125" algn="just">
              <a:lnSpc>
                <a:spcPct val="130000"/>
              </a:lnSpc>
              <a:buClr>
                <a:schemeClr val="accent1">
                  <a:lumMod val="75000"/>
                </a:schemeClr>
              </a:buClr>
              <a:buSzPct val="85000"/>
              <a:buFont typeface="+mj-lt"/>
              <a:buAutoNum type="arabicPeriod"/>
              <a:defRPr/>
            </a:pPr>
            <a:r>
              <a:rPr lang="bg-BG" sz="2400" dirty="0"/>
              <a:t>Технологични </a:t>
            </a:r>
          </a:p>
          <a:p>
            <a:pPr indent="457200" algn="just">
              <a:lnSpc>
                <a:spcPct val="130000"/>
              </a:lnSpc>
              <a:buClr>
                <a:schemeClr val="accent1">
                  <a:lumMod val="75000"/>
                </a:schemeClr>
              </a:buClr>
              <a:buSzPct val="85000"/>
              <a:defRPr/>
            </a:pPr>
            <a:r>
              <a:rPr lang="bg-BG" sz="2400" dirty="0"/>
              <a:t>Тенденция при разработването на счетоводен софтуер е интегрирането на оперативната счетоводна отчетност с функциите за складово стопанство, каса, ТРЗ, Човешки ресурси и други. </a:t>
            </a:r>
          </a:p>
        </p:txBody>
      </p:sp>
    </p:spTree>
    <p:extLst>
      <p:ext uri="{BB962C8B-B14F-4D97-AF65-F5344CB8AC3E}">
        <p14:creationId xmlns:p14="http://schemas.microsoft.com/office/powerpoint/2010/main" val="2670305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27</a:t>
            </a:fld>
            <a:endParaRPr lang="bg-BG" dirty="0"/>
          </a:p>
        </p:txBody>
      </p:sp>
      <p:sp>
        <p:nvSpPr>
          <p:cNvPr id="2" name="Правоъгълник 1"/>
          <p:cNvSpPr/>
          <p:nvPr/>
        </p:nvSpPr>
        <p:spPr>
          <a:xfrm>
            <a:off x="2139576" y="267927"/>
            <a:ext cx="9478682" cy="4893647"/>
          </a:xfrm>
          <a:prstGeom prst="rect">
            <a:avLst/>
          </a:prstGeom>
        </p:spPr>
        <p:txBody>
          <a:bodyPr wrap="square">
            <a:spAutoFit/>
          </a:bodyPr>
          <a:lstStyle/>
          <a:p>
            <a:pPr lvl="0" algn="ctr">
              <a:lnSpc>
                <a:spcPct val="130000"/>
              </a:lnSpc>
              <a:buClr>
                <a:schemeClr val="accent1">
                  <a:lumMod val="75000"/>
                </a:schemeClr>
              </a:buClr>
              <a:buSzPct val="85000"/>
              <a:tabLst>
                <a:tab pos="719138" algn="l"/>
              </a:tabLst>
              <a:defRPr/>
            </a:pPr>
            <a:r>
              <a:rPr lang="bg-BG" sz="2400" b="1" dirty="0"/>
              <a:t>Информационни системи за управление на човешки ресурси</a:t>
            </a:r>
          </a:p>
          <a:p>
            <a:pPr indent="536575" algn="just">
              <a:lnSpc>
                <a:spcPct val="130000"/>
              </a:lnSpc>
              <a:buClr>
                <a:schemeClr val="accent1">
                  <a:lumMod val="75000"/>
                </a:schemeClr>
              </a:buClr>
              <a:buSzPct val="85000"/>
              <a:tabLst>
                <a:tab pos="719138" algn="l"/>
              </a:tabLst>
              <a:defRPr/>
            </a:pPr>
            <a:r>
              <a:rPr lang="bg-BG" sz="2400" b="1" i="1" dirty="0">
                <a:latin typeface="Cambria" panose="02040503050406030204" pitchFamily="18" charset="0"/>
              </a:rPr>
              <a:t>Същност и структура</a:t>
            </a:r>
          </a:p>
          <a:p>
            <a:pPr lvl="0" indent="536575" algn="just">
              <a:lnSpc>
                <a:spcPct val="130000"/>
              </a:lnSpc>
              <a:buClr>
                <a:schemeClr val="accent1">
                  <a:lumMod val="75000"/>
                </a:schemeClr>
              </a:buClr>
              <a:buSzPct val="85000"/>
              <a:tabLst>
                <a:tab pos="719138" algn="l"/>
              </a:tabLst>
              <a:defRPr/>
            </a:pPr>
            <a:r>
              <a:rPr lang="bg-BG" sz="2400" dirty="0"/>
              <a:t>Информационните системи за управление на човешки ресурси – HRMS (</a:t>
            </a:r>
            <a:r>
              <a:rPr lang="bg-BG" sz="2400" dirty="0" err="1"/>
              <a:t>Human</a:t>
            </a:r>
            <a:r>
              <a:rPr lang="bg-BG" sz="2400" dirty="0"/>
              <a:t> </a:t>
            </a:r>
            <a:r>
              <a:rPr lang="bg-BG" sz="2400" dirty="0" err="1"/>
              <a:t>Resource</a:t>
            </a:r>
            <a:r>
              <a:rPr lang="bg-BG" sz="2400" dirty="0"/>
              <a:t> </a:t>
            </a:r>
            <a:r>
              <a:rPr lang="bg-BG" sz="2400" dirty="0" err="1"/>
              <a:t>Management</a:t>
            </a:r>
            <a:r>
              <a:rPr lang="bg-BG" sz="2400" dirty="0"/>
              <a:t> Systems (HRMS))</a:t>
            </a:r>
            <a:r>
              <a:rPr lang="bg-BG" sz="1800" dirty="0">
                <a:effectLst/>
                <a:latin typeface="Verdana" panose="020B0604030504040204" pitchFamily="34" charset="0"/>
                <a:ea typeface="Times New Roman" panose="02020603050405020304" pitchFamily="18" charset="0"/>
                <a:cs typeface="Arial" panose="020B0604020202020204" pitchFamily="34" charset="0"/>
              </a:rPr>
              <a:t> </a:t>
            </a:r>
            <a:r>
              <a:rPr lang="bg-BG" sz="2400" dirty="0"/>
              <a:t>се използва от организацията, за да събира и поддържа информация за нейните служители. Данните в нея се въвеждат главно от административния персонал на звена Личен състав и Труд и работна заплата, както и от оперативните ръководители на всички основни звена, отчитащи трудовото участие на служителите си. </a:t>
            </a:r>
          </a:p>
        </p:txBody>
      </p:sp>
    </p:spTree>
    <p:extLst>
      <p:ext uri="{BB962C8B-B14F-4D97-AF65-F5344CB8AC3E}">
        <p14:creationId xmlns:p14="http://schemas.microsoft.com/office/powerpoint/2010/main" val="2781180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28</a:t>
            </a:fld>
            <a:endParaRPr lang="bg-BG" dirty="0"/>
          </a:p>
        </p:txBody>
      </p:sp>
      <p:sp>
        <p:nvSpPr>
          <p:cNvPr id="2" name="Правоъгълник 1"/>
          <p:cNvSpPr/>
          <p:nvPr/>
        </p:nvSpPr>
        <p:spPr>
          <a:xfrm>
            <a:off x="2032000" y="287018"/>
            <a:ext cx="10160000" cy="6283964"/>
          </a:xfrm>
          <a:prstGeom prst="rect">
            <a:avLst/>
          </a:prstGeom>
        </p:spPr>
        <p:txBody>
          <a:bodyPr wrap="square">
            <a:spAutoFit/>
          </a:bodyPr>
          <a:lstStyle/>
          <a:p>
            <a:pPr indent="536575" algn="just">
              <a:lnSpc>
                <a:spcPct val="130000"/>
              </a:lnSpc>
              <a:buClr>
                <a:schemeClr val="accent1">
                  <a:lumMod val="75000"/>
                </a:schemeClr>
              </a:buClr>
              <a:buSzPct val="85000"/>
              <a:tabLst>
                <a:tab pos="719138" algn="l"/>
              </a:tabLst>
              <a:defRPr/>
            </a:pPr>
            <a:r>
              <a:rPr lang="bg-BG" sz="2400" dirty="0"/>
              <a:t>Един от основните проблеми, свързан с осигуряването и пълнотата на този тип информация е в големия брой източници на данни, респективно служителите, които трябва да въвеждат и актуализират данните в информационната система.</a:t>
            </a:r>
          </a:p>
          <a:p>
            <a:pPr indent="536575" algn="just">
              <a:lnSpc>
                <a:spcPct val="130000"/>
              </a:lnSpc>
              <a:buClr>
                <a:schemeClr val="accent1">
                  <a:lumMod val="75000"/>
                </a:schemeClr>
              </a:buClr>
              <a:buSzPct val="85000"/>
              <a:tabLst>
                <a:tab pos="719138" algn="l"/>
              </a:tabLst>
              <a:defRPr/>
            </a:pPr>
            <a:r>
              <a:rPr lang="bg-BG" sz="2400" dirty="0"/>
              <a:t>Изграждането на една всеобхватна система с прецизни правила за поддържане актуалността на данните ще осигури нужната за управлението на персонала информация и ще спомогне за намирането на най-добрите управленски решения от ръководителите на различните управленски нива.</a:t>
            </a:r>
          </a:p>
          <a:p>
            <a:pPr indent="536575" algn="just">
              <a:lnSpc>
                <a:spcPct val="130000"/>
              </a:lnSpc>
              <a:buClr>
                <a:schemeClr val="accent1">
                  <a:lumMod val="75000"/>
                </a:schemeClr>
              </a:buClr>
              <a:buSzPct val="85000"/>
              <a:tabLst>
                <a:tab pos="719138" algn="l"/>
              </a:tabLst>
              <a:defRPr/>
            </a:pPr>
            <a:r>
              <a:rPr lang="ru-RU" sz="2400" dirty="0"/>
              <a:t>Информационните системи за управление на човешки ресурси притежават модули не само за Труд и работна заплата (ТРЗ) и Личен състав (ЛС). Те включват и модули за планиране, наемане, организация, здравеопазване и развитие на човешките ресурси. </a:t>
            </a:r>
            <a:endParaRPr lang="bg-BG" sz="2400" dirty="0"/>
          </a:p>
        </p:txBody>
      </p:sp>
    </p:spTree>
    <p:extLst>
      <p:ext uri="{BB962C8B-B14F-4D97-AF65-F5344CB8AC3E}">
        <p14:creationId xmlns:p14="http://schemas.microsoft.com/office/powerpoint/2010/main" val="504351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29</a:t>
            </a:fld>
            <a:endParaRPr lang="bg-BG" dirty="0"/>
          </a:p>
        </p:txBody>
      </p:sp>
      <p:sp>
        <p:nvSpPr>
          <p:cNvPr id="2" name="Правоъгълник 1"/>
          <p:cNvSpPr/>
          <p:nvPr/>
        </p:nvSpPr>
        <p:spPr>
          <a:xfrm>
            <a:off x="2032000" y="142817"/>
            <a:ext cx="10160000" cy="6699463"/>
          </a:xfrm>
          <a:prstGeom prst="rect">
            <a:avLst/>
          </a:prstGeom>
        </p:spPr>
        <p:txBody>
          <a:bodyPr wrap="square">
            <a:spAutoFit/>
          </a:bodyPr>
          <a:lstStyle/>
          <a:p>
            <a:pPr lvl="0" indent="536575" algn="just">
              <a:lnSpc>
                <a:spcPct val="120000"/>
              </a:lnSpc>
              <a:buClr>
                <a:srgbClr val="D34817">
                  <a:lumMod val="75000"/>
                </a:srgbClr>
              </a:buClr>
            </a:pPr>
            <a:r>
              <a:rPr lang="ru-RU" sz="2400" dirty="0"/>
              <a:t>В системите за управление на човешки ресурси се включват редица възможности: във всеки момент може да се знае кой служител къде е, по какъв проект работи, дали е присъствал на работното си място съответния брой часове, кой би могъл да го замести в случай на необходимост, каква квалификация има и дали са му необходими образователни курсове и други. Тези системи предоставят възможност за стриктното спазване на работното време, с детайлна информация за всички закъснения, отсъствия, почивки, пътувания и работа извън офисите. Голямо предимство на HRMS е технологията им за набиране на нови кадри.</a:t>
            </a:r>
            <a:endParaRPr lang="en-US" sz="2400" dirty="0"/>
          </a:p>
          <a:p>
            <a:pPr indent="536575" algn="just">
              <a:lnSpc>
                <a:spcPct val="120000"/>
              </a:lnSpc>
              <a:buClr>
                <a:srgbClr val="D34817">
                  <a:lumMod val="75000"/>
                </a:srgbClr>
              </a:buClr>
            </a:pPr>
            <a:r>
              <a:rPr lang="bg-BG" sz="2400" dirty="0"/>
              <a:t>Всяка функционална област на организацията включва определен кръг специфична информация, която обслужва конкретните нужди на различните нива на управление. Структурата и обхвата на тази информация, обслужваща управлението на човешките ресурси са представени в Таблица 1</a:t>
            </a:r>
            <a:r>
              <a:rPr lang="en-US" sz="2400" dirty="0"/>
              <a:t>.</a:t>
            </a:r>
            <a:endParaRPr lang="bg-BG" sz="2400" dirty="0">
              <a:solidFill>
                <a:prstClr val="black"/>
              </a:solidFill>
            </a:endParaRPr>
          </a:p>
        </p:txBody>
      </p:sp>
    </p:spTree>
    <p:extLst>
      <p:ext uri="{BB962C8B-B14F-4D97-AF65-F5344CB8AC3E}">
        <p14:creationId xmlns:p14="http://schemas.microsoft.com/office/powerpoint/2010/main" val="396711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a:t>
            </a:fld>
            <a:endParaRPr lang="bg-BG" dirty="0"/>
          </a:p>
        </p:txBody>
      </p:sp>
      <p:sp>
        <p:nvSpPr>
          <p:cNvPr id="7" name="TextBox 6">
            <a:extLst>
              <a:ext uri="{FF2B5EF4-FFF2-40B4-BE49-F238E27FC236}">
                <a16:creationId xmlns:a16="http://schemas.microsoft.com/office/drawing/2014/main" id="{9A6517FB-F8E9-4DB3-A34E-97C05C61C21A}"/>
              </a:ext>
            </a:extLst>
          </p:cNvPr>
          <p:cNvSpPr txBox="1"/>
          <p:nvPr/>
        </p:nvSpPr>
        <p:spPr>
          <a:xfrm>
            <a:off x="2031999" y="6485018"/>
            <a:ext cx="9710821" cy="400110"/>
          </a:xfrm>
          <a:prstGeom prst="rect">
            <a:avLst/>
          </a:prstGeom>
          <a:solidFill>
            <a:schemeClr val="bg1"/>
          </a:solidFill>
        </p:spPr>
        <p:txBody>
          <a:bodyPr wrap="square">
            <a:spAutoFit/>
          </a:bodyPr>
          <a:lstStyle/>
          <a:p>
            <a:pPr algn="ctr"/>
            <a:r>
              <a:rPr lang="bg-BG" sz="2000" dirty="0">
                <a:effectLst/>
                <a:ea typeface="Times New Roman" panose="02020603050405020304" pitchFamily="18" charset="0"/>
                <a:cs typeface="Arial" panose="020B0604020202020204" pitchFamily="34" charset="0"/>
              </a:rPr>
              <a:t>Фиг. </a:t>
            </a:r>
            <a:r>
              <a:rPr lang="en-GB" sz="2000" dirty="0">
                <a:effectLst/>
                <a:ea typeface="Times New Roman" panose="02020603050405020304" pitchFamily="18" charset="0"/>
                <a:cs typeface="Arial" panose="020B0604020202020204" pitchFamily="34" charset="0"/>
              </a:rPr>
              <a:t> </a:t>
            </a:r>
            <a:r>
              <a:rPr lang="bg-BG" sz="2000" dirty="0">
                <a:effectLst/>
                <a:ea typeface="Times New Roman" panose="02020603050405020304" pitchFamily="18" charset="0"/>
                <a:cs typeface="Arial" panose="020B0604020202020204" pitchFamily="34" charset="0"/>
              </a:rPr>
              <a:t>1. Финансова информационна система</a:t>
            </a:r>
            <a:endParaRPr lang="en-GB" sz="2000" dirty="0">
              <a:effectLst/>
              <a:ea typeface="Times New Roman" panose="02020603050405020304" pitchFamily="18" charset="0"/>
            </a:endParaRPr>
          </a:p>
        </p:txBody>
      </p:sp>
      <p:pic>
        <p:nvPicPr>
          <p:cNvPr id="9" name="Picture 8">
            <a:extLst>
              <a:ext uri="{FF2B5EF4-FFF2-40B4-BE49-F238E27FC236}">
                <a16:creationId xmlns:a16="http://schemas.microsoft.com/office/drawing/2014/main" id="{6A9BF1E2-60AB-4747-81FF-5A71A729128A}"/>
              </a:ext>
            </a:extLst>
          </p:cNvPr>
          <p:cNvPicPr>
            <a:picLocks noChangeAspect="1"/>
          </p:cNvPicPr>
          <p:nvPr/>
        </p:nvPicPr>
        <p:blipFill>
          <a:blip r:embed="rId3"/>
          <a:stretch>
            <a:fillRect/>
          </a:stretch>
        </p:blipFill>
        <p:spPr>
          <a:xfrm>
            <a:off x="2031999" y="0"/>
            <a:ext cx="9710821" cy="6485018"/>
          </a:xfrm>
          <a:prstGeom prst="rect">
            <a:avLst/>
          </a:prstGeom>
        </p:spPr>
      </p:pic>
    </p:spTree>
    <p:extLst>
      <p:ext uri="{BB962C8B-B14F-4D97-AF65-F5344CB8AC3E}">
        <p14:creationId xmlns:p14="http://schemas.microsoft.com/office/powerpoint/2010/main" val="2528078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30</a:t>
            </a:fld>
            <a:endParaRPr lang="bg-BG" dirty="0"/>
          </a:p>
        </p:txBody>
      </p:sp>
      <p:graphicFrame>
        <p:nvGraphicFramePr>
          <p:cNvPr id="5" name="Table 4">
            <a:extLst>
              <a:ext uri="{FF2B5EF4-FFF2-40B4-BE49-F238E27FC236}">
                <a16:creationId xmlns:a16="http://schemas.microsoft.com/office/drawing/2014/main" id="{DC42BAEB-7E2E-4027-A0FF-4AC17AA95C28}"/>
              </a:ext>
            </a:extLst>
          </p:cNvPr>
          <p:cNvGraphicFramePr>
            <a:graphicFrameLocks noGrp="1"/>
          </p:cNvGraphicFramePr>
          <p:nvPr>
            <p:extLst>
              <p:ext uri="{D42A27DB-BD31-4B8C-83A1-F6EECF244321}">
                <p14:modId xmlns:p14="http://schemas.microsoft.com/office/powerpoint/2010/main" val="3156042232"/>
              </p:ext>
            </p:extLst>
          </p:nvPr>
        </p:nvGraphicFramePr>
        <p:xfrm>
          <a:off x="2272664" y="733679"/>
          <a:ext cx="9565768" cy="5390642"/>
        </p:xfrm>
        <a:graphic>
          <a:graphicData uri="http://schemas.openxmlformats.org/drawingml/2006/table">
            <a:tbl>
              <a:tblPr firstRow="1" firstCol="1" bandRow="1"/>
              <a:tblGrid>
                <a:gridCol w="3469768">
                  <a:extLst>
                    <a:ext uri="{9D8B030D-6E8A-4147-A177-3AD203B41FA5}">
                      <a16:colId xmlns:a16="http://schemas.microsoft.com/office/drawing/2014/main" val="3007776474"/>
                    </a:ext>
                  </a:extLst>
                </a:gridCol>
                <a:gridCol w="3401568">
                  <a:extLst>
                    <a:ext uri="{9D8B030D-6E8A-4147-A177-3AD203B41FA5}">
                      <a16:colId xmlns:a16="http://schemas.microsoft.com/office/drawing/2014/main" val="655609816"/>
                    </a:ext>
                  </a:extLst>
                </a:gridCol>
                <a:gridCol w="2694432">
                  <a:extLst>
                    <a:ext uri="{9D8B030D-6E8A-4147-A177-3AD203B41FA5}">
                      <a16:colId xmlns:a16="http://schemas.microsoft.com/office/drawing/2014/main" val="3054372743"/>
                    </a:ext>
                  </a:extLst>
                </a:gridCol>
              </a:tblGrid>
              <a:tr h="684530">
                <a:tc>
                  <a:txBody>
                    <a:bodyPr/>
                    <a:lstStyle/>
                    <a:p>
                      <a:pPr algn="ctr"/>
                      <a:r>
                        <a:rPr lang="bg-BG" sz="2000" b="1" dirty="0">
                          <a:effectLst/>
                          <a:latin typeface="+mn-lt"/>
                          <a:ea typeface="Times New Roman" panose="02020603050405020304" pitchFamily="18" charset="0"/>
                          <a:cs typeface="Arial" panose="020B0604020202020204" pitchFamily="34" charset="0"/>
                        </a:rPr>
                        <a:t>Обхват на информацията в ИС</a:t>
                      </a:r>
                      <a:endParaRPr lang="en-GB" sz="2000" b="1"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bg-BG" sz="2000" b="1" dirty="0">
                          <a:effectLst/>
                          <a:latin typeface="+mn-lt"/>
                          <a:ea typeface="Times New Roman" panose="02020603050405020304" pitchFamily="18" charset="0"/>
                          <a:cs typeface="Arial" panose="020B0604020202020204" pitchFamily="34" charset="0"/>
                        </a:rPr>
                        <a:t>Описание</a:t>
                      </a:r>
                      <a:endParaRPr lang="en-GB" sz="2000" b="1"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bg-BG" sz="2000" b="1" dirty="0">
                          <a:effectLst/>
                          <a:latin typeface="+mn-lt"/>
                          <a:ea typeface="Times New Roman" panose="02020603050405020304" pitchFamily="18" charset="0"/>
                          <a:cs typeface="Arial" panose="020B0604020202020204" pitchFamily="34" charset="0"/>
                        </a:rPr>
                        <a:t>Ниво на организация</a:t>
                      </a:r>
                      <a:endParaRPr lang="en-GB" sz="2000" b="1"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81897159"/>
                  </a:ext>
                </a:extLst>
              </a:tr>
              <a:tr h="1316736">
                <a:tc>
                  <a:txBody>
                    <a:bodyPr/>
                    <a:lstStyle/>
                    <a:p>
                      <a:r>
                        <a:rPr lang="bg-BG" sz="2000" dirty="0">
                          <a:effectLst/>
                          <a:latin typeface="+mn-lt"/>
                          <a:ea typeface="Times New Roman" panose="02020603050405020304" pitchFamily="18" charset="0"/>
                          <a:cs typeface="Arial" panose="020B0604020202020204" pitchFamily="34" charset="0"/>
                        </a:rPr>
                        <a:t>Обучение, развитие, постижения</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bg-BG" sz="2000" dirty="0">
                          <a:effectLst/>
                          <a:latin typeface="+mn-lt"/>
                          <a:ea typeface="Times New Roman" panose="02020603050405020304" pitchFamily="18" charset="0"/>
                          <a:cs typeface="Arial" panose="020B0604020202020204" pitchFamily="34" charset="0"/>
                        </a:rPr>
                        <a:t>Контрол върху обучението, уменията и оценка на производителността на всеки служител</a:t>
                      </a:r>
                      <a:endParaRPr lang="en-GB" sz="2000"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bg-BG" sz="2000" dirty="0">
                          <a:effectLst/>
                          <a:latin typeface="+mn-lt"/>
                          <a:ea typeface="Times New Roman" panose="02020603050405020304" pitchFamily="18" charset="0"/>
                          <a:cs typeface="Arial" panose="020B0604020202020204" pitchFamily="34" charset="0"/>
                        </a:rPr>
                        <a:t>Оперативно</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54320443"/>
                  </a:ext>
                </a:extLst>
              </a:tr>
              <a:tr h="987552">
                <a:tc>
                  <a:txBody>
                    <a:bodyPr/>
                    <a:lstStyle/>
                    <a:p>
                      <a:r>
                        <a:rPr lang="bg-BG" sz="2000" dirty="0">
                          <a:effectLst/>
                          <a:latin typeface="+mn-lt"/>
                          <a:ea typeface="Times New Roman" panose="02020603050405020304" pitchFamily="18" charset="0"/>
                          <a:cs typeface="Arial" panose="020B0604020202020204" pitchFamily="34" charset="0"/>
                        </a:rPr>
                        <a:t>Кариерно развитие</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bg-BG" sz="2000" dirty="0">
                          <a:effectLst/>
                          <a:latin typeface="+mn-lt"/>
                          <a:ea typeface="Times New Roman" panose="02020603050405020304" pitchFamily="18" charset="0"/>
                          <a:cs typeface="Arial" panose="020B0604020202020204" pitchFamily="34" charset="0"/>
                        </a:rPr>
                        <a:t>Проектиране на професионалните стъпки на израстване</a:t>
                      </a:r>
                      <a:endParaRPr lang="en-GB" sz="2000"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bg-BG" sz="2000" dirty="0">
                          <a:effectLst/>
                          <a:latin typeface="+mn-lt"/>
                          <a:ea typeface="Times New Roman" panose="02020603050405020304" pitchFamily="18" charset="0"/>
                          <a:cs typeface="Arial" panose="020B0604020202020204" pitchFamily="34" charset="0"/>
                        </a:rPr>
                        <a:t>Тактическо</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0354213"/>
                  </a:ext>
                </a:extLst>
              </a:tr>
              <a:tr h="1645920">
                <a:tc>
                  <a:txBody>
                    <a:bodyPr/>
                    <a:lstStyle/>
                    <a:p>
                      <a:r>
                        <a:rPr lang="bg-BG" sz="2000" dirty="0">
                          <a:effectLst/>
                          <a:latin typeface="+mn-lt"/>
                          <a:ea typeface="Times New Roman" panose="02020603050405020304" pitchFamily="18" charset="0"/>
                          <a:cs typeface="Arial" panose="020B0604020202020204" pitchFamily="34" charset="0"/>
                        </a:rPr>
                        <a:t>Анализ на компетентностите</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bg-BG" sz="2000" dirty="0">
                          <a:effectLst/>
                          <a:latin typeface="+mn-lt"/>
                          <a:ea typeface="Times New Roman" panose="02020603050405020304" pitchFamily="18" charset="0"/>
                          <a:cs typeface="Arial" panose="020B0604020202020204" pitchFamily="34" charset="0"/>
                        </a:rPr>
                        <a:t>Контрол на размера на работната заплата, степен на стимулиране, производителността на труда</a:t>
                      </a:r>
                      <a:endParaRPr lang="en-GB" sz="2000"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bg-BG" sz="2000" dirty="0">
                          <a:effectLst/>
                          <a:latin typeface="+mn-lt"/>
                          <a:ea typeface="Times New Roman" panose="02020603050405020304" pitchFamily="18" charset="0"/>
                          <a:cs typeface="Arial" panose="020B0604020202020204" pitchFamily="34" charset="0"/>
                        </a:rPr>
                        <a:t>Тактическо</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62998276"/>
                  </a:ext>
                </a:extLst>
              </a:tr>
              <a:tr h="755904">
                <a:tc>
                  <a:txBody>
                    <a:bodyPr/>
                    <a:lstStyle/>
                    <a:p>
                      <a:r>
                        <a:rPr lang="bg-BG" sz="2000" dirty="0">
                          <a:effectLst/>
                          <a:latin typeface="+mn-lt"/>
                          <a:ea typeface="Times New Roman" panose="02020603050405020304" pitchFamily="18" charset="0"/>
                          <a:cs typeface="Arial" panose="020B0604020202020204" pitchFamily="34" charset="0"/>
                        </a:rPr>
                        <a:t>Планиране на човешки ресурси</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r>
                        <a:rPr lang="bg-BG" sz="2000" dirty="0">
                          <a:effectLst/>
                          <a:latin typeface="+mn-lt"/>
                          <a:ea typeface="Times New Roman" panose="02020603050405020304" pitchFamily="18" charset="0"/>
                          <a:cs typeface="Arial" panose="020B0604020202020204" pitchFamily="34" charset="0"/>
                        </a:rPr>
                        <a:t>Планиране на работната сила в дългосрочен план</a:t>
                      </a:r>
                      <a:endParaRPr lang="en-GB" sz="2000"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bg-BG" sz="2000" dirty="0">
                          <a:effectLst/>
                          <a:latin typeface="+mn-lt"/>
                          <a:ea typeface="Times New Roman" panose="02020603050405020304" pitchFamily="18" charset="0"/>
                          <a:cs typeface="Arial" panose="020B0604020202020204" pitchFamily="34" charset="0"/>
                        </a:rPr>
                        <a:t>Стратегическо</a:t>
                      </a:r>
                      <a:endParaRPr lang="en-GB" sz="2000" dirty="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63569427"/>
                  </a:ext>
                </a:extLst>
              </a:tr>
            </a:tbl>
          </a:graphicData>
        </a:graphic>
      </p:graphicFrame>
      <p:sp>
        <p:nvSpPr>
          <p:cNvPr id="7" name="TextBox 6">
            <a:extLst>
              <a:ext uri="{FF2B5EF4-FFF2-40B4-BE49-F238E27FC236}">
                <a16:creationId xmlns:a16="http://schemas.microsoft.com/office/drawing/2014/main" id="{31CCE79D-1F35-4AA9-B4A0-B356D08E7879}"/>
              </a:ext>
            </a:extLst>
          </p:cNvPr>
          <p:cNvSpPr txBox="1"/>
          <p:nvPr/>
        </p:nvSpPr>
        <p:spPr>
          <a:xfrm>
            <a:off x="109728" y="87348"/>
            <a:ext cx="8851392" cy="461665"/>
          </a:xfrm>
          <a:prstGeom prst="rect">
            <a:avLst/>
          </a:prstGeom>
          <a:noFill/>
        </p:spPr>
        <p:txBody>
          <a:bodyPr wrap="square">
            <a:spAutoFit/>
          </a:bodyPr>
          <a:lstStyle/>
          <a:p>
            <a:pPr algn="ctr"/>
            <a:r>
              <a:rPr lang="bg-BG" sz="2400" dirty="0">
                <a:effectLst/>
                <a:ea typeface="Times New Roman" panose="02020603050405020304" pitchFamily="18" charset="0"/>
                <a:cs typeface="Arial" panose="020B0604020202020204" pitchFamily="34" charset="0"/>
              </a:rPr>
              <a:t>Таблица 1. Обхват на информацията и нива на управление.</a:t>
            </a:r>
            <a:endParaRPr lang="en-GB" sz="2400" dirty="0">
              <a:effectLst/>
              <a:ea typeface="Times New Roman" panose="02020603050405020304" pitchFamily="18" charset="0"/>
            </a:endParaRPr>
          </a:p>
        </p:txBody>
      </p:sp>
    </p:spTree>
    <p:extLst>
      <p:ext uri="{BB962C8B-B14F-4D97-AF65-F5344CB8AC3E}">
        <p14:creationId xmlns:p14="http://schemas.microsoft.com/office/powerpoint/2010/main" val="3995816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31</a:t>
            </a:fld>
            <a:endParaRPr lang="bg-BG" dirty="0"/>
          </a:p>
        </p:txBody>
      </p:sp>
      <p:sp>
        <p:nvSpPr>
          <p:cNvPr id="2" name="Rectangle 1"/>
          <p:cNvSpPr/>
          <p:nvPr/>
        </p:nvSpPr>
        <p:spPr>
          <a:xfrm>
            <a:off x="1804416" y="0"/>
            <a:ext cx="10325268" cy="6888039"/>
          </a:xfrm>
          <a:prstGeom prst="rect">
            <a:avLst/>
          </a:prstGeom>
        </p:spPr>
        <p:txBody>
          <a:bodyPr wrap="square">
            <a:spAutoFit/>
          </a:bodyPr>
          <a:lstStyle/>
          <a:p>
            <a:pPr indent="457200" algn="just">
              <a:lnSpc>
                <a:spcPct val="130000"/>
              </a:lnSpc>
            </a:pPr>
            <a:r>
              <a:rPr lang="bg-BG" sz="2400" dirty="0">
                <a:solidFill>
                  <a:prstClr val="black"/>
                </a:solidFill>
                <a:latin typeface="Cambria" panose="02040503050406030204" pitchFamily="18" charset="0"/>
              </a:rPr>
              <a:t>На оперативно ниво се проследява конкретното наемане и назначаване на всеки един служител, неговия принос в решаване на текущите задачи, формирането на заплащането, приноса му към резултатите на групата.</a:t>
            </a:r>
            <a:endParaRPr lang="en-GB" sz="2400" dirty="0">
              <a:solidFill>
                <a:prstClr val="black"/>
              </a:solidFill>
              <a:latin typeface="Cambria" panose="02040503050406030204" pitchFamily="18" charset="0"/>
            </a:endParaRPr>
          </a:p>
          <a:p>
            <a:pPr indent="457200" algn="just">
              <a:lnSpc>
                <a:spcPct val="120000"/>
              </a:lnSpc>
            </a:pPr>
            <a:r>
              <a:rPr lang="bg-BG" sz="2400" dirty="0">
                <a:solidFill>
                  <a:prstClr val="black"/>
                </a:solidFill>
                <a:latin typeface="Cambria" panose="02040503050406030204" pitchFamily="18" charset="0"/>
              </a:rPr>
              <a:t>На стратегическо ниво информацията се използва в процесите по планирането на потребността от персонал във времето, определяне на изискванията при набиране и израстване на персонала - умения, образование, квалификация съобразно формулираните позиции в организацията, планиране на разходите за заплащане, квалификация, обучение и др. в дългосрочен за фирмата план. В областта на стратегическото управление на човешките ресурси се създава и усъвършенства система за стимулиране на труда, съобразно икономическата среда и условията на трудовия пазар, ефективността на системата или отношението на персонала към съществуващото положение. </a:t>
            </a:r>
            <a:endParaRPr lang="bg-BG" sz="2400" dirty="0"/>
          </a:p>
        </p:txBody>
      </p:sp>
    </p:spTree>
    <p:extLst>
      <p:ext uri="{BB962C8B-B14F-4D97-AF65-F5344CB8AC3E}">
        <p14:creationId xmlns:p14="http://schemas.microsoft.com/office/powerpoint/2010/main" val="152596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32</a:t>
            </a:fld>
            <a:endParaRPr lang="bg-BG" dirty="0"/>
          </a:p>
        </p:txBody>
      </p:sp>
      <p:sp>
        <p:nvSpPr>
          <p:cNvPr id="2" name="Rectangle 1"/>
          <p:cNvSpPr/>
          <p:nvPr/>
        </p:nvSpPr>
        <p:spPr>
          <a:xfrm>
            <a:off x="2048931" y="78308"/>
            <a:ext cx="10075334" cy="6283964"/>
          </a:xfrm>
          <a:prstGeom prst="rect">
            <a:avLst/>
          </a:prstGeom>
        </p:spPr>
        <p:txBody>
          <a:bodyPr wrap="square">
            <a:spAutoFit/>
          </a:bodyPr>
          <a:lstStyle/>
          <a:p>
            <a:pPr indent="457200" algn="just">
              <a:lnSpc>
                <a:spcPct val="130000"/>
              </a:lnSpc>
            </a:pPr>
            <a:r>
              <a:rPr lang="bg-BG" sz="2400" dirty="0">
                <a:solidFill>
                  <a:prstClr val="black"/>
                </a:solidFill>
                <a:latin typeface="Cambria" panose="02040503050406030204" pitchFamily="18" charset="0"/>
              </a:rPr>
              <a:t>Информацията от системата се използва за оценка на ефективността на прилаганите механизми и методи за мотивация и контрол на персонала. </a:t>
            </a:r>
            <a:endParaRPr lang="en-GB" sz="2400" dirty="0">
              <a:solidFill>
                <a:prstClr val="black"/>
              </a:solidFill>
              <a:latin typeface="Cambria" panose="02040503050406030204" pitchFamily="18" charset="0"/>
            </a:endParaRPr>
          </a:p>
          <a:p>
            <a:pPr indent="457200" algn="just">
              <a:lnSpc>
                <a:spcPct val="130000"/>
              </a:lnSpc>
            </a:pPr>
            <a:r>
              <a:rPr lang="bg-BG" sz="2400" dirty="0">
                <a:solidFill>
                  <a:prstClr val="black"/>
                </a:solidFill>
                <a:latin typeface="Cambria" panose="02040503050406030204" pitchFamily="18" charset="0"/>
              </a:rPr>
              <a:t>На тактическо ниво информацията се използва за управление на процесите по набиране, разпределение и мотивиране на служителите съобразно избраната стратегия в областта на човешките ресурси. Чрез оперативната информация се следи развитието на кадрите, професионалното развитие и се вземат решения за израстване в йерархията съобразно постигнатите резултати в средносрочен план. Информацията за всеки служител се използва при определяне на нуждите от обучение, преквалификация или пренасочване на по-подходящо работно място както от гледна точка на организацията, така и от гледна точка на индивида. </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33</a:t>
            </a:fld>
            <a:endParaRPr lang="bg-BG" dirty="0"/>
          </a:p>
        </p:txBody>
      </p:sp>
      <p:sp>
        <p:nvSpPr>
          <p:cNvPr id="2" name="Правоъгълник 1"/>
          <p:cNvSpPr/>
          <p:nvPr/>
        </p:nvSpPr>
        <p:spPr>
          <a:xfrm>
            <a:off x="2032000" y="101755"/>
            <a:ext cx="10034813" cy="6560963"/>
          </a:xfrm>
          <a:prstGeom prst="rect">
            <a:avLst/>
          </a:prstGeom>
        </p:spPr>
        <p:txBody>
          <a:bodyPr wrap="square">
            <a:spAutoFit/>
          </a:bodyPr>
          <a:lstStyle/>
          <a:p>
            <a:pPr indent="536575" algn="just">
              <a:lnSpc>
                <a:spcPct val="110000"/>
              </a:lnSpc>
            </a:pPr>
            <a:r>
              <a:rPr lang="bg-BG" sz="2400" dirty="0">
                <a:solidFill>
                  <a:prstClr val="black"/>
                </a:solidFill>
                <a:latin typeface="Cambria" panose="02040503050406030204" pitchFamily="18" charset="0"/>
              </a:rPr>
              <a:t>Обобщените оперативни данни, структурирана по подходящ начин информация помагат на мениджърите от средното управленско ниво да използват по-ефективно човешкия ресурс, с които компанията разполага и да вземат решения за индивидуалната кариера на всеки от екипа. За целта следва да се филтрира и обобщи информацията за всеки и за всяка група, тъй като груповите резултати често са по-значими за организацията отколкото индивидуалните постижения.</a:t>
            </a:r>
          </a:p>
          <a:p>
            <a:pPr indent="457200" algn="just">
              <a:lnSpc>
                <a:spcPct val="110000"/>
              </a:lnSpc>
            </a:pPr>
            <a:r>
              <a:rPr lang="ru-RU" sz="2400" i="1" dirty="0"/>
              <a:t>Елементи на ИС за управление на човешки ресурси </a:t>
            </a:r>
          </a:p>
          <a:p>
            <a:pPr marL="901700" indent="-342900" algn="just">
              <a:lnSpc>
                <a:spcPct val="110000"/>
              </a:lnSpc>
              <a:buClr>
                <a:schemeClr val="accent1">
                  <a:lumMod val="75000"/>
                </a:schemeClr>
              </a:buClr>
              <a:buSzPct val="85000"/>
              <a:buFont typeface="Wingdings" panose="05000000000000000000" pitchFamily="2" charset="2"/>
              <a:buChar char="q"/>
              <a:tabLst>
                <a:tab pos="719138" algn="l"/>
              </a:tabLst>
              <a:defRPr/>
            </a:pPr>
            <a:r>
              <a:rPr lang="ru-RU" sz="2400" dirty="0"/>
              <a:t>личен състав; </a:t>
            </a:r>
          </a:p>
          <a:p>
            <a:pPr marL="901700" indent="-342900" algn="just">
              <a:lnSpc>
                <a:spcPct val="110000"/>
              </a:lnSpc>
              <a:buClr>
                <a:schemeClr val="accent1">
                  <a:lumMod val="75000"/>
                </a:schemeClr>
              </a:buClr>
              <a:buSzPct val="85000"/>
              <a:buFont typeface="Wingdings" panose="05000000000000000000" pitchFamily="2" charset="2"/>
              <a:buChar char="q"/>
              <a:tabLst>
                <a:tab pos="719138" algn="l"/>
              </a:tabLst>
              <a:defRPr/>
            </a:pPr>
            <a:r>
              <a:rPr lang="ru-RU" sz="2400" dirty="0"/>
              <a:t>заплати; </a:t>
            </a:r>
          </a:p>
          <a:p>
            <a:pPr marL="901700" indent="-342900" algn="just">
              <a:lnSpc>
                <a:spcPct val="110000"/>
              </a:lnSpc>
              <a:buClr>
                <a:schemeClr val="accent1">
                  <a:lumMod val="75000"/>
                </a:schemeClr>
              </a:buClr>
              <a:buSzPct val="85000"/>
              <a:buFont typeface="Wingdings" panose="05000000000000000000" pitchFamily="2" charset="2"/>
              <a:buChar char="q"/>
              <a:tabLst>
                <a:tab pos="719138" algn="l"/>
              </a:tabLst>
              <a:defRPr/>
            </a:pPr>
            <a:r>
              <a:rPr lang="ru-RU" sz="2400" dirty="0"/>
              <a:t>управление на квалификацията; </a:t>
            </a:r>
          </a:p>
          <a:p>
            <a:pPr marL="901700" indent="-342900" algn="just">
              <a:lnSpc>
                <a:spcPct val="110000"/>
              </a:lnSpc>
              <a:buClr>
                <a:schemeClr val="accent1">
                  <a:lumMod val="75000"/>
                </a:schemeClr>
              </a:buClr>
              <a:buSzPct val="85000"/>
              <a:buFont typeface="Wingdings" panose="05000000000000000000" pitchFamily="2" charset="2"/>
              <a:buChar char="q"/>
              <a:tabLst>
                <a:tab pos="719138" algn="l"/>
              </a:tabLst>
              <a:defRPr/>
            </a:pPr>
            <a:r>
              <a:rPr lang="ru-RU" sz="2400" dirty="0"/>
              <a:t>социални аспекти на персонала; </a:t>
            </a:r>
          </a:p>
          <a:p>
            <a:pPr marL="901700" indent="-342900" algn="just">
              <a:lnSpc>
                <a:spcPct val="110000"/>
              </a:lnSpc>
              <a:buClr>
                <a:schemeClr val="accent1">
                  <a:lumMod val="75000"/>
                </a:schemeClr>
              </a:buClr>
              <a:buSzPct val="85000"/>
              <a:buFont typeface="Wingdings" panose="05000000000000000000" pitchFamily="2" charset="2"/>
              <a:buChar char="q"/>
              <a:tabLst>
                <a:tab pos="719138" algn="l"/>
              </a:tabLst>
              <a:defRPr/>
            </a:pPr>
            <a:r>
              <a:rPr lang="ru-RU" sz="2400" dirty="0"/>
              <a:t>набиране на персонала; </a:t>
            </a:r>
          </a:p>
          <a:p>
            <a:pPr marL="901700" indent="-342900" algn="just">
              <a:lnSpc>
                <a:spcPct val="110000"/>
              </a:lnSpc>
              <a:buClr>
                <a:schemeClr val="accent1">
                  <a:lumMod val="75000"/>
                </a:schemeClr>
              </a:buClr>
              <a:buSzPct val="85000"/>
              <a:buFont typeface="Wingdings" panose="05000000000000000000" pitchFamily="2" charset="2"/>
              <a:buChar char="q"/>
              <a:tabLst>
                <a:tab pos="719138" algn="l"/>
              </a:tabLst>
              <a:defRPr/>
            </a:pPr>
            <a:r>
              <a:rPr lang="ru-RU" sz="2400" dirty="0"/>
              <a:t>атестиране на служителите;</a:t>
            </a:r>
          </a:p>
          <a:p>
            <a:pPr marL="901700" indent="-342900" algn="just">
              <a:lnSpc>
                <a:spcPct val="110000"/>
              </a:lnSpc>
              <a:buClr>
                <a:schemeClr val="accent1">
                  <a:lumMod val="75000"/>
                </a:schemeClr>
              </a:buClr>
              <a:buSzPct val="85000"/>
              <a:buFont typeface="Wingdings" panose="05000000000000000000" pitchFamily="2" charset="2"/>
              <a:buChar char="q"/>
              <a:tabLst>
                <a:tab pos="719138" algn="l"/>
              </a:tabLst>
              <a:defRPr/>
            </a:pPr>
            <a:r>
              <a:rPr lang="ru-RU" sz="2400" dirty="0"/>
              <a:t>командировки.</a:t>
            </a:r>
            <a:endParaRPr lang="bg-BG" sz="2400" dirty="0"/>
          </a:p>
        </p:txBody>
      </p:sp>
    </p:spTree>
    <p:extLst>
      <p:ext uri="{BB962C8B-B14F-4D97-AF65-F5344CB8AC3E}">
        <p14:creationId xmlns:p14="http://schemas.microsoft.com/office/powerpoint/2010/main" val="1234091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34</a:t>
            </a:fld>
            <a:endParaRPr lang="bg-BG" dirty="0"/>
          </a:p>
        </p:txBody>
      </p:sp>
      <p:sp>
        <p:nvSpPr>
          <p:cNvPr id="3" name="Rectangle 2"/>
          <p:cNvSpPr/>
          <p:nvPr/>
        </p:nvSpPr>
        <p:spPr>
          <a:xfrm>
            <a:off x="1341120" y="-47970"/>
            <a:ext cx="10850879" cy="6699463"/>
          </a:xfrm>
          <a:prstGeom prst="rect">
            <a:avLst/>
          </a:prstGeom>
        </p:spPr>
        <p:txBody>
          <a:bodyPr wrap="square">
            <a:spAutoFit/>
          </a:bodyPr>
          <a:lstStyle/>
          <a:p>
            <a:pPr indent="536575" algn="just">
              <a:lnSpc>
                <a:spcPct val="120000"/>
              </a:lnSpc>
            </a:pPr>
            <a:r>
              <a:rPr lang="ru-RU" sz="2400" b="1" dirty="0"/>
              <a:t>Личен състав </a:t>
            </a:r>
          </a:p>
          <a:p>
            <a:pPr indent="536575" algn="just">
              <a:lnSpc>
                <a:spcPct val="120000"/>
              </a:lnSpc>
            </a:pPr>
            <a:r>
              <a:rPr lang="ru-RU" sz="2400" dirty="0"/>
              <a:t>За управление на ЛС се поддържат следните данни: </a:t>
            </a:r>
          </a:p>
          <a:p>
            <a:pPr marL="901700" indent="-342900" algn="just">
              <a:lnSpc>
                <a:spcPct val="120000"/>
              </a:lnSpc>
              <a:buClr>
                <a:schemeClr val="accent1">
                  <a:lumMod val="75000"/>
                </a:schemeClr>
              </a:buClr>
              <a:buFont typeface="Wingdings" panose="05000000000000000000" pitchFamily="2" charset="2"/>
              <a:buChar char="q"/>
            </a:pPr>
            <a:r>
              <a:rPr lang="ru-RU" sz="2400" dirty="0">
                <a:solidFill>
                  <a:prstClr val="black"/>
                </a:solidFill>
                <a:latin typeface="Cambria" panose="02040503050406030204" pitchFamily="18" charset="0"/>
              </a:rPr>
              <a:t>Структурата на фирмата – систематизиране на информацията по звена, отдели и подразделения във вид, подходящ за разпределение на средствата за работна заплата във връзка с нуждите на счетоводството;</a:t>
            </a:r>
          </a:p>
          <a:p>
            <a:pPr marL="901700" indent="-342900" algn="just">
              <a:lnSpc>
                <a:spcPct val="120000"/>
              </a:lnSpc>
              <a:buClr>
                <a:schemeClr val="accent1">
                  <a:lumMod val="75000"/>
                </a:schemeClr>
              </a:buClr>
              <a:buFont typeface="Wingdings" panose="05000000000000000000" pitchFamily="2" charset="2"/>
              <a:buChar char="q"/>
            </a:pPr>
            <a:r>
              <a:rPr lang="ru-RU" sz="2400" dirty="0">
                <a:solidFill>
                  <a:prstClr val="black"/>
                </a:solidFill>
                <a:latin typeface="Cambria" panose="02040503050406030204" pitchFamily="18" charset="0"/>
              </a:rPr>
              <a:t>Картотека на заетите лица – подробна информация за личните данни; </a:t>
            </a:r>
          </a:p>
          <a:p>
            <a:pPr marL="901700" indent="-342900" algn="just">
              <a:lnSpc>
                <a:spcPct val="120000"/>
              </a:lnSpc>
              <a:buClr>
                <a:schemeClr val="accent1">
                  <a:lumMod val="75000"/>
                </a:schemeClr>
              </a:buClr>
              <a:buFont typeface="Wingdings" panose="05000000000000000000" pitchFamily="2" charset="2"/>
              <a:buChar char="q"/>
            </a:pPr>
            <a:r>
              <a:rPr lang="ru-RU" sz="2400" dirty="0">
                <a:solidFill>
                  <a:prstClr val="black"/>
                </a:solidFill>
                <a:latin typeface="Cambria" panose="02040503050406030204" pitchFamily="18" charset="0"/>
              </a:rPr>
              <a:t>Трудовите договори и преназначения на работниците и служителите с възможност за разглеждане и отпечатване във всеки един момент. Към личните данни спадат име, ЕГН, място на раждане, рождена дата, номер на лична карта и др. Служебни данни са длъжност и категория специалност, образование, трудов стаж и т.н. Налице е възможност за определяне на типа на трудовия договор за всеки служител. Поддържат се данни за напуснали служители. </a:t>
            </a:r>
          </a:p>
        </p:txBody>
      </p:sp>
    </p:spTree>
    <p:extLst>
      <p:ext uri="{BB962C8B-B14F-4D97-AF65-F5344CB8AC3E}">
        <p14:creationId xmlns:p14="http://schemas.microsoft.com/office/powerpoint/2010/main" val="124759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35</a:t>
            </a:fld>
            <a:endParaRPr lang="bg-BG" dirty="0"/>
          </a:p>
        </p:txBody>
      </p:sp>
      <p:sp>
        <p:nvSpPr>
          <p:cNvPr id="2" name="Rectangle 1"/>
          <p:cNvSpPr/>
          <p:nvPr/>
        </p:nvSpPr>
        <p:spPr>
          <a:xfrm>
            <a:off x="2353732" y="58210"/>
            <a:ext cx="9601199" cy="6764096"/>
          </a:xfrm>
          <a:prstGeom prst="rect">
            <a:avLst/>
          </a:prstGeom>
        </p:spPr>
        <p:txBody>
          <a:bodyPr wrap="square">
            <a:spAutoFit/>
          </a:bodyPr>
          <a:lstStyle/>
          <a:p>
            <a:pPr marL="901700" indent="-342900" algn="just">
              <a:lnSpc>
                <a:spcPct val="130000"/>
              </a:lnSpc>
              <a:buClr>
                <a:schemeClr val="accent1">
                  <a:lumMod val="75000"/>
                </a:schemeClr>
              </a:buClr>
              <a:buFont typeface="Wingdings" panose="05000000000000000000" pitchFamily="2" charset="2"/>
              <a:buChar char="q"/>
            </a:pPr>
            <a:r>
              <a:rPr lang="ru-RU" sz="2400" dirty="0">
                <a:solidFill>
                  <a:prstClr val="black"/>
                </a:solidFill>
                <a:latin typeface="Cambria" panose="02040503050406030204" pitchFamily="18" charset="0"/>
              </a:rPr>
              <a:t>Длъжностни характеристики – поддържане и актуализиране на длъжностните характеристики на служителите във връзка с подобряване и оптимизиране на фирмената организация и мобилността на персонала; </a:t>
            </a:r>
          </a:p>
          <a:p>
            <a:pPr marL="901700" indent="-342900" algn="just">
              <a:lnSpc>
                <a:spcPct val="130000"/>
              </a:lnSpc>
              <a:buClr>
                <a:schemeClr val="accent1">
                  <a:lumMod val="75000"/>
                </a:schemeClr>
              </a:buClr>
              <a:buFont typeface="Wingdings" panose="05000000000000000000" pitchFamily="2" charset="2"/>
              <a:buChar char="q"/>
            </a:pPr>
            <a:r>
              <a:rPr lang="ru-RU" sz="2400" dirty="0">
                <a:solidFill>
                  <a:prstClr val="black"/>
                </a:solidFill>
                <a:latin typeface="Cambria" panose="02040503050406030204" pitchFamily="18" charset="0"/>
              </a:rPr>
              <a:t>Справки – възможност за извеждане на екран или отпечатване на всяка информация от личните данни и въведените договори на заетите лица. Групиране и филтриране на справките по удобен признак; </a:t>
            </a:r>
          </a:p>
          <a:p>
            <a:pPr marL="901700" indent="-342900" algn="just">
              <a:lnSpc>
                <a:spcPct val="130000"/>
              </a:lnSpc>
              <a:buClr>
                <a:schemeClr val="accent1">
                  <a:lumMod val="75000"/>
                </a:schemeClr>
              </a:buClr>
              <a:buFont typeface="Wingdings" panose="05000000000000000000" pitchFamily="2" charset="2"/>
              <a:buChar char="q"/>
            </a:pPr>
            <a:r>
              <a:rPr lang="ru-RU" sz="2400" dirty="0">
                <a:solidFill>
                  <a:prstClr val="black"/>
                </a:solidFill>
                <a:latin typeface="Cambria" panose="02040503050406030204" pitchFamily="18" charset="0"/>
              </a:rPr>
              <a:t>Отпуски – разрешаване и прекратяване на отпуски. Следене на използваните и оставащите за ползване дни на платен </a:t>
            </a:r>
            <a:r>
              <a:rPr lang="ru-RU" sz="2400" dirty="0"/>
              <a:t>годишен отпуск; </a:t>
            </a:r>
          </a:p>
          <a:p>
            <a:pPr marL="901700" indent="-342900" algn="just">
              <a:lnSpc>
                <a:spcPct val="130000"/>
              </a:lnSpc>
              <a:buClr>
                <a:schemeClr val="accent1">
                  <a:lumMod val="75000"/>
                </a:schemeClr>
              </a:buClr>
              <a:buFont typeface="Wingdings" panose="05000000000000000000" pitchFamily="2" charset="2"/>
              <a:buChar char="q"/>
            </a:pPr>
            <a:r>
              <a:rPr lang="ru-RU" sz="2400" dirty="0"/>
              <a:t>Изготвяне на уведомления за сключване, изменение или прекратяване на трудовите договори и подаване на данните в НОИ. </a:t>
            </a:r>
          </a:p>
        </p:txBody>
      </p:sp>
    </p:spTree>
    <p:extLst>
      <p:ext uri="{BB962C8B-B14F-4D97-AF65-F5344CB8AC3E}">
        <p14:creationId xmlns:p14="http://schemas.microsoft.com/office/powerpoint/2010/main" val="3101223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36</a:t>
            </a:fld>
            <a:endParaRPr lang="bg-BG" dirty="0"/>
          </a:p>
        </p:txBody>
      </p:sp>
      <p:sp>
        <p:nvSpPr>
          <p:cNvPr id="2" name="Rectangle 1"/>
          <p:cNvSpPr/>
          <p:nvPr/>
        </p:nvSpPr>
        <p:spPr>
          <a:xfrm>
            <a:off x="1389888" y="0"/>
            <a:ext cx="10802112" cy="5706177"/>
          </a:xfrm>
          <a:prstGeom prst="rect">
            <a:avLst/>
          </a:prstGeom>
        </p:spPr>
        <p:txBody>
          <a:bodyPr wrap="square">
            <a:spAutoFit/>
          </a:bodyPr>
          <a:lstStyle/>
          <a:p>
            <a:pPr indent="449580" algn="just">
              <a:lnSpc>
                <a:spcPct val="130000"/>
              </a:lnSpc>
              <a:buClr>
                <a:schemeClr val="accent1">
                  <a:lumMod val="75000"/>
                </a:schemeClr>
              </a:buClr>
            </a:pPr>
            <a:r>
              <a:rPr lang="bg-BG" sz="2400" b="1" dirty="0">
                <a:solidFill>
                  <a:prstClr val="black"/>
                </a:solidFill>
                <a:latin typeface="Cambria" panose="02040503050406030204" pitchFamily="18" charset="0"/>
              </a:rPr>
              <a:t>Заплати </a:t>
            </a:r>
          </a:p>
          <a:p>
            <a:pPr indent="449580" algn="just">
              <a:lnSpc>
                <a:spcPct val="130000"/>
              </a:lnSpc>
              <a:buClr>
                <a:schemeClr val="accent1">
                  <a:lumMod val="75000"/>
                </a:schemeClr>
              </a:buClr>
            </a:pPr>
            <a:r>
              <a:rPr lang="bg-BG" sz="2400" dirty="0">
                <a:solidFill>
                  <a:prstClr val="black"/>
                </a:solidFill>
                <a:latin typeface="Cambria" panose="02040503050406030204" pitchFamily="18" charset="0"/>
              </a:rPr>
              <a:t>Модулът Заплати автоматизира процеса на формиране на трудовите възнаграждения, като извлича необходимата за своята работа информация от модул ЛС. Той поддържа следните функции: </a:t>
            </a:r>
          </a:p>
          <a:p>
            <a:pPr marL="901700" indent="-342900" algn="just">
              <a:lnSpc>
                <a:spcPct val="130000"/>
              </a:lnSpc>
              <a:buClr>
                <a:schemeClr val="accent1">
                  <a:lumMod val="75000"/>
                </a:schemeClr>
              </a:buClr>
              <a:buFont typeface="Wingdings" panose="05000000000000000000" pitchFamily="2" charset="2"/>
              <a:buChar char="q"/>
            </a:pPr>
            <a:r>
              <a:rPr lang="bg-BG" sz="2400" dirty="0"/>
              <a:t>Ограничен достъп до системата – по функционален признак и според правата за обработка на отделни звена или групи от звена;</a:t>
            </a:r>
          </a:p>
          <a:p>
            <a:pPr marL="901700" indent="-342900" algn="just">
              <a:lnSpc>
                <a:spcPct val="130000"/>
              </a:lnSpc>
              <a:buClr>
                <a:schemeClr val="accent1">
                  <a:lumMod val="75000"/>
                </a:schemeClr>
              </a:buClr>
              <a:buFont typeface="Wingdings" panose="05000000000000000000" pitchFamily="2" charset="2"/>
              <a:buChar char="q"/>
            </a:pPr>
            <a:r>
              <a:rPr lang="bg-BG" sz="2400" dirty="0"/>
              <a:t>Генериране на сменни графици и автоматично изчисляване на всички плащания свързани с тях;</a:t>
            </a:r>
          </a:p>
          <a:p>
            <a:pPr marL="901700" indent="-342900" algn="just">
              <a:lnSpc>
                <a:spcPct val="110000"/>
              </a:lnSpc>
              <a:buClr>
                <a:schemeClr val="accent1">
                  <a:lumMod val="75000"/>
                </a:schemeClr>
              </a:buClr>
              <a:buFont typeface="Wingdings" panose="05000000000000000000" pitchFamily="2" charset="2"/>
              <a:buChar char="q"/>
            </a:pPr>
            <a:r>
              <a:rPr lang="bg-BG" sz="2400" dirty="0"/>
              <a:t>Генератор на справки – модулът позволява с наличната информация да се изготвя богат набор от разнообразни справки;</a:t>
            </a:r>
          </a:p>
          <a:p>
            <a:pPr marL="901700" indent="-342900" algn="just">
              <a:lnSpc>
                <a:spcPct val="130000"/>
              </a:lnSpc>
              <a:buClr>
                <a:schemeClr val="accent1">
                  <a:lumMod val="75000"/>
                </a:schemeClr>
              </a:buClr>
              <a:buFont typeface="Wingdings" panose="05000000000000000000" pitchFamily="2" charset="2"/>
              <a:buChar char="q"/>
            </a:pPr>
            <a:r>
              <a:rPr lang="bg-BG" sz="2400" dirty="0"/>
              <a:t>Автоматично изготвяне на декларации за подаване в НОИ, издаване на служебни бележки и други;</a:t>
            </a:r>
          </a:p>
        </p:txBody>
      </p:sp>
    </p:spTree>
    <p:extLst>
      <p:ext uri="{BB962C8B-B14F-4D97-AF65-F5344CB8AC3E}">
        <p14:creationId xmlns:p14="http://schemas.microsoft.com/office/powerpoint/2010/main" val="607616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37</a:t>
            </a:fld>
            <a:endParaRPr lang="bg-BG" dirty="0"/>
          </a:p>
        </p:txBody>
      </p:sp>
      <p:sp>
        <p:nvSpPr>
          <p:cNvPr id="2" name="Rectangle 1"/>
          <p:cNvSpPr/>
          <p:nvPr/>
        </p:nvSpPr>
        <p:spPr>
          <a:xfrm>
            <a:off x="1877568" y="9422"/>
            <a:ext cx="10314432" cy="6764096"/>
          </a:xfrm>
          <a:prstGeom prst="rect">
            <a:avLst/>
          </a:prstGeom>
        </p:spPr>
        <p:txBody>
          <a:bodyPr wrap="square">
            <a:spAutoFit/>
          </a:bodyPr>
          <a:lstStyle/>
          <a:p>
            <a:pPr marL="901700" indent="-342900" algn="just">
              <a:lnSpc>
                <a:spcPct val="130000"/>
              </a:lnSpc>
              <a:buClr>
                <a:schemeClr val="accent1">
                  <a:lumMod val="75000"/>
                </a:schemeClr>
              </a:buClr>
              <a:buFont typeface="Wingdings" panose="05000000000000000000" pitchFamily="2" charset="2"/>
              <a:buChar char="q"/>
            </a:pPr>
            <a:r>
              <a:rPr lang="ru-RU" sz="2400" dirty="0"/>
              <a:t>Връзки с банки и застрахователни дружества – изготвяне на файлове във връзка с разплащане по банков път. </a:t>
            </a:r>
          </a:p>
          <a:p>
            <a:pPr indent="449580" algn="just">
              <a:lnSpc>
                <a:spcPct val="130000"/>
              </a:lnSpc>
              <a:buClr>
                <a:schemeClr val="accent1">
                  <a:lumMod val="75000"/>
                </a:schemeClr>
              </a:buClr>
            </a:pPr>
            <a:r>
              <a:rPr lang="ru-RU" sz="2400" b="1" dirty="0">
                <a:solidFill>
                  <a:prstClr val="black"/>
                </a:solidFill>
                <a:latin typeface="Cambria" panose="02040503050406030204" pitchFamily="18" charset="0"/>
              </a:rPr>
              <a:t>Управление на квалификацията </a:t>
            </a:r>
          </a:p>
          <a:p>
            <a:pPr indent="449580" algn="just">
              <a:lnSpc>
                <a:spcPct val="130000"/>
              </a:lnSpc>
              <a:buClr>
                <a:schemeClr val="accent1">
                  <a:lumMod val="75000"/>
                </a:schemeClr>
              </a:buClr>
            </a:pPr>
            <a:r>
              <a:rPr lang="ru-RU" sz="2400" dirty="0">
                <a:solidFill>
                  <a:prstClr val="black"/>
                </a:solidFill>
                <a:latin typeface="Cambria" panose="02040503050406030204" pitchFamily="18" charset="0"/>
              </a:rPr>
              <a:t>За управление на квалификацията на служителите във фирмите се моделират следните дейности:</a:t>
            </a:r>
          </a:p>
          <a:p>
            <a:pPr marL="901700" indent="-342900" algn="just">
              <a:lnSpc>
                <a:spcPct val="130000"/>
              </a:lnSpc>
              <a:buClr>
                <a:schemeClr val="accent1">
                  <a:lumMod val="75000"/>
                </a:schemeClr>
              </a:buClr>
              <a:buFont typeface="Wingdings" panose="05000000000000000000" pitchFamily="2" charset="2"/>
              <a:buChar char="q"/>
            </a:pPr>
            <a:r>
              <a:rPr lang="ru-RU" sz="2400" dirty="0"/>
              <a:t>Идентифициране на квалификационните потребности въз основа на </a:t>
            </a:r>
            <a:r>
              <a:rPr lang="ru-RU" sz="2400" dirty="0" err="1"/>
              <a:t>плановете</a:t>
            </a:r>
            <a:r>
              <a:rPr lang="ru-RU" sz="2400" dirty="0"/>
              <a:t> за развитие и длъжностните характеристики;</a:t>
            </a:r>
          </a:p>
          <a:p>
            <a:pPr marL="901700" indent="-342900" algn="just">
              <a:lnSpc>
                <a:spcPct val="130000"/>
              </a:lnSpc>
              <a:buClr>
                <a:schemeClr val="accent1">
                  <a:lumMod val="75000"/>
                </a:schemeClr>
              </a:buClr>
              <a:buFont typeface="Wingdings" panose="05000000000000000000" pitchFamily="2" charset="2"/>
              <a:buChar char="q"/>
            </a:pPr>
            <a:r>
              <a:rPr lang="ru-RU" sz="2400" dirty="0"/>
              <a:t>Формиране и управление на програми за квалификация и преквалификация; </a:t>
            </a:r>
          </a:p>
          <a:p>
            <a:pPr marL="901700" indent="-342900" algn="just">
              <a:lnSpc>
                <a:spcPct val="130000"/>
              </a:lnSpc>
              <a:buClr>
                <a:schemeClr val="accent1">
                  <a:lumMod val="75000"/>
                </a:schemeClr>
              </a:buClr>
              <a:buFont typeface="Wingdings" panose="05000000000000000000" pitchFamily="2" charset="2"/>
              <a:buChar char="q"/>
            </a:pPr>
            <a:r>
              <a:rPr lang="ru-RU" sz="2400" dirty="0"/>
              <a:t>Реализация на фирмена политика за работна ангажираност. </a:t>
            </a:r>
          </a:p>
          <a:p>
            <a:pPr indent="449580" algn="just">
              <a:lnSpc>
                <a:spcPct val="130000"/>
              </a:lnSpc>
              <a:buClr>
                <a:schemeClr val="accent1">
                  <a:lumMod val="75000"/>
                </a:schemeClr>
              </a:buClr>
            </a:pPr>
            <a:r>
              <a:rPr lang="ru-RU" sz="2400" b="1" dirty="0">
                <a:solidFill>
                  <a:prstClr val="black"/>
                </a:solidFill>
                <a:latin typeface="Cambria" panose="02040503050406030204" pitchFamily="18" charset="0"/>
              </a:rPr>
              <a:t>Социални аспекти на персонала </a:t>
            </a:r>
          </a:p>
          <a:p>
            <a:pPr indent="449580" algn="just">
              <a:lnSpc>
                <a:spcPct val="130000"/>
              </a:lnSpc>
              <a:buClr>
                <a:schemeClr val="accent1">
                  <a:lumMod val="75000"/>
                </a:schemeClr>
              </a:buClr>
            </a:pPr>
            <a:r>
              <a:rPr lang="ru-RU" sz="2400" dirty="0">
                <a:solidFill>
                  <a:prstClr val="black"/>
                </a:solidFill>
                <a:latin typeface="Cambria" panose="02040503050406030204" pitchFamily="18" charset="0"/>
              </a:rPr>
              <a:t>Социалните аспекти на персонала са свързани с автоматизиране на законово определени и фирмени осигурителни и социални програми за служителите на фирмата и техните семейства. </a:t>
            </a:r>
          </a:p>
        </p:txBody>
      </p:sp>
    </p:spTree>
    <p:extLst>
      <p:ext uri="{BB962C8B-B14F-4D97-AF65-F5344CB8AC3E}">
        <p14:creationId xmlns:p14="http://schemas.microsoft.com/office/powerpoint/2010/main" val="1481255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38</a:t>
            </a:fld>
            <a:endParaRPr lang="bg-BG" dirty="0"/>
          </a:p>
        </p:txBody>
      </p:sp>
      <p:sp>
        <p:nvSpPr>
          <p:cNvPr id="2" name="Rectangle 1"/>
          <p:cNvSpPr/>
          <p:nvPr/>
        </p:nvSpPr>
        <p:spPr>
          <a:xfrm>
            <a:off x="1889760" y="-7653"/>
            <a:ext cx="10302240" cy="6967228"/>
          </a:xfrm>
          <a:prstGeom prst="rect">
            <a:avLst/>
          </a:prstGeom>
        </p:spPr>
        <p:txBody>
          <a:bodyPr wrap="square">
            <a:spAutoFit/>
          </a:bodyPr>
          <a:lstStyle/>
          <a:p>
            <a:pPr indent="457200" algn="just">
              <a:lnSpc>
                <a:spcPct val="110000"/>
              </a:lnSpc>
              <a:buClr>
                <a:srgbClr val="D34817">
                  <a:lumMod val="75000"/>
                </a:srgbClr>
              </a:buClr>
              <a:buSzPct val="85000"/>
            </a:pPr>
            <a:r>
              <a:rPr lang="ru-RU" sz="2400" b="1" dirty="0"/>
              <a:t>Набиране на персонал </a:t>
            </a:r>
          </a:p>
          <a:p>
            <a:pPr indent="457200" algn="just">
              <a:lnSpc>
                <a:spcPct val="110000"/>
              </a:lnSpc>
              <a:buClr>
                <a:srgbClr val="D34817">
                  <a:lumMod val="75000"/>
                </a:srgbClr>
              </a:buClr>
              <a:buSzPct val="85000"/>
            </a:pPr>
            <a:r>
              <a:rPr lang="ru-RU" sz="2400" dirty="0"/>
              <a:t>Набирането на персонал е свързано с </a:t>
            </a:r>
            <a:r>
              <a:rPr lang="ru-RU" sz="2400" dirty="0" err="1"/>
              <a:t>подсигуряване</a:t>
            </a:r>
            <a:r>
              <a:rPr lang="ru-RU" sz="2400" dirty="0"/>
              <a:t> с група потенциално квалифицирани кандидати за работа. Необходима е възможност за предлагане на информация за свободните длъжности и за организацията като цяло. Извършват се справки за предлагане на алтернативни заетости. Има възможност за събиране и поддържане на информация на кандидати за работа. </a:t>
            </a:r>
          </a:p>
          <a:p>
            <a:pPr indent="457200" algn="just">
              <a:lnSpc>
                <a:spcPct val="110000"/>
              </a:lnSpc>
              <a:buClr>
                <a:srgbClr val="D34817">
                  <a:lumMod val="75000"/>
                </a:srgbClr>
              </a:buClr>
              <a:buSzPct val="85000"/>
            </a:pPr>
            <a:r>
              <a:rPr lang="ru-RU" sz="2400" b="1" dirty="0"/>
              <a:t>Атестиране на служителите </a:t>
            </a:r>
          </a:p>
          <a:p>
            <a:pPr indent="457200" algn="just">
              <a:lnSpc>
                <a:spcPct val="110000"/>
              </a:lnSpc>
              <a:buClr>
                <a:srgbClr val="D34817">
                  <a:lumMod val="75000"/>
                </a:srgbClr>
              </a:buClr>
              <a:buSzPct val="85000"/>
            </a:pPr>
            <a:r>
              <a:rPr lang="ru-RU" sz="2400" dirty="0"/>
              <a:t>Атестирането на служителите може да се автоматизира чрез системата за оценяване на индивидуалните качества на служителя, поведението и резултатите от работата, чрез анкетирането на клиентите относно работата на служителите и обобщаване на техните мнения във вид на таблици и графики. </a:t>
            </a:r>
          </a:p>
          <a:p>
            <a:pPr indent="457200" algn="just">
              <a:lnSpc>
                <a:spcPct val="110000"/>
              </a:lnSpc>
              <a:buClr>
                <a:srgbClr val="D34817">
                  <a:lumMod val="75000"/>
                </a:srgbClr>
              </a:buClr>
              <a:buSzPct val="85000"/>
            </a:pPr>
            <a:r>
              <a:rPr lang="ru-RU" sz="2400" b="1" dirty="0"/>
              <a:t>Командировки </a:t>
            </a:r>
          </a:p>
          <a:p>
            <a:pPr indent="457200" algn="just">
              <a:lnSpc>
                <a:spcPct val="110000"/>
              </a:lnSpc>
              <a:buClr>
                <a:srgbClr val="D34817">
                  <a:lumMod val="75000"/>
                </a:srgbClr>
              </a:buClr>
              <a:buSzPct val="85000"/>
            </a:pPr>
            <a:r>
              <a:rPr lang="ru-RU" sz="2400" dirty="0"/>
              <a:t>Този модул позволява управлението на процедури за командироване на служителите в страната и чужбина с възможност за администриране на процеса и следене на направените разходи.</a:t>
            </a:r>
            <a:endParaRPr lang="ru-RU"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628919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39</a:t>
            </a:fld>
            <a:endParaRPr lang="bg-BG" dirty="0"/>
          </a:p>
        </p:txBody>
      </p:sp>
      <p:grpSp>
        <p:nvGrpSpPr>
          <p:cNvPr id="3" name="Групиране 2"/>
          <p:cNvGrpSpPr/>
          <p:nvPr/>
        </p:nvGrpSpPr>
        <p:grpSpPr>
          <a:xfrm>
            <a:off x="2032000" y="0"/>
            <a:ext cx="10160000" cy="6858000"/>
            <a:chOff x="2032000" y="0"/>
            <a:chExt cx="10160000" cy="6858000"/>
          </a:xfrm>
        </p:grpSpPr>
        <p:pic>
          <p:nvPicPr>
            <p:cNvPr id="5" name="Picture 4">
              <a:extLst>
                <a:ext uri="{FF2B5EF4-FFF2-40B4-BE49-F238E27FC236}">
                  <a16:creationId xmlns:a16="http://schemas.microsoft.com/office/drawing/2014/main" id="{F75B5BBB-F472-4733-B763-9E670DD022B7}"/>
                </a:ext>
              </a:extLst>
            </p:cNvPr>
            <p:cNvPicPr>
              <a:picLocks noChangeAspect="1"/>
            </p:cNvPicPr>
            <p:nvPr/>
          </p:nvPicPr>
          <p:blipFill>
            <a:blip r:embed="rId3"/>
            <a:stretch>
              <a:fillRect/>
            </a:stretch>
          </p:blipFill>
          <p:spPr>
            <a:xfrm>
              <a:off x="2032000" y="0"/>
              <a:ext cx="10160000" cy="6858000"/>
            </a:xfrm>
            <a:prstGeom prst="rect">
              <a:avLst/>
            </a:prstGeom>
          </p:spPr>
        </p:pic>
        <p:sp>
          <p:nvSpPr>
            <p:cNvPr id="2" name="Текстово поле 1"/>
            <p:cNvSpPr txBox="1"/>
            <p:nvPr/>
          </p:nvSpPr>
          <p:spPr>
            <a:xfrm>
              <a:off x="2407025" y="161364"/>
              <a:ext cx="3402106" cy="646331"/>
            </a:xfrm>
            <a:prstGeom prst="rect">
              <a:avLst/>
            </a:prstGeom>
            <a:solidFill>
              <a:schemeClr val="bg1"/>
            </a:solidFill>
          </p:spPr>
          <p:txBody>
            <a:bodyPr wrap="square" rtlCol="0">
              <a:spAutoFit/>
            </a:bodyPr>
            <a:lstStyle/>
            <a:p>
              <a:pPr algn="ctr"/>
              <a:r>
                <a:rPr lang="bg-BG" dirty="0"/>
                <a:t>Система за преработка на данни</a:t>
              </a:r>
              <a:endParaRPr lang="en-US" dirty="0"/>
            </a:p>
          </p:txBody>
        </p:sp>
      </p:grpSp>
    </p:spTree>
    <p:extLst>
      <p:ext uri="{BB962C8B-B14F-4D97-AF65-F5344CB8AC3E}">
        <p14:creationId xmlns:p14="http://schemas.microsoft.com/office/powerpoint/2010/main" val="231059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a:t>
            </a:fld>
            <a:endParaRPr lang="bg-BG" dirty="0"/>
          </a:p>
        </p:txBody>
      </p:sp>
      <p:sp>
        <p:nvSpPr>
          <p:cNvPr id="2" name="Правоъгълник 1"/>
          <p:cNvSpPr/>
          <p:nvPr/>
        </p:nvSpPr>
        <p:spPr>
          <a:xfrm>
            <a:off x="2370667" y="462844"/>
            <a:ext cx="9539111" cy="5853910"/>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latin typeface="Cambria" panose="02040503050406030204" pitchFamily="18" charset="0"/>
              </a:rPr>
              <a:t>Обикновено във фирмите първоначално се изгражда счетоводната част на управленската информационна система, поради това, че нейната структура и основно съдържание се определя на ниво държава от законодателството, което стимулира софтуерните фирми да разработват и предлагат счетоводен софтуер. До голяма степен той може да се прилага в повечето предприятия без особени трудности, но адаптирането му към финансовия мениджмънт на фирмата е свързано с индивидуализиране и по-голяма ефективност за мениджмънта. В основата на съвременните финансови информационни системи стоят софтуерни модули, за които е важно да се осигурява обновяване при промяна на законодателството и счетоводните стандарти в страната. </a:t>
            </a:r>
            <a:endParaRPr lang="en-GB" sz="2400" dirty="0">
              <a:latin typeface="Cambria" panose="02040503050406030204" pitchFamily="18" charset="0"/>
            </a:endParaRPr>
          </a:p>
        </p:txBody>
      </p:sp>
    </p:spTree>
    <p:extLst>
      <p:ext uri="{BB962C8B-B14F-4D97-AF65-F5344CB8AC3E}">
        <p14:creationId xmlns:p14="http://schemas.microsoft.com/office/powerpoint/2010/main" val="709590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40</a:t>
            </a:fld>
            <a:endParaRPr lang="bg-BG" dirty="0"/>
          </a:p>
        </p:txBody>
      </p:sp>
      <p:sp>
        <p:nvSpPr>
          <p:cNvPr id="2" name="Правоъгълник 1"/>
          <p:cNvSpPr/>
          <p:nvPr/>
        </p:nvSpPr>
        <p:spPr>
          <a:xfrm>
            <a:off x="2032000" y="124917"/>
            <a:ext cx="10018486" cy="6283964"/>
          </a:xfrm>
          <a:prstGeom prst="rect">
            <a:avLst/>
          </a:prstGeom>
        </p:spPr>
        <p:txBody>
          <a:bodyPr wrap="square">
            <a:spAutoFit/>
          </a:bodyPr>
          <a:lstStyle/>
          <a:p>
            <a:pPr indent="449580" algn="just">
              <a:lnSpc>
                <a:spcPct val="130000"/>
              </a:lnSpc>
            </a:pPr>
            <a:r>
              <a:rPr lang="bg-BG" sz="2400" i="1" dirty="0">
                <a:solidFill>
                  <a:prstClr val="black"/>
                </a:solidFill>
                <a:latin typeface="Cambria" panose="02040503050406030204" pitchFamily="18" charset="0"/>
              </a:rPr>
              <a:t>Лични данни за персонала</a:t>
            </a:r>
          </a:p>
          <a:p>
            <a:pPr indent="449580" algn="just">
              <a:lnSpc>
                <a:spcPct val="130000"/>
              </a:lnSpc>
            </a:pPr>
            <a:r>
              <a:rPr lang="bg-BG" sz="2400" dirty="0">
                <a:solidFill>
                  <a:prstClr val="black"/>
                </a:solidFill>
                <a:latin typeface="Cambria" panose="02040503050406030204" pitchFamily="18" charset="0"/>
              </a:rPr>
              <a:t>Поддържат се в модул Личен състав и съдържат както персоналните характеристики на всеки служител – квалификация, умения, данни за комуникация, така и текущи данни за използвани отпуски, болнични, договор и анекси с организацията. Използват се от оперативните ръководители и служителите в отдел Личен състав при обсъждане и вземане на решение за промяна на статута на служителя, при растеж в йерархията, изменение на трудовото възнаграждението и др. </a:t>
            </a:r>
          </a:p>
          <a:p>
            <a:pPr indent="449580" algn="just">
              <a:lnSpc>
                <a:spcPct val="130000"/>
              </a:lnSpc>
            </a:pPr>
            <a:r>
              <a:rPr lang="bg-BG" sz="2400" i="1" dirty="0">
                <a:solidFill>
                  <a:prstClr val="black"/>
                </a:solidFill>
                <a:latin typeface="Cambria" panose="02040503050406030204" pitchFamily="18" charset="0"/>
              </a:rPr>
              <a:t>Данни за организацията </a:t>
            </a:r>
            <a:endParaRPr lang="en-GB" sz="2400" i="1" dirty="0">
              <a:solidFill>
                <a:prstClr val="black"/>
              </a:solidFill>
              <a:latin typeface="Cambria" panose="02040503050406030204" pitchFamily="18" charset="0"/>
            </a:endParaRPr>
          </a:p>
          <a:p>
            <a:pPr indent="449580" algn="just">
              <a:lnSpc>
                <a:spcPct val="130000"/>
              </a:lnSpc>
            </a:pPr>
            <a:r>
              <a:rPr lang="bg-BG" sz="2400" dirty="0">
                <a:solidFill>
                  <a:prstClr val="black"/>
                </a:solidFill>
                <a:latin typeface="Cambria" panose="02040503050406030204" pitchFamily="18" charset="0"/>
              </a:rPr>
              <a:t> Организационната структура, данни за работните места, изисквания за всяко от тях, вътрешни нормативни документи касаещи персонала.</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717566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41</a:t>
            </a:fld>
            <a:endParaRPr lang="bg-BG" dirty="0"/>
          </a:p>
        </p:txBody>
      </p:sp>
      <p:sp>
        <p:nvSpPr>
          <p:cNvPr id="2" name="Правоъгълник 1"/>
          <p:cNvSpPr/>
          <p:nvPr/>
        </p:nvSpPr>
        <p:spPr>
          <a:xfrm>
            <a:off x="2032000" y="43827"/>
            <a:ext cx="9953170" cy="6814173"/>
          </a:xfrm>
          <a:prstGeom prst="rect">
            <a:avLst/>
          </a:prstGeom>
        </p:spPr>
        <p:txBody>
          <a:bodyPr wrap="square">
            <a:spAutoFit/>
          </a:bodyPr>
          <a:lstStyle/>
          <a:p>
            <a:pPr indent="536575" algn="just">
              <a:lnSpc>
                <a:spcPct val="130000"/>
              </a:lnSpc>
            </a:pPr>
            <a:r>
              <a:rPr lang="bg-BG" sz="2400" i="1" dirty="0">
                <a:solidFill>
                  <a:prstClr val="black"/>
                </a:solidFill>
                <a:latin typeface="Cambria" panose="02040503050406030204" pitchFamily="18" charset="0"/>
              </a:rPr>
              <a:t>Квалификационни характеристики</a:t>
            </a:r>
            <a:endParaRPr lang="en-GB" sz="2400" i="1" dirty="0">
              <a:solidFill>
                <a:prstClr val="black"/>
              </a:solidFill>
              <a:latin typeface="Cambria" panose="02040503050406030204" pitchFamily="18" charset="0"/>
            </a:endParaRPr>
          </a:p>
          <a:p>
            <a:pPr indent="449580" algn="just">
              <a:lnSpc>
                <a:spcPct val="130000"/>
              </a:lnSpc>
            </a:pPr>
            <a:r>
              <a:rPr lang="bg-BG" sz="2400" dirty="0">
                <a:solidFill>
                  <a:prstClr val="black"/>
                </a:solidFill>
                <a:latin typeface="Cambria" panose="02040503050406030204" pitchFamily="18" charset="0"/>
              </a:rPr>
              <a:t> Наименование и код според Националния класификатор на професиите и длъжностите (НКПД2), основни функции, права, отговорности, задължения, връзки в организацията и извън нея, условия на труд. </a:t>
            </a:r>
            <a:endParaRPr lang="en-GB" sz="2400" dirty="0">
              <a:solidFill>
                <a:prstClr val="black"/>
              </a:solidFill>
              <a:latin typeface="Cambria" panose="02040503050406030204" pitchFamily="18" charset="0"/>
            </a:endParaRPr>
          </a:p>
          <a:p>
            <a:pPr indent="536575" algn="just">
              <a:lnSpc>
                <a:spcPct val="130000"/>
              </a:lnSpc>
            </a:pPr>
            <a:r>
              <a:rPr lang="bg-BG" sz="2400" dirty="0">
                <a:solidFill>
                  <a:prstClr val="black"/>
                </a:solidFill>
                <a:latin typeface="Cambria" panose="02040503050406030204" pitchFamily="18" charset="0"/>
              </a:rPr>
              <a:t> </a:t>
            </a:r>
            <a:r>
              <a:rPr lang="bg-BG" sz="2400" i="1" dirty="0">
                <a:solidFill>
                  <a:prstClr val="black"/>
                </a:solidFill>
                <a:latin typeface="Cambria" panose="02040503050406030204" pitchFamily="18" charset="0"/>
              </a:rPr>
              <a:t>Обучение и квалификация</a:t>
            </a:r>
            <a:endParaRPr lang="en-GB" sz="2400" i="1" dirty="0">
              <a:solidFill>
                <a:prstClr val="black"/>
              </a:solidFill>
              <a:latin typeface="Cambria" panose="02040503050406030204" pitchFamily="18" charset="0"/>
            </a:endParaRPr>
          </a:p>
          <a:p>
            <a:pPr marL="342900" indent="-342900" algn="just">
              <a:lnSpc>
                <a:spcPct val="130000"/>
              </a:lnSpc>
              <a:buClr>
                <a:schemeClr val="accent1">
                  <a:lumMod val="75000"/>
                </a:schemeClr>
              </a:buClr>
              <a:buFont typeface="Cambria" panose="02040503050406030204" pitchFamily="18" charset="0"/>
              <a:buChar char="­"/>
            </a:pPr>
            <a:r>
              <a:rPr lang="bg-BG" sz="2400" dirty="0">
                <a:solidFill>
                  <a:prstClr val="black"/>
                </a:solidFill>
                <a:latin typeface="Cambria" panose="02040503050406030204" pitchFamily="18" charset="0"/>
              </a:rPr>
              <a:t>безопасност и охрана на труда; </a:t>
            </a:r>
          </a:p>
          <a:p>
            <a:pPr marL="342900" indent="-342900" algn="just">
              <a:lnSpc>
                <a:spcPct val="130000"/>
              </a:lnSpc>
              <a:buClr>
                <a:schemeClr val="accent1">
                  <a:lumMod val="75000"/>
                </a:schemeClr>
              </a:buClr>
              <a:buFont typeface="Cambria" panose="02040503050406030204" pitchFamily="18" charset="0"/>
              <a:buChar char="­"/>
            </a:pPr>
            <a:r>
              <a:rPr lang="bg-BG" sz="2400" dirty="0">
                <a:solidFill>
                  <a:prstClr val="black"/>
                </a:solidFill>
                <a:latin typeface="Cambria" panose="02040503050406030204" pitchFamily="18" charset="0"/>
              </a:rPr>
              <a:t>специализирани курсове за повишаване на квалификацията;</a:t>
            </a:r>
          </a:p>
          <a:p>
            <a:pPr marL="342900" indent="-342900" algn="just">
              <a:lnSpc>
                <a:spcPct val="130000"/>
              </a:lnSpc>
              <a:buClr>
                <a:schemeClr val="accent1">
                  <a:lumMod val="75000"/>
                </a:schemeClr>
              </a:buClr>
              <a:buFont typeface="Cambria" panose="02040503050406030204" pitchFamily="18" charset="0"/>
              <a:buChar char="­"/>
            </a:pPr>
            <a:r>
              <a:rPr lang="bg-BG" sz="2400" dirty="0">
                <a:solidFill>
                  <a:prstClr val="black"/>
                </a:solidFill>
                <a:latin typeface="Cambria" panose="02040503050406030204" pitchFamily="18" charset="0"/>
              </a:rPr>
              <a:t>курсове по управление на качеството; </a:t>
            </a:r>
          </a:p>
          <a:p>
            <a:pPr marL="342900" indent="-342900" algn="just">
              <a:lnSpc>
                <a:spcPct val="130000"/>
              </a:lnSpc>
              <a:buClr>
                <a:schemeClr val="accent1">
                  <a:lumMod val="75000"/>
                </a:schemeClr>
              </a:buClr>
              <a:buFont typeface="Cambria" panose="02040503050406030204" pitchFamily="18" charset="0"/>
              <a:buChar char="­"/>
            </a:pPr>
            <a:r>
              <a:rPr lang="bg-BG" sz="2400" dirty="0">
                <a:solidFill>
                  <a:prstClr val="black"/>
                </a:solidFill>
                <a:latin typeface="Cambria" panose="02040503050406030204" pitchFamily="18" charset="0"/>
              </a:rPr>
              <a:t>специализирани курсове – новости в бранша; </a:t>
            </a:r>
          </a:p>
          <a:p>
            <a:pPr marL="342900" indent="-342900" algn="just">
              <a:lnSpc>
                <a:spcPct val="130000"/>
              </a:lnSpc>
              <a:buClr>
                <a:schemeClr val="accent1">
                  <a:lumMod val="75000"/>
                </a:schemeClr>
              </a:buClr>
              <a:buFont typeface="Cambria" panose="02040503050406030204" pitchFamily="18" charset="0"/>
              <a:buChar char="­"/>
            </a:pPr>
            <a:r>
              <a:rPr lang="bg-BG" sz="2400" dirty="0">
                <a:solidFill>
                  <a:prstClr val="black"/>
                </a:solidFill>
                <a:latin typeface="Cambria" panose="02040503050406030204" pitchFamily="18" charset="0"/>
              </a:rPr>
              <a:t>годишен план за обучение;</a:t>
            </a:r>
          </a:p>
          <a:p>
            <a:pPr marL="342900" indent="-342900" algn="just">
              <a:lnSpc>
                <a:spcPct val="130000"/>
              </a:lnSpc>
              <a:buClr>
                <a:schemeClr val="accent1">
                  <a:lumMod val="75000"/>
                </a:schemeClr>
              </a:buClr>
              <a:buFont typeface="Cambria" panose="02040503050406030204" pitchFamily="18" charset="0"/>
              <a:buChar char="­"/>
            </a:pPr>
            <a:r>
              <a:rPr lang="bg-BG" sz="2400" dirty="0">
                <a:solidFill>
                  <a:prstClr val="black"/>
                </a:solidFill>
                <a:latin typeface="Cambria" panose="02040503050406030204" pitchFamily="18" charset="0"/>
              </a:rPr>
              <a:t>актуално състояние на всеки служител (книги за инструктажа);</a:t>
            </a:r>
          </a:p>
          <a:p>
            <a:pPr marL="342900" indent="-342900" algn="just">
              <a:lnSpc>
                <a:spcPct val="130000"/>
              </a:lnSpc>
              <a:buClr>
                <a:schemeClr val="accent1">
                  <a:lumMod val="75000"/>
                </a:schemeClr>
              </a:buClr>
              <a:buFont typeface="Cambria" panose="02040503050406030204" pitchFamily="18" charset="0"/>
              <a:buChar char="­"/>
            </a:pPr>
            <a:r>
              <a:rPr lang="bg-BG" sz="2400" dirty="0">
                <a:solidFill>
                  <a:prstClr val="black"/>
                </a:solidFill>
                <a:latin typeface="Cambria" panose="02040503050406030204" pitchFamily="18" charset="0"/>
              </a:rPr>
              <a:t>следене за спазване на нормативните изисквания по отношение на обучението.</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626757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42</a:t>
            </a:fld>
            <a:endParaRPr lang="bg-BG" dirty="0"/>
          </a:p>
        </p:txBody>
      </p:sp>
      <p:sp>
        <p:nvSpPr>
          <p:cNvPr id="2" name="Rectangle 1"/>
          <p:cNvSpPr/>
          <p:nvPr/>
        </p:nvSpPr>
        <p:spPr>
          <a:xfrm>
            <a:off x="2032000" y="56571"/>
            <a:ext cx="10109200" cy="6764096"/>
          </a:xfrm>
          <a:prstGeom prst="rect">
            <a:avLst/>
          </a:prstGeom>
        </p:spPr>
        <p:txBody>
          <a:bodyPr wrap="square">
            <a:spAutoFit/>
          </a:bodyPr>
          <a:lstStyle/>
          <a:p>
            <a:pPr indent="449580" algn="just">
              <a:lnSpc>
                <a:spcPct val="130000"/>
              </a:lnSpc>
            </a:pPr>
            <a:r>
              <a:rPr lang="bg-BG" sz="2400" i="1" dirty="0">
                <a:solidFill>
                  <a:prstClr val="black"/>
                </a:solidFill>
                <a:latin typeface="Cambria" panose="02040503050406030204" pitchFamily="18" charset="0"/>
              </a:rPr>
              <a:t>Изпълнение и пропуски</a:t>
            </a:r>
            <a:endParaRPr lang="en-GB" sz="2400" i="1" dirty="0">
              <a:solidFill>
                <a:prstClr val="black"/>
              </a:solidFill>
              <a:latin typeface="Cambria" panose="02040503050406030204" pitchFamily="18" charset="0"/>
            </a:endParaRPr>
          </a:p>
          <a:p>
            <a:pPr indent="449580" algn="just">
              <a:lnSpc>
                <a:spcPct val="130000"/>
              </a:lnSpc>
            </a:pPr>
            <a:r>
              <a:rPr lang="bg-BG" sz="2400" dirty="0">
                <a:solidFill>
                  <a:prstClr val="black"/>
                </a:solidFill>
                <a:latin typeface="Cambria" panose="02040503050406030204" pitchFamily="18" charset="0"/>
              </a:rPr>
              <a:t> Отчитане на изпълнението – ежедневно, седмично, месечно с възможност за сравнение на хронологичните записи; регистриране на индивидуалното участие; регистриране на несъответствията (пропуски и грешки в работата).</a:t>
            </a:r>
            <a:endParaRPr lang="en-GB" sz="2400" dirty="0">
              <a:solidFill>
                <a:prstClr val="black"/>
              </a:solidFill>
              <a:latin typeface="Cambria" panose="02040503050406030204" pitchFamily="18" charset="0"/>
            </a:endParaRPr>
          </a:p>
          <a:p>
            <a:pPr indent="449580" algn="just">
              <a:lnSpc>
                <a:spcPct val="130000"/>
              </a:lnSpc>
            </a:pPr>
            <a:r>
              <a:rPr lang="bg-BG" sz="2400" i="1" dirty="0">
                <a:solidFill>
                  <a:prstClr val="black"/>
                </a:solidFill>
                <a:latin typeface="Cambria" panose="02040503050406030204" pitchFamily="18" charset="0"/>
              </a:rPr>
              <a:t> Системи за мотивация</a:t>
            </a:r>
            <a:endParaRPr lang="en-GB" sz="2400" i="1" dirty="0">
              <a:solidFill>
                <a:prstClr val="black"/>
              </a:solidFill>
              <a:latin typeface="Cambria" panose="02040503050406030204" pitchFamily="18" charset="0"/>
            </a:endParaRPr>
          </a:p>
          <a:p>
            <a:pPr indent="449580" algn="just">
              <a:lnSpc>
                <a:spcPct val="130000"/>
              </a:lnSpc>
            </a:pPr>
            <a:r>
              <a:rPr lang="bg-BG" sz="2400" dirty="0">
                <a:solidFill>
                  <a:prstClr val="black"/>
                </a:solidFill>
                <a:latin typeface="Cambria" panose="02040503050406030204" pitchFamily="18" charset="0"/>
              </a:rPr>
              <a:t> Заплащане на труда, премии, надбавки, повишаване в йерархията. Връзка с процедурите за отчитане на изпълнението.</a:t>
            </a:r>
            <a:endParaRPr lang="en-GB" sz="2400" dirty="0">
              <a:solidFill>
                <a:prstClr val="black"/>
              </a:solidFill>
              <a:latin typeface="Cambria" panose="02040503050406030204" pitchFamily="18" charset="0"/>
            </a:endParaRPr>
          </a:p>
          <a:p>
            <a:pPr indent="449580" algn="just">
              <a:lnSpc>
                <a:spcPct val="130000"/>
              </a:lnSpc>
            </a:pPr>
            <a:r>
              <a:rPr lang="bg-BG" sz="2400" dirty="0">
                <a:solidFill>
                  <a:prstClr val="black"/>
                </a:solidFill>
                <a:latin typeface="Cambria" panose="02040503050406030204" pitchFamily="18" charset="0"/>
              </a:rPr>
              <a:t> </a:t>
            </a:r>
            <a:r>
              <a:rPr lang="bg-BG" sz="2400" i="1" dirty="0">
                <a:solidFill>
                  <a:prstClr val="black"/>
                </a:solidFill>
                <a:latin typeface="Cambria" panose="02040503050406030204" pitchFamily="18" charset="0"/>
              </a:rPr>
              <a:t>Фонд работна заплата</a:t>
            </a:r>
            <a:endParaRPr lang="en-GB" sz="2400" i="1" dirty="0">
              <a:solidFill>
                <a:prstClr val="black"/>
              </a:solidFill>
              <a:latin typeface="Cambria" panose="02040503050406030204" pitchFamily="18" charset="0"/>
            </a:endParaRPr>
          </a:p>
          <a:p>
            <a:pPr indent="449580" algn="just">
              <a:lnSpc>
                <a:spcPct val="130000"/>
              </a:lnSpc>
            </a:pPr>
            <a:r>
              <a:rPr lang="bg-BG" sz="2400" dirty="0">
                <a:solidFill>
                  <a:prstClr val="black"/>
                </a:solidFill>
                <a:latin typeface="Cambria" panose="02040503050406030204" pitchFamily="18" charset="0"/>
              </a:rPr>
              <a:t> Основна заплата, надбавки, премии, отчисления, отпуски.</a:t>
            </a:r>
          </a:p>
          <a:p>
            <a:pPr algn="just">
              <a:lnSpc>
                <a:spcPct val="130000"/>
              </a:lnSpc>
            </a:pPr>
            <a:r>
              <a:rPr lang="bg-BG" sz="2400" b="1" i="1" dirty="0">
                <a:solidFill>
                  <a:prstClr val="black"/>
                </a:solidFill>
                <a:latin typeface="Cambria" panose="02040503050406030204" pitchFamily="18" charset="0"/>
              </a:rPr>
              <a:t>Основни етапи в използването на ИС за управление на персонала</a:t>
            </a:r>
            <a:endParaRPr lang="en-GB" sz="2400" b="1" i="1" dirty="0">
              <a:solidFill>
                <a:prstClr val="black"/>
              </a:solidFill>
              <a:latin typeface="Cambria" panose="02040503050406030204" pitchFamily="18" charset="0"/>
            </a:endParaRPr>
          </a:p>
          <a:p>
            <a:pPr indent="449580" algn="just">
              <a:lnSpc>
                <a:spcPct val="130000"/>
              </a:lnSpc>
            </a:pPr>
            <a:r>
              <a:rPr lang="bg-BG" sz="2400" i="1" dirty="0">
                <a:solidFill>
                  <a:prstClr val="black"/>
                </a:solidFill>
                <a:latin typeface="Cambria" panose="02040503050406030204" pitchFamily="18" charset="0"/>
              </a:rPr>
              <a:t> Планиране на нуждите от персонал</a:t>
            </a:r>
            <a:endParaRPr lang="en-GB" sz="2400" i="1"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Организационна структура </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Планиране на специалностите </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43</a:t>
            </a:fld>
            <a:endParaRPr lang="bg-BG" dirty="0"/>
          </a:p>
        </p:txBody>
      </p:sp>
      <p:sp>
        <p:nvSpPr>
          <p:cNvPr id="3" name="Rectangle 2"/>
          <p:cNvSpPr/>
          <p:nvPr/>
        </p:nvSpPr>
        <p:spPr>
          <a:xfrm>
            <a:off x="1475232" y="-8106"/>
            <a:ext cx="10716768" cy="6699463"/>
          </a:xfrm>
          <a:prstGeom prst="rect">
            <a:avLst/>
          </a:prstGeom>
        </p:spPr>
        <p:txBody>
          <a:bodyPr wrap="square">
            <a:spAutoFit/>
          </a:bodyPr>
          <a:lstStyle/>
          <a:p>
            <a:pPr marL="901700" lvl="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Планиране на количеството</a:t>
            </a:r>
            <a:endParaRPr lang="en-GB" sz="2400" dirty="0">
              <a:solidFill>
                <a:prstClr val="black"/>
              </a:solidFill>
              <a:latin typeface="Cambria" panose="02040503050406030204" pitchFamily="18" charset="0"/>
            </a:endParaRPr>
          </a:p>
          <a:p>
            <a:pPr marL="901700" lvl="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Планиране на динамиката в човешките ресурси</a:t>
            </a:r>
            <a:endParaRPr lang="en-GB" sz="2400" dirty="0">
              <a:solidFill>
                <a:prstClr val="black"/>
              </a:solidFill>
              <a:latin typeface="Cambria" panose="02040503050406030204" pitchFamily="18" charset="0"/>
            </a:endParaRPr>
          </a:p>
          <a:p>
            <a:pPr indent="449580" algn="just">
              <a:lnSpc>
                <a:spcPct val="120000"/>
              </a:lnSpc>
            </a:pPr>
            <a:r>
              <a:rPr lang="bg-BG" sz="2400" i="1" dirty="0">
                <a:solidFill>
                  <a:prstClr val="black"/>
                </a:solidFill>
                <a:latin typeface="Cambria" panose="02040503050406030204" pitchFamily="18" charset="0"/>
              </a:rPr>
              <a:t> Набиране на персонал</a:t>
            </a:r>
            <a:endParaRPr lang="en-GB" sz="2400" dirty="0">
              <a:solidFill>
                <a:prstClr val="black"/>
              </a:solidFill>
              <a:latin typeface="Cambria" panose="02040503050406030204" pitchFamily="18" charset="0"/>
            </a:endParaRPr>
          </a:p>
          <a:p>
            <a:pPr marL="90170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Публикуване на обяви, разгласяване, контакти с кариерни центрове, борси;</a:t>
            </a:r>
            <a:endParaRPr lang="en-GB" sz="2400" dirty="0">
              <a:solidFill>
                <a:prstClr val="black"/>
              </a:solidFill>
              <a:latin typeface="Cambria" panose="02040503050406030204" pitchFamily="18" charset="0"/>
            </a:endParaRPr>
          </a:p>
          <a:p>
            <a:pPr marL="90170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Провеждане на интервю, анализ на кандидатите, избор;</a:t>
            </a:r>
            <a:endParaRPr lang="en-GB" sz="2400" dirty="0">
              <a:solidFill>
                <a:prstClr val="black"/>
              </a:solidFill>
              <a:latin typeface="Cambria" panose="02040503050406030204" pitchFamily="18" charset="0"/>
            </a:endParaRPr>
          </a:p>
          <a:p>
            <a:pPr marL="90170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Назначаване – запознаване с условията, квалификационната характеристика, правилата в дружеството;</a:t>
            </a:r>
            <a:endParaRPr lang="en-GB" sz="2400" dirty="0">
              <a:solidFill>
                <a:prstClr val="black"/>
              </a:solidFill>
              <a:latin typeface="Cambria" panose="02040503050406030204" pitchFamily="18" charset="0"/>
            </a:endParaRPr>
          </a:p>
          <a:p>
            <a:pPr marL="90170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Начално обучение.</a:t>
            </a:r>
          </a:p>
          <a:p>
            <a:pPr indent="449580" algn="just">
              <a:lnSpc>
                <a:spcPct val="120000"/>
              </a:lnSpc>
            </a:pPr>
            <a:r>
              <a:rPr lang="bg-BG" sz="2400" i="1" dirty="0">
                <a:solidFill>
                  <a:prstClr val="black"/>
                </a:solidFill>
                <a:latin typeface="Cambria" panose="02040503050406030204" pitchFamily="18" charset="0"/>
              </a:rPr>
              <a:t>Поддържащо обучение и преквалификация</a:t>
            </a:r>
            <a:endParaRPr lang="en-GB" sz="2400" i="1" dirty="0">
              <a:solidFill>
                <a:prstClr val="black"/>
              </a:solidFill>
              <a:latin typeface="Cambria" panose="02040503050406030204" pitchFamily="18" charset="0"/>
            </a:endParaRPr>
          </a:p>
          <a:p>
            <a:pPr marL="90170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План за обучение в организацията;</a:t>
            </a:r>
            <a:endParaRPr lang="en-GB" sz="2400" dirty="0">
              <a:solidFill>
                <a:prstClr val="black"/>
              </a:solidFill>
              <a:latin typeface="Cambria" panose="02040503050406030204" pitchFamily="18" charset="0"/>
            </a:endParaRPr>
          </a:p>
          <a:p>
            <a:pPr marL="901700" lvl="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Обучение в процеса на работа;</a:t>
            </a:r>
            <a:endParaRPr lang="en-GB" sz="2400" dirty="0">
              <a:solidFill>
                <a:prstClr val="black"/>
              </a:solidFill>
              <a:latin typeface="Cambria" panose="02040503050406030204" pitchFamily="18" charset="0"/>
            </a:endParaRPr>
          </a:p>
          <a:p>
            <a:pPr marL="901700" lvl="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Обучение при въвеждане на нови машини, технологии, информационни системи, програмни продукти;</a:t>
            </a:r>
            <a:endParaRPr lang="en-GB" sz="2400" dirty="0">
              <a:solidFill>
                <a:prstClr val="black"/>
              </a:solidFill>
              <a:latin typeface="Cambria" panose="02040503050406030204" pitchFamily="18" charset="0"/>
            </a:endParaRPr>
          </a:p>
          <a:p>
            <a:pPr marL="901700" lvl="0" indent="-342900" algn="just">
              <a:lnSpc>
                <a:spcPct val="12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Посещения на курсове за преквалификация.</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44</a:t>
            </a:fld>
            <a:endParaRPr lang="bg-BG" dirty="0"/>
          </a:p>
        </p:txBody>
      </p:sp>
      <p:sp>
        <p:nvSpPr>
          <p:cNvPr id="2" name="Rectangle 1"/>
          <p:cNvSpPr/>
          <p:nvPr/>
        </p:nvSpPr>
        <p:spPr>
          <a:xfrm>
            <a:off x="2116666" y="73103"/>
            <a:ext cx="10075334" cy="6764096"/>
          </a:xfrm>
          <a:prstGeom prst="rect">
            <a:avLst/>
          </a:prstGeom>
        </p:spPr>
        <p:txBody>
          <a:bodyPr wrap="square">
            <a:spAutoFit/>
          </a:bodyPr>
          <a:lstStyle/>
          <a:p>
            <a:pPr indent="449580" algn="just">
              <a:lnSpc>
                <a:spcPct val="130000"/>
              </a:lnSpc>
            </a:pPr>
            <a:r>
              <a:rPr lang="bg-BG" sz="2400" i="1" dirty="0">
                <a:solidFill>
                  <a:prstClr val="black"/>
                </a:solidFill>
                <a:latin typeface="Cambria" panose="02040503050406030204" pitchFamily="18" charset="0"/>
              </a:rPr>
              <a:t>Текуща оценка на извършената работа и формиране на заплащане</a:t>
            </a:r>
            <a:endParaRPr lang="en-GB" sz="2400" i="1"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Оперативна информация за участието на всеки сътрудник в производствения процес;</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Оценка на приноса – ежемесечно.</a:t>
            </a:r>
            <a:endParaRPr lang="en-GB" sz="1800" dirty="0">
              <a:effectLst/>
              <a:latin typeface="Times New Roman" panose="02020603050405020304" pitchFamily="18" charset="0"/>
              <a:ea typeface="Times New Roman" panose="02020603050405020304" pitchFamily="18" charset="0"/>
            </a:endParaRPr>
          </a:p>
          <a:p>
            <a:pPr indent="449580" algn="just">
              <a:lnSpc>
                <a:spcPct val="130000"/>
              </a:lnSpc>
            </a:pPr>
            <a:r>
              <a:rPr lang="bg-BG" sz="2400" i="1" dirty="0">
                <a:solidFill>
                  <a:prstClr val="black"/>
                </a:solidFill>
                <a:latin typeface="Cambria" panose="02040503050406030204" pitchFamily="18" charset="0"/>
              </a:rPr>
              <a:t>Формиране на заплащането – стимули за мотивация</a:t>
            </a:r>
            <a:endParaRPr lang="en-GB" sz="1800" dirty="0">
              <a:effectLst/>
              <a:latin typeface="Times New Roman" panose="02020603050405020304" pitchFamily="18" charset="0"/>
              <a:ea typeface="Times New Roman" panose="020206030504050203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Следене на развитието и атестиране;</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Поддържане на лични картони включително и информация за развитието;</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Периодична оценка за работата и развитието;</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Предложения за повишаване, преквалификация, освобождаване. </a:t>
            </a:r>
          </a:p>
          <a:p>
            <a:pPr indent="449580" algn="just">
              <a:lnSpc>
                <a:spcPct val="130000"/>
              </a:lnSpc>
            </a:pPr>
            <a:r>
              <a:rPr lang="bg-BG" sz="2400" i="1" dirty="0">
                <a:solidFill>
                  <a:prstClr val="black"/>
                </a:solidFill>
                <a:latin typeface="Cambria" panose="02040503050406030204" pitchFamily="18" charset="0"/>
              </a:rPr>
              <a:t>Основни функции на информационни системи за ТРЗ и Личен състав</a:t>
            </a:r>
            <a:endParaRPr lang="en-GB" sz="1800" dirty="0">
              <a:effectLst/>
              <a:latin typeface="Times New Roman" panose="02020603050405020304" pitchFamily="18" charset="0"/>
              <a:ea typeface="Times New Roman" panose="020206030504050203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Поддържане на лични картони с данни за работниците и служителите;</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45</a:t>
            </a:fld>
            <a:endParaRPr lang="bg-BG" dirty="0"/>
          </a:p>
        </p:txBody>
      </p:sp>
      <p:sp>
        <p:nvSpPr>
          <p:cNvPr id="3" name="Rectangle 2"/>
          <p:cNvSpPr/>
          <p:nvPr/>
        </p:nvSpPr>
        <p:spPr>
          <a:xfrm>
            <a:off x="1658113" y="32310"/>
            <a:ext cx="10415354" cy="6764096"/>
          </a:xfrm>
          <a:prstGeom prst="rect">
            <a:avLst/>
          </a:prstGeom>
        </p:spPr>
        <p:txBody>
          <a:bodyPr wrap="square">
            <a:spAutoFit/>
          </a:bodyPr>
          <a:lstStyle/>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Начисляване на заплати по стандартно зададени алгоритми;</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Възможност за задаване на потребителски показатели (начисления, удръжки и др.) и схеми за тяхното изчисляване;</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Обработка на болнични и отпуски;</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Извеждане на фишове, стандартни ведомости и рекапитулации;</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Възможност за модификация на фишовете и създаване на потребителски справки, ведомости и рекапитулации;</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Експорт на декларациите за осигурените лица във формата на НОИ;</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Автоматично преизчисляване на дължимия данък на годишна база и извеждане на Служебна бележка;</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Разпечатка на предварително съставени трудови договори, допълнителни споразумения и други документи, касаещи личния състав на фирмата;</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46</a:t>
            </a:fld>
            <a:endParaRPr lang="bg-BG" dirty="0"/>
          </a:p>
        </p:txBody>
      </p:sp>
      <p:sp>
        <p:nvSpPr>
          <p:cNvPr id="2" name="Rectangle 1"/>
          <p:cNvSpPr/>
          <p:nvPr/>
        </p:nvSpPr>
        <p:spPr>
          <a:xfrm>
            <a:off x="2184399" y="38172"/>
            <a:ext cx="9821333" cy="6334042"/>
          </a:xfrm>
          <a:prstGeom prst="rect">
            <a:avLst/>
          </a:prstGeom>
        </p:spPr>
        <p:txBody>
          <a:bodyPr wrap="square">
            <a:spAutoFit/>
          </a:bodyPr>
          <a:lstStyle/>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Използване на различни системи на заплащане на труда, изцяло съобразени с изискванията на трудовото законодателство;</a:t>
            </a: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Изчисляване възнагражденията на персонала, както на база на договорена твърда заплата, така и по предварително зададени часови ставки и разценки, съобразно нуждите на фирмата;</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Обработване на работни заплати на служителите по трудови договори, допълнителни трудови договори, граждански договори;</a:t>
            </a: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rPr>
              <a:t>Автоматично начисляване за цялата фирма, като заедно с това се преизчислява и допълнително възнаграждение за стаж и професионален опит на работниците и служителите;</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47</a:t>
            </a:fld>
            <a:endParaRPr lang="bg-BG" dirty="0"/>
          </a:p>
        </p:txBody>
      </p:sp>
      <p:sp>
        <p:nvSpPr>
          <p:cNvPr id="3" name="Rectangle 2"/>
          <p:cNvSpPr/>
          <p:nvPr/>
        </p:nvSpPr>
        <p:spPr>
          <a:xfrm>
            <a:off x="1879602" y="156051"/>
            <a:ext cx="10278532" cy="5262979"/>
          </a:xfrm>
          <a:prstGeom prst="rect">
            <a:avLst/>
          </a:prstGeom>
        </p:spPr>
        <p:txBody>
          <a:bodyPr wrap="square">
            <a:spAutoFit/>
          </a:bodyPr>
          <a:lstStyle/>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Изчисляване на всички начисления, обезщетения, отпуски, осигурителни вноски и удръжки;</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Автоматично генериране на файлове с данни за Декларации, Уведомления за трудови договори, Опис на болничните листи и придружителни писма; </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Попълване и печат на платежни нареждания за дължимите осигурителни вноски и ДОД с разбивка по кодове за вид плащане.</a:t>
            </a:r>
          </a:p>
          <a:p>
            <a:pPr indent="449580" algn="just"/>
            <a:r>
              <a:rPr lang="bg-BG" sz="2400" i="1" dirty="0">
                <a:solidFill>
                  <a:prstClr val="black"/>
                </a:solidFill>
                <a:latin typeface="Cambria" panose="02040503050406030204" pitchFamily="18" charset="0"/>
              </a:rPr>
              <a:t>За нуждите на личния състав автоматизирано издаване на:</a:t>
            </a:r>
            <a:endParaRPr lang="en-GB" sz="2400" i="1"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трудови и граждански договори; </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допълнителни споразумения;</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заповеди за уволнение; </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62593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48</a:t>
            </a:fld>
            <a:endParaRPr lang="bg-BG" dirty="0"/>
          </a:p>
        </p:txBody>
      </p:sp>
      <p:sp>
        <p:nvSpPr>
          <p:cNvPr id="2" name="Rectangle 1"/>
          <p:cNvSpPr/>
          <p:nvPr/>
        </p:nvSpPr>
        <p:spPr>
          <a:xfrm>
            <a:off x="1828800" y="183243"/>
            <a:ext cx="10227733" cy="6173165"/>
          </a:xfrm>
          <a:prstGeom prst="rect">
            <a:avLst/>
          </a:prstGeom>
        </p:spPr>
        <p:txBody>
          <a:bodyPr wrap="square">
            <a:spAutoFit/>
          </a:bodyPr>
          <a:lstStyle/>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молби за отпуск;</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декларации; </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служебни бележки;</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удостоверения; </a:t>
            </a:r>
            <a:endParaRPr lang="en-GB" sz="2400"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образци за пенсиониране и др.;</a:t>
            </a:r>
          </a:p>
          <a:p>
            <a:pPr indent="449580" algn="just"/>
            <a:r>
              <a:rPr lang="bg-BG" sz="2400" i="1" dirty="0">
                <a:solidFill>
                  <a:prstClr val="black"/>
                </a:solidFill>
                <a:latin typeface="Cambria" panose="02040503050406030204" pitchFamily="18" charset="0"/>
              </a:rPr>
              <a:t>Други справки и отчети</a:t>
            </a:r>
            <a:endParaRPr lang="en-GB" sz="2400" i="1" dirty="0">
              <a:solidFill>
                <a:prstClr val="black"/>
              </a:solidFill>
              <a:latin typeface="Cambria" panose="02040503050406030204" pitchFamily="18" charset="0"/>
            </a:endParaRPr>
          </a:p>
          <a:p>
            <a:pPr marL="90170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Генериране на справки за отсъствията, за следене на отпуските, рекапитулации, фишове и ведомости за работни заплати, за осигуровки. </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След начисляване на заплатите се генерират и отчети за статистиката по тримесечия и за цялата година. </a:t>
            </a:r>
            <a:endParaRPr lang="en-GB" sz="2400" dirty="0">
              <a:solidFill>
                <a:prstClr val="black"/>
              </a:solidFill>
              <a:latin typeface="Cambria" panose="02040503050406030204" pitchFamily="18" charset="0"/>
            </a:endParaRPr>
          </a:p>
          <a:p>
            <a:pPr marL="901700" lvl="0" indent="-3429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Генериране директно от системата файлове за превод на аванси и заплати по дебитни карти.</a:t>
            </a:r>
            <a:endParaRPr lang="en-GB"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6649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a:t>
            </a:fld>
            <a:endParaRPr lang="bg-BG" dirty="0"/>
          </a:p>
        </p:txBody>
      </p:sp>
      <p:sp>
        <p:nvSpPr>
          <p:cNvPr id="2" name="Правоъгълник 1"/>
          <p:cNvSpPr/>
          <p:nvPr/>
        </p:nvSpPr>
        <p:spPr>
          <a:xfrm>
            <a:off x="1919111" y="146612"/>
            <a:ext cx="10272889" cy="6474529"/>
          </a:xfrm>
          <a:prstGeom prst="rect">
            <a:avLst/>
          </a:prstGeom>
        </p:spPr>
        <p:txBody>
          <a:bodyPr wrap="square">
            <a:spAutoFit/>
          </a:bodyPr>
          <a:lstStyle/>
          <a:p>
            <a:pPr algn="ctr"/>
            <a:r>
              <a:rPr lang="bg-BG" sz="2400" b="1" i="1" dirty="0">
                <a:latin typeface="Cambria" panose="02040503050406030204" pitchFamily="18" charset="0"/>
              </a:rPr>
              <a:t>Финансови данни</a:t>
            </a:r>
            <a:endParaRPr lang="en-GB" sz="1800" dirty="0">
              <a:effectLst/>
              <a:latin typeface="Times New Roman" panose="02020603050405020304" pitchFamily="18" charset="0"/>
              <a:ea typeface="Times New Roman" panose="02020603050405020304" pitchFamily="18" charset="0"/>
            </a:endParaRPr>
          </a:p>
          <a:p>
            <a:pPr indent="541338" algn="just">
              <a:lnSpc>
                <a:spcPct val="110000"/>
              </a:lnSpc>
              <a:buClr>
                <a:schemeClr val="accent1">
                  <a:lumMod val="75000"/>
                </a:schemeClr>
              </a:buClr>
              <a:buSzPct val="85000"/>
            </a:pPr>
            <a:r>
              <a:rPr lang="ru-RU" sz="2400" dirty="0"/>
              <a:t>Финансовите информационни системи съдържат следните данни: </a:t>
            </a:r>
          </a:p>
          <a:p>
            <a:pPr marL="985838" indent="-342900" algn="just">
              <a:lnSpc>
                <a:spcPct val="110000"/>
              </a:lnSpc>
              <a:buClr>
                <a:schemeClr val="accent1">
                  <a:lumMod val="75000"/>
                </a:schemeClr>
              </a:buClr>
              <a:buSzPct val="85000"/>
              <a:buFont typeface="Wingdings" panose="05000000000000000000" pitchFamily="2" charset="2"/>
              <a:buChar char="q"/>
            </a:pPr>
            <a:r>
              <a:rPr lang="ru-RU" sz="2400" dirty="0"/>
              <a:t>Счетоводни данни;</a:t>
            </a:r>
          </a:p>
          <a:p>
            <a:pPr marL="985838" indent="-342900" algn="just">
              <a:lnSpc>
                <a:spcPct val="110000"/>
              </a:lnSpc>
              <a:buClr>
                <a:schemeClr val="accent1">
                  <a:lumMod val="75000"/>
                </a:schemeClr>
              </a:buClr>
              <a:buSzPct val="85000"/>
              <a:buFont typeface="Wingdings" panose="05000000000000000000" pitchFamily="2" charset="2"/>
              <a:buChar char="q"/>
            </a:pPr>
            <a:r>
              <a:rPr lang="ru-RU" sz="2400" dirty="0"/>
              <a:t>Капиталови пазарни данни;</a:t>
            </a:r>
          </a:p>
          <a:p>
            <a:pPr marL="985838" indent="-342900" algn="just">
              <a:lnSpc>
                <a:spcPct val="110000"/>
              </a:lnSpc>
              <a:buClr>
                <a:schemeClr val="accent1">
                  <a:lumMod val="75000"/>
                </a:schemeClr>
              </a:buClr>
              <a:buSzPct val="85000"/>
              <a:buFont typeface="Wingdings" panose="05000000000000000000" pitchFamily="2" charset="2"/>
              <a:buChar char="q"/>
            </a:pPr>
            <a:r>
              <a:rPr lang="ru-RU" sz="2400" dirty="0"/>
              <a:t>Портфолио данни.</a:t>
            </a:r>
            <a:endParaRPr lang="bg-BG" sz="2400" dirty="0"/>
          </a:p>
          <a:p>
            <a:pPr marL="541338" algn="just">
              <a:lnSpc>
                <a:spcPct val="108000"/>
              </a:lnSpc>
              <a:buClr>
                <a:schemeClr val="accent1">
                  <a:lumMod val="75000"/>
                </a:schemeClr>
              </a:buClr>
              <a:buSzPct val="85000"/>
            </a:pPr>
            <a:r>
              <a:rPr lang="bg-BG" sz="2400" i="1" dirty="0">
                <a:latin typeface="Cambria" panose="02040503050406030204" pitchFamily="18" charset="0"/>
              </a:rPr>
              <a:t>Счетоводни данни</a:t>
            </a:r>
          </a:p>
          <a:p>
            <a:pPr indent="541338" algn="just">
              <a:lnSpc>
                <a:spcPct val="108000"/>
              </a:lnSpc>
              <a:buClr>
                <a:schemeClr val="accent1">
                  <a:lumMod val="75000"/>
                </a:schemeClr>
              </a:buClr>
              <a:buSzPct val="85000"/>
            </a:pPr>
            <a:r>
              <a:rPr lang="bg-BG" sz="2400" dirty="0">
                <a:latin typeface="Cambria" panose="02040503050406030204" pitchFamily="18" charset="0"/>
              </a:rPr>
              <a:t>Счетоводните данни са основните финансови данни, съдържащи се в счетоводните модули. Те определят финансовото състояние и отразяват различните дейности от счетоводна гледна точка.</a:t>
            </a:r>
            <a:endParaRPr lang="en-GB" sz="2400" dirty="0">
              <a:latin typeface="Cambria" panose="02040503050406030204" pitchFamily="18" charset="0"/>
            </a:endParaRPr>
          </a:p>
          <a:p>
            <a:pPr marL="541338" algn="just">
              <a:lnSpc>
                <a:spcPct val="108000"/>
              </a:lnSpc>
              <a:buClr>
                <a:schemeClr val="accent1">
                  <a:lumMod val="75000"/>
                </a:schemeClr>
              </a:buClr>
              <a:buSzPct val="85000"/>
            </a:pPr>
            <a:r>
              <a:rPr lang="bg-BG" sz="2400" i="1" dirty="0">
                <a:latin typeface="Cambria" panose="02040503050406030204" pitchFamily="18" charset="0"/>
              </a:rPr>
              <a:t>Капиталови пазарни данни</a:t>
            </a:r>
          </a:p>
          <a:p>
            <a:pPr indent="541338" algn="just">
              <a:lnSpc>
                <a:spcPct val="108000"/>
              </a:lnSpc>
              <a:buClr>
                <a:schemeClr val="accent1">
                  <a:lumMod val="75000"/>
                </a:schemeClr>
              </a:buClr>
              <a:buSzPct val="85000"/>
            </a:pPr>
            <a:r>
              <a:rPr lang="bg-BG" sz="2400" dirty="0">
                <a:latin typeface="Cambria" panose="02040503050406030204" pitchFamily="18" charset="0"/>
              </a:rPr>
              <a:t>Капиталовите пазарни данни са външна информация, получена от маркетингови проучвания. Те са важна информация за вземане на решения и особено касаещи капиталовото бюджетиране. Тези данни се използват и при съставяне на финансовия план и управление на паричния поток, тъй като цената на капитала е важен фактор в инвестиционния анализи и капиталовото бюджетиране.</a:t>
            </a:r>
          </a:p>
        </p:txBody>
      </p:sp>
    </p:spTree>
    <p:extLst>
      <p:ext uri="{BB962C8B-B14F-4D97-AF65-F5344CB8AC3E}">
        <p14:creationId xmlns:p14="http://schemas.microsoft.com/office/powerpoint/2010/main" val="147543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a:t>
            </a:fld>
            <a:endParaRPr lang="bg-BG" dirty="0"/>
          </a:p>
        </p:txBody>
      </p:sp>
      <p:sp>
        <p:nvSpPr>
          <p:cNvPr id="2" name="Правоъгълник 1"/>
          <p:cNvSpPr/>
          <p:nvPr/>
        </p:nvSpPr>
        <p:spPr>
          <a:xfrm>
            <a:off x="2032000" y="25782"/>
            <a:ext cx="10160000" cy="6764096"/>
          </a:xfrm>
          <a:prstGeom prst="rect">
            <a:avLst/>
          </a:prstGeom>
        </p:spPr>
        <p:txBody>
          <a:bodyPr wrap="square">
            <a:spAutoFit/>
          </a:bodyPr>
          <a:lstStyle/>
          <a:p>
            <a:pPr indent="541338" algn="just">
              <a:lnSpc>
                <a:spcPct val="130000"/>
              </a:lnSpc>
              <a:buClr>
                <a:schemeClr val="accent1">
                  <a:lumMod val="75000"/>
                </a:schemeClr>
              </a:buClr>
              <a:buSzPct val="85000"/>
            </a:pPr>
            <a:r>
              <a:rPr lang="bg-BG" sz="2400" i="1" dirty="0"/>
              <a:t>Портфолио данни</a:t>
            </a:r>
          </a:p>
          <a:p>
            <a:pPr indent="541338" algn="just">
              <a:lnSpc>
                <a:spcPct val="130000"/>
              </a:lnSpc>
              <a:buClr>
                <a:schemeClr val="accent1">
                  <a:lumMod val="75000"/>
                </a:schemeClr>
              </a:buClr>
              <a:buSzPct val="85000"/>
            </a:pPr>
            <a:r>
              <a:rPr lang="bg-BG" sz="2400" dirty="0">
                <a:latin typeface="Cambria" panose="02040503050406030204" pitchFamily="18" charset="0"/>
              </a:rPr>
              <a:t>Портфолио данните са важни за капиталовото бюджетиране и мениджърските решения за управление на фондовете, тъй като всички решения относно инвестициите и придобиването на капитал изискват съгласуваност с останалите инвестиции в организацията. Например фирма която иска да се диверсифицира, вероятно няма да насочи всички ресурси в един вид инвестиции. </a:t>
            </a:r>
            <a:endParaRPr lang="en-GB" sz="2400" dirty="0">
              <a:latin typeface="Cambria" panose="02040503050406030204" pitchFamily="18" charset="0"/>
            </a:endParaRPr>
          </a:p>
          <a:p>
            <a:pPr indent="541338" algn="just">
              <a:lnSpc>
                <a:spcPct val="130000"/>
              </a:lnSpc>
              <a:buClr>
                <a:schemeClr val="accent1">
                  <a:lumMod val="75000"/>
                </a:schemeClr>
              </a:buClr>
              <a:buSzPct val="85000"/>
            </a:pPr>
            <a:r>
              <a:rPr lang="bg-BG" sz="2400" dirty="0"/>
              <a:t>Информацията за данъци, трудови ресурси, маркетинговите и другите регулатори помага на фирмата да съблюдава законите и ограниченията наложени от държавата и да използва откриващите се по-добри възможности в определени ситуации – често свързани с преференциите, които държавата предлага в определени периоди на нейното развитие. Всички видове планове трябва да бъдат съобразени с тези регулатори. </a:t>
            </a:r>
          </a:p>
        </p:txBody>
      </p:sp>
    </p:spTree>
    <p:extLst>
      <p:ext uri="{BB962C8B-B14F-4D97-AF65-F5344CB8AC3E}">
        <p14:creationId xmlns:p14="http://schemas.microsoft.com/office/powerpoint/2010/main" val="378225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a:t>
            </a:fld>
            <a:endParaRPr lang="bg-BG" dirty="0"/>
          </a:p>
        </p:txBody>
      </p:sp>
      <p:sp>
        <p:nvSpPr>
          <p:cNvPr id="3" name="Rectangle 2"/>
          <p:cNvSpPr/>
          <p:nvPr/>
        </p:nvSpPr>
        <p:spPr>
          <a:xfrm>
            <a:off x="2190045" y="674580"/>
            <a:ext cx="9652000" cy="4561249"/>
          </a:xfrm>
          <a:prstGeom prst="rect">
            <a:avLst/>
          </a:prstGeom>
        </p:spPr>
        <p:txBody>
          <a:bodyPr wrap="square">
            <a:spAutoFit/>
          </a:bodyPr>
          <a:lstStyle/>
          <a:p>
            <a:pPr lvl="0" algn="just">
              <a:lnSpc>
                <a:spcPct val="110000"/>
              </a:lnSpc>
              <a:buClr>
                <a:srgbClr val="D34817">
                  <a:lumMod val="75000"/>
                </a:srgbClr>
              </a:buClr>
              <a:buSzPct val="85000"/>
            </a:pPr>
            <a:r>
              <a:rPr lang="ru-RU" sz="2400" i="1" dirty="0">
                <a:solidFill>
                  <a:prstClr val="black"/>
                </a:solidFill>
              </a:rPr>
              <a:t>Маркетингови и производствени планове</a:t>
            </a:r>
          </a:p>
          <a:p>
            <a:pPr lvl="0" indent="541338" algn="just">
              <a:lnSpc>
                <a:spcPct val="110000"/>
              </a:lnSpc>
              <a:buClr>
                <a:srgbClr val="D34817">
                  <a:lumMod val="75000"/>
                </a:srgbClr>
              </a:buClr>
              <a:buSzPct val="85000"/>
            </a:pPr>
            <a:r>
              <a:rPr lang="ru-RU" sz="2400" dirty="0">
                <a:solidFill>
                  <a:prstClr val="black"/>
                </a:solidFill>
              </a:rPr>
              <a:t>Маркетинговите и производствените планове формират основите на финансовия план на фирмата. Ключов компонент на тези планове е прогнозата за продажбите и капацитета на производствените мощности. </a:t>
            </a:r>
            <a:endParaRPr lang="bg-BG" sz="2400" dirty="0">
              <a:solidFill>
                <a:prstClr val="black"/>
              </a:solidFill>
            </a:endParaRPr>
          </a:p>
          <a:p>
            <a:pPr lvl="0" indent="541338" algn="just">
              <a:lnSpc>
                <a:spcPct val="110000"/>
              </a:lnSpc>
              <a:buClr>
                <a:srgbClr val="D34817">
                  <a:lumMod val="75000"/>
                </a:srgbClr>
              </a:buClr>
              <a:buSzPct val="85000"/>
            </a:pPr>
            <a:r>
              <a:rPr lang="bg-BG" sz="2400" dirty="0">
                <a:solidFill>
                  <a:prstClr val="black"/>
                </a:solidFill>
              </a:rPr>
              <a:t>Решенията за капиталови инвестиции се базират на характеристиките на всички текущи възможности, които средата в даден момент предлага. Тази информация се генерира от мениджърския и инженерния персонал, който следи и представя оценки за вътрешните възможности и състоянието на обкръжаващата среда.</a:t>
            </a:r>
            <a:endParaRPr lang="bg-BG" sz="2400" i="1" dirty="0">
              <a:solidFill>
                <a:prstClr val="black"/>
              </a:solidFill>
            </a:endParaRPr>
          </a:p>
        </p:txBody>
      </p:sp>
    </p:spTree>
    <p:extLst>
      <p:ext uri="{BB962C8B-B14F-4D97-AF65-F5344CB8AC3E}">
        <p14:creationId xmlns:p14="http://schemas.microsoft.com/office/powerpoint/2010/main" val="7352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8</a:t>
            </a:fld>
            <a:endParaRPr lang="bg-BG" dirty="0"/>
          </a:p>
        </p:txBody>
      </p:sp>
      <p:sp>
        <p:nvSpPr>
          <p:cNvPr id="2" name="Правоъгълник 1"/>
          <p:cNvSpPr/>
          <p:nvPr/>
        </p:nvSpPr>
        <p:spPr>
          <a:xfrm>
            <a:off x="2032000" y="496711"/>
            <a:ext cx="9753600" cy="4967514"/>
          </a:xfrm>
          <a:prstGeom prst="rect">
            <a:avLst/>
          </a:prstGeom>
        </p:spPr>
        <p:txBody>
          <a:bodyPr wrap="square">
            <a:spAutoFit/>
          </a:bodyPr>
          <a:lstStyle/>
          <a:p>
            <a:pPr indent="541338" algn="just">
              <a:lnSpc>
                <a:spcPct val="110000"/>
              </a:lnSpc>
              <a:buClr>
                <a:schemeClr val="accent1">
                  <a:lumMod val="75000"/>
                </a:schemeClr>
              </a:buClr>
              <a:buSzPct val="85000"/>
            </a:pPr>
            <a:r>
              <a:rPr lang="bg-BG" sz="2400" i="1" dirty="0"/>
              <a:t>Оперативната политика </a:t>
            </a:r>
            <a:r>
              <a:rPr lang="bg-BG" sz="2400" dirty="0"/>
              <a:t>- Оперативната политика е необходима, за да се съобрази финансовия план с намеренията и действията на мениджърите. Тя е важен елемент на планирането, защото гарантира неговото изпълнение. </a:t>
            </a:r>
          </a:p>
          <a:p>
            <a:pPr indent="541338" algn="just">
              <a:lnSpc>
                <a:spcPct val="110000"/>
              </a:lnSpc>
              <a:buClr>
                <a:schemeClr val="accent1">
                  <a:lumMod val="75000"/>
                </a:schemeClr>
              </a:buClr>
              <a:buSzPct val="85000"/>
            </a:pPr>
            <a:r>
              <a:rPr lang="bg-BG" sz="2400" i="1" dirty="0"/>
              <a:t>Финансовата управленска информация </a:t>
            </a:r>
            <a:r>
              <a:rPr lang="bg-BG" sz="2400" dirty="0"/>
              <a:t>- Финансовата управленска информация може да помогне на мениджърите да осигурят високо ниво на конкурентоспособност чрез обвързването на маркетинговите с производствените и с финансовите действия. Организационните действия се координират и направляват по-добре към изпълнението на целите на организацията при внедряване на комплексна система за маркетингова, производствена и финансова информация. </a:t>
            </a:r>
            <a:endParaRPr lang="ru-RU" sz="2400" dirty="0"/>
          </a:p>
        </p:txBody>
      </p:sp>
    </p:spTree>
    <p:extLst>
      <p:ext uri="{BB962C8B-B14F-4D97-AF65-F5344CB8AC3E}">
        <p14:creationId xmlns:p14="http://schemas.microsoft.com/office/powerpoint/2010/main" val="46686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9</a:t>
            </a:fld>
            <a:endParaRPr lang="bg-BG" dirty="0"/>
          </a:p>
        </p:txBody>
      </p:sp>
      <p:sp>
        <p:nvSpPr>
          <p:cNvPr id="3" name="Правоъгълник 2"/>
          <p:cNvSpPr/>
          <p:nvPr/>
        </p:nvSpPr>
        <p:spPr>
          <a:xfrm>
            <a:off x="2032000" y="-11306"/>
            <a:ext cx="10034814" cy="6740307"/>
          </a:xfrm>
          <a:prstGeom prst="rect">
            <a:avLst/>
          </a:prstGeom>
        </p:spPr>
        <p:txBody>
          <a:bodyPr wrap="square">
            <a:spAutoFit/>
          </a:bodyPr>
          <a:lstStyle/>
          <a:p>
            <a:pPr algn="ctr">
              <a:lnSpc>
                <a:spcPct val="120000"/>
              </a:lnSpc>
              <a:buClr>
                <a:schemeClr val="accent1">
                  <a:lumMod val="75000"/>
                </a:schemeClr>
              </a:buClr>
              <a:buSzPct val="85000"/>
            </a:pPr>
            <a:r>
              <a:rPr lang="ru-RU" sz="2400" b="1" i="1" dirty="0">
                <a:latin typeface="Cambria" panose="02040503050406030204" pitchFamily="18" charset="0"/>
              </a:rPr>
              <a:t>Елементи на финансовите ИС</a:t>
            </a:r>
          </a:p>
          <a:p>
            <a:pPr indent="457200" algn="just">
              <a:lnSpc>
                <a:spcPct val="120000"/>
              </a:lnSpc>
              <a:buClr>
                <a:schemeClr val="accent1">
                  <a:lumMod val="75000"/>
                </a:schemeClr>
              </a:buClr>
              <a:buSzPct val="85000"/>
            </a:pPr>
            <a:r>
              <a:rPr lang="ru-RU" sz="2400" dirty="0"/>
              <a:t>Основни елементи на финансовите информационни системи са:</a:t>
            </a:r>
          </a:p>
          <a:p>
            <a:pPr marL="985838" indent="-342900" algn="just">
              <a:lnSpc>
                <a:spcPct val="120000"/>
              </a:lnSpc>
              <a:buClr>
                <a:schemeClr val="accent1">
                  <a:lumMod val="75000"/>
                </a:schemeClr>
              </a:buClr>
              <a:buSzPct val="85000"/>
              <a:buFont typeface="Wingdings" panose="05000000000000000000" pitchFamily="2" charset="2"/>
              <a:buChar char="q"/>
            </a:pPr>
            <a:r>
              <a:rPr lang="ru-RU" sz="2400" dirty="0"/>
              <a:t>Финансов план;</a:t>
            </a:r>
          </a:p>
          <a:p>
            <a:pPr marL="985838" indent="-342900" algn="just">
              <a:lnSpc>
                <a:spcPct val="120000"/>
              </a:lnSpc>
              <a:buClr>
                <a:schemeClr val="accent1">
                  <a:lumMod val="75000"/>
                </a:schemeClr>
              </a:buClr>
              <a:buSzPct val="85000"/>
              <a:buFont typeface="Wingdings" panose="05000000000000000000" pitchFamily="2" charset="2"/>
              <a:buChar char="q"/>
            </a:pPr>
            <a:r>
              <a:rPr lang="ru-RU" sz="2400" dirty="0"/>
              <a:t>Финансово планиране и бюджетиране;</a:t>
            </a:r>
          </a:p>
          <a:p>
            <a:pPr marL="985838" indent="-342900" algn="just">
              <a:lnSpc>
                <a:spcPct val="120000"/>
              </a:lnSpc>
              <a:buClr>
                <a:schemeClr val="accent1">
                  <a:lumMod val="75000"/>
                </a:schemeClr>
              </a:buClr>
              <a:buSzPct val="85000"/>
              <a:buFont typeface="Wingdings" panose="05000000000000000000" pitchFamily="2" charset="2"/>
              <a:buChar char="q"/>
            </a:pPr>
            <a:r>
              <a:rPr lang="ru-RU" sz="2400" dirty="0"/>
              <a:t>Управление на паричния поток;</a:t>
            </a:r>
          </a:p>
          <a:p>
            <a:pPr marL="985838" indent="-342900" algn="just">
              <a:lnSpc>
                <a:spcPct val="120000"/>
              </a:lnSpc>
              <a:buClr>
                <a:schemeClr val="accent1">
                  <a:lumMod val="75000"/>
                </a:schemeClr>
              </a:buClr>
              <a:buSzPct val="85000"/>
              <a:buFont typeface="Wingdings" panose="05000000000000000000" pitchFamily="2" charset="2"/>
              <a:buChar char="q"/>
            </a:pPr>
            <a:r>
              <a:rPr lang="ru-RU" sz="2400" dirty="0"/>
              <a:t>Придобиване на капитали и управление на фондове.</a:t>
            </a:r>
          </a:p>
          <a:p>
            <a:pPr indent="457200" algn="just">
              <a:lnSpc>
                <a:spcPct val="120000"/>
              </a:lnSpc>
              <a:buClr>
                <a:schemeClr val="accent1">
                  <a:lumMod val="75000"/>
                </a:schemeClr>
              </a:buClr>
              <a:buSzPct val="85000"/>
            </a:pPr>
            <a:r>
              <a:rPr lang="ru-RU" sz="2400" b="1" i="1" dirty="0"/>
              <a:t>Финансов план</a:t>
            </a:r>
          </a:p>
          <a:p>
            <a:pPr indent="457200" algn="just">
              <a:lnSpc>
                <a:spcPct val="120000"/>
              </a:lnSpc>
              <a:buClr>
                <a:schemeClr val="accent1">
                  <a:lumMod val="75000"/>
                </a:schemeClr>
              </a:buClr>
              <a:buSzPct val="85000"/>
            </a:pPr>
            <a:r>
              <a:rPr lang="ru-RU" sz="2400" dirty="0"/>
              <a:t>Финансовият план се базира на маркетинговия и производствения план и е във форма на бюджет, който подпомага вземането на финансови решения. Паричният поток се управлява, за да подкрепи тези планове, и той трябва да осигури допълнителни средства, ако това се налага. Понякога са необходими повече финансови ресурси, за да се приложат маркетинговият и производственият план и техните промени в процеса на реализацията им. Обикновено решението за придобиване на нов капиталов ресурс изисква капиталов бюджет.</a:t>
            </a:r>
            <a:endParaRPr lang="bg-BG" sz="2400" dirty="0"/>
          </a:p>
        </p:txBody>
      </p:sp>
    </p:spTree>
    <p:extLst>
      <p:ext uri="{BB962C8B-B14F-4D97-AF65-F5344CB8AC3E}">
        <p14:creationId xmlns:p14="http://schemas.microsoft.com/office/powerpoint/2010/main" val="1711056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61EAF4EEEE804591ED1A3F666257FB" ma:contentTypeVersion="3" ma:contentTypeDescription="Create a new document." ma:contentTypeScope="" ma:versionID="4e4d59e4d7bd72171769544ca7fc6be4">
  <xsd:schema xmlns:xsd="http://www.w3.org/2001/XMLSchema" xmlns:xs="http://www.w3.org/2001/XMLSchema" xmlns:p="http://schemas.microsoft.com/office/2006/metadata/properties" xmlns:ns2="042b1482-c430-45c5-8976-5a3c44353f96" targetNamespace="http://schemas.microsoft.com/office/2006/metadata/properties" ma:root="true" ma:fieldsID="b77edc5a6cba8acca2327089705a8e63" ns2:_="">
    <xsd:import namespace="042b1482-c430-45c5-8976-5a3c44353f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2b1482-c430-45c5-8976-5a3c44353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D470B3-0F9E-4F40-B03F-CCC63B238C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FDF5ED1-57CF-4CA1-8B68-7ABCB516EB45}"/>
</file>

<file path=customXml/itemProps3.xml><?xml version="1.0" encoding="utf-8"?>
<ds:datastoreItem xmlns:ds="http://schemas.openxmlformats.org/officeDocument/2006/customXml" ds:itemID="{477D6182-C26D-4142-A649-63897C31A3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7235</TotalTime>
  <Words>4671</Words>
  <Application>Microsoft Office PowerPoint</Application>
  <PresentationFormat>Widescreen</PresentationFormat>
  <Paragraphs>350</Paragraphs>
  <Slides>48</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Calibri</vt:lpstr>
      <vt:lpstr>Cambria</vt:lpstr>
      <vt:lpstr>Rockwell</vt:lpstr>
      <vt:lpstr>Rockwell Condensed</vt:lpstr>
      <vt:lpstr>Times New Roman</vt:lpstr>
      <vt:lpstr>Verdana</vt:lpstr>
      <vt:lpstr>Wingdings</vt:lpstr>
      <vt:lpstr>Wood Type</vt:lpstr>
      <vt:lpstr>ФинансовИ информационнИ системИ. Информационни системи за управление на човешки ресурси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СИСТЕМЕН АНАЛИЗ</dc:title>
  <dc:creator>Windows User</dc:creator>
  <cp:lastModifiedBy>Maya</cp:lastModifiedBy>
  <cp:revision>286</cp:revision>
  <cp:lastPrinted>2022-11-25T07:50:44Z</cp:lastPrinted>
  <dcterms:created xsi:type="dcterms:W3CDTF">2022-08-03T05:13:19Z</dcterms:created>
  <dcterms:modified xsi:type="dcterms:W3CDTF">2023-12-05T19:22:03Z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0x0101004361EAF4EEEE804591ED1A3F666257FB</vt:lpwstr>
  </property>
</Properties>
</file>