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0" r:id="rId3"/>
    <p:sldId id="471" r:id="rId4"/>
    <p:sldId id="425" r:id="rId5"/>
    <p:sldId id="472" r:id="rId6"/>
    <p:sldId id="473" r:id="rId7"/>
    <p:sldId id="474" r:id="rId8"/>
    <p:sldId id="532" r:id="rId9"/>
    <p:sldId id="475" r:id="rId10"/>
    <p:sldId id="533" r:id="rId11"/>
    <p:sldId id="476" r:id="rId12"/>
    <p:sldId id="477" r:id="rId13"/>
    <p:sldId id="478" r:id="rId14"/>
    <p:sldId id="479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1" r:id="rId23"/>
    <p:sldId id="553" r:id="rId24"/>
    <p:sldId id="554" r:id="rId25"/>
    <p:sldId id="555" r:id="rId26"/>
    <p:sldId id="556" r:id="rId27"/>
    <p:sldId id="557" r:id="rId28"/>
    <p:sldId id="558" r:id="rId29"/>
    <p:sldId id="492" r:id="rId30"/>
    <p:sldId id="493" r:id="rId31"/>
    <p:sldId id="494" r:id="rId32"/>
    <p:sldId id="495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35" r:id="rId44"/>
    <p:sldId id="508" r:id="rId45"/>
    <p:sldId id="513" r:id="rId46"/>
    <p:sldId id="514" r:id="rId47"/>
    <p:sldId id="516" r:id="rId48"/>
    <p:sldId id="517" r:id="rId49"/>
  </p:sldIdLst>
  <p:sldSz cx="12192000" cy="6858000"/>
  <p:notesSz cx="6761163" cy="99425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2000" autoAdjust="0"/>
  </p:normalViewPr>
  <p:slideViewPr>
    <p:cSldViewPr snapToGrid="0">
      <p:cViewPr varScale="1">
        <p:scale>
          <a:sx n="68" d="100"/>
          <a:sy n="68" d="100"/>
        </p:scale>
        <p:origin x="10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2DAF501-497E-4319-B484-C5A85BB3EFD3}" type="datetimeFigureOut">
              <a:rPr lang="bg-BG" smtClean="0"/>
              <a:t>5.1.2023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3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2" y="9443663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35249C7-B5B2-4541-A187-B12F42083CB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324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2A934B3-15CF-49D7-9C90-2FBDF446DA56}" type="datetimeFigureOut">
              <a:rPr lang="bg-BG" smtClean="0"/>
              <a:t>5.1.2023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4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2" y="9443663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5617F9B7-5110-4225-A395-C002DCB9697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76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914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59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512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049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29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707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07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36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860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597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051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5749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1931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3618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97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3235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6744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7298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565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539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78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414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7407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6051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8241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3060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017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7898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8062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5088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785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7229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660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1102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44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0882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8251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4539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925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534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4009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Литература</a:t>
            </a:r>
            <a:endParaRPr lang="bg-BG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bg-BG" sz="1200" dirty="0" smtClean="0"/>
              <a:t>Лекции по дисциплина „Управленски информационни системи“ на доц. д-р инж. Недялко Николов</a:t>
            </a:r>
          </a:p>
          <a:p>
            <a:pPr lvl="0"/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Петков А., Управленски информационни системи, РУ „Ангел Кънчев”, 2013 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dirty="0" smtClean="0"/>
              <a:t>3.</a:t>
            </a:r>
            <a:r>
              <a:rPr lang="bg-BG" baseline="0" dirty="0" smtClean="0"/>
              <a:t>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Хаджийска Йоана, ИНФОРМАЦИОННИ СИСТЕМИ,  София,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 978-619-185-112-6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2014г.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502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027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83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489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550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666B-2F7D-4199-A5CF-D1399F06B5CC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16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01CF-14B7-42BE-8693-1C6A365ED97B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27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374-CC8C-4027-8C9C-D37ED427A6A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953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BD3-AC58-47F1-B591-69906B5D74C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84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564442-4F9C-4117-9AC9-3C912B6DAF6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54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6C9-D462-4DF8-8A5B-084EF99FCB92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0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04C-1449-4E25-B641-5BE18784B024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89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1725-AB21-4845-BE49-CE8C42164743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35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940C-92A6-42D4-A0AE-8AE229120CFF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0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04CA-5B7E-4437-926E-A34999B7E6C0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34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FBA-50AA-4558-ADC7-8C8BF6C03621}" type="datetime1">
              <a:rPr lang="bg-BG" smtClean="0"/>
              <a:t>5.1.2023 г.</a:t>
            </a:fld>
            <a:endParaRPr lang="bg-BG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75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C22829-1A03-43BA-AD1C-84AE46C99B1D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48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3000" b="1" i="1" dirty="0" err="1"/>
              <a:t>Информационна</a:t>
            </a:r>
            <a:r>
              <a:rPr lang="en-GB" sz="3000" b="1" i="1" dirty="0"/>
              <a:t> </a:t>
            </a:r>
            <a:r>
              <a:rPr lang="en-GB" sz="3000" b="1" i="1" dirty="0" err="1"/>
              <a:t>система</a:t>
            </a:r>
            <a:r>
              <a:rPr lang="en-GB" sz="3000" b="1" i="1" dirty="0"/>
              <a:t> </a:t>
            </a:r>
            <a:r>
              <a:rPr lang="en-GB" sz="3000" b="1" i="1" dirty="0" err="1"/>
              <a:t>за</a:t>
            </a:r>
            <a:r>
              <a:rPr lang="en-GB" sz="3000" b="1" i="1" dirty="0"/>
              <a:t> </a:t>
            </a:r>
            <a:r>
              <a:rPr lang="en-GB" sz="3000" b="1" i="1" dirty="0" err="1"/>
              <a:t>подпомагане</a:t>
            </a:r>
            <a:r>
              <a:rPr lang="en-GB" sz="3000" b="1" i="1" dirty="0"/>
              <a:t> </a:t>
            </a:r>
            <a:r>
              <a:rPr lang="en-GB" sz="3000" b="1" i="1" dirty="0" err="1"/>
              <a:t>на</a:t>
            </a:r>
            <a:r>
              <a:rPr lang="en-GB" sz="3000" b="1" i="1" dirty="0"/>
              <a:t> </a:t>
            </a:r>
            <a:r>
              <a:rPr lang="en-GB" sz="3000" b="1" i="1" dirty="0" err="1"/>
              <a:t>решения</a:t>
            </a:r>
            <a:endParaRPr lang="bg-BG" sz="3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2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10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94654"/>
            <a:ext cx="9685865" cy="472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905" indent="-6350" algn="just">
              <a:lnSpc>
                <a:spcPct val="103000"/>
              </a:lnSpc>
              <a:spcAft>
                <a:spcPts val="550"/>
              </a:spcAft>
            </a:pPr>
            <a:r>
              <a:rPr lang="bg-BG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Таблица 1. </a:t>
            </a:r>
            <a:r>
              <a:rPr lang="bg-BG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Примери на вземане на решение и мениджърска дейност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54620"/>
              </p:ext>
            </p:extLst>
          </p:nvPr>
        </p:nvGraphicFramePr>
        <p:xfrm>
          <a:off x="1998134" y="576917"/>
          <a:ext cx="10159999" cy="3818299"/>
        </p:xfrm>
        <a:graphic>
          <a:graphicData uri="http://schemas.openxmlformats.org/drawingml/2006/table">
            <a:tbl>
              <a:tblPr firstRow="1" firstCol="1" bandRow="1"/>
              <a:tblGrid>
                <a:gridCol w="2440082">
                  <a:extLst>
                    <a:ext uri="{9D8B030D-6E8A-4147-A177-3AD203B41FA5}">
                      <a16:colId xmlns:a16="http://schemas.microsoft.com/office/drawing/2014/main" val="1335048495"/>
                    </a:ext>
                  </a:extLst>
                </a:gridCol>
                <a:gridCol w="2710219">
                  <a:extLst>
                    <a:ext uri="{9D8B030D-6E8A-4147-A177-3AD203B41FA5}">
                      <a16:colId xmlns:a16="http://schemas.microsoft.com/office/drawing/2014/main" val="3229507902"/>
                    </a:ext>
                  </a:extLst>
                </a:gridCol>
                <a:gridCol w="2710219">
                  <a:extLst>
                    <a:ext uri="{9D8B030D-6E8A-4147-A177-3AD203B41FA5}">
                      <a16:colId xmlns:a16="http://schemas.microsoft.com/office/drawing/2014/main" val="1880662201"/>
                    </a:ext>
                  </a:extLst>
                </a:gridCol>
                <a:gridCol w="2299479">
                  <a:extLst>
                    <a:ext uri="{9D8B030D-6E8A-4147-A177-3AD203B41FA5}">
                      <a16:colId xmlns:a16="http://schemas.microsoft.com/office/drawing/2014/main" val="145339236"/>
                    </a:ext>
                  </a:extLst>
                </a:gridCol>
              </a:tblGrid>
              <a:tr h="261486">
                <a:tc rowSpan="2"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Нива на мениджърски дейности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Видове решения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92888"/>
                  </a:ext>
                </a:extLst>
              </a:tr>
              <a:tr h="522972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Неструктурирани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Полуструктурирани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2413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Структурирани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95222"/>
                  </a:ext>
                </a:extLst>
              </a:tr>
              <a:tr h="88307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Стратегически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Политики и цели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Граници и преминаването им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Придобиване на ресурси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335447"/>
                  </a:ext>
                </a:extLst>
              </a:tr>
              <a:tr h="784458">
                <a:tc>
                  <a:txBody>
                    <a:bodyPr/>
                    <a:lstStyle/>
                    <a:p>
                      <a:pPr marL="6096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Тактически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на отдели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4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Продуктов микс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Продуктов микс за максимална печалба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99427"/>
                  </a:ext>
                </a:extLst>
              </a:tr>
              <a:tr h="784458">
                <a:tc>
                  <a:txBody>
                    <a:bodyPr/>
                    <a:lstStyle/>
                    <a:p>
                      <a:pPr marL="4572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b="1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Оперативни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indent="-76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Наемане на персонал и освобождаване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Оценяване на персонала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Работен график и разпределяне на задачи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5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11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50143"/>
            <a:ext cx="10035822" cy="633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bg-BG" sz="2400" b="1" i="1" dirty="0">
                <a:solidFill>
                  <a:prstClr val="black"/>
                </a:solidFill>
              </a:rPr>
              <a:t>Системи за подпомагане вземането на решения</a:t>
            </a:r>
          </a:p>
          <a:p>
            <a:pPr indent="450850" algn="just">
              <a:lnSpc>
                <a:spcPct val="130000"/>
              </a:lnSpc>
              <a:spcAft>
                <a:spcPts val="0"/>
              </a:spcAft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Навсякъде </a:t>
            </a:r>
            <a:r>
              <a:rPr lang="bg-BG" sz="2400" dirty="0">
                <a:solidFill>
                  <a:prstClr val="black"/>
                </a:solidFill>
              </a:rPr>
              <a:t>по света, както и в България, ръководителите на търговски, производствени и финансови предприятия се опитват да намерят начини за ефективно използване на информацията. В последните години се натрупаха големи масиви от оперативни данни – информация за клиенти, доставчици и конкуренти. Бизнесът налага използване на информацията на много детайлно ниво. Термини като Складове от данни (Data Warehouses), Системи за подпомагане на вземането на решения (Decision </a:t>
            </a:r>
            <a:r>
              <a:rPr lang="en-GB" sz="2400" dirty="0" smtClean="0">
                <a:solidFill>
                  <a:prstClr val="black"/>
                </a:solidFill>
              </a:rPr>
              <a:t>S</a:t>
            </a:r>
            <a:r>
              <a:rPr lang="bg-BG" sz="2400" dirty="0" smtClean="0">
                <a:solidFill>
                  <a:prstClr val="black"/>
                </a:solidFill>
              </a:rPr>
              <a:t>upport </a:t>
            </a:r>
            <a:r>
              <a:rPr lang="en-GB" sz="2400" dirty="0">
                <a:solidFill>
                  <a:prstClr val="black"/>
                </a:solidFill>
              </a:rPr>
              <a:t>S</a:t>
            </a:r>
            <a:r>
              <a:rPr lang="bg-BG" sz="2400" dirty="0" smtClean="0">
                <a:solidFill>
                  <a:prstClr val="black"/>
                </a:solidFill>
              </a:rPr>
              <a:t>ystems</a:t>
            </a:r>
            <a:r>
              <a:rPr lang="bg-BG" sz="2400" dirty="0">
                <a:solidFill>
                  <a:prstClr val="black"/>
                </a:solidFill>
              </a:rPr>
              <a:t>), Системи за изследване на данните (Data </a:t>
            </a:r>
            <a:r>
              <a:rPr lang="en-GB" sz="2400" dirty="0" smtClean="0">
                <a:solidFill>
                  <a:prstClr val="black"/>
                </a:solidFill>
              </a:rPr>
              <a:t>M</a:t>
            </a:r>
            <a:r>
              <a:rPr lang="bg-BG" sz="2400" dirty="0" smtClean="0">
                <a:solidFill>
                  <a:prstClr val="black"/>
                </a:solidFill>
              </a:rPr>
              <a:t>ining</a:t>
            </a:r>
            <a:r>
              <a:rPr lang="bg-BG" sz="2400" dirty="0">
                <a:solidFill>
                  <a:prstClr val="black"/>
                </a:solidFill>
              </a:rPr>
              <a:t>), Система за бизнес разследване (Business Intelligence) често се използват за определяне на едно и също нещо, но всъщност всеки от тях описва един определен елемент от цялостния подход при подпомагане вземането на решенията.</a:t>
            </a:r>
          </a:p>
        </p:txBody>
      </p:sp>
    </p:spTree>
    <p:extLst>
      <p:ext uri="{BB962C8B-B14F-4D97-AF65-F5344CB8AC3E}">
        <p14:creationId xmlns:p14="http://schemas.microsoft.com/office/powerpoint/2010/main" val="21312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12</a:t>
            </a:fld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919113" y="41828"/>
            <a:ext cx="10239022" cy="6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Система за изследване на данни DM;</a:t>
            </a:r>
          </a:p>
          <a:p>
            <a:pPr indent="450850" algn="just">
              <a:lnSpc>
                <a:spcPct val="120000"/>
              </a:lnSpc>
            </a:pPr>
            <a:r>
              <a:rPr lang="bg-BG" sz="2400" dirty="0" smtClean="0">
                <a:solidFill>
                  <a:prstClr val="black"/>
                </a:solidFill>
              </a:rPr>
              <a:t>Включва </a:t>
            </a:r>
            <a:r>
              <a:rPr lang="bg-BG" sz="2400" dirty="0">
                <a:solidFill>
                  <a:prstClr val="black"/>
                </a:solidFill>
              </a:rPr>
              <a:t>процесите на анализиране на данни от различни гледни точки и обобщаването им в полезна информация, която може да се използва за увеличаване на приходите, съкращаване на разходите или и двете едновременно. Позволява да се анализират данните от много различни ъгли, да се категоризират, идентифицират и обобщят техните връзки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</a:p>
          <a:p>
            <a:pPr indent="450850" algn="just">
              <a:lnSpc>
                <a:spcPct val="120000"/>
              </a:lnSpc>
            </a:pPr>
            <a:r>
              <a:rPr lang="ru-RU" sz="2400" dirty="0"/>
              <a:t>Data Mining е процес на анализ на съхраняваните бази от данни в посока на извличане на нова полезна информация чрез разкриване на дълбоките и скрити взаимоотношения между на пръв поглед неизвестни и несвързани една с друга величини. Важна негова особеност е, че той осигурява възможност за </a:t>
            </a:r>
            <a:r>
              <a:rPr lang="ru-RU" sz="2400" dirty="0" smtClean="0"/>
              <a:t>обработка </a:t>
            </a:r>
            <a:r>
              <a:rPr lang="ru-RU" sz="2400" dirty="0"/>
              <a:t>на многомерни масиви и извличане на многомерни </a:t>
            </a:r>
            <a:r>
              <a:rPr lang="ru-RU" sz="2400" dirty="0" smtClean="0"/>
              <a:t>зависимости</a:t>
            </a:r>
            <a:r>
              <a:rPr lang="ru-RU" sz="2400" dirty="0"/>
              <a:t>, като същевременно автоматично разкрива </a:t>
            </a:r>
            <a:r>
              <a:rPr lang="ru-RU" sz="2400" dirty="0" smtClean="0"/>
              <a:t>изключителните </a:t>
            </a:r>
            <a:r>
              <a:rPr lang="ru-RU" sz="2400" dirty="0"/>
              <a:t>ситуации – данни и случаи, които не се включват в </a:t>
            </a:r>
            <a:r>
              <a:rPr lang="ru-RU" sz="2400" dirty="0" smtClean="0"/>
              <a:t>общите </a:t>
            </a:r>
            <a:r>
              <a:rPr lang="ru-RU" sz="2400" dirty="0"/>
              <a:t>закономерности.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13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0"/>
            <a:ext cx="100584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30000"/>
              </a:lnSpc>
            </a:pPr>
            <a:r>
              <a:rPr lang="ru-RU" sz="2400" dirty="0">
                <a:solidFill>
                  <a:prstClr val="black"/>
                </a:solidFill>
              </a:rPr>
              <a:t>Data Mining анализът автоматично прави хипотези за </a:t>
            </a:r>
            <a:r>
              <a:rPr lang="ru-RU" sz="2400" dirty="0" smtClean="0">
                <a:solidFill>
                  <a:prstClr val="black"/>
                </a:solidFill>
              </a:rPr>
              <a:t>разкриване </a:t>
            </a:r>
            <a:r>
              <a:rPr lang="ru-RU" sz="2400" dirty="0">
                <a:solidFill>
                  <a:prstClr val="black"/>
                </a:solidFill>
              </a:rPr>
              <a:t>на зависимости между различни компоненти и параметри. </a:t>
            </a:r>
            <a:r>
              <a:rPr lang="ru-RU" sz="2400" dirty="0" smtClean="0">
                <a:solidFill>
                  <a:prstClr val="black"/>
                </a:solidFill>
              </a:rPr>
              <a:t>Работата </a:t>
            </a:r>
            <a:r>
              <a:rPr lang="ru-RU" sz="2400" dirty="0">
                <a:solidFill>
                  <a:prstClr val="black"/>
                </a:solidFill>
              </a:rPr>
              <a:t>на аналитиците, които се занимават с тези системи, се </a:t>
            </a:r>
            <a:r>
              <a:rPr lang="ru-RU" sz="2400" dirty="0" smtClean="0">
                <a:solidFill>
                  <a:prstClr val="black"/>
                </a:solidFill>
              </a:rPr>
              <a:t>свежда </a:t>
            </a:r>
            <a:r>
              <a:rPr lang="ru-RU" sz="2400" dirty="0">
                <a:solidFill>
                  <a:prstClr val="black"/>
                </a:solidFill>
              </a:rPr>
              <a:t>до проверка и до уточняване на получените </a:t>
            </a:r>
            <a:r>
              <a:rPr lang="ru-RU" sz="2400" dirty="0" smtClean="0">
                <a:solidFill>
                  <a:prstClr val="black"/>
                </a:solidFill>
              </a:rPr>
              <a:t>хипотези.</a:t>
            </a:r>
          </a:p>
          <a:p>
            <a:pPr indent="450850" algn="just">
              <a:lnSpc>
                <a:spcPct val="130000"/>
              </a:lnSpc>
            </a:pPr>
            <a:r>
              <a:rPr lang="ru-RU" sz="2400" dirty="0"/>
              <a:t>Появата на Data Mining е свързана с необходимостта от усъвършенстване на техниките за запис и съхранение на данните. В основа на съвременната </a:t>
            </a:r>
            <a:r>
              <a:rPr lang="ru-RU" sz="2400" dirty="0" smtClean="0"/>
              <a:t>технология </a:t>
            </a:r>
            <a:r>
              <a:rPr lang="ru-RU" sz="2400" dirty="0"/>
              <a:t>Data Mining </a:t>
            </a:r>
            <a:r>
              <a:rPr lang="ru-RU" sz="2400" dirty="0" smtClean="0"/>
              <a:t>стои концепцията </a:t>
            </a:r>
            <a:r>
              <a:rPr lang="ru-RU" sz="2400" dirty="0"/>
              <a:t>на информационните </a:t>
            </a:r>
            <a:r>
              <a:rPr lang="ru-RU" sz="2400" dirty="0" smtClean="0"/>
              <a:t>модели, </a:t>
            </a:r>
            <a:r>
              <a:rPr lang="ru-RU" sz="2400" dirty="0"/>
              <a:t>които отразяват фрагментираните многоаспектни взаимоотношения между </a:t>
            </a:r>
            <a:r>
              <a:rPr lang="ru-RU" sz="2400" dirty="0" smtClean="0"/>
              <a:t>данните</a:t>
            </a:r>
            <a:r>
              <a:rPr lang="ru-RU" sz="2400" dirty="0"/>
              <a:t>. Тези модели са сбор от закономерности, подбор на данните по дадени свойства, които са подходящо представени в лесно достъпни форми за </a:t>
            </a:r>
            <a:r>
              <a:rPr lang="ru-RU" sz="2400" dirty="0" smtClean="0"/>
              <a:t>потребителите. </a:t>
            </a:r>
            <a:r>
              <a:rPr lang="ru-RU" sz="2400" dirty="0"/>
              <a:t>За създаването на тези модели се прилагат методи, които не ограничават основното предположение в структурата на модела и вида на </a:t>
            </a:r>
            <a:r>
              <a:rPr lang="ru-RU" sz="2400" dirty="0" smtClean="0"/>
              <a:t>разпределените </a:t>
            </a:r>
            <a:r>
              <a:rPr lang="ru-RU" sz="2400" dirty="0"/>
              <a:t>стойности на анализирания показател.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14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524000" y="0"/>
            <a:ext cx="1066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</a:pPr>
            <a:r>
              <a:rPr lang="ru-RU" sz="2400" dirty="0">
                <a:solidFill>
                  <a:prstClr val="black"/>
                </a:solidFill>
              </a:rPr>
              <a:t>Важно предимство на Data Mining анализът е непредвидимостта в намерените </a:t>
            </a:r>
            <a:r>
              <a:rPr lang="ru-RU" sz="2400" dirty="0" smtClean="0">
                <a:solidFill>
                  <a:prstClr val="black"/>
                </a:solidFill>
              </a:rPr>
              <a:t>модели</a:t>
            </a:r>
            <a:r>
              <a:rPr lang="ru-RU" sz="2400" dirty="0">
                <a:solidFill>
                  <a:prstClr val="black"/>
                </a:solidFill>
              </a:rPr>
              <a:t>. Това означава, че откритите модели трябва да отразяват неочевидни, неочаквани зависимости в данните, </a:t>
            </a:r>
            <a:r>
              <a:rPr lang="ru-RU" sz="2400" dirty="0" smtClean="0">
                <a:solidFill>
                  <a:prstClr val="black"/>
                </a:solidFill>
              </a:rPr>
              <a:t>представляващи </a:t>
            </a:r>
            <a:r>
              <a:rPr lang="ru-RU" sz="2400" dirty="0">
                <a:solidFill>
                  <a:prstClr val="black"/>
                </a:solidFill>
              </a:rPr>
              <a:t>част от </a:t>
            </a:r>
            <a:r>
              <a:rPr lang="ru-RU" sz="2400" dirty="0" smtClean="0">
                <a:solidFill>
                  <a:prstClr val="black"/>
                </a:solidFill>
              </a:rPr>
              <a:t>т</a:t>
            </a:r>
            <a:r>
              <a:rPr lang="bg-BG" sz="2400" dirty="0" smtClean="0">
                <a:solidFill>
                  <a:prstClr val="black"/>
                </a:solidFill>
              </a:rPr>
              <a:t>ака </a:t>
            </a:r>
            <a:r>
              <a:rPr lang="ru-RU" sz="2400" dirty="0" smtClean="0">
                <a:solidFill>
                  <a:prstClr val="black"/>
                </a:solidFill>
              </a:rPr>
              <a:t>наречените </a:t>
            </a:r>
            <a:r>
              <a:rPr lang="ru-RU" sz="2400" dirty="0">
                <a:solidFill>
                  <a:prstClr val="black"/>
                </a:solidFill>
              </a:rPr>
              <a:t>скрити </a:t>
            </a:r>
            <a:r>
              <a:rPr lang="ru-RU" sz="2400" dirty="0" smtClean="0">
                <a:solidFill>
                  <a:prstClr val="black"/>
                </a:solidFill>
              </a:rPr>
              <a:t>стойности.</a:t>
            </a:r>
          </a:p>
          <a:p>
            <a:pPr indent="450850" algn="just">
              <a:lnSpc>
                <a:spcPct val="120000"/>
              </a:lnSpc>
            </a:pPr>
            <a:r>
              <a:rPr lang="ru-RU" sz="2400" dirty="0" smtClean="0"/>
              <a:t>Основни сфера </a:t>
            </a:r>
            <a:r>
              <a:rPr lang="ru-RU" sz="2400" dirty="0"/>
              <a:t>на приложение на Data </a:t>
            </a:r>
            <a:r>
              <a:rPr lang="ru-RU" sz="2400" dirty="0" smtClean="0"/>
              <a:t>Mining: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Интернет </a:t>
            </a:r>
            <a:r>
              <a:rPr lang="ru-RU" sz="2400" dirty="0" smtClean="0">
                <a:solidFill>
                  <a:prstClr val="black"/>
                </a:solidFill>
              </a:rPr>
              <a:t>технологии;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Търговия;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Телекомуникации;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Промишлено производство;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Медицина;</a:t>
            </a:r>
          </a:p>
          <a:p>
            <a:pPr marL="892175" indent="-350838" algn="just">
              <a:lnSpc>
                <a:spcPct val="11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Банково </a:t>
            </a:r>
            <a:r>
              <a:rPr lang="ru-RU" sz="2400" dirty="0">
                <a:solidFill>
                  <a:prstClr val="black"/>
                </a:solidFill>
              </a:rPr>
              <a:t>дело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en-US" sz="2400" dirty="0" smtClean="0">
              <a:solidFill>
                <a:prstClr val="black"/>
              </a:solidFill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При осъществяване на анализ се търсят следните закономерности: 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асоциация;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последователност;</a:t>
            </a:r>
          </a:p>
          <a:p>
            <a:pPr marL="541337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451556"/>
            <a:ext cx="99229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класификация;</a:t>
            </a:r>
          </a:p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регресия;</a:t>
            </a:r>
          </a:p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к</a:t>
            </a:r>
            <a:r>
              <a:rPr lang="ru-RU" sz="2400" dirty="0" smtClean="0">
                <a:solidFill>
                  <a:prstClr val="black"/>
                </a:solidFill>
              </a:rPr>
              <a:t>лъстъризация;</a:t>
            </a:r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/>
              <a:t>Асоциация. </a:t>
            </a:r>
            <a:r>
              <a:rPr lang="ru-RU" sz="2400" dirty="0"/>
              <a:t>Асоциацията търси зависимости между обекти или събития. Прилага се в случаите, когато няколко събития са свързани едно с </a:t>
            </a:r>
            <a:r>
              <a:rPr lang="ru-RU" sz="2400" dirty="0" smtClean="0"/>
              <a:t>друго. </a:t>
            </a:r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/>
              <a:t>Последователност. </a:t>
            </a:r>
            <a:r>
              <a:rPr lang="ru-RU" sz="2400" dirty="0"/>
              <a:t>Ако съществува верижност по време на събития, се говори за последователност. Например след покупката на жилище в 45% от случаите в течение на месец се закупува и кухненско </a:t>
            </a:r>
            <a:r>
              <a:rPr lang="ru-RU" sz="2400" dirty="0" smtClean="0"/>
              <a:t>обзавеждане.</a:t>
            </a:r>
            <a:endParaRPr lang="en-US" sz="2400" dirty="0" smtClean="0"/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177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16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0"/>
            <a:ext cx="10160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/>
              <a:t>Класификация. </a:t>
            </a:r>
            <a:r>
              <a:rPr lang="ru-RU" sz="2400" dirty="0"/>
              <a:t>Определяне на класа на краен брой обекти по техните характеристики чрез определен набор от правила. Множеството от класове е известно. </a:t>
            </a:r>
            <a:endParaRPr lang="ru-RU" sz="2400" dirty="0" smtClean="0"/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/>
              <a:t>Регресия</a:t>
            </a:r>
            <a:r>
              <a:rPr lang="ru-RU" sz="2400" i="1" dirty="0"/>
              <a:t>. </a:t>
            </a:r>
            <a:r>
              <a:rPr lang="ru-RU" sz="2400" dirty="0"/>
              <a:t>Регресия се нарича класифицирането на обекти по известни техни характеристики, като параметрите тук </a:t>
            </a:r>
            <a:r>
              <a:rPr lang="ru-RU" sz="2400" dirty="0" smtClean="0"/>
              <a:t>са множество </a:t>
            </a:r>
            <a:r>
              <a:rPr lang="ru-RU" sz="2400" dirty="0"/>
              <a:t>от естествени числа. </a:t>
            </a:r>
            <a:endParaRPr lang="ru-RU" sz="2400" dirty="0" smtClean="0"/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/>
              <a:t>Клъстъризация</a:t>
            </a:r>
            <a:r>
              <a:rPr lang="ru-RU" sz="2400" i="1" dirty="0"/>
              <a:t>. </a:t>
            </a:r>
            <a:r>
              <a:rPr lang="ru-RU" sz="2400" dirty="0"/>
              <a:t>Търсене на независими групи (клъстъри) и техните характеристики във всички множества от анализираните данни, се нарича клъстъризация</a:t>
            </a:r>
            <a:r>
              <a:rPr lang="ru-RU" sz="2400" dirty="0" smtClean="0"/>
              <a:t>.</a:t>
            </a:r>
          </a:p>
          <a:p>
            <a:pPr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/>
              <a:t>Модели на Data Mining </a:t>
            </a:r>
            <a:endParaRPr lang="ru-RU" sz="2400" i="1" dirty="0" smtClean="0"/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Съществуват </a:t>
            </a:r>
            <a:r>
              <a:rPr lang="ru-RU" sz="2400" dirty="0"/>
              <a:t>два вида модели: </a:t>
            </a:r>
            <a:endParaRPr lang="ru-RU" sz="2400" dirty="0" smtClean="0"/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Прогнозни модели; </a:t>
            </a:r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Описателни модели. </a:t>
            </a:r>
            <a:endParaRPr lang="ru-RU" sz="2400" dirty="0" smtClean="0">
              <a:solidFill>
                <a:prstClr val="black"/>
              </a:solidFill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Прогнозните </a:t>
            </a:r>
            <a:r>
              <a:rPr lang="ru-RU" sz="2400" dirty="0"/>
              <a:t>(predictive) модели се </a:t>
            </a:r>
            <a:r>
              <a:rPr lang="ru-RU" sz="2400" dirty="0" smtClean="0"/>
              <a:t>изграждат </a:t>
            </a:r>
            <a:r>
              <a:rPr lang="ru-RU" sz="2400" dirty="0"/>
              <a:t>от данни с известни резултати.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311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17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67467" y="0"/>
            <a:ext cx="9889066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Те се използват за прогнозиране на резултатите на основата на други набори от данни. При това е </a:t>
            </a:r>
            <a:r>
              <a:rPr lang="ru-RU" sz="2400" dirty="0" smtClean="0">
                <a:solidFill>
                  <a:prstClr val="black"/>
                </a:solidFill>
              </a:rPr>
              <a:t>необходимо </a:t>
            </a:r>
            <a:r>
              <a:rPr lang="ru-RU" sz="2400" dirty="0">
                <a:solidFill>
                  <a:prstClr val="black"/>
                </a:solidFill>
              </a:rPr>
              <a:t>прогнозният модел да работи максимално </a:t>
            </a:r>
            <a:r>
              <a:rPr lang="ru-RU" sz="2400" dirty="0" smtClean="0">
                <a:solidFill>
                  <a:prstClr val="black"/>
                </a:solidFill>
              </a:rPr>
              <a:t>точно, да </a:t>
            </a:r>
            <a:r>
              <a:rPr lang="ru-RU" sz="2400" dirty="0">
                <a:solidFill>
                  <a:prstClr val="black"/>
                </a:solidFill>
              </a:rPr>
              <a:t>бъде статистически значим и оправдан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Описателните модели отделят </a:t>
            </a:r>
            <a:r>
              <a:rPr lang="ru-RU" sz="2400" dirty="0" smtClean="0"/>
              <a:t>внимание </a:t>
            </a:r>
            <a:r>
              <a:rPr lang="ru-RU" sz="2400" dirty="0"/>
              <a:t>на множеството от зависимости в наборите от данни и </a:t>
            </a:r>
            <a:r>
              <a:rPr lang="ru-RU" sz="2400" dirty="0" smtClean="0"/>
              <a:t>взаимното </a:t>
            </a:r>
            <a:r>
              <a:rPr lang="ru-RU" sz="2400" dirty="0"/>
              <a:t>влияние на различните фактори, т.е. на </a:t>
            </a:r>
            <a:r>
              <a:rPr lang="ru-RU" sz="2400" dirty="0" smtClean="0"/>
              <a:t>създаването </a:t>
            </a:r>
            <a:r>
              <a:rPr lang="ru-RU" sz="2400" dirty="0"/>
              <a:t>на емпирични модели на различни системи. Ключов момент за </a:t>
            </a:r>
            <a:r>
              <a:rPr lang="ru-RU" sz="2400" dirty="0" smtClean="0"/>
              <a:t>такъв модел </a:t>
            </a:r>
            <a:r>
              <a:rPr lang="ru-RU" sz="2400" dirty="0"/>
              <a:t>е лесното му човешко </a:t>
            </a:r>
            <a:r>
              <a:rPr lang="ru-RU" sz="2400" dirty="0" smtClean="0"/>
              <a:t>възприемане.</a:t>
            </a:r>
          </a:p>
          <a:p>
            <a:pPr lvl="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i="1" dirty="0"/>
              <a:t>Класове </a:t>
            </a:r>
            <a:r>
              <a:rPr lang="en-US" sz="2400" i="1" dirty="0"/>
              <a:t>Data Mining </a:t>
            </a:r>
            <a:r>
              <a:rPr lang="bg-BG" sz="2400" i="1" dirty="0"/>
              <a:t>системи</a:t>
            </a:r>
            <a:endParaRPr lang="ru-RU" sz="2400" i="1" dirty="0" smtClean="0"/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Data </a:t>
            </a:r>
            <a:r>
              <a:rPr lang="ru-RU" sz="2400" dirty="0"/>
              <a:t>Mining е мултидисциплинарна област, възникнала и развиваща се на базата на приложната статистика, </a:t>
            </a:r>
            <a:r>
              <a:rPr lang="ru-RU" sz="2400" dirty="0" smtClean="0"/>
              <a:t>разпознаването </a:t>
            </a:r>
            <a:r>
              <a:rPr lang="ru-RU" sz="2400" dirty="0"/>
              <a:t>на образи, методите на изкуствения интелект, теорията на </a:t>
            </a:r>
            <a:r>
              <a:rPr lang="ru-RU" sz="2400" dirty="0" smtClean="0"/>
              <a:t>базите </a:t>
            </a:r>
            <a:r>
              <a:rPr lang="ru-RU" sz="2400" dirty="0"/>
              <a:t>от данни, невронните мрежи, визуализацията на данните, ефективните изчисления, експертните системи, </a:t>
            </a:r>
            <a:r>
              <a:rPr lang="ru-RU" sz="2400" dirty="0" smtClean="0"/>
              <a:t>информационното търсене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/>
              <a:t>др.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18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233209"/>
            <a:ext cx="9855200" cy="598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14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>
                <a:solidFill>
                  <a:prstClr val="black"/>
                </a:solidFill>
              </a:rPr>
              <a:t>Предметно ориентирани аналитични системи. </a:t>
            </a:r>
            <a:r>
              <a:rPr lang="ru-RU" sz="2400" dirty="0" smtClean="0">
                <a:solidFill>
                  <a:prstClr val="black"/>
                </a:solidFill>
              </a:rPr>
              <a:t>Най-широкият </a:t>
            </a:r>
            <a:r>
              <a:rPr lang="ru-RU" sz="2400" dirty="0">
                <a:solidFill>
                  <a:prstClr val="black"/>
                </a:solidFill>
              </a:rPr>
              <a:t>клас такива системи в областта на изследването на финансовите пазари се нарича „технически анализ“. Той е </a:t>
            </a:r>
            <a:r>
              <a:rPr lang="ru-RU" sz="2400" dirty="0" smtClean="0">
                <a:solidFill>
                  <a:prstClr val="black"/>
                </a:solidFill>
              </a:rPr>
              <a:t>съвкупност </a:t>
            </a:r>
            <a:r>
              <a:rPr lang="ru-RU" sz="2400" dirty="0">
                <a:solidFill>
                  <a:prstClr val="black"/>
                </a:solidFill>
              </a:rPr>
              <a:t>от няколко десетки метода за прогноза на динамиката на цените и избора на оптимални структури на инвестиционния портфейл, основани на различни емпирични модели на </a:t>
            </a:r>
            <a:r>
              <a:rPr lang="ru-RU" sz="2400" dirty="0" smtClean="0">
                <a:solidFill>
                  <a:prstClr val="black"/>
                </a:solidFill>
              </a:rPr>
              <a:t>пазарната </a:t>
            </a:r>
            <a:r>
              <a:rPr lang="ru-RU" sz="2400" dirty="0">
                <a:solidFill>
                  <a:prstClr val="black"/>
                </a:solidFill>
              </a:rPr>
              <a:t>динамика. Тези методи използват прост статистически апарат, но в максимална степен отчитат спецификата на областта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</a:p>
          <a:p>
            <a:pPr indent="450850" algn="just">
              <a:lnSpc>
                <a:spcPct val="114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/>
              <a:t>Статистически пакети. </a:t>
            </a:r>
            <a:r>
              <a:rPr lang="ru-RU" sz="2400" dirty="0"/>
              <a:t>Всички последни версии на </a:t>
            </a:r>
            <a:r>
              <a:rPr lang="ru-RU" sz="2400" dirty="0" smtClean="0"/>
              <a:t>статистическите </a:t>
            </a:r>
            <a:r>
              <a:rPr lang="ru-RU" sz="2400" dirty="0"/>
              <a:t>пакети включват елементи на Data Mining. </a:t>
            </a:r>
            <a:r>
              <a:rPr lang="ru-RU" sz="2400" dirty="0" smtClean="0"/>
              <a:t>Основно </a:t>
            </a:r>
            <a:r>
              <a:rPr lang="ru-RU" sz="2400" dirty="0"/>
              <a:t>внимание се отделя на класическите методи като </a:t>
            </a:r>
            <a:r>
              <a:rPr lang="ru-RU" sz="2400" dirty="0" smtClean="0"/>
              <a:t>корелационен</a:t>
            </a:r>
            <a:r>
              <a:rPr lang="ru-RU" sz="2400" dirty="0"/>
              <a:t>, регресионен, факторен анализ и др. Недостатък на тези </a:t>
            </a:r>
            <a:r>
              <a:rPr lang="ru-RU" sz="2400" dirty="0" smtClean="0"/>
              <a:t>пакети </a:t>
            </a:r>
            <a:r>
              <a:rPr lang="ru-RU" sz="2400" dirty="0"/>
              <a:t>е изискването за специална предварителна подготовка на потребителите.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19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87827"/>
            <a:ext cx="10001956" cy="492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>
                <a:solidFill>
                  <a:prstClr val="black"/>
                </a:solidFill>
              </a:rPr>
              <a:t>Невронни мрежи. </a:t>
            </a:r>
            <a:r>
              <a:rPr lang="ru-RU" sz="2400" dirty="0">
                <a:solidFill>
                  <a:prstClr val="black"/>
                </a:solidFill>
              </a:rPr>
              <a:t>Това е голям клас от системи, чиято </a:t>
            </a:r>
            <a:r>
              <a:rPr lang="ru-RU" sz="2400" dirty="0" smtClean="0">
                <a:solidFill>
                  <a:prstClr val="black"/>
                </a:solidFill>
              </a:rPr>
              <a:t>архитектура </a:t>
            </a:r>
            <a:r>
              <a:rPr lang="ru-RU" sz="2400" dirty="0">
                <a:solidFill>
                  <a:prstClr val="black"/>
                </a:solidFill>
              </a:rPr>
              <a:t>има аналогия с построяването на нервни тъкани от неврони. Знанията се представят във вид на връзки, </a:t>
            </a:r>
            <a:r>
              <a:rPr lang="ru-RU" sz="2400" dirty="0" smtClean="0">
                <a:solidFill>
                  <a:prstClr val="black"/>
                </a:solidFill>
              </a:rPr>
              <a:t>съединяващи </a:t>
            </a:r>
            <a:r>
              <a:rPr lang="ru-RU" sz="2400" dirty="0">
                <a:solidFill>
                  <a:prstClr val="black"/>
                </a:solidFill>
              </a:rPr>
              <a:t>набор от условия. Силата на връзката се определя от </a:t>
            </a:r>
            <a:r>
              <a:rPr lang="ru-RU" sz="2400" dirty="0" smtClean="0">
                <a:solidFill>
                  <a:prstClr val="black"/>
                </a:solidFill>
              </a:rPr>
              <a:t>отношението </a:t>
            </a:r>
            <a:r>
              <a:rPr lang="ru-RU" sz="2400" dirty="0">
                <a:solidFill>
                  <a:prstClr val="black"/>
                </a:solidFill>
              </a:rPr>
              <a:t>между факторите и данните. </a:t>
            </a:r>
            <a:endParaRPr lang="en-US" sz="2400" dirty="0" smtClean="0">
              <a:solidFill>
                <a:prstClr val="black"/>
              </a:solidFill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/>
              <a:t>Дърво </a:t>
            </a:r>
            <a:r>
              <a:rPr lang="ru-RU" sz="2400" i="1" dirty="0"/>
              <a:t>на решенията. </a:t>
            </a:r>
            <a:r>
              <a:rPr lang="ru-RU" sz="2400" dirty="0"/>
              <a:t>Този клас системи е предназначен за класифициране на данните чрез използване на тежестта на </a:t>
            </a:r>
            <a:r>
              <a:rPr lang="ru-RU" sz="2400" dirty="0" smtClean="0"/>
              <a:t>коефициентите </a:t>
            </a:r>
            <a:r>
              <a:rPr lang="ru-RU" sz="2400" dirty="0"/>
              <a:t>на разпределение на елементите на данните във все по-малки и по-малки групи. Създават се йерархични структури с класифициращи правила if-then. Популярността на този подход е свързана с нагледността и разбираемостта.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84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</a:t>
            </a:fld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2214436" y="117693"/>
            <a:ext cx="9764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b="1" i="1" dirty="0" smtClean="0">
                <a:latin typeface="Cambria" panose="02040503050406030204" pitchFamily="18" charset="0"/>
              </a:rPr>
              <a:t>Същност </a:t>
            </a:r>
            <a:r>
              <a:rPr lang="bg-BG" sz="2400" b="1" i="1" dirty="0">
                <a:latin typeface="Cambria" panose="02040503050406030204" pitchFamily="18" charset="0"/>
              </a:rPr>
              <a:t>на управленските решения</a:t>
            </a:r>
          </a:p>
          <a:p>
            <a:pPr indent="457200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dirty="0">
                <a:latin typeface="Cambria" panose="02040503050406030204" pitchFamily="18" charset="0"/>
              </a:rPr>
              <a:t> За да се обхванат процесите на управление на организациите, е необходимо, да се разгледа областта на вземане на решение, лицата вземащи решения и </a:t>
            </a:r>
            <a:r>
              <a:rPr lang="bg-BG" sz="2400" dirty="0" smtClean="0">
                <a:latin typeface="Cambria" panose="02040503050406030204" pitchFamily="18" charset="0"/>
              </a:rPr>
              <a:t>начинът</a:t>
            </a:r>
            <a:r>
              <a:rPr lang="en-US" sz="2400" dirty="0" smtClean="0">
                <a:latin typeface="Cambria" panose="02040503050406030204" pitchFamily="18" charset="0"/>
              </a:rPr>
              <a:t>,</a:t>
            </a:r>
            <a:r>
              <a:rPr lang="bg-BG" sz="2400" dirty="0" smtClean="0">
                <a:latin typeface="Cambria" panose="02040503050406030204" pitchFamily="18" charset="0"/>
              </a:rPr>
              <a:t> </a:t>
            </a:r>
            <a:r>
              <a:rPr lang="bg-BG" sz="2400" dirty="0">
                <a:latin typeface="Cambria" panose="02040503050406030204" pitchFamily="18" charset="0"/>
              </a:rPr>
              <a:t>по който информацията се използва в процеса на вземане на решение. Никое решение само по себе си не е изолирано. Решенията се вземат от лица, </a:t>
            </a:r>
            <a:r>
              <a:rPr lang="bg-BG" sz="2400" dirty="0" smtClean="0">
                <a:latin typeface="Cambria" panose="02040503050406030204" pitchFamily="18" charset="0"/>
              </a:rPr>
              <a:t>на които им е поставена тази задача, </a:t>
            </a:r>
            <a:r>
              <a:rPr lang="bg-BG" sz="2400" dirty="0">
                <a:latin typeface="Cambria" panose="02040503050406030204" pitchFamily="18" charset="0"/>
              </a:rPr>
              <a:t>които преследват определени организационни цели, имат определено ниво на предварителни познания и следват определен интелектуален начин за обработка и оценка на информацията.</a:t>
            </a:r>
          </a:p>
          <a:p>
            <a:pPr indent="457200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dirty="0">
                <a:latin typeface="Cambria" panose="02040503050406030204" pitchFamily="18" charset="0"/>
              </a:rPr>
              <a:t> Вземането на решение е важна мениджърска дейност. Тя е постоянна и непрекъсната дейност изпълнявана от мениджърите. Освен основните мениджърски функции те постоянно вземат управленски решения свързани с различни проблеми и с различно естество. </a:t>
            </a:r>
          </a:p>
        </p:txBody>
      </p:sp>
    </p:spTree>
    <p:extLst>
      <p:ext uri="{BB962C8B-B14F-4D97-AF65-F5344CB8AC3E}">
        <p14:creationId xmlns:p14="http://schemas.microsoft.com/office/powerpoint/2010/main" val="34988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20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12798"/>
            <a:ext cx="9900356" cy="536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>
                <a:solidFill>
                  <a:prstClr val="black"/>
                </a:solidFill>
              </a:rPr>
              <a:t>Генетични алгоритми. </a:t>
            </a:r>
            <a:r>
              <a:rPr lang="ru-RU" sz="2400" dirty="0">
                <a:solidFill>
                  <a:prstClr val="black"/>
                </a:solidFill>
              </a:rPr>
              <a:t>Първоначално тези системи кодират в БД изходни логически закономерности, наречени хромозоми. Целият набор от такива закономерности се нарича хромозомна популация. По-нататък за реализация на концепцията на подбора се намират начини за съпоставяне на различните хромозоми. Популацията се обработва с процедури като репродукция, мутация, генетически композиции и др., които имитират биологични процеси. </a:t>
            </a:r>
            <a:endParaRPr lang="en-US" sz="2400" dirty="0" smtClean="0">
              <a:solidFill>
                <a:prstClr val="black"/>
              </a:solidFill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/>
              <a:t>Системи </a:t>
            </a:r>
            <a:r>
              <a:rPr lang="ru-RU" sz="2400" i="1" dirty="0"/>
              <a:t>за визуализация на многомерни данни. </a:t>
            </a:r>
            <a:r>
              <a:rPr lang="ru-RU" sz="2400" dirty="0"/>
              <a:t>В такива системи основното внимание е концентрирано върху </a:t>
            </a:r>
            <a:r>
              <a:rPr lang="ru-RU" sz="2400" dirty="0" smtClean="0"/>
              <a:t>дружелюбния </a:t>
            </a:r>
            <a:r>
              <a:rPr lang="ru-RU" sz="2400" dirty="0"/>
              <a:t>потребителски интерфейс, позволяващ асоцииране с </a:t>
            </a:r>
            <a:r>
              <a:rPr lang="ru-RU" sz="2400" dirty="0" smtClean="0"/>
              <a:t>анализираните </a:t>
            </a:r>
            <a:r>
              <a:rPr lang="ru-RU" sz="2400" dirty="0"/>
              <a:t>показатели на различни параметри в диаграмите на разсейване на записите от БД.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21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235201" y="40977"/>
            <a:ext cx="9426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 smtClean="0">
                <a:latin typeface="Cambria" panose="02040503050406030204" pitchFamily="18" charset="0"/>
              </a:rPr>
              <a:t>Система </a:t>
            </a:r>
            <a:r>
              <a:rPr lang="bg-BG" sz="2400" dirty="0">
                <a:latin typeface="Cambria" panose="02040503050406030204" pitchFamily="18" charset="0"/>
              </a:rPr>
              <a:t>за бизнес </a:t>
            </a:r>
            <a:r>
              <a:rPr lang="bg-BG" sz="2400" dirty="0" smtClean="0">
                <a:latin typeface="Cambria" panose="02040503050406030204" pitchFamily="18" charset="0"/>
              </a:rPr>
              <a:t>разследване;</a:t>
            </a:r>
            <a:endParaRPr lang="bg-BG" sz="2400" dirty="0">
              <a:latin typeface="Cambria" panose="02040503050406030204" pitchFamily="18" charset="0"/>
            </a:endParaRPr>
          </a:p>
          <a:p>
            <a:pPr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Бизнес </a:t>
            </a:r>
            <a:r>
              <a:rPr lang="bg-BG" sz="2400" dirty="0">
                <a:solidFill>
                  <a:prstClr val="black"/>
                </a:solidFill>
              </a:rPr>
              <a:t>разследването обхваща процесите по събирането, управлението и анализирането на голям обем от данни с цел подпомагане на стратегическите бизнес решения на компанията, както и да улесни служителите от различните отдели да реагират гъвкаво на пазарните промени.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Със системата за бизнес разследване данните се трансформират в полезна информация за нуждите на процеса по вземане на решения.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/>
              <a:t>Склад от данни;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/>
              <a:t> </a:t>
            </a:r>
            <a:r>
              <a:rPr lang="bg-BG" sz="2400" dirty="0">
                <a:solidFill>
                  <a:prstClr val="black"/>
                </a:solidFill>
              </a:rPr>
              <a:t>Склада от данни обикновено се състои от оперативните бизнес данни, системата за управление на базата от данни DBMS, средства за заявки и манипулация на данните и поддържащ хардуер. </a:t>
            </a:r>
          </a:p>
        </p:txBody>
      </p:sp>
    </p:spTree>
    <p:extLst>
      <p:ext uri="{BB962C8B-B14F-4D97-AF65-F5344CB8AC3E}">
        <p14:creationId xmlns:p14="http://schemas.microsoft.com/office/powerpoint/2010/main" val="33753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22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727200" y="357692"/>
            <a:ext cx="10464800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Складовете от данни поддържат и управляват историческа информация, която възниква и се събира ежедневно или седмично на най-ниските нива (магазини, офиси, складове, служби, бюра и т.н.) и след това се сумира във времето и по различните йерархични нива на бизнеса. </a:t>
            </a:r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Складът също така създава възможности за подобряване на моделирането на процеса на вземане на решения, снабдявайки ръководителите с гъвкави и мощни средства за анализи. </a:t>
            </a:r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Въпреки, че изграждането и внедряването на склад от данни може да подобри чувствително качеството на обработката и достъпа до критична бизнес информация, то единствено изграждането на склад от данни често е недостатъчно, за да задоволи изискванията на ръководителите. Инвестицията в изграждане на склад от данни има възвращаемост, която се измерва не с големината и сложността на склада, а с неговия принос за подобряване на вземането на решения в предприятието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23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56178" y="156402"/>
            <a:ext cx="9911644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Всички данни в Data Warehouse се делят на три основни категории: </a:t>
            </a:r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Детайлни данни; </a:t>
            </a:r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Агрегирани данни; </a:t>
            </a:r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Метаданни. </a:t>
            </a:r>
            <a:endParaRPr lang="ru-RU" sz="2400" dirty="0" smtClean="0">
              <a:solidFill>
                <a:prstClr val="black"/>
              </a:solidFill>
            </a:endParaRP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b="1" i="1" dirty="0">
                <a:solidFill>
                  <a:prstClr val="black"/>
                </a:solidFill>
              </a:rPr>
              <a:t>Детайлните данни </a:t>
            </a:r>
            <a:r>
              <a:rPr lang="ru-RU" sz="2400" dirty="0">
                <a:solidFill>
                  <a:prstClr val="black"/>
                </a:solidFill>
              </a:rPr>
              <a:t>са тези данни, които се пренасят </a:t>
            </a:r>
            <a:r>
              <a:rPr lang="ru-RU" sz="2400" dirty="0" smtClean="0">
                <a:solidFill>
                  <a:prstClr val="black"/>
                </a:solidFill>
              </a:rPr>
              <a:t>непосредствено </a:t>
            </a:r>
            <a:r>
              <a:rPr lang="ru-RU" sz="2400" dirty="0">
                <a:solidFill>
                  <a:prstClr val="black"/>
                </a:solidFill>
              </a:rPr>
              <a:t>от оперативните източници на данни. Те съответстват на елементарните събития, фиксирани от OLTP системите – </a:t>
            </a:r>
            <a:r>
              <a:rPr lang="ru-RU" sz="2400" dirty="0" smtClean="0">
                <a:solidFill>
                  <a:prstClr val="black"/>
                </a:solidFill>
              </a:rPr>
              <a:t>продажби</a:t>
            </a:r>
            <a:r>
              <a:rPr lang="ru-RU" sz="2400" dirty="0">
                <a:solidFill>
                  <a:prstClr val="black"/>
                </a:solidFill>
              </a:rPr>
              <a:t>, експерименти и др. Прието е разделянето на всички </a:t>
            </a:r>
            <a:r>
              <a:rPr lang="ru-RU" sz="2400" dirty="0" smtClean="0">
                <a:solidFill>
                  <a:prstClr val="black"/>
                </a:solidFill>
              </a:rPr>
              <a:t>данни </a:t>
            </a:r>
            <a:r>
              <a:rPr lang="ru-RU" sz="2400" dirty="0">
                <a:solidFill>
                  <a:prstClr val="black"/>
                </a:solidFill>
              </a:rPr>
              <a:t>на документални и на фактографични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en-GB" sz="2400" dirty="0" smtClean="0">
              <a:solidFill>
                <a:prstClr val="black"/>
              </a:solidFill>
            </a:endParaRP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>
                <a:solidFill>
                  <a:prstClr val="black"/>
                </a:solidFill>
              </a:rPr>
              <a:t>Фактографични </a:t>
            </a:r>
            <a:r>
              <a:rPr lang="ru-RU" sz="2400" i="1" dirty="0">
                <a:solidFill>
                  <a:prstClr val="black"/>
                </a:solidFill>
              </a:rPr>
              <a:t>данни. </a:t>
            </a:r>
            <a:r>
              <a:rPr lang="ru-RU" sz="2400" dirty="0">
                <a:solidFill>
                  <a:prstClr val="black"/>
                </a:solidFill>
              </a:rPr>
              <a:t>Фактографични са структурираните прости данни – числа, символи, дати и др. За работа с тях </a:t>
            </a:r>
            <a:r>
              <a:rPr lang="ru-RU" sz="2400" dirty="0" smtClean="0">
                <a:solidFill>
                  <a:prstClr val="black"/>
                </a:solidFill>
              </a:rPr>
              <a:t>съществуват </a:t>
            </a:r>
            <a:r>
              <a:rPr lang="ru-RU" sz="2400" dirty="0">
                <a:solidFill>
                  <a:prstClr val="black"/>
                </a:solidFill>
              </a:rPr>
              <a:t>много програмни продукти, т.нар. фактографични </a:t>
            </a:r>
            <a:r>
              <a:rPr lang="ru-RU" sz="2400" dirty="0" smtClean="0">
                <a:solidFill>
                  <a:prstClr val="black"/>
                </a:solidFill>
              </a:rPr>
              <a:t>системи.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24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325510" y="117693"/>
            <a:ext cx="9787467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>
                <a:solidFill>
                  <a:prstClr val="black"/>
                </a:solidFill>
              </a:rPr>
              <a:t>Документални данни. </a:t>
            </a:r>
            <a:r>
              <a:rPr lang="ru-RU" sz="2400" dirty="0">
                <a:solidFill>
                  <a:prstClr val="black"/>
                </a:solidFill>
              </a:rPr>
              <a:t>Документалните данни са </a:t>
            </a:r>
            <a:r>
              <a:rPr lang="ru-RU" sz="2400" dirty="0" smtClean="0">
                <a:solidFill>
                  <a:prstClr val="black"/>
                </a:solidFill>
              </a:rPr>
              <a:t>неструктурирани </a:t>
            </a:r>
            <a:r>
              <a:rPr lang="ru-RU" sz="2400" dirty="0">
                <a:solidFill>
                  <a:prstClr val="black"/>
                </a:solidFill>
              </a:rPr>
              <a:t>сложни данни с неясна структура. В тази категория се причисляват книги, филми, печатни документи, файлове, </a:t>
            </a:r>
            <a:r>
              <a:rPr lang="ru-RU" sz="2400" dirty="0" smtClean="0">
                <a:solidFill>
                  <a:prstClr val="black"/>
                </a:solidFill>
              </a:rPr>
              <a:t>обикновени </a:t>
            </a:r>
            <a:r>
              <a:rPr lang="ru-RU" sz="2400" dirty="0">
                <a:solidFill>
                  <a:prstClr val="black"/>
                </a:solidFill>
              </a:rPr>
              <a:t>и електронни писма, презентации, електронни таблици, </a:t>
            </a:r>
            <a:r>
              <a:rPr lang="ru-RU" sz="2400" dirty="0" smtClean="0">
                <a:solidFill>
                  <a:prstClr val="black"/>
                </a:solidFill>
              </a:rPr>
              <a:t>рисунки</a:t>
            </a:r>
            <a:r>
              <a:rPr lang="ru-RU" sz="2400" dirty="0">
                <a:solidFill>
                  <a:prstClr val="black"/>
                </a:solidFill>
              </a:rPr>
              <a:t>, </a:t>
            </a:r>
            <a:r>
              <a:rPr lang="ru-RU" sz="2400" dirty="0" smtClean="0">
                <a:solidFill>
                  <a:prstClr val="black"/>
                </a:solidFill>
              </a:rPr>
              <a:t>фотографии</a:t>
            </a:r>
            <a:r>
              <a:rPr lang="ru-RU" sz="2400" dirty="0">
                <a:solidFill>
                  <a:prstClr val="black"/>
                </a:solidFill>
              </a:rPr>
              <a:t>, музикални клипове, новини, договори и др. Търсенето в </a:t>
            </a:r>
            <a:r>
              <a:rPr lang="ru-RU" sz="2400" dirty="0" smtClean="0">
                <a:solidFill>
                  <a:prstClr val="black"/>
                </a:solidFill>
              </a:rPr>
              <a:t>неструк</a:t>
            </a:r>
            <a:r>
              <a:rPr lang="ru-RU" sz="2400" dirty="0"/>
              <a:t>турирани данни се осъществява с помощта на семантични </a:t>
            </a:r>
            <a:r>
              <a:rPr lang="ru-RU" sz="2400" dirty="0" smtClean="0"/>
              <a:t>признаци </a:t>
            </a:r>
            <a:r>
              <a:rPr lang="ru-RU" sz="2400" dirty="0"/>
              <a:t>(автор, език, тип на документа и др.). Обработката на данни в документалните системи практически е много трудна</a:t>
            </a:r>
            <a:r>
              <a:rPr lang="ru-RU" sz="2400" dirty="0" smtClean="0"/>
              <a:t>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b="1" i="1" dirty="0"/>
              <a:t>Агрегирани </a:t>
            </a:r>
            <a:r>
              <a:rPr lang="ru-RU" sz="2400" b="1" i="1" dirty="0" smtClean="0"/>
              <a:t>данни - </a:t>
            </a:r>
            <a:r>
              <a:rPr lang="ru-RU" sz="2400" dirty="0" smtClean="0"/>
              <a:t>На </a:t>
            </a:r>
            <a:r>
              <a:rPr lang="ru-RU" sz="2400" dirty="0"/>
              <a:t>основата на детайлните данни може да се получат т.нар. обобщени (агрегирани) данни. Агрегирането се извършва по </a:t>
            </a:r>
            <a:r>
              <a:rPr lang="ru-RU" sz="2400" dirty="0" smtClean="0"/>
              <a:t>определени </a:t>
            </a:r>
            <a:r>
              <a:rPr lang="ru-RU" sz="2400" dirty="0"/>
              <a:t>категории. Повечето потребители на DSS работят не с детайлни, а с агрегирани данни. Архитектурата на Data Warehouse трябва да предоставя бърз и удобен начин за </a:t>
            </a:r>
            <a:r>
              <a:rPr lang="ru-RU" sz="2400" dirty="0" smtClean="0"/>
              <a:t>получаване </a:t>
            </a:r>
            <a:r>
              <a:rPr lang="ru-RU" sz="2400" dirty="0"/>
              <a:t>на необходимата информация.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212623" y="181778"/>
            <a:ext cx="968586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b="1" i="1" dirty="0" smtClean="0"/>
              <a:t>Метаданни</a:t>
            </a:r>
            <a:r>
              <a:rPr lang="ru-RU" sz="2400" dirty="0" smtClean="0"/>
              <a:t> - За </a:t>
            </a:r>
            <a:r>
              <a:rPr lang="ru-RU" sz="2400" dirty="0"/>
              <a:t>удобство при работа с Data Warehouse е необходима </a:t>
            </a:r>
            <a:r>
              <a:rPr lang="ru-RU" sz="2400" dirty="0" smtClean="0"/>
              <a:t>информация </a:t>
            </a:r>
            <a:r>
              <a:rPr lang="ru-RU" sz="2400" dirty="0"/>
              <a:t>за съдържащите се в Data Warehouse данни. Такава информация се нарича метаданни (данни за данните). </a:t>
            </a:r>
            <a:r>
              <a:rPr lang="ru-RU" sz="2400" dirty="0" smtClean="0"/>
              <a:t>Метаданните </a:t>
            </a:r>
            <a:r>
              <a:rPr lang="ru-RU" sz="2400" dirty="0"/>
              <a:t>са длъжни да отговарят на следните въпроси: какво, кой, къде, как, кога и защо. </a:t>
            </a:r>
            <a:endParaRPr lang="ru-RU" sz="2400" dirty="0" smtClean="0"/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Какво </a:t>
            </a:r>
            <a:r>
              <a:rPr lang="ru-RU" sz="2400" dirty="0"/>
              <a:t>(описание на обекти) – метаданните описват обекти от предметната област, информацията за които се съхранява в Data Warehouse. </a:t>
            </a:r>
            <a:endParaRPr lang="en-US" sz="2400" dirty="0" smtClean="0"/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Такова описание включва: атрибутите на обекта, техните възможни значения, съответстващите полета в информационните структури на Data Warehouse, източниците на информация за обектите и др.; </a:t>
            </a:r>
          </a:p>
        </p:txBody>
      </p:sp>
    </p:spTree>
    <p:extLst>
      <p:ext uri="{BB962C8B-B14F-4D97-AF65-F5344CB8AC3E}">
        <p14:creationId xmlns:p14="http://schemas.microsoft.com/office/powerpoint/2010/main" val="4282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26</a:t>
            </a:fld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032000" y="114777"/>
            <a:ext cx="1005839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Кой </a:t>
            </a:r>
            <a:r>
              <a:rPr lang="ru-RU" sz="2400" dirty="0"/>
              <a:t>(описание на потребителите) – метаданните описват категориите от потребители, използващи данните. Те описват правата за достъп до данните, а така също включват в себе си сведения за потребителите; </a:t>
            </a:r>
            <a:endParaRPr lang="ru-RU" sz="2400" dirty="0" smtClean="0"/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Къде </a:t>
            </a:r>
            <a:r>
              <a:rPr lang="ru-RU" sz="2400" dirty="0"/>
              <a:t>(описание на местата за съхранение) – метаданните описват местоположението на сървърите, работните станции, източниците на данни, инсталираните програмни средства и разпределението на данните между тях; </a:t>
            </a:r>
            <a:endParaRPr lang="ru-RU" sz="2400" dirty="0" smtClean="0"/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Как </a:t>
            </a:r>
            <a:r>
              <a:rPr lang="ru-RU" sz="2400" dirty="0"/>
              <a:t>(описание на действията) – метаданните описват </a:t>
            </a:r>
            <a:r>
              <a:rPr lang="ru-RU" sz="2400" dirty="0" smtClean="0"/>
              <a:t>дейностите</a:t>
            </a:r>
            <a:r>
              <a:rPr lang="ru-RU" sz="2400" dirty="0"/>
              <a:t>, извършвани на сървърите, работните станции, </a:t>
            </a:r>
            <a:r>
              <a:rPr lang="ru-RU" sz="2400" dirty="0" smtClean="0"/>
              <a:t>източниците </a:t>
            </a:r>
            <a:r>
              <a:rPr lang="ru-RU" sz="2400" dirty="0"/>
              <a:t>на данни, инсталираните програмни средства и </a:t>
            </a:r>
            <a:r>
              <a:rPr lang="ru-RU" sz="2400" dirty="0" smtClean="0"/>
              <a:t>разпределението </a:t>
            </a:r>
            <a:r>
              <a:rPr lang="ru-RU" sz="2400" dirty="0"/>
              <a:t>на данните между тях;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36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27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33601" y="170489"/>
            <a:ext cx="99680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Кога (описание на продължителността) – метаданните описват продължителността за изпълнение на операциите, извършвани над данните (агрегиране, извличане, архивиране и др.); </a:t>
            </a:r>
            <a:endParaRPr lang="ru-RU" sz="2400" dirty="0" smtClean="0">
              <a:solidFill>
                <a:prstClr val="black"/>
              </a:solidFill>
            </a:endParaRPr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>
                <a:solidFill>
                  <a:prstClr val="black"/>
                </a:solidFill>
              </a:rPr>
              <a:t>Защо </a:t>
            </a:r>
            <a:r>
              <a:rPr lang="ru-RU" sz="2400" dirty="0">
                <a:solidFill>
                  <a:prstClr val="black"/>
                </a:solidFill>
              </a:rPr>
              <a:t>(описание на причините) – метаданните описват причините, довели до изпълнение на операциите над данните. Това може да бъдат изискванията на потребителите, статистика за обръщение към данните и др. </a:t>
            </a:r>
            <a:endParaRPr lang="ru-RU" sz="2400" dirty="0" smtClean="0">
              <a:solidFill>
                <a:prstClr val="black"/>
              </a:solidFill>
            </a:endParaRPr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Тъй като метаданните играят важна роля в процеса на </a:t>
            </a:r>
            <a:r>
              <a:rPr lang="ru-RU" sz="2400" dirty="0" smtClean="0"/>
              <a:t>работа </a:t>
            </a:r>
            <a:r>
              <a:rPr lang="ru-RU" sz="2400" dirty="0"/>
              <a:t>с Data Warehouse, то към тях трябва да има осигурен удобен достъп. Затова те се съхраняват в самостоятелно хранилище за метаданни с удобен потребителски интерфейс. </a:t>
            </a:r>
            <a:endParaRPr lang="ru-RU" sz="2400" dirty="0" smtClean="0"/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i="1" dirty="0" smtClean="0"/>
              <a:t>Информационни </a:t>
            </a:r>
            <a:r>
              <a:rPr lang="ru-RU" sz="2400" i="1" dirty="0"/>
              <a:t>потоци. </a:t>
            </a:r>
            <a:endParaRPr lang="ru-RU" sz="2400" i="1" dirty="0" smtClean="0"/>
          </a:p>
          <a:p>
            <a:pPr lvl="0"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Данните</a:t>
            </a:r>
            <a:r>
              <a:rPr lang="ru-RU" sz="2400" dirty="0"/>
              <a:t>, които постъпват, които се обработват и които се съхраняват в Data Warehouse от </a:t>
            </a:r>
            <a:r>
              <a:rPr lang="ru-RU" sz="2400" dirty="0" smtClean="0"/>
              <a:t>оперативните </a:t>
            </a:r>
            <a:r>
              <a:rPr lang="ru-RU" sz="2400" dirty="0"/>
              <a:t>източници на данни, образуват следните </a:t>
            </a:r>
            <a:r>
              <a:rPr lang="ru-RU" sz="2400" dirty="0" smtClean="0"/>
              <a:t>информационни </a:t>
            </a:r>
            <a:r>
              <a:rPr lang="ru-RU" sz="2400" dirty="0"/>
              <a:t>потоци: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131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28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237784"/>
            <a:ext cx="10013244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Входен </a:t>
            </a:r>
            <a:r>
              <a:rPr lang="ru-RU" sz="2400" dirty="0" smtClean="0">
                <a:solidFill>
                  <a:prstClr val="black"/>
                </a:solidFill>
              </a:rPr>
              <a:t>поток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данните, които се получават от източниците на данни; </a:t>
            </a:r>
          </a:p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Обобщаващ поток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агрегирането на детайлните данни и тяхното съхранение; </a:t>
            </a:r>
          </a:p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Архивен поток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детайлните данни; </a:t>
            </a:r>
          </a:p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Поток на метаданните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потока на информация за данните към склада за метаданни; </a:t>
            </a:r>
          </a:p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Изходен </a:t>
            </a:r>
            <a:r>
              <a:rPr lang="ru-RU" sz="2400" dirty="0" smtClean="0">
                <a:solidFill>
                  <a:prstClr val="black"/>
                </a:solidFill>
              </a:rPr>
              <a:t>поток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данните, извличани от потребителите; 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892175" lvl="0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Обратен </a:t>
            </a:r>
            <a:r>
              <a:rPr lang="ru-RU" sz="2400" dirty="0">
                <a:solidFill>
                  <a:prstClr val="black"/>
                </a:solidFill>
              </a:rPr>
              <a:t>поток </a:t>
            </a:r>
            <a:r>
              <a:rPr lang="ru-RU" sz="2400" dirty="0" smtClean="0">
                <a:solidFill>
                  <a:prstClr val="black"/>
                </a:solidFill>
              </a:rPr>
              <a:t>– </a:t>
            </a:r>
            <a:r>
              <a:rPr lang="ru-RU" sz="2400" dirty="0">
                <a:solidFill>
                  <a:prstClr val="black"/>
                </a:solidFill>
              </a:rPr>
              <a:t>образува се от прочистените данни, записвани обратно в оперативните източници на данни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</a:p>
          <a:p>
            <a:pPr lvl="0"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Най-мощен от информационните потоци в Data Warehouse е входният – свързан с преноса на данни от оперативните </a:t>
            </a:r>
            <a:r>
              <a:rPr lang="ru-RU" sz="2400" dirty="0" smtClean="0"/>
              <a:t>източници </a:t>
            </a:r>
            <a:r>
              <a:rPr lang="ru-RU" sz="2400" dirty="0"/>
              <a:t>на данни.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29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70723"/>
            <a:ext cx="10035821" cy="633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350838" algn="just">
              <a:lnSpc>
                <a:spcPct val="13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Система за подпомагане вземането на решения </a:t>
            </a:r>
            <a:r>
              <a:rPr lang="bg-BG" sz="2400" dirty="0" smtClean="0">
                <a:latin typeface="Cambria" panose="02040503050406030204" pitchFamily="18" charset="0"/>
              </a:rPr>
              <a:t>DSS;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Предприятията често се нуждаят от бързо проектиране и мигновено внедряване на склад от данни, който да осигури акуратна и смислена информация. Системата за подпомагане на вземане на решения в рамките на склада от данни е изключително важен фактор за оптимизиране на възвращаемостта на инвестицията в изграждане на склад от данни. Потребителите на системата във всички нива на организацията имат достъп до многообразната информация. Разминаването между информацията и невъзможността да се експериментира предварително ефекта от едно решение налага развитието на системите за подпомагане на вземането на управленски решения – DSS.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DSS е предложена в началото на 70</a:t>
            </a:r>
            <a:r>
              <a:rPr lang="bg-BG" sz="2400" baseline="30000" dirty="0">
                <a:solidFill>
                  <a:prstClr val="black"/>
                </a:solidFill>
              </a:rPr>
              <a:t>-те</a:t>
            </a:r>
            <a:r>
              <a:rPr lang="bg-BG" sz="2400" dirty="0">
                <a:solidFill>
                  <a:prstClr val="black"/>
                </a:solidFill>
              </a:rPr>
              <a:t> от изследователите на информационни системи. </a:t>
            </a:r>
          </a:p>
        </p:txBody>
      </p:sp>
    </p:spTree>
    <p:extLst>
      <p:ext uri="{BB962C8B-B14F-4D97-AF65-F5344CB8AC3E}">
        <p14:creationId xmlns:p14="http://schemas.microsoft.com/office/powerpoint/2010/main" val="35718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</a:t>
            </a:fld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449689" y="825740"/>
            <a:ext cx="920044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i="1" dirty="0">
                <a:latin typeface="Cambria" panose="02040503050406030204" pitchFamily="18" charset="0"/>
              </a:rPr>
              <a:t>Управленско решение </a:t>
            </a:r>
            <a:r>
              <a:rPr lang="bg-BG" sz="2400" dirty="0">
                <a:latin typeface="Cambria" panose="02040503050406030204" pitchFamily="18" charset="0"/>
              </a:rPr>
              <a:t>– предписание за действие към субект от системата, като предварително е направен избор от възможни алтернативи по определен критерий. </a:t>
            </a:r>
          </a:p>
          <a:p>
            <a:pPr indent="457200" algn="just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dirty="0">
                <a:latin typeface="Cambria" panose="02040503050406030204" pitchFamily="18" charset="0"/>
              </a:rPr>
              <a:t> </a:t>
            </a:r>
            <a:r>
              <a:rPr lang="bg-BG" sz="2400" dirty="0" smtClean="0">
                <a:latin typeface="Cambria" panose="02040503050406030204" pitchFamily="18" charset="0"/>
              </a:rPr>
              <a:t>Процесът </a:t>
            </a:r>
            <a:r>
              <a:rPr lang="bg-BG" sz="2400" dirty="0">
                <a:latin typeface="Cambria" panose="02040503050406030204" pitchFamily="18" charset="0"/>
              </a:rPr>
              <a:t>на вземане на решения преминава през няколко етапа и е тясно свързан с използването на различни видове информация, от чието качество зависят резултатите от изпълнението на избраното решение. Различните етапи, през които се преминава при вземането на решение, са показани на </a:t>
            </a:r>
            <a:r>
              <a:rPr lang="bg-BG" sz="2400" dirty="0" smtClean="0">
                <a:latin typeface="Cambria" panose="02040503050406030204" pitchFamily="18" charset="0"/>
              </a:rPr>
              <a:t>Фигура 1. </a:t>
            </a:r>
            <a:endParaRPr lang="bg-BG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30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38712"/>
            <a:ext cx="986648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Предпоставки – </a:t>
            </a:r>
            <a:r>
              <a:rPr lang="bg-BG" sz="2400" dirty="0" smtClean="0">
                <a:solidFill>
                  <a:prstClr val="black"/>
                </a:solidFill>
              </a:rPr>
              <a:t>необходимост </a:t>
            </a:r>
            <a:r>
              <a:rPr lang="bg-BG" sz="2400" dirty="0">
                <a:solidFill>
                  <a:prstClr val="black"/>
                </a:solidFill>
              </a:rPr>
              <a:t>от генериране на предложения, а не само представяне на данни и отчети; разработка на математически модели за конкретни ситуации, развитие на DBMS и осигуряваната от нея богата информация. </a:t>
            </a:r>
          </a:p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Цел на DSS – да позволи на мениджърите да намерят отговора на въпросите и да помогне при вземането на по-добро решение чрез количествени и графични модели.</a:t>
            </a:r>
          </a:p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Разминаването между информацията и невъзможността да се експериментира предварително ефекта от едно решение налага развитието на системи за подпомагане на управленски решения DSS. </a:t>
            </a:r>
          </a:p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DSS </a:t>
            </a:r>
            <a:r>
              <a:rPr lang="bg-BG" sz="2400" dirty="0">
                <a:solidFill>
                  <a:prstClr val="black"/>
                </a:solidFill>
              </a:rPr>
              <a:t>е компютърно базирана система, която помага на тези, които вземат решение и са изправени пред лошо структурирани проблеми чрез директно взаимодействие на данните с аналитични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2473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31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44889" y="133310"/>
            <a:ext cx="9843909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Класическите средства за реализация на системите за подпомагане на решението са изключително близки с тези, за разработване на системи за управление на база от данни. Основната разлика е, че в DSS присъстват и модули позволяващи анализ на информацията.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Тя е ориентирана към специални проблеми и е тясно свързана с информационните потребности на носителя на решението. Използват диалог, приложение на различни модели и графично представяне на информацията. DSS включва три основни компонента: база данни, база модели и потребителски интерфейс.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От базите данни на УИС за оперативна дейност се предоставят чрез процес на извличане структури от данни за DSS в собствена DSS база данни. От тази база данни могат да се направят анализи директно от потребителя (мениджъра). </a:t>
            </a:r>
          </a:p>
        </p:txBody>
      </p:sp>
    </p:spTree>
    <p:extLst>
      <p:ext uri="{BB962C8B-B14F-4D97-AF65-F5344CB8AC3E}">
        <p14:creationId xmlns:p14="http://schemas.microsoft.com/office/powerpoint/2010/main" val="322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32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97245"/>
            <a:ext cx="10013244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За по-нататъшни анализи, данните се трансформират, а резултатите се извеждат или на екрана или отново се записват в базата от данни, за да могат отново да се използват по нататък. В някои случаи потребителя може да използва посредник, за да може да получи от системата необходимата му информация. Като се има предвид целта на системата, а именно че потребителя трябва да е в тясна връзка с приложния модел, се препоръчва лично използване на системата от потребителя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За да се реализира една система за подпомагане на решения, може да се използват </a:t>
            </a:r>
            <a:r>
              <a:rPr lang="bg-BG" sz="2400" dirty="0" smtClean="0">
                <a:solidFill>
                  <a:prstClr val="black"/>
                </a:solidFill>
              </a:rPr>
              <a:t>инструменти </a:t>
            </a:r>
            <a:r>
              <a:rPr lang="bg-BG" sz="2400" dirty="0">
                <a:solidFill>
                  <a:prstClr val="black"/>
                </a:solidFill>
              </a:rPr>
              <a:t>като електронни таблици и математически програми или да се създаде специализиран софтуер за решаване на проблеми в по-тесни области и със специализирани вградени в тях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753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33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39553"/>
            <a:ext cx="10024533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Характеристики на DSS: 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latin typeface="Cambria" panose="02040503050406030204" pitchFamily="18" charset="0"/>
              </a:rPr>
              <a:t>Компютърно базирана система, която помага на вземащите решения с полуструктурирани и неструктурирани проблеми.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mbria" panose="02040503050406030204" pitchFamily="18" charset="0"/>
              </a:rPr>
              <a:t>Подпомага</a:t>
            </a:r>
            <a:r>
              <a:rPr lang="ru-RU" sz="2400" dirty="0">
                <a:latin typeface="Cambria" panose="02040503050406030204" pitchFamily="18" charset="0"/>
              </a:rPr>
              <a:t>, но не заменя вземащите </a:t>
            </a:r>
            <a:r>
              <a:rPr lang="ru-RU" sz="2400" dirty="0" smtClean="0">
                <a:latin typeface="Cambria" panose="02040503050406030204" pitchFamily="18" charset="0"/>
              </a:rPr>
              <a:t>решения.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mbria" panose="02040503050406030204" pitchFamily="18" charset="0"/>
              </a:rPr>
              <a:t>Комбинира </a:t>
            </a:r>
            <a:r>
              <a:rPr lang="ru-RU" sz="2400" dirty="0">
                <a:latin typeface="Cambria" panose="02040503050406030204" pitchFamily="18" charset="0"/>
              </a:rPr>
              <a:t>данни и теоретични принципни модели в краен продукт – модел на реална ситуация и варианти на решения. 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Предимства при използването на DSS: 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latin typeface="Cambria" panose="02040503050406030204" pitchFamily="18" charset="0"/>
              </a:rPr>
              <a:t>Решаване на комплексни проблеми за кратък </a:t>
            </a:r>
            <a:r>
              <a:rPr lang="ru-RU" sz="2400" dirty="0" smtClean="0">
                <a:latin typeface="Cambria" panose="02040503050406030204" pitchFamily="18" charset="0"/>
              </a:rPr>
              <a:t>период. 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mbria" panose="02040503050406030204" pitchFamily="18" charset="0"/>
              </a:rPr>
              <a:t>Възможност </a:t>
            </a:r>
            <a:r>
              <a:rPr lang="ru-RU" sz="2400" dirty="0">
                <a:latin typeface="Cambria" panose="02040503050406030204" pitchFamily="18" charset="0"/>
              </a:rPr>
              <a:t>за тестване на различни сценарии или да се отговори бързо на спешно възникнала </a:t>
            </a:r>
            <a:r>
              <a:rPr lang="ru-RU" sz="2400" dirty="0" smtClean="0">
                <a:latin typeface="Cambria" panose="02040503050406030204" pitchFamily="18" charset="0"/>
              </a:rPr>
              <a:t>ситуация.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mbria" panose="02040503050406030204" pitchFamily="18" charset="0"/>
              </a:rPr>
              <a:t>Подобряване </a:t>
            </a:r>
            <a:r>
              <a:rPr lang="ru-RU" sz="2400" dirty="0">
                <a:latin typeface="Cambria" panose="02040503050406030204" pitchFamily="18" charset="0"/>
              </a:rPr>
              <a:t>в комуникациите и печалба от по-добро вникване в конкретните </a:t>
            </a:r>
            <a:r>
              <a:rPr lang="ru-RU" sz="2400" dirty="0" smtClean="0">
                <a:latin typeface="Cambria" panose="02040503050406030204" pitchFamily="18" charset="0"/>
              </a:rPr>
              <a:t>ситуации. </a:t>
            </a:r>
          </a:p>
        </p:txBody>
      </p:sp>
    </p:spTree>
    <p:extLst>
      <p:ext uri="{BB962C8B-B14F-4D97-AF65-F5344CB8AC3E}">
        <p14:creationId xmlns:p14="http://schemas.microsoft.com/office/powerpoint/2010/main" val="14181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34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90044" y="37615"/>
            <a:ext cx="1000195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Намаляване на разходите за организацията и подобряване на мениджърския контрол. </a:t>
            </a:r>
          </a:p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Увеличава ефективността на вземане на </a:t>
            </a:r>
            <a:r>
              <a:rPr lang="ru-RU" sz="2400" dirty="0" smtClean="0">
                <a:solidFill>
                  <a:prstClr val="black"/>
                </a:solidFill>
              </a:rPr>
              <a:t>решения.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b="1" i="1" dirty="0">
                <a:solidFill>
                  <a:prstClr val="black"/>
                </a:solidFill>
              </a:rPr>
              <a:t>Типове DSS</a:t>
            </a:r>
          </a:p>
          <a:p>
            <a:pPr marL="892175" indent="-350838" algn="just">
              <a:lnSpc>
                <a:spcPct val="13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prstClr val="black"/>
                </a:solidFill>
              </a:rPr>
              <a:t> Специализирани </a:t>
            </a:r>
            <a:r>
              <a:rPr lang="bg-BG" sz="2400" dirty="0" smtClean="0">
                <a:solidFill>
                  <a:prstClr val="black"/>
                </a:solidFill>
              </a:rPr>
              <a:t>DSS;</a:t>
            </a:r>
            <a:endParaRPr lang="bg-BG" sz="2400" dirty="0">
              <a:solidFill>
                <a:prstClr val="black"/>
              </a:solidFill>
            </a:endParaRPr>
          </a:p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Създадени </a:t>
            </a:r>
            <a:r>
              <a:rPr lang="bg-BG" sz="2400" dirty="0">
                <a:solidFill>
                  <a:prstClr val="black"/>
                </a:solidFill>
              </a:rPr>
              <a:t>за конкретни приложения и </a:t>
            </a:r>
            <a:r>
              <a:rPr lang="bg-BG" sz="2400" dirty="0" smtClean="0">
                <a:solidFill>
                  <a:prstClr val="black"/>
                </a:solidFill>
              </a:rPr>
              <a:t>организации по </a:t>
            </a:r>
            <a:r>
              <a:rPr lang="bg-BG" sz="2400" dirty="0">
                <a:solidFill>
                  <a:prstClr val="black"/>
                </a:solidFill>
              </a:rPr>
              <a:t>поръчка на заявител и са съобразени изцяло с изискванията на потребителите. Не могат да се прилагат в други области и ситуации.</a:t>
            </a:r>
          </a:p>
          <a:p>
            <a:pPr marL="892175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Генератори;</a:t>
            </a:r>
            <a:endParaRPr lang="bg-BG" sz="2400" dirty="0">
              <a:solidFill>
                <a:prstClr val="black"/>
              </a:solidFill>
            </a:endParaRPr>
          </a:p>
          <a:p>
            <a:pPr indent="36195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 smtClean="0">
                <a:solidFill>
                  <a:prstClr val="black"/>
                </a:solidFill>
              </a:rPr>
              <a:t>DSS </a:t>
            </a:r>
            <a:r>
              <a:rPr lang="bg-BG" sz="2400" dirty="0">
                <a:solidFill>
                  <a:prstClr val="black"/>
                </a:solidFill>
              </a:rPr>
              <a:t>генератор често се използва за да се създаде специализирана DSS. Това е компютърна програма която дава възможност за бързо и лесно създаване на специализирани DSS. Вместо използване на език за програмиране се използват вградени компютърни модели. Един от първите генератори </a:t>
            </a:r>
            <a:r>
              <a:rPr lang="bg-BG" sz="2400" dirty="0" smtClean="0">
                <a:solidFill>
                  <a:prstClr val="black"/>
                </a:solidFill>
              </a:rPr>
              <a:t>е </a:t>
            </a:r>
            <a:r>
              <a:rPr lang="bg-BG" sz="2400" dirty="0">
                <a:solidFill>
                  <a:prstClr val="black"/>
                </a:solidFill>
              </a:rPr>
              <a:t>Geodata Analysis and Display System (GADS) IBM 70</a:t>
            </a:r>
            <a:r>
              <a:rPr lang="bg-BG" sz="2400" baseline="30000" dirty="0">
                <a:solidFill>
                  <a:prstClr val="black"/>
                </a:solidFill>
              </a:rPr>
              <a:t>-те</a:t>
            </a:r>
            <a:r>
              <a:rPr lang="bg-BG" sz="2400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85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291644" y="153876"/>
            <a:ext cx="9651999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Като генератори се използват </a:t>
            </a:r>
            <a:r>
              <a:rPr lang="bg-BG" sz="2400" dirty="0" smtClean="0">
                <a:solidFill>
                  <a:prstClr val="black"/>
                </a:solidFill>
              </a:rPr>
              <a:t>и </a:t>
            </a:r>
            <a:r>
              <a:rPr lang="bg-BG" sz="2400" dirty="0">
                <a:solidFill>
                  <a:prstClr val="black"/>
                </a:solidFill>
              </a:rPr>
              <a:t>електронните </a:t>
            </a:r>
            <a:r>
              <a:rPr lang="bg-BG" sz="2400" dirty="0" smtClean="0">
                <a:solidFill>
                  <a:prstClr val="black"/>
                </a:solidFill>
              </a:rPr>
              <a:t>таблици, и </a:t>
            </a:r>
            <a:r>
              <a:rPr lang="bg-BG" sz="2400" dirty="0">
                <a:solidFill>
                  <a:prstClr val="black"/>
                </a:solidFill>
              </a:rPr>
              <a:t>интегрираните пакети с бази данни. Електронните таблици имат някой предимства като генератори на DSS:</a:t>
            </a:r>
          </a:p>
          <a:p>
            <a:pPr marL="892175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 smtClean="0">
                <a:solidFill>
                  <a:prstClr val="black"/>
                </a:solidFill>
              </a:rPr>
              <a:t>Широко </a:t>
            </a:r>
            <a:r>
              <a:rPr lang="bg-BG" sz="2400" dirty="0">
                <a:solidFill>
                  <a:prstClr val="black"/>
                </a:solidFill>
              </a:rPr>
              <a:t>разпространение и познат интерфейс.</a:t>
            </a:r>
          </a:p>
          <a:p>
            <a:pPr marL="892175" lvl="0" indent="-34290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Включват вградени финансови и математически функции, които помагат за комплексно решаване на проблеми.</a:t>
            </a:r>
          </a:p>
          <a:p>
            <a:pPr marL="892175" lvl="0" indent="-34290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Съдържат вградени езици за програмиране и макроси, с които могат да се изграждат специфични и сложни модели</a:t>
            </a:r>
          </a:p>
          <a:p>
            <a:pPr marL="892175" lvl="0" indent="-34290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Възможност да се въвеждат данни директно от други пакети бази </a:t>
            </a:r>
            <a:r>
              <a:rPr lang="bg-BG" sz="2400" dirty="0" smtClean="0">
                <a:solidFill>
                  <a:prstClr val="black"/>
                </a:solidFill>
              </a:rPr>
              <a:t>данни.</a:t>
            </a:r>
          </a:p>
          <a:p>
            <a:pPr indent="3619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 DBMS като DBASE, MS ACCESS и други освен управлението на данните съдържат и инструменти за обработка и манипулиране на данните и за създаване </a:t>
            </a:r>
            <a:r>
              <a:rPr lang="bg-BG" sz="2400" dirty="0" smtClean="0">
                <a:solidFill>
                  <a:prstClr val="black"/>
                </a:solidFill>
              </a:rPr>
              <a:t>на </a:t>
            </a:r>
            <a:r>
              <a:rPr lang="bg-BG" sz="2400" dirty="0">
                <a:solidFill>
                  <a:prstClr val="black"/>
                </a:solidFill>
              </a:rPr>
              <a:t>модели. </a:t>
            </a:r>
          </a:p>
          <a:p>
            <a:pPr marL="549275" lvl="0" algn="just">
              <a:lnSpc>
                <a:spcPct val="120000"/>
              </a:lnSpc>
              <a:spcAft>
                <a:spcPts val="0"/>
              </a:spcAft>
              <a:buClr>
                <a:srgbClr val="D34817">
                  <a:lumMod val="75000"/>
                </a:srgbClr>
              </a:buClr>
            </a:pP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82" y="3871380"/>
            <a:ext cx="5746574" cy="25858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36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56177" y="-9601"/>
            <a:ext cx="9877778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mbria" panose="02040503050406030204" pitchFamily="18" charset="0"/>
              </a:rPr>
              <a:t>Инструменти;</a:t>
            </a:r>
            <a:endParaRPr lang="ru-RU" sz="2400" dirty="0">
              <a:latin typeface="Cambria" panose="02040503050406030204" pitchFamily="18" charset="0"/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>
                <a:solidFill>
                  <a:prstClr val="black"/>
                </a:solidFill>
              </a:rPr>
              <a:t>DSS инструментите се използват за </a:t>
            </a:r>
            <a:r>
              <a:rPr lang="ru-RU" sz="2400" dirty="0" smtClean="0">
                <a:solidFill>
                  <a:prstClr val="black"/>
                </a:solidFill>
              </a:rPr>
              <a:t>създаването </a:t>
            </a:r>
            <a:r>
              <a:rPr lang="ru-RU" sz="2400" dirty="0">
                <a:solidFill>
                  <a:prstClr val="black"/>
                </a:solidFill>
              </a:rPr>
              <a:t>на </a:t>
            </a:r>
            <a:r>
              <a:rPr lang="ru-RU" sz="2400" dirty="0" smtClean="0">
                <a:solidFill>
                  <a:prstClr val="black"/>
                </a:solidFill>
              </a:rPr>
              <a:t>генератори </a:t>
            </a:r>
            <a:r>
              <a:rPr lang="ru-RU" sz="2400" dirty="0">
                <a:solidFill>
                  <a:prstClr val="black"/>
                </a:solidFill>
              </a:rPr>
              <a:t>или директно при създаване на специализирани DSS. Към тях се включват езици за програмиране, финансови и математически функции, оптимизационни, прогнозни и </a:t>
            </a:r>
            <a:r>
              <a:rPr lang="ru-RU" sz="2400" dirty="0" smtClean="0">
                <a:solidFill>
                  <a:prstClr val="black"/>
                </a:solidFill>
              </a:rPr>
              <a:t>симулационни </a:t>
            </a:r>
            <a:r>
              <a:rPr lang="ru-RU" sz="2400" dirty="0">
                <a:solidFill>
                  <a:prstClr val="black"/>
                </a:solidFill>
              </a:rPr>
              <a:t>модели и процедури, </a:t>
            </a:r>
            <a:r>
              <a:rPr lang="ru-RU" sz="2400" dirty="0" smtClean="0">
                <a:solidFill>
                  <a:prstClr val="black"/>
                </a:solidFill>
              </a:rPr>
              <a:t>системи </a:t>
            </a:r>
            <a:r>
              <a:rPr lang="ru-RU" sz="2400" dirty="0">
                <a:solidFill>
                  <a:prstClr val="black"/>
                </a:solidFill>
              </a:rPr>
              <a:t>за бази </a:t>
            </a:r>
            <a:r>
              <a:rPr lang="ru-RU" sz="2400" dirty="0" smtClean="0">
                <a:solidFill>
                  <a:prstClr val="black"/>
                </a:solidFill>
              </a:rPr>
              <a:t>данни и др.</a:t>
            </a: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Елементи на DSS </a:t>
            </a:r>
            <a:endParaRPr lang="ru-RU" sz="2400" dirty="0" smtClean="0"/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 smtClean="0"/>
              <a:t>На Фигура 3 </a:t>
            </a:r>
            <a:r>
              <a:rPr lang="ru-RU" sz="2400" dirty="0"/>
              <a:t>е представена връзката между трите основни </a:t>
            </a:r>
            <a:r>
              <a:rPr lang="ru-RU" sz="2400" dirty="0" smtClean="0"/>
              <a:t>елемента </a:t>
            </a:r>
            <a:r>
              <a:rPr lang="ru-RU" sz="2400" dirty="0"/>
              <a:t>на DSS. </a:t>
            </a:r>
            <a:endParaRPr lang="bg-BG" sz="2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50582" y="6446601"/>
            <a:ext cx="574657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Фиг. 3</a:t>
            </a:r>
            <a:r>
              <a:rPr lang="bg-BG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  <a:r>
              <a:rPr lang="bg-BG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Обща структура на DSS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2323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37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257777" y="102148"/>
            <a:ext cx="9719734" cy="625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Елементите на </a:t>
            </a:r>
            <a:r>
              <a:rPr lang="en-US" sz="2400" dirty="0">
                <a:solidFill>
                  <a:prstClr val="black"/>
                </a:solidFill>
              </a:rPr>
              <a:t>DSS </a:t>
            </a:r>
            <a:r>
              <a:rPr lang="bg-BG" sz="2400" dirty="0">
                <a:solidFill>
                  <a:prstClr val="black"/>
                </a:solidFill>
              </a:rPr>
              <a:t>са </a:t>
            </a:r>
            <a:r>
              <a:rPr lang="en-US" sz="2400" dirty="0">
                <a:solidFill>
                  <a:prstClr val="black"/>
                </a:solidFill>
              </a:rPr>
              <a:t>DBMS</a:t>
            </a:r>
            <a:r>
              <a:rPr lang="bg-BG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Data Base Management System</a:t>
            </a:r>
            <a:r>
              <a:rPr lang="bg-BG" sz="2400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 - </a:t>
            </a:r>
            <a:r>
              <a:rPr lang="bg-BG" sz="2400" dirty="0">
                <a:solidFill>
                  <a:prstClr val="black"/>
                </a:solidFill>
              </a:rPr>
              <a:t>Система за управление на база данни, </a:t>
            </a:r>
            <a:r>
              <a:rPr lang="en-US" sz="2400" dirty="0">
                <a:solidFill>
                  <a:prstClr val="black"/>
                </a:solidFill>
              </a:rPr>
              <a:t>MBSS </a:t>
            </a:r>
            <a:r>
              <a:rPr lang="bg-BG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Model Based Software System</a:t>
            </a:r>
            <a:r>
              <a:rPr lang="bg-BG" sz="2400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bg-BG" sz="2400" dirty="0">
                <a:solidFill>
                  <a:prstClr val="black"/>
                </a:solidFill>
              </a:rPr>
              <a:t>Софтуерна система за база модели и </a:t>
            </a:r>
            <a:r>
              <a:rPr lang="en-US" sz="2400" dirty="0">
                <a:solidFill>
                  <a:prstClr val="black"/>
                </a:solidFill>
              </a:rPr>
              <a:t>DGMS </a:t>
            </a:r>
            <a:r>
              <a:rPr lang="bg-BG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Dialog Generation and Management System</a:t>
            </a:r>
            <a:r>
              <a:rPr lang="bg-BG" sz="2400" dirty="0">
                <a:solidFill>
                  <a:prstClr val="black"/>
                </a:solidFill>
              </a:rPr>
              <a:t>) Система за генериране и управление на диалог. </a:t>
            </a:r>
            <a:endParaRPr lang="en-GB" sz="2400" dirty="0" smtClean="0">
              <a:solidFill>
                <a:prstClr val="black"/>
              </a:solidFill>
            </a:endParaRPr>
          </a:p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Система за </a:t>
            </a:r>
            <a:r>
              <a:rPr lang="ru-RU" sz="2400" dirty="0" smtClean="0"/>
              <a:t>управление </a:t>
            </a:r>
            <a:r>
              <a:rPr lang="ru-RU" sz="2400" dirty="0"/>
              <a:t>на база данни </a:t>
            </a:r>
            <a:r>
              <a:rPr lang="bg-BG" sz="2400" dirty="0" smtClean="0"/>
              <a:t>о</a:t>
            </a:r>
            <a:r>
              <a:rPr lang="ru-RU" sz="2400" dirty="0" smtClean="0"/>
              <a:t>сигурява </a:t>
            </a:r>
            <a:r>
              <a:rPr lang="ru-RU" sz="2400" dirty="0"/>
              <a:t>данни, които моделите използват при анализа и позволяват на мениджърите да задават директни въпроси. </a:t>
            </a:r>
            <a:r>
              <a:rPr lang="ru-RU" sz="2400" dirty="0" smtClean="0"/>
              <a:t>Източници </a:t>
            </a:r>
            <a:r>
              <a:rPr lang="ru-RU" sz="2400" dirty="0"/>
              <a:t>за тази система </a:t>
            </a:r>
            <a:r>
              <a:rPr lang="ru-RU" sz="2400" dirty="0" smtClean="0"/>
              <a:t>са: </a:t>
            </a:r>
            <a:r>
              <a:rPr lang="ru-RU" sz="2400" dirty="0"/>
              <a:t>първични данни от </a:t>
            </a:r>
            <a:r>
              <a:rPr lang="ru-RU" sz="2400" dirty="0" smtClean="0"/>
              <a:t>организацията</a:t>
            </a:r>
            <a:r>
              <a:rPr lang="ru-RU" sz="2400" dirty="0"/>
              <a:t>; външни данни </a:t>
            </a:r>
            <a:r>
              <a:rPr lang="ru-RU" sz="2400" dirty="0" smtClean="0"/>
              <a:t>въведени </a:t>
            </a:r>
            <a:r>
              <a:rPr lang="ru-RU" sz="2400" dirty="0"/>
              <a:t>директно </a:t>
            </a:r>
            <a:r>
              <a:rPr lang="ru-RU" sz="2400" dirty="0" smtClean="0"/>
              <a:t>от </a:t>
            </a:r>
            <a:r>
              <a:rPr lang="ru-RU" sz="2400" dirty="0"/>
              <a:t>потребителя в процеса на работа със системата. DBMS извлича необходимите данни и ги съхранява в базата на DSS. Системата изпълнява различни функции, включително управление съхраняването на данни, извлича необходимите данни от базата и генерира разнообразни отчети.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38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1999" y="114777"/>
            <a:ext cx="99680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 </a:t>
            </a:r>
            <a:r>
              <a:rPr lang="en-US" sz="2400" dirty="0">
                <a:solidFill>
                  <a:prstClr val="black"/>
                </a:solidFill>
              </a:rPr>
              <a:t>MBSS</a:t>
            </a:r>
            <a:r>
              <a:rPr lang="bg-BG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се създават и съхраняват моделите за анализ на </a:t>
            </a:r>
            <a:r>
              <a:rPr lang="ru-RU" sz="2400" dirty="0" smtClean="0">
                <a:solidFill>
                  <a:prstClr val="black"/>
                </a:solidFill>
              </a:rPr>
              <a:t>решенията</a:t>
            </a:r>
            <a:r>
              <a:rPr lang="ru-RU" sz="2400" dirty="0">
                <a:solidFill>
                  <a:prstClr val="black"/>
                </a:solidFill>
              </a:rPr>
              <a:t>. Системата съдържа както стандартни модели, така и </a:t>
            </a:r>
            <a:r>
              <a:rPr lang="ru-RU" sz="2400" dirty="0" smtClean="0">
                <a:solidFill>
                  <a:prstClr val="black"/>
                </a:solidFill>
              </a:rPr>
              <a:t>предоставя </a:t>
            </a:r>
            <a:r>
              <a:rPr lang="ru-RU" sz="2400" dirty="0">
                <a:solidFill>
                  <a:prstClr val="black"/>
                </a:solidFill>
              </a:rPr>
              <a:t>възможност за създаване на собствени модели според конкретните обстоятелства на решавания проблем. DSS изисква софтуерна система, която да осигури </a:t>
            </a:r>
            <a:r>
              <a:rPr lang="ru-RU" sz="2400" dirty="0" smtClean="0">
                <a:solidFill>
                  <a:prstClr val="black"/>
                </a:solidFill>
              </a:rPr>
              <a:t>изпълнението </a:t>
            </a:r>
            <a:r>
              <a:rPr lang="ru-RU" sz="2400" dirty="0">
                <a:solidFill>
                  <a:prstClr val="black"/>
                </a:solidFill>
              </a:rPr>
              <a:t>на три важни </a:t>
            </a:r>
            <a:r>
              <a:rPr lang="ru-RU" sz="2400" dirty="0" smtClean="0">
                <a:solidFill>
                  <a:prstClr val="black"/>
                </a:solidFill>
              </a:rPr>
              <a:t>операции:</a:t>
            </a:r>
          </a:p>
          <a:p>
            <a:pPr marL="892175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Взаимодействие с DGMS, така че потребителя да вижда моделите които могат да се използват, изисква данни недостъпни в DBMS,  показва резултатите от анализа на моделите. </a:t>
            </a:r>
          </a:p>
          <a:p>
            <a:pPr marL="892175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 Управление на моделите – предоставяне на възможност за избор на модел от потребителя, за задаване на параметри и съгласуване на данните от базата. </a:t>
            </a:r>
          </a:p>
          <a:p>
            <a:pPr marL="892175" indent="-3429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Font typeface="Cambria" panose="02040503050406030204" pitchFamily="18" charset="0"/>
              <a:buChar char="‑"/>
            </a:pPr>
            <a:r>
              <a:rPr lang="bg-BG" sz="2400" dirty="0">
                <a:solidFill>
                  <a:prstClr val="black"/>
                </a:solidFill>
              </a:rPr>
              <a:t>Взаимодействие с DBMS за получаване на необходимите данни за избрания модел.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39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40090" y="33937"/>
            <a:ext cx="10239022" cy="682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 indent="450850" algn="just">
              <a:lnSpc>
                <a:spcPct val="114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За да се използва от мениджърите, системата за управление на моделите трябва да работи извънредно точно и прецизно. Когато моделите са трудни за възприемане, те не се използват от мениджърите. Системата включва функциите добавяне, изтриване промяна на моделите, каталози, възможност за свързване – създаване на нови модели чрез предефиниране и обединяване. Важен елемент е връзката на системата с DBMS, която осигурява реални данни за експониране на моделите в конкретната бизнес обстановка. </a:t>
            </a:r>
            <a:endParaRPr lang="bg-BG" sz="2400" dirty="0" smtClean="0">
              <a:solidFill>
                <a:prstClr val="black"/>
              </a:solidFill>
            </a:endParaRPr>
          </a:p>
          <a:p>
            <a:pPr marR="1905" algn="just">
              <a:lnSpc>
                <a:spcPct val="114000"/>
              </a:lnSpc>
              <a:buClr>
                <a:srgbClr val="D34817">
                  <a:lumMod val="75000"/>
                </a:srgbClr>
              </a:buClr>
            </a:pPr>
            <a:r>
              <a:rPr lang="bg-BG" sz="2400" b="1" i="1" dirty="0">
                <a:solidFill>
                  <a:prstClr val="black"/>
                </a:solidFill>
              </a:rPr>
              <a:t>Класификация на моделите </a:t>
            </a:r>
            <a:endParaRPr lang="bg-BG" sz="2400" b="1" i="1" dirty="0" smtClean="0">
              <a:solidFill>
                <a:prstClr val="black"/>
              </a:solidFill>
            </a:endParaRPr>
          </a:p>
          <a:p>
            <a:pPr marR="1905" indent="450850" algn="just">
              <a:lnSpc>
                <a:spcPct val="114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 smtClean="0">
                <a:solidFill>
                  <a:prstClr val="black"/>
                </a:solidFill>
              </a:rPr>
              <a:t>При </a:t>
            </a:r>
            <a:r>
              <a:rPr lang="bg-BG" sz="2400" dirty="0">
                <a:solidFill>
                  <a:prstClr val="black"/>
                </a:solidFill>
              </a:rPr>
              <a:t>нужда от помощ за вземане на решение е необходимо: да се разполага с компютър за обработка на информацията, да се разполага с достъп до база данни във фирмата или до външни източници и да се осъществи симулиране ефекта от промените в данните или  ефекта от нова информация. За целта е необходимо е да се създаде модел, който да представя реална физическа, икономическа, финансова или друга ситуация.  </a:t>
            </a:r>
          </a:p>
        </p:txBody>
      </p:sp>
    </p:spTree>
    <p:extLst>
      <p:ext uri="{BB962C8B-B14F-4D97-AF65-F5344CB8AC3E}">
        <p14:creationId xmlns:p14="http://schemas.microsoft.com/office/powerpoint/2010/main" val="17204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</a:t>
            </a:fld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29" y="247296"/>
            <a:ext cx="7952493" cy="61535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32488" y="6400799"/>
            <a:ext cx="4407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bg-BG" sz="2000" dirty="0" smtClean="0">
                <a:ea typeface="MS Mincho"/>
              </a:rPr>
              <a:t>Фиг. 1</a:t>
            </a:r>
            <a:r>
              <a:rPr lang="bg-BG" sz="2000" dirty="0">
                <a:ea typeface="MS Mincho"/>
              </a:rPr>
              <a:t>. Етапи за вземане на решение</a:t>
            </a:r>
            <a:endParaRPr lang="bg-BG" sz="2000" dirty="0">
              <a:effectLst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89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40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67465" y="92804"/>
            <a:ext cx="9855201" cy="656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b="1" i="1" dirty="0">
                <a:solidFill>
                  <a:prstClr val="black"/>
                </a:solidFill>
              </a:rPr>
              <a:t>Моделът</a:t>
            </a:r>
            <a:r>
              <a:rPr lang="bg-BG" sz="2400" dirty="0">
                <a:solidFill>
                  <a:prstClr val="black"/>
                </a:solidFill>
              </a:rPr>
              <a:t> е опростена версия на реалността, който описва връзките между съществените променливи в определена обкръжаваща </a:t>
            </a:r>
            <a:r>
              <a:rPr lang="bg-BG" sz="2400" dirty="0" smtClean="0">
                <a:solidFill>
                  <a:prstClr val="black"/>
                </a:solidFill>
              </a:rPr>
              <a:t>среда.   </a:t>
            </a: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i="1" dirty="0">
                <a:solidFill>
                  <a:prstClr val="black"/>
                </a:solidFill>
              </a:rPr>
              <a:t>Класификация на моделите според вида на решаваните </a:t>
            </a:r>
            <a:r>
              <a:rPr lang="bg-BG" sz="2400" i="1" dirty="0" smtClean="0">
                <a:solidFill>
                  <a:prstClr val="black"/>
                </a:solidFill>
              </a:rPr>
              <a:t>проблеми</a:t>
            </a:r>
            <a:endParaRPr lang="bg-BG" sz="2400" i="1" dirty="0">
              <a:solidFill>
                <a:prstClr val="black"/>
              </a:solidFill>
            </a:endParaRP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 smtClean="0">
                <a:solidFill>
                  <a:prstClr val="black"/>
                </a:solidFill>
              </a:rPr>
              <a:t>За </a:t>
            </a:r>
            <a:r>
              <a:rPr lang="bg-BG" sz="2400" dirty="0">
                <a:solidFill>
                  <a:prstClr val="black"/>
                </a:solidFill>
              </a:rPr>
              <a:t>структурирани проблеми – рационален модел; За полуструктурирани проблеми – ограничен рационален модел; за неструктурирани проблеми – подобрен рационален модел.</a:t>
            </a:r>
          </a:p>
          <a:p>
            <a:pPr marL="892175" marR="1905" indent="-350838" algn="just"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Рационален модел;</a:t>
            </a: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Принципно </a:t>
            </a:r>
            <a:r>
              <a:rPr lang="bg-BG" sz="2400" dirty="0">
                <a:solidFill>
                  <a:prstClr val="black"/>
                </a:solidFill>
              </a:rPr>
              <a:t>използване на рационален модел може да стане при следните условия: Има определена цел, изградена процедура за оценяване на алтернативите, ограничен брой алтернативи – </a:t>
            </a:r>
            <a:r>
              <a:rPr lang="bg-BG" sz="2400" dirty="0" smtClean="0">
                <a:solidFill>
                  <a:prstClr val="black"/>
                </a:solidFill>
              </a:rPr>
              <a:t>всяка </a:t>
            </a:r>
            <a:r>
              <a:rPr lang="bg-BG" sz="2400" dirty="0">
                <a:solidFill>
                  <a:prstClr val="black"/>
                </a:solidFill>
              </a:rPr>
              <a:t>от които е с известен изход.</a:t>
            </a: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 </a:t>
            </a:r>
            <a:r>
              <a:rPr lang="bg-BG" sz="2400" dirty="0" smtClean="0">
                <a:solidFill>
                  <a:prstClr val="black"/>
                </a:solidFill>
              </a:rPr>
              <a:t>Процесите </a:t>
            </a:r>
            <a:r>
              <a:rPr lang="bg-BG" sz="2400" dirty="0">
                <a:solidFill>
                  <a:prstClr val="black"/>
                </a:solidFill>
              </a:rPr>
              <a:t>обаче обикновено са по-сложни: често има много цели, които трябва да се съгласуват; не всички алтернативи са известни и в един оптимизационен модел не всички могат да бъдат отчетени; трудно могат да се определят критерии. </a:t>
            </a:r>
          </a:p>
        </p:txBody>
      </p:sp>
    </p:spTree>
    <p:extLst>
      <p:ext uri="{BB962C8B-B14F-4D97-AF65-F5344CB8AC3E}">
        <p14:creationId xmlns:p14="http://schemas.microsoft.com/office/powerpoint/2010/main" val="19345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41</a:t>
            </a:fld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144888" y="0"/>
            <a:ext cx="9889067" cy="684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 lvl="0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 някой силно структурирани ситуации, каквото е производството, рационалният оптимизационен модел може да бъде използван ефективно, но за по-слабо структурираните и неструктурираните проблеми е трудно и в някой случаи невъзможно да се приложи.</a:t>
            </a:r>
          </a:p>
          <a:p>
            <a:pPr marR="1905" lvl="0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При решаването на модела се търси най-доброто решение, което осигурява най-пълно постигането на целите. </a:t>
            </a:r>
          </a:p>
          <a:p>
            <a:pPr marL="892175" marR="190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dirty="0">
                <a:solidFill>
                  <a:prstClr val="black"/>
                </a:solidFill>
              </a:rPr>
              <a:t> </a:t>
            </a:r>
            <a:r>
              <a:rPr lang="bg-BG" sz="2400" dirty="0">
                <a:latin typeface="Cambria" panose="02040503050406030204" pitchFamily="18" charset="0"/>
              </a:rPr>
              <a:t>Ограничен рационален модел;</a:t>
            </a:r>
          </a:p>
          <a:p>
            <a:pPr marR="1905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 smtClean="0">
                <a:solidFill>
                  <a:prstClr val="black"/>
                </a:solidFill>
              </a:rPr>
              <a:t>Търси </a:t>
            </a:r>
            <a:r>
              <a:rPr lang="bg-BG" sz="2400" dirty="0">
                <a:solidFill>
                  <a:prstClr val="black"/>
                </a:solidFill>
              </a:rPr>
              <a:t>се не оптималното, а удовлетворителното решение. Решава се един проблем т.е. постига се една цел, а след това се пристъпва към следващия. Процесът може да продължи до достигане на удовлетворяващ резултат, без той да е най-добрия. Това е важно за практиката, когато не се разполага с достатъчно време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  <a:endParaRPr lang="bg-BG" dirty="0">
              <a:solidFill>
                <a:prstClr val="black"/>
              </a:solidFill>
            </a:endParaRPr>
          </a:p>
          <a:p>
            <a:pPr marR="1905" lvl="0" indent="450850" algn="just">
              <a:lnSpc>
                <a:spcPct val="114000"/>
              </a:lnSpc>
              <a:spcAft>
                <a:spcPts val="740"/>
              </a:spcAft>
              <a:buClr>
                <a:srgbClr val="D34817">
                  <a:lumMod val="75000"/>
                </a:srgbClr>
              </a:buClr>
            </a:pP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42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930400" y="0"/>
            <a:ext cx="10261600" cy="656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marR="1905" indent="-350838" algn="just"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Инкрементален </a:t>
            </a:r>
            <a:r>
              <a:rPr lang="bg-BG" sz="2400" dirty="0" smtClean="0">
                <a:latin typeface="Cambria" panose="02040503050406030204" pitchFamily="18" charset="0"/>
              </a:rPr>
              <a:t>модел;</a:t>
            </a:r>
            <a:endParaRPr lang="bg-BG" sz="2400" dirty="0">
              <a:latin typeface="Cambria" panose="02040503050406030204" pitchFamily="18" charset="0"/>
            </a:endParaRP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Модел, който подобрява ситуацията - без специално избиране на критерий или алтернативи. Мениджърите просто преминават набързо през решенията.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Всички модели използват процес на търсене, за да намерят решение. При това се използва компенсаторен процес. Той обаче може да се приложи при малки проблеми и малко на брой фактори. Само малко на брой силно структурирани модели могат да се класифицират като компенсаторни. Когато броят на факторите е голям се използва некомпенсаторен процес на търсене. В него факторите трябва да бъдат подредени по приоритет или някой от тях елиминирани.</a:t>
            </a:r>
          </a:p>
          <a:p>
            <a:pPr marR="1905" indent="450850" algn="just">
              <a:lnSpc>
                <a:spcPct val="11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Важните решения се вземат групово. Системата за подпомагане на групово вземане на решение - GDSS (Group Decision Support System) е интерактивна компютърно базирана система, която улеснява решенията на неструктурирани проблеми чрез група специалисти, които работят заедно като екип. </a:t>
            </a:r>
          </a:p>
        </p:txBody>
      </p:sp>
    </p:spTree>
    <p:extLst>
      <p:ext uri="{BB962C8B-B14F-4D97-AF65-F5344CB8AC3E}">
        <p14:creationId xmlns:p14="http://schemas.microsoft.com/office/powerpoint/2010/main" val="23319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43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783644" y="0"/>
            <a:ext cx="10193866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ru-RU" sz="2400" dirty="0"/>
              <a:t>Сценарий GDSS </a:t>
            </a:r>
            <a:endParaRPr lang="ru-RU" sz="2400" dirty="0" smtClean="0"/>
          </a:p>
          <a:p>
            <a:pPr marR="1905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/>
              <a:t>В</a:t>
            </a:r>
            <a:r>
              <a:rPr lang="ru-RU" sz="2400" dirty="0" smtClean="0"/>
              <a:t>ъзможни сценарии:</a:t>
            </a:r>
          </a:p>
          <a:p>
            <a:pPr marL="892175" marR="190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prstClr val="black"/>
                </a:solidFill>
              </a:rPr>
              <a:t>стая за решения – в оборудвана стая се срещат екипите физически, където </a:t>
            </a:r>
            <a:r>
              <a:rPr lang="ru-RU" sz="2400" dirty="0" smtClean="0">
                <a:solidFill>
                  <a:prstClr val="black"/>
                </a:solidFill>
              </a:rPr>
              <a:t>обсъждат </a:t>
            </a:r>
            <a:r>
              <a:rPr lang="ru-RU" sz="2400" dirty="0">
                <a:solidFill>
                  <a:prstClr val="black"/>
                </a:solidFill>
              </a:rPr>
              <a:t>проблемите в пряк диалог; 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892175" marR="190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локална </a:t>
            </a:r>
            <a:r>
              <a:rPr lang="ru-RU" sz="2400" dirty="0">
                <a:solidFill>
                  <a:prstClr val="black"/>
                </a:solidFill>
              </a:rPr>
              <a:t>мрежа за решения – с подходящ софтуер за компютърни комуникации. Губи се връзката – лице в лице, но е възможно да се организира бързо, без участниците да напускат работните си места. 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892175" marR="190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prstClr val="black"/>
                </a:solidFill>
              </a:rPr>
              <a:t>телеконференции </a:t>
            </a:r>
            <a:r>
              <a:rPr lang="ru-RU" sz="2400" dirty="0">
                <a:solidFill>
                  <a:prstClr val="black"/>
                </a:solidFill>
              </a:rPr>
              <a:t>– членовете са разделени на </a:t>
            </a:r>
            <a:r>
              <a:rPr lang="ru-RU" sz="2400" dirty="0" smtClean="0">
                <a:solidFill>
                  <a:prstClr val="black"/>
                </a:solidFill>
              </a:rPr>
              <a:t>подгрупи, </a:t>
            </a:r>
            <a:r>
              <a:rPr lang="ru-RU" sz="2400" dirty="0">
                <a:solidFill>
                  <a:prstClr val="black"/>
                </a:solidFill>
              </a:rPr>
              <a:t>които са физически </a:t>
            </a:r>
            <a:r>
              <a:rPr lang="ru-RU" sz="2400" dirty="0" smtClean="0">
                <a:solidFill>
                  <a:prstClr val="black"/>
                </a:solidFill>
              </a:rPr>
              <a:t>отдалечени </a:t>
            </a:r>
            <a:r>
              <a:rPr lang="ru-RU" sz="2400" dirty="0">
                <a:solidFill>
                  <a:prstClr val="black"/>
                </a:solidFill>
              </a:rPr>
              <a:t>– в различни градове. Позволява широко обсъждане между много специалисти. Подходяща е за големи </a:t>
            </a:r>
            <a:r>
              <a:rPr lang="ru-RU" sz="2400" dirty="0" smtClean="0">
                <a:solidFill>
                  <a:prstClr val="black"/>
                </a:solidFill>
              </a:rPr>
              <a:t>международни </a:t>
            </a:r>
            <a:r>
              <a:rPr lang="ru-RU" sz="2400" dirty="0">
                <a:solidFill>
                  <a:prstClr val="black"/>
                </a:solidFill>
              </a:rPr>
              <a:t>корпорации. 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44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44889" y="0"/>
            <a:ext cx="9911644" cy="555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 lvl="0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Ключовата дума за GDSS е улеснява, а не предлага алтернативи, подобрява груповия процес на вземане на решения. Тя е повече от DSS, разполага с повече хардуер, софтуер, средства за комуникации, използва различни техники за обсъждане на проблемите и решаването им. Има голям ефект при вземане на стратегически и важни за фирмата решения, определяне мисията и др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</a:p>
          <a:p>
            <a:pPr marL="0" marR="1905" lvl="1" algn="just" fontAlgn="base">
              <a:lnSpc>
                <a:spcPct val="130000"/>
              </a:lnSpc>
              <a:spcAft>
                <a:spcPts val="665"/>
              </a:spcAft>
              <a:buClr>
                <a:srgbClr val="D34817">
                  <a:lumMod val="75000"/>
                </a:srgbClr>
              </a:buClr>
            </a:pPr>
            <a:r>
              <a:rPr lang="bg-BG" sz="2400" b="1" i="1" dirty="0">
                <a:solidFill>
                  <a:prstClr val="black"/>
                </a:solidFill>
              </a:rPr>
              <a:t>Система за генериране и управление на диалог </a:t>
            </a:r>
          </a:p>
          <a:p>
            <a:pPr marL="0" marR="1905" lvl="1" indent="450850" algn="just" fontAlgn="base">
              <a:lnSpc>
                <a:spcPct val="130000"/>
              </a:lnSpc>
              <a:spcAft>
                <a:spcPts val="665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Наличието на MBSS и DBMS не е достатъчно за да се приложи ефективно DSS. DGMS  има три елемента – език за действие, език за показване (извеждане) и потребител.</a:t>
            </a:r>
            <a:endParaRPr lang="bg-BG" sz="2400" i="1" dirty="0">
              <a:solidFill>
                <a:prstClr val="black"/>
              </a:solidFill>
            </a:endParaRPr>
          </a:p>
          <a:p>
            <a:pPr marR="1905" lvl="0" indent="450850" algn="just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endParaRPr lang="bg-BG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44888" y="107271"/>
            <a:ext cx="9900355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1905" lvl="1" indent="450850" algn="just" fontAlgn="base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i="1" dirty="0">
                <a:solidFill>
                  <a:prstClr val="black"/>
                </a:solidFill>
              </a:rPr>
              <a:t>Езикът за действие </a:t>
            </a:r>
            <a:r>
              <a:rPr lang="bg-BG" sz="2400" dirty="0">
                <a:solidFill>
                  <a:prstClr val="black"/>
                </a:solidFill>
              </a:rPr>
              <a:t>определя как мениджърът комуникира със системата за подпомагане на </a:t>
            </a:r>
            <a:r>
              <a:rPr lang="bg-BG" sz="2400" dirty="0" smtClean="0">
                <a:solidFill>
                  <a:prstClr val="black"/>
                </a:solidFill>
              </a:rPr>
              <a:t>решения. Комуникацията </a:t>
            </a:r>
            <a:r>
              <a:rPr lang="bg-BG" sz="2400" dirty="0">
                <a:solidFill>
                  <a:prstClr val="black"/>
                </a:solidFill>
              </a:rPr>
              <a:t>се осъществява с клавиатурата, чрез избор от менюта и икони с мишка, с гласови или ръчно писани команди.  </a:t>
            </a:r>
            <a:endParaRPr lang="bg-BG" sz="2400" dirty="0" smtClean="0">
              <a:solidFill>
                <a:prstClr val="black"/>
              </a:solidFill>
            </a:endParaRPr>
          </a:p>
          <a:p>
            <a:pPr marL="0" marR="1905" lvl="1" indent="450850" algn="just" fontAlgn="base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DSS представя резултатите чрез </a:t>
            </a:r>
            <a:r>
              <a:rPr lang="bg-BG" sz="2400" i="1" dirty="0">
                <a:solidFill>
                  <a:prstClr val="black"/>
                </a:solidFill>
              </a:rPr>
              <a:t>език за извеждане</a:t>
            </a:r>
            <a:r>
              <a:rPr lang="bg-BG" sz="2400" dirty="0">
                <a:solidFill>
                  <a:prstClr val="black"/>
                </a:solidFill>
              </a:rPr>
              <a:t>. Той създава това, което потребителят вижда на екрана или чете на хартия. Използване на графики подобрява възприятието. </a:t>
            </a:r>
            <a:endParaRPr lang="bg-BG" sz="2400" dirty="0" smtClean="0">
              <a:solidFill>
                <a:prstClr val="black"/>
              </a:solidFill>
            </a:endParaRPr>
          </a:p>
          <a:p>
            <a:pPr marL="0" marR="1905" lvl="1" indent="450850" algn="just" fontAlgn="base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i="1" dirty="0">
                <a:solidFill>
                  <a:prstClr val="black"/>
                </a:solidFill>
              </a:rPr>
              <a:t>Знанията на потребителя</a:t>
            </a:r>
            <a:r>
              <a:rPr lang="bg-BG" sz="2400" dirty="0">
                <a:solidFill>
                  <a:prstClr val="black"/>
                </a:solidFill>
              </a:rPr>
              <a:t> са това, което той носи на интерфейса с DSS. </a:t>
            </a:r>
            <a:endParaRPr lang="bg-BG" sz="2400" dirty="0" smtClean="0">
              <a:solidFill>
                <a:prstClr val="black"/>
              </a:solidFill>
            </a:endParaRPr>
          </a:p>
          <a:p>
            <a:pPr marL="0" marR="1905" lvl="1" indent="450850" algn="just" fontAlgn="base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b="1" i="1" dirty="0" smtClean="0">
                <a:solidFill>
                  <a:prstClr val="black"/>
                </a:solidFill>
              </a:rPr>
              <a:t>DSS потребители </a:t>
            </a:r>
          </a:p>
          <a:p>
            <a:pPr marL="0" marR="1905" lvl="1" indent="450850" algn="just" fontAlgn="base">
              <a:lnSpc>
                <a:spcPct val="13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 smtClean="0">
                <a:solidFill>
                  <a:prstClr val="black"/>
                </a:solidFill>
              </a:rPr>
              <a:t>Идеалният потребител е мениджърът който взема решения. Други два типа потребители са аналитиците и съветници. 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46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73956" y="26167"/>
            <a:ext cx="10171288" cy="6878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1905" lvl="1" indent="450850" algn="just" fontAlgn="base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Аналитиците са специалисти в различни области, в които вземат решения (финанси, маркетинг, производство). Като членове на ръководния персонал те са много близко до DSS, изразходват много време за да разработват алтернативни решения на проблеми.   </a:t>
            </a:r>
          </a:p>
          <a:p>
            <a:pPr marL="0" marR="1905" lvl="1" indent="450850" algn="just" fontAlgn="base">
              <a:lnSpc>
                <a:spcPct val="120000"/>
              </a:lnSpc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Съветниците са помощници на мениджърите, които имат отговорности по вземане на решения. Те най-често работят с компютрите и програмните </a:t>
            </a:r>
            <a:r>
              <a:rPr lang="bg-BG" sz="2400" dirty="0" smtClean="0">
                <a:solidFill>
                  <a:prstClr val="black"/>
                </a:solidFill>
              </a:rPr>
              <a:t>продукти, </a:t>
            </a:r>
            <a:r>
              <a:rPr lang="bg-BG" sz="2400" dirty="0">
                <a:solidFill>
                  <a:prstClr val="black"/>
                </a:solidFill>
              </a:rPr>
              <a:t>познават добре езиците за действие и за извеждане на резултатите.  Могат точно да интерпретират получените данни от системата.  </a:t>
            </a:r>
          </a:p>
          <a:p>
            <a:pPr marL="0" marR="1905" lvl="1" indent="450850" algn="just" fontAlgn="base">
              <a:lnSpc>
                <a:spcPct val="120000"/>
              </a:lnSpc>
              <a:spcAft>
                <a:spcPts val="665"/>
              </a:spcAft>
              <a:buClr>
                <a:srgbClr val="D34817">
                  <a:lumMod val="75000"/>
                </a:srgbClr>
              </a:buClr>
            </a:pPr>
            <a:r>
              <a:rPr lang="bg-BG" sz="2400" dirty="0">
                <a:solidFill>
                  <a:prstClr val="black"/>
                </a:solidFill>
              </a:rPr>
              <a:t>Всички те трябва добре да познават проблема и да разбират взаимодействията между данните и модела. Трябва да задават правилни въпроси и да възприемат и разбират алтернативните решения. Често вземащите решения мениджъри нямат достатъчно </a:t>
            </a:r>
            <a:r>
              <a:rPr lang="bg-BG" sz="2400" dirty="0" smtClean="0">
                <a:solidFill>
                  <a:prstClr val="black"/>
                </a:solidFill>
              </a:rPr>
              <a:t>време, </a:t>
            </a:r>
            <a:r>
              <a:rPr lang="bg-BG" sz="2400" dirty="0">
                <a:solidFill>
                  <a:prstClr val="black"/>
                </a:solidFill>
              </a:rPr>
              <a:t>затова техните сътрудници трябва добре да владеят информационните технологии.  </a:t>
            </a:r>
          </a:p>
        </p:txBody>
      </p:sp>
    </p:spTree>
    <p:extLst>
      <p:ext uri="{BB962C8B-B14F-4D97-AF65-F5344CB8AC3E}">
        <p14:creationId xmlns:p14="http://schemas.microsoft.com/office/powerpoint/2010/main" val="17338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47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930400" y="160173"/>
            <a:ext cx="10069687" cy="685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1905" lvl="1" indent="450850" algn="just" fontAlgn="base">
              <a:lnSpc>
                <a:spcPct val="130000"/>
              </a:lnSpc>
              <a:spcAft>
                <a:spcPts val="330"/>
              </a:spcAft>
              <a:buClr>
                <a:srgbClr val="D34817">
                  <a:lumMod val="75000"/>
                </a:srgbClr>
              </a:buClr>
              <a:buSzPts val="1400"/>
            </a:pPr>
            <a:r>
              <a:rPr lang="bg-BG" sz="2400" b="1" i="1" dirty="0">
                <a:solidFill>
                  <a:prstClr val="black"/>
                </a:solidFill>
              </a:rPr>
              <a:t>Разработване на DSS</a:t>
            </a:r>
          </a:p>
          <a:p>
            <a:pPr marL="0" marR="1905" lvl="1" indent="450850" algn="just" fontAlgn="base">
              <a:lnSpc>
                <a:spcPct val="130000"/>
              </a:lnSpc>
              <a:spcAft>
                <a:spcPts val="330"/>
              </a:spcAft>
              <a:buClr>
                <a:srgbClr val="D34817">
                  <a:lumMod val="75000"/>
                </a:srgbClr>
              </a:buClr>
              <a:buSzPts val="1400"/>
            </a:pPr>
            <a:r>
              <a:rPr lang="bg-BG" sz="2400" dirty="0" smtClean="0">
                <a:solidFill>
                  <a:prstClr val="black"/>
                </a:solidFill>
              </a:rPr>
              <a:t>При </a:t>
            </a:r>
            <a:r>
              <a:rPr lang="bg-BG" sz="2400" dirty="0">
                <a:solidFill>
                  <a:prstClr val="black"/>
                </a:solidFill>
              </a:rPr>
              <a:t>разработване на DSS п</a:t>
            </a:r>
            <a:r>
              <a:rPr lang="ru-RU" sz="2400" dirty="0">
                <a:solidFill>
                  <a:prstClr val="black"/>
                </a:solidFill>
              </a:rPr>
              <a:t>роблеми създава неструктурираността на въпросите които се решават. Участието на вземащите решения в разработването е важно. То помага </a:t>
            </a:r>
            <a:r>
              <a:rPr lang="ru-RU" sz="2400" dirty="0" smtClean="0">
                <a:solidFill>
                  <a:prstClr val="black"/>
                </a:solidFill>
              </a:rPr>
              <a:t>както </a:t>
            </a:r>
            <a:r>
              <a:rPr lang="ru-RU" sz="2400" dirty="0">
                <a:solidFill>
                  <a:prstClr val="black"/>
                </a:solidFill>
              </a:rPr>
              <a:t>на системата, която се създава според изискванията им, така и на мениджърите, които се запознават с нея и нейните </a:t>
            </a:r>
            <a:r>
              <a:rPr lang="ru-RU" sz="2400" dirty="0" smtClean="0">
                <a:solidFill>
                  <a:prstClr val="black"/>
                </a:solidFill>
              </a:rPr>
              <a:t>възможности </a:t>
            </a:r>
            <a:r>
              <a:rPr lang="ru-RU" sz="2400" dirty="0">
                <a:solidFill>
                  <a:prstClr val="black"/>
                </a:solidFill>
              </a:rPr>
              <a:t>още в </a:t>
            </a:r>
            <a:r>
              <a:rPr lang="ru-RU" sz="2400" dirty="0" smtClean="0">
                <a:solidFill>
                  <a:prstClr val="black"/>
                </a:solidFill>
              </a:rPr>
              <a:t>процеса </a:t>
            </a:r>
            <a:r>
              <a:rPr lang="ru-RU" sz="2400" dirty="0">
                <a:solidFill>
                  <a:prstClr val="black"/>
                </a:solidFill>
              </a:rPr>
              <a:t>на нейното </a:t>
            </a:r>
            <a:r>
              <a:rPr lang="ru-RU" sz="2400" dirty="0" smtClean="0">
                <a:solidFill>
                  <a:prstClr val="black"/>
                </a:solidFill>
              </a:rPr>
              <a:t>създаване</a:t>
            </a:r>
            <a:r>
              <a:rPr lang="ru-RU" sz="2400" dirty="0">
                <a:solidFill>
                  <a:prstClr val="black"/>
                </a:solidFill>
              </a:rPr>
              <a:t>. При </a:t>
            </a:r>
            <a:r>
              <a:rPr lang="ru-RU" sz="2400" dirty="0" smtClean="0">
                <a:solidFill>
                  <a:prstClr val="black"/>
                </a:solidFill>
              </a:rPr>
              <a:t>създаването </a:t>
            </a:r>
            <a:r>
              <a:rPr lang="ru-RU" sz="2400" dirty="0">
                <a:solidFill>
                  <a:prstClr val="black"/>
                </a:solidFill>
              </a:rPr>
              <a:t>и се използва итеративния подход. В началото се избира малък проблем и се разработва докато се удовлетвори </a:t>
            </a:r>
            <a:r>
              <a:rPr lang="ru-RU" sz="2400" dirty="0" smtClean="0">
                <a:solidFill>
                  <a:prstClr val="black"/>
                </a:solidFill>
              </a:rPr>
              <a:t>решаването </a:t>
            </a:r>
            <a:r>
              <a:rPr lang="ru-RU" sz="2400" dirty="0">
                <a:solidFill>
                  <a:prstClr val="black"/>
                </a:solidFill>
              </a:rPr>
              <a:t>му. След това се тества от DSS потребител за кратък </a:t>
            </a:r>
            <a:r>
              <a:rPr lang="ru-RU" sz="2400" dirty="0" smtClean="0">
                <a:solidFill>
                  <a:prstClr val="black"/>
                </a:solidFill>
              </a:rPr>
              <a:t>период </a:t>
            </a:r>
            <a:r>
              <a:rPr lang="ru-RU" sz="2400" dirty="0">
                <a:solidFill>
                  <a:prstClr val="black"/>
                </a:solidFill>
              </a:rPr>
              <a:t>от време (няколко седмици) и се модифицира ако е </a:t>
            </a:r>
            <a:r>
              <a:rPr lang="ru-RU" sz="2400" dirty="0" smtClean="0">
                <a:solidFill>
                  <a:prstClr val="black"/>
                </a:solidFill>
              </a:rPr>
              <a:t>необходимо</a:t>
            </a:r>
            <a:r>
              <a:rPr lang="ru-RU" sz="2400" dirty="0">
                <a:solidFill>
                  <a:prstClr val="black"/>
                </a:solidFill>
              </a:rPr>
              <a:t>. На втория етап се пристъпва към следващия </a:t>
            </a:r>
            <a:r>
              <a:rPr lang="ru-RU" sz="2400" dirty="0" smtClean="0">
                <a:solidFill>
                  <a:prstClr val="black"/>
                </a:solidFill>
              </a:rPr>
              <a:t>проблем. </a:t>
            </a:r>
            <a:r>
              <a:rPr lang="ru-RU" sz="2400" dirty="0"/>
              <a:t>Накрая получените решения на подсистеми се комбинират в една цяла интерактивна система. За този процес се използва термина създаване на прототип.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480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48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91232"/>
            <a:ext cx="9968088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1905" lvl="1" indent="450850" algn="just" fontAlgn="base">
              <a:lnSpc>
                <a:spcPct val="130000"/>
              </a:lnSpc>
              <a:spcAft>
                <a:spcPts val="330"/>
              </a:spcAft>
              <a:buClr>
                <a:srgbClr val="D34817">
                  <a:lumMod val="75000"/>
                </a:srgbClr>
              </a:buClr>
              <a:buSzPts val="1400"/>
            </a:pPr>
            <a:r>
              <a:rPr lang="ru-RU" sz="2400" dirty="0">
                <a:solidFill>
                  <a:prstClr val="black"/>
                </a:solidFill>
              </a:rPr>
              <a:t>Цялостната система се тества в различни ситуации и се коригира, докато се получи една относително стабилна система за подпомагане на решения. </a:t>
            </a:r>
            <a:r>
              <a:rPr lang="ru-RU" sz="2400" dirty="0" smtClean="0">
                <a:solidFill>
                  <a:prstClr val="black"/>
                </a:solidFill>
              </a:rPr>
              <a:t>В </a:t>
            </a:r>
            <a:r>
              <a:rPr lang="ru-RU" sz="2400" dirty="0">
                <a:solidFill>
                  <a:prstClr val="black"/>
                </a:solidFill>
              </a:rPr>
              <a:t>процеса на използването DSS може да бъде променяна, за да се усъвършенства и подобрят нейните резултати. Към моделите </a:t>
            </a:r>
            <a:r>
              <a:rPr lang="ru-RU" sz="2400" dirty="0" smtClean="0">
                <a:solidFill>
                  <a:prstClr val="black"/>
                </a:solidFill>
              </a:rPr>
              <a:t>ѝ </a:t>
            </a:r>
            <a:r>
              <a:rPr lang="ru-RU" sz="2400" dirty="0">
                <a:solidFill>
                  <a:prstClr val="black"/>
                </a:solidFill>
              </a:rPr>
              <a:t>могат да се добавят нови, да се допълва с нови знания и данните непрекъснато да се обновяват. В даден момент от нейното използване може да се наложи изменение и на методиката на работата или да се построи на нов принцип. </a:t>
            </a:r>
            <a:endParaRPr lang="bg-B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941689" y="34076"/>
            <a:ext cx="10250311" cy="6793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i="1" dirty="0">
                <a:latin typeface="Cambria" panose="02040503050406030204" pitchFamily="18" charset="0"/>
              </a:rPr>
              <a:t>Проучване</a:t>
            </a:r>
            <a:r>
              <a:rPr lang="bg-BG" sz="2400" dirty="0">
                <a:latin typeface="Cambria" panose="02040503050406030204" pitchFamily="18" charset="0"/>
              </a:rPr>
              <a:t> – вземащият решение трябва да разбере за съществуването на проблем, който изисква някакво решение. Необходима е информация, която да бъде представена по начин, позволяващ формулирането на проблема.</a:t>
            </a:r>
          </a:p>
          <a:p>
            <a:pPr indent="4572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i="1" dirty="0">
                <a:latin typeface="Cambria" panose="02040503050406030204" pitchFamily="18" charset="0"/>
              </a:rPr>
              <a:t>Анализ</a:t>
            </a:r>
            <a:r>
              <a:rPr lang="bg-BG" sz="2400" dirty="0">
                <a:latin typeface="Cambria" panose="02040503050406030204" pitchFamily="18" charset="0"/>
              </a:rPr>
              <a:t> – трябва да се обмислят различни решения на проблема. Необходима е информация, позволяваща оценка на отделните алтернативи и евентуалните последствия от тяхното </a:t>
            </a:r>
            <a:r>
              <a:rPr lang="bg-BG" sz="2400" dirty="0" smtClean="0">
                <a:latin typeface="Cambria" panose="02040503050406030204" pitchFamily="18" charset="0"/>
              </a:rPr>
              <a:t>реализиране. </a:t>
            </a:r>
            <a:endParaRPr lang="bg-BG" sz="2400" dirty="0">
              <a:latin typeface="Cambria" panose="02040503050406030204" pitchFamily="18" charset="0"/>
            </a:endParaRPr>
          </a:p>
          <a:p>
            <a:pPr indent="4572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i="1" dirty="0">
                <a:latin typeface="Cambria" panose="02040503050406030204" pitchFamily="18" charset="0"/>
              </a:rPr>
              <a:t>Избор</a:t>
            </a:r>
            <a:r>
              <a:rPr lang="bg-BG" sz="2400" dirty="0">
                <a:latin typeface="Cambria" panose="02040503050406030204" pitchFamily="18" charset="0"/>
              </a:rPr>
              <a:t> – прави се избор между различните алтернативи, изследвани на предишния етап. Необходима е информация за критериите за избор и за оценките, направени по време на анализа.</a:t>
            </a:r>
          </a:p>
          <a:p>
            <a:pPr indent="457200" algn="just">
              <a:lnSpc>
                <a:spcPct val="114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bg-BG" sz="2400" i="1" dirty="0">
                <a:latin typeface="Cambria" panose="02040503050406030204" pitchFamily="18" charset="0"/>
              </a:rPr>
              <a:t>Реализация</a:t>
            </a:r>
            <a:r>
              <a:rPr lang="bg-BG" sz="2400" dirty="0">
                <a:latin typeface="Cambria" panose="02040503050406030204" pitchFamily="18" charset="0"/>
              </a:rPr>
              <a:t> – изпълнява се избраното решение</a:t>
            </a:r>
            <a:r>
              <a:rPr lang="bg-BG" sz="24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bg-BG" sz="2400" b="1" i="1" dirty="0">
                <a:latin typeface="Cambria" panose="02040503050406030204" pitchFamily="18" charset="0"/>
              </a:rPr>
              <a:t>Видове управленски решения</a:t>
            </a:r>
          </a:p>
          <a:p>
            <a:pPr indent="450850" algn="just">
              <a:lnSpc>
                <a:spcPct val="114000"/>
              </a:lnSpc>
            </a:pPr>
            <a:r>
              <a:rPr lang="bg-BG" sz="2400" dirty="0">
                <a:latin typeface="Cambria" panose="02040503050406030204" pitchFamily="18" charset="0"/>
              </a:rPr>
              <a:t> </a:t>
            </a:r>
            <a:r>
              <a:rPr lang="bg-BG" sz="2400" dirty="0" smtClean="0">
                <a:latin typeface="Cambria" panose="02040503050406030204" pitchFamily="18" charset="0"/>
              </a:rPr>
              <a:t>Решаваните </a:t>
            </a:r>
            <a:r>
              <a:rPr lang="bg-BG" sz="2400" dirty="0">
                <a:latin typeface="Cambria" panose="02040503050406030204" pitchFamily="18" charset="0"/>
              </a:rPr>
              <a:t>проблеми в повечето случаи са от тактическо и стратегическо ниво на управление и по-рядко от оперативно, което позволява да се направи следната класификация на мениджърските решения в зависимост от нивото на което се вземат</a:t>
            </a:r>
            <a:r>
              <a:rPr lang="bg-BG" sz="2400" dirty="0" smtClean="0">
                <a:latin typeface="Cambria" panose="02040503050406030204" pitchFamily="18" charset="0"/>
              </a:rPr>
              <a:t>:</a:t>
            </a:r>
            <a:endParaRPr lang="bg-BG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6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-13169"/>
            <a:ext cx="10160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Оперативни </a:t>
            </a:r>
            <a:r>
              <a:rPr lang="bg-BG" sz="2400" dirty="0" smtClean="0">
                <a:latin typeface="Cambria" panose="02040503050406030204" pitchFamily="18" charset="0"/>
              </a:rPr>
              <a:t>решения;</a:t>
            </a:r>
            <a:endParaRPr lang="bg-BG" sz="2400" dirty="0">
              <a:latin typeface="Cambria" panose="02040503050406030204" pitchFamily="18" charset="0"/>
            </a:endParaRPr>
          </a:p>
          <a:p>
            <a:pPr indent="450850" algn="just">
              <a:lnSpc>
                <a:spcPct val="130000"/>
              </a:lnSpc>
            </a:pPr>
            <a:r>
              <a:rPr lang="bg-BG" sz="2400" dirty="0">
                <a:latin typeface="Cambria" panose="02040503050406030204" pitchFamily="18" charset="0"/>
              </a:rPr>
              <a:t> </a:t>
            </a:r>
            <a:r>
              <a:rPr lang="bg-BG" sz="2400" dirty="0" smtClean="0">
                <a:latin typeface="Cambria" panose="02040503050406030204" pitchFamily="18" charset="0"/>
              </a:rPr>
              <a:t>Оперативните решения са свързани с </a:t>
            </a:r>
            <a:r>
              <a:rPr lang="bg-BG" sz="2400" dirty="0">
                <a:latin typeface="Cambria" panose="02040503050406030204" pitchFamily="18" charset="0"/>
              </a:rPr>
              <a:t>рутинни ежедневни дейности и проблеми – процесите на заявки и поръчки, контролиране на операциите, работа с клиенти, оперативно планиране, график на работата и т.н. Това са често повтарящи се, силно структурирани и рутинни решения. Информацията, с която се вземат решения, е налична и достъпна, променливите и връзките между тях са ясни и измерими. Резултатите се получават веднага и се прилагат в кратък срок. Примери: </a:t>
            </a:r>
            <a:r>
              <a:rPr lang="bg-BG" sz="2400" dirty="0" smtClean="0">
                <a:latin typeface="Cambria" panose="02040503050406030204" pitchFamily="18" charset="0"/>
              </a:rPr>
              <a:t>Можем </a:t>
            </a:r>
            <a:r>
              <a:rPr lang="bg-BG" sz="2400" dirty="0">
                <a:latin typeface="Cambria" panose="02040503050406030204" pitchFamily="18" charset="0"/>
              </a:rPr>
              <a:t>ли на определен клиент да предложим кредит? Колко тона материал да заявим? Да предложим ли отстъпка на редовен клиент в размер на 2%. 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Тактически </a:t>
            </a:r>
            <a:r>
              <a:rPr lang="bg-BG" sz="2400" dirty="0" smtClean="0">
                <a:latin typeface="Cambria" panose="02040503050406030204" pitchFamily="18" charset="0"/>
              </a:rPr>
              <a:t>решения;</a:t>
            </a:r>
            <a:endParaRPr lang="bg-BG" sz="2400" dirty="0">
              <a:latin typeface="Cambria" panose="02040503050406030204" pitchFamily="18" charset="0"/>
            </a:endParaRPr>
          </a:p>
          <a:p>
            <a:pPr indent="450850" algn="just">
              <a:lnSpc>
                <a:spcPct val="130000"/>
              </a:lnSpc>
            </a:pPr>
            <a:r>
              <a:rPr lang="bg-BG" sz="2400" dirty="0">
                <a:latin typeface="Cambria" panose="02040503050406030204" pitchFamily="18" charset="0"/>
              </a:rPr>
              <a:t>Определяне и контролиране ресурсите на фирмата. Вземат се от мениджърите средно ниво.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72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7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22309" y="11289"/>
            <a:ext cx="9990667" cy="677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30000"/>
              </a:lnSpc>
            </a:pPr>
            <a:r>
              <a:rPr lang="bg-BG" sz="2400" dirty="0">
                <a:latin typeface="Cambria" panose="02040503050406030204" pitchFamily="18" charset="0"/>
              </a:rPr>
              <a:t>Пример: Какъв кредитен лимит можем да допуснем за всяка група клиенти? Кой доставчик е по-важен за фирмата? При какви условия да се предлагат отстъпки на клиентите</a:t>
            </a:r>
            <a:r>
              <a:rPr lang="bg-BG" sz="2400" dirty="0" smtClean="0">
                <a:latin typeface="Cambria" panose="02040503050406030204" pitchFamily="18" charset="0"/>
              </a:rPr>
              <a:t>?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indent="450850" algn="just">
              <a:lnSpc>
                <a:spcPct val="1300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 indent="450850" algn="just">
              <a:lnSpc>
                <a:spcPct val="130000"/>
              </a:lnSpc>
            </a:pPr>
            <a:endParaRPr lang="en-US" sz="2400" dirty="0" smtClean="0"/>
          </a:p>
          <a:p>
            <a:pPr indent="450850" algn="just">
              <a:lnSpc>
                <a:spcPct val="130000"/>
              </a:lnSpc>
            </a:pPr>
            <a:endParaRPr lang="en-US" sz="2400" dirty="0"/>
          </a:p>
          <a:p>
            <a:pPr indent="450850" algn="just">
              <a:lnSpc>
                <a:spcPct val="130000"/>
              </a:lnSpc>
            </a:pPr>
            <a:endParaRPr lang="en-US" sz="2400" dirty="0" smtClean="0"/>
          </a:p>
          <a:p>
            <a:pPr indent="450850" algn="just">
              <a:lnSpc>
                <a:spcPct val="130000"/>
              </a:lnSpc>
            </a:pPr>
            <a:endParaRPr lang="en-US" sz="2400" dirty="0"/>
          </a:p>
          <a:p>
            <a:pPr indent="450850" algn="just">
              <a:lnSpc>
                <a:spcPct val="130000"/>
              </a:lnSpc>
            </a:pPr>
            <a:endParaRPr lang="en-US" sz="2400" dirty="0" smtClean="0"/>
          </a:p>
          <a:p>
            <a:pPr indent="450850" algn="just">
              <a:lnSpc>
                <a:spcPct val="130000"/>
              </a:lnSpc>
            </a:pPr>
            <a:endParaRPr lang="en-US" sz="2400" dirty="0"/>
          </a:p>
          <a:p>
            <a:pPr indent="450850" algn="just">
              <a:lnSpc>
                <a:spcPct val="130000"/>
              </a:lnSpc>
            </a:pPr>
            <a:endParaRPr lang="en-US" sz="2400" dirty="0" smtClean="0"/>
          </a:p>
          <a:p>
            <a:pPr indent="450850" algn="just">
              <a:lnSpc>
                <a:spcPct val="130000"/>
              </a:lnSpc>
            </a:pPr>
            <a:endParaRPr lang="en-US" sz="2400" dirty="0"/>
          </a:p>
          <a:p>
            <a:pPr indent="450850" algn="ctr">
              <a:lnSpc>
                <a:spcPct val="130000"/>
              </a:lnSpc>
            </a:pPr>
            <a:endParaRPr lang="en-US" sz="2400" dirty="0"/>
          </a:p>
          <a:p>
            <a:pPr indent="450850">
              <a:lnSpc>
                <a:spcPct val="130000"/>
              </a:lnSpc>
            </a:pPr>
            <a:r>
              <a:rPr lang="en-US" sz="2400" dirty="0" smtClean="0"/>
              <a:t>	        </a:t>
            </a:r>
            <a:r>
              <a:rPr lang="ru-RU" sz="2200" dirty="0" smtClean="0"/>
              <a:t>Фиг.</a:t>
            </a:r>
            <a:r>
              <a:rPr lang="en-US" sz="2200" dirty="0" smtClean="0"/>
              <a:t> </a:t>
            </a:r>
            <a:r>
              <a:rPr lang="ru-RU" sz="2200" dirty="0" smtClean="0"/>
              <a:t>2</a:t>
            </a:r>
            <a:r>
              <a:rPr lang="ru-RU" sz="2200" dirty="0"/>
              <a:t>. Процесът на вземане на </a:t>
            </a:r>
            <a:r>
              <a:rPr lang="ru-RU" sz="2200" dirty="0" smtClean="0"/>
              <a:t>тактически решения</a:t>
            </a:r>
            <a:endParaRPr lang="bg-BG" sz="22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80" y="1490133"/>
            <a:ext cx="4848697" cy="48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8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133601" y="179409"/>
            <a:ext cx="9821332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>
              <a:lnSpc>
                <a:spcPct val="130000"/>
              </a:lnSpc>
            </a:pPr>
            <a:r>
              <a:rPr lang="bg-BG" sz="2400" dirty="0">
                <a:solidFill>
                  <a:prstClr val="black"/>
                </a:solidFill>
              </a:rPr>
              <a:t>Този тип решения не са рутинни и структурирани. Често пъти няма достатъчно информация за условията и променливите, въз основа на които можем да вземем решения. Връзката между променливите и решенията не е ясна и отчетлива. Те имат средно влияние върху фирмата и това не се усеща веднага. </a:t>
            </a:r>
          </a:p>
          <a:p>
            <a:pPr marL="892175" lvl="0" indent="-350838" algn="just">
              <a:lnSpc>
                <a:spcPct val="130000"/>
              </a:lnSpc>
              <a:buClr>
                <a:srgbClr val="D34817">
                  <a:lumMod val="75000"/>
                </a:srgbClr>
              </a:buClr>
              <a:buFont typeface="Wingdings" panose="05000000000000000000" pitchFamily="2" charset="2"/>
              <a:buChar char="q"/>
            </a:pPr>
            <a:r>
              <a:rPr lang="bg-BG" sz="2400" dirty="0" smtClean="0">
                <a:solidFill>
                  <a:prstClr val="black"/>
                </a:solidFill>
              </a:rPr>
              <a:t>Стратегически </a:t>
            </a:r>
            <a:r>
              <a:rPr lang="bg-BG" sz="2400" dirty="0">
                <a:solidFill>
                  <a:prstClr val="black"/>
                </a:solidFill>
              </a:rPr>
              <a:t>решения;</a:t>
            </a:r>
          </a:p>
          <a:p>
            <a:pPr lvl="0" indent="450850" algn="just">
              <a:lnSpc>
                <a:spcPct val="130000"/>
              </a:lnSpc>
            </a:pPr>
            <a:r>
              <a:rPr lang="bg-BG" dirty="0">
                <a:solidFill>
                  <a:prstClr val="black"/>
                </a:solidFill>
              </a:rPr>
              <a:t> </a:t>
            </a:r>
            <a:r>
              <a:rPr lang="bg-BG" sz="2400" dirty="0">
                <a:solidFill>
                  <a:prstClr val="black"/>
                </a:solidFill>
              </a:rPr>
              <a:t>Стратегическите решения са свързани с определяне на целите на организацията, основните насоки в дългосрочен аспект, критичните фактори на успеха, които фирмата трябва да съблюдава. Това са решения на </a:t>
            </a:r>
            <a:r>
              <a:rPr lang="bg-BG" sz="2400" dirty="0" smtClean="0">
                <a:solidFill>
                  <a:prstClr val="black"/>
                </a:solidFill>
              </a:rPr>
              <a:t>базата</a:t>
            </a:r>
            <a:r>
              <a:rPr lang="en-US" sz="2400" dirty="0" smtClean="0">
                <a:solidFill>
                  <a:prstClr val="black"/>
                </a:solidFill>
              </a:rPr>
              <a:t>,</a:t>
            </a:r>
            <a:r>
              <a:rPr lang="bg-BG" sz="2400" dirty="0" smtClean="0">
                <a:solidFill>
                  <a:prstClr val="black"/>
                </a:solidFill>
              </a:rPr>
              <a:t> </a:t>
            </a:r>
            <a:r>
              <a:rPr lang="bg-BG" sz="2400" dirty="0">
                <a:solidFill>
                  <a:prstClr val="black"/>
                </a:solidFill>
              </a:rPr>
              <a:t>на които се вземат оперативните и тактическите решения. </a:t>
            </a:r>
            <a:endParaRPr lang="bg-B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9</a:t>
            </a:fld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088445" y="57724"/>
            <a:ext cx="9979378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>
              <a:lnSpc>
                <a:spcPct val="130000"/>
              </a:lnSpc>
            </a:pPr>
            <a:r>
              <a:rPr lang="bg-BG" sz="2400" dirty="0">
                <a:solidFill>
                  <a:prstClr val="black"/>
                </a:solidFill>
              </a:rPr>
              <a:t>Пример: Дали трябва да се насочим към целия пазар или да изберем пазарна ниша, която да завладеем? Какъв е </a:t>
            </a:r>
            <a:r>
              <a:rPr lang="bg-BG" sz="2400" dirty="0" smtClean="0">
                <a:solidFill>
                  <a:prstClr val="black"/>
                </a:solidFill>
              </a:rPr>
              <a:t>най-добрия </a:t>
            </a:r>
            <a:r>
              <a:rPr lang="bg-BG" sz="2400" dirty="0">
                <a:solidFill>
                  <a:prstClr val="black"/>
                </a:solidFill>
              </a:rPr>
              <a:t>баланс между дългосрочното увеличение на продажбите и краткосрочните печалби?</a:t>
            </a:r>
          </a:p>
          <a:p>
            <a:pPr lvl="0" indent="450850" algn="just">
              <a:lnSpc>
                <a:spcPct val="130000"/>
              </a:lnSpc>
            </a:pPr>
            <a:r>
              <a:rPr lang="bg-BG" sz="2400" dirty="0" smtClean="0">
                <a:solidFill>
                  <a:prstClr val="black"/>
                </a:solidFill>
              </a:rPr>
              <a:t>При сложните и неструктурирани </a:t>
            </a:r>
            <a:r>
              <a:rPr lang="bg-BG" sz="2400" dirty="0">
                <a:solidFill>
                  <a:prstClr val="black"/>
                </a:solidFill>
              </a:rPr>
              <a:t>решения, </a:t>
            </a:r>
            <a:r>
              <a:rPr lang="bg-BG" sz="2400" dirty="0" smtClean="0">
                <a:solidFill>
                  <a:prstClr val="black"/>
                </a:solidFill>
              </a:rPr>
              <a:t>променливите </a:t>
            </a:r>
            <a:r>
              <a:rPr lang="bg-BG" sz="2400" dirty="0">
                <a:solidFill>
                  <a:prstClr val="black"/>
                </a:solidFill>
              </a:rPr>
              <a:t>не могат да бъдат идентифицирани. </a:t>
            </a:r>
            <a:r>
              <a:rPr lang="bg-BG" sz="2400" dirty="0" smtClean="0">
                <a:solidFill>
                  <a:prstClr val="black"/>
                </a:solidFill>
              </a:rPr>
              <a:t>Те оказват </a:t>
            </a:r>
            <a:r>
              <a:rPr lang="bg-BG" sz="2400" dirty="0">
                <a:solidFill>
                  <a:prstClr val="black"/>
                </a:solidFill>
              </a:rPr>
              <a:t>дългосрочно влияние върху </a:t>
            </a:r>
            <a:r>
              <a:rPr lang="bg-BG" sz="2400" dirty="0" smtClean="0">
                <a:solidFill>
                  <a:prstClr val="black"/>
                </a:solidFill>
              </a:rPr>
              <a:t>фирмата. </a:t>
            </a:r>
            <a:r>
              <a:rPr lang="bg-BG" sz="2400" dirty="0">
                <a:solidFill>
                  <a:prstClr val="black"/>
                </a:solidFill>
              </a:rPr>
              <a:t>Резултатите се отчитат след месеци и години. Трудно се оценяват и ревизират.</a:t>
            </a:r>
          </a:p>
          <a:p>
            <a:pPr marL="892175" indent="-350838" algn="just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2400" dirty="0">
                <a:latin typeface="Cambria" panose="02040503050406030204" pitchFamily="18" charset="0"/>
              </a:rPr>
              <a:t>Структурирани и неструктурирани </a:t>
            </a:r>
            <a:r>
              <a:rPr lang="bg-BG" sz="2400" dirty="0" smtClean="0">
                <a:latin typeface="Cambria" panose="02040503050406030204" pitchFamily="18" charset="0"/>
              </a:rPr>
              <a:t>решения</a:t>
            </a:r>
            <a:endParaRPr lang="bg-BG" dirty="0"/>
          </a:p>
          <a:p>
            <a:pPr indent="450850" algn="just">
              <a:lnSpc>
                <a:spcPct val="130000"/>
              </a:lnSpc>
            </a:pPr>
            <a:r>
              <a:rPr lang="bg-BG" sz="2400" i="1" dirty="0">
                <a:solidFill>
                  <a:prstClr val="black"/>
                </a:solidFill>
              </a:rPr>
              <a:t>Структурирани решения </a:t>
            </a:r>
            <a:r>
              <a:rPr lang="bg-BG" sz="2400" dirty="0">
                <a:solidFill>
                  <a:prstClr val="black"/>
                </a:solidFill>
              </a:rPr>
              <a:t>– Програмируеми – заявки за материали, въз основа на наличности и разходите. Създаване на календарен график – разпределяне на задачите. Използват се статистически методи и математическо моделиране.</a:t>
            </a:r>
          </a:p>
          <a:p>
            <a:pPr indent="450850" algn="just">
              <a:lnSpc>
                <a:spcPct val="130000"/>
              </a:lnSpc>
            </a:pPr>
            <a:r>
              <a:rPr lang="bg-BG" sz="2400" i="1" dirty="0">
                <a:solidFill>
                  <a:prstClr val="black"/>
                </a:solidFill>
              </a:rPr>
              <a:t>Неструктурирани</a:t>
            </a:r>
            <a:r>
              <a:rPr lang="bg-BG" sz="2400" dirty="0">
                <a:solidFill>
                  <a:prstClr val="black"/>
                </a:solidFill>
              </a:rPr>
              <a:t> – непрограмируеми</a:t>
            </a:r>
            <a:r>
              <a:rPr lang="bg-BG" sz="2400" dirty="0" smtClean="0">
                <a:solidFill>
                  <a:prstClr val="black"/>
                </a:solidFill>
              </a:rPr>
              <a:t>.</a:t>
            </a:r>
            <a:endParaRPr lang="bg-B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1EAF4EEEE804591ED1A3F666257FB" ma:contentTypeVersion="3" ma:contentTypeDescription="Create a new document." ma:contentTypeScope="" ma:versionID="4e4d59e4d7bd72171769544ca7fc6be4">
  <xsd:schema xmlns:xsd="http://www.w3.org/2001/XMLSchema" xmlns:xs="http://www.w3.org/2001/XMLSchema" xmlns:p="http://schemas.microsoft.com/office/2006/metadata/properties" xmlns:ns2="042b1482-c430-45c5-8976-5a3c44353f96" targetNamespace="http://schemas.microsoft.com/office/2006/metadata/properties" ma:root="true" ma:fieldsID="b77edc5a6cba8acca2327089705a8e63" ns2:_="">
    <xsd:import namespace="042b1482-c430-45c5-8976-5a3c44353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b1482-c430-45c5-8976-5a3c4435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E56ABA-FAD2-4175-B0AD-F80D947E6CF7}"/>
</file>

<file path=customXml/itemProps2.xml><?xml version="1.0" encoding="utf-8"?>
<ds:datastoreItem xmlns:ds="http://schemas.openxmlformats.org/officeDocument/2006/customXml" ds:itemID="{0926C69E-29FB-40EE-BAF7-382429A61718}"/>
</file>

<file path=customXml/itemProps3.xml><?xml version="1.0" encoding="utf-8"?>
<ds:datastoreItem xmlns:ds="http://schemas.openxmlformats.org/officeDocument/2006/customXml" ds:itemID="{80E08269-7796-4810-BAA3-7E73120332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8113</TotalTime>
  <Words>4174</Words>
  <Application>Microsoft Office PowerPoint</Application>
  <PresentationFormat>Widescreen</PresentationFormat>
  <Paragraphs>310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Cambria</vt:lpstr>
      <vt:lpstr>MS Mincho</vt:lpstr>
      <vt:lpstr>Rockwell</vt:lpstr>
      <vt:lpstr>Rockwell Condensed</vt:lpstr>
      <vt:lpstr>Times New Roman</vt:lpstr>
      <vt:lpstr>Wingdings</vt:lpstr>
      <vt:lpstr>Wood Type</vt:lpstr>
      <vt:lpstr>Информационна система за подпомагане на решения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СИСТЕМЕН АНАЛИЗ</dc:title>
  <dc:creator>Windows User</dc:creator>
  <cp:lastModifiedBy>Maya</cp:lastModifiedBy>
  <cp:revision>352</cp:revision>
  <cp:lastPrinted>2022-11-25T07:50:44Z</cp:lastPrinted>
  <dcterms:created xsi:type="dcterms:W3CDTF">2022-08-03T05:13:19Z</dcterms:created>
  <dcterms:modified xsi:type="dcterms:W3CDTF">2023-01-05T21:18:09Z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0x0101004361EAF4EEEE804591ED1A3F666257FB</vt:lpwstr>
  </property>
</Properties>
</file>