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IBICHII KIERAN"/>
  <p:cmAuthor clrIdx="1" id="1" initials="" lastIdx="1" name="KIRIMI Nathan Mutum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1-25T17:05:47.742">
    <p:pos x="2050" y="821"/>
    <p:text>Smart organizations know they can no longer afford to see maintenance as just an expense. Rather, maintenance must be integrated within the business cycle in order to guarantee predictability, growth and increase the overall quality of operations.</p:text>
  </p:cm>
  <p:cm authorId="1" idx="1" dt="2021-11-25T16:44:52.113">
    <p:pos x="320" y="1165"/>
    <p:text>Downtime costs the world’s top companies billions in revenue every year. The maritime industry is no exception. In the long term, unwarranted vessel downtime can chip away at a shipping company’s competitiveness, profits, and ultimately its reputation.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bc77dbe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bc77dbe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c77dbea1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c77dbea1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c77dbea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c77dbea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ff58dfd270c50b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ff58dfd270c50b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ff58dfd270c50b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f58dfd270c50b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2c0303d2c_1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2c0303d2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a5bb3f1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a5bb3f1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ff58dfd270c50b6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ff58dfd270c50b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278c767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278c767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c77dbea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c77dbea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44208" y="7445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accent3"/>
                </a:solidFill>
                <a:latin typeface="Average"/>
                <a:ea typeface="Average"/>
                <a:cs typeface="Average"/>
                <a:sym typeface="Average"/>
              </a:rPr>
              <a:t>Advance Condition Based Predictive Maintenance of</a:t>
            </a:r>
            <a:endParaRPr sz="2600">
              <a:solidFill>
                <a:schemeClr val="accent3"/>
              </a:solidFill>
              <a:latin typeface="Average"/>
              <a:ea typeface="Average"/>
              <a:cs typeface="Average"/>
              <a:sym typeface="Average"/>
            </a:endParaRPr>
          </a:p>
          <a:p>
            <a:pPr indent="0" lvl="0" marL="0" rtl="0" algn="ctr">
              <a:spcBef>
                <a:spcPts val="1600"/>
              </a:spcBef>
              <a:spcAft>
                <a:spcPts val="1600"/>
              </a:spcAft>
              <a:buNone/>
            </a:pPr>
            <a:r>
              <a:rPr lang="en" sz="2600">
                <a:solidFill>
                  <a:schemeClr val="accent3"/>
                </a:solidFill>
                <a:latin typeface="Average"/>
                <a:ea typeface="Average"/>
                <a:cs typeface="Average"/>
                <a:sym typeface="Average"/>
              </a:rPr>
              <a:t>Electric Motors in  Ships</a:t>
            </a:r>
            <a:endParaRPr/>
          </a:p>
        </p:txBody>
      </p:sp>
      <p:sp>
        <p:nvSpPr>
          <p:cNvPr id="60" name="Google Shape;60;p13"/>
          <p:cNvSpPr txBox="1"/>
          <p:nvPr>
            <p:ph idx="1" type="subTitle"/>
          </p:nvPr>
        </p:nvSpPr>
        <p:spPr>
          <a:xfrm>
            <a:off x="744200" y="3074575"/>
            <a:ext cx="7801500" cy="60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Kibichii Kieran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Supervisors : Dr Oyunge Benson.</a:t>
            </a:r>
            <a:endParaRPr/>
          </a:p>
          <a:p>
            <a:pPr indent="0" lvl="0" marL="0" rtl="0" algn="ctr">
              <a:spcBef>
                <a:spcPts val="0"/>
              </a:spcBef>
              <a:spcAft>
                <a:spcPts val="0"/>
              </a:spcAft>
              <a:buNone/>
            </a:pPr>
            <a:r>
              <a:rPr lang="en"/>
              <a:t>                         : Dr Gerald J. Odhiambo.</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 						December,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07825" y="109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Data Querying</a:t>
            </a:r>
            <a:endParaRPr sz="2400"/>
          </a:p>
        </p:txBody>
      </p:sp>
      <p:pic>
        <p:nvPicPr>
          <p:cNvPr id="129" name="Google Shape;129;p22"/>
          <p:cNvPicPr preferRelativeResize="0"/>
          <p:nvPr/>
        </p:nvPicPr>
        <p:blipFill>
          <a:blip r:embed="rId3">
            <a:alphaModFix/>
          </a:blip>
          <a:stretch>
            <a:fillRect/>
          </a:stretch>
        </p:blipFill>
        <p:spPr>
          <a:xfrm>
            <a:off x="0" y="681700"/>
            <a:ext cx="9588674" cy="443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Normal</a:t>
            </a:r>
            <a:r>
              <a:rPr lang="en" sz="2300"/>
              <a:t> motor Benchmark</a:t>
            </a:r>
            <a:endParaRPr sz="2300"/>
          </a:p>
        </p:txBody>
      </p:sp>
      <p:pic>
        <p:nvPicPr>
          <p:cNvPr id="135" name="Google Shape;135;p23"/>
          <p:cNvPicPr preferRelativeResize="0"/>
          <p:nvPr/>
        </p:nvPicPr>
        <p:blipFill>
          <a:blip r:embed="rId3">
            <a:alphaModFix/>
          </a:blip>
          <a:stretch>
            <a:fillRect/>
          </a:stretch>
        </p:blipFill>
        <p:spPr>
          <a:xfrm>
            <a:off x="0" y="697876"/>
            <a:ext cx="10087750" cy="402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3415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Motor 1 and 3 comparison</a:t>
            </a:r>
            <a:endParaRPr sz="2400"/>
          </a:p>
        </p:txBody>
      </p:sp>
      <p:pic>
        <p:nvPicPr>
          <p:cNvPr id="141" name="Google Shape;141;p24"/>
          <p:cNvPicPr preferRelativeResize="0"/>
          <p:nvPr/>
        </p:nvPicPr>
        <p:blipFill>
          <a:blip r:embed="rId3">
            <a:alphaModFix/>
          </a:blip>
          <a:stretch>
            <a:fillRect/>
          </a:stretch>
        </p:blipFill>
        <p:spPr>
          <a:xfrm>
            <a:off x="152400" y="930475"/>
            <a:ext cx="8839199" cy="4015650"/>
          </a:xfrm>
          <a:prstGeom prst="rect">
            <a:avLst/>
          </a:prstGeom>
          <a:noFill/>
          <a:ln>
            <a:noFill/>
          </a:ln>
        </p:spPr>
      </p:pic>
      <p:sp>
        <p:nvSpPr>
          <p:cNvPr id="142" name="Google Shape;142;p24"/>
          <p:cNvSpPr txBox="1"/>
          <p:nvPr/>
        </p:nvSpPr>
        <p:spPr>
          <a:xfrm rot="-995735">
            <a:off x="2786256" y="537024"/>
            <a:ext cx="2636421" cy="4000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motor shutdown</a:t>
            </a:r>
            <a:endParaRPr>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OUTCOMES</a:t>
            </a:r>
            <a:endParaRPr/>
          </a:p>
        </p:txBody>
      </p:sp>
      <p:grpSp>
        <p:nvGrpSpPr>
          <p:cNvPr id="148" name="Google Shape;148;p25"/>
          <p:cNvGrpSpPr/>
          <p:nvPr/>
        </p:nvGrpSpPr>
        <p:grpSpPr>
          <a:xfrm>
            <a:off x="424825" y="1253973"/>
            <a:ext cx="8294372" cy="799416"/>
            <a:chOff x="424813" y="1177875"/>
            <a:chExt cx="8294372" cy="849900"/>
          </a:xfrm>
        </p:grpSpPr>
        <p:sp>
          <p:nvSpPr>
            <p:cNvPr id="149" name="Google Shape;149;p25"/>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5"/>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Outcome</a:t>
            </a:r>
            <a:r>
              <a:rPr lang="en">
                <a:solidFill>
                  <a:schemeClr val="lt1"/>
                </a:solidFill>
              </a:rPr>
              <a:t> 1</a:t>
            </a:r>
            <a:endParaRPr>
              <a:solidFill>
                <a:schemeClr val="lt1"/>
              </a:solidFill>
            </a:endParaRPr>
          </a:p>
        </p:txBody>
      </p:sp>
      <p:sp>
        <p:nvSpPr>
          <p:cNvPr id="152" name="Google Shape;152;p25"/>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 functional motor health monitoring device has been developed </a:t>
            </a:r>
            <a:endParaRPr>
              <a:solidFill>
                <a:schemeClr val="lt1"/>
              </a:solidFill>
            </a:endParaRPr>
          </a:p>
          <a:p>
            <a:pPr indent="0" lvl="0" marL="0" rtl="0" algn="l">
              <a:spcBef>
                <a:spcPts val="0"/>
              </a:spcBef>
              <a:spcAft>
                <a:spcPts val="0"/>
              </a:spcAft>
              <a:buNone/>
            </a:pPr>
            <a:r>
              <a:t/>
            </a:r>
            <a:endParaRPr>
              <a:solidFill>
                <a:schemeClr val="lt1"/>
              </a:solidFill>
            </a:endParaRPr>
          </a:p>
        </p:txBody>
      </p:sp>
      <p:grpSp>
        <p:nvGrpSpPr>
          <p:cNvPr id="153" name="Google Shape;153;p25"/>
          <p:cNvGrpSpPr/>
          <p:nvPr/>
        </p:nvGrpSpPr>
        <p:grpSpPr>
          <a:xfrm>
            <a:off x="424825" y="2127339"/>
            <a:ext cx="8294360" cy="799416"/>
            <a:chOff x="424813" y="2075689"/>
            <a:chExt cx="8294360" cy="849900"/>
          </a:xfrm>
        </p:grpSpPr>
        <p:sp>
          <p:nvSpPr>
            <p:cNvPr id="154" name="Google Shape;154;p25"/>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5"/>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Outcome</a:t>
            </a:r>
            <a:r>
              <a:rPr lang="en">
                <a:solidFill>
                  <a:schemeClr val="lt1"/>
                </a:solidFill>
              </a:rPr>
              <a:t> 2</a:t>
            </a:r>
            <a:endParaRPr>
              <a:solidFill>
                <a:schemeClr val="lt1"/>
              </a:solidFill>
            </a:endParaRPr>
          </a:p>
        </p:txBody>
      </p:sp>
      <p:sp>
        <p:nvSpPr>
          <p:cNvPr id="157" name="Google Shape;157;p25"/>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Predictive maintenance algorithm has been achieved that can notify of anomalies </a:t>
            </a:r>
            <a:endParaRPr>
              <a:solidFill>
                <a:schemeClr val="lt1"/>
              </a:solidFill>
            </a:endParaRPr>
          </a:p>
        </p:txBody>
      </p:sp>
      <p:grpSp>
        <p:nvGrpSpPr>
          <p:cNvPr id="158" name="Google Shape;158;p25"/>
          <p:cNvGrpSpPr/>
          <p:nvPr/>
        </p:nvGrpSpPr>
        <p:grpSpPr>
          <a:xfrm>
            <a:off x="424825" y="3000705"/>
            <a:ext cx="8294360" cy="799447"/>
            <a:chOff x="424813" y="2974405"/>
            <a:chExt cx="8294360" cy="849933"/>
          </a:xfrm>
        </p:grpSpPr>
        <p:sp>
          <p:nvSpPr>
            <p:cNvPr id="159" name="Google Shape;159;p25"/>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5"/>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Outcome</a:t>
            </a:r>
            <a:r>
              <a:rPr lang="en">
                <a:solidFill>
                  <a:schemeClr val="lt1"/>
                </a:solidFill>
              </a:rPr>
              <a:t> 3</a:t>
            </a:r>
            <a:endParaRPr>
              <a:solidFill>
                <a:schemeClr val="lt1"/>
              </a:solidFill>
            </a:endParaRPr>
          </a:p>
        </p:txBody>
      </p:sp>
      <p:sp>
        <p:nvSpPr>
          <p:cNvPr id="162" name="Google Shape;162;p25"/>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The multiple sensor module has been </a:t>
            </a:r>
            <a:r>
              <a:rPr lang="en">
                <a:solidFill>
                  <a:schemeClr val="lt1"/>
                </a:solidFill>
              </a:rPr>
              <a:t>achieved</a:t>
            </a:r>
            <a:r>
              <a:rPr lang="en">
                <a:solidFill>
                  <a:schemeClr val="lt1"/>
                </a:solidFill>
              </a:rPr>
              <a:t> that can synonymously monitor multiple paramaters</a:t>
            </a:r>
            <a:endParaRPr>
              <a:solidFill>
                <a:schemeClr val="lt1"/>
              </a:solidFill>
            </a:endParaRPr>
          </a:p>
        </p:txBody>
      </p:sp>
      <p:grpSp>
        <p:nvGrpSpPr>
          <p:cNvPr id="163" name="Google Shape;163;p25"/>
          <p:cNvGrpSpPr/>
          <p:nvPr/>
        </p:nvGrpSpPr>
        <p:grpSpPr>
          <a:xfrm>
            <a:off x="424825" y="3874103"/>
            <a:ext cx="8294360" cy="799447"/>
            <a:chOff x="424813" y="3871259"/>
            <a:chExt cx="8294360" cy="849933"/>
          </a:xfrm>
        </p:grpSpPr>
        <p:sp>
          <p:nvSpPr>
            <p:cNvPr id="164" name="Google Shape;164;p25"/>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5"/>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Outcome </a:t>
            </a:r>
            <a:r>
              <a:rPr lang="en">
                <a:solidFill>
                  <a:schemeClr val="lt1"/>
                </a:solidFill>
              </a:rPr>
              <a:t>4</a:t>
            </a:r>
            <a:endParaRPr>
              <a:solidFill>
                <a:schemeClr val="lt1"/>
              </a:solidFill>
            </a:endParaRPr>
          </a:p>
        </p:txBody>
      </p:sp>
      <p:sp>
        <p:nvSpPr>
          <p:cNvPr id="167" name="Google Shape;167;p25"/>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Electric </a:t>
            </a:r>
            <a:r>
              <a:rPr lang="en">
                <a:solidFill>
                  <a:schemeClr val="lt1"/>
                </a:solidFill>
              </a:rPr>
              <a:t>system</a:t>
            </a:r>
            <a:r>
              <a:rPr lang="en">
                <a:solidFill>
                  <a:schemeClr val="lt1"/>
                </a:solidFill>
              </a:rPr>
              <a:t> motor performance and efficiency has been optimized using insights from real-time data collected.</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1267025" y="475700"/>
            <a:ext cx="6484826" cy="443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PLAN</a:t>
            </a:r>
            <a:endParaRPr/>
          </a:p>
        </p:txBody>
      </p:sp>
      <p:pic>
        <p:nvPicPr>
          <p:cNvPr id="178" name="Google Shape;178;p27"/>
          <p:cNvPicPr preferRelativeResize="0"/>
          <p:nvPr/>
        </p:nvPicPr>
        <p:blipFill rotWithShape="1">
          <a:blip r:embed="rId3">
            <a:alphaModFix/>
          </a:blip>
          <a:srcRect b="8692" l="0" r="0" t="8683"/>
          <a:stretch/>
        </p:blipFill>
        <p:spPr>
          <a:xfrm>
            <a:off x="152400" y="1170125"/>
            <a:ext cx="8839198" cy="29131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46450" y="183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grpSp>
        <p:nvGrpSpPr>
          <p:cNvPr id="66" name="Google Shape;66;p14"/>
          <p:cNvGrpSpPr/>
          <p:nvPr/>
        </p:nvGrpSpPr>
        <p:grpSpPr>
          <a:xfrm>
            <a:off x="431925" y="1304875"/>
            <a:ext cx="2628925"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1</a:t>
            </a:r>
            <a:endParaRPr>
              <a:solidFill>
                <a:schemeClr val="lt1"/>
              </a:solidFill>
            </a:endParaRPr>
          </a:p>
        </p:txBody>
      </p:sp>
      <p:sp>
        <p:nvSpPr>
          <p:cNvPr id="70" name="Google Shape;70;p14"/>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Downtime: shipping is the lifeblood of the global economy and operational disruptions are not only </a:t>
            </a:r>
            <a:r>
              <a:rPr lang="en">
                <a:solidFill>
                  <a:schemeClr val="dk1"/>
                </a:solidFill>
              </a:rPr>
              <a:t>costly</a:t>
            </a:r>
            <a:r>
              <a:rPr lang="en">
                <a:solidFill>
                  <a:schemeClr val="dk1"/>
                </a:solidFill>
              </a:rPr>
              <a:t> for shipping companies but also other key players in the supply chain.</a:t>
            </a:r>
            <a:endParaRPr>
              <a:solidFill>
                <a:schemeClr val="dk1"/>
              </a:solidFill>
            </a:endParaRPr>
          </a:p>
        </p:txBody>
      </p:sp>
      <p:grpSp>
        <p:nvGrpSpPr>
          <p:cNvPr id="71" name="Google Shape;71;p14"/>
          <p:cNvGrpSpPr/>
          <p:nvPr/>
        </p:nvGrpSpPr>
        <p:grpSpPr>
          <a:xfrm>
            <a:off x="3255358" y="1304875"/>
            <a:ext cx="2697786"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75" name="Google Shape;75;p14"/>
          <p:cNvSpPr txBox="1"/>
          <p:nvPr>
            <p:ph idx="4294967295" type="body"/>
          </p:nvPr>
        </p:nvSpPr>
        <p:spPr>
          <a:xfrm>
            <a:off x="3255350" y="1814450"/>
            <a:ext cx="2697900" cy="25479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1"/>
                </a:solidFill>
              </a:rPr>
              <a:t>High maintenance cost. This has been a challenge due to reduce profit margins experienced during maintenance</a:t>
            </a:r>
            <a:r>
              <a:rPr lang="en">
                <a:solidFill>
                  <a:schemeClr val="dk1"/>
                </a:solidFill>
              </a:rPr>
              <a:t> of onboard equipment.</a:t>
            </a:r>
            <a:endParaRPr sz="2000">
              <a:solidFill>
                <a:schemeClr val="dk1"/>
              </a:solidFill>
            </a:endParaRPr>
          </a:p>
          <a:p>
            <a:pPr indent="0" lvl="0" marL="0" rtl="0" algn="just">
              <a:spcBef>
                <a:spcPts val="1600"/>
              </a:spcBef>
              <a:spcAft>
                <a:spcPts val="1600"/>
              </a:spcAft>
              <a:buNone/>
            </a:pPr>
            <a:r>
              <a:t/>
            </a:r>
            <a:endParaRPr sz="1600"/>
          </a:p>
        </p:txBody>
      </p:sp>
      <p:grpSp>
        <p:nvGrpSpPr>
          <p:cNvPr id="76" name="Google Shape;76;p14"/>
          <p:cNvGrpSpPr/>
          <p:nvPr/>
        </p:nvGrpSpPr>
        <p:grpSpPr>
          <a:xfrm>
            <a:off x="6212550" y="1304875"/>
            <a:ext cx="2632500" cy="3416400"/>
            <a:chOff x="6212550" y="1304875"/>
            <a:chExt cx="2632500" cy="3416400"/>
          </a:xfrm>
        </p:grpSpPr>
        <p:sp>
          <p:nvSpPr>
            <p:cNvPr id="77" name="Google Shape;7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80" name="Google Shape;80;p14"/>
          <p:cNvSpPr txBox="1"/>
          <p:nvPr>
            <p:ph idx="4294967295" type="body"/>
          </p:nvPr>
        </p:nvSpPr>
        <p:spPr>
          <a:xfrm>
            <a:off x="6221600" y="1766275"/>
            <a:ext cx="2632500" cy="295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rPr>
              <a:t>After the warranty period motors can still be useful and there is no </a:t>
            </a:r>
            <a:r>
              <a:rPr lang="en" sz="1600">
                <a:solidFill>
                  <a:schemeClr val="dk1"/>
                </a:solidFill>
              </a:rPr>
              <a:t>necessity</a:t>
            </a:r>
            <a:r>
              <a:rPr lang="en" sz="1600">
                <a:solidFill>
                  <a:schemeClr val="dk1"/>
                </a:solidFill>
              </a:rPr>
              <a:t> to replace the undamaged parts.</a:t>
            </a:r>
            <a:endParaRPr sz="1600">
              <a:solidFill>
                <a:schemeClr val="dk1"/>
              </a:solidFill>
            </a:endParaRPr>
          </a:p>
        </p:txBody>
      </p:sp>
      <p:sp>
        <p:nvSpPr>
          <p:cNvPr id="81" name="Google Shape;81;p14"/>
          <p:cNvSpPr txBox="1"/>
          <p:nvPr/>
        </p:nvSpPr>
        <p:spPr>
          <a:xfrm>
            <a:off x="7587875" y="2740450"/>
            <a:ext cx="73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Target audience</a:t>
            </a:r>
            <a:endParaRPr/>
          </a:p>
        </p:txBody>
      </p:sp>
      <p:sp>
        <p:nvSpPr>
          <p:cNvPr id="87" name="Google Shape;8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project will be beneficial to the following entities in the shipping industry:</a:t>
            </a:r>
            <a:endParaRPr/>
          </a:p>
          <a:p>
            <a:pPr indent="-342900" lvl="0" marL="457200" rtl="0" algn="l">
              <a:spcBef>
                <a:spcPts val="1600"/>
              </a:spcBef>
              <a:spcAft>
                <a:spcPts val="0"/>
              </a:spcAft>
              <a:buSzPts val="1800"/>
              <a:buChar char="●"/>
            </a:pPr>
            <a:r>
              <a:rPr lang="en"/>
              <a:t>Owners</a:t>
            </a:r>
            <a:endParaRPr/>
          </a:p>
          <a:p>
            <a:pPr indent="-342900" lvl="0" marL="457200" rtl="0" algn="l">
              <a:spcBef>
                <a:spcPts val="0"/>
              </a:spcBef>
              <a:spcAft>
                <a:spcPts val="0"/>
              </a:spcAft>
              <a:buSzPts val="1800"/>
              <a:buChar char="●"/>
            </a:pPr>
            <a:r>
              <a:rPr lang="en"/>
              <a:t>Classification Societies </a:t>
            </a:r>
            <a:endParaRPr/>
          </a:p>
          <a:p>
            <a:pPr indent="-342900" lvl="0" marL="457200" rtl="0" algn="l">
              <a:spcBef>
                <a:spcPts val="0"/>
              </a:spcBef>
              <a:spcAft>
                <a:spcPts val="0"/>
              </a:spcAft>
              <a:buSzPts val="1800"/>
              <a:buChar char="●"/>
            </a:pPr>
            <a:r>
              <a:rPr lang="en"/>
              <a:t>Surveyors</a:t>
            </a:r>
            <a:endParaRPr/>
          </a:p>
          <a:p>
            <a:pPr indent="-342900" lvl="0" marL="457200" rtl="0" algn="l">
              <a:spcBef>
                <a:spcPts val="0"/>
              </a:spcBef>
              <a:spcAft>
                <a:spcPts val="0"/>
              </a:spcAft>
              <a:buSzPts val="1800"/>
              <a:buChar char="●"/>
            </a:pPr>
            <a:r>
              <a:rPr lang="en"/>
              <a:t>Engineers </a:t>
            </a:r>
            <a:endParaRPr/>
          </a:p>
          <a:p>
            <a:pPr indent="-342900" lvl="0" marL="457200" rtl="0" algn="l">
              <a:spcBef>
                <a:spcPts val="0"/>
              </a:spcBef>
              <a:spcAft>
                <a:spcPts val="0"/>
              </a:spcAft>
              <a:buSzPts val="1800"/>
              <a:buChar char="●"/>
            </a:pPr>
            <a:r>
              <a:rPr lang="en"/>
              <a:t>Manufacturers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Trends</a:t>
            </a:r>
            <a:endParaRPr/>
          </a:p>
        </p:txBody>
      </p:sp>
      <p:sp>
        <p:nvSpPr>
          <p:cNvPr id="93" name="Google Shape;93;p16"/>
          <p:cNvSpPr txBox="1"/>
          <p:nvPr>
            <p:ph idx="1" type="body"/>
          </p:nvPr>
        </p:nvSpPr>
        <p:spPr>
          <a:xfrm>
            <a:off x="311700" y="1152475"/>
            <a:ext cx="8600400" cy="34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0" lvl="0" marL="0" rtl="0" algn="l">
              <a:spcBef>
                <a:spcPts val="1600"/>
              </a:spcBef>
              <a:spcAft>
                <a:spcPts val="0"/>
              </a:spcAft>
              <a:buNone/>
            </a:pPr>
            <a:r>
              <a:rPr lang="en" sz="1600"/>
              <a:t>Observations of industry practices show that past industry experience in reliability is heavily based on trial-and-error test procedures. Most of the reliability research in industry still focuses on two distinct periods of the product life: the warranty period, where most of the failures are due to product malfunctions or quality related problems, and wear-out period, where the failures are due excessive wear and use. </a:t>
            </a:r>
            <a:endParaRPr sz="1600"/>
          </a:p>
          <a:p>
            <a:pPr indent="0" lvl="0" marL="0" rtl="0" algn="l">
              <a:spcBef>
                <a:spcPts val="1600"/>
              </a:spcBef>
              <a:spcAft>
                <a:spcPts val="0"/>
              </a:spcAft>
              <a:buNone/>
            </a:pPr>
            <a:r>
              <a:rPr b="1" lang="en" sz="1600"/>
              <a:t>Client Implications:</a:t>
            </a:r>
            <a:endParaRPr b="1" sz="1600"/>
          </a:p>
          <a:p>
            <a:pPr indent="-330200" lvl="0" marL="457200" rtl="0" algn="l">
              <a:spcBef>
                <a:spcPts val="0"/>
              </a:spcBef>
              <a:spcAft>
                <a:spcPts val="0"/>
              </a:spcAft>
              <a:buSzPts val="1600"/>
              <a:buChar char="●"/>
            </a:pPr>
            <a:r>
              <a:rPr lang="en" sz="1600"/>
              <a:t>Increased cost of operations</a:t>
            </a:r>
            <a:endParaRPr sz="1600"/>
          </a:p>
          <a:p>
            <a:pPr indent="-330200" lvl="0" marL="457200" rtl="0" algn="l">
              <a:spcBef>
                <a:spcPts val="0"/>
              </a:spcBef>
              <a:spcAft>
                <a:spcPts val="0"/>
              </a:spcAft>
              <a:buSzPts val="1600"/>
              <a:buChar char="●"/>
            </a:pPr>
            <a:r>
              <a:rPr lang="en" sz="1600"/>
              <a:t>Downtime that results in adverse </a:t>
            </a:r>
            <a:r>
              <a:rPr lang="en" sz="1600"/>
              <a:t>effects</a:t>
            </a:r>
            <a:r>
              <a:rPr lang="en" sz="1600"/>
              <a:t> </a:t>
            </a:r>
            <a:r>
              <a:rPr lang="en" sz="1600"/>
              <a:t>throughout</a:t>
            </a:r>
            <a:r>
              <a:rPr lang="en" sz="1600"/>
              <a:t> the “goods” supply chain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585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To monitor the health of ship motors improving reliability and preventing downtime</a:t>
            </a:r>
            <a:endParaRPr sz="4200"/>
          </a:p>
          <a:p>
            <a:pPr indent="0" lvl="0" marL="0" rtl="0" algn="l">
              <a:spcBef>
                <a:spcPts val="0"/>
              </a:spcBef>
              <a:spcAft>
                <a:spcPts val="0"/>
              </a:spcAft>
              <a:buNone/>
            </a:pPr>
            <a:r>
              <a:rPr lang="en" sz="4200"/>
              <a:t>in ships. </a:t>
            </a:r>
            <a:endParaRPr sz="4200"/>
          </a:p>
          <a:p>
            <a:pPr indent="0" lvl="0" marL="0" rtl="0" algn="l">
              <a:spcBef>
                <a:spcPts val="0"/>
              </a:spcBef>
              <a:spcAft>
                <a:spcPts val="0"/>
              </a:spcAft>
              <a:buNone/>
            </a:pPr>
            <a:r>
              <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JUSTIFICATION</a:t>
            </a:r>
            <a:endParaRPr/>
          </a:p>
        </p:txBody>
      </p:sp>
      <p:sp>
        <p:nvSpPr>
          <p:cNvPr id="104" name="Google Shape;104;p18"/>
          <p:cNvSpPr txBox="1"/>
          <p:nvPr>
            <p:ph idx="2" type="body"/>
          </p:nvPr>
        </p:nvSpPr>
        <p:spPr>
          <a:xfrm>
            <a:off x="4939500" y="419600"/>
            <a:ext cx="3837000" cy="39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Electric motors serve as a critical component for any facility. They are prone to failures which may </a:t>
            </a:r>
            <a:r>
              <a:rPr lang="en"/>
              <a:t>disrupt</a:t>
            </a:r>
            <a:r>
              <a:rPr lang="en"/>
              <a:t> business </a:t>
            </a:r>
            <a:r>
              <a:rPr lang="en"/>
              <a:t>operations</a:t>
            </a:r>
            <a:r>
              <a:rPr lang="en"/>
              <a:t> and decrease productivity.</a:t>
            </a:r>
            <a:endParaRPr/>
          </a:p>
          <a:p>
            <a:pPr indent="0" lvl="0" marL="0" rtl="0" algn="l">
              <a:spcBef>
                <a:spcPts val="1600"/>
              </a:spcBef>
              <a:spcAft>
                <a:spcPts val="1600"/>
              </a:spcAft>
              <a:buNone/>
            </a:pPr>
            <a:r>
              <a:rPr lang="en"/>
              <a:t>Traditionally, maintenance involves routine inspection and repair done manually.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0" y="1537950"/>
            <a:ext cx="2382300" cy="206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can This be achieved?</a:t>
            </a:r>
            <a:endParaRPr/>
          </a:p>
        </p:txBody>
      </p:sp>
      <p:sp>
        <p:nvSpPr>
          <p:cNvPr id="110" name="Google Shape;110;p19"/>
          <p:cNvSpPr txBox="1"/>
          <p:nvPr>
            <p:ph idx="1" type="subTitle"/>
          </p:nvPr>
        </p:nvSpPr>
        <p:spPr>
          <a:xfrm>
            <a:off x="0" y="2845200"/>
            <a:ext cx="30048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4200">
              <a:latin typeface="Oswald"/>
              <a:ea typeface="Oswald"/>
              <a:cs typeface="Oswald"/>
              <a:sym typeface="Oswald"/>
            </a:endParaRPr>
          </a:p>
          <a:p>
            <a:pPr indent="0" lvl="0" marL="0" rtl="0" algn="ctr">
              <a:spcBef>
                <a:spcPts val="0"/>
              </a:spcBef>
              <a:spcAft>
                <a:spcPts val="0"/>
              </a:spcAft>
              <a:buNone/>
            </a:pPr>
            <a:r>
              <a:t/>
            </a:r>
            <a:endParaRPr sz="4200">
              <a:latin typeface="Oswald"/>
              <a:ea typeface="Oswald"/>
              <a:cs typeface="Oswald"/>
              <a:sym typeface="Oswald"/>
            </a:endParaRPr>
          </a:p>
        </p:txBody>
      </p:sp>
      <p:pic>
        <p:nvPicPr>
          <p:cNvPr id="111" name="Google Shape;111;p19"/>
          <p:cNvPicPr preferRelativeResize="0"/>
          <p:nvPr/>
        </p:nvPicPr>
        <p:blipFill>
          <a:blip r:embed="rId3">
            <a:alphaModFix/>
          </a:blip>
          <a:stretch>
            <a:fillRect/>
          </a:stretch>
        </p:blipFill>
        <p:spPr>
          <a:xfrm>
            <a:off x="2747700" y="1164050"/>
            <a:ext cx="6220325" cy="3979450"/>
          </a:xfrm>
          <a:prstGeom prst="rect">
            <a:avLst/>
          </a:prstGeom>
          <a:noFill/>
          <a:ln>
            <a:noFill/>
          </a:ln>
        </p:spPr>
      </p:pic>
      <p:sp>
        <p:nvSpPr>
          <p:cNvPr id="112" name="Google Shape;112;p19"/>
          <p:cNvSpPr txBox="1"/>
          <p:nvPr/>
        </p:nvSpPr>
        <p:spPr>
          <a:xfrm>
            <a:off x="60750" y="152650"/>
            <a:ext cx="2883300" cy="861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4400">
                <a:solidFill>
                  <a:schemeClr val="dk1"/>
                </a:solidFill>
                <a:latin typeface="Oswald"/>
                <a:ea typeface="Oswald"/>
                <a:cs typeface="Oswald"/>
                <a:sym typeface="Oswald"/>
              </a:rPr>
              <a:t>Methodology</a:t>
            </a:r>
            <a:endParaRPr sz="44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351650" y="-1339700"/>
            <a:ext cx="11662574" cy="639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34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Data logs</a:t>
            </a:r>
            <a:endParaRPr sz="2400"/>
          </a:p>
        </p:txBody>
      </p:sp>
      <p:pic>
        <p:nvPicPr>
          <p:cNvPr id="123" name="Google Shape;123;p21"/>
          <p:cNvPicPr preferRelativeResize="0"/>
          <p:nvPr/>
        </p:nvPicPr>
        <p:blipFill>
          <a:blip r:embed="rId3">
            <a:alphaModFix/>
          </a:blip>
          <a:stretch>
            <a:fillRect/>
          </a:stretch>
        </p:blipFill>
        <p:spPr>
          <a:xfrm>
            <a:off x="-241101" y="707550"/>
            <a:ext cx="11022500" cy="39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