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4/10/2022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4/10/2022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4/10/2022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4/10/2022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batiea.com/man-hinh-hmi" TargetMode="External"/><Relationship Id="rId4" Type="http://schemas.openxmlformats.org/officeDocument/2006/relationships/hyperlink" Target="https://batiea.com/bai-viet/plc-la-gi-ung-dung-cua-bo-lap-trinh-plc-trong-he-thong-tu-dong-ho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batiea.com/bo-lap-trinh-s7-1500" TargetMode="External"/><Relationship Id="rId4" Type="http://schemas.openxmlformats.org/officeDocument/2006/relationships/hyperlink" Target="https://batiea.com/simatic-s7-12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batiea.com/bai-viet/scada-la-gi-vai-tro-cua-scada-trong-cong-nghie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852486" y="3105254"/>
            <a:ext cx="10183054" cy="3416320"/>
          </a:xfrm>
          <a:prstGeom prst="rect">
            <a:avLst/>
          </a:prstGeom>
          <a:noFill/>
        </p:spPr>
        <p:txBody>
          <a:bodyPr wrap="square">
            <a:spAutoFit/>
          </a:bodyPr>
          <a:lstStyle/>
          <a:p>
            <a:pPr marL="342900" indent="-342900" algn="l">
              <a:buFontTx/>
              <a:buChar char="-"/>
            </a:pPr>
            <a:r>
              <a:rPr lang="vi-VN" sz="2400" b="0" i="0" dirty="0">
                <a:effectLst/>
                <a:latin typeface="Times New Roman" panose="02020603050405020304" pitchFamily="18" charset="0"/>
                <a:cs typeface="Times New Roman" panose="02020603050405020304" pitchFamily="18" charset="0"/>
              </a:rPr>
              <a:t>Tổng quan TIA Portal là gì? </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vi-VN" sz="2400" b="0" i="0" dirty="0">
                <a:effectLst/>
                <a:latin typeface="Times New Roman" panose="02020603050405020304" pitchFamily="18" charset="0"/>
                <a:cs typeface="Times New Roman" panose="02020603050405020304" pitchFamily="18" charset="0"/>
              </a:rPr>
              <a:t>Ưu - nhược điểm khi sử dụng TIA Portal </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vi-VN" sz="2400" b="0" i="0" dirty="0">
                <a:effectLst/>
                <a:latin typeface="Times New Roman" panose="02020603050405020304" pitchFamily="18" charset="0"/>
                <a:cs typeface="Times New Roman" panose="02020603050405020304" pitchFamily="18" charset="0"/>
              </a:rPr>
              <a:t>Các thành phần trong bộ cài TIA Portal </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vi-VN" sz="2400" b="0" i="0" dirty="0">
                <a:effectLst/>
                <a:latin typeface="Times New Roman" panose="02020603050405020304" pitchFamily="18" charset="0"/>
                <a:cs typeface="Times New Roman" panose="02020603050405020304" pitchFamily="18" charset="0"/>
              </a:rPr>
              <a:t>Bảo mật lập trình PLC với TIA Portal hiệu quả</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Tia Portal</a:t>
            </a:r>
            <a:endParaRPr lang="en-US" sz="2400" b="1" i="0" dirty="0">
              <a:solidFill>
                <a:srgbClr val="002341"/>
              </a:solidFill>
              <a:effectLst/>
              <a:latin typeface="Roboto" panose="020B0604020202020204" pitchFamily="2" charset="0"/>
            </a:endParaRPr>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NỘI DUNG TÌM HIỂU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8125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11D21091-4523-47A2-91B4-53B22A35DEFA}"/>
              </a:ext>
            </a:extLst>
          </p:cNvPr>
          <p:cNvSpPr txBox="1"/>
          <p:nvPr/>
        </p:nvSpPr>
        <p:spPr>
          <a:xfrm>
            <a:off x="696190" y="2509758"/>
            <a:ext cx="6241472" cy="4154984"/>
          </a:xfrm>
          <a:prstGeom prst="rect">
            <a:avLst/>
          </a:prstGeom>
          <a:noFill/>
        </p:spPr>
        <p:txBody>
          <a:bodyPr wrap="square">
            <a:spAutoFit/>
          </a:bodyPr>
          <a:lstStyle/>
          <a:p>
            <a:pPr algn="l"/>
            <a:r>
              <a:rPr lang="vi-VN" sz="2400" b="1" i="0" dirty="0">
                <a:solidFill>
                  <a:srgbClr val="002341"/>
                </a:solidFill>
                <a:effectLst/>
                <a:latin typeface="Times New Roman" panose="02020603050405020304" pitchFamily="18" charset="0"/>
                <a:cs typeface="Times New Roman" panose="02020603050405020304" pitchFamily="18" charset="0"/>
              </a:rPr>
              <a:t>Portal View</a:t>
            </a:r>
            <a:br>
              <a:rPr lang="vi-VN" sz="2400" b="1" i="0" dirty="0">
                <a:solidFill>
                  <a:srgbClr val="002341"/>
                </a:solidFill>
                <a:effectLst/>
                <a:latin typeface="Times New Roman" panose="02020603050405020304" pitchFamily="18" charset="0"/>
                <a:cs typeface="Times New Roman" panose="02020603050405020304" pitchFamily="18" charset="0"/>
              </a:rPr>
            </a:br>
            <a:endParaRPr lang="vi-VN" sz="2400" b="1" i="0" dirty="0">
              <a:solidFill>
                <a:srgbClr val="002341"/>
              </a:solidFill>
              <a:effectLst/>
              <a:latin typeface="Times New Roman" panose="02020603050405020304" pitchFamily="18" charset="0"/>
              <a:cs typeface="Times New Roman" panose="02020603050405020304" pitchFamily="18" charset="0"/>
            </a:endParaRPr>
          </a:p>
          <a:p>
            <a:pPr algn="l"/>
            <a:r>
              <a:rPr lang="vi-VN" sz="2400" b="0" i="0" dirty="0">
                <a:solidFill>
                  <a:srgbClr val="212121"/>
                </a:solidFill>
                <a:effectLst/>
                <a:latin typeface="Times New Roman" panose="02020603050405020304" pitchFamily="18" charset="0"/>
                <a:cs typeface="Times New Roman" panose="02020603050405020304" pitchFamily="18" charset="0"/>
              </a:rPr>
              <a:t>Đây là giao diện ban đầu khi người sử dụng khởi động phần mềm, ở khung hiển thị này chúng ta sẽ thấy được 3 phần chính:</a:t>
            </a:r>
            <a:br>
              <a:rPr lang="vi-VN" sz="2400" b="0" i="0" dirty="0">
                <a:solidFill>
                  <a:srgbClr val="212121"/>
                </a:solidFill>
                <a:effectLst/>
                <a:latin typeface="Times New Roman" panose="02020603050405020304" pitchFamily="18" charset="0"/>
                <a:cs typeface="Times New Roman" panose="02020603050405020304" pitchFamily="18" charset="0"/>
              </a:rPr>
            </a:br>
            <a:r>
              <a:rPr lang="vi-VN" sz="2400" b="1" i="0" dirty="0">
                <a:solidFill>
                  <a:srgbClr val="212121"/>
                </a:solidFill>
                <a:effectLst/>
                <a:latin typeface="Times New Roman" panose="02020603050405020304" pitchFamily="18" charset="0"/>
                <a:cs typeface="Times New Roman" panose="02020603050405020304" pitchFamily="18" charset="0"/>
              </a:rPr>
              <a:t>① Các tác vụ khởi động cơ bản</a:t>
            </a:r>
            <a:br>
              <a:rPr lang="vi-VN" sz="2400" b="1" i="0" dirty="0">
                <a:solidFill>
                  <a:srgbClr val="212121"/>
                </a:solidFill>
                <a:effectLst/>
                <a:latin typeface="Times New Roman" panose="02020603050405020304" pitchFamily="18" charset="0"/>
                <a:cs typeface="Times New Roman" panose="02020603050405020304" pitchFamily="18" charset="0"/>
              </a:rPr>
            </a:br>
            <a:r>
              <a:rPr lang="vi-VN" sz="2400" b="1" i="0" dirty="0">
                <a:solidFill>
                  <a:srgbClr val="212121"/>
                </a:solidFill>
                <a:effectLst/>
                <a:latin typeface="Times New Roman" panose="02020603050405020304" pitchFamily="18" charset="0"/>
                <a:cs typeface="Times New Roman" panose="02020603050405020304" pitchFamily="18" charset="0"/>
              </a:rPr>
              <a:t>② Tạo project mới, mở project có sẵn và cài đặt thiết bị</a:t>
            </a:r>
            <a:br>
              <a:rPr lang="vi-VN" sz="2400" b="1" i="0" dirty="0">
                <a:solidFill>
                  <a:srgbClr val="212121"/>
                </a:solidFill>
                <a:effectLst/>
                <a:latin typeface="Times New Roman" panose="02020603050405020304" pitchFamily="18" charset="0"/>
                <a:cs typeface="Times New Roman" panose="02020603050405020304" pitchFamily="18" charset="0"/>
              </a:rPr>
            </a:br>
            <a:r>
              <a:rPr lang="vi-VN" sz="2400" b="1" i="0" dirty="0">
                <a:solidFill>
                  <a:srgbClr val="212121"/>
                </a:solidFill>
                <a:effectLst/>
                <a:latin typeface="Times New Roman" panose="02020603050405020304" pitchFamily="18" charset="0"/>
                <a:cs typeface="Times New Roman" panose="02020603050405020304" pitchFamily="18" charset="0"/>
              </a:rPr>
              <a:t>③ Bản lựa chọn và cấu hình thông tin ban đầu</a:t>
            </a:r>
            <a:br>
              <a:rPr lang="vi-VN" sz="2400" b="1" i="0" dirty="0">
                <a:solidFill>
                  <a:srgbClr val="212121"/>
                </a:solidFill>
                <a:effectLst/>
                <a:latin typeface="Times New Roman" panose="02020603050405020304" pitchFamily="18" charset="0"/>
                <a:cs typeface="Times New Roman" panose="02020603050405020304" pitchFamily="18" charset="0"/>
              </a:rPr>
            </a:br>
            <a:r>
              <a:rPr lang="vi-VN" sz="2400" b="1" i="0" dirty="0">
                <a:solidFill>
                  <a:srgbClr val="212121"/>
                </a:solidFill>
                <a:effectLst/>
                <a:latin typeface="Times New Roman" panose="02020603050405020304" pitchFamily="18" charset="0"/>
                <a:cs typeface="Times New Roman" panose="02020603050405020304" pitchFamily="18" charset="0"/>
              </a:rPr>
              <a:t>④ Bật khung hiển thị project</a:t>
            </a:r>
            <a:endParaRPr lang="vi-VN" sz="24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35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9EE14D81-F456-460D-812C-9AB0AEEDBF3A}"/>
              </a:ext>
            </a:extLst>
          </p:cNvPr>
          <p:cNvPicPr>
            <a:picLocks noChangeAspect="1"/>
          </p:cNvPicPr>
          <p:nvPr/>
        </p:nvPicPr>
        <p:blipFill>
          <a:blip r:embed="rId4"/>
          <a:stretch>
            <a:fillRect/>
          </a:stretch>
        </p:blipFill>
        <p:spPr>
          <a:xfrm>
            <a:off x="1315064" y="2274967"/>
            <a:ext cx="10146477" cy="4534488"/>
          </a:xfrm>
          <a:prstGeom prst="rect">
            <a:avLst/>
          </a:prstGeom>
        </p:spPr>
      </p:pic>
      <p:sp>
        <p:nvSpPr>
          <p:cNvPr id="15" name="Rectangle: Rounded Corners 14">
            <a:extLst>
              <a:ext uri="{FF2B5EF4-FFF2-40B4-BE49-F238E27FC236}">
                <a16:creationId xmlns:a16="http://schemas.microsoft.com/office/drawing/2014/main" id="{5055C7B9-F1D3-42BA-86B8-5D60A59A863B}"/>
              </a:ext>
            </a:extLst>
          </p:cNvPr>
          <p:cNvSpPr/>
          <p:nvPr/>
        </p:nvSpPr>
        <p:spPr>
          <a:xfrm>
            <a:off x="1191491" y="2270071"/>
            <a:ext cx="7564581" cy="528547"/>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5E84C3D-E901-4F30-9506-7E8F2E89063A}"/>
              </a:ext>
            </a:extLst>
          </p:cNvPr>
          <p:cNvSpPr/>
          <p:nvPr/>
        </p:nvSpPr>
        <p:spPr>
          <a:xfrm>
            <a:off x="1191491" y="2798618"/>
            <a:ext cx="2280633" cy="3893127"/>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B1B2B01-3BBA-4425-A2E5-7E298227748C}"/>
              </a:ext>
            </a:extLst>
          </p:cNvPr>
          <p:cNvSpPr/>
          <p:nvPr/>
        </p:nvSpPr>
        <p:spPr>
          <a:xfrm>
            <a:off x="3523298" y="2857473"/>
            <a:ext cx="5953211" cy="3893127"/>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13164D6-F4EA-44B2-8DE6-26C1EA8B0021}"/>
              </a:ext>
            </a:extLst>
          </p:cNvPr>
          <p:cNvSpPr/>
          <p:nvPr/>
        </p:nvSpPr>
        <p:spPr>
          <a:xfrm flipH="1">
            <a:off x="9600082" y="2857473"/>
            <a:ext cx="1832632" cy="3893127"/>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9499E82B-2251-4D5E-96E1-D44C139ED5A7}"/>
              </a:ext>
            </a:extLst>
          </p:cNvPr>
          <p:cNvSpPr/>
          <p:nvPr/>
        </p:nvSpPr>
        <p:spPr>
          <a:xfrm>
            <a:off x="953196" y="2349678"/>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p>
        </p:txBody>
      </p:sp>
      <p:sp>
        <p:nvSpPr>
          <p:cNvPr id="22" name="Rectangle 21">
            <a:extLst>
              <a:ext uri="{FF2B5EF4-FFF2-40B4-BE49-F238E27FC236}">
                <a16:creationId xmlns:a16="http://schemas.microsoft.com/office/drawing/2014/main" id="{FC87D766-2940-4EA9-A099-DAD83C78953C}"/>
              </a:ext>
            </a:extLst>
          </p:cNvPr>
          <p:cNvSpPr/>
          <p:nvPr/>
        </p:nvSpPr>
        <p:spPr>
          <a:xfrm>
            <a:off x="902754" y="2975153"/>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C98BC66C-125F-4DEB-89DF-BDF450457209}"/>
              </a:ext>
            </a:extLst>
          </p:cNvPr>
          <p:cNvSpPr/>
          <p:nvPr/>
        </p:nvSpPr>
        <p:spPr>
          <a:xfrm>
            <a:off x="4298503" y="4619370"/>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p>
        </p:txBody>
      </p:sp>
      <p:sp>
        <p:nvSpPr>
          <p:cNvPr id="24" name="Rectangle 23">
            <a:extLst>
              <a:ext uri="{FF2B5EF4-FFF2-40B4-BE49-F238E27FC236}">
                <a16:creationId xmlns:a16="http://schemas.microsoft.com/office/drawing/2014/main" id="{8BB5FBB5-DE4F-41AB-A0AA-826BAC77027A}"/>
              </a:ext>
            </a:extLst>
          </p:cNvPr>
          <p:cNvSpPr/>
          <p:nvPr/>
        </p:nvSpPr>
        <p:spPr>
          <a:xfrm>
            <a:off x="11512715" y="3056871"/>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32175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5" name="TextBox 24">
            <a:extLst>
              <a:ext uri="{FF2B5EF4-FFF2-40B4-BE49-F238E27FC236}">
                <a16:creationId xmlns:a16="http://schemas.microsoft.com/office/drawing/2014/main" id="{C2800204-9A5F-4023-A7A7-E403424FC93F}"/>
              </a:ext>
            </a:extLst>
          </p:cNvPr>
          <p:cNvSpPr txBox="1"/>
          <p:nvPr/>
        </p:nvSpPr>
        <p:spPr>
          <a:xfrm>
            <a:off x="973282" y="2496112"/>
            <a:ext cx="6241472" cy="3785652"/>
          </a:xfrm>
          <a:prstGeom prst="rect">
            <a:avLst/>
          </a:prstGeom>
          <a:noFill/>
        </p:spPr>
        <p:txBody>
          <a:bodyPr wrap="square">
            <a:spAutoFit/>
          </a:bodyPr>
          <a:lstStyle/>
          <a:p>
            <a:pPr algn="l"/>
            <a:r>
              <a:rPr lang="vi-VN" sz="2400" b="1" i="0" dirty="0">
                <a:solidFill>
                  <a:srgbClr val="002341"/>
                </a:solidFill>
                <a:effectLst/>
                <a:latin typeface="Times New Roman" panose="02020603050405020304" pitchFamily="18" charset="0"/>
                <a:cs typeface="Times New Roman" panose="02020603050405020304" pitchFamily="18" charset="0"/>
              </a:rPr>
              <a:t>Project View</a:t>
            </a:r>
            <a:br>
              <a:rPr lang="vi-VN" sz="2400" b="1" i="0" dirty="0">
                <a:solidFill>
                  <a:srgbClr val="002341"/>
                </a:solidFill>
                <a:effectLst/>
                <a:latin typeface="Times New Roman" panose="02020603050405020304" pitchFamily="18" charset="0"/>
                <a:cs typeface="Times New Roman" panose="02020603050405020304" pitchFamily="18" charset="0"/>
              </a:rPr>
            </a:br>
            <a:endParaRPr lang="vi-VN" sz="2400" b="1" i="0" dirty="0">
              <a:solidFill>
                <a:srgbClr val="002341"/>
              </a:solidFill>
              <a:effectLst/>
              <a:latin typeface="Times New Roman" panose="02020603050405020304" pitchFamily="18" charset="0"/>
              <a:cs typeface="Times New Roman" panose="02020603050405020304" pitchFamily="18" charset="0"/>
            </a:endParaRPr>
          </a:p>
          <a:p>
            <a:pPr algn="l"/>
            <a:r>
              <a:rPr lang="vi-VN" sz="2400" b="0" i="0" dirty="0">
                <a:solidFill>
                  <a:srgbClr val="212121"/>
                </a:solidFill>
                <a:effectLst/>
                <a:latin typeface="Times New Roman" panose="02020603050405020304" pitchFamily="18" charset="0"/>
                <a:cs typeface="Times New Roman" panose="02020603050405020304" pitchFamily="18" charset="0"/>
              </a:rPr>
              <a:t>Khi lựa chọn mục </a:t>
            </a:r>
            <a:r>
              <a:rPr lang="vi-VN" sz="2400" b="1" i="0" dirty="0">
                <a:solidFill>
                  <a:srgbClr val="212121"/>
                </a:solidFill>
                <a:effectLst/>
                <a:latin typeface="Times New Roman" panose="02020603050405020304" pitchFamily="18" charset="0"/>
                <a:cs typeface="Times New Roman" panose="02020603050405020304" pitchFamily="18" charset="0"/>
              </a:rPr>
              <a:t>Project View</a:t>
            </a:r>
            <a:r>
              <a:rPr lang="vi-VN" sz="2400" b="0" i="0" dirty="0">
                <a:solidFill>
                  <a:srgbClr val="212121"/>
                </a:solidFill>
                <a:effectLst/>
                <a:latin typeface="Times New Roman" panose="02020603050405020304" pitchFamily="18" charset="0"/>
                <a:cs typeface="Times New Roman" panose="02020603050405020304" pitchFamily="18" charset="0"/>
              </a:rPr>
              <a:t> ở khung hiển thị </a:t>
            </a:r>
            <a:r>
              <a:rPr lang="vi-VN" sz="2400" b="1" i="0" dirty="0">
                <a:solidFill>
                  <a:srgbClr val="212121"/>
                </a:solidFill>
                <a:effectLst/>
                <a:latin typeface="Times New Roman" panose="02020603050405020304" pitchFamily="18" charset="0"/>
                <a:cs typeface="Times New Roman" panose="02020603050405020304" pitchFamily="18" charset="0"/>
              </a:rPr>
              <a:t>Portal View (4)</a:t>
            </a:r>
            <a:r>
              <a:rPr lang="vi-VN" sz="2400" b="0" i="0" dirty="0">
                <a:solidFill>
                  <a:srgbClr val="212121"/>
                </a:solidFill>
                <a:effectLst/>
                <a:latin typeface="Times New Roman" panose="02020603050405020304" pitchFamily="18" charset="0"/>
                <a:cs typeface="Times New Roman" panose="02020603050405020304" pitchFamily="18" charset="0"/>
              </a:rPr>
              <a:t> chúng ta sẽ được đưa đến phần hiển thị sâu hơn về thiết bị và lập trình:</a:t>
            </a:r>
          </a:p>
          <a:p>
            <a:pPr algn="l"/>
            <a:r>
              <a:rPr lang="vi-VN" sz="2400" b="0" i="0" dirty="0">
                <a:solidFill>
                  <a:srgbClr val="212121"/>
                </a:solidFill>
                <a:effectLst/>
                <a:latin typeface="Times New Roman" panose="02020603050405020304" pitchFamily="18" charset="0"/>
                <a:cs typeface="Times New Roman" panose="02020603050405020304" pitchFamily="18" charset="0"/>
              </a:rPr>
              <a:t>① Thanh công cụ – Menu</a:t>
            </a:r>
            <a:br>
              <a:rPr lang="vi-VN" sz="2400" b="0" i="0" dirty="0">
                <a:solidFill>
                  <a:srgbClr val="212121"/>
                </a:solidFill>
                <a:effectLst/>
                <a:latin typeface="Times New Roman" panose="02020603050405020304" pitchFamily="18" charset="0"/>
                <a:cs typeface="Times New Roman" panose="02020603050405020304" pitchFamily="18" charset="0"/>
              </a:rPr>
            </a:br>
            <a:r>
              <a:rPr lang="vi-VN" sz="2400" b="0" i="0" dirty="0">
                <a:solidFill>
                  <a:srgbClr val="212121"/>
                </a:solidFill>
                <a:effectLst/>
                <a:latin typeface="Times New Roman" panose="02020603050405020304" pitchFamily="18" charset="0"/>
                <a:cs typeface="Times New Roman" panose="02020603050405020304" pitchFamily="18" charset="0"/>
              </a:rPr>
              <a:t>② Thanh cuộn các thẻ tag, thiết bị và cấu hình tinh chỉnh Project</a:t>
            </a:r>
            <a:br>
              <a:rPr lang="vi-VN" sz="2400" b="0" i="0" dirty="0">
                <a:solidFill>
                  <a:srgbClr val="212121"/>
                </a:solidFill>
                <a:effectLst/>
                <a:latin typeface="Times New Roman" panose="02020603050405020304" pitchFamily="18" charset="0"/>
                <a:cs typeface="Times New Roman" panose="02020603050405020304" pitchFamily="18" charset="0"/>
              </a:rPr>
            </a:br>
            <a:r>
              <a:rPr lang="vi-VN" sz="2400" b="0" i="0" dirty="0">
                <a:solidFill>
                  <a:srgbClr val="212121"/>
                </a:solidFill>
                <a:effectLst/>
                <a:latin typeface="Times New Roman" panose="02020603050405020304" pitchFamily="18" charset="0"/>
                <a:cs typeface="Times New Roman" panose="02020603050405020304" pitchFamily="18" charset="0"/>
              </a:rPr>
              <a:t>③ Khu vực làm việc (bàn làm việc chính)</a:t>
            </a:r>
            <a:br>
              <a:rPr lang="vi-VN" sz="2400" b="0" i="0" dirty="0">
                <a:solidFill>
                  <a:srgbClr val="212121"/>
                </a:solidFill>
                <a:effectLst/>
                <a:latin typeface="Times New Roman" panose="02020603050405020304" pitchFamily="18" charset="0"/>
                <a:cs typeface="Times New Roman" panose="02020603050405020304" pitchFamily="18" charset="0"/>
              </a:rPr>
            </a:br>
            <a:r>
              <a:rPr lang="vi-VN" sz="2400" b="0" i="0" dirty="0">
                <a:solidFill>
                  <a:srgbClr val="212121"/>
                </a:solidFill>
                <a:effectLst/>
                <a:latin typeface="Times New Roman" panose="02020603050405020304" pitchFamily="18" charset="0"/>
                <a:cs typeface="Times New Roman" panose="02020603050405020304" pitchFamily="18" charset="0"/>
              </a:rPr>
              <a:t>④ Thẻ nhiệm vụ</a:t>
            </a:r>
          </a:p>
        </p:txBody>
      </p:sp>
    </p:spTree>
    <p:extLst>
      <p:ext uri="{BB962C8B-B14F-4D97-AF65-F5344CB8AC3E}">
        <p14:creationId xmlns:p14="http://schemas.microsoft.com/office/powerpoint/2010/main" val="248772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5" name="TextBox 24">
            <a:extLst>
              <a:ext uri="{FF2B5EF4-FFF2-40B4-BE49-F238E27FC236}">
                <a16:creationId xmlns:a16="http://schemas.microsoft.com/office/drawing/2014/main" id="{C2800204-9A5F-4023-A7A7-E403424FC93F}"/>
              </a:ext>
            </a:extLst>
          </p:cNvPr>
          <p:cNvSpPr txBox="1"/>
          <p:nvPr/>
        </p:nvSpPr>
        <p:spPr>
          <a:xfrm>
            <a:off x="533537" y="2534446"/>
            <a:ext cx="5481057" cy="2646878"/>
          </a:xfrm>
          <a:prstGeom prst="rect">
            <a:avLst/>
          </a:prstGeom>
          <a:noFill/>
        </p:spPr>
        <p:txBody>
          <a:bodyPr wrap="square">
            <a:spAutoFit/>
          </a:bodyPr>
          <a:lstStyle/>
          <a:p>
            <a:r>
              <a:rPr lang="vi-VN" sz="2800" b="1" i="0" dirty="0">
                <a:solidFill>
                  <a:srgbClr val="002341"/>
                </a:solidFill>
                <a:effectLst/>
                <a:latin typeface="Times New Roman" panose="02020603050405020304" pitchFamily="18" charset="0"/>
                <a:cs typeface="Times New Roman" panose="02020603050405020304" pitchFamily="18" charset="0"/>
              </a:rPr>
              <a:t>thêm Instruction vào chương trình</a:t>
            </a:r>
            <a:r>
              <a:rPr lang="en-US" sz="2800" b="1" i="0" dirty="0">
                <a:solidFill>
                  <a:srgbClr val="002341"/>
                </a:solidFill>
                <a:effectLst/>
                <a:latin typeface="Times New Roman" panose="02020603050405020304" pitchFamily="18" charset="0"/>
                <a:cs typeface="Times New Roman" panose="02020603050405020304" pitchFamily="18" charset="0"/>
              </a:rPr>
              <a:t> </a:t>
            </a:r>
          </a:p>
          <a:p>
            <a:endParaRPr lang="en-US" b="1" i="0" dirty="0">
              <a:solidFill>
                <a:srgbClr val="002341"/>
              </a:solidFill>
              <a:effectLst/>
              <a:latin typeface="Roboto" panose="02000000000000000000" pitchFamily="2" charset="0"/>
            </a:endParaRPr>
          </a:p>
          <a:p>
            <a:r>
              <a:rPr lang="vi-VN" sz="2400" b="0" i="0" dirty="0">
                <a:solidFill>
                  <a:srgbClr val="212121"/>
                </a:solidFill>
                <a:effectLst/>
                <a:latin typeface="Times New Roman" panose="02020603050405020304" pitchFamily="18" charset="0"/>
                <a:cs typeface="Times New Roman" panose="02020603050405020304" pitchFamily="18" charset="0"/>
              </a:rPr>
              <a:t>Để thêm vào chương trình, ở mục thẻ nhiệm vụ người sử dụng chọn vào mục </a:t>
            </a:r>
            <a:r>
              <a:rPr lang="vi-VN" sz="2400" b="1" i="0" dirty="0">
                <a:solidFill>
                  <a:srgbClr val="212121"/>
                </a:solidFill>
                <a:effectLst/>
                <a:latin typeface="Times New Roman" panose="02020603050405020304" pitchFamily="18" charset="0"/>
                <a:cs typeface="Times New Roman" panose="02020603050405020304" pitchFamily="18" charset="0"/>
              </a:rPr>
              <a:t>“Basic Instruction”</a:t>
            </a:r>
            <a:r>
              <a:rPr lang="vi-VN" sz="2400" b="0" i="0" dirty="0">
                <a:solidFill>
                  <a:srgbClr val="212121"/>
                </a:solidFill>
                <a:effectLst/>
                <a:latin typeface="Times New Roman" panose="02020603050405020304" pitchFamily="18" charset="0"/>
                <a:cs typeface="Times New Roman" panose="02020603050405020304" pitchFamily="18" charset="0"/>
              </a:rPr>
              <a:t> và kéo thả các mục cần thiết vào nơi bạn muốn gắn instruction.</a:t>
            </a:r>
            <a:endParaRPr lang="vi-VN" sz="2400" b="1" i="0" dirty="0">
              <a:solidFill>
                <a:srgbClr val="00234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E9ADC2-9640-4633-AD66-6B9342E042B6}"/>
              </a:ext>
            </a:extLst>
          </p:cNvPr>
          <p:cNvPicPr>
            <a:picLocks noChangeAspect="1"/>
          </p:cNvPicPr>
          <p:nvPr/>
        </p:nvPicPr>
        <p:blipFill>
          <a:blip r:embed="rId4"/>
          <a:stretch>
            <a:fillRect/>
          </a:stretch>
        </p:blipFill>
        <p:spPr>
          <a:xfrm>
            <a:off x="7133234" y="1342770"/>
            <a:ext cx="2937748" cy="5319005"/>
          </a:xfrm>
          <a:prstGeom prst="rect">
            <a:avLst/>
          </a:prstGeom>
        </p:spPr>
      </p:pic>
    </p:spTree>
    <p:extLst>
      <p:ext uri="{BB962C8B-B14F-4D97-AF65-F5344CB8AC3E}">
        <p14:creationId xmlns:p14="http://schemas.microsoft.com/office/powerpoint/2010/main" val="41826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5" name="TextBox 24">
            <a:extLst>
              <a:ext uri="{FF2B5EF4-FFF2-40B4-BE49-F238E27FC236}">
                <a16:creationId xmlns:a16="http://schemas.microsoft.com/office/drawing/2014/main" id="{C2800204-9A5F-4023-A7A7-E403424FC93F}"/>
              </a:ext>
            </a:extLst>
          </p:cNvPr>
          <p:cNvSpPr txBox="1"/>
          <p:nvPr/>
        </p:nvSpPr>
        <p:spPr>
          <a:xfrm>
            <a:off x="533537" y="4414295"/>
            <a:ext cx="11215118" cy="2000548"/>
          </a:xfrm>
          <a:prstGeom prst="rect">
            <a:avLst/>
          </a:prstGeom>
          <a:noFill/>
        </p:spPr>
        <p:txBody>
          <a:bodyPr wrap="square">
            <a:spAutoFit/>
          </a:bodyPr>
          <a:lstStyle/>
          <a:p>
            <a:pPr algn="l"/>
            <a:r>
              <a:rPr lang="vi-VN" sz="2800" b="1" i="0" dirty="0">
                <a:solidFill>
                  <a:srgbClr val="002341"/>
                </a:solidFill>
                <a:effectLst/>
                <a:latin typeface="Times New Roman" panose="02020603050405020304" pitchFamily="18" charset="0"/>
                <a:cs typeface="Times New Roman" panose="02020603050405020304" pitchFamily="18" charset="0"/>
              </a:rPr>
              <a:t>Thêm instruction thường sử dụng vào Favorites</a:t>
            </a:r>
          </a:p>
          <a:p>
            <a:pPr algn="l"/>
            <a:r>
              <a:rPr lang="vi-VN" sz="2400" b="0" i="0" dirty="0">
                <a:solidFill>
                  <a:srgbClr val="212121"/>
                </a:solidFill>
                <a:effectLst/>
                <a:latin typeface="Times New Roman" panose="02020603050405020304" pitchFamily="18" charset="0"/>
                <a:cs typeface="Times New Roman" panose="02020603050405020304" pitchFamily="18" charset="0"/>
              </a:rPr>
              <a:t>Để thao tác nhanh hơn khi thêm các instruction, người sử dụng có thể lưu các instruction thường dùng vào mục Favorites.</a:t>
            </a:r>
            <a:r>
              <a:rPr lang="vi-VN" sz="2400" b="0" i="0" dirty="0">
                <a:solidFill>
                  <a:srgbClr val="212121"/>
                </a:solidFill>
                <a:effectLst/>
                <a:latin typeface="-apple-system, BlinkMacSystemFont, &amp;quot;Segoe UI&amp;quot;, Roboto, Oxygen-Sans, Ubuntu, Cantarell, &amp;quot;Helvetica Neue&amp;quot;, sans-serif"/>
              </a:rPr>
              <a:t> </a:t>
            </a:r>
            <a:r>
              <a:rPr lang="vi-VN" sz="2400" b="0" i="0" dirty="0">
                <a:solidFill>
                  <a:srgbClr val="212121"/>
                </a:solidFill>
                <a:effectLst/>
                <a:latin typeface="Times New Roman" panose="02020603050405020304" pitchFamily="18" charset="0"/>
                <a:cs typeface="Times New Roman" panose="02020603050405020304" pitchFamily="18" charset="0"/>
              </a:rPr>
              <a:t>Sau khi thêm instruction vào được Favorites, người sử dụng dễ dàng hơn trong việc tìm và chèn instruction vào chương trình với 1 lần nhấp chuột.</a:t>
            </a:r>
          </a:p>
        </p:txBody>
      </p:sp>
      <p:pic>
        <p:nvPicPr>
          <p:cNvPr id="6" name="Picture 5">
            <a:extLst>
              <a:ext uri="{FF2B5EF4-FFF2-40B4-BE49-F238E27FC236}">
                <a16:creationId xmlns:a16="http://schemas.microsoft.com/office/drawing/2014/main" id="{39E8D66B-DCE6-4A1D-8E46-1609115E2FCE}"/>
              </a:ext>
            </a:extLst>
          </p:cNvPr>
          <p:cNvPicPr>
            <a:picLocks noChangeAspect="1"/>
          </p:cNvPicPr>
          <p:nvPr/>
        </p:nvPicPr>
        <p:blipFill>
          <a:blip r:embed="rId4"/>
          <a:stretch>
            <a:fillRect/>
          </a:stretch>
        </p:blipFill>
        <p:spPr>
          <a:xfrm>
            <a:off x="533537" y="2248187"/>
            <a:ext cx="8860308" cy="1927669"/>
          </a:xfrm>
          <a:prstGeom prst="rect">
            <a:avLst/>
          </a:prstGeom>
        </p:spPr>
      </p:pic>
    </p:spTree>
    <p:extLst>
      <p:ext uri="{BB962C8B-B14F-4D97-AF65-F5344CB8AC3E}">
        <p14:creationId xmlns:p14="http://schemas.microsoft.com/office/powerpoint/2010/main" val="36151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5" name="TextBox 24">
            <a:extLst>
              <a:ext uri="{FF2B5EF4-FFF2-40B4-BE49-F238E27FC236}">
                <a16:creationId xmlns:a16="http://schemas.microsoft.com/office/drawing/2014/main" id="{C2800204-9A5F-4023-A7A7-E403424FC93F}"/>
              </a:ext>
            </a:extLst>
          </p:cNvPr>
          <p:cNvSpPr txBox="1"/>
          <p:nvPr/>
        </p:nvSpPr>
        <p:spPr>
          <a:xfrm>
            <a:off x="533537" y="4414295"/>
            <a:ext cx="11215118" cy="2000548"/>
          </a:xfrm>
          <a:prstGeom prst="rect">
            <a:avLst/>
          </a:prstGeom>
          <a:noFill/>
        </p:spPr>
        <p:txBody>
          <a:bodyPr wrap="square">
            <a:spAutoFit/>
          </a:bodyPr>
          <a:lstStyle/>
          <a:p>
            <a:pPr algn="l"/>
            <a:r>
              <a:rPr lang="vi-VN" sz="2800" b="1" i="0" dirty="0">
                <a:solidFill>
                  <a:srgbClr val="002341"/>
                </a:solidFill>
                <a:effectLst/>
                <a:latin typeface="Times New Roman" panose="02020603050405020304" pitchFamily="18" charset="0"/>
                <a:cs typeface="Times New Roman" panose="02020603050405020304" pitchFamily="18" charset="0"/>
              </a:rPr>
              <a:t>Thêm instruction thường sử dụng vào Favorites</a:t>
            </a:r>
          </a:p>
          <a:p>
            <a:pPr algn="l"/>
            <a:r>
              <a:rPr lang="vi-VN" sz="2400" b="0" i="0" dirty="0">
                <a:solidFill>
                  <a:srgbClr val="212121"/>
                </a:solidFill>
                <a:effectLst/>
                <a:latin typeface="Times New Roman" panose="02020603050405020304" pitchFamily="18" charset="0"/>
                <a:cs typeface="Times New Roman" panose="02020603050405020304" pitchFamily="18" charset="0"/>
              </a:rPr>
              <a:t>Để thao tác nhanh hơn khi thêm các instruction, người sử dụng có thể lưu các instruction thường dùng vào mục Favorites.</a:t>
            </a:r>
            <a:r>
              <a:rPr lang="vi-VN" sz="2400" b="0" i="0" dirty="0">
                <a:solidFill>
                  <a:srgbClr val="212121"/>
                </a:solidFill>
                <a:effectLst/>
                <a:latin typeface="-apple-system, BlinkMacSystemFont, &amp;quot;Segoe UI&amp;quot;, Roboto, Oxygen-Sans, Ubuntu, Cantarell, &amp;quot;Helvetica Neue&amp;quot;, sans-serif"/>
              </a:rPr>
              <a:t> </a:t>
            </a:r>
            <a:r>
              <a:rPr lang="vi-VN" sz="2400" b="0" i="0" dirty="0">
                <a:solidFill>
                  <a:srgbClr val="212121"/>
                </a:solidFill>
                <a:effectLst/>
                <a:latin typeface="Times New Roman" panose="02020603050405020304" pitchFamily="18" charset="0"/>
                <a:cs typeface="Times New Roman" panose="02020603050405020304" pitchFamily="18" charset="0"/>
              </a:rPr>
              <a:t>Sau khi thêm instruction vào được Favorites, người sử dụng dễ dàng hơn trong việc tìm và chèn instruction vào chương trình với 1 lần nhấp chuột.</a:t>
            </a:r>
          </a:p>
        </p:txBody>
      </p:sp>
      <p:pic>
        <p:nvPicPr>
          <p:cNvPr id="6" name="Picture 5">
            <a:extLst>
              <a:ext uri="{FF2B5EF4-FFF2-40B4-BE49-F238E27FC236}">
                <a16:creationId xmlns:a16="http://schemas.microsoft.com/office/drawing/2014/main" id="{39E8D66B-DCE6-4A1D-8E46-1609115E2FCE}"/>
              </a:ext>
            </a:extLst>
          </p:cNvPr>
          <p:cNvPicPr>
            <a:picLocks noChangeAspect="1"/>
          </p:cNvPicPr>
          <p:nvPr/>
        </p:nvPicPr>
        <p:blipFill>
          <a:blip r:embed="rId4"/>
          <a:stretch>
            <a:fillRect/>
          </a:stretch>
        </p:blipFill>
        <p:spPr>
          <a:xfrm>
            <a:off x="533537" y="2248187"/>
            <a:ext cx="8860308" cy="1927669"/>
          </a:xfrm>
          <a:prstGeom prst="rect">
            <a:avLst/>
          </a:prstGeom>
        </p:spPr>
      </p:pic>
    </p:spTree>
    <p:extLst>
      <p:ext uri="{BB962C8B-B14F-4D97-AF65-F5344CB8AC3E}">
        <p14:creationId xmlns:p14="http://schemas.microsoft.com/office/powerpoint/2010/main" val="188643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AB493028-AA35-44E7-8EFD-BAC1EF0B32FD}"/>
              </a:ext>
            </a:extLst>
          </p:cNvPr>
          <p:cNvSpPr txBox="1"/>
          <p:nvPr/>
        </p:nvSpPr>
        <p:spPr>
          <a:xfrm>
            <a:off x="311864" y="2509758"/>
            <a:ext cx="3532725" cy="4154984"/>
          </a:xfrm>
          <a:prstGeom prst="rect">
            <a:avLst/>
          </a:prstGeom>
          <a:noFill/>
        </p:spPr>
        <p:txBody>
          <a:bodyPr wrap="square">
            <a:spAutoFit/>
          </a:bodyPr>
          <a:lstStyle/>
          <a:p>
            <a:pPr algn="l"/>
            <a:r>
              <a:rPr lang="vi-VN" sz="2400" b="1" i="0" dirty="0">
                <a:solidFill>
                  <a:srgbClr val="002341"/>
                </a:solidFill>
                <a:effectLst/>
                <a:latin typeface="Times New Roman" panose="02020603050405020304" pitchFamily="18" charset="0"/>
                <a:cs typeface="Times New Roman" panose="02020603050405020304" pitchFamily="18" charset="0"/>
              </a:rPr>
              <a:t>Mở rộng hoặc thu hẹp cấu trúc đầu ra và đầu vào</a:t>
            </a:r>
            <a:endParaRPr lang="en-US" sz="2400" b="1" i="0" dirty="0">
              <a:solidFill>
                <a:srgbClr val="002341"/>
              </a:solidFill>
              <a:effectLst/>
              <a:latin typeface="Times New Roman" panose="02020603050405020304" pitchFamily="18" charset="0"/>
              <a:cs typeface="Times New Roman" panose="02020603050405020304" pitchFamily="18" charset="0"/>
            </a:endParaRPr>
          </a:p>
          <a:p>
            <a:pPr algn="l"/>
            <a:endParaRPr lang="vi-VN" sz="2400" b="1" i="0" dirty="0">
              <a:solidFill>
                <a:srgbClr val="002341"/>
              </a:solidFill>
              <a:effectLst/>
              <a:latin typeface="Times New Roman" panose="02020603050405020304" pitchFamily="18" charset="0"/>
              <a:cs typeface="Times New Roman" panose="02020603050405020304" pitchFamily="18" charset="0"/>
            </a:endParaRPr>
          </a:p>
          <a:p>
            <a:pPr algn="l"/>
            <a:r>
              <a:rPr lang="vi-VN" sz="2400" b="0" i="0" dirty="0">
                <a:solidFill>
                  <a:srgbClr val="212121"/>
                </a:solidFill>
                <a:effectLst/>
                <a:latin typeface="Times New Roman" panose="02020603050405020304" pitchFamily="18" charset="0"/>
                <a:cs typeface="Times New Roman" panose="02020603050405020304" pitchFamily="18" charset="0"/>
              </a:rPr>
              <a:t>Để trông dễ nhìn hơn, đầu vào đầu ra được thu gọn lại. Để xem chi tiết đầu vào hoặc đầu ra người sử dụng chỉ việc nhấn vào mũi tên để hiển thị đầy đủ thông tin chi tiết.</a:t>
            </a:r>
          </a:p>
        </p:txBody>
      </p:sp>
      <p:pic>
        <p:nvPicPr>
          <p:cNvPr id="5" name="Picture 4">
            <a:extLst>
              <a:ext uri="{FF2B5EF4-FFF2-40B4-BE49-F238E27FC236}">
                <a16:creationId xmlns:a16="http://schemas.microsoft.com/office/drawing/2014/main" id="{311B94F2-96E1-49DE-8326-4924EE6A7266}"/>
              </a:ext>
            </a:extLst>
          </p:cNvPr>
          <p:cNvPicPr>
            <a:picLocks noChangeAspect="1"/>
          </p:cNvPicPr>
          <p:nvPr/>
        </p:nvPicPr>
        <p:blipFill>
          <a:blip r:embed="rId4"/>
          <a:stretch>
            <a:fillRect/>
          </a:stretch>
        </p:blipFill>
        <p:spPr>
          <a:xfrm>
            <a:off x="3843796" y="2524660"/>
            <a:ext cx="4029394" cy="3022046"/>
          </a:xfrm>
          <a:prstGeom prst="rect">
            <a:avLst/>
          </a:prstGeom>
        </p:spPr>
      </p:pic>
      <p:pic>
        <p:nvPicPr>
          <p:cNvPr id="8" name="Picture 7">
            <a:extLst>
              <a:ext uri="{FF2B5EF4-FFF2-40B4-BE49-F238E27FC236}">
                <a16:creationId xmlns:a16="http://schemas.microsoft.com/office/drawing/2014/main" id="{34662190-FE3E-43F1-B6BA-D4B97EBD6C50}"/>
              </a:ext>
            </a:extLst>
          </p:cNvPr>
          <p:cNvPicPr>
            <a:picLocks noChangeAspect="1"/>
          </p:cNvPicPr>
          <p:nvPr/>
        </p:nvPicPr>
        <p:blipFill>
          <a:blip r:embed="rId5"/>
          <a:stretch>
            <a:fillRect/>
          </a:stretch>
        </p:blipFill>
        <p:spPr>
          <a:xfrm>
            <a:off x="7873190" y="2558908"/>
            <a:ext cx="4224501" cy="3903201"/>
          </a:xfrm>
          <a:prstGeom prst="rect">
            <a:avLst/>
          </a:prstGeom>
        </p:spPr>
      </p:pic>
    </p:spTree>
    <p:extLst>
      <p:ext uri="{BB962C8B-B14F-4D97-AF65-F5344CB8AC3E}">
        <p14:creationId xmlns:p14="http://schemas.microsoft.com/office/powerpoint/2010/main" val="264145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AB493028-AA35-44E7-8EFD-BAC1EF0B32FD}"/>
              </a:ext>
            </a:extLst>
          </p:cNvPr>
          <p:cNvSpPr txBox="1"/>
          <p:nvPr/>
        </p:nvSpPr>
        <p:spPr>
          <a:xfrm>
            <a:off x="311864" y="2509758"/>
            <a:ext cx="6483940" cy="3785652"/>
          </a:xfrm>
          <a:prstGeom prst="rect">
            <a:avLst/>
          </a:prstGeom>
          <a:noFill/>
        </p:spPr>
        <p:txBody>
          <a:bodyPr wrap="square">
            <a:spAutoFit/>
          </a:bodyPr>
          <a:lstStyle/>
          <a:p>
            <a:pPr algn="l"/>
            <a:r>
              <a:rPr lang="vi-VN" sz="2400" b="1" i="0" dirty="0">
                <a:solidFill>
                  <a:srgbClr val="002341"/>
                </a:solidFill>
                <a:effectLst/>
                <a:latin typeface="Times New Roman" panose="02020603050405020304" pitchFamily="18" charset="0"/>
                <a:cs typeface="Times New Roman" panose="02020603050405020304" pitchFamily="18" charset="0"/>
              </a:rPr>
              <a:t>Thay đổi chế độ hoạt động cho CPU</a:t>
            </a:r>
            <a:endParaRPr lang="en-US" sz="2400" b="1" i="0" dirty="0">
              <a:solidFill>
                <a:srgbClr val="002341"/>
              </a:solidFill>
              <a:effectLst/>
              <a:latin typeface="Times New Roman" panose="02020603050405020304" pitchFamily="18" charset="0"/>
              <a:cs typeface="Times New Roman" panose="02020603050405020304" pitchFamily="18" charset="0"/>
            </a:endParaRPr>
          </a:p>
          <a:p>
            <a:pPr algn="l"/>
            <a:endParaRPr lang="vi-VN" sz="2400" b="1" i="0" dirty="0">
              <a:solidFill>
                <a:srgbClr val="002341"/>
              </a:solidFill>
              <a:effectLst/>
              <a:latin typeface="Roboto" panose="02000000000000000000" pitchFamily="2" charset="0"/>
            </a:endParaRPr>
          </a:p>
          <a:p>
            <a:pPr algn="l"/>
            <a:r>
              <a:rPr lang="vi-VN" sz="2400" b="0" i="0" dirty="0">
                <a:solidFill>
                  <a:srgbClr val="212121"/>
                </a:solidFill>
                <a:effectLst/>
                <a:latin typeface="Times New Roman" panose="02020603050405020304" pitchFamily="18" charset="0"/>
                <a:cs typeface="Times New Roman" panose="02020603050405020304" pitchFamily="18" charset="0"/>
              </a:rPr>
              <a:t>Bình thường sẽ không có loại CPU nào có công tắt vật lý để chạy hay ngừng. Và ở TIA PORTAL thì chúng ta có thể nhanh chóng giải quyết vấn đề này bằng cách chọn nút </a:t>
            </a:r>
            <a:r>
              <a:rPr lang="vi-VN" sz="2400" b="1" i="0" dirty="0">
                <a:solidFill>
                  <a:srgbClr val="212121"/>
                </a:solidFill>
                <a:effectLst/>
                <a:latin typeface="Times New Roman" panose="02020603050405020304" pitchFamily="18" charset="0"/>
                <a:cs typeface="Times New Roman" panose="02020603050405020304" pitchFamily="18" charset="0"/>
              </a:rPr>
              <a:t>“Start CPU”</a:t>
            </a:r>
            <a:r>
              <a:rPr lang="vi-VN" sz="2400" b="0" i="0" dirty="0">
                <a:solidFill>
                  <a:srgbClr val="212121"/>
                </a:solidFill>
                <a:effectLst/>
                <a:latin typeface="Times New Roman" panose="02020603050405020304" pitchFamily="18" charset="0"/>
                <a:cs typeface="Times New Roman" panose="02020603050405020304" pitchFamily="18" charset="0"/>
              </a:rPr>
              <a:t> và </a:t>
            </a:r>
            <a:r>
              <a:rPr lang="vi-VN" sz="2400" b="1" i="0" dirty="0">
                <a:solidFill>
                  <a:srgbClr val="212121"/>
                </a:solidFill>
                <a:effectLst/>
                <a:latin typeface="Times New Roman" panose="02020603050405020304" pitchFamily="18" charset="0"/>
                <a:cs typeface="Times New Roman" panose="02020603050405020304" pitchFamily="18" charset="0"/>
              </a:rPr>
              <a:t>“Stop CPU”</a:t>
            </a:r>
            <a:r>
              <a:rPr lang="vi-VN" sz="2400" b="0" i="0" dirty="0">
                <a:solidFill>
                  <a:srgbClr val="212121"/>
                </a:solidFill>
                <a:effectLst/>
                <a:latin typeface="Times New Roman" panose="02020603050405020304" pitchFamily="18" charset="0"/>
                <a:cs typeface="Times New Roman" panose="02020603050405020304" pitchFamily="18" charset="0"/>
              </a:rPr>
              <a:t> ở trên thanh công cụ để điều chỉnh chế độ hoạt động cho CPU nhanh chóng như hình dưới đây.</a:t>
            </a:r>
          </a:p>
          <a:p>
            <a:pPr algn="l"/>
            <a:endParaRPr lang="vi-VN" sz="2400" b="1" i="0" dirty="0">
              <a:solidFill>
                <a:srgbClr val="00234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63254E-2A98-4F0F-AB06-5A36D98425CE}"/>
              </a:ext>
            </a:extLst>
          </p:cNvPr>
          <p:cNvPicPr>
            <a:picLocks noChangeAspect="1"/>
          </p:cNvPicPr>
          <p:nvPr/>
        </p:nvPicPr>
        <p:blipFill>
          <a:blip r:embed="rId4"/>
          <a:stretch>
            <a:fillRect/>
          </a:stretch>
        </p:blipFill>
        <p:spPr>
          <a:xfrm>
            <a:off x="7084541" y="2506862"/>
            <a:ext cx="3413215" cy="2368353"/>
          </a:xfrm>
          <a:prstGeom prst="rect">
            <a:avLst/>
          </a:prstGeom>
        </p:spPr>
      </p:pic>
    </p:spTree>
    <p:extLst>
      <p:ext uri="{BB962C8B-B14F-4D97-AF65-F5344CB8AC3E}">
        <p14:creationId xmlns:p14="http://schemas.microsoft.com/office/powerpoint/2010/main" val="340292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AB493028-AA35-44E7-8EFD-BAC1EF0B32FD}"/>
              </a:ext>
            </a:extLst>
          </p:cNvPr>
          <p:cNvSpPr txBox="1"/>
          <p:nvPr/>
        </p:nvSpPr>
        <p:spPr>
          <a:xfrm>
            <a:off x="311864" y="2509758"/>
            <a:ext cx="6483940" cy="1569660"/>
          </a:xfrm>
          <a:prstGeom prst="rect">
            <a:avLst/>
          </a:prstGeom>
          <a:noFill/>
        </p:spPr>
        <p:txBody>
          <a:bodyPr wrap="square">
            <a:spAutoFit/>
          </a:bodyPr>
          <a:lstStyle/>
          <a:p>
            <a:pPr algn="l"/>
            <a:r>
              <a:rPr lang="en-US" sz="2400" b="1" i="0" dirty="0" err="1">
                <a:solidFill>
                  <a:srgbClr val="002341"/>
                </a:solidFill>
                <a:effectLst/>
                <a:latin typeface="Times New Roman" panose="02020603050405020304" pitchFamily="18" charset="0"/>
                <a:cs typeface="Times New Roman" panose="02020603050405020304" pitchFamily="18" charset="0"/>
              </a:rPr>
              <a:t>Dùng</a:t>
            </a:r>
            <a:r>
              <a:rPr lang="en-US" sz="2400" b="1" i="0" dirty="0">
                <a:solidFill>
                  <a:srgbClr val="002341"/>
                </a:solidFill>
                <a:effectLst/>
                <a:latin typeface="Times New Roman" panose="02020603050405020304" pitchFamily="18" charset="0"/>
                <a:cs typeface="Times New Roman" panose="02020603050405020304" pitchFamily="18" charset="0"/>
              </a:rPr>
              <a:t> PLC sim </a:t>
            </a:r>
            <a:r>
              <a:rPr lang="en-US" sz="2400" b="1" i="0" dirty="0" err="1">
                <a:solidFill>
                  <a:srgbClr val="002341"/>
                </a:solidFill>
                <a:effectLst/>
                <a:latin typeface="Times New Roman" panose="02020603050405020304" pitchFamily="18" charset="0"/>
                <a:cs typeface="Times New Roman" panose="02020603050405020304" pitchFamily="18" charset="0"/>
              </a:rPr>
              <a:t>mô</a:t>
            </a:r>
            <a:r>
              <a:rPr lang="en-US" sz="2400" b="1" i="0" dirty="0">
                <a:solidFill>
                  <a:srgbClr val="002341"/>
                </a:solidFill>
                <a:effectLst/>
                <a:latin typeface="Times New Roman" panose="02020603050405020304" pitchFamily="18" charset="0"/>
                <a:cs typeface="Times New Roman" panose="02020603050405020304" pitchFamily="18" charset="0"/>
              </a:rPr>
              <a:t> </a:t>
            </a:r>
            <a:r>
              <a:rPr lang="en-US" sz="2400" b="1" i="0" dirty="0" err="1">
                <a:solidFill>
                  <a:srgbClr val="002341"/>
                </a:solidFill>
                <a:effectLst/>
                <a:latin typeface="Times New Roman" panose="02020603050405020304" pitchFamily="18" charset="0"/>
                <a:cs typeface="Times New Roman" panose="02020603050405020304" pitchFamily="18" charset="0"/>
              </a:rPr>
              <a:t>phỏng</a:t>
            </a:r>
            <a:r>
              <a:rPr lang="en-US" sz="2400" b="1" i="0" dirty="0">
                <a:solidFill>
                  <a:srgbClr val="002341"/>
                </a:solidFill>
                <a:effectLst/>
                <a:latin typeface="Times New Roman" panose="02020603050405020304" pitchFamily="18" charset="0"/>
                <a:cs typeface="Times New Roman" panose="02020603050405020304" pitchFamily="18" charset="0"/>
              </a:rPr>
              <a:t> plc </a:t>
            </a:r>
            <a:r>
              <a:rPr lang="en-US" sz="2400" b="1" i="0" dirty="0" err="1">
                <a:solidFill>
                  <a:srgbClr val="002341"/>
                </a:solidFill>
                <a:effectLst/>
                <a:latin typeface="Times New Roman" panose="02020603050405020304" pitchFamily="18" charset="0"/>
                <a:cs typeface="Times New Roman" panose="02020603050405020304" pitchFamily="18" charset="0"/>
              </a:rPr>
              <a:t>thật</a:t>
            </a:r>
            <a:r>
              <a:rPr lang="en-US" sz="2400" b="1" i="0" dirty="0">
                <a:solidFill>
                  <a:srgbClr val="002341"/>
                </a:solidFill>
                <a:effectLst/>
                <a:latin typeface="Times New Roman" panose="02020603050405020304" pitchFamily="18" charset="0"/>
                <a:cs typeface="Times New Roman" panose="02020603050405020304" pitchFamily="18" charset="0"/>
              </a:rPr>
              <a:t> .</a:t>
            </a:r>
          </a:p>
          <a:p>
            <a:pPr algn="l"/>
            <a:endParaRPr lang="en-US" sz="2400" b="1" dirty="0">
              <a:solidFill>
                <a:srgbClr val="002341"/>
              </a:solidFill>
              <a:latin typeface="Times New Roman" panose="02020603050405020304" pitchFamily="18" charset="0"/>
              <a:cs typeface="Times New Roman" panose="02020603050405020304" pitchFamily="18" charset="0"/>
            </a:endParaRPr>
          </a:p>
          <a:p>
            <a:pPr marL="342900" indent="-342900" algn="l">
              <a:buFontTx/>
              <a:buChar char="-"/>
            </a:pPr>
            <a:r>
              <a:rPr lang="en-US" sz="2400" b="1" i="0" dirty="0">
                <a:solidFill>
                  <a:srgbClr val="002341"/>
                </a:solidFill>
                <a:effectLst/>
                <a:latin typeface="Times New Roman" panose="02020603050405020304" pitchFamily="18" charset="0"/>
                <a:cs typeface="Times New Roman" panose="02020603050405020304" pitchFamily="18" charset="0"/>
              </a:rPr>
              <a:t>PLC sim </a:t>
            </a:r>
          </a:p>
          <a:p>
            <a:pPr marL="342900" indent="-342900" algn="l">
              <a:buFontTx/>
              <a:buChar char="-"/>
            </a:pPr>
            <a:r>
              <a:rPr lang="en-US" sz="2400" b="1" dirty="0">
                <a:solidFill>
                  <a:srgbClr val="002341"/>
                </a:solidFill>
                <a:latin typeface="Times New Roman" panose="02020603050405020304" pitchFamily="18" charset="0"/>
                <a:cs typeface="Times New Roman" panose="02020603050405020304" pitchFamily="18" charset="0"/>
              </a:rPr>
              <a:t>PLC sim </a:t>
            </a:r>
            <a:r>
              <a:rPr lang="en-US" sz="2400" b="1" dirty="0" err="1">
                <a:solidFill>
                  <a:srgbClr val="002341"/>
                </a:solidFill>
                <a:latin typeface="Times New Roman" panose="02020603050405020304" pitchFamily="18" charset="0"/>
                <a:cs typeface="Times New Roman" panose="02020603050405020304" pitchFamily="18" charset="0"/>
              </a:rPr>
              <a:t>Adven</a:t>
            </a:r>
            <a:r>
              <a:rPr lang="en-US" sz="2400" b="1" dirty="0">
                <a:solidFill>
                  <a:srgbClr val="002341"/>
                </a:solidFill>
                <a:latin typeface="Times New Roman" panose="02020603050405020304" pitchFamily="18" charset="0"/>
                <a:cs typeface="Times New Roman" panose="02020603050405020304" pitchFamily="18" charset="0"/>
              </a:rPr>
              <a:t> V2.0</a:t>
            </a:r>
            <a:endParaRPr lang="vi-VN" sz="2400" b="1" i="0" dirty="0">
              <a:solidFill>
                <a:srgbClr val="00234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652A67-FDB9-4AFF-A8DA-A69BB4A12F61}"/>
              </a:ext>
            </a:extLst>
          </p:cNvPr>
          <p:cNvPicPr>
            <a:picLocks noChangeAspect="1"/>
          </p:cNvPicPr>
          <p:nvPr/>
        </p:nvPicPr>
        <p:blipFill>
          <a:blip r:embed="rId4"/>
          <a:stretch>
            <a:fillRect/>
          </a:stretch>
        </p:blipFill>
        <p:spPr>
          <a:xfrm>
            <a:off x="5014460" y="1717403"/>
            <a:ext cx="6865676" cy="4636560"/>
          </a:xfrm>
          <a:prstGeom prst="rect">
            <a:avLst/>
          </a:prstGeom>
        </p:spPr>
      </p:pic>
    </p:spTree>
    <p:extLst>
      <p:ext uri="{BB962C8B-B14F-4D97-AF65-F5344CB8AC3E}">
        <p14:creationId xmlns:p14="http://schemas.microsoft.com/office/powerpoint/2010/main" val="132832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AB493028-AA35-44E7-8EFD-BAC1EF0B32FD}"/>
              </a:ext>
            </a:extLst>
          </p:cNvPr>
          <p:cNvSpPr txBox="1"/>
          <p:nvPr/>
        </p:nvSpPr>
        <p:spPr>
          <a:xfrm>
            <a:off x="464264" y="2252888"/>
            <a:ext cx="6837081" cy="4154984"/>
          </a:xfrm>
          <a:prstGeom prst="rect">
            <a:avLst/>
          </a:prstGeom>
          <a:noFill/>
        </p:spPr>
        <p:txBody>
          <a:bodyPr wrap="square">
            <a:spAutoFit/>
          </a:bodyPr>
          <a:lstStyle/>
          <a:p>
            <a:pPr algn="l"/>
            <a:r>
              <a:rPr lang="vi-VN" sz="2400" b="1" i="0" dirty="0">
                <a:solidFill>
                  <a:srgbClr val="002341"/>
                </a:solidFill>
                <a:effectLst/>
                <a:latin typeface="Times New Roman" panose="02020603050405020304" pitchFamily="18" charset="0"/>
                <a:cs typeface="Times New Roman" panose="02020603050405020304" pitchFamily="18" charset="0"/>
              </a:rPr>
              <a:t>Lưu trữ và tạo thư viện lưu trữ dự án</a:t>
            </a:r>
          </a:p>
          <a:p>
            <a:pPr algn="l"/>
            <a:r>
              <a:rPr lang="vi-VN" sz="2400" b="0" i="0" dirty="0">
                <a:solidFill>
                  <a:srgbClr val="212121"/>
                </a:solidFill>
                <a:effectLst/>
                <a:latin typeface="Times New Roman" panose="02020603050405020304" pitchFamily="18" charset="0"/>
                <a:cs typeface="Times New Roman" panose="02020603050405020304" pitchFamily="18" charset="0"/>
              </a:rPr>
              <a:t>Không ai muốn làm đi làm lại 1 bước quá nhiều lần, thì TIA PORTAL cũng đã hiểu người sử dụng và đưa ra cho người dùng phần </a:t>
            </a:r>
            <a:r>
              <a:rPr lang="vi-VN" sz="2400" b="1" i="0" dirty="0">
                <a:solidFill>
                  <a:srgbClr val="212121"/>
                </a:solidFill>
                <a:effectLst/>
                <a:latin typeface="Times New Roman" panose="02020603050405020304" pitchFamily="18" charset="0"/>
                <a:cs typeface="Times New Roman" panose="02020603050405020304" pitchFamily="18" charset="0"/>
              </a:rPr>
              <a:t>Global and project libraries. </a:t>
            </a:r>
            <a:r>
              <a:rPr lang="vi-VN" sz="2400" b="0" i="0" dirty="0">
                <a:solidFill>
                  <a:srgbClr val="212121"/>
                </a:solidFill>
                <a:effectLst/>
                <a:latin typeface="Times New Roman" panose="02020603050405020304" pitchFamily="18" charset="0"/>
                <a:cs typeface="Times New Roman" panose="02020603050405020304" pitchFamily="18" charset="0"/>
              </a:rPr>
              <a:t>Cho phép chúng ta truy cập nhanh các dự án trước đó và tinh chỉnh lại các thông tin, cấu hình phù hợp với dự án hiện tại mà không cần tốn quá nhiều công đoạn để tạo dựng lại 1 dự án mới với cùng cấu trúc.</a:t>
            </a:r>
            <a:endParaRPr lang="en-US" sz="2400" b="0" i="0" dirty="0">
              <a:solidFill>
                <a:srgbClr val="212121"/>
              </a:solidFill>
              <a:effectLst/>
              <a:latin typeface="Times New Roman" panose="02020603050405020304" pitchFamily="18" charset="0"/>
              <a:cs typeface="Times New Roman" panose="02020603050405020304" pitchFamily="18" charset="0"/>
            </a:endParaRPr>
          </a:p>
          <a:p>
            <a:pPr algn="l"/>
            <a:r>
              <a:rPr lang="vi-VN" sz="2400" b="0" i="0" dirty="0">
                <a:solidFill>
                  <a:srgbClr val="212121"/>
                </a:solidFill>
                <a:effectLst/>
                <a:latin typeface="-apple-system, BlinkMacSystemFont, &amp;quot;Segoe UI&amp;quot;, Roboto, Oxygen-Sans, Ubuntu, Cantarell, &amp;quot;Helvetica Neue&amp;quot;, sans-serif"/>
              </a:rPr>
              <a:t>Bạn hoàn toàn có thể tạo và lưu 1 thư viện riêng cho chính mình trên máy tính cá nhân để sử dụng về sau.</a:t>
            </a:r>
            <a:endParaRPr lang="vi-VN" sz="2400" b="0" i="0" dirty="0">
              <a:solidFill>
                <a:srgbClr val="21212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9C044E-C99B-49A1-BB65-C5768BC8E811}"/>
              </a:ext>
            </a:extLst>
          </p:cNvPr>
          <p:cNvPicPr>
            <a:picLocks noChangeAspect="1"/>
          </p:cNvPicPr>
          <p:nvPr/>
        </p:nvPicPr>
        <p:blipFill>
          <a:blip r:embed="rId4"/>
          <a:stretch>
            <a:fillRect/>
          </a:stretch>
        </p:blipFill>
        <p:spPr>
          <a:xfrm>
            <a:off x="7564846" y="1598619"/>
            <a:ext cx="3893373" cy="4154984"/>
          </a:xfrm>
          <a:prstGeom prst="rect">
            <a:avLst/>
          </a:prstGeom>
        </p:spPr>
      </p:pic>
    </p:spTree>
    <p:extLst>
      <p:ext uri="{BB962C8B-B14F-4D97-AF65-F5344CB8AC3E}">
        <p14:creationId xmlns:p14="http://schemas.microsoft.com/office/powerpoint/2010/main" val="27574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06470"/>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Tổng quan TIA Portal là gì?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1FAEBA25-65B9-4E7C-BBA2-440A61DC354C}"/>
              </a:ext>
            </a:extLst>
          </p:cNvPr>
          <p:cNvSpPr txBox="1"/>
          <p:nvPr/>
        </p:nvSpPr>
        <p:spPr>
          <a:xfrm>
            <a:off x="843069" y="2448253"/>
            <a:ext cx="4837295" cy="3416320"/>
          </a:xfrm>
          <a:prstGeom prst="rect">
            <a:avLst/>
          </a:prstGeom>
          <a:noFill/>
        </p:spPr>
        <p:txBody>
          <a:bodyPr wrap="square">
            <a:spAutoFit/>
          </a:bodyPr>
          <a:lstStyle/>
          <a:p>
            <a:r>
              <a:rPr lang="vi-VN" sz="2400" dirty="0">
                <a:solidFill>
                  <a:srgbClr val="212529"/>
                </a:solidFill>
                <a:effectLst/>
                <a:latin typeface="Times New Roman" panose="02020603050405020304" pitchFamily="18" charset="0"/>
                <a:cs typeface="Times New Roman" panose="02020603050405020304" pitchFamily="18" charset="0"/>
              </a:rPr>
              <a:t>TIA Portal - Tích hợp tự động toàn diện là phần mềm cơ sở cho tất cả các phần mềm khác phát triển: Lập trình, tích hợp cấu hình thiết bị trong dải sản phẩm. Đặc điểm TIA Portal cho phép các phần mềm chia sẻ cùng 1 cơ sở dữ liệu, tạo nên tính thống nhất, toàn vẹn cho hệ thống ứng dụng quản lý, vận hành.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22ECA3-B5CD-4424-ADF4-56DDB592B355}"/>
              </a:ext>
            </a:extLst>
          </p:cNvPr>
          <p:cNvPicPr>
            <a:picLocks noChangeAspect="1"/>
          </p:cNvPicPr>
          <p:nvPr/>
        </p:nvPicPr>
        <p:blipFill>
          <a:blip r:embed="rId4"/>
          <a:stretch>
            <a:fillRect/>
          </a:stretch>
        </p:blipFill>
        <p:spPr>
          <a:xfrm>
            <a:off x="6096000" y="1615830"/>
            <a:ext cx="5544324" cy="4248743"/>
          </a:xfrm>
          <a:prstGeom prst="rect">
            <a:avLst/>
          </a:prstGeom>
        </p:spPr>
      </p:pic>
    </p:spTree>
    <p:extLst>
      <p:ext uri="{BB962C8B-B14F-4D97-AF65-F5344CB8AC3E}">
        <p14:creationId xmlns:p14="http://schemas.microsoft.com/office/powerpoint/2010/main" val="251571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AB493028-AA35-44E7-8EFD-BAC1EF0B32FD}"/>
              </a:ext>
            </a:extLst>
          </p:cNvPr>
          <p:cNvSpPr txBox="1"/>
          <p:nvPr/>
        </p:nvSpPr>
        <p:spPr>
          <a:xfrm>
            <a:off x="464264" y="2252888"/>
            <a:ext cx="4781137" cy="4339650"/>
          </a:xfrm>
          <a:prstGeom prst="rect">
            <a:avLst/>
          </a:prstGeom>
          <a:noFill/>
        </p:spPr>
        <p:txBody>
          <a:bodyPr wrap="square">
            <a:spAutoFit/>
          </a:bodyPr>
          <a:lstStyle/>
          <a:p>
            <a:pPr algn="l"/>
            <a:r>
              <a:rPr lang="vi-VN" sz="2800" b="1" i="0" dirty="0">
                <a:solidFill>
                  <a:srgbClr val="002341"/>
                </a:solidFill>
                <a:effectLst/>
                <a:latin typeface="Times New Roman" panose="02020603050405020304" pitchFamily="18" charset="0"/>
                <a:cs typeface="Times New Roman" panose="02020603050405020304" pitchFamily="18" charset="0"/>
              </a:rPr>
              <a:t>Thay đổi nhanh phiên bản của Instruction</a:t>
            </a:r>
            <a:endParaRPr lang="en-US" sz="2800" b="1" i="0" dirty="0">
              <a:solidFill>
                <a:srgbClr val="002341"/>
              </a:solidFill>
              <a:effectLst/>
              <a:latin typeface="Times New Roman" panose="02020603050405020304" pitchFamily="18" charset="0"/>
              <a:cs typeface="Times New Roman" panose="02020603050405020304" pitchFamily="18" charset="0"/>
            </a:endParaRPr>
          </a:p>
          <a:p>
            <a:pPr algn="l"/>
            <a:endParaRPr lang="vi-VN" sz="2800" b="1" i="0" dirty="0">
              <a:solidFill>
                <a:srgbClr val="002341"/>
              </a:solidFill>
              <a:effectLst/>
              <a:latin typeface="Times New Roman" panose="02020603050405020304" pitchFamily="18" charset="0"/>
              <a:cs typeface="Times New Roman" panose="02020603050405020304" pitchFamily="18" charset="0"/>
            </a:endParaRPr>
          </a:p>
          <a:p>
            <a:pPr algn="l"/>
            <a:r>
              <a:rPr lang="vi-VN" sz="2400" b="0" i="0" dirty="0">
                <a:solidFill>
                  <a:srgbClr val="212121"/>
                </a:solidFill>
                <a:effectLst/>
                <a:latin typeface="Times New Roman" panose="02020603050405020304" pitchFamily="18" charset="0"/>
                <a:cs typeface="Times New Roman" panose="02020603050405020304" pitchFamily="18" charset="0"/>
              </a:rPr>
              <a:t>Khi có nhiều bản cập nhật và mỗi bản cập nhật lại có nhiều tính năng khác nhau, để lựa chọn các phiên bản instruction mong muốn, người sử dụng có thể chọn phiên bản nhanh bằng cách nhấp chuột phải vào bên phải để chọn version (V_số version cần chọn).</a:t>
            </a:r>
          </a:p>
        </p:txBody>
      </p:sp>
      <p:pic>
        <p:nvPicPr>
          <p:cNvPr id="4" name="Picture 3">
            <a:extLst>
              <a:ext uri="{FF2B5EF4-FFF2-40B4-BE49-F238E27FC236}">
                <a16:creationId xmlns:a16="http://schemas.microsoft.com/office/drawing/2014/main" id="{FE392A13-F76C-40FB-B337-C4FB360375C2}"/>
              </a:ext>
            </a:extLst>
          </p:cNvPr>
          <p:cNvPicPr>
            <a:picLocks noChangeAspect="1"/>
          </p:cNvPicPr>
          <p:nvPr/>
        </p:nvPicPr>
        <p:blipFill>
          <a:blip r:embed="rId4"/>
          <a:stretch>
            <a:fillRect/>
          </a:stretch>
        </p:blipFill>
        <p:spPr>
          <a:xfrm>
            <a:off x="7031086" y="1851449"/>
            <a:ext cx="3000794" cy="2038635"/>
          </a:xfrm>
          <a:prstGeom prst="rect">
            <a:avLst/>
          </a:prstGeom>
        </p:spPr>
      </p:pic>
      <p:pic>
        <p:nvPicPr>
          <p:cNvPr id="6" name="Picture 5">
            <a:extLst>
              <a:ext uri="{FF2B5EF4-FFF2-40B4-BE49-F238E27FC236}">
                <a16:creationId xmlns:a16="http://schemas.microsoft.com/office/drawing/2014/main" id="{4B01ED01-FEA9-419A-BFB0-9F29D94C801D}"/>
              </a:ext>
            </a:extLst>
          </p:cNvPr>
          <p:cNvPicPr>
            <a:picLocks noChangeAspect="1"/>
          </p:cNvPicPr>
          <p:nvPr/>
        </p:nvPicPr>
        <p:blipFill>
          <a:blip r:embed="rId5"/>
          <a:stretch>
            <a:fillRect/>
          </a:stretch>
        </p:blipFill>
        <p:spPr>
          <a:xfrm>
            <a:off x="5402508" y="3890084"/>
            <a:ext cx="6623237" cy="2333951"/>
          </a:xfrm>
          <a:prstGeom prst="rect">
            <a:avLst/>
          </a:prstGeom>
        </p:spPr>
      </p:pic>
    </p:spTree>
    <p:extLst>
      <p:ext uri="{BB962C8B-B14F-4D97-AF65-F5344CB8AC3E}">
        <p14:creationId xmlns:p14="http://schemas.microsoft.com/office/powerpoint/2010/main" val="364554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6A8C1D25-03CB-4A84-B211-D0E109410FE2}"/>
              </a:ext>
            </a:extLst>
          </p:cNvPr>
          <p:cNvSpPr txBox="1"/>
          <p:nvPr/>
        </p:nvSpPr>
        <p:spPr>
          <a:xfrm>
            <a:off x="685937" y="2211103"/>
            <a:ext cx="4218572" cy="3600986"/>
          </a:xfrm>
          <a:prstGeom prst="rect">
            <a:avLst/>
          </a:prstGeom>
          <a:noFill/>
        </p:spPr>
        <p:txBody>
          <a:bodyPr wrap="square">
            <a:spAutoFit/>
          </a:bodyPr>
          <a:lstStyle/>
          <a:p>
            <a:pPr algn="l"/>
            <a:r>
              <a:rPr lang="vi-VN" sz="2800" b="1" i="0" dirty="0">
                <a:solidFill>
                  <a:srgbClr val="002341"/>
                </a:solidFill>
                <a:effectLst/>
                <a:latin typeface="Times New Roman" panose="02020603050405020304" pitchFamily="18" charset="0"/>
                <a:cs typeface="Times New Roman" panose="02020603050405020304" pitchFamily="18" charset="0"/>
              </a:rPr>
              <a:t>Mô phỏng ngắt kết nối mô-đun nhưng không mất dữ liệu</a:t>
            </a:r>
          </a:p>
          <a:p>
            <a:pPr algn="l"/>
            <a:r>
              <a:rPr lang="vi-VN" sz="2400" b="0" i="0" dirty="0">
                <a:solidFill>
                  <a:srgbClr val="212121"/>
                </a:solidFill>
                <a:effectLst/>
                <a:latin typeface="Times New Roman" panose="02020603050405020304" pitchFamily="18" charset="0"/>
                <a:cs typeface="Times New Roman" panose="02020603050405020304" pitchFamily="18" charset="0"/>
              </a:rPr>
              <a:t>Đây chắc hẳn là một tính năng thông minh và rất cần thiết cho người sử dụng, không còn lo ngại dữ liệu cấu hình đã được cài bị mất hút khi ngắt kết nối mô-đun để tinh chỉnh.</a:t>
            </a:r>
          </a:p>
        </p:txBody>
      </p:sp>
      <p:pic>
        <p:nvPicPr>
          <p:cNvPr id="7" name="Picture 6">
            <a:extLst>
              <a:ext uri="{FF2B5EF4-FFF2-40B4-BE49-F238E27FC236}">
                <a16:creationId xmlns:a16="http://schemas.microsoft.com/office/drawing/2014/main" id="{AE5D4371-7164-41BC-94B0-9A306F2B70E6}"/>
              </a:ext>
            </a:extLst>
          </p:cNvPr>
          <p:cNvPicPr>
            <a:picLocks noChangeAspect="1"/>
          </p:cNvPicPr>
          <p:nvPr/>
        </p:nvPicPr>
        <p:blipFill>
          <a:blip r:embed="rId4"/>
          <a:stretch>
            <a:fillRect/>
          </a:stretch>
        </p:blipFill>
        <p:spPr>
          <a:xfrm>
            <a:off x="5210373" y="1213366"/>
            <a:ext cx="5506218" cy="5277587"/>
          </a:xfrm>
          <a:prstGeom prst="rect">
            <a:avLst/>
          </a:prstGeom>
        </p:spPr>
      </p:pic>
    </p:spTree>
    <p:extLst>
      <p:ext uri="{BB962C8B-B14F-4D97-AF65-F5344CB8AC3E}">
        <p14:creationId xmlns:p14="http://schemas.microsoft.com/office/powerpoint/2010/main" val="313711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6A8C1D25-03CB-4A84-B211-D0E109410FE2}"/>
              </a:ext>
            </a:extLst>
          </p:cNvPr>
          <p:cNvSpPr txBox="1"/>
          <p:nvPr/>
        </p:nvSpPr>
        <p:spPr>
          <a:xfrm>
            <a:off x="685937" y="2211103"/>
            <a:ext cx="4218572" cy="3785652"/>
          </a:xfrm>
          <a:prstGeom prst="rect">
            <a:avLst/>
          </a:prstGeom>
          <a:noFill/>
        </p:spPr>
        <p:txBody>
          <a:bodyPr wrap="square">
            <a:spAutoFit/>
          </a:bodyPr>
          <a:lstStyle/>
          <a:p>
            <a:pPr algn="l"/>
            <a:r>
              <a:rPr lang="vi-VN" sz="2400" b="0" i="0" dirty="0">
                <a:solidFill>
                  <a:srgbClr val="212121"/>
                </a:solidFill>
                <a:effectLst/>
                <a:latin typeface="-apple-system, BlinkMacSystemFont, &amp;quot;Segoe UI&amp;quot;, Roboto, Oxygen-Sans, Ubuntu, Cantarell, &amp;quot;Helvetica Neue&amp;quot;, sans-serif"/>
              </a:rPr>
              <a:t>Người sử dụng kéo phần module lên mục </a:t>
            </a:r>
            <a:r>
              <a:rPr lang="vi-VN" sz="2400" b="1" i="0" dirty="0">
                <a:solidFill>
                  <a:srgbClr val="212121"/>
                </a:solidFill>
                <a:effectLst/>
                <a:latin typeface="-apple-system, BlinkMacSystemFont, &amp;quot;Segoe UI&amp;quot;, Roboto, Oxygen-Sans, Ubuntu, Cantarell, &amp;quot;Helvetica Neue&amp;quot;, sans-serif"/>
              </a:rPr>
              <a:t>Module not plugged in </a:t>
            </a:r>
            <a:r>
              <a:rPr lang="vi-VN" sz="2400" b="0" i="0" dirty="0">
                <a:solidFill>
                  <a:srgbClr val="212121"/>
                </a:solidFill>
                <a:effectLst/>
                <a:latin typeface="-apple-system, BlinkMacSystemFont, &amp;quot;Segoe UI&amp;quot;, Roboto, Oxygen-Sans, Ubuntu, Cantarell, &amp;quot;Helvetica Neue&amp;quot;, sans-serif"/>
              </a:rPr>
              <a:t>khi đó các dữ liệu của mô-đun được cấu hình sẽ lưu lại cùng toàn bộ dự án. Khi đó ta có thể rút mô-đun ra để bảo trì bảo dưỡng và có thể lắp lại trong tương lai mà không cần phải thiết lập lại cấu hình như ban đầu.</a:t>
            </a:r>
            <a:endParaRPr lang="vi-VN" sz="2400" b="0" i="0" dirty="0">
              <a:solidFill>
                <a:srgbClr val="21212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5D4371-7164-41BC-94B0-9A306F2B70E6}"/>
              </a:ext>
            </a:extLst>
          </p:cNvPr>
          <p:cNvPicPr>
            <a:picLocks noChangeAspect="1"/>
          </p:cNvPicPr>
          <p:nvPr/>
        </p:nvPicPr>
        <p:blipFill>
          <a:blip r:embed="rId4"/>
          <a:stretch>
            <a:fillRect/>
          </a:stretch>
        </p:blipFill>
        <p:spPr>
          <a:xfrm>
            <a:off x="5210373" y="1213366"/>
            <a:ext cx="5506218" cy="5277587"/>
          </a:xfrm>
          <a:prstGeom prst="rect">
            <a:avLst/>
          </a:prstGeom>
        </p:spPr>
      </p:pic>
      <p:sp>
        <p:nvSpPr>
          <p:cNvPr id="2" name="Rectangle: Rounded Corners 1">
            <a:extLst>
              <a:ext uri="{FF2B5EF4-FFF2-40B4-BE49-F238E27FC236}">
                <a16:creationId xmlns:a16="http://schemas.microsoft.com/office/drawing/2014/main" id="{6A034B8F-CE22-41DE-8C3B-E83D0099C2D6}"/>
              </a:ext>
            </a:extLst>
          </p:cNvPr>
          <p:cNvSpPr/>
          <p:nvPr/>
        </p:nvSpPr>
        <p:spPr>
          <a:xfrm>
            <a:off x="7315203" y="1371600"/>
            <a:ext cx="277089" cy="5103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C4334F4-68E4-4FAC-BA0E-4AD785D66E88}"/>
              </a:ext>
            </a:extLst>
          </p:cNvPr>
          <p:cNvSpPr/>
          <p:nvPr/>
        </p:nvSpPr>
        <p:spPr>
          <a:xfrm>
            <a:off x="8646593" y="3848761"/>
            <a:ext cx="629227" cy="21479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2274EA0-B476-492B-BDDA-53012093D265}"/>
              </a:ext>
            </a:extLst>
          </p:cNvPr>
          <p:cNvSpPr/>
          <p:nvPr/>
        </p:nvSpPr>
        <p:spPr>
          <a:xfrm>
            <a:off x="5625064" y="1692132"/>
            <a:ext cx="763239" cy="11227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90E32C-5908-43B8-B0CB-7FF2DD083FF1}"/>
              </a:ext>
            </a:extLst>
          </p:cNvPr>
          <p:cNvSpPr/>
          <p:nvPr/>
        </p:nvSpPr>
        <p:spPr>
          <a:xfrm>
            <a:off x="7315203" y="1982716"/>
            <a:ext cx="31931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1</a:t>
            </a:r>
          </a:p>
        </p:txBody>
      </p:sp>
      <p:sp>
        <p:nvSpPr>
          <p:cNvPr id="19" name="Rectangle 18">
            <a:extLst>
              <a:ext uri="{FF2B5EF4-FFF2-40B4-BE49-F238E27FC236}">
                <a16:creationId xmlns:a16="http://schemas.microsoft.com/office/drawing/2014/main" id="{3F24C0C9-6B52-4B41-8283-3B9DFE3D4E43}"/>
              </a:ext>
            </a:extLst>
          </p:cNvPr>
          <p:cNvSpPr/>
          <p:nvPr/>
        </p:nvSpPr>
        <p:spPr>
          <a:xfrm>
            <a:off x="5847024" y="2954522"/>
            <a:ext cx="31931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2</a:t>
            </a:r>
          </a:p>
        </p:txBody>
      </p:sp>
      <p:sp>
        <p:nvSpPr>
          <p:cNvPr id="20" name="Rectangle 19">
            <a:extLst>
              <a:ext uri="{FF2B5EF4-FFF2-40B4-BE49-F238E27FC236}">
                <a16:creationId xmlns:a16="http://schemas.microsoft.com/office/drawing/2014/main" id="{B38B6CB1-62D9-4496-BEDD-3454531FDB05}"/>
              </a:ext>
            </a:extLst>
          </p:cNvPr>
          <p:cNvSpPr/>
          <p:nvPr/>
        </p:nvSpPr>
        <p:spPr>
          <a:xfrm>
            <a:off x="7791567" y="3637050"/>
            <a:ext cx="31931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05673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1" name="TextBox 20">
            <a:extLst>
              <a:ext uri="{FF2B5EF4-FFF2-40B4-BE49-F238E27FC236}">
                <a16:creationId xmlns:a16="http://schemas.microsoft.com/office/drawing/2014/main" id="{918B8FB7-46FD-4BEF-8CFE-94DAF440BC23}"/>
              </a:ext>
            </a:extLst>
          </p:cNvPr>
          <p:cNvSpPr txBox="1"/>
          <p:nvPr/>
        </p:nvSpPr>
        <p:spPr>
          <a:xfrm>
            <a:off x="4549162" y="6391735"/>
            <a:ext cx="367828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Cách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nén</a:t>
            </a:r>
            <a:r>
              <a:rPr lang="en-US" sz="1800" dirty="0">
                <a:latin typeface="Arial" panose="020B0604020202020204" pitchFamily="34" charset="0"/>
                <a:cs typeface="Arial" panose="020B0604020202020204" pitchFamily="34" charset="0"/>
              </a:rPr>
              <a:t> project file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tia</a:t>
            </a:r>
            <a:r>
              <a:rPr lang="en-US" sz="18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3D1FF2E3-3E02-4ACE-8C88-A25AC2FBCEA7}"/>
              </a:ext>
            </a:extLst>
          </p:cNvPr>
          <p:cNvPicPr>
            <a:picLocks noChangeAspect="1"/>
          </p:cNvPicPr>
          <p:nvPr/>
        </p:nvPicPr>
        <p:blipFill>
          <a:blip r:embed="rId4"/>
          <a:stretch>
            <a:fillRect/>
          </a:stretch>
        </p:blipFill>
        <p:spPr>
          <a:xfrm>
            <a:off x="700467" y="2107639"/>
            <a:ext cx="8251979" cy="4213648"/>
          </a:xfrm>
          <a:prstGeom prst="rect">
            <a:avLst/>
          </a:prstGeom>
        </p:spPr>
      </p:pic>
      <p:sp>
        <p:nvSpPr>
          <p:cNvPr id="8" name="Rectangle: Rounded Corners 7">
            <a:extLst>
              <a:ext uri="{FF2B5EF4-FFF2-40B4-BE49-F238E27FC236}">
                <a16:creationId xmlns:a16="http://schemas.microsoft.com/office/drawing/2014/main" id="{8A6D44B2-7F18-4343-A696-ED6ABF48CA60}"/>
              </a:ext>
            </a:extLst>
          </p:cNvPr>
          <p:cNvSpPr/>
          <p:nvPr/>
        </p:nvSpPr>
        <p:spPr>
          <a:xfrm>
            <a:off x="831273" y="3172691"/>
            <a:ext cx="1676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12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1200329"/>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marL="342900" indent="-342900">
              <a:buFontTx/>
              <a:buChar char="-"/>
            </a:pP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1" name="TextBox 20">
            <a:extLst>
              <a:ext uri="{FF2B5EF4-FFF2-40B4-BE49-F238E27FC236}">
                <a16:creationId xmlns:a16="http://schemas.microsoft.com/office/drawing/2014/main" id="{918B8FB7-46FD-4BEF-8CFE-94DAF440BC23}"/>
              </a:ext>
            </a:extLst>
          </p:cNvPr>
          <p:cNvSpPr txBox="1"/>
          <p:nvPr/>
        </p:nvSpPr>
        <p:spPr>
          <a:xfrm>
            <a:off x="4549162" y="6391735"/>
            <a:ext cx="367828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Cách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nén</a:t>
            </a:r>
            <a:r>
              <a:rPr lang="en-US" sz="1800" dirty="0">
                <a:latin typeface="Arial" panose="020B0604020202020204" pitchFamily="34" charset="0"/>
                <a:cs typeface="Arial" panose="020B0604020202020204" pitchFamily="34" charset="0"/>
              </a:rPr>
              <a:t> project file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tia</a:t>
            </a:r>
            <a:r>
              <a:rPr lang="en-US" sz="18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4114B368-35A1-459B-B5E9-A576F1AA9F3C}"/>
              </a:ext>
            </a:extLst>
          </p:cNvPr>
          <p:cNvPicPr>
            <a:picLocks noChangeAspect="1"/>
          </p:cNvPicPr>
          <p:nvPr/>
        </p:nvPicPr>
        <p:blipFill>
          <a:blip r:embed="rId4"/>
          <a:stretch>
            <a:fillRect/>
          </a:stretch>
        </p:blipFill>
        <p:spPr>
          <a:xfrm>
            <a:off x="2988137" y="2081482"/>
            <a:ext cx="6215725" cy="4359556"/>
          </a:xfrm>
          <a:prstGeom prst="rect">
            <a:avLst/>
          </a:prstGeom>
        </p:spPr>
      </p:pic>
      <p:sp>
        <p:nvSpPr>
          <p:cNvPr id="5" name="Rectangle: Rounded Corners 4">
            <a:extLst>
              <a:ext uri="{FF2B5EF4-FFF2-40B4-BE49-F238E27FC236}">
                <a16:creationId xmlns:a16="http://schemas.microsoft.com/office/drawing/2014/main" id="{EB4BDEDA-DF1E-4013-9C0B-085F09061D11}"/>
              </a:ext>
            </a:extLst>
          </p:cNvPr>
          <p:cNvSpPr/>
          <p:nvPr/>
        </p:nvSpPr>
        <p:spPr>
          <a:xfrm>
            <a:off x="4549162" y="3214255"/>
            <a:ext cx="4403284" cy="2147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D7427F7-196C-4539-BBBA-E3F7C3EA43CA}"/>
              </a:ext>
            </a:extLst>
          </p:cNvPr>
          <p:cNvSpPr/>
          <p:nvPr/>
        </p:nvSpPr>
        <p:spPr>
          <a:xfrm>
            <a:off x="4186660" y="4220581"/>
            <a:ext cx="4403284" cy="2147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DB708B4-124E-444F-8569-B6D8CB3E8D65}"/>
              </a:ext>
            </a:extLst>
          </p:cNvPr>
          <p:cNvSpPr/>
          <p:nvPr/>
        </p:nvSpPr>
        <p:spPr>
          <a:xfrm>
            <a:off x="4173975" y="4985500"/>
            <a:ext cx="4403284" cy="2147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B79C67C-6C6B-4FA4-850A-857668ECCB1D}"/>
              </a:ext>
            </a:extLst>
          </p:cNvPr>
          <p:cNvSpPr/>
          <p:nvPr/>
        </p:nvSpPr>
        <p:spPr>
          <a:xfrm>
            <a:off x="4549162" y="5330809"/>
            <a:ext cx="4403284" cy="2147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6957B4C9-1407-4C21-A5A8-F5E4D55D20A6}"/>
              </a:ext>
            </a:extLst>
          </p:cNvPr>
          <p:cNvPicPr>
            <a:picLocks noChangeAspect="1"/>
          </p:cNvPicPr>
          <p:nvPr/>
        </p:nvPicPr>
        <p:blipFill>
          <a:blip r:embed="rId4"/>
          <a:stretch>
            <a:fillRect/>
          </a:stretch>
        </p:blipFill>
        <p:spPr>
          <a:xfrm>
            <a:off x="2273503" y="2132893"/>
            <a:ext cx="7980218" cy="4258842"/>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4549162" y="6391735"/>
            <a:ext cx="367828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Cách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giải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nén</a:t>
            </a:r>
            <a:r>
              <a:rPr lang="en-US" sz="1800" dirty="0">
                <a:latin typeface="Arial" panose="020B0604020202020204" pitchFamily="34" charset="0"/>
                <a:cs typeface="Arial" panose="020B0604020202020204" pitchFamily="34" charset="0"/>
              </a:rPr>
              <a:t> project file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tia</a:t>
            </a:r>
            <a:r>
              <a:rPr lang="en-US" sz="1800" dirty="0">
                <a:latin typeface="Arial" panose="020B0604020202020204" pitchFamily="34" charset="0"/>
                <a:cs typeface="Arial" panose="020B0604020202020204" pitchFamily="34" charset="0"/>
              </a:rPr>
              <a:t> </a:t>
            </a:r>
          </a:p>
        </p:txBody>
      </p:sp>
      <p:sp>
        <p:nvSpPr>
          <p:cNvPr id="7" name="Rectangle: Rounded Corners 6">
            <a:extLst>
              <a:ext uri="{FF2B5EF4-FFF2-40B4-BE49-F238E27FC236}">
                <a16:creationId xmlns:a16="http://schemas.microsoft.com/office/drawing/2014/main" id="{ACAEB174-42B2-4441-B64C-3CE76416FEEB}"/>
              </a:ext>
            </a:extLst>
          </p:cNvPr>
          <p:cNvSpPr/>
          <p:nvPr/>
        </p:nvSpPr>
        <p:spPr>
          <a:xfrm>
            <a:off x="2273503" y="3311236"/>
            <a:ext cx="1536497" cy="1177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3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5325017" y="6391735"/>
            <a:ext cx="3678281"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E2F7E9B-17A8-4E35-BF6F-59417CC0499F}"/>
              </a:ext>
            </a:extLst>
          </p:cNvPr>
          <p:cNvPicPr>
            <a:picLocks noChangeAspect="1"/>
          </p:cNvPicPr>
          <p:nvPr/>
        </p:nvPicPr>
        <p:blipFill>
          <a:blip r:embed="rId4"/>
          <a:stretch>
            <a:fillRect/>
          </a:stretch>
        </p:blipFill>
        <p:spPr>
          <a:xfrm>
            <a:off x="3650429" y="2097351"/>
            <a:ext cx="5625391" cy="4294384"/>
          </a:xfrm>
          <a:prstGeom prst="rect">
            <a:avLst/>
          </a:prstGeom>
        </p:spPr>
      </p:pic>
      <p:sp>
        <p:nvSpPr>
          <p:cNvPr id="5" name="Rectangle: Rounded Corners 4">
            <a:extLst>
              <a:ext uri="{FF2B5EF4-FFF2-40B4-BE49-F238E27FC236}">
                <a16:creationId xmlns:a16="http://schemas.microsoft.com/office/drawing/2014/main" id="{49EAA3ED-E26E-42C5-B40C-AD28ACBBDC3F}"/>
              </a:ext>
            </a:extLst>
          </p:cNvPr>
          <p:cNvSpPr/>
          <p:nvPr/>
        </p:nvSpPr>
        <p:spPr>
          <a:xfrm>
            <a:off x="5029200" y="3415145"/>
            <a:ext cx="1648690" cy="1731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796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4549162" y="6391735"/>
            <a:ext cx="367828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Chọn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nơi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lưu</a:t>
            </a:r>
            <a:r>
              <a:rPr lang="en-US" sz="1800" dirty="0">
                <a:latin typeface="Arial" panose="020B0604020202020204" pitchFamily="34" charset="0"/>
                <a:cs typeface="Arial" panose="020B0604020202020204" pitchFamily="34" charset="0"/>
              </a:rPr>
              <a:t> file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nén</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4ADB5EC-CC80-48BD-A9D2-D7AF2D7A97A2}"/>
              </a:ext>
            </a:extLst>
          </p:cNvPr>
          <p:cNvPicPr>
            <a:picLocks noChangeAspect="1"/>
          </p:cNvPicPr>
          <p:nvPr/>
        </p:nvPicPr>
        <p:blipFill>
          <a:blip r:embed="rId4"/>
          <a:stretch>
            <a:fillRect/>
          </a:stretch>
        </p:blipFill>
        <p:spPr>
          <a:xfrm>
            <a:off x="4249546" y="2014117"/>
            <a:ext cx="4277512" cy="4264351"/>
          </a:xfrm>
          <a:prstGeom prst="rect">
            <a:avLst/>
          </a:prstGeom>
        </p:spPr>
      </p:pic>
      <p:sp>
        <p:nvSpPr>
          <p:cNvPr id="6" name="Rectangle: Rounded Corners 5">
            <a:extLst>
              <a:ext uri="{FF2B5EF4-FFF2-40B4-BE49-F238E27FC236}">
                <a16:creationId xmlns:a16="http://schemas.microsoft.com/office/drawing/2014/main" id="{D6ADAC2D-CD1B-4822-BC5E-BB1BC33A4D23}"/>
              </a:ext>
            </a:extLst>
          </p:cNvPr>
          <p:cNvSpPr/>
          <p:nvPr/>
        </p:nvSpPr>
        <p:spPr>
          <a:xfrm>
            <a:off x="4987636" y="5043055"/>
            <a:ext cx="1400667" cy="2163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51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4987636" y="6451131"/>
            <a:ext cx="3678281"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6ADAC2D-CD1B-4822-BC5E-BB1BC33A4D23}"/>
              </a:ext>
            </a:extLst>
          </p:cNvPr>
          <p:cNvSpPr/>
          <p:nvPr/>
        </p:nvSpPr>
        <p:spPr>
          <a:xfrm>
            <a:off x="4987636" y="5043055"/>
            <a:ext cx="1400667" cy="2163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68CF5-9411-472C-BDCE-2456300CE4D5}"/>
              </a:ext>
            </a:extLst>
          </p:cNvPr>
          <p:cNvPicPr>
            <a:picLocks noChangeAspect="1"/>
          </p:cNvPicPr>
          <p:nvPr/>
        </p:nvPicPr>
        <p:blipFill>
          <a:blip r:embed="rId4"/>
          <a:stretch>
            <a:fillRect/>
          </a:stretch>
        </p:blipFill>
        <p:spPr>
          <a:xfrm>
            <a:off x="2678932" y="2212377"/>
            <a:ext cx="8037659" cy="4137031"/>
          </a:xfrm>
          <a:prstGeom prst="rect">
            <a:avLst/>
          </a:prstGeom>
        </p:spPr>
      </p:pic>
    </p:spTree>
    <p:extLst>
      <p:ext uri="{BB962C8B-B14F-4D97-AF65-F5344CB8AC3E}">
        <p14:creationId xmlns:p14="http://schemas.microsoft.com/office/powerpoint/2010/main" val="175804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nén</a:t>
            </a:r>
            <a:r>
              <a:rPr lang="en-US" sz="2400" dirty="0">
                <a:solidFill>
                  <a:schemeClr val="accent4">
                    <a:lumMod val="75000"/>
                  </a:schemeClr>
                </a:solidFill>
                <a:latin typeface="Times New Roman" panose="02020603050405020304" pitchFamily="18" charset="0"/>
                <a:cs typeface="Times New Roman" panose="02020603050405020304" pitchFamily="18" charset="0"/>
              </a:rPr>
              <a:t> file project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4987636" y="6451131"/>
            <a:ext cx="3678281"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6ADAC2D-CD1B-4822-BC5E-BB1BC33A4D23}"/>
              </a:ext>
            </a:extLst>
          </p:cNvPr>
          <p:cNvSpPr/>
          <p:nvPr/>
        </p:nvSpPr>
        <p:spPr>
          <a:xfrm>
            <a:off x="4987636" y="5043055"/>
            <a:ext cx="1400667" cy="2163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68CF5-9411-472C-BDCE-2456300CE4D5}"/>
              </a:ext>
            </a:extLst>
          </p:cNvPr>
          <p:cNvPicPr>
            <a:picLocks noChangeAspect="1"/>
          </p:cNvPicPr>
          <p:nvPr/>
        </p:nvPicPr>
        <p:blipFill>
          <a:blip r:embed="rId4"/>
          <a:stretch>
            <a:fillRect/>
          </a:stretch>
        </p:blipFill>
        <p:spPr>
          <a:xfrm>
            <a:off x="2678932" y="2212377"/>
            <a:ext cx="8037659" cy="4137031"/>
          </a:xfrm>
          <a:prstGeom prst="rect">
            <a:avLst/>
          </a:prstGeom>
        </p:spPr>
      </p:pic>
    </p:spTree>
    <p:extLst>
      <p:ext uri="{BB962C8B-B14F-4D97-AF65-F5344CB8AC3E}">
        <p14:creationId xmlns:p14="http://schemas.microsoft.com/office/powerpoint/2010/main" val="282537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06470"/>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Tổng quan TIA Portal là gì?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1FAEBA25-65B9-4E7C-BBA2-440A61DC354C}"/>
              </a:ext>
            </a:extLst>
          </p:cNvPr>
          <p:cNvSpPr txBox="1"/>
          <p:nvPr/>
        </p:nvSpPr>
        <p:spPr>
          <a:xfrm>
            <a:off x="843069" y="2448253"/>
            <a:ext cx="9873522" cy="3046988"/>
          </a:xfrm>
          <a:prstGeom prst="rect">
            <a:avLst/>
          </a:prstGeom>
          <a:noFill/>
        </p:spPr>
        <p:txBody>
          <a:bodyPr wrap="square">
            <a:spAutoFit/>
          </a:bodyPr>
          <a:lstStyle/>
          <a:p>
            <a:pPr algn="just"/>
            <a:r>
              <a:rPr lang="vi-VN" sz="2400" b="0" i="0" dirty="0">
                <a:solidFill>
                  <a:srgbClr val="212529"/>
                </a:solidFill>
                <a:effectLst/>
                <a:latin typeface="Times New Roman" panose="02020603050405020304" pitchFamily="18" charset="0"/>
                <a:cs typeface="Times New Roman" panose="02020603050405020304" pitchFamily="18" charset="0"/>
              </a:rPr>
              <a:t>TIA Portal tạo môi trường dễ dàng để lập trình thực hiện các thao tác:</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endParaRPr lang="vi-VN" sz="2400" b="0" i="0" dirty="0">
              <a:solidFill>
                <a:srgbClr val="212529"/>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vi-VN" sz="2400" b="0" i="0" dirty="0">
                <a:solidFill>
                  <a:srgbClr val="212529"/>
                </a:solidFill>
                <a:effectLst/>
                <a:latin typeface="Times New Roman" panose="02020603050405020304" pitchFamily="18" charset="0"/>
                <a:cs typeface="Times New Roman" panose="02020603050405020304" pitchFamily="18" charset="0"/>
              </a:rPr>
              <a:t>Thiết kế giao diện kéo nhã thông tin dễ dàng, với ngôn ngữ hỗ trợ đa dạng.</a:t>
            </a:r>
          </a:p>
          <a:p>
            <a:pPr algn="just">
              <a:buFont typeface="+mj-lt"/>
              <a:buAutoNum type="arabicPeriod"/>
            </a:pPr>
            <a:r>
              <a:rPr lang="vi-VN" sz="2400" b="0" i="0" dirty="0">
                <a:solidFill>
                  <a:srgbClr val="212529"/>
                </a:solidFill>
                <a:effectLst/>
                <a:latin typeface="Times New Roman" panose="02020603050405020304" pitchFamily="18" charset="0"/>
                <a:cs typeface="Times New Roman" panose="02020603050405020304" pitchFamily="18" charset="0"/>
              </a:rPr>
              <a:t>Quản lý phân quyền User, Code, Project tổng quát.</a:t>
            </a:r>
          </a:p>
          <a:p>
            <a:pPr algn="just">
              <a:buFont typeface="+mj-lt"/>
              <a:buAutoNum type="arabicPeriod"/>
            </a:pPr>
            <a:r>
              <a:rPr lang="vi-VN" sz="2400" b="0" i="0" dirty="0">
                <a:solidFill>
                  <a:srgbClr val="212529"/>
                </a:solidFill>
                <a:effectLst/>
                <a:latin typeface="Times New Roman" panose="02020603050405020304" pitchFamily="18" charset="0"/>
                <a:cs typeface="Times New Roman" panose="02020603050405020304" pitchFamily="18" charset="0"/>
              </a:rPr>
              <a:t>Thực hiện go online và Diagnostic cho tất cả các thiết bị trong project để xác định bệnh, lỗi hệ thống.</a:t>
            </a:r>
          </a:p>
          <a:p>
            <a:pPr algn="just">
              <a:buFont typeface="+mj-lt"/>
              <a:buAutoNum type="arabicPeriod"/>
            </a:pPr>
            <a:r>
              <a:rPr lang="vi-VN" sz="2400" b="0" i="0" dirty="0">
                <a:solidFill>
                  <a:srgbClr val="212529"/>
                </a:solidFill>
                <a:effectLst/>
                <a:latin typeface="Times New Roman" panose="02020603050405020304" pitchFamily="18" charset="0"/>
                <a:cs typeface="Times New Roman" panose="02020603050405020304" pitchFamily="18" charset="0"/>
              </a:rPr>
              <a:t>Tích hợp mô phỏng hệ thống.</a:t>
            </a:r>
          </a:p>
          <a:p>
            <a:pPr algn="just">
              <a:buFont typeface="+mj-lt"/>
              <a:buAutoNum type="arabicPeriod"/>
            </a:pPr>
            <a:r>
              <a:rPr lang="vi-VN" sz="2400" b="0" i="0" dirty="0">
                <a:solidFill>
                  <a:srgbClr val="212529"/>
                </a:solidFill>
                <a:effectLst/>
                <a:latin typeface="Times New Roman" panose="02020603050405020304" pitchFamily="18" charset="0"/>
                <a:cs typeface="Times New Roman" panose="02020603050405020304" pitchFamily="18" charset="0"/>
              </a:rPr>
              <a:t>Dễ dàng thiết lập cấu hình và liên kết giữa các thiết bị Siemens. </a:t>
            </a:r>
          </a:p>
        </p:txBody>
      </p:sp>
    </p:spTree>
    <p:extLst>
      <p:ext uri="{BB962C8B-B14F-4D97-AF65-F5344CB8AC3E}">
        <p14:creationId xmlns:p14="http://schemas.microsoft.com/office/powerpoint/2010/main" val="1313373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Download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5625064" y="6144199"/>
            <a:ext cx="3678281"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PN/PG</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A77933-5C82-4DC3-A259-9B52E4522F1F}"/>
              </a:ext>
            </a:extLst>
          </p:cNvPr>
          <p:cNvPicPr>
            <a:picLocks noChangeAspect="1"/>
          </p:cNvPicPr>
          <p:nvPr/>
        </p:nvPicPr>
        <p:blipFill>
          <a:blip r:embed="rId4"/>
          <a:stretch>
            <a:fillRect/>
          </a:stretch>
        </p:blipFill>
        <p:spPr>
          <a:xfrm>
            <a:off x="5018072" y="1598619"/>
            <a:ext cx="3934374" cy="4201111"/>
          </a:xfrm>
          <a:prstGeom prst="rect">
            <a:avLst/>
          </a:prstGeom>
        </p:spPr>
      </p:pic>
      <p:sp>
        <p:nvSpPr>
          <p:cNvPr id="15" name="TextBox 14">
            <a:extLst>
              <a:ext uri="{FF2B5EF4-FFF2-40B4-BE49-F238E27FC236}">
                <a16:creationId xmlns:a16="http://schemas.microsoft.com/office/drawing/2014/main" id="{5E06C4DC-FFC9-4968-B595-AE9A56E8622E}"/>
              </a:ext>
            </a:extLst>
          </p:cNvPr>
          <p:cNvSpPr txBox="1"/>
          <p:nvPr/>
        </p:nvSpPr>
        <p:spPr>
          <a:xfrm>
            <a:off x="936664" y="2344425"/>
            <a:ext cx="3678281" cy="646331"/>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thoại</a:t>
            </a:r>
            <a:r>
              <a:rPr lang="en-US" dirty="0">
                <a:latin typeface="Arial" panose="020B0604020202020204" pitchFamily="34" charset="0"/>
                <a:cs typeface="Arial" panose="020B0604020202020204" pitchFamily="34" charset="0"/>
              </a:rPr>
              <a:t> Run </a:t>
            </a:r>
            <a:r>
              <a:rPr lang="en-US" dirty="0" err="1">
                <a:latin typeface="Arial" panose="020B0604020202020204" pitchFamily="34" charset="0"/>
                <a:cs typeface="Arial" panose="020B0604020202020204" pitchFamily="34" charset="0"/>
              </a:rPr>
              <a:t>gõ</a:t>
            </a:r>
            <a:r>
              <a:rPr lang="en-US" dirty="0">
                <a:latin typeface="Arial" panose="020B0604020202020204" pitchFamily="34" charset="0"/>
                <a:cs typeface="Arial" panose="020B0604020202020204" pitchFamily="34" charset="0"/>
              </a:rPr>
              <a:t> control panel =&gt; Set PN/PG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Download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7113605" y="6125566"/>
            <a:ext cx="3678281"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IP </a:t>
            </a:r>
            <a:endParaRPr lang="en-US" sz="1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E06C4DC-FFC9-4968-B595-AE9A56E8622E}"/>
              </a:ext>
            </a:extLst>
          </p:cNvPr>
          <p:cNvSpPr txBox="1"/>
          <p:nvPr/>
        </p:nvSpPr>
        <p:spPr>
          <a:xfrm>
            <a:off x="936664" y="2344425"/>
            <a:ext cx="3678281" cy="2308324"/>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IP card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địa</a:t>
            </a:r>
            <a:r>
              <a:rPr lang="en-US" dirty="0">
                <a:latin typeface="Arial" panose="020B0604020202020204" pitchFamily="34" charset="0"/>
                <a:cs typeface="Arial" panose="020B0604020202020204" pitchFamily="34" charset="0"/>
              </a:rPr>
              <a:t> chi IP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PLC</a:t>
            </a:r>
          </a:p>
          <a:p>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=&gt; open </a:t>
            </a:r>
            <a:r>
              <a:rPr lang="en-US" dirty="0" err="1">
                <a:latin typeface="Arial" panose="020B0604020202020204" pitchFamily="34" charset="0"/>
                <a:cs typeface="Arial" panose="020B0604020202020204" pitchFamily="34" charset="0"/>
              </a:rPr>
              <a:t>netwword</a:t>
            </a:r>
            <a:r>
              <a:rPr lang="en-US" dirty="0">
                <a:latin typeface="Arial" panose="020B0604020202020204" pitchFamily="34" charset="0"/>
                <a:cs typeface="Arial" panose="020B0604020202020204" pitchFamily="34" charset="0"/>
              </a:rPr>
              <a:t> and internet setting =&gt;ethernet =&gt;changer adapter option =&gt;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card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(property ) =&gt;  IPV4 </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681DA9-B405-47EF-8613-48A1CFABE425}"/>
              </a:ext>
            </a:extLst>
          </p:cNvPr>
          <p:cNvPicPr>
            <a:picLocks noChangeAspect="1"/>
          </p:cNvPicPr>
          <p:nvPr/>
        </p:nvPicPr>
        <p:blipFill>
          <a:blip r:embed="rId4"/>
          <a:stretch>
            <a:fillRect/>
          </a:stretch>
        </p:blipFill>
        <p:spPr>
          <a:xfrm>
            <a:off x="5903248" y="1614392"/>
            <a:ext cx="3857625" cy="4362450"/>
          </a:xfrm>
          <a:prstGeom prst="rect">
            <a:avLst/>
          </a:prstGeom>
        </p:spPr>
      </p:pic>
    </p:spTree>
    <p:extLst>
      <p:ext uri="{BB962C8B-B14F-4D97-AF65-F5344CB8AC3E}">
        <p14:creationId xmlns:p14="http://schemas.microsoft.com/office/powerpoint/2010/main" val="207584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Download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20" name="TextBox 19">
            <a:extLst>
              <a:ext uri="{FF2B5EF4-FFF2-40B4-BE49-F238E27FC236}">
                <a16:creationId xmlns:a16="http://schemas.microsoft.com/office/drawing/2014/main" id="{32F86255-3F14-48B3-B521-C79AD92B13A3}"/>
              </a:ext>
            </a:extLst>
          </p:cNvPr>
          <p:cNvSpPr txBox="1"/>
          <p:nvPr/>
        </p:nvSpPr>
        <p:spPr>
          <a:xfrm>
            <a:off x="5176126" y="6391735"/>
            <a:ext cx="3678281"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Download Laptop </a:t>
            </a:r>
            <a:r>
              <a:rPr lang="en-US" dirty="0" err="1">
                <a:latin typeface="Arial" panose="020B0604020202020204" pitchFamily="34" charset="0"/>
                <a:cs typeface="Arial" panose="020B0604020202020204" pitchFamily="34" charset="0"/>
              </a:rPr>
              <a:t>xuống</a:t>
            </a:r>
            <a:r>
              <a:rPr lang="en-US" dirty="0">
                <a:latin typeface="Arial" panose="020B0604020202020204" pitchFamily="34" charset="0"/>
                <a:cs typeface="Arial" panose="020B0604020202020204" pitchFamily="34" charset="0"/>
              </a:rPr>
              <a:t> PLC </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382AE72-9320-4D68-8F53-EBF9A3E4FFC9}"/>
              </a:ext>
            </a:extLst>
          </p:cNvPr>
          <p:cNvPicPr>
            <a:picLocks noChangeAspect="1"/>
          </p:cNvPicPr>
          <p:nvPr/>
        </p:nvPicPr>
        <p:blipFill>
          <a:blip r:embed="rId4"/>
          <a:stretch>
            <a:fillRect/>
          </a:stretch>
        </p:blipFill>
        <p:spPr>
          <a:xfrm>
            <a:off x="2197732" y="2045840"/>
            <a:ext cx="8594154" cy="4192835"/>
          </a:xfrm>
          <a:prstGeom prst="rect">
            <a:avLst/>
          </a:prstGeom>
        </p:spPr>
      </p:pic>
      <p:sp>
        <p:nvSpPr>
          <p:cNvPr id="6" name="Rectangle: Rounded Corners 5">
            <a:extLst>
              <a:ext uri="{FF2B5EF4-FFF2-40B4-BE49-F238E27FC236}">
                <a16:creationId xmlns:a16="http://schemas.microsoft.com/office/drawing/2014/main" id="{A4C8E27A-6704-4722-B6C9-876D74494CF2}"/>
              </a:ext>
            </a:extLst>
          </p:cNvPr>
          <p:cNvSpPr/>
          <p:nvPr/>
        </p:nvSpPr>
        <p:spPr>
          <a:xfrm>
            <a:off x="5176126" y="2429616"/>
            <a:ext cx="157872" cy="1334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99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Upload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5C34AD7A-2DD2-47A4-BA03-BCEA2DA2266C}"/>
              </a:ext>
            </a:extLst>
          </p:cNvPr>
          <p:cNvSpPr txBox="1"/>
          <p:nvPr/>
        </p:nvSpPr>
        <p:spPr>
          <a:xfrm>
            <a:off x="773794" y="2317262"/>
            <a:ext cx="4684897" cy="3046988"/>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Khi upload chương trình từ PLC, nếu các bạn cài phần mềm TIA khác phiên bản với chương trình trong PLC thì khó có thể lập trình được. Ví dụ khi PLC đang chứa chương trình của TIA V11, nếu máy các bạn cài đặt TIA V15 thì không thể Upload trực tiếp được.</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5AB329D-CF77-4FD2-8CBB-8CE1FD24903D}"/>
              </a:ext>
            </a:extLst>
          </p:cNvPr>
          <p:cNvPicPr>
            <a:picLocks noChangeAspect="1"/>
          </p:cNvPicPr>
          <p:nvPr/>
        </p:nvPicPr>
        <p:blipFill>
          <a:blip r:embed="rId4"/>
          <a:stretch>
            <a:fillRect/>
          </a:stretch>
        </p:blipFill>
        <p:spPr>
          <a:xfrm>
            <a:off x="6388302" y="1342769"/>
            <a:ext cx="5143695" cy="4730929"/>
          </a:xfrm>
          <a:prstGeom prst="rect">
            <a:avLst/>
          </a:prstGeom>
        </p:spPr>
      </p:pic>
    </p:spTree>
    <p:extLst>
      <p:ext uri="{BB962C8B-B14F-4D97-AF65-F5344CB8AC3E}">
        <p14:creationId xmlns:p14="http://schemas.microsoft.com/office/powerpoint/2010/main" val="2372248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Upload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5C34AD7A-2DD2-47A4-BA03-BCEA2DA2266C}"/>
              </a:ext>
            </a:extLst>
          </p:cNvPr>
          <p:cNvSpPr txBox="1"/>
          <p:nvPr/>
        </p:nvSpPr>
        <p:spPr>
          <a:xfrm>
            <a:off x="773795" y="2317262"/>
            <a:ext cx="2698330" cy="2308324"/>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Để biết chi tiết các phiên bản tương ứng có Upload được, các bạn hãy xem bảng bên dưới nhé:</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063AB9-293C-4F59-8232-16104462B448}"/>
              </a:ext>
            </a:extLst>
          </p:cNvPr>
          <p:cNvPicPr>
            <a:picLocks noChangeAspect="1"/>
          </p:cNvPicPr>
          <p:nvPr/>
        </p:nvPicPr>
        <p:blipFill>
          <a:blip r:embed="rId4"/>
          <a:stretch>
            <a:fillRect/>
          </a:stretch>
        </p:blipFill>
        <p:spPr>
          <a:xfrm>
            <a:off x="3472124" y="2344921"/>
            <a:ext cx="8126607" cy="3844510"/>
          </a:xfrm>
          <a:prstGeom prst="rect">
            <a:avLst/>
          </a:prstGeom>
        </p:spPr>
      </p:pic>
    </p:spTree>
    <p:extLst>
      <p:ext uri="{BB962C8B-B14F-4D97-AF65-F5344CB8AC3E}">
        <p14:creationId xmlns:p14="http://schemas.microsoft.com/office/powerpoint/2010/main" val="4058009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830997"/>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Upload file Tia Portal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5C34AD7A-2DD2-47A4-BA03-BCEA2DA2266C}"/>
              </a:ext>
            </a:extLst>
          </p:cNvPr>
          <p:cNvSpPr txBox="1"/>
          <p:nvPr/>
        </p:nvSpPr>
        <p:spPr>
          <a:xfrm>
            <a:off x="773795" y="2317262"/>
            <a:ext cx="2698330" cy="1200329"/>
          </a:xfrm>
          <a:prstGeom prst="rect">
            <a:avLst/>
          </a:prstGeom>
          <a:noFill/>
        </p:spPr>
        <p:txBody>
          <a:bodyPr wrap="square">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Trong đó, các ký hiệu L,N,S có ý nghĩa như sau:</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9DEAB1-F1B0-4A66-9DEA-DDAD3584589A}"/>
              </a:ext>
            </a:extLst>
          </p:cNvPr>
          <p:cNvPicPr>
            <a:picLocks noChangeAspect="1"/>
          </p:cNvPicPr>
          <p:nvPr/>
        </p:nvPicPr>
        <p:blipFill>
          <a:blip r:embed="rId4"/>
          <a:stretch>
            <a:fillRect/>
          </a:stretch>
        </p:blipFill>
        <p:spPr>
          <a:xfrm>
            <a:off x="3367087" y="2317262"/>
            <a:ext cx="8074667" cy="4097393"/>
          </a:xfrm>
          <a:prstGeom prst="rect">
            <a:avLst/>
          </a:prstGeom>
        </p:spPr>
      </p:pic>
    </p:spTree>
    <p:extLst>
      <p:ext uri="{BB962C8B-B14F-4D97-AF65-F5344CB8AC3E}">
        <p14:creationId xmlns:p14="http://schemas.microsoft.com/office/powerpoint/2010/main" val="439409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598619"/>
            <a:ext cx="10183054" cy="1200329"/>
          </a:xfrm>
          <a:prstGeom prst="rect">
            <a:avLst/>
          </a:prstGeom>
          <a:noFill/>
        </p:spPr>
        <p:txBody>
          <a:bodyPr wrap="square">
            <a:spAutoFit/>
          </a:bodyPr>
          <a:lstStyle/>
          <a:p>
            <a:pPr marL="342900" indent="-342900">
              <a:buFontTx/>
              <a:buChar char="-"/>
            </a:pPr>
            <a:r>
              <a:rPr lang="en-US" sz="2400" b="1" dirty="0">
                <a:solidFill>
                  <a:schemeClr val="accent4">
                    <a:lumMod val="75000"/>
                  </a:schemeClr>
                </a:solidFill>
                <a:latin typeface="Times New Roman" panose="02020603050405020304" pitchFamily="18" charset="0"/>
                <a:cs typeface="Times New Roman" panose="02020603050405020304" pitchFamily="18" charset="0"/>
              </a:rPr>
              <a:t>BTTH: Thao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tác</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DownLoad</a:t>
            </a:r>
            <a:r>
              <a:rPr lang="en-US" sz="2400" b="1" dirty="0">
                <a:solidFill>
                  <a:schemeClr val="accent4">
                    <a:lumMod val="75000"/>
                  </a:schemeClr>
                </a:solidFill>
                <a:latin typeface="Times New Roman" panose="02020603050405020304" pitchFamily="18" charset="0"/>
                <a:cs typeface="Times New Roman" panose="02020603050405020304" pitchFamily="18" charset="0"/>
              </a:rPr>
              <a:t> /Upload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chương</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trình</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xuống</a:t>
            </a:r>
            <a:r>
              <a:rPr lang="en-US" sz="2400" b="1" dirty="0">
                <a:solidFill>
                  <a:schemeClr val="accent4">
                    <a:lumMod val="75000"/>
                  </a:schemeClr>
                </a:solidFill>
                <a:latin typeface="Times New Roman" panose="02020603050405020304" pitchFamily="18" charset="0"/>
                <a:cs typeface="Times New Roman" panose="02020603050405020304" pitchFamily="18" charset="0"/>
              </a:rPr>
              <a:t> PLC ,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giải</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quyết</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lỗi</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gặp</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4">
                    <a:lumMod val="75000"/>
                  </a:schemeClr>
                </a:solidFill>
                <a:latin typeface="Times New Roman" panose="02020603050405020304" pitchFamily="18" charset="0"/>
                <a:cs typeface="Times New Roman" panose="02020603050405020304" pitchFamily="18" charset="0"/>
              </a:rPr>
              <a:t>phải</a:t>
            </a:r>
            <a:r>
              <a:rPr lang="en-US" sz="2400" b="1" dirty="0">
                <a:solidFill>
                  <a:schemeClr val="accent4">
                    <a:lumMod val="75000"/>
                  </a:schemeClr>
                </a:solidFill>
                <a:latin typeface="Times New Roman" panose="02020603050405020304" pitchFamily="18" charset="0"/>
                <a:cs typeface="Times New Roman" panose="02020603050405020304" pitchFamily="18" charset="0"/>
              </a:rPr>
              <a:t> </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7802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06470"/>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Tổng quan TIA Portal là gì?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1FAEBA25-65B9-4E7C-BBA2-440A61DC354C}"/>
              </a:ext>
            </a:extLst>
          </p:cNvPr>
          <p:cNvSpPr txBox="1"/>
          <p:nvPr/>
        </p:nvSpPr>
        <p:spPr>
          <a:xfrm>
            <a:off x="843069" y="2448253"/>
            <a:ext cx="9873522" cy="2677656"/>
          </a:xfrm>
          <a:prstGeom prst="rect">
            <a:avLst/>
          </a:prstGeom>
          <a:noFill/>
        </p:spPr>
        <p:txBody>
          <a:bodyPr wrap="square">
            <a:spAutoFit/>
          </a:bodyPr>
          <a:lstStyle/>
          <a:p>
            <a:pPr algn="just"/>
            <a:r>
              <a:rPr lang="vi-VN" sz="2400" b="0" i="0" dirty="0">
                <a:solidFill>
                  <a:srgbClr val="212529"/>
                </a:solidFill>
                <a:effectLst/>
                <a:latin typeface="Times New Roman" panose="02020603050405020304" pitchFamily="18" charset="0"/>
                <a:cs typeface="Times New Roman" panose="02020603050405020304" pitchFamily="18" charset="0"/>
              </a:rPr>
              <a:t>Hiện tại phần mềm TIA Portal có nhiều phiên bản như TIA Portal V14,TIA Portal V15, TIA Portal V16 và mới nhất là TIA Portal V17. Tùy theo nhu cầu sử dụng mà người dùng sẽ lựa chọn cài đặt TIA portal phiên bản tương ứng.</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endParaRPr lang="en-US" sz="2400" dirty="0">
              <a:solidFill>
                <a:srgbClr val="212529"/>
              </a:solidFill>
              <a:latin typeface="Times New Roman" panose="02020603050405020304" pitchFamily="18" charset="0"/>
              <a:cs typeface="Times New Roman" panose="02020603050405020304" pitchFamily="18" charset="0"/>
            </a:endParaRPr>
          </a:p>
          <a:p>
            <a:pPr marL="342900" indent="-342900" algn="just">
              <a:buFontTx/>
              <a:buChar char="-"/>
            </a:pPr>
            <a:r>
              <a:rPr lang="en-US" sz="2400" b="0" i="0" dirty="0" err="1">
                <a:solidFill>
                  <a:srgbClr val="212529"/>
                </a:solidFill>
                <a:effectLst/>
                <a:latin typeface="Times New Roman" panose="02020603050405020304" pitchFamily="18" charset="0"/>
                <a:cs typeface="Times New Roman" panose="02020603050405020304" pitchFamily="18" charset="0"/>
              </a:rPr>
              <a:t>Đối</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với</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bản</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tia</a:t>
            </a:r>
            <a:r>
              <a:rPr lang="en-US" sz="2400" b="0" i="0" dirty="0">
                <a:solidFill>
                  <a:srgbClr val="212529"/>
                </a:solidFill>
                <a:effectLst/>
                <a:latin typeface="Times New Roman" panose="02020603050405020304" pitchFamily="18" charset="0"/>
                <a:cs typeface="Times New Roman" panose="02020603050405020304" pitchFamily="18" charset="0"/>
              </a:rPr>
              <a:t> v16 </a:t>
            </a:r>
            <a:r>
              <a:rPr lang="en-US" sz="2400" b="0" i="0" dirty="0" err="1">
                <a:solidFill>
                  <a:srgbClr val="212529"/>
                </a:solidFill>
                <a:effectLst/>
                <a:latin typeface="Times New Roman" panose="02020603050405020304" pitchFamily="18" charset="0"/>
                <a:cs typeface="Times New Roman" panose="02020603050405020304" pitchFamily="18" charset="0"/>
              </a:rPr>
              <a:t>có</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thể</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cài</a:t>
            </a:r>
            <a:r>
              <a:rPr lang="en-US" sz="2400" b="0" i="0" dirty="0">
                <a:solidFill>
                  <a:srgbClr val="212529"/>
                </a:solidFill>
                <a:effectLst/>
                <a:latin typeface="Times New Roman" panose="02020603050405020304" pitchFamily="18" charset="0"/>
                <a:cs typeface="Times New Roman" panose="02020603050405020304" pitchFamily="18" charset="0"/>
              </a:rPr>
              <a:t> 2 </a:t>
            </a:r>
            <a:r>
              <a:rPr lang="en-US" sz="2400" b="0" i="0" dirty="0" err="1">
                <a:solidFill>
                  <a:srgbClr val="212529"/>
                </a:solidFill>
                <a:effectLst/>
                <a:latin typeface="Times New Roman" panose="02020603050405020304" pitchFamily="18" charset="0"/>
                <a:cs typeface="Times New Roman" panose="02020603050405020304" pitchFamily="18" charset="0"/>
              </a:rPr>
              <a:t>phiên</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bản</a:t>
            </a:r>
            <a:r>
              <a:rPr lang="en-US" sz="2400" b="0" i="0" dirty="0">
                <a:solidFill>
                  <a:srgbClr val="212529"/>
                </a:solidFill>
                <a:effectLst/>
                <a:latin typeface="Times New Roman" panose="02020603050405020304" pitchFamily="18" charset="0"/>
                <a:cs typeface="Times New Roman" panose="02020603050405020304" pitchFamily="18" charset="0"/>
              </a:rPr>
              <a:t> , ta </a:t>
            </a:r>
            <a:r>
              <a:rPr lang="en-US" sz="2400" b="0" i="0" dirty="0" err="1">
                <a:solidFill>
                  <a:srgbClr val="212529"/>
                </a:solidFill>
                <a:effectLst/>
                <a:latin typeface="Times New Roman" panose="02020603050405020304" pitchFamily="18" charset="0"/>
                <a:cs typeface="Times New Roman" panose="02020603050405020304" pitchFamily="18" charset="0"/>
              </a:rPr>
              <a:t>có</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thể</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cài</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bản</a:t>
            </a:r>
            <a:r>
              <a:rPr lang="en-US" sz="2400" b="0" i="0" dirty="0">
                <a:solidFill>
                  <a:srgbClr val="212529"/>
                </a:solidFill>
                <a:effectLst/>
                <a:latin typeface="Times New Roman" panose="02020603050405020304" pitchFamily="18" charset="0"/>
                <a:cs typeface="Times New Roman" panose="02020603050405020304" pitchFamily="18" charset="0"/>
              </a:rPr>
              <a:t> v16 </a:t>
            </a:r>
            <a:r>
              <a:rPr lang="en-US" sz="2400" b="0" i="0" dirty="0" err="1">
                <a:solidFill>
                  <a:srgbClr val="212529"/>
                </a:solidFill>
                <a:effectLst/>
                <a:latin typeface="Times New Roman" panose="02020603050405020304" pitchFamily="18" charset="0"/>
                <a:cs typeface="Times New Roman" panose="02020603050405020304" pitchFamily="18" charset="0"/>
              </a:rPr>
              <a:t>đầy</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đủ</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tính</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năng</a:t>
            </a:r>
            <a:r>
              <a:rPr lang="en-US" sz="2400" b="0" i="0" dirty="0">
                <a:solidFill>
                  <a:srgbClr val="212529"/>
                </a:solidFill>
                <a:effectLst/>
                <a:latin typeface="Times New Roman" panose="02020603050405020304" pitchFamily="18" charset="0"/>
                <a:cs typeface="Times New Roman" panose="02020603050405020304" pitchFamily="18" charset="0"/>
              </a:rPr>
              <a:t> , </a:t>
            </a:r>
            <a:r>
              <a:rPr lang="en-US" sz="2400" b="0" i="0" dirty="0" err="1">
                <a:solidFill>
                  <a:srgbClr val="212529"/>
                </a:solidFill>
                <a:effectLst/>
                <a:latin typeface="Times New Roman" panose="02020603050405020304" pitchFamily="18" charset="0"/>
                <a:cs typeface="Times New Roman" panose="02020603050405020304" pitchFamily="18" charset="0"/>
              </a:rPr>
              <a:t>không</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quá</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nặng</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và</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tia</a:t>
            </a:r>
            <a:r>
              <a:rPr lang="en-US" sz="2400" b="0" i="0" dirty="0">
                <a:solidFill>
                  <a:srgbClr val="212529"/>
                </a:solidFill>
                <a:effectLst/>
                <a:latin typeface="Times New Roman" panose="02020603050405020304" pitchFamily="18" charset="0"/>
                <a:cs typeface="Times New Roman" panose="02020603050405020304" pitchFamily="18" charset="0"/>
              </a:rPr>
              <a:t> v14 </a:t>
            </a:r>
            <a:r>
              <a:rPr lang="en-US" sz="2400" b="0" i="0" dirty="0" err="1">
                <a:solidFill>
                  <a:srgbClr val="212529"/>
                </a:solidFill>
                <a:effectLst/>
                <a:latin typeface="Times New Roman" panose="02020603050405020304" pitchFamily="18" charset="0"/>
                <a:cs typeface="Times New Roman" panose="02020603050405020304" pitchFamily="18" charset="0"/>
              </a:rPr>
              <a:t>để</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khảo</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sát</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nhà</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máy</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đối</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với</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các</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hệ</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cũ</a:t>
            </a:r>
            <a:r>
              <a:rPr lang="en-US" sz="2400" b="0" i="0" dirty="0">
                <a:solidFill>
                  <a:srgbClr val="212529"/>
                </a:solidFill>
                <a:effectLst/>
                <a:latin typeface="Times New Roman" panose="02020603050405020304" pitchFamily="18" charset="0"/>
                <a:cs typeface="Times New Roman" panose="02020603050405020304" pitchFamily="18" charset="0"/>
              </a:rPr>
              <a:t> . </a:t>
            </a:r>
          </a:p>
          <a:p>
            <a:pPr marL="342900" indent="-342900" algn="just">
              <a:buFontTx/>
              <a:buChar char="-"/>
            </a:pPr>
            <a:endParaRPr lang="vi-VN" sz="2400"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6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06470"/>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Ưu - nhược điểm khi sử dụng TIA Portal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1FAEBA25-65B9-4E7C-BBA2-440A61DC354C}"/>
              </a:ext>
            </a:extLst>
          </p:cNvPr>
          <p:cNvSpPr txBox="1"/>
          <p:nvPr/>
        </p:nvSpPr>
        <p:spPr>
          <a:xfrm>
            <a:off x="843069" y="2448253"/>
            <a:ext cx="9873522" cy="4154984"/>
          </a:xfrm>
          <a:prstGeom prst="rect">
            <a:avLst/>
          </a:prstGeom>
          <a:noFill/>
        </p:spPr>
        <p:txBody>
          <a:bodyPr wrap="square">
            <a:spAutoFit/>
          </a:bodyPr>
          <a:lstStyle/>
          <a:p>
            <a:pPr algn="just">
              <a:buFont typeface="+mj-lt"/>
              <a:buAutoNum type="arabicPeriod"/>
            </a:pPr>
            <a:r>
              <a:rPr lang="vi-VN" sz="2400" b="0" dirty="0">
                <a:effectLst/>
                <a:latin typeface="Times New Roman" panose="02020603050405020304" pitchFamily="18" charset="0"/>
                <a:cs typeface="Times New Roman" panose="02020603050405020304" pitchFamily="18" charset="0"/>
              </a:rPr>
              <a:t>Tích hợp tất cả các phần mềm trong 1 nền tảng, chia sẻ cơ sở dữ liệu chung dễ dàng quản lý, thống nhất cấu hình. Giải pháp vận hành thiết bị nhanh chóng, hiệu quả, tìm kiếm khắc phục sự cố trong thời gian ngắn.</a:t>
            </a:r>
          </a:p>
          <a:p>
            <a:pPr algn="just">
              <a:buFont typeface="+mj-lt"/>
              <a:buAutoNum type="arabicPeriod"/>
            </a:pPr>
            <a:r>
              <a:rPr lang="vi-VN" sz="2400" b="0" dirty="0">
                <a:effectLst/>
                <a:latin typeface="Times New Roman" panose="02020603050405020304" pitchFamily="18" charset="0"/>
                <a:cs typeface="Times New Roman" panose="02020603050405020304" pitchFamily="18" charset="0"/>
              </a:rPr>
              <a:t>Tất cả các yếu tố: </a:t>
            </a:r>
            <a:r>
              <a:rPr lang="vi-VN" sz="2400" b="0" strike="noStrike" dirty="0">
                <a:effectLst/>
                <a:latin typeface="Times New Roman" panose="02020603050405020304" pitchFamily="18" charset="0"/>
                <a:cs typeface="Times New Roman" panose="02020603050405020304" pitchFamily="18" charset="0"/>
                <a:hlinkClick r:id="rId4" tooltip="bộ lập trình PLC">
                  <a:extLst>
                    <a:ext uri="{A12FA001-AC4F-418D-AE19-62706E023703}">
                      <ahyp:hlinkClr xmlns:ahyp="http://schemas.microsoft.com/office/drawing/2018/hyperlinkcolor" val="tx"/>
                    </a:ext>
                  </a:extLst>
                </a:hlinkClick>
              </a:rPr>
              <a:t>bộ lập trình PLC</a:t>
            </a:r>
            <a:r>
              <a:rPr lang="vi-VN" sz="2400" b="0" dirty="0">
                <a:effectLst/>
                <a:latin typeface="Times New Roman" panose="02020603050405020304" pitchFamily="18" charset="0"/>
                <a:cs typeface="Times New Roman" panose="02020603050405020304" pitchFamily="18" charset="0"/>
              </a:rPr>
              <a:t>, </a:t>
            </a:r>
            <a:r>
              <a:rPr lang="vi-VN" sz="2400" b="0" strike="noStrike" dirty="0">
                <a:effectLst/>
                <a:latin typeface="Times New Roman" panose="02020603050405020304" pitchFamily="18" charset="0"/>
                <a:cs typeface="Times New Roman" panose="02020603050405020304" pitchFamily="18" charset="0"/>
                <a:hlinkClick r:id="rId5" tooltip="màn hình HMI">
                  <a:extLst>
                    <a:ext uri="{A12FA001-AC4F-418D-AE19-62706E023703}">
                      <ahyp:hlinkClr xmlns:ahyp="http://schemas.microsoft.com/office/drawing/2018/hyperlinkcolor" val="tx"/>
                    </a:ext>
                  </a:extLst>
                </a:hlinkClick>
              </a:rPr>
              <a:t>màn hình HMI</a:t>
            </a:r>
            <a:r>
              <a:rPr lang="vi-VN" sz="2400" b="0" dirty="0">
                <a:effectLst/>
                <a:latin typeface="Times New Roman" panose="02020603050405020304" pitchFamily="18" charset="0"/>
                <a:cs typeface="Times New Roman" panose="02020603050405020304" pitchFamily="18" charset="0"/>
              </a:rPr>
              <a:t> được lập trình và cấu hình trên TIA Portal, cho phép các chuyên viên tiết kiệm thời gian thao tác, thiết lập truyền thông giữa các thiết bị. Chỉ với 1 biến số của bộ lập trình PLC được thả vào màn hình HMI, kết nối được thiết lập mà không cần bất ký thao tác lập trình nào.</a:t>
            </a:r>
          </a:p>
          <a:p>
            <a:pPr marL="342900" indent="-342900" algn="just">
              <a:buFontTx/>
              <a:buChar char="-"/>
            </a:pPr>
            <a:r>
              <a:rPr lang="vi-VN" sz="2400" b="1" dirty="0">
                <a:effectLst/>
                <a:latin typeface="Times New Roman" panose="02020603050405020304" pitchFamily="18" charset="0"/>
                <a:cs typeface="Times New Roman" panose="02020603050405020304" pitchFamily="18" charset="0"/>
              </a:rPr>
              <a:t>Hạn chế:</a:t>
            </a:r>
            <a:r>
              <a:rPr lang="vi-VN" sz="2400" b="0" dirty="0">
                <a:effectLst/>
                <a:latin typeface="Times New Roman" panose="02020603050405020304" pitchFamily="18" charset="0"/>
                <a:cs typeface="Times New Roman" panose="02020603050405020304" pitchFamily="18" charset="0"/>
              </a:rPr>
              <a:t> Do tích hợp nhiều phần mềm, cơ sở dữ liệu hệ thống lớn nên dung lượng bộ nhớ khổng lồ. Yêu cầu kỹ thuật cao của người lập trình, quản lý, tốn nhiều thời gian để làm quen sử dụng.</a:t>
            </a:r>
          </a:p>
        </p:txBody>
      </p:sp>
    </p:spTree>
    <p:extLst>
      <p:ext uri="{BB962C8B-B14F-4D97-AF65-F5344CB8AC3E}">
        <p14:creationId xmlns:p14="http://schemas.microsoft.com/office/powerpoint/2010/main" val="309032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06470"/>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Các thành phần trong bộ cài TIA Portal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1FAEBA25-65B9-4E7C-BBA2-440A61DC354C}"/>
              </a:ext>
            </a:extLst>
          </p:cNvPr>
          <p:cNvSpPr txBox="1"/>
          <p:nvPr/>
        </p:nvSpPr>
        <p:spPr>
          <a:xfrm>
            <a:off x="843069" y="2231794"/>
            <a:ext cx="9873522" cy="4524315"/>
          </a:xfrm>
          <a:prstGeom prst="rect">
            <a:avLst/>
          </a:prstGeom>
          <a:noFill/>
        </p:spPr>
        <p:txBody>
          <a:bodyPr wrap="square">
            <a:spAutoFit/>
          </a:bodyPr>
          <a:lstStyle/>
          <a:p>
            <a:pPr algn="just"/>
            <a:r>
              <a:rPr lang="vi-VN" sz="2400" b="0" i="0" dirty="0">
                <a:effectLst/>
                <a:latin typeface="Times New Roman" panose="02020603050405020304" pitchFamily="18" charset="0"/>
                <a:cs typeface="Times New Roman" panose="02020603050405020304" pitchFamily="18" charset="0"/>
              </a:rPr>
              <a:t>Phần mềm TIA Portal được Siemens phát triển với nhiều thành phần giúp người dùng quản lý, lập trình PLC, HMI hiệu quả. Các thành phần có trong </a:t>
            </a:r>
            <a:r>
              <a:rPr lang="vi-VN" sz="2400" b="1" i="0" dirty="0">
                <a:effectLst/>
                <a:latin typeface="Times New Roman" panose="02020603050405020304" pitchFamily="18" charset="0"/>
                <a:cs typeface="Times New Roman" panose="02020603050405020304" pitchFamily="18" charset="0"/>
              </a:rPr>
              <a:t>bộ TIA Portal</a:t>
            </a:r>
            <a:r>
              <a:rPr lang="vi-VN" sz="2400" b="0" i="0" dirty="0">
                <a:effectLst/>
                <a:latin typeface="Times New Roman" panose="02020603050405020304" pitchFamily="18" charset="0"/>
                <a:cs typeface="Times New Roman" panose="02020603050405020304" pitchFamily="18" charset="0"/>
              </a:rPr>
              <a:t>:</a:t>
            </a:r>
          </a:p>
          <a:p>
            <a:pPr algn="just">
              <a:buFont typeface="+mj-lt"/>
              <a:buAutoNum type="arabicPeriod"/>
            </a:pPr>
            <a:r>
              <a:rPr lang="vi-VN" sz="2400" b="0" i="0" dirty="0">
                <a:effectLst/>
                <a:latin typeface="Times New Roman" panose="02020603050405020304" pitchFamily="18" charset="0"/>
                <a:cs typeface="Times New Roman" panose="02020603050405020304" pitchFamily="18" charset="0"/>
              </a:rPr>
              <a:t>Simatic Step 7 professional và Simatic step 7 PLCSIM: Giải pháp lập trình và mô phỏng PLC S7-300, S&amp;-400, </a:t>
            </a:r>
            <a:r>
              <a:rPr lang="vi-VN" sz="2400" b="0" i="0" u="none" strike="noStrike" dirty="0">
                <a:effectLst/>
                <a:latin typeface="Times New Roman" panose="02020603050405020304" pitchFamily="18" charset="0"/>
                <a:cs typeface="Times New Roman" panose="02020603050405020304" pitchFamily="18" charset="0"/>
                <a:hlinkClick r:id="rId4" tooltip="Simatic S7-1200">
                  <a:extLst>
                    <a:ext uri="{A12FA001-AC4F-418D-AE19-62706E023703}">
                      <ahyp:hlinkClr xmlns:ahyp="http://schemas.microsoft.com/office/drawing/2018/hyperlinkcolor" val="tx"/>
                    </a:ext>
                  </a:extLst>
                </a:hlinkClick>
              </a:rPr>
              <a:t>Simatic S7-1200</a:t>
            </a:r>
            <a:r>
              <a:rPr lang="vi-VN" sz="2400" b="0" i="0" dirty="0">
                <a:effectLst/>
                <a:latin typeface="Times New Roman" panose="02020603050405020304" pitchFamily="18" charset="0"/>
                <a:cs typeface="Times New Roman" panose="02020603050405020304" pitchFamily="18" charset="0"/>
              </a:rPr>
              <a:t>, </a:t>
            </a:r>
            <a:r>
              <a:rPr lang="vi-VN" sz="2400" b="0" i="0" u="none" strike="noStrike" dirty="0">
                <a:effectLst/>
                <a:latin typeface="Times New Roman" panose="02020603050405020304" pitchFamily="18" charset="0"/>
                <a:cs typeface="Times New Roman" panose="02020603050405020304" pitchFamily="18" charset="0"/>
                <a:hlinkClick r:id="rId5" tooltip="Simatic S7-1500">
                  <a:extLst>
                    <a:ext uri="{A12FA001-AC4F-418D-AE19-62706E023703}">
                      <ahyp:hlinkClr xmlns:ahyp="http://schemas.microsoft.com/office/drawing/2018/hyperlinkcolor" val="tx"/>
                    </a:ext>
                  </a:extLst>
                </a:hlinkClick>
              </a:rPr>
              <a:t>Simatic S7-1500</a:t>
            </a:r>
            <a:r>
              <a:rPr lang="vi-VN" sz="2400" b="0" i="0" dirty="0">
                <a:effectLst/>
                <a:latin typeface="Times New Roman" panose="02020603050405020304" pitchFamily="18" charset="0"/>
                <a:cs typeface="Times New Roman" panose="02020603050405020304" pitchFamily="18" charset="0"/>
              </a:rPr>
              <a:t>…</a:t>
            </a:r>
          </a:p>
          <a:p>
            <a:pPr algn="just">
              <a:buFont typeface="+mj-lt"/>
              <a:buAutoNum type="arabicPeriod"/>
            </a:pPr>
            <a:r>
              <a:rPr lang="vi-VN" sz="2400" b="0" i="0" dirty="0">
                <a:effectLst/>
                <a:latin typeface="Times New Roman" panose="02020603050405020304" pitchFamily="18" charset="0"/>
                <a:cs typeface="Times New Roman" panose="02020603050405020304" pitchFamily="18" charset="0"/>
              </a:rPr>
              <a:t>Simatic WinCC Professional: Được dùng để lập trình màn hình HMI, và giao diện SCADA.</a:t>
            </a:r>
          </a:p>
          <a:p>
            <a:pPr algn="just">
              <a:buFont typeface="+mj-lt"/>
              <a:buAutoNum type="arabicPeriod"/>
            </a:pPr>
            <a:r>
              <a:rPr lang="vi-VN" sz="2400" b="0" i="0" dirty="0">
                <a:effectLst/>
                <a:latin typeface="Times New Roman" panose="02020603050405020304" pitchFamily="18" charset="0"/>
                <a:cs typeface="Times New Roman" panose="02020603050405020304" pitchFamily="18" charset="0"/>
              </a:rPr>
              <a:t>Simatic Start Driver: Được lập trình cấu hình Siemens.</a:t>
            </a:r>
          </a:p>
          <a:p>
            <a:pPr algn="just">
              <a:buFont typeface="+mj-lt"/>
              <a:buAutoNum type="arabicPeriod"/>
            </a:pPr>
            <a:r>
              <a:rPr lang="vi-VN" sz="2400" b="0" i="0" dirty="0">
                <a:effectLst/>
                <a:latin typeface="Times New Roman" panose="02020603050405020304" pitchFamily="18" charset="0"/>
                <a:cs typeface="Times New Roman" panose="02020603050405020304" pitchFamily="18" charset="0"/>
              </a:rPr>
              <a:t>Sirius và Simocode: Thiết lập cấu hình và chuẩn đoán lỗi linh hoạt.</a:t>
            </a:r>
          </a:p>
          <a:p>
            <a:pPr algn="just">
              <a:buFont typeface="+mj-lt"/>
              <a:buAutoNum type="arabicPeriod"/>
            </a:pPr>
            <a:r>
              <a:rPr lang="vi-VN" sz="2400" b="0" i="0" dirty="0">
                <a:effectLst/>
                <a:latin typeface="Times New Roman" panose="02020603050405020304" pitchFamily="18" charset="0"/>
                <a:cs typeface="Times New Roman" panose="02020603050405020304" pitchFamily="18" charset="0"/>
              </a:rPr>
              <a:t>Điều khiển chuyển động đơn trục và đa trục với hỗ trợ Scout TIA. Thư viện Simatic Robot đầy đủ dữ liệu cho phép người dùng thiết lập cấu hình và hệ thống nhanh chóng. </a:t>
            </a:r>
          </a:p>
        </p:txBody>
      </p:sp>
    </p:spTree>
    <p:extLst>
      <p:ext uri="{BB962C8B-B14F-4D97-AF65-F5344CB8AC3E}">
        <p14:creationId xmlns:p14="http://schemas.microsoft.com/office/powerpoint/2010/main" val="244422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Bảo mật lập trình PLC với TIA Portal hiệu quả</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75632FE6-6C6D-4F6D-BCC4-BAB32518E71F}"/>
              </a:ext>
            </a:extLst>
          </p:cNvPr>
          <p:cNvSpPr txBox="1"/>
          <p:nvPr/>
        </p:nvSpPr>
        <p:spPr>
          <a:xfrm>
            <a:off x="845455" y="2094259"/>
            <a:ext cx="11085695" cy="4524315"/>
          </a:xfrm>
          <a:prstGeom prst="rect">
            <a:avLst/>
          </a:prstGeom>
          <a:noFill/>
        </p:spPr>
        <p:txBody>
          <a:bodyPr wrap="square">
            <a:spAutoFit/>
          </a:bodyPr>
          <a:lstStyle/>
          <a:p>
            <a:pPr algn="just"/>
            <a:r>
              <a:rPr lang="vi-VN" sz="2400" i="0" dirty="0">
                <a:effectLst/>
                <a:latin typeface="Times New Roman" panose="02020603050405020304" pitchFamily="18" charset="0"/>
                <a:cs typeface="Times New Roman" panose="02020603050405020304" pitchFamily="18" charset="0"/>
              </a:rPr>
              <a:t>Bảo mật project trong lập trình PLC S7 với TIA thực hiện các thao tác: Vào phần “Security settings”, chọn “setting” chọn “Protech project” để thiết lập password cho Project.</a:t>
            </a:r>
          </a:p>
          <a:p>
            <a:pPr algn="just"/>
            <a:r>
              <a:rPr lang="vi-VN" sz="2400" i="0" dirty="0">
                <a:effectLst/>
                <a:latin typeface="Times New Roman" panose="02020603050405020304" pitchFamily="18" charset="0"/>
                <a:cs typeface="Times New Roman" panose="02020603050405020304" pitchFamily="18" charset="0"/>
              </a:rPr>
              <a:t>Thiết lập bảo mật cho PLC với TIA Portal: Thực cài đặt trong cấu hình Hardware của PLC. Người dùng chọn Protection &amp; security, tiếp tục chọn Access Level. Trong đó:</a:t>
            </a:r>
          </a:p>
          <a:p>
            <a:pPr algn="just">
              <a:buFont typeface="+mj-lt"/>
              <a:buAutoNum type="arabicPeriod"/>
            </a:pPr>
            <a:r>
              <a:rPr lang="vi-VN" sz="2400" i="0" dirty="0">
                <a:effectLst/>
                <a:latin typeface="Times New Roman" panose="02020603050405020304" pitchFamily="18" charset="0"/>
                <a:cs typeface="Times New Roman" panose="02020603050405020304" pitchFamily="18" charset="0"/>
              </a:rPr>
              <a:t>Full access: Ứng với khối bảo mật mà ai cũng có thể đọc và viết mà không cần password.</a:t>
            </a:r>
          </a:p>
          <a:p>
            <a:pPr algn="just">
              <a:buFont typeface="+mj-lt"/>
              <a:buAutoNum type="arabicPeriod"/>
            </a:pPr>
            <a:r>
              <a:rPr lang="vi-VN" sz="2400" i="0" dirty="0">
                <a:effectLst/>
                <a:latin typeface="Times New Roman" panose="02020603050405020304" pitchFamily="18" charset="0"/>
                <a:cs typeface="Times New Roman" panose="02020603050405020304" pitchFamily="18" charset="0"/>
              </a:rPr>
              <a:t>Read Access: Bảo mật phần viết cho PLC, cần có password. HMI và </a:t>
            </a:r>
            <a:r>
              <a:rPr lang="vi-VN" sz="2400" i="0" u="none" strike="noStrike" dirty="0">
                <a:effectLst/>
                <a:latin typeface="Times New Roman" panose="02020603050405020304" pitchFamily="18" charset="0"/>
                <a:cs typeface="Times New Roman" panose="02020603050405020304" pitchFamily="18" charset="0"/>
                <a:hlinkClick r:id="rId4" tooltip="SCADA">
                  <a:extLst>
                    <a:ext uri="{A12FA001-AC4F-418D-AE19-62706E023703}">
                      <ahyp:hlinkClr xmlns:ahyp="http://schemas.microsoft.com/office/drawing/2018/hyperlinkcolor" val="tx"/>
                    </a:ext>
                  </a:extLst>
                </a:hlinkClick>
              </a:rPr>
              <a:t>SCADA</a:t>
            </a:r>
            <a:r>
              <a:rPr lang="vi-VN" sz="2400" i="0" dirty="0">
                <a:effectLst/>
                <a:latin typeface="Times New Roman" panose="02020603050405020304" pitchFamily="18" charset="0"/>
                <a:cs typeface="Times New Roman" panose="02020603050405020304" pitchFamily="18" charset="0"/>
              </a:rPr>
              <a:t> hay user đọc được chương trình không cần password.</a:t>
            </a:r>
          </a:p>
          <a:p>
            <a:pPr algn="just">
              <a:buFont typeface="+mj-lt"/>
              <a:buAutoNum type="arabicPeriod"/>
            </a:pPr>
            <a:r>
              <a:rPr lang="vi-VN" sz="2400" i="0" dirty="0">
                <a:effectLst/>
                <a:latin typeface="Times New Roman" panose="02020603050405020304" pitchFamily="18" charset="0"/>
                <a:cs typeface="Times New Roman" panose="02020603050405020304" pitchFamily="18" charset="0"/>
              </a:rPr>
              <a:t>HMI access: Bảo mật phần read và write của PLC cần có Password. HMI và SCADA đọc không cần Password.</a:t>
            </a:r>
          </a:p>
          <a:p>
            <a:pPr algn="just">
              <a:buFont typeface="+mj-lt"/>
              <a:buAutoNum type="arabicPeriod"/>
            </a:pPr>
            <a:r>
              <a:rPr lang="vi-VN" sz="2400" i="0" dirty="0">
                <a:effectLst/>
                <a:latin typeface="Times New Roman" panose="02020603050405020304" pitchFamily="18" charset="0"/>
                <a:cs typeface="Times New Roman" panose="02020603050405020304" pitchFamily="18" charset="0"/>
              </a:rPr>
              <a:t>No Access: Tất cả các ứng dụng truy xuất vào PLC đều cần Password.</a:t>
            </a:r>
          </a:p>
        </p:txBody>
      </p:sp>
    </p:spTree>
    <p:extLst>
      <p:ext uri="{BB962C8B-B14F-4D97-AF65-F5344CB8AC3E}">
        <p14:creationId xmlns:p14="http://schemas.microsoft.com/office/powerpoint/2010/main" val="387726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lgn="l">
              <a:buFontTx/>
              <a:buChar char="-"/>
            </a:pP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Bảo mật lập trình PLC với TIA Portal hiệu quả</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75632FE6-6C6D-4F6D-BCC4-BAB32518E71F}"/>
              </a:ext>
            </a:extLst>
          </p:cNvPr>
          <p:cNvSpPr txBox="1"/>
          <p:nvPr/>
        </p:nvSpPr>
        <p:spPr>
          <a:xfrm>
            <a:off x="845455" y="2094259"/>
            <a:ext cx="11085695" cy="2308324"/>
          </a:xfrm>
          <a:prstGeom prst="rect">
            <a:avLst/>
          </a:prstGeom>
          <a:noFill/>
        </p:spPr>
        <p:txBody>
          <a:bodyPr wrap="square">
            <a:spAutoFit/>
          </a:bodyPr>
          <a:lstStyle/>
          <a:p>
            <a:pPr algn="just"/>
            <a:r>
              <a:rPr lang="vi-VN" sz="2400" dirty="0">
                <a:solidFill>
                  <a:srgbClr val="212529"/>
                </a:solidFill>
                <a:effectLst/>
                <a:latin typeface="Times New Roman" panose="02020603050405020304" pitchFamily="18" charset="0"/>
                <a:cs typeface="Times New Roman" panose="02020603050405020304" pitchFamily="18" charset="0"/>
              </a:rPr>
              <a:t>Bảo mật khối hàm lập trình PLC S7 với TIA: vào phần Properties của khối hàm đó, chọn protection. Lúc này bạn sẽ thấy 3 loại bảo mật: Write, Read/ write và bảo vệ không copy.</a:t>
            </a:r>
          </a:p>
          <a:p>
            <a:pPr algn="just"/>
            <a:r>
              <a:rPr lang="vi-VN" sz="2400" dirty="0">
                <a:solidFill>
                  <a:srgbClr val="212529"/>
                </a:solidFill>
                <a:effectLst/>
                <a:latin typeface="Times New Roman" panose="02020603050405020304" pitchFamily="18" charset="0"/>
                <a:cs typeface="Times New Roman" panose="02020603050405020304" pitchFamily="18" charset="0"/>
              </a:rPr>
              <a:t>Ứng dụng phần mềm TIA Portal trong lĩnh vực tự động hóa là rất phổ biến. Kỹ thuật viên cần hiểu rõ bản chất của TIA Portal là gì? Đặc điểm và cách ứng dụng lập trình hiệu quả. Hy vọng chia sẻ trên đây sẽ hữu ích cho người dùng đang tìm hiểu về phần mềm TIA Portal trong lập trình hệ thống tự động hóa.</a:t>
            </a:r>
          </a:p>
        </p:txBody>
      </p:sp>
    </p:spTree>
    <p:extLst>
      <p:ext uri="{BB962C8B-B14F-4D97-AF65-F5344CB8AC3E}">
        <p14:creationId xmlns:p14="http://schemas.microsoft.com/office/powerpoint/2010/main" val="98829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678761"/>
            <a:ext cx="10183054" cy="830997"/>
          </a:xfrm>
          <a:prstGeom prst="rect">
            <a:avLst/>
          </a:prstGeom>
          <a:noFill/>
        </p:spPr>
        <p:txBody>
          <a:bodyPr wrap="square">
            <a:spAutoFit/>
          </a:bodyPr>
          <a:lstStyle/>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Tìm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hiểu</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giao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4">
                    <a:lumMod val="75000"/>
                  </a:schemeClr>
                </a:solidFill>
                <a:latin typeface="Times New Roman" panose="02020603050405020304" pitchFamily="18" charset="0"/>
                <a:cs typeface="Times New Roman" panose="02020603050405020304" pitchFamily="18" charset="0"/>
              </a:rPr>
              <a:t> Tia Portal</a:t>
            </a:r>
            <a:endParaRPr lang="en-US" sz="2400" b="1" i="0" dirty="0">
              <a:solidFill>
                <a:schemeClr val="accent4">
                  <a:lumMod val="75000"/>
                </a:schemeClr>
              </a:solidFill>
              <a:effectLst/>
              <a:latin typeface="Roboto" panose="020B0604020202020204" pitchFamily="2" charset="0"/>
            </a:endParaRPr>
          </a:p>
          <a:p>
            <a:pPr algn="l"/>
            <a:endParaRPr lang="en-US" sz="2400" b="0" i="0" dirty="0">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TÌM HIỂU THIẾT BỊ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613357FA-7FE1-46C0-A8CF-BB0DF273DB24}"/>
              </a:ext>
            </a:extLst>
          </p:cNvPr>
          <p:cNvPicPr>
            <a:picLocks noChangeAspect="1"/>
          </p:cNvPicPr>
          <p:nvPr/>
        </p:nvPicPr>
        <p:blipFill>
          <a:blip r:embed="rId4"/>
          <a:stretch>
            <a:fillRect/>
          </a:stretch>
        </p:blipFill>
        <p:spPr>
          <a:xfrm>
            <a:off x="1989485" y="2094259"/>
            <a:ext cx="8797636" cy="4688638"/>
          </a:xfrm>
          <a:prstGeom prst="rect">
            <a:avLst/>
          </a:prstGeom>
        </p:spPr>
      </p:pic>
      <p:sp>
        <p:nvSpPr>
          <p:cNvPr id="6" name="Rectangle: Rounded Corners 5">
            <a:extLst>
              <a:ext uri="{FF2B5EF4-FFF2-40B4-BE49-F238E27FC236}">
                <a16:creationId xmlns:a16="http://schemas.microsoft.com/office/drawing/2014/main" id="{1219CA5D-6D3F-48BF-9263-BB38A8A17AAF}"/>
              </a:ext>
            </a:extLst>
          </p:cNvPr>
          <p:cNvSpPr/>
          <p:nvPr/>
        </p:nvSpPr>
        <p:spPr>
          <a:xfrm>
            <a:off x="1989485" y="2509757"/>
            <a:ext cx="1668115" cy="465395"/>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A1C49C-8451-42B7-8C0F-45E9C0E5EA8F}"/>
              </a:ext>
            </a:extLst>
          </p:cNvPr>
          <p:cNvSpPr/>
          <p:nvPr/>
        </p:nvSpPr>
        <p:spPr>
          <a:xfrm>
            <a:off x="5965740" y="2884540"/>
            <a:ext cx="4821381" cy="1576624"/>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17142DD-D0EE-4999-8367-38E963412D94}"/>
              </a:ext>
            </a:extLst>
          </p:cNvPr>
          <p:cNvSpPr/>
          <p:nvPr/>
        </p:nvSpPr>
        <p:spPr>
          <a:xfrm>
            <a:off x="3671456" y="3032654"/>
            <a:ext cx="1330036" cy="3298873"/>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267396F-E207-407E-B38E-96996F2FACA3}"/>
              </a:ext>
            </a:extLst>
          </p:cNvPr>
          <p:cNvSpPr/>
          <p:nvPr/>
        </p:nvSpPr>
        <p:spPr>
          <a:xfrm>
            <a:off x="2011696" y="6511636"/>
            <a:ext cx="1330036" cy="242455"/>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87A0B4E-E21C-406A-860A-C10781484D92}"/>
              </a:ext>
            </a:extLst>
          </p:cNvPr>
          <p:cNvSpPr/>
          <p:nvPr/>
        </p:nvSpPr>
        <p:spPr>
          <a:xfrm>
            <a:off x="1708352" y="2555924"/>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p>
        </p:txBody>
      </p:sp>
      <p:sp>
        <p:nvSpPr>
          <p:cNvPr id="21" name="Rectangle 20">
            <a:extLst>
              <a:ext uri="{FF2B5EF4-FFF2-40B4-BE49-F238E27FC236}">
                <a16:creationId xmlns:a16="http://schemas.microsoft.com/office/drawing/2014/main" id="{7B009B7A-8285-45E8-AF31-A40A4A33D9D6}"/>
              </a:ext>
            </a:extLst>
          </p:cNvPr>
          <p:cNvSpPr/>
          <p:nvPr/>
        </p:nvSpPr>
        <p:spPr>
          <a:xfrm>
            <a:off x="4166533" y="2740590"/>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p>
        </p:txBody>
      </p:sp>
      <p:sp>
        <p:nvSpPr>
          <p:cNvPr id="22" name="Rectangle 21">
            <a:extLst>
              <a:ext uri="{FF2B5EF4-FFF2-40B4-BE49-F238E27FC236}">
                <a16:creationId xmlns:a16="http://schemas.microsoft.com/office/drawing/2014/main" id="{A2F7DD37-F7BE-4C76-81B2-E1A248A0973F}"/>
              </a:ext>
            </a:extLst>
          </p:cNvPr>
          <p:cNvSpPr/>
          <p:nvPr/>
        </p:nvSpPr>
        <p:spPr>
          <a:xfrm>
            <a:off x="7176745" y="2471012"/>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p>
        </p:txBody>
      </p:sp>
      <p:sp>
        <p:nvSpPr>
          <p:cNvPr id="23" name="Rectangle 22">
            <a:extLst>
              <a:ext uri="{FF2B5EF4-FFF2-40B4-BE49-F238E27FC236}">
                <a16:creationId xmlns:a16="http://schemas.microsoft.com/office/drawing/2014/main" id="{DA88EFBD-F5FD-44B7-AC15-A59C6F78D824}"/>
              </a:ext>
            </a:extLst>
          </p:cNvPr>
          <p:cNvSpPr/>
          <p:nvPr/>
        </p:nvSpPr>
        <p:spPr>
          <a:xfrm>
            <a:off x="1586020" y="6448197"/>
            <a:ext cx="30008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2402557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939</TotalTime>
  <Words>2720</Words>
  <Application>Microsoft Office PowerPoint</Application>
  <PresentationFormat>Widescreen</PresentationFormat>
  <Paragraphs>239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 BlinkMacSystemFont, &amp;quot;Segoe UI&amp;quot;, Roboto, Oxygen-Sans, Ubuntu, Cantarell, &amp;quot;Helvetica Neue&amp;quot;, sans-serif</vt:lpstr>
      <vt:lpstr>Arial</vt:lpstr>
      <vt:lpstr>Franklin Gothic Demi Cond</vt:lpstr>
      <vt:lpstr>Franklin Gothic Medium</vt:lpstr>
      <vt:lpstr>Roboto</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GMT</cp:lastModifiedBy>
  <cp:revision>17</cp:revision>
  <dcterms:created xsi:type="dcterms:W3CDTF">2022-01-26T10:07:13Z</dcterms:created>
  <dcterms:modified xsi:type="dcterms:W3CDTF">2022-04-10T03:51:26Z</dcterms:modified>
</cp:coreProperties>
</file>