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61" r:id="rId2"/>
    <p:sldId id="262" r:id="rId3"/>
    <p:sldId id="263" r:id="rId4"/>
    <p:sldId id="287"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MT" initials="G" lastIdx="4" clrIdx="0">
    <p:extLst>
      <p:ext uri="{19B8F6BF-5375-455C-9EA6-DF929625EA0E}">
        <p15:presenceInfo xmlns:p15="http://schemas.microsoft.com/office/powerpoint/2012/main" userId="GM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7/3/2022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93057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7/3/2022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5420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7/3/2022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5943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7/3/2022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564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7/3/2022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00793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7/3/2022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7241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7/3/2022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671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7/3/2022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2961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7/3/2022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5841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7/3/2022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193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7/3/2022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49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7/3/2022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1636932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0" name="TextBox 9">
            <a:extLst>
              <a:ext uri="{FF2B5EF4-FFF2-40B4-BE49-F238E27FC236}">
                <a16:creationId xmlns:a16="http://schemas.microsoft.com/office/drawing/2014/main" id="{A316B1EF-28CD-4B70-9218-926B0391D2F0}"/>
              </a:ext>
            </a:extLst>
          </p:cNvPr>
          <p:cNvSpPr txBox="1"/>
          <p:nvPr/>
        </p:nvSpPr>
        <p:spPr>
          <a:xfrm>
            <a:off x="861544" y="1848162"/>
            <a:ext cx="9861874" cy="4801314"/>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Buổi</a:t>
            </a:r>
            <a:r>
              <a:rPr lang="en-US" sz="1800" dirty="0">
                <a:latin typeface="Arial" panose="020B0604020202020204" pitchFamily="34" charset="0"/>
                <a:cs typeface="Arial" panose="020B0604020202020204" pitchFamily="34" charset="0"/>
              </a:rPr>
              <a:t> 1 : </a:t>
            </a:r>
            <a:r>
              <a:rPr lang="en-US" sz="1800" dirty="0" err="1">
                <a:latin typeface="Arial" panose="020B0604020202020204" pitchFamily="34" charset="0"/>
                <a:cs typeface="Arial" panose="020B0604020202020204" pitchFamily="34" charset="0"/>
              </a:rPr>
              <a:t>Tìm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hiểu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về</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phần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mềm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và</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phần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cứng</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p>
          <a:p>
            <a:pPr marL="285750" indent="-285750">
              <a:buFontTx/>
              <a:buChar char="-"/>
            </a:pP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project </a:t>
            </a:r>
          </a:p>
          <a:p>
            <a:pPr marL="285750" indent="-285750">
              <a:buFontTx/>
              <a:buChar char="-"/>
            </a:pPr>
            <a:r>
              <a:rPr lang="en-US" sz="1800" dirty="0">
                <a:latin typeface="Arial" panose="020B0604020202020204" pitchFamily="34" charset="0"/>
                <a:cs typeface="Arial" panose="020B0604020202020204" pitchFamily="34" charset="0"/>
              </a:rPr>
              <a:t>Download , upload </a:t>
            </a:r>
            <a:r>
              <a:rPr lang="en-US" sz="1800" dirty="0" err="1">
                <a:latin typeface="Arial" panose="020B0604020202020204" pitchFamily="34" charset="0"/>
                <a:cs typeface="Arial" panose="020B0604020202020204" pitchFamily="34" charset="0"/>
              </a:rPr>
              <a:t>chương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trình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xuống</a:t>
            </a:r>
            <a:r>
              <a:rPr lang="en-US" sz="1800" dirty="0">
                <a:latin typeface="Arial" panose="020B0604020202020204" pitchFamily="34" charset="0"/>
                <a:cs typeface="Arial" panose="020B0604020202020204" pitchFamily="34" charset="0"/>
              </a:rPr>
              <a:t> plc </a:t>
            </a:r>
          </a:p>
          <a:p>
            <a:pPr marL="285750" indent="-285750">
              <a:buFontTx/>
              <a:buChar char="-"/>
            </a:pP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In,Out</a:t>
            </a:r>
            <a:r>
              <a:rPr lang="en-US" dirty="0">
                <a:latin typeface="Arial" panose="020B0604020202020204" pitchFamily="34" charset="0"/>
                <a:cs typeface="Arial" panose="020B0604020202020204" pitchFamily="34" charset="0"/>
              </a:rPr>
              <a:t> PLC</a:t>
            </a:r>
          </a:p>
          <a:p>
            <a:pPr marL="285750" indent="-285750">
              <a:buFontTx/>
              <a:buChar char="-"/>
            </a:pPr>
            <a:endParaRPr lang="en-US" sz="1800" dirty="0">
              <a:latin typeface="Arial" panose="020B0604020202020204" pitchFamily="34" charset="0"/>
              <a:cs typeface="Arial" panose="020B0604020202020204" pitchFamily="34" charset="0"/>
            </a:endParaRPr>
          </a:p>
          <a:p>
            <a:r>
              <a:rPr lang="en-US" sz="1800" dirty="0" err="1">
                <a:latin typeface="Arial" panose="020B0604020202020204" pitchFamily="34" charset="0"/>
                <a:cs typeface="Arial" panose="020B0604020202020204" pitchFamily="34" charset="0"/>
              </a:rPr>
              <a:t>Buổi</a:t>
            </a:r>
            <a:r>
              <a:rPr lang="en-US" sz="1800" dirty="0">
                <a:latin typeface="Arial" panose="020B0604020202020204" pitchFamily="34" charset="0"/>
                <a:cs typeface="Arial" panose="020B0604020202020204" pitchFamily="34" charset="0"/>
              </a:rPr>
              <a:t> 2 +3  : </a:t>
            </a:r>
            <a:r>
              <a:rPr lang="en-US" sz="1800" dirty="0" err="1">
                <a:latin typeface="Arial" panose="020B0604020202020204" pitchFamily="34" charset="0"/>
                <a:cs typeface="Arial" panose="020B0604020202020204" pitchFamily="34" charset="0"/>
              </a:rPr>
              <a:t>Tìm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hiểu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kiểu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dữ</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liệu</a:t>
            </a:r>
            <a:r>
              <a:rPr lang="en-US" sz="1800" dirty="0">
                <a:latin typeface="Arial" panose="020B0604020202020204" pitchFamily="34" charset="0"/>
                <a:cs typeface="Arial" panose="020B0604020202020204" pitchFamily="34" charset="0"/>
              </a:rPr>
              <a:t>  </a:t>
            </a:r>
          </a:p>
          <a:p>
            <a:endParaRPr lang="en-US" sz="1800" dirty="0">
              <a:latin typeface="Arial" panose="020B0604020202020204" pitchFamily="34" charset="0"/>
              <a:cs typeface="Arial" panose="020B0604020202020204" pitchFamily="34" charset="0"/>
            </a:endParaRPr>
          </a:p>
          <a:p>
            <a:pPr marL="285750" indent="-285750">
              <a:buFontTx/>
              <a:buChar char="-"/>
            </a:pPr>
            <a:r>
              <a:rPr lang="en-US" dirty="0" err="1">
                <a:latin typeface="Arial" panose="020B0604020202020204" pitchFamily="34" charset="0"/>
                <a:cs typeface="Arial" panose="020B0604020202020204" pitchFamily="34" charset="0"/>
              </a:rPr>
              <a:t>Giai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S71200 </a:t>
            </a:r>
          </a:p>
          <a:p>
            <a:pPr marL="285750" indent="-285750">
              <a:buFontTx/>
              <a:buChar char="-"/>
            </a:pP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hành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lập</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trình</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Khai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báo</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các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kiểu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dữ</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liệu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trong</a:t>
            </a:r>
            <a:r>
              <a:rPr lang="en-US" sz="1800" dirty="0">
                <a:latin typeface="Arial" panose="020B0604020202020204" pitchFamily="34" charset="0"/>
                <a:cs typeface="Arial" panose="020B0604020202020204" pitchFamily="34" charset="0"/>
              </a:rPr>
              <a:t> DB</a:t>
            </a:r>
          </a:p>
          <a:p>
            <a:r>
              <a:rPr lang="en-US" dirty="0">
                <a:latin typeface="Arial" panose="020B0604020202020204" pitchFamily="34" charset="0"/>
                <a:cs typeface="Arial" panose="020B0604020202020204" pitchFamily="34" charset="0"/>
              </a:rPr>
              <a:t>+ Tag </a:t>
            </a:r>
            <a:r>
              <a:rPr lang="en-US" dirty="0" err="1">
                <a:latin typeface="Arial" panose="020B0604020202020204" pitchFamily="34" charset="0"/>
                <a:cs typeface="Arial" panose="020B0604020202020204" pitchFamily="34" charset="0"/>
              </a:rPr>
              <a:t>Nội</a:t>
            </a:r>
            <a:r>
              <a:rPr lang="en-US" dirty="0">
                <a:latin typeface="Arial" panose="020B0604020202020204" pitchFamily="34" charset="0"/>
                <a:cs typeface="Arial" panose="020B0604020202020204" pitchFamily="34" charset="0"/>
              </a:rPr>
              <a:t> , Tag </a:t>
            </a:r>
            <a:r>
              <a:rPr lang="en-US" dirty="0" err="1">
                <a:latin typeface="Arial" panose="020B0604020202020204" pitchFamily="34" charset="0"/>
                <a:cs typeface="Arial" panose="020B0604020202020204" pitchFamily="34" charset="0"/>
              </a:rPr>
              <a:t>Ngoại</a:t>
            </a:r>
            <a:r>
              <a:rPr lang="en-US" dirty="0">
                <a:latin typeface="Arial" panose="020B0604020202020204" pitchFamily="34" charset="0"/>
                <a:cs typeface="Arial" panose="020B0604020202020204" pitchFamily="34" charset="0"/>
              </a:rPr>
              <a:t> , DB , PLC Tag </a:t>
            </a:r>
          </a:p>
          <a:p>
            <a:r>
              <a:rPr lang="en-US" sz="18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Array , </a:t>
            </a:r>
            <a:r>
              <a:rPr lang="en-US" dirty="0" err="1">
                <a:latin typeface="Arial" panose="020B0604020202020204" pitchFamily="34" charset="0"/>
                <a:cs typeface="Arial" panose="020B0604020202020204" pitchFamily="34" charset="0"/>
              </a:rPr>
              <a:t>Struc</a:t>
            </a:r>
            <a:r>
              <a:rPr lang="en-US" dirty="0">
                <a:latin typeface="Arial" panose="020B0604020202020204" pitchFamily="34" charset="0"/>
                <a:cs typeface="Arial" panose="020B0604020202020204" pitchFamily="34" charset="0"/>
              </a:rPr>
              <a:t> , UDT ,… </a:t>
            </a:r>
            <a:r>
              <a:rPr lang="en-US" sz="1800" dirty="0">
                <a:latin typeface="Arial" panose="020B0604020202020204" pitchFamily="34" charset="0"/>
                <a:cs typeface="Arial" panose="020B0604020202020204" pitchFamily="34" charset="0"/>
              </a:rPr>
              <a:t> </a:t>
            </a:r>
          </a:p>
          <a:p>
            <a:pPr marL="285750" indent="-285750">
              <a:buFontTx/>
              <a:buChar char="-"/>
            </a:pPr>
            <a:r>
              <a:rPr lang="en-US" dirty="0" err="1">
                <a:latin typeface="Arial" panose="020B0604020202020204" pitchFamily="34" charset="0"/>
                <a:cs typeface="Arial" panose="020B0604020202020204" pitchFamily="34" charset="0"/>
              </a:rPr>
              <a:t>Tìm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nhớ</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pPr marL="285750" indent="-285750">
              <a:buFontTx/>
              <a:buChar char="-"/>
            </a:pPr>
            <a:r>
              <a:rPr lang="en-US" dirty="0">
                <a:latin typeface="Arial" panose="020B0604020202020204" pitchFamily="34" charset="0"/>
                <a:cs typeface="Arial" panose="020B0604020202020204" pitchFamily="34" charset="0"/>
              </a:rPr>
              <a:t>Thao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414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0" name="TextBox 9">
            <a:extLst>
              <a:ext uri="{FF2B5EF4-FFF2-40B4-BE49-F238E27FC236}">
                <a16:creationId xmlns:a16="http://schemas.microsoft.com/office/drawing/2014/main" id="{A316B1EF-28CD-4B70-9218-926B0391D2F0}"/>
              </a:ext>
            </a:extLst>
          </p:cNvPr>
          <p:cNvSpPr txBox="1"/>
          <p:nvPr/>
        </p:nvSpPr>
        <p:spPr>
          <a:xfrm>
            <a:off x="499102" y="1658928"/>
            <a:ext cx="9861874" cy="1661993"/>
          </a:xfrm>
          <a:prstGeom prst="rect">
            <a:avLst/>
          </a:prstGeom>
          <a:noFill/>
        </p:spPr>
        <p:txBody>
          <a:bodyPr wrap="square">
            <a:spAutoFit/>
          </a:bodyPr>
          <a:lstStyle/>
          <a:p>
            <a:pPr marL="342900" indent="-342900" algn="l">
              <a:buFontTx/>
              <a:buChar char="-"/>
            </a:pPr>
            <a:r>
              <a:rPr lang="en-US" sz="2400" dirty="0" err="1">
                <a:latin typeface="Times New Roman" panose="02020603050405020304" pitchFamily="18" charset="0"/>
                <a:cs typeface="Times New Roman" panose="02020603050405020304" pitchFamily="18" charset="0"/>
              </a:rPr>
              <a:t>Giai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p>
          <a:p>
            <a:pPr marL="342900" indent="-342900" algn="l">
              <a:buFontTx/>
              <a:buChar char="-"/>
            </a:pPr>
            <a:endParaRPr lang="en-US" sz="2400" b="0" i="0" dirty="0">
              <a:effectLst/>
              <a:latin typeface="Times New Roman" panose="02020603050405020304" pitchFamily="18" charset="0"/>
              <a:cs typeface="Times New Roman" panose="02020603050405020304" pitchFamily="18"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F567A399-D8DD-4DBA-898C-87626FEBCEED}"/>
              </a:ext>
            </a:extLst>
          </p:cNvPr>
          <p:cNvSpPr txBox="1"/>
          <p:nvPr/>
        </p:nvSpPr>
        <p:spPr>
          <a:xfrm>
            <a:off x="393224" y="2416757"/>
            <a:ext cx="3846268" cy="2308324"/>
          </a:xfrm>
          <a:prstGeom prst="rect">
            <a:avLst/>
          </a:prstGeom>
          <a:noFill/>
        </p:spPr>
        <p:txBody>
          <a:bodyPr wrap="square">
            <a:spAutoFit/>
          </a:bodyPr>
          <a:lstStyle/>
          <a:p>
            <a:pPr marL="342900" indent="-342900">
              <a:buFontTx/>
              <a:buChar char="-"/>
            </a:pPr>
            <a:r>
              <a:rPr lang="en-US" sz="2400" dirty="0">
                <a:latin typeface="Times New Roman" panose="02020603050405020304" pitchFamily="18" charset="0"/>
                <a:cs typeface="Times New Roman" panose="02020603050405020304" pitchFamily="18" charset="0"/>
              </a:rPr>
              <a:t>Struct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97B2C02-DD24-45EB-9705-494D1462E44C}"/>
              </a:ext>
            </a:extLst>
          </p:cNvPr>
          <p:cNvPicPr>
            <a:picLocks noChangeAspect="1"/>
          </p:cNvPicPr>
          <p:nvPr/>
        </p:nvPicPr>
        <p:blipFill>
          <a:blip r:embed="rId4"/>
          <a:stretch>
            <a:fillRect/>
          </a:stretch>
        </p:blipFill>
        <p:spPr>
          <a:xfrm>
            <a:off x="4513593" y="2604217"/>
            <a:ext cx="7179305" cy="2324531"/>
          </a:xfrm>
          <a:prstGeom prst="rect">
            <a:avLst/>
          </a:prstGeom>
        </p:spPr>
      </p:pic>
    </p:spTree>
    <p:extLst>
      <p:ext uri="{BB962C8B-B14F-4D97-AF65-F5344CB8AC3E}">
        <p14:creationId xmlns:p14="http://schemas.microsoft.com/office/powerpoint/2010/main" val="792987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0" name="TextBox 9">
            <a:extLst>
              <a:ext uri="{FF2B5EF4-FFF2-40B4-BE49-F238E27FC236}">
                <a16:creationId xmlns:a16="http://schemas.microsoft.com/office/drawing/2014/main" id="{A316B1EF-28CD-4B70-9218-926B0391D2F0}"/>
              </a:ext>
            </a:extLst>
          </p:cNvPr>
          <p:cNvSpPr txBox="1"/>
          <p:nvPr/>
        </p:nvSpPr>
        <p:spPr>
          <a:xfrm>
            <a:off x="499102" y="1658928"/>
            <a:ext cx="9861874" cy="1661993"/>
          </a:xfrm>
          <a:prstGeom prst="rect">
            <a:avLst/>
          </a:prstGeom>
          <a:noFill/>
        </p:spPr>
        <p:txBody>
          <a:bodyPr wrap="square">
            <a:spAutoFit/>
          </a:bodyPr>
          <a:lstStyle/>
          <a:p>
            <a:pPr marL="342900" indent="-342900" algn="l">
              <a:buFontTx/>
              <a:buChar char="-"/>
            </a:pPr>
            <a:r>
              <a:rPr lang="en-US" sz="2400" dirty="0" err="1">
                <a:latin typeface="Times New Roman" panose="02020603050405020304" pitchFamily="18" charset="0"/>
                <a:cs typeface="Times New Roman" panose="02020603050405020304" pitchFamily="18" charset="0"/>
              </a:rPr>
              <a:t>Giai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p>
          <a:p>
            <a:pPr marL="342900" indent="-342900" algn="l">
              <a:buFontTx/>
              <a:buChar char="-"/>
            </a:pPr>
            <a:endParaRPr lang="en-US" sz="2400" b="0" i="0" dirty="0">
              <a:effectLst/>
              <a:latin typeface="Times New Roman" panose="02020603050405020304" pitchFamily="18" charset="0"/>
              <a:cs typeface="Times New Roman" panose="02020603050405020304" pitchFamily="18"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F567A399-D8DD-4DBA-898C-87626FEBCEED}"/>
              </a:ext>
            </a:extLst>
          </p:cNvPr>
          <p:cNvSpPr txBox="1"/>
          <p:nvPr/>
        </p:nvSpPr>
        <p:spPr>
          <a:xfrm>
            <a:off x="393224" y="2416757"/>
            <a:ext cx="3846268" cy="1938992"/>
          </a:xfrm>
          <a:prstGeom prst="rect">
            <a:avLst/>
          </a:prstGeom>
          <a:noFill/>
        </p:spPr>
        <p:txBody>
          <a:bodyPr wrap="square">
            <a:spAutoFit/>
          </a:bodyPr>
          <a:lstStyle/>
          <a:p>
            <a:pPr marL="342900" indent="-342900">
              <a:buFontTx/>
              <a:buChar char="-"/>
            </a:pPr>
            <a:r>
              <a:rPr lang="en-US" sz="2400" dirty="0">
                <a:latin typeface="Times New Roman" panose="02020603050405020304" pitchFamily="18" charset="0"/>
                <a:cs typeface="Times New Roman" panose="02020603050405020304" pitchFamily="18" charset="0"/>
              </a:rPr>
              <a:t>UDT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FBA6AC4-C9D5-4BF5-B6C7-D8DA1398C796}"/>
              </a:ext>
            </a:extLst>
          </p:cNvPr>
          <p:cNvPicPr>
            <a:picLocks noChangeAspect="1"/>
          </p:cNvPicPr>
          <p:nvPr/>
        </p:nvPicPr>
        <p:blipFill>
          <a:blip r:embed="rId4"/>
          <a:stretch>
            <a:fillRect/>
          </a:stretch>
        </p:blipFill>
        <p:spPr>
          <a:xfrm>
            <a:off x="5872132" y="1542578"/>
            <a:ext cx="5169940" cy="4859743"/>
          </a:xfrm>
          <a:prstGeom prst="rect">
            <a:avLst/>
          </a:prstGeom>
        </p:spPr>
      </p:pic>
    </p:spTree>
    <p:extLst>
      <p:ext uri="{BB962C8B-B14F-4D97-AF65-F5344CB8AC3E}">
        <p14:creationId xmlns:p14="http://schemas.microsoft.com/office/powerpoint/2010/main" val="397183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1" name="TextBox 10">
            <a:extLst>
              <a:ext uri="{FF2B5EF4-FFF2-40B4-BE49-F238E27FC236}">
                <a16:creationId xmlns:a16="http://schemas.microsoft.com/office/drawing/2014/main" id="{26D47D1D-D0F7-4BDE-9196-F59F2479A024}"/>
              </a:ext>
            </a:extLst>
          </p:cNvPr>
          <p:cNvSpPr txBox="1"/>
          <p:nvPr/>
        </p:nvSpPr>
        <p:spPr>
          <a:xfrm>
            <a:off x="213667" y="1542578"/>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Vùng</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 ,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a:t>
            </a:r>
          </a:p>
          <a:p>
            <a:pPr algn="l"/>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7A93B3B-0948-499E-A787-B0F48972FE30}"/>
              </a:ext>
            </a:extLst>
          </p:cNvPr>
          <p:cNvSpPr txBox="1"/>
          <p:nvPr/>
        </p:nvSpPr>
        <p:spPr>
          <a:xfrm>
            <a:off x="393223" y="2452720"/>
            <a:ext cx="11405553" cy="3416320"/>
          </a:xfrm>
          <a:prstGeom prst="rect">
            <a:avLst/>
          </a:prstGeom>
          <a:noFill/>
        </p:spPr>
        <p:txBody>
          <a:bodyPr wrap="square">
            <a:spAutoFit/>
          </a:bodyPr>
          <a:lstStyle/>
          <a:p>
            <a:pPr marL="342900" indent="-342900">
              <a:buFontTx/>
              <a:buChar char="-"/>
            </a:pP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S7 1200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nhớ</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p>
          <a:p>
            <a:pPr marL="342900" indent="-342900">
              <a:buFontTx/>
              <a:buChar char="-"/>
            </a:pPr>
            <a:r>
              <a:rPr lang="en-US" sz="2400" dirty="0">
                <a:latin typeface="Times New Roman" panose="02020603050405020304" pitchFamily="18" charset="0"/>
                <a:cs typeface="Times New Roman" panose="02020603050405020304" pitchFamily="18" charset="0"/>
              </a:rPr>
              <a:t>I: Input,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ngõ</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Q: Output,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ngõ</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p>
          <a:p>
            <a:pPr marL="342900" indent="-342900">
              <a:buFontTx/>
              <a:buChar char="-"/>
            </a:pPr>
            <a:r>
              <a:rPr lang="en-US" sz="2400" dirty="0">
                <a:latin typeface="Times New Roman" panose="02020603050405020304" pitchFamily="18" charset="0"/>
                <a:cs typeface="Times New Roman" panose="02020603050405020304" pitchFamily="18" charset="0"/>
              </a:rPr>
              <a:t>M: Internal Memory, v ng </a:t>
            </a:r>
            <a:r>
              <a:rPr lang="en-US" sz="2400" dirty="0" err="1">
                <a:latin typeface="Times New Roman" panose="02020603050405020304" pitchFamily="18" charset="0"/>
                <a:cs typeface="Times New Roman" panose="02020603050405020304" pitchFamily="18" charset="0"/>
              </a:rPr>
              <a:t>nhớ</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a:t>
            </a:r>
          </a:p>
          <a:p>
            <a:pPr marL="342900" indent="-342900">
              <a:buFontTx/>
              <a:buChar char="-"/>
            </a:pPr>
            <a:r>
              <a:rPr lang="en-US" sz="2400" dirty="0">
                <a:latin typeface="Times New Roman" panose="02020603050405020304" pitchFamily="18" charset="0"/>
                <a:cs typeface="Times New Roman" panose="02020603050405020304" pitchFamily="18" charset="0"/>
              </a:rPr>
              <a:t>V: Variable Memory, v ng </a:t>
            </a:r>
            <a:r>
              <a:rPr lang="en-US" sz="2400" dirty="0" err="1">
                <a:latin typeface="Times New Roman" panose="02020603050405020304" pitchFamily="18" charset="0"/>
                <a:cs typeface="Times New Roman" panose="02020603050405020304" pitchFamily="18" charset="0"/>
              </a:rPr>
              <a:t>nhớ</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p>
          <a:p>
            <a:pPr marL="342900" indent="-342900">
              <a:buFontTx/>
              <a:buChar char="-"/>
            </a:pPr>
            <a:r>
              <a:rPr lang="en-US" sz="2400" dirty="0">
                <a:latin typeface="Times New Roman" panose="02020603050405020304" pitchFamily="18" charset="0"/>
                <a:cs typeface="Times New Roman" panose="02020603050405020304" pitchFamily="18" charset="0"/>
              </a:rPr>
              <a:t>IW: Analog Input, </a:t>
            </a:r>
            <a:r>
              <a:rPr lang="en-US" sz="2400" dirty="0" err="1">
                <a:latin typeface="Times New Roman" panose="02020603050405020304" pitchFamily="18" charset="0"/>
                <a:cs typeface="Times New Roman" panose="02020603050405020304" pitchFamily="18" charset="0"/>
              </a:rPr>
              <a:t>ngõ</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analog.</a:t>
            </a:r>
          </a:p>
          <a:p>
            <a:pPr marL="342900" indent="-342900">
              <a:buFontTx/>
              <a:buChar char="-"/>
            </a:pPr>
            <a:r>
              <a:rPr lang="en-US" sz="2400" dirty="0">
                <a:latin typeface="Times New Roman" panose="02020603050405020304" pitchFamily="18" charset="0"/>
                <a:cs typeface="Times New Roman" panose="02020603050405020304" pitchFamily="18" charset="0"/>
              </a:rPr>
              <a:t>QW: Analog Output, </a:t>
            </a:r>
            <a:r>
              <a:rPr lang="en-US" sz="2400" dirty="0" err="1">
                <a:latin typeface="Times New Roman" panose="02020603050405020304" pitchFamily="18" charset="0"/>
                <a:cs typeface="Times New Roman" panose="02020603050405020304" pitchFamily="18" charset="0"/>
              </a:rPr>
              <a:t>ngõ</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analog. </a:t>
            </a:r>
          </a:p>
          <a:p>
            <a:pPr marL="342900" indent="-342900">
              <a:buFontTx/>
              <a:buChar char="-"/>
            </a:pPr>
            <a:r>
              <a:rPr lang="en-US" sz="2400" dirty="0">
                <a:latin typeface="Times New Roman" panose="02020603050405020304" pitchFamily="18" charset="0"/>
                <a:cs typeface="Times New Roman" panose="02020603050405020304" pitchFamily="18" charset="0"/>
              </a:rPr>
              <a:t>T(Timer): </a:t>
            </a:r>
            <a:r>
              <a:rPr lang="en-US" sz="2400" dirty="0" err="1">
                <a:latin typeface="Times New Roman" panose="02020603050405020304" pitchFamily="18" charset="0"/>
                <a:cs typeface="Times New Roman" panose="02020603050405020304" pitchFamily="18" charset="0"/>
              </a:rPr>
              <a:t>Miền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nhớ</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p>
          <a:p>
            <a:pPr marL="342900" indent="-342900">
              <a:buFontTx/>
              <a:buChar char="-"/>
            </a:pPr>
            <a:r>
              <a:rPr lang="en-US" sz="2400" dirty="0">
                <a:latin typeface="Times New Roman" panose="02020603050405020304" pitchFamily="18" charset="0"/>
                <a:cs typeface="Times New Roman" panose="02020603050405020304" pitchFamily="18" charset="0"/>
              </a:rPr>
              <a:t>C (Counter): </a:t>
            </a:r>
            <a:r>
              <a:rPr lang="en-US" sz="2400" dirty="0" err="1">
                <a:latin typeface="Times New Roman" panose="02020603050405020304" pitchFamily="18" charset="0"/>
                <a:cs typeface="Times New Roman" panose="02020603050405020304" pitchFamily="18" charset="0"/>
              </a:rPr>
              <a:t>Miền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nhớ</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đếm</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10462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1" name="TextBox 10">
            <a:extLst>
              <a:ext uri="{FF2B5EF4-FFF2-40B4-BE49-F238E27FC236}">
                <a16:creationId xmlns:a16="http://schemas.microsoft.com/office/drawing/2014/main" id="{26D47D1D-D0F7-4BDE-9196-F59F2479A024}"/>
              </a:ext>
            </a:extLst>
          </p:cNvPr>
          <p:cNvSpPr txBox="1"/>
          <p:nvPr/>
        </p:nvSpPr>
        <p:spPr>
          <a:xfrm>
            <a:off x="213667" y="1542578"/>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Vùng</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 ,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a:t>
            </a:r>
          </a:p>
          <a:p>
            <a:pPr algn="l"/>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2445ACD-61F7-44FA-972C-6C0278AA9F50}"/>
              </a:ext>
            </a:extLst>
          </p:cNvPr>
          <p:cNvSpPr txBox="1"/>
          <p:nvPr/>
        </p:nvSpPr>
        <p:spPr>
          <a:xfrm>
            <a:off x="496029" y="2142742"/>
            <a:ext cx="6241472" cy="461665"/>
          </a:xfrm>
          <a:prstGeom prst="rect">
            <a:avLst/>
          </a:prstGeom>
          <a:noFill/>
        </p:spPr>
        <p:txBody>
          <a:bodyPr wrap="square">
            <a:spAutoFit/>
          </a:bodyPr>
          <a:lstStyle/>
          <a:p>
            <a:pPr algn="l"/>
            <a:r>
              <a:rPr lang="en-US" sz="2400" b="0" i="0" dirty="0">
                <a:solidFill>
                  <a:srgbClr val="0F3596"/>
                </a:solidFill>
                <a:effectLst/>
                <a:latin typeface="Times New Roman" panose="02020603050405020304" pitchFamily="18" charset="0"/>
                <a:cs typeface="Times New Roman" panose="02020603050405020304" pitchFamily="18" charset="0"/>
              </a:rPr>
              <a:t>Load Memory – </a:t>
            </a:r>
            <a:r>
              <a:rPr lang="en-US" sz="2400" b="0" i="0" dirty="0" err="1">
                <a:solidFill>
                  <a:srgbClr val="0F3596"/>
                </a:solidFill>
                <a:effectLst/>
                <a:latin typeface="Times New Roman" panose="02020603050405020304" pitchFamily="18" charset="0"/>
                <a:cs typeface="Times New Roman" panose="02020603050405020304" pitchFamily="18" charset="0"/>
              </a:rPr>
              <a:t>Bộ</a:t>
            </a:r>
            <a:r>
              <a:rPr lang="en-US" sz="2400" b="0" i="0" dirty="0">
                <a:solidFill>
                  <a:srgbClr val="0F3596"/>
                </a:solidFill>
                <a:effectLst/>
                <a:latin typeface="Times New Roman" panose="02020603050405020304" pitchFamily="18" charset="0"/>
                <a:cs typeface="Times New Roman" panose="02020603050405020304" pitchFamily="18" charset="0"/>
              </a:rPr>
              <a:t> </a:t>
            </a:r>
            <a:r>
              <a:rPr lang="en-US" sz="2400" b="0" i="0" dirty="0" err="1">
                <a:solidFill>
                  <a:srgbClr val="0F3596"/>
                </a:solidFill>
                <a:effectLst/>
                <a:latin typeface="Times New Roman" panose="02020603050405020304" pitchFamily="18" charset="0"/>
                <a:cs typeface="Times New Roman" panose="02020603050405020304" pitchFamily="18" charset="0"/>
              </a:rPr>
              <a:t>nhớ</a:t>
            </a:r>
            <a:r>
              <a:rPr lang="en-US" sz="2400" b="0" i="0" dirty="0">
                <a:solidFill>
                  <a:srgbClr val="0F3596"/>
                </a:solidFill>
                <a:effectLst/>
                <a:latin typeface="Times New Roman" panose="02020603050405020304" pitchFamily="18" charset="0"/>
                <a:cs typeface="Times New Roman" panose="02020603050405020304" pitchFamily="18" charset="0"/>
              </a:rPr>
              <a:t> </a:t>
            </a:r>
            <a:r>
              <a:rPr lang="en-US" sz="2400" b="0" i="0" dirty="0" err="1">
                <a:solidFill>
                  <a:srgbClr val="0F3596"/>
                </a:solidFill>
                <a:effectLst/>
                <a:latin typeface="Times New Roman" panose="02020603050405020304" pitchFamily="18" charset="0"/>
                <a:cs typeface="Times New Roman" panose="02020603050405020304" pitchFamily="18" charset="0"/>
              </a:rPr>
              <a:t>chương</a:t>
            </a:r>
            <a:r>
              <a:rPr lang="en-US" sz="2400" b="0" i="0" dirty="0">
                <a:solidFill>
                  <a:srgbClr val="0F3596"/>
                </a:solidFill>
                <a:effectLst/>
                <a:latin typeface="Times New Roman" panose="02020603050405020304" pitchFamily="18" charset="0"/>
                <a:cs typeface="Times New Roman" panose="02020603050405020304" pitchFamily="18" charset="0"/>
              </a:rPr>
              <a:t> </a:t>
            </a:r>
            <a:r>
              <a:rPr lang="en-US" sz="2400" b="0" i="0" dirty="0" err="1">
                <a:solidFill>
                  <a:srgbClr val="0F3596"/>
                </a:solidFill>
                <a:effectLst/>
                <a:latin typeface="Times New Roman" panose="02020603050405020304" pitchFamily="18" charset="0"/>
                <a:cs typeface="Times New Roman" panose="02020603050405020304" pitchFamily="18" charset="0"/>
              </a:rPr>
              <a:t>trình</a:t>
            </a:r>
            <a:endParaRPr lang="en-US" sz="2400" b="0" i="0" dirty="0">
              <a:solidFill>
                <a:srgbClr val="0F3596"/>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A34FA27-8A2B-434B-A3AA-DC9760F883E0}"/>
              </a:ext>
            </a:extLst>
          </p:cNvPr>
          <p:cNvSpPr txBox="1"/>
          <p:nvPr/>
        </p:nvSpPr>
        <p:spPr>
          <a:xfrm>
            <a:off x="454365" y="2907218"/>
            <a:ext cx="7921336" cy="3416320"/>
          </a:xfrm>
          <a:prstGeom prst="rect">
            <a:avLst/>
          </a:prstGeom>
          <a:noFill/>
        </p:spPr>
        <p:txBody>
          <a:bodyPr wrap="square">
            <a:spAutoFit/>
          </a:bodyPr>
          <a:lstStyle/>
          <a:p>
            <a:pPr algn="l"/>
            <a:r>
              <a:rPr lang="vi-VN" sz="2400" b="0" i="0" dirty="0">
                <a:solidFill>
                  <a:srgbClr val="222222"/>
                </a:solidFill>
                <a:effectLst/>
                <a:latin typeface="Times New Roman" panose="02020603050405020304" pitchFamily="18" charset="0"/>
                <a:cs typeface="Times New Roman" panose="02020603050405020304" pitchFamily="18" charset="0"/>
              </a:rPr>
              <a:t>Bộ nhớ Load Memory có thể tích hợp sẵn trong PLC hoặc chứa trong thẻ nhớ. Trên thị trường, các dòng PLC S7-1200 đều có tích hợp sẵn Load memory, vì vậy chúng ta có thể download chương trình xuống PLC mà không cần thẻ nhớ. Tuy nhiên, nếu chương trình chúng ta lập trình khá lớn và nặng thì có thể dùng thẻ nhớ để mở rộng Load memory cho S7-1200.</a:t>
            </a:r>
          </a:p>
          <a:p>
            <a:pPr algn="l"/>
            <a:r>
              <a:rPr lang="vi-VN" sz="2400" b="0" i="0" dirty="0">
                <a:solidFill>
                  <a:srgbClr val="222222"/>
                </a:solidFill>
                <a:effectLst/>
                <a:latin typeface="Times New Roman" panose="02020603050405020304" pitchFamily="18" charset="0"/>
                <a:cs typeface="Times New Roman" panose="02020603050405020304" pitchFamily="18" charset="0"/>
              </a:rPr>
              <a:t>Các dòng S7-1500 hoặc S7-300 thì khác. Chúng không có bộ nhớ Load memory tích hợp. Vì vậy các dòng PLC này đều phải yêu cầu thẻ nhớ mới có thể hoạt động được.</a:t>
            </a:r>
          </a:p>
        </p:txBody>
      </p:sp>
    </p:spTree>
    <p:extLst>
      <p:ext uri="{BB962C8B-B14F-4D97-AF65-F5344CB8AC3E}">
        <p14:creationId xmlns:p14="http://schemas.microsoft.com/office/powerpoint/2010/main" val="4248769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1" name="TextBox 10">
            <a:extLst>
              <a:ext uri="{FF2B5EF4-FFF2-40B4-BE49-F238E27FC236}">
                <a16:creationId xmlns:a16="http://schemas.microsoft.com/office/drawing/2014/main" id="{26D47D1D-D0F7-4BDE-9196-F59F2479A024}"/>
              </a:ext>
            </a:extLst>
          </p:cNvPr>
          <p:cNvSpPr txBox="1"/>
          <p:nvPr/>
        </p:nvSpPr>
        <p:spPr>
          <a:xfrm>
            <a:off x="213667" y="1542578"/>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Vùng</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 ,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a:t>
            </a:r>
          </a:p>
          <a:p>
            <a:pPr algn="l"/>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5560E99B-E4F5-4517-BE14-AB994763073D}"/>
              </a:ext>
            </a:extLst>
          </p:cNvPr>
          <p:cNvPicPr>
            <a:picLocks noChangeAspect="1"/>
          </p:cNvPicPr>
          <p:nvPr/>
        </p:nvPicPr>
        <p:blipFill>
          <a:blip r:embed="rId4"/>
          <a:stretch>
            <a:fillRect/>
          </a:stretch>
        </p:blipFill>
        <p:spPr>
          <a:xfrm>
            <a:off x="2842451" y="2283290"/>
            <a:ext cx="6915911" cy="3975075"/>
          </a:xfrm>
          <a:prstGeom prst="rect">
            <a:avLst/>
          </a:prstGeom>
        </p:spPr>
      </p:pic>
      <p:sp>
        <p:nvSpPr>
          <p:cNvPr id="18" name="TextBox 17">
            <a:extLst>
              <a:ext uri="{FF2B5EF4-FFF2-40B4-BE49-F238E27FC236}">
                <a16:creationId xmlns:a16="http://schemas.microsoft.com/office/drawing/2014/main" id="{4B313189-04A4-40BB-850E-C2466BD0B88B}"/>
              </a:ext>
            </a:extLst>
          </p:cNvPr>
          <p:cNvSpPr txBox="1"/>
          <p:nvPr/>
        </p:nvSpPr>
        <p:spPr>
          <a:xfrm>
            <a:off x="3727601" y="6287702"/>
            <a:ext cx="6241472" cy="461665"/>
          </a:xfrm>
          <a:prstGeom prst="rect">
            <a:avLst/>
          </a:prstGeom>
          <a:noFill/>
        </p:spPr>
        <p:txBody>
          <a:bodyPr wrap="square">
            <a:spAutoFit/>
          </a:bodyPr>
          <a:lstStyle/>
          <a:p>
            <a:pPr algn="l"/>
            <a:r>
              <a:rPr lang="en-US" sz="2400" b="0" i="0" dirty="0">
                <a:effectLst/>
                <a:latin typeface="Times New Roman" panose="02020603050405020304" pitchFamily="18" charset="0"/>
                <a:cs typeface="Times New Roman" panose="02020603050405020304" pitchFamily="18" charset="0"/>
              </a:rPr>
              <a:t>Load Memory – </a:t>
            </a:r>
            <a:r>
              <a:rPr lang="en-US" sz="2400" b="0" i="0" dirty="0" err="1">
                <a:effectLst/>
                <a:latin typeface="Times New Roman" panose="02020603050405020304" pitchFamily="18" charset="0"/>
                <a:cs typeface="Times New Roman" panose="02020603050405020304" pitchFamily="18" charset="0"/>
              </a:rPr>
              <a:t>Bộ</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nhớ</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chương</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trình</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350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1" name="TextBox 10">
            <a:extLst>
              <a:ext uri="{FF2B5EF4-FFF2-40B4-BE49-F238E27FC236}">
                <a16:creationId xmlns:a16="http://schemas.microsoft.com/office/drawing/2014/main" id="{26D47D1D-D0F7-4BDE-9196-F59F2479A024}"/>
              </a:ext>
            </a:extLst>
          </p:cNvPr>
          <p:cNvSpPr txBox="1"/>
          <p:nvPr/>
        </p:nvSpPr>
        <p:spPr>
          <a:xfrm>
            <a:off x="213667" y="1542578"/>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Vùng</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 ,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a:t>
            </a:r>
          </a:p>
          <a:p>
            <a:pPr algn="l"/>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16104D5-4020-47F9-8827-3C9E854FC9E6}"/>
              </a:ext>
            </a:extLst>
          </p:cNvPr>
          <p:cNvSpPr txBox="1"/>
          <p:nvPr/>
        </p:nvSpPr>
        <p:spPr>
          <a:xfrm>
            <a:off x="870101" y="2371912"/>
            <a:ext cx="6241472" cy="3785652"/>
          </a:xfrm>
          <a:prstGeom prst="rect">
            <a:avLst/>
          </a:prstGeom>
          <a:noFill/>
        </p:spPr>
        <p:txBody>
          <a:bodyPr wrap="square">
            <a:spAutoFit/>
          </a:bodyPr>
          <a:lstStyle/>
          <a:p>
            <a:pPr algn="l"/>
            <a:r>
              <a:rPr lang="vi-VN" sz="2400" b="0" i="0" dirty="0">
                <a:solidFill>
                  <a:srgbClr val="0F3596"/>
                </a:solidFill>
                <a:effectLst/>
                <a:latin typeface="Times New Roman" panose="02020603050405020304" pitchFamily="18" charset="0"/>
                <a:cs typeface="Times New Roman" panose="02020603050405020304" pitchFamily="18" charset="0"/>
              </a:rPr>
              <a:t>Work Memory – Bộ nhớ làm việc</a:t>
            </a:r>
          </a:p>
          <a:p>
            <a:pPr algn="l"/>
            <a:r>
              <a:rPr lang="vi-VN" sz="2400" b="0" i="0" dirty="0">
                <a:solidFill>
                  <a:srgbClr val="222222"/>
                </a:solidFill>
                <a:effectLst/>
                <a:latin typeface="Times New Roman" panose="02020603050405020304" pitchFamily="18" charset="0"/>
                <a:cs typeface="Times New Roman" panose="02020603050405020304" pitchFamily="18" charset="0"/>
              </a:rPr>
              <a:t>Đúng như tên gọi, tại thời điểm PLC đang chạy, những khối block, vùng dữ liệu mà PLC tác động sẽ được kéo qua Work Memory để làm việc. Các đối tượng khác không cần tới thì vẫn nằm nguyên ở Load memory. Khi làm việc xong thì Work memory sẽ giải phóng các ô nhớ này để chứa các đối tượng khác trong quá trình làm việc tiếp theo. Nói cách khác, Work memory giống như RAM trên máy tính của chúng ta vậy. </a:t>
            </a:r>
          </a:p>
        </p:txBody>
      </p:sp>
    </p:spTree>
    <p:extLst>
      <p:ext uri="{BB962C8B-B14F-4D97-AF65-F5344CB8AC3E}">
        <p14:creationId xmlns:p14="http://schemas.microsoft.com/office/powerpoint/2010/main" val="1460761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1" name="TextBox 10">
            <a:extLst>
              <a:ext uri="{FF2B5EF4-FFF2-40B4-BE49-F238E27FC236}">
                <a16:creationId xmlns:a16="http://schemas.microsoft.com/office/drawing/2014/main" id="{26D47D1D-D0F7-4BDE-9196-F59F2479A024}"/>
              </a:ext>
            </a:extLst>
          </p:cNvPr>
          <p:cNvSpPr txBox="1"/>
          <p:nvPr/>
        </p:nvSpPr>
        <p:spPr>
          <a:xfrm>
            <a:off x="213667" y="1542578"/>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Vùng</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 ,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a:t>
            </a:r>
          </a:p>
          <a:p>
            <a:pPr algn="l"/>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6664CF0-A2B8-4BF0-B411-A52B5D85FBE6}"/>
              </a:ext>
            </a:extLst>
          </p:cNvPr>
          <p:cNvPicPr>
            <a:picLocks noChangeAspect="1"/>
          </p:cNvPicPr>
          <p:nvPr/>
        </p:nvPicPr>
        <p:blipFill>
          <a:blip r:embed="rId4"/>
          <a:stretch>
            <a:fillRect/>
          </a:stretch>
        </p:blipFill>
        <p:spPr>
          <a:xfrm>
            <a:off x="2438400" y="2089660"/>
            <a:ext cx="7315200" cy="4048125"/>
          </a:xfrm>
          <a:prstGeom prst="rect">
            <a:avLst/>
          </a:prstGeom>
        </p:spPr>
      </p:pic>
      <p:sp>
        <p:nvSpPr>
          <p:cNvPr id="12" name="TextBox 11">
            <a:extLst>
              <a:ext uri="{FF2B5EF4-FFF2-40B4-BE49-F238E27FC236}">
                <a16:creationId xmlns:a16="http://schemas.microsoft.com/office/drawing/2014/main" id="{0D56D7A2-AA59-4C46-B5CA-176AE35CD8CC}"/>
              </a:ext>
            </a:extLst>
          </p:cNvPr>
          <p:cNvSpPr txBox="1"/>
          <p:nvPr/>
        </p:nvSpPr>
        <p:spPr>
          <a:xfrm>
            <a:off x="3866198" y="6395171"/>
            <a:ext cx="6241472" cy="461665"/>
          </a:xfrm>
          <a:prstGeom prst="rect">
            <a:avLst/>
          </a:prstGeom>
          <a:noFill/>
        </p:spPr>
        <p:txBody>
          <a:bodyPr wrap="square">
            <a:spAutoFit/>
          </a:bodyPr>
          <a:lstStyle/>
          <a:p>
            <a:pPr algn="l"/>
            <a:r>
              <a:rPr lang="vi-VN" sz="2400" b="0" i="0" dirty="0">
                <a:effectLst/>
                <a:latin typeface="Times New Roman" panose="02020603050405020304" pitchFamily="18" charset="0"/>
                <a:cs typeface="Times New Roman" panose="02020603050405020304" pitchFamily="18" charset="0"/>
              </a:rPr>
              <a:t>Work Memory – Bộ nhớ làm việc</a:t>
            </a:r>
          </a:p>
        </p:txBody>
      </p:sp>
    </p:spTree>
    <p:extLst>
      <p:ext uri="{BB962C8B-B14F-4D97-AF65-F5344CB8AC3E}">
        <p14:creationId xmlns:p14="http://schemas.microsoft.com/office/powerpoint/2010/main" val="1946840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1" name="TextBox 10">
            <a:extLst>
              <a:ext uri="{FF2B5EF4-FFF2-40B4-BE49-F238E27FC236}">
                <a16:creationId xmlns:a16="http://schemas.microsoft.com/office/drawing/2014/main" id="{26D47D1D-D0F7-4BDE-9196-F59F2479A024}"/>
              </a:ext>
            </a:extLst>
          </p:cNvPr>
          <p:cNvSpPr txBox="1"/>
          <p:nvPr/>
        </p:nvSpPr>
        <p:spPr>
          <a:xfrm>
            <a:off x="213667" y="1542578"/>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Vùng</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 ,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a:t>
            </a:r>
          </a:p>
          <a:p>
            <a:pPr algn="l"/>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1D18BF4-BE06-4A80-9217-5FB04D46FAFA}"/>
              </a:ext>
            </a:extLst>
          </p:cNvPr>
          <p:cNvSpPr txBox="1"/>
          <p:nvPr/>
        </p:nvSpPr>
        <p:spPr>
          <a:xfrm>
            <a:off x="751609" y="2419591"/>
            <a:ext cx="6241472" cy="3046988"/>
          </a:xfrm>
          <a:prstGeom prst="rect">
            <a:avLst/>
          </a:prstGeom>
          <a:noFill/>
        </p:spPr>
        <p:txBody>
          <a:bodyPr wrap="square">
            <a:spAutoFit/>
          </a:bodyPr>
          <a:lstStyle/>
          <a:p>
            <a:pPr algn="l"/>
            <a:r>
              <a:rPr lang="vi-VN" sz="2400" b="0" i="0" dirty="0">
                <a:solidFill>
                  <a:srgbClr val="0F3596"/>
                </a:solidFill>
                <a:effectLst/>
                <a:latin typeface="Times New Roman" panose="02020603050405020304" pitchFamily="18" charset="0"/>
                <a:cs typeface="Times New Roman" panose="02020603050405020304" pitchFamily="18" charset="0"/>
              </a:rPr>
              <a:t>Retain Memory </a:t>
            </a:r>
          </a:p>
          <a:p>
            <a:pPr algn="l"/>
            <a:r>
              <a:rPr lang="vi-VN" sz="2400" b="0" i="0" dirty="0">
                <a:solidFill>
                  <a:srgbClr val="222222"/>
                </a:solidFill>
                <a:effectLst/>
                <a:latin typeface="Times New Roman" panose="02020603050405020304" pitchFamily="18" charset="0"/>
                <a:cs typeface="Times New Roman" panose="02020603050405020304" pitchFamily="18" charset="0"/>
              </a:rPr>
              <a:t>Khi PLC đang hoạt động, nếu muốn thông số của tag được giữ lại khi PLC restart thì chúng ta sẽ dùng đến bộ nhớ Retain Memory.</a:t>
            </a:r>
          </a:p>
          <a:p>
            <a:pPr algn="l"/>
            <a:r>
              <a:rPr lang="vi-VN" sz="2400" b="0" i="0" dirty="0">
                <a:solidFill>
                  <a:srgbClr val="222222"/>
                </a:solidFill>
                <a:effectLst/>
                <a:latin typeface="Times New Roman" panose="02020603050405020304" pitchFamily="18" charset="0"/>
                <a:cs typeface="Times New Roman" panose="02020603050405020304" pitchFamily="18" charset="0"/>
              </a:rPr>
              <a:t>Theo mặc định thì thông số của tag sẽ không được Retain memory lưu lại. Tuy nhiên, nếu chúng ta muốn lưu thông số của tag nào thì sẽ cấu hình cho phép lưu trong Tia portal. </a:t>
            </a:r>
          </a:p>
        </p:txBody>
      </p:sp>
    </p:spTree>
    <p:extLst>
      <p:ext uri="{BB962C8B-B14F-4D97-AF65-F5344CB8AC3E}">
        <p14:creationId xmlns:p14="http://schemas.microsoft.com/office/powerpoint/2010/main" val="3903463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1" name="TextBox 10">
            <a:extLst>
              <a:ext uri="{FF2B5EF4-FFF2-40B4-BE49-F238E27FC236}">
                <a16:creationId xmlns:a16="http://schemas.microsoft.com/office/drawing/2014/main" id="{26D47D1D-D0F7-4BDE-9196-F59F2479A024}"/>
              </a:ext>
            </a:extLst>
          </p:cNvPr>
          <p:cNvSpPr txBox="1"/>
          <p:nvPr/>
        </p:nvSpPr>
        <p:spPr>
          <a:xfrm>
            <a:off x="213667" y="1542578"/>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Vùng</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 ,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a:t>
            </a:r>
          </a:p>
          <a:p>
            <a:pPr algn="l"/>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6AE7491-01DA-4744-B6C0-40001F57D82C}"/>
              </a:ext>
            </a:extLst>
          </p:cNvPr>
          <p:cNvSpPr txBox="1"/>
          <p:nvPr/>
        </p:nvSpPr>
        <p:spPr>
          <a:xfrm>
            <a:off x="870101" y="2420120"/>
            <a:ext cx="2385717" cy="3046988"/>
          </a:xfrm>
          <a:prstGeom prst="rect">
            <a:avLst/>
          </a:prstGeom>
          <a:noFill/>
        </p:spPr>
        <p:txBody>
          <a:bodyPr wrap="square">
            <a:spAutoFit/>
          </a:bodyPr>
          <a:lstStyle/>
          <a:p>
            <a:r>
              <a:rPr lang="vi-VN" sz="2400" b="0" i="0" dirty="0">
                <a:solidFill>
                  <a:srgbClr val="222222"/>
                </a:solidFill>
                <a:effectLst/>
                <a:latin typeface="Times New Roman" panose="02020603050405020304" pitchFamily="18" charset="0"/>
                <a:cs typeface="Times New Roman" panose="02020603050405020304" pitchFamily="18" charset="0"/>
              </a:rPr>
              <a:t>Trong khối Data Block (DB), các bạn muốn PLC lưu trữ thông số của tag nào thì sẽ tích vào ô retain tương ứng của tag đó:</a:t>
            </a:r>
            <a:endParaRPr lang="en-US" sz="24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7D681A23-83F2-4A12-B0C6-DFC0BD1638E2}"/>
              </a:ext>
            </a:extLst>
          </p:cNvPr>
          <p:cNvPicPr>
            <a:picLocks noChangeAspect="1"/>
          </p:cNvPicPr>
          <p:nvPr/>
        </p:nvPicPr>
        <p:blipFill>
          <a:blip r:embed="rId4"/>
          <a:stretch>
            <a:fillRect/>
          </a:stretch>
        </p:blipFill>
        <p:spPr>
          <a:xfrm>
            <a:off x="3255818" y="2604525"/>
            <a:ext cx="8481338" cy="3653840"/>
          </a:xfrm>
          <a:prstGeom prst="rect">
            <a:avLst/>
          </a:prstGeom>
        </p:spPr>
      </p:pic>
    </p:spTree>
    <p:extLst>
      <p:ext uri="{BB962C8B-B14F-4D97-AF65-F5344CB8AC3E}">
        <p14:creationId xmlns:p14="http://schemas.microsoft.com/office/powerpoint/2010/main" val="1086285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1" name="TextBox 10">
            <a:extLst>
              <a:ext uri="{FF2B5EF4-FFF2-40B4-BE49-F238E27FC236}">
                <a16:creationId xmlns:a16="http://schemas.microsoft.com/office/drawing/2014/main" id="{26D47D1D-D0F7-4BDE-9196-F59F2479A024}"/>
              </a:ext>
            </a:extLst>
          </p:cNvPr>
          <p:cNvSpPr txBox="1"/>
          <p:nvPr/>
        </p:nvSpPr>
        <p:spPr>
          <a:xfrm>
            <a:off x="213667" y="1542578"/>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Vùng</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 ,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a:t>
            </a:r>
          </a:p>
          <a:p>
            <a:pPr algn="l"/>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726735D-3C6B-4673-8F2B-675339D8AC80}"/>
              </a:ext>
            </a:extLst>
          </p:cNvPr>
          <p:cNvSpPr txBox="1"/>
          <p:nvPr/>
        </p:nvSpPr>
        <p:spPr>
          <a:xfrm>
            <a:off x="870101" y="2420120"/>
            <a:ext cx="2385717" cy="2308324"/>
          </a:xfrm>
          <a:prstGeom prst="rect">
            <a:avLst/>
          </a:prstGeom>
          <a:noFill/>
        </p:spPr>
        <p:txBody>
          <a:bodyPr wrap="square">
            <a:spAutoFit/>
          </a:bodyPr>
          <a:lstStyle/>
          <a:p>
            <a:r>
              <a:rPr lang="vi-VN" sz="2400" b="0" i="0" dirty="0">
                <a:solidFill>
                  <a:srgbClr val="222222"/>
                </a:solidFill>
                <a:effectLst/>
                <a:latin typeface="Times New Roman" panose="02020603050405020304" pitchFamily="18" charset="0"/>
                <a:cs typeface="Times New Roman" panose="02020603050405020304" pitchFamily="18" charset="0"/>
              </a:rPr>
              <a:t>Tuy nhiên, trong bảng Tag table thì các biến nhớ I, Q, M mặc định sẽ bị ẩn không chọn được để lưu trữ:</a:t>
            </a:r>
            <a:endParaRPr lang="en-US" sz="24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D8D2377E-FC09-4566-8D45-D2773F25146C}"/>
              </a:ext>
            </a:extLst>
          </p:cNvPr>
          <p:cNvPicPr>
            <a:picLocks noChangeAspect="1"/>
          </p:cNvPicPr>
          <p:nvPr/>
        </p:nvPicPr>
        <p:blipFill>
          <a:blip r:embed="rId4"/>
          <a:stretch>
            <a:fillRect/>
          </a:stretch>
        </p:blipFill>
        <p:spPr>
          <a:xfrm>
            <a:off x="4247284" y="2322474"/>
            <a:ext cx="6953250" cy="3486150"/>
          </a:xfrm>
          <a:prstGeom prst="rect">
            <a:avLst/>
          </a:prstGeom>
        </p:spPr>
      </p:pic>
    </p:spTree>
    <p:extLst>
      <p:ext uri="{BB962C8B-B14F-4D97-AF65-F5344CB8AC3E}">
        <p14:creationId xmlns:p14="http://schemas.microsoft.com/office/powerpoint/2010/main" val="1058246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0" name="TextBox 9">
            <a:extLst>
              <a:ext uri="{FF2B5EF4-FFF2-40B4-BE49-F238E27FC236}">
                <a16:creationId xmlns:a16="http://schemas.microsoft.com/office/drawing/2014/main" id="{A316B1EF-28CD-4B70-9218-926B0391D2F0}"/>
              </a:ext>
            </a:extLst>
          </p:cNvPr>
          <p:cNvSpPr txBox="1"/>
          <p:nvPr/>
        </p:nvSpPr>
        <p:spPr>
          <a:xfrm>
            <a:off x="854717" y="2487722"/>
            <a:ext cx="9861874" cy="2769989"/>
          </a:xfrm>
          <a:prstGeom prst="rect">
            <a:avLst/>
          </a:prstGeom>
          <a:noFill/>
        </p:spPr>
        <p:txBody>
          <a:bodyPr wrap="square">
            <a:spAutoFit/>
          </a:bodyPr>
          <a:lstStyle/>
          <a:p>
            <a:pPr marL="342900" indent="-342900" algn="l">
              <a:buFontTx/>
              <a:buChar char="-"/>
            </a:pP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p>
          <a:p>
            <a:pPr marL="342900" indent="-342900" algn="l">
              <a:buFontTx/>
              <a:buChar char="-"/>
            </a:pPr>
            <a:endParaRPr lang="en-US" sz="2400" b="0" i="0" dirty="0">
              <a:effectLst/>
              <a:latin typeface="Times New Roman" panose="02020603050405020304" pitchFamily="18" charset="0"/>
              <a:cs typeface="Times New Roman" panose="02020603050405020304" pitchFamily="18" charset="0"/>
            </a:endParaRPr>
          </a:p>
          <a:p>
            <a:pPr marL="342900" indent="-342900" algn="l">
              <a:buFontTx/>
              <a:buChar char="-"/>
            </a:pPr>
            <a:r>
              <a:rPr lang="en-US" sz="2400" b="0" i="0" dirty="0" err="1">
                <a:effectLst/>
                <a:latin typeface="Times New Roman" panose="02020603050405020304" pitchFamily="18" charset="0"/>
                <a:cs typeface="Times New Roman" panose="02020603050405020304" pitchFamily="18" charset="0"/>
              </a:rPr>
              <a:t>Tìm</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hiểu</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về</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vùng</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nhớ</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Bộ</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nhớ</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làm</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việc</a:t>
            </a:r>
            <a:r>
              <a:rPr lang="en-US" sz="2400" b="0" i="0" dirty="0">
                <a:effectLst/>
                <a:latin typeface="Times New Roman" panose="02020603050405020304" pitchFamily="18" charset="0"/>
                <a:cs typeface="Times New Roman" panose="02020603050405020304" pitchFamily="18" charset="0"/>
              </a:rPr>
              <a:t> .</a:t>
            </a:r>
          </a:p>
          <a:p>
            <a:pPr marL="342900" indent="-342900" algn="l">
              <a:buFontTx/>
              <a:buChar char="-"/>
            </a:pPr>
            <a:endParaRPr lang="en-US" sz="2400" b="0" i="0" dirty="0">
              <a:effectLst/>
              <a:latin typeface="Times New Roman" panose="02020603050405020304" pitchFamily="18" charset="0"/>
              <a:cs typeface="Times New Roman" panose="02020603050405020304" pitchFamily="18" charset="0"/>
            </a:endParaRPr>
          </a:p>
          <a:p>
            <a:pPr marL="342900" indent="-342900" algn="l">
              <a:buFontTx/>
              <a:buChar char="-"/>
            </a:pPr>
            <a:r>
              <a:rPr lang="en-US" sz="2400" b="0" i="0" dirty="0" err="1">
                <a:effectLst/>
                <a:latin typeface="Times New Roman" panose="02020603050405020304" pitchFamily="18" charset="0"/>
                <a:cs typeface="Times New Roman" panose="02020603050405020304" pitchFamily="18" charset="0"/>
              </a:rPr>
              <a:t>Tìm</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hiểu</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về</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các</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vùng</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nhớ</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đặc</a:t>
            </a:r>
            <a:r>
              <a:rPr lang="en-US" sz="2400" b="0" i="0" dirty="0">
                <a:effectLst/>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a:t>
            </a:r>
            <a:endParaRPr lang="en-US" sz="2400" b="0" i="0" dirty="0">
              <a:effectLst/>
              <a:latin typeface="Times New Roman" panose="02020603050405020304" pitchFamily="18" charset="0"/>
              <a:cs typeface="Times New Roman" panose="02020603050405020304" pitchFamily="18"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00069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1" name="TextBox 10">
            <a:extLst>
              <a:ext uri="{FF2B5EF4-FFF2-40B4-BE49-F238E27FC236}">
                <a16:creationId xmlns:a16="http://schemas.microsoft.com/office/drawing/2014/main" id="{26D47D1D-D0F7-4BDE-9196-F59F2479A024}"/>
              </a:ext>
            </a:extLst>
          </p:cNvPr>
          <p:cNvSpPr txBox="1"/>
          <p:nvPr/>
        </p:nvSpPr>
        <p:spPr>
          <a:xfrm>
            <a:off x="213667" y="1542578"/>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Vùng</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 ,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a:t>
            </a:r>
          </a:p>
          <a:p>
            <a:pPr algn="l"/>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4591A03-31A4-4E97-843A-1A68DE7FF834}"/>
              </a:ext>
            </a:extLst>
          </p:cNvPr>
          <p:cNvSpPr txBox="1"/>
          <p:nvPr/>
        </p:nvSpPr>
        <p:spPr>
          <a:xfrm>
            <a:off x="723899" y="2504968"/>
            <a:ext cx="6241472" cy="830997"/>
          </a:xfrm>
          <a:prstGeom prst="rect">
            <a:avLst/>
          </a:prstGeom>
          <a:noFill/>
        </p:spPr>
        <p:txBody>
          <a:bodyPr wrap="square">
            <a:spAutoFit/>
          </a:bodyPr>
          <a:lstStyle/>
          <a:p>
            <a:r>
              <a:rPr lang="en-US" sz="2400" b="0" i="0" dirty="0" err="1">
                <a:solidFill>
                  <a:srgbClr val="222222"/>
                </a:solidFill>
                <a:effectLst/>
                <a:latin typeface="Times New Roman" panose="02020603050405020304" pitchFamily="18" charset="0"/>
                <a:cs typeface="Times New Roman" panose="02020603050405020304" pitchFamily="18" charset="0"/>
              </a:rPr>
              <a:t>Để</a:t>
            </a:r>
            <a:r>
              <a:rPr lang="en-US" sz="2400" b="0" i="0" dirty="0">
                <a:solidFill>
                  <a:srgbClr val="222222"/>
                </a:solidFill>
                <a:effectLst/>
                <a:latin typeface="Times New Roman" panose="02020603050405020304" pitchFamily="18" charset="0"/>
                <a:cs typeface="Times New Roman" panose="02020603050405020304" pitchFamily="18" charset="0"/>
              </a:rPr>
              <a:t> </a:t>
            </a:r>
            <a:r>
              <a:rPr lang="en-US" sz="2400" b="0" i="0" dirty="0" err="1">
                <a:solidFill>
                  <a:srgbClr val="222222"/>
                </a:solidFill>
                <a:effectLst/>
                <a:latin typeface="Times New Roman" panose="02020603050405020304" pitchFamily="18" charset="0"/>
                <a:cs typeface="Times New Roman" panose="02020603050405020304" pitchFamily="18" charset="0"/>
              </a:rPr>
              <a:t>bật</a:t>
            </a:r>
            <a:r>
              <a:rPr lang="en-US" sz="2400" b="0" i="0" dirty="0">
                <a:solidFill>
                  <a:srgbClr val="222222"/>
                </a:solidFill>
                <a:effectLst/>
                <a:latin typeface="Times New Roman" panose="02020603050405020304" pitchFamily="18" charset="0"/>
                <a:cs typeface="Times New Roman" panose="02020603050405020304" pitchFamily="18" charset="0"/>
              </a:rPr>
              <a:t> </a:t>
            </a:r>
            <a:r>
              <a:rPr lang="en-US" sz="2400" b="0" i="0" dirty="0" err="1">
                <a:solidFill>
                  <a:srgbClr val="222222"/>
                </a:solidFill>
                <a:effectLst/>
                <a:latin typeface="Times New Roman" panose="02020603050405020304" pitchFamily="18" charset="0"/>
                <a:cs typeface="Times New Roman" panose="02020603050405020304" pitchFamily="18" charset="0"/>
              </a:rPr>
              <a:t>tính</a:t>
            </a:r>
            <a:r>
              <a:rPr lang="en-US" sz="2400" b="0" i="0" dirty="0">
                <a:solidFill>
                  <a:srgbClr val="222222"/>
                </a:solidFill>
                <a:effectLst/>
                <a:latin typeface="Times New Roman" panose="02020603050405020304" pitchFamily="18" charset="0"/>
                <a:cs typeface="Times New Roman" panose="02020603050405020304" pitchFamily="18" charset="0"/>
              </a:rPr>
              <a:t> </a:t>
            </a:r>
            <a:r>
              <a:rPr lang="en-US" sz="2400" b="0" i="0" dirty="0" err="1">
                <a:solidFill>
                  <a:srgbClr val="222222"/>
                </a:solidFill>
                <a:effectLst/>
                <a:latin typeface="Times New Roman" panose="02020603050405020304" pitchFamily="18" charset="0"/>
                <a:cs typeface="Times New Roman" panose="02020603050405020304" pitchFamily="18" charset="0"/>
              </a:rPr>
              <a:t>năng</a:t>
            </a:r>
            <a:r>
              <a:rPr lang="en-US" sz="2400" b="0" i="0" dirty="0">
                <a:solidFill>
                  <a:srgbClr val="222222"/>
                </a:solidFill>
                <a:effectLst/>
                <a:latin typeface="Times New Roman" panose="02020603050405020304" pitchFamily="18" charset="0"/>
                <a:cs typeface="Times New Roman" panose="02020603050405020304" pitchFamily="18" charset="0"/>
              </a:rPr>
              <a:t> </a:t>
            </a:r>
            <a:r>
              <a:rPr lang="en-US" sz="2400" b="0" i="0" dirty="0" err="1">
                <a:solidFill>
                  <a:srgbClr val="222222"/>
                </a:solidFill>
                <a:effectLst/>
                <a:latin typeface="Times New Roman" panose="02020603050405020304" pitchFamily="18" charset="0"/>
                <a:cs typeface="Times New Roman" panose="02020603050405020304" pitchFamily="18" charset="0"/>
              </a:rPr>
              <a:t>này</a:t>
            </a:r>
            <a:r>
              <a:rPr lang="en-US" sz="2400" b="0" i="0" dirty="0">
                <a:solidFill>
                  <a:srgbClr val="222222"/>
                </a:solidFill>
                <a:effectLst/>
                <a:latin typeface="Times New Roman" panose="02020603050405020304" pitchFamily="18" charset="0"/>
                <a:cs typeface="Times New Roman" panose="02020603050405020304" pitchFamily="18" charset="0"/>
              </a:rPr>
              <a:t> </a:t>
            </a:r>
            <a:r>
              <a:rPr lang="en-US" sz="2400" b="0" i="0" dirty="0" err="1">
                <a:solidFill>
                  <a:srgbClr val="222222"/>
                </a:solidFill>
                <a:effectLst/>
                <a:latin typeface="Times New Roman" panose="02020603050405020304" pitchFamily="18" charset="0"/>
                <a:cs typeface="Times New Roman" panose="02020603050405020304" pitchFamily="18" charset="0"/>
              </a:rPr>
              <a:t>lên</a:t>
            </a:r>
            <a:r>
              <a:rPr lang="en-US" sz="2400" b="0" i="0" dirty="0">
                <a:solidFill>
                  <a:srgbClr val="222222"/>
                </a:solidFill>
                <a:effectLst/>
                <a:latin typeface="Times New Roman" panose="02020603050405020304" pitchFamily="18" charset="0"/>
                <a:cs typeface="Times New Roman" panose="02020603050405020304" pitchFamily="18" charset="0"/>
              </a:rPr>
              <a:t>, </a:t>
            </a:r>
            <a:r>
              <a:rPr lang="en-US" sz="2400" b="0" i="0" dirty="0" err="1">
                <a:solidFill>
                  <a:srgbClr val="222222"/>
                </a:solidFill>
                <a:effectLst/>
                <a:latin typeface="Times New Roman" panose="02020603050405020304" pitchFamily="18" charset="0"/>
                <a:cs typeface="Times New Roman" panose="02020603050405020304" pitchFamily="18" charset="0"/>
              </a:rPr>
              <a:t>các</a:t>
            </a:r>
            <a:r>
              <a:rPr lang="en-US" sz="2400" b="0" i="0" dirty="0">
                <a:solidFill>
                  <a:srgbClr val="222222"/>
                </a:solidFill>
                <a:effectLst/>
                <a:latin typeface="Times New Roman" panose="02020603050405020304" pitchFamily="18" charset="0"/>
                <a:cs typeface="Times New Roman" panose="02020603050405020304" pitchFamily="18" charset="0"/>
              </a:rPr>
              <a:t> </a:t>
            </a:r>
            <a:r>
              <a:rPr lang="en-US" sz="2400" b="0" i="0" dirty="0" err="1">
                <a:solidFill>
                  <a:srgbClr val="222222"/>
                </a:solidFill>
                <a:effectLst/>
                <a:latin typeface="Times New Roman" panose="02020603050405020304" pitchFamily="18" charset="0"/>
                <a:cs typeface="Times New Roman" panose="02020603050405020304" pitchFamily="18" charset="0"/>
              </a:rPr>
              <a:t>bạn</a:t>
            </a:r>
            <a:r>
              <a:rPr lang="en-US" sz="2400" b="0" i="0" dirty="0">
                <a:solidFill>
                  <a:srgbClr val="222222"/>
                </a:solidFill>
                <a:effectLst/>
                <a:latin typeface="Times New Roman" panose="02020603050405020304" pitchFamily="18" charset="0"/>
                <a:cs typeface="Times New Roman" panose="02020603050405020304" pitchFamily="18" charset="0"/>
              </a:rPr>
              <a:t> </a:t>
            </a:r>
            <a:r>
              <a:rPr lang="en-US" sz="2400" b="0" i="0" dirty="0" err="1">
                <a:solidFill>
                  <a:srgbClr val="222222"/>
                </a:solidFill>
                <a:effectLst/>
                <a:latin typeface="Times New Roman" panose="02020603050405020304" pitchFamily="18" charset="0"/>
                <a:cs typeface="Times New Roman" panose="02020603050405020304" pitchFamily="18" charset="0"/>
              </a:rPr>
              <a:t>nhấn</a:t>
            </a:r>
            <a:r>
              <a:rPr lang="en-US" sz="2400" b="0" i="0" dirty="0">
                <a:solidFill>
                  <a:srgbClr val="222222"/>
                </a:solidFill>
                <a:effectLst/>
                <a:latin typeface="Times New Roman" panose="02020603050405020304" pitchFamily="18" charset="0"/>
                <a:cs typeface="Times New Roman" panose="02020603050405020304" pitchFamily="18" charset="0"/>
              </a:rPr>
              <a:t> </a:t>
            </a:r>
            <a:r>
              <a:rPr lang="en-US" sz="2400" b="0" i="0" dirty="0" err="1">
                <a:solidFill>
                  <a:srgbClr val="222222"/>
                </a:solidFill>
                <a:effectLst/>
                <a:latin typeface="Times New Roman" panose="02020603050405020304" pitchFamily="18" charset="0"/>
                <a:cs typeface="Times New Roman" panose="02020603050405020304" pitchFamily="18" charset="0"/>
              </a:rPr>
              <a:t>vào</a:t>
            </a:r>
            <a:r>
              <a:rPr lang="en-US" sz="2400" b="0" i="0" dirty="0">
                <a:solidFill>
                  <a:srgbClr val="222222"/>
                </a:solidFill>
                <a:effectLst/>
                <a:latin typeface="Times New Roman" panose="02020603050405020304" pitchFamily="18" charset="0"/>
                <a:cs typeface="Times New Roman" panose="02020603050405020304" pitchFamily="18" charset="0"/>
              </a:rPr>
              <a:t> </a:t>
            </a:r>
            <a:r>
              <a:rPr lang="en-US" sz="2400" b="0" i="0" dirty="0" err="1">
                <a:solidFill>
                  <a:srgbClr val="222222"/>
                </a:solidFill>
                <a:effectLst/>
                <a:latin typeface="Times New Roman" panose="02020603050405020304" pitchFamily="18" charset="0"/>
                <a:cs typeface="Times New Roman" panose="02020603050405020304" pitchFamily="18" charset="0"/>
              </a:rPr>
              <a:t>nút</a:t>
            </a:r>
            <a:r>
              <a:rPr lang="en-US" sz="2400" b="0" i="0" dirty="0">
                <a:solidFill>
                  <a:srgbClr val="222222"/>
                </a:solidFill>
                <a:effectLst/>
                <a:latin typeface="Times New Roman" panose="02020603050405020304" pitchFamily="18" charset="0"/>
                <a:cs typeface="Times New Roman" panose="02020603050405020304" pitchFamily="18" charset="0"/>
              </a:rPr>
              <a:t> Retain </a:t>
            </a:r>
            <a:r>
              <a:rPr lang="en-US" sz="2400" b="0" i="0" dirty="0" err="1">
                <a:solidFill>
                  <a:srgbClr val="222222"/>
                </a:solidFill>
                <a:effectLst/>
                <a:latin typeface="Times New Roman" panose="02020603050405020304" pitchFamily="18" charset="0"/>
                <a:cs typeface="Times New Roman" panose="02020603050405020304" pitchFamily="18" charset="0"/>
              </a:rPr>
              <a:t>phía</a:t>
            </a:r>
            <a:r>
              <a:rPr lang="en-US" sz="2400" b="0" i="0" dirty="0">
                <a:solidFill>
                  <a:srgbClr val="222222"/>
                </a:solidFill>
                <a:effectLst/>
                <a:latin typeface="Times New Roman" panose="02020603050405020304" pitchFamily="18" charset="0"/>
                <a:cs typeface="Times New Roman" panose="02020603050405020304" pitchFamily="18" charset="0"/>
              </a:rPr>
              <a:t> </a:t>
            </a:r>
            <a:r>
              <a:rPr lang="en-US" sz="2400" b="0" i="0" dirty="0" err="1">
                <a:solidFill>
                  <a:srgbClr val="222222"/>
                </a:solidFill>
                <a:effectLst/>
                <a:latin typeface="Times New Roman" panose="02020603050405020304" pitchFamily="18" charset="0"/>
                <a:cs typeface="Times New Roman" panose="02020603050405020304" pitchFamily="18" charset="0"/>
              </a:rPr>
              <a:t>trên</a:t>
            </a:r>
            <a:r>
              <a:rPr lang="en-US" sz="2400" b="0" i="0" dirty="0">
                <a:solidFill>
                  <a:srgbClr val="222222"/>
                </a:solidFill>
                <a:effectLst/>
                <a:latin typeface="Times New Roman" panose="02020603050405020304" pitchFamily="18" charset="0"/>
                <a:cs typeface="Times New Roman" panose="02020603050405020304" pitchFamily="18" charset="0"/>
              </a:rPr>
              <a:t> </a:t>
            </a:r>
            <a:r>
              <a:rPr lang="en-US" sz="2400" b="0" i="0" dirty="0" err="1">
                <a:solidFill>
                  <a:srgbClr val="222222"/>
                </a:solidFill>
                <a:effectLst/>
                <a:latin typeface="Times New Roman" panose="02020603050405020304" pitchFamily="18" charset="0"/>
                <a:cs typeface="Times New Roman" panose="02020603050405020304" pitchFamily="18" charset="0"/>
              </a:rPr>
              <a:t>bảng</a:t>
            </a:r>
            <a:r>
              <a:rPr lang="en-US" sz="2400" b="0" i="0" dirty="0">
                <a:solidFill>
                  <a:srgbClr val="222222"/>
                </a:solidFill>
                <a:effectLst/>
                <a:latin typeface="Times New Roman" panose="02020603050405020304" pitchFamily="18" charset="0"/>
                <a:cs typeface="Times New Roman" panose="02020603050405020304" pitchFamily="18" charset="0"/>
              </a:rPr>
              <a:t> Tag Table:</a:t>
            </a:r>
            <a:endParaRPr lang="en-US" sz="2400"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EFF2E944-0DC5-4DFC-9089-8C74FED89124}"/>
              </a:ext>
            </a:extLst>
          </p:cNvPr>
          <p:cNvPicPr>
            <a:picLocks noChangeAspect="1"/>
          </p:cNvPicPr>
          <p:nvPr/>
        </p:nvPicPr>
        <p:blipFill>
          <a:blip r:embed="rId4"/>
          <a:stretch>
            <a:fillRect/>
          </a:stretch>
        </p:blipFill>
        <p:spPr>
          <a:xfrm>
            <a:off x="1363346" y="3751512"/>
            <a:ext cx="10049913" cy="1362700"/>
          </a:xfrm>
          <a:prstGeom prst="rect">
            <a:avLst/>
          </a:prstGeom>
        </p:spPr>
      </p:pic>
    </p:spTree>
    <p:extLst>
      <p:ext uri="{BB962C8B-B14F-4D97-AF65-F5344CB8AC3E}">
        <p14:creationId xmlns:p14="http://schemas.microsoft.com/office/powerpoint/2010/main" val="3944107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1" name="TextBox 10">
            <a:extLst>
              <a:ext uri="{FF2B5EF4-FFF2-40B4-BE49-F238E27FC236}">
                <a16:creationId xmlns:a16="http://schemas.microsoft.com/office/drawing/2014/main" id="{26D47D1D-D0F7-4BDE-9196-F59F2479A024}"/>
              </a:ext>
            </a:extLst>
          </p:cNvPr>
          <p:cNvSpPr txBox="1"/>
          <p:nvPr/>
        </p:nvSpPr>
        <p:spPr>
          <a:xfrm>
            <a:off x="213667" y="1542578"/>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Vùng</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 ,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a:t>
            </a:r>
          </a:p>
          <a:p>
            <a:pPr algn="l"/>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0B2D116-B942-467B-BE4A-E8846E478DE3}"/>
              </a:ext>
            </a:extLst>
          </p:cNvPr>
          <p:cNvSpPr txBox="1"/>
          <p:nvPr/>
        </p:nvSpPr>
        <p:spPr>
          <a:xfrm>
            <a:off x="723899" y="2504968"/>
            <a:ext cx="4665520" cy="3416320"/>
          </a:xfrm>
          <a:prstGeom prst="rect">
            <a:avLst/>
          </a:prstGeom>
          <a:noFill/>
        </p:spPr>
        <p:txBody>
          <a:bodyPr wrap="square">
            <a:spAutoFit/>
          </a:bodyPr>
          <a:lstStyle/>
          <a:p>
            <a:r>
              <a:rPr lang="vi-VN" sz="2400" b="0" i="0" dirty="0">
                <a:solidFill>
                  <a:srgbClr val="222222"/>
                </a:solidFill>
                <a:effectLst/>
                <a:latin typeface="Times New Roman" panose="02020603050405020304" pitchFamily="18" charset="0"/>
                <a:cs typeface="Times New Roman" panose="02020603050405020304" pitchFamily="18" charset="0"/>
              </a:rPr>
              <a:t>Một cửa sổ hiện ra cho phép chúng ta cấu hình </a:t>
            </a:r>
            <a:r>
              <a:rPr lang="vi-VN" sz="2400" b="0" i="0" dirty="0">
                <a:solidFill>
                  <a:srgbClr val="FF0000"/>
                </a:solidFill>
                <a:effectLst/>
                <a:latin typeface="Times New Roman" panose="02020603050405020304" pitchFamily="18" charset="0"/>
                <a:cs typeface="Times New Roman" panose="02020603050405020304" pitchFamily="18" charset="0"/>
              </a:rPr>
              <a:t>vùng nhớ M</a:t>
            </a:r>
            <a:r>
              <a:rPr lang="vi-VN" sz="2400" b="0" i="0" dirty="0">
                <a:solidFill>
                  <a:srgbClr val="222222"/>
                </a:solidFill>
                <a:effectLst/>
                <a:latin typeface="Times New Roman" panose="02020603050405020304" pitchFamily="18" charset="0"/>
                <a:cs typeface="Times New Roman" panose="02020603050405020304" pitchFamily="18" charset="0"/>
              </a:rPr>
              <a:t> có thể lưu trữ:</a:t>
            </a:r>
            <a:endParaRPr lang="en-US" sz="2400" b="0" i="0" dirty="0">
              <a:solidFill>
                <a:srgbClr val="222222"/>
              </a:solidFill>
              <a:effectLst/>
              <a:latin typeface="Times New Roman" panose="02020603050405020304" pitchFamily="18" charset="0"/>
              <a:cs typeface="Times New Roman" panose="02020603050405020304" pitchFamily="18" charset="0"/>
            </a:endParaRPr>
          </a:p>
          <a:p>
            <a:r>
              <a:rPr lang="vi-VN" sz="2400" b="0" i="0" dirty="0">
                <a:solidFill>
                  <a:srgbClr val="222222"/>
                </a:solidFill>
                <a:effectLst/>
                <a:latin typeface="Times New Roman" panose="02020603050405020304" pitchFamily="18" charset="0"/>
                <a:cs typeface="Times New Roman" panose="02020603050405020304" pitchFamily="18" charset="0"/>
              </a:rPr>
              <a:t>Ở đây chúng ta nhập theo số lượng Byte tính từ MB0. Ở ví dụ trên, mình nhập </a:t>
            </a:r>
            <a:r>
              <a:rPr lang="en-US" sz="2400" b="0" i="0" dirty="0">
                <a:solidFill>
                  <a:srgbClr val="222222"/>
                </a:solidFill>
                <a:effectLst/>
                <a:latin typeface="Times New Roman" panose="02020603050405020304" pitchFamily="18" charset="0"/>
                <a:cs typeface="Times New Roman" panose="02020603050405020304" pitchFamily="18" charset="0"/>
              </a:rPr>
              <a:t>20</a:t>
            </a:r>
            <a:r>
              <a:rPr lang="vi-VN" sz="2400" b="0" i="0" dirty="0">
                <a:solidFill>
                  <a:srgbClr val="222222"/>
                </a:solidFill>
                <a:effectLst/>
                <a:latin typeface="Times New Roman" panose="02020603050405020304" pitchFamily="18" charset="0"/>
                <a:cs typeface="Times New Roman" panose="02020603050405020304" pitchFamily="18" charset="0"/>
              </a:rPr>
              <a:t> byte. Tức là lúc này MB0-&gt;MB</a:t>
            </a:r>
            <a:r>
              <a:rPr lang="en-US" sz="2400" b="0" i="0" dirty="0">
                <a:solidFill>
                  <a:srgbClr val="222222"/>
                </a:solidFill>
                <a:effectLst/>
                <a:latin typeface="Times New Roman" panose="02020603050405020304" pitchFamily="18" charset="0"/>
                <a:cs typeface="Times New Roman" panose="02020603050405020304" pitchFamily="18" charset="0"/>
              </a:rPr>
              <a:t>20</a:t>
            </a:r>
            <a:r>
              <a:rPr lang="vi-VN" sz="2400" b="0" i="0" dirty="0">
                <a:solidFill>
                  <a:srgbClr val="222222"/>
                </a:solidFill>
                <a:effectLst/>
                <a:latin typeface="Times New Roman" panose="02020603050405020304" pitchFamily="18" charset="0"/>
                <a:cs typeface="Times New Roman" panose="02020603050405020304" pitchFamily="18" charset="0"/>
              </a:rPr>
              <a:t> sẽ trở thành vùng nhớ lưu trữ (retain) không bị mất khi cúp điện. Kết quả như sau:</a:t>
            </a:r>
            <a:endParaRPr lang="en-US" sz="2400" b="0" i="0" dirty="0">
              <a:solidFill>
                <a:srgbClr val="222222"/>
              </a:solidFill>
              <a:effectLst/>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DB53DCDF-C57C-4ECE-9F96-8F2426E99C0C}"/>
              </a:ext>
            </a:extLst>
          </p:cNvPr>
          <p:cNvPicPr>
            <a:picLocks noChangeAspect="1"/>
          </p:cNvPicPr>
          <p:nvPr/>
        </p:nvPicPr>
        <p:blipFill>
          <a:blip r:embed="rId4"/>
          <a:stretch>
            <a:fillRect/>
          </a:stretch>
        </p:blipFill>
        <p:spPr>
          <a:xfrm>
            <a:off x="5674648" y="2463312"/>
            <a:ext cx="6253547" cy="3064652"/>
          </a:xfrm>
          <a:prstGeom prst="rect">
            <a:avLst/>
          </a:prstGeom>
        </p:spPr>
      </p:pic>
    </p:spTree>
    <p:extLst>
      <p:ext uri="{BB962C8B-B14F-4D97-AF65-F5344CB8AC3E}">
        <p14:creationId xmlns:p14="http://schemas.microsoft.com/office/powerpoint/2010/main" val="3523231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1" name="TextBox 10">
            <a:extLst>
              <a:ext uri="{FF2B5EF4-FFF2-40B4-BE49-F238E27FC236}">
                <a16:creationId xmlns:a16="http://schemas.microsoft.com/office/drawing/2014/main" id="{26D47D1D-D0F7-4BDE-9196-F59F2479A024}"/>
              </a:ext>
            </a:extLst>
          </p:cNvPr>
          <p:cNvSpPr txBox="1"/>
          <p:nvPr/>
        </p:nvSpPr>
        <p:spPr>
          <a:xfrm>
            <a:off x="213667" y="1542578"/>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Vùng</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 ,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a:t>
            </a:r>
          </a:p>
          <a:p>
            <a:pPr algn="l"/>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8A887CDF-224D-4600-9BE6-B8A32F8CDFC4}"/>
              </a:ext>
            </a:extLst>
          </p:cNvPr>
          <p:cNvPicPr>
            <a:picLocks noChangeAspect="1"/>
          </p:cNvPicPr>
          <p:nvPr/>
        </p:nvPicPr>
        <p:blipFill>
          <a:blip r:embed="rId4"/>
          <a:stretch>
            <a:fillRect/>
          </a:stretch>
        </p:blipFill>
        <p:spPr>
          <a:xfrm>
            <a:off x="3563777" y="2404005"/>
            <a:ext cx="6243952" cy="4061107"/>
          </a:xfrm>
          <a:prstGeom prst="rect">
            <a:avLst/>
          </a:prstGeom>
        </p:spPr>
      </p:pic>
    </p:spTree>
    <p:extLst>
      <p:ext uri="{BB962C8B-B14F-4D97-AF65-F5344CB8AC3E}">
        <p14:creationId xmlns:p14="http://schemas.microsoft.com/office/powerpoint/2010/main" val="3705774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1" name="TextBox 10">
            <a:extLst>
              <a:ext uri="{FF2B5EF4-FFF2-40B4-BE49-F238E27FC236}">
                <a16:creationId xmlns:a16="http://schemas.microsoft.com/office/drawing/2014/main" id="{26D47D1D-D0F7-4BDE-9196-F59F2479A024}"/>
              </a:ext>
            </a:extLst>
          </p:cNvPr>
          <p:cNvSpPr txBox="1"/>
          <p:nvPr/>
        </p:nvSpPr>
        <p:spPr>
          <a:xfrm>
            <a:off x="213667" y="1542578"/>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Vùng</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 ,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a:t>
            </a:r>
          </a:p>
          <a:p>
            <a:pPr algn="l"/>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9F839BD-C6AA-4E0C-96EA-D2BE13300DF9}"/>
              </a:ext>
            </a:extLst>
          </p:cNvPr>
          <p:cNvSpPr txBox="1"/>
          <p:nvPr/>
        </p:nvSpPr>
        <p:spPr>
          <a:xfrm>
            <a:off x="520849" y="2013135"/>
            <a:ext cx="10183054" cy="830997"/>
          </a:xfrm>
          <a:prstGeom prst="rect">
            <a:avLst/>
          </a:prstGeom>
          <a:noFill/>
        </p:spPr>
        <p:txBody>
          <a:bodyPr wrap="square">
            <a:spAutoFit/>
          </a:bodyPr>
          <a:lstStyle/>
          <a:p>
            <a:r>
              <a:rPr lang="en-US" sz="2400" dirty="0" err="1">
                <a:solidFill>
                  <a:schemeClr val="accent4">
                    <a:lumMod val="75000"/>
                  </a:schemeClr>
                </a:solidFill>
                <a:latin typeface="Times New Roman" panose="02020603050405020304" pitchFamily="18" charset="0"/>
                <a:cs typeface="Times New Roman" panose="02020603050405020304" pitchFamily="18" charset="0"/>
              </a:rPr>
              <a:t>Sự</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khác</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nhau</a:t>
            </a:r>
            <a:r>
              <a:rPr lang="en-US" sz="2400" dirty="0">
                <a:solidFill>
                  <a:schemeClr val="accent4">
                    <a:lumMod val="75000"/>
                  </a:schemeClr>
                </a:solidFill>
                <a:latin typeface="Times New Roman" panose="02020603050405020304" pitchFamily="18" charset="0"/>
                <a:cs typeface="Times New Roman" panose="02020603050405020304" pitchFamily="18" charset="0"/>
              </a:rPr>
              <a:t> Load/Work memory </a:t>
            </a:r>
          </a:p>
          <a:p>
            <a:pPr algn="l"/>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61021CC-0C03-4DC5-BEE2-CCCFCE393B90}"/>
              </a:ext>
            </a:extLst>
          </p:cNvPr>
          <p:cNvSpPr txBox="1"/>
          <p:nvPr/>
        </p:nvSpPr>
        <p:spPr>
          <a:xfrm>
            <a:off x="373879" y="2596470"/>
            <a:ext cx="11237549" cy="4154984"/>
          </a:xfrm>
          <a:prstGeom prst="rect">
            <a:avLst/>
          </a:prstGeom>
          <a:noFill/>
        </p:spPr>
        <p:txBody>
          <a:bodyPr wrap="square">
            <a:spAutoFit/>
          </a:bodyPr>
          <a:lstStyle/>
          <a:p>
            <a:pPr algn="l"/>
            <a:r>
              <a:rPr lang="vi-VN" sz="2400" b="1" i="0" dirty="0">
                <a:solidFill>
                  <a:srgbClr val="222222"/>
                </a:solidFill>
                <a:effectLst/>
                <a:latin typeface="Times New Roman" panose="02020603050405020304" pitchFamily="18" charset="0"/>
                <a:cs typeface="Times New Roman" panose="02020603050405020304" pitchFamily="18" charset="0"/>
              </a:rPr>
              <a:t>Giống nhau:</a:t>
            </a:r>
            <a:r>
              <a:rPr lang="vi-VN" sz="2400" b="0" i="0" dirty="0">
                <a:solidFill>
                  <a:srgbClr val="222222"/>
                </a:solidFill>
                <a:effectLst/>
                <a:latin typeface="Times New Roman" panose="02020603050405020304" pitchFamily="18" charset="0"/>
                <a:cs typeface="Times New Roman" panose="02020603050405020304" pitchFamily="18" charset="0"/>
              </a:rPr>
              <a:t> Đều hỗ trợ các loại dữ liệu khác nhau: bit, byte, word, double word… Đều có thể lưu trữ khi mất điện.</a:t>
            </a:r>
          </a:p>
          <a:p>
            <a:pPr algn="l"/>
            <a:r>
              <a:rPr lang="vi-VN" sz="2400" b="1" i="0" dirty="0">
                <a:solidFill>
                  <a:srgbClr val="222222"/>
                </a:solidFill>
                <a:effectLst/>
                <a:latin typeface="Times New Roman" panose="02020603050405020304" pitchFamily="18" charset="0"/>
                <a:cs typeface="Times New Roman" panose="02020603050405020304" pitchFamily="18" charset="0"/>
              </a:rPr>
              <a:t>Khác nhau:</a:t>
            </a:r>
            <a:endParaRPr lang="vi-VN" sz="2400" b="0" i="0" dirty="0">
              <a:solidFill>
                <a:srgbClr val="222222"/>
              </a:solidFill>
              <a:effectLst/>
              <a:latin typeface="Times New Roman" panose="02020603050405020304" pitchFamily="18" charset="0"/>
              <a:cs typeface="Times New Roman" panose="02020603050405020304" pitchFamily="18" charset="0"/>
            </a:endParaRPr>
          </a:p>
          <a:p>
            <a:pPr algn="l"/>
            <a:r>
              <a:rPr lang="vi-VN" sz="2400" b="0" i="0" dirty="0">
                <a:solidFill>
                  <a:srgbClr val="222222"/>
                </a:solidFill>
                <a:effectLst/>
                <a:latin typeface="Times New Roman" panose="02020603050405020304" pitchFamily="18" charset="0"/>
                <a:cs typeface="Times New Roman" panose="02020603050405020304" pitchFamily="18" charset="0"/>
              </a:rPr>
              <a:t>Bộ nhớ M chỉ có thể biểu diễn tối đa 4 byte (MD). Trong khi DB có thể biểu diễn kiểu cấu trúc khá dài.</a:t>
            </a:r>
          </a:p>
          <a:p>
            <a:pPr algn="l"/>
            <a:r>
              <a:rPr lang="vi-VN" sz="2400" b="0" i="0" dirty="0">
                <a:solidFill>
                  <a:srgbClr val="222222"/>
                </a:solidFill>
                <a:effectLst/>
                <a:latin typeface="Times New Roman" panose="02020603050405020304" pitchFamily="18" charset="0"/>
                <a:cs typeface="Times New Roman" panose="02020603050405020304" pitchFamily="18" charset="0"/>
              </a:rPr>
              <a:t>Sử dụng DB sẽ làm dữ liệu có cấu trúc hơn và khó bị trùng nhau như khi sử dụng bộ nhớ M. Ví dụ, khi bạn đã sử dụng MD10 rồi thì bạn sẽ không được dùng MW12 nữa vì sẽ trùng nhau. Còn DB sẽ sắp xếp tự động tránh trường hợp trùng nhau này.</a:t>
            </a:r>
          </a:p>
          <a:p>
            <a:pPr algn="l"/>
            <a:r>
              <a:rPr lang="vi-VN" sz="2400" b="0" i="0" dirty="0">
                <a:solidFill>
                  <a:srgbClr val="222222"/>
                </a:solidFill>
                <a:effectLst/>
                <a:latin typeface="Times New Roman" panose="02020603050405020304" pitchFamily="18" charset="0"/>
                <a:cs typeface="Times New Roman" panose="02020603050405020304" pitchFamily="18" charset="0"/>
              </a:rPr>
              <a:t>Ngoài ra, trong các dòng PLC mới đây (S7-1200 / S7-1500) Khối Datablock có thêm chứ năng Optimized nhằm sắp xếp các biến dữ liệu sao cho tối ưu nhất dung lượng bộ nhớ. Trong khi đó bộ nhớ M thường có địa chỉ cố định và không tối ưu được.</a:t>
            </a:r>
          </a:p>
        </p:txBody>
      </p:sp>
    </p:spTree>
    <p:extLst>
      <p:ext uri="{BB962C8B-B14F-4D97-AF65-F5344CB8AC3E}">
        <p14:creationId xmlns:p14="http://schemas.microsoft.com/office/powerpoint/2010/main" val="1422819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1" name="TextBox 10">
            <a:extLst>
              <a:ext uri="{FF2B5EF4-FFF2-40B4-BE49-F238E27FC236}">
                <a16:creationId xmlns:a16="http://schemas.microsoft.com/office/drawing/2014/main" id="{26D47D1D-D0F7-4BDE-9196-F59F2479A024}"/>
              </a:ext>
            </a:extLst>
          </p:cNvPr>
          <p:cNvSpPr txBox="1"/>
          <p:nvPr/>
        </p:nvSpPr>
        <p:spPr>
          <a:xfrm>
            <a:off x="213667" y="1542578"/>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Vùng</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 ,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làm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4">
                    <a:lumMod val="75000"/>
                  </a:schemeClr>
                </a:solidFill>
                <a:latin typeface="Times New Roman" panose="02020603050405020304" pitchFamily="18" charset="0"/>
                <a:cs typeface="Times New Roman" panose="02020603050405020304" pitchFamily="18" charset="0"/>
              </a:rPr>
              <a:t>.</a:t>
            </a:r>
          </a:p>
          <a:p>
            <a:pPr algn="l"/>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EA994C1-4512-4D1B-9DC8-C845A6D6AD7D}"/>
              </a:ext>
            </a:extLst>
          </p:cNvPr>
          <p:cNvSpPr txBox="1"/>
          <p:nvPr/>
        </p:nvSpPr>
        <p:spPr>
          <a:xfrm>
            <a:off x="520849" y="2013135"/>
            <a:ext cx="10183054" cy="830997"/>
          </a:xfrm>
          <a:prstGeom prst="rect">
            <a:avLst/>
          </a:prstGeom>
          <a:noFill/>
        </p:spPr>
        <p:txBody>
          <a:bodyPr wrap="square">
            <a:spAutoFit/>
          </a:bodyPr>
          <a:lstStyle/>
          <a:p>
            <a:r>
              <a:rPr lang="en-US" sz="2400" dirty="0" err="1">
                <a:solidFill>
                  <a:schemeClr val="accent4">
                    <a:lumMod val="75000"/>
                  </a:schemeClr>
                </a:solidFill>
                <a:latin typeface="Times New Roman" panose="02020603050405020304" pitchFamily="18" charset="0"/>
                <a:cs typeface="Times New Roman" panose="02020603050405020304" pitchFamily="18" charset="0"/>
              </a:rPr>
              <a:t>Ưu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tiên</a:t>
            </a:r>
            <a:r>
              <a:rPr lang="en-US" sz="2400" dirty="0">
                <a:solidFill>
                  <a:schemeClr val="accent4">
                    <a:lumMod val="75000"/>
                  </a:schemeClr>
                </a:solidFill>
                <a:latin typeface="Times New Roman" panose="02020603050405020304" pitchFamily="18" charset="0"/>
                <a:cs typeface="Times New Roman" panose="02020603050405020304" pitchFamily="18" charset="0"/>
              </a:rPr>
              <a:t> dung Load/Work memory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khi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nào</a:t>
            </a:r>
            <a:r>
              <a:rPr lang="en-US" sz="2400" dirty="0">
                <a:solidFill>
                  <a:schemeClr val="accent4">
                    <a:lumMod val="75000"/>
                  </a:schemeClr>
                </a:solidFill>
                <a:latin typeface="Times New Roman" panose="02020603050405020304" pitchFamily="18" charset="0"/>
                <a:cs typeface="Times New Roman" panose="02020603050405020304" pitchFamily="18" charset="0"/>
              </a:rPr>
              <a:t> . </a:t>
            </a:r>
          </a:p>
          <a:p>
            <a:pPr algn="l"/>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001E1B62-E5E9-4117-B708-D50F94D633C8}"/>
              </a:ext>
            </a:extLst>
          </p:cNvPr>
          <p:cNvSpPr txBox="1"/>
          <p:nvPr/>
        </p:nvSpPr>
        <p:spPr>
          <a:xfrm>
            <a:off x="373879" y="2596470"/>
            <a:ext cx="11237549" cy="3416320"/>
          </a:xfrm>
          <a:prstGeom prst="rect">
            <a:avLst/>
          </a:prstGeom>
          <a:noFill/>
        </p:spPr>
        <p:txBody>
          <a:bodyPr wrap="square">
            <a:spAutoFit/>
          </a:bodyPr>
          <a:lstStyle/>
          <a:p>
            <a:pPr algn="l">
              <a:buFont typeface="Arial" panose="020B0604020202020204" pitchFamily="34" charset="0"/>
              <a:buChar char="•"/>
            </a:pPr>
            <a:r>
              <a:rPr lang="vi-VN" sz="2400" b="0" i="0" dirty="0">
                <a:solidFill>
                  <a:srgbClr val="222222"/>
                </a:solidFill>
                <a:effectLst/>
                <a:latin typeface="Times New Roman" panose="02020603050405020304" pitchFamily="18" charset="0"/>
                <a:cs typeface="Times New Roman" panose="02020603050405020304" pitchFamily="18" charset="0"/>
              </a:rPr>
              <a:t>Bộ nhớ M được ưu tiên dùng khi:</a:t>
            </a:r>
          </a:p>
          <a:p>
            <a:pPr marL="742950" lvl="1" indent="-285750" algn="l">
              <a:buFont typeface="Arial" panose="020B0604020202020204" pitchFamily="34" charset="0"/>
              <a:buChar char="•"/>
            </a:pPr>
            <a:r>
              <a:rPr lang="vi-VN" sz="2400" b="0" i="0" dirty="0">
                <a:solidFill>
                  <a:srgbClr val="222222"/>
                </a:solidFill>
                <a:effectLst/>
                <a:latin typeface="Times New Roman" panose="02020603050405020304" pitchFamily="18" charset="0"/>
                <a:cs typeface="Times New Roman" panose="02020603050405020304" pitchFamily="18" charset="0"/>
              </a:rPr>
              <a:t>Dùng trong các khối OB</a:t>
            </a:r>
          </a:p>
          <a:p>
            <a:pPr marL="742950" lvl="1" indent="-285750" algn="l">
              <a:buFont typeface="Arial" panose="020B0604020202020204" pitchFamily="34" charset="0"/>
              <a:buChar char="•"/>
            </a:pPr>
            <a:r>
              <a:rPr lang="vi-VN" sz="2400" b="0" i="0" dirty="0">
                <a:solidFill>
                  <a:srgbClr val="222222"/>
                </a:solidFill>
                <a:effectLst/>
                <a:latin typeface="Times New Roman" panose="02020603050405020304" pitchFamily="18" charset="0"/>
                <a:cs typeface="Times New Roman" panose="02020603050405020304" pitchFamily="18" charset="0"/>
              </a:rPr>
              <a:t>Ưu tiên tốc độ truy cập nhanh</a:t>
            </a:r>
          </a:p>
          <a:p>
            <a:pPr algn="l">
              <a:buFont typeface="Arial" panose="020B0604020202020204" pitchFamily="34" charset="0"/>
              <a:buChar char="•"/>
            </a:pPr>
            <a:r>
              <a:rPr lang="vi-VN" sz="2400" b="0" i="0" dirty="0">
                <a:solidFill>
                  <a:srgbClr val="222222"/>
                </a:solidFill>
                <a:effectLst/>
                <a:latin typeface="Times New Roman" panose="02020603050405020304" pitchFamily="18" charset="0"/>
                <a:cs typeface="Times New Roman" panose="02020603050405020304" pitchFamily="18" charset="0"/>
              </a:rPr>
              <a:t>Bộ nhớ Datablock được ưu tiên dùng khi:</a:t>
            </a:r>
          </a:p>
          <a:p>
            <a:pPr marL="742950" lvl="1" indent="-285750" algn="l">
              <a:buFont typeface="Arial" panose="020B0604020202020204" pitchFamily="34" charset="0"/>
              <a:buChar char="•"/>
            </a:pPr>
            <a:r>
              <a:rPr lang="vi-VN" sz="2400" b="0" i="0" dirty="0">
                <a:solidFill>
                  <a:srgbClr val="222222"/>
                </a:solidFill>
                <a:effectLst/>
                <a:latin typeface="Times New Roman" panose="02020603050405020304" pitchFamily="18" charset="0"/>
                <a:cs typeface="Times New Roman" panose="02020603050405020304" pitchFamily="18" charset="0"/>
              </a:rPr>
              <a:t>Dữ liệu có cấu trúc: khối dữ liệu của motor, valve…</a:t>
            </a:r>
          </a:p>
          <a:p>
            <a:pPr marL="742950" lvl="1" indent="-285750" algn="l">
              <a:buFont typeface="Arial" panose="020B0604020202020204" pitchFamily="34" charset="0"/>
              <a:buChar char="•"/>
            </a:pPr>
            <a:r>
              <a:rPr lang="vi-VN" sz="2400" b="0" i="0" dirty="0">
                <a:solidFill>
                  <a:srgbClr val="222222"/>
                </a:solidFill>
                <a:effectLst/>
                <a:latin typeface="Times New Roman" panose="02020603050405020304" pitchFamily="18" charset="0"/>
                <a:cs typeface="Times New Roman" panose="02020603050405020304" pitchFamily="18" charset="0"/>
              </a:rPr>
              <a:t>Kiểu dữ liệu lớn: date and time, mảng array…</a:t>
            </a:r>
          </a:p>
          <a:p>
            <a:pPr marL="742950" lvl="1" indent="-285750" algn="l">
              <a:buFont typeface="Arial" panose="020B0604020202020204" pitchFamily="34" charset="0"/>
              <a:buChar char="•"/>
            </a:pPr>
            <a:r>
              <a:rPr lang="vi-VN" sz="2400" b="0" i="0" dirty="0">
                <a:solidFill>
                  <a:srgbClr val="222222"/>
                </a:solidFill>
                <a:effectLst/>
                <a:latin typeface="Times New Roman" panose="02020603050405020304" pitchFamily="18" charset="0"/>
                <a:cs typeface="Times New Roman" panose="02020603050405020304" pitchFamily="18" charset="0"/>
              </a:rPr>
              <a:t>Dùng để lưu các giá trị trong quá trình hoạt động như: thông số hệ thống, dữ liệu giao tiếp với hệ thống khác…</a:t>
            </a:r>
          </a:p>
          <a:p>
            <a:pPr marL="742950" lvl="1" indent="-285750" algn="l">
              <a:buFont typeface="Arial" panose="020B0604020202020204" pitchFamily="34" charset="0"/>
              <a:buChar char="•"/>
            </a:pPr>
            <a:r>
              <a:rPr lang="vi-VN" sz="2400" b="0" i="0" dirty="0">
                <a:solidFill>
                  <a:srgbClr val="222222"/>
                </a:solidFill>
                <a:effectLst/>
                <a:latin typeface="Times New Roman" panose="02020603050405020304" pitchFamily="18" charset="0"/>
                <a:cs typeface="Times New Roman" panose="02020603050405020304" pitchFamily="18" charset="0"/>
              </a:rPr>
              <a:t>Dùng làm dữ liệu cho template, thư viện.</a:t>
            </a:r>
          </a:p>
        </p:txBody>
      </p:sp>
    </p:spTree>
    <p:extLst>
      <p:ext uri="{BB962C8B-B14F-4D97-AF65-F5344CB8AC3E}">
        <p14:creationId xmlns:p14="http://schemas.microsoft.com/office/powerpoint/2010/main" val="2445497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4F1FD83D-4B6C-4CFE-98DE-9FCB5406DDCD}"/>
              </a:ext>
            </a:extLst>
          </p:cNvPr>
          <p:cNvSpPr txBox="1"/>
          <p:nvPr/>
        </p:nvSpPr>
        <p:spPr>
          <a:xfrm>
            <a:off x="146970" y="1445675"/>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các</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vùng</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đặc</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biệt</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a:p>
            <a:pPr algn="l"/>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AC91BEF1-936F-4DE6-A22F-CF2B52C4DA95}"/>
              </a:ext>
            </a:extLst>
          </p:cNvPr>
          <p:cNvSpPr txBox="1"/>
          <p:nvPr/>
        </p:nvSpPr>
        <p:spPr>
          <a:xfrm>
            <a:off x="460663" y="2106519"/>
            <a:ext cx="6241472" cy="4524315"/>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Mở Project của TIA Portal lên sau đó bấm chuột phải vào plc bạn đang d</a:t>
            </a:r>
            <a:r>
              <a:rPr lang="en-US" sz="2400" dirty="0">
                <a:latin typeface="Times New Roman" panose="02020603050405020304" pitchFamily="18" charset="0"/>
                <a:cs typeface="Times New Roman" panose="02020603050405020304" pitchFamily="18" charset="0"/>
              </a:rPr>
              <a:t>ù</a:t>
            </a:r>
            <a:r>
              <a:rPr lang="vi-VN" sz="2400" dirty="0">
                <a:latin typeface="Times New Roman" panose="02020603050405020304" pitchFamily="18" charset="0"/>
                <a:cs typeface="Times New Roman" panose="02020603050405020304" pitchFamily="18" charset="0"/>
              </a:rPr>
              <a:t>ng cho Properties, cửa sổ cài đặt sẽ mở ra.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 Ở cửa sổ này bạn chọn tab General sau đó bấm vào mục System &amp; Clock memory </a:t>
            </a:r>
            <a:endParaRPr lang="en-US" sz="2400" dirty="0">
              <a:latin typeface="Times New Roman" panose="02020603050405020304" pitchFamily="18" charset="0"/>
              <a:cs typeface="Times New Roman" panose="02020603050405020304" pitchFamily="18" charset="0"/>
            </a:endParaRPr>
          </a:p>
          <a:p>
            <a:pPr marL="342900" indent="-342900">
              <a:buFontTx/>
              <a:buChar char="-"/>
            </a:pPr>
            <a:r>
              <a:rPr lang="vi-VN" sz="2400" dirty="0">
                <a:latin typeface="Times New Roman" panose="02020603050405020304" pitchFamily="18" charset="0"/>
                <a:cs typeface="Times New Roman" panose="02020603050405020304" pitchFamily="18" charset="0"/>
              </a:rPr>
              <a:t>Giờ các bạn đánh dấu tích để enable 2 mục Enable the use of system memory byte và Enable the use of clock memory byte để sử dụng trong chương trình. </a:t>
            </a:r>
            <a:endParaRPr lang="en-US" sz="2400" dirty="0">
              <a:latin typeface="Times New Roman" panose="02020603050405020304" pitchFamily="18" charset="0"/>
              <a:cs typeface="Times New Roman" panose="02020603050405020304" pitchFamily="18" charset="0"/>
            </a:endParaRPr>
          </a:p>
          <a:p>
            <a:pPr marL="342900" indent="-342900">
              <a:buFontTx/>
              <a:buChar char="-"/>
            </a:pPr>
            <a:r>
              <a:rPr lang="vi-VN" sz="2400" dirty="0">
                <a:latin typeface="Times New Roman" panose="02020603050405020304" pitchFamily="18" charset="0"/>
                <a:cs typeface="Times New Roman" panose="02020603050405020304" pitchFamily="18" charset="0"/>
              </a:rPr>
              <a:t>=&gt; Kinh nghiệm thì nên chọn ô nhớ lớn nhất để làm những bit đặc biệt này. Như trong hình mình sử </a:t>
            </a:r>
            <a:r>
              <a:rPr lang="vi-VN" sz="2400">
                <a:latin typeface="Times New Roman" panose="02020603050405020304" pitchFamily="18" charset="0"/>
                <a:cs typeface="Times New Roman" panose="02020603050405020304" pitchFamily="18" charset="0"/>
              </a:rPr>
              <a:t>dụng MB4</a:t>
            </a:r>
            <a:r>
              <a:rPr lang="en-US" sz="2400">
                <a:latin typeface="Times New Roman" panose="02020603050405020304" pitchFamily="18" charset="0"/>
                <a:cs typeface="Times New Roman" panose="02020603050405020304" pitchFamily="18" charset="0"/>
              </a:rPr>
              <a:t>0</a:t>
            </a:r>
            <a:r>
              <a:rPr lang="vi-VN" sz="2400">
                <a:latin typeface="Times New Roman" panose="02020603050405020304" pitchFamily="18" charset="0"/>
                <a:cs typeface="Times New Roman" panose="02020603050405020304" pitchFamily="18" charset="0"/>
              </a:rPr>
              <a:t>96 và MB4</a:t>
            </a:r>
            <a:r>
              <a:rPr lang="en-US" sz="2400">
                <a:latin typeface="Times New Roman" panose="02020603050405020304" pitchFamily="18" charset="0"/>
                <a:cs typeface="Times New Roman" panose="02020603050405020304" pitchFamily="18" charset="0"/>
              </a:rPr>
              <a:t>0</a:t>
            </a:r>
            <a:r>
              <a:rPr lang="vi-VN" sz="2400">
                <a:latin typeface="Times New Roman" panose="02020603050405020304" pitchFamily="18" charset="0"/>
                <a:cs typeface="Times New Roman" panose="02020603050405020304" pitchFamily="18" charset="0"/>
              </a:rPr>
              <a:t>95 </a:t>
            </a:r>
            <a:endParaRPr lang="en-US" sz="2400"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FCF5B030-658A-42CD-9ED0-233B4BA870AA}"/>
              </a:ext>
            </a:extLst>
          </p:cNvPr>
          <p:cNvPicPr>
            <a:picLocks noChangeAspect="1"/>
          </p:cNvPicPr>
          <p:nvPr/>
        </p:nvPicPr>
        <p:blipFill>
          <a:blip r:embed="rId4"/>
          <a:stretch>
            <a:fillRect/>
          </a:stretch>
        </p:blipFill>
        <p:spPr>
          <a:xfrm>
            <a:off x="6702135" y="1648265"/>
            <a:ext cx="5181600" cy="4610100"/>
          </a:xfrm>
          <a:prstGeom prst="rect">
            <a:avLst/>
          </a:prstGeom>
        </p:spPr>
      </p:pic>
    </p:spTree>
    <p:extLst>
      <p:ext uri="{BB962C8B-B14F-4D97-AF65-F5344CB8AC3E}">
        <p14:creationId xmlns:p14="http://schemas.microsoft.com/office/powerpoint/2010/main" val="301451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4F1FD83D-4B6C-4CFE-98DE-9FCB5406DDCD}"/>
              </a:ext>
            </a:extLst>
          </p:cNvPr>
          <p:cNvSpPr txBox="1"/>
          <p:nvPr/>
        </p:nvSpPr>
        <p:spPr>
          <a:xfrm>
            <a:off x="146970" y="1445675"/>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các</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vùng</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nhớ</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đặc</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biệt</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a:p>
            <a:pPr algn="l"/>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4F5D3D5-AEE7-4405-B953-3836E7CF67F6}"/>
              </a:ext>
            </a:extLst>
          </p:cNvPr>
          <p:cNvSpPr txBox="1"/>
          <p:nvPr/>
        </p:nvSpPr>
        <p:spPr>
          <a:xfrm>
            <a:off x="405244" y="3104001"/>
            <a:ext cx="11584367"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- 2.5 Hz clock: </a:t>
            </a:r>
            <a:r>
              <a:rPr lang="en-US" sz="2400" dirty="0" err="1">
                <a:latin typeface="Times New Roman" panose="02020603050405020304" pitchFamily="18" charset="0"/>
                <a:cs typeface="Times New Roman" panose="02020603050405020304" pitchFamily="18" charset="0"/>
              </a:rPr>
              <a:t>xung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2.5Hz </a:t>
            </a:r>
            <a:r>
              <a:rPr lang="en-US" sz="2400" dirty="0" err="1">
                <a:latin typeface="Times New Roman" panose="02020603050405020304" pitchFamily="18" charset="0"/>
                <a:cs typeface="Times New Roman" panose="02020603050405020304" pitchFamily="18" charset="0"/>
              </a:rPr>
              <a:t>tức</a:t>
            </a:r>
            <a:r>
              <a:rPr lang="en-US" sz="2400" dirty="0">
                <a:latin typeface="Times New Roman" panose="02020603050405020304" pitchFamily="18" charset="0"/>
                <a:cs typeface="Times New Roman" panose="02020603050405020304" pitchFamily="18" charset="0"/>
              </a:rPr>
              <a:t> on-off 2.5 </a:t>
            </a:r>
            <a:r>
              <a:rPr lang="en-US" sz="2400" dirty="0" err="1">
                <a:latin typeface="Times New Roman" panose="02020603050405020304" pitchFamily="18" charset="0"/>
                <a:cs typeface="Times New Roman" panose="02020603050405020304" pitchFamily="18" charset="0"/>
              </a:rPr>
              <a:t>lần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giây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- 2 Hz clock: </a:t>
            </a:r>
            <a:r>
              <a:rPr lang="en-US" sz="2400" dirty="0" err="1">
                <a:latin typeface="Times New Roman" panose="02020603050405020304" pitchFamily="18" charset="0"/>
                <a:cs typeface="Times New Roman" panose="02020603050405020304" pitchFamily="18" charset="0"/>
              </a:rPr>
              <a:t>xung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2Hz </a:t>
            </a:r>
            <a:r>
              <a:rPr lang="en-US" sz="2400" dirty="0" err="1">
                <a:latin typeface="Times New Roman" panose="02020603050405020304" pitchFamily="18" charset="0"/>
                <a:cs typeface="Times New Roman" panose="02020603050405020304" pitchFamily="18" charset="0"/>
              </a:rPr>
              <a:t>tức</a:t>
            </a:r>
            <a:r>
              <a:rPr lang="en-US" sz="2400" dirty="0">
                <a:latin typeface="Times New Roman" panose="02020603050405020304" pitchFamily="18" charset="0"/>
                <a:cs typeface="Times New Roman" panose="02020603050405020304" pitchFamily="18" charset="0"/>
              </a:rPr>
              <a:t> on-off 2 </a:t>
            </a:r>
            <a:r>
              <a:rPr lang="en-US" sz="2400" dirty="0" err="1">
                <a:latin typeface="Times New Roman" panose="02020603050405020304" pitchFamily="18" charset="0"/>
                <a:cs typeface="Times New Roman" panose="02020603050405020304" pitchFamily="18" charset="0"/>
              </a:rPr>
              <a:t>lần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giây</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- 1.25 Hz clock: </a:t>
            </a:r>
            <a:r>
              <a:rPr lang="en-US" sz="2400" dirty="0" err="1">
                <a:latin typeface="Times New Roman" panose="02020603050405020304" pitchFamily="18" charset="0"/>
                <a:cs typeface="Times New Roman" panose="02020603050405020304" pitchFamily="18" charset="0"/>
              </a:rPr>
              <a:t>xung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1.25Hz </a:t>
            </a:r>
            <a:r>
              <a:rPr lang="en-US" sz="2400" dirty="0" err="1">
                <a:latin typeface="Times New Roman" panose="02020603050405020304" pitchFamily="18" charset="0"/>
                <a:cs typeface="Times New Roman" panose="02020603050405020304" pitchFamily="18" charset="0"/>
              </a:rPr>
              <a:t>tức</a:t>
            </a:r>
            <a:r>
              <a:rPr lang="en-US" sz="2400" dirty="0">
                <a:latin typeface="Times New Roman" panose="02020603050405020304" pitchFamily="18" charset="0"/>
                <a:cs typeface="Times New Roman" panose="02020603050405020304" pitchFamily="18" charset="0"/>
              </a:rPr>
              <a:t> on-off 1.25 </a:t>
            </a:r>
            <a:r>
              <a:rPr lang="en-US" sz="2400" dirty="0" err="1">
                <a:latin typeface="Times New Roman" panose="02020603050405020304" pitchFamily="18" charset="0"/>
                <a:cs typeface="Times New Roman" panose="02020603050405020304" pitchFamily="18" charset="0"/>
              </a:rPr>
              <a:t>lần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giây</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- 1 Hz clock: </a:t>
            </a:r>
            <a:r>
              <a:rPr lang="en-US" sz="2400" dirty="0" err="1">
                <a:latin typeface="Times New Roman" panose="02020603050405020304" pitchFamily="18" charset="0"/>
                <a:cs typeface="Times New Roman" panose="02020603050405020304" pitchFamily="18" charset="0"/>
              </a:rPr>
              <a:t>xung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1Hz </a:t>
            </a:r>
            <a:r>
              <a:rPr lang="en-US" sz="2400" dirty="0" err="1">
                <a:latin typeface="Times New Roman" panose="02020603050405020304" pitchFamily="18" charset="0"/>
                <a:cs typeface="Times New Roman" panose="02020603050405020304" pitchFamily="18" charset="0"/>
              </a:rPr>
              <a:t>tức</a:t>
            </a:r>
            <a:r>
              <a:rPr lang="en-US" sz="2400" dirty="0">
                <a:latin typeface="Times New Roman" panose="02020603050405020304" pitchFamily="18" charset="0"/>
                <a:cs typeface="Times New Roman" panose="02020603050405020304" pitchFamily="18" charset="0"/>
              </a:rPr>
              <a:t> on-off 1 </a:t>
            </a:r>
            <a:r>
              <a:rPr lang="en-US" sz="2400" dirty="0" err="1">
                <a:latin typeface="Times New Roman" panose="02020603050405020304" pitchFamily="18" charset="0"/>
                <a:cs typeface="Times New Roman" panose="02020603050405020304" pitchFamily="18" charset="0"/>
              </a:rPr>
              <a:t>lần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giây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- 0.625 Hz clock: </a:t>
            </a:r>
            <a:r>
              <a:rPr lang="en-US" sz="2400" dirty="0" err="1">
                <a:latin typeface="Times New Roman" panose="02020603050405020304" pitchFamily="18" charset="0"/>
                <a:cs typeface="Times New Roman" panose="02020603050405020304" pitchFamily="18" charset="0"/>
              </a:rPr>
              <a:t>xung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0.625Hz </a:t>
            </a:r>
            <a:r>
              <a:rPr lang="en-US" sz="2400" dirty="0" err="1">
                <a:latin typeface="Times New Roman" panose="02020603050405020304" pitchFamily="18" charset="0"/>
                <a:cs typeface="Times New Roman" panose="02020603050405020304" pitchFamily="18" charset="0"/>
              </a:rPr>
              <a:t>tức</a:t>
            </a:r>
            <a:r>
              <a:rPr lang="en-US" sz="2400" dirty="0">
                <a:latin typeface="Times New Roman" panose="02020603050405020304" pitchFamily="18" charset="0"/>
                <a:cs typeface="Times New Roman" panose="02020603050405020304" pitchFamily="18" charset="0"/>
              </a:rPr>
              <a:t> on-off 0.625 </a:t>
            </a:r>
            <a:r>
              <a:rPr lang="en-US" sz="2400" dirty="0" err="1">
                <a:latin typeface="Times New Roman" panose="02020603050405020304" pitchFamily="18" charset="0"/>
                <a:cs typeface="Times New Roman" panose="02020603050405020304" pitchFamily="18" charset="0"/>
              </a:rPr>
              <a:t>lần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giây</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- 0.5 Hz clock: </a:t>
            </a:r>
            <a:r>
              <a:rPr lang="en-US" sz="2400" dirty="0" err="1">
                <a:latin typeface="Times New Roman" panose="02020603050405020304" pitchFamily="18" charset="0"/>
                <a:cs typeface="Times New Roman" panose="02020603050405020304" pitchFamily="18" charset="0"/>
              </a:rPr>
              <a:t>xung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0.5Hz </a:t>
            </a:r>
            <a:r>
              <a:rPr lang="en-US" sz="2400" dirty="0" err="1">
                <a:latin typeface="Times New Roman" panose="02020603050405020304" pitchFamily="18" charset="0"/>
                <a:cs typeface="Times New Roman" panose="02020603050405020304" pitchFamily="18" charset="0"/>
              </a:rPr>
              <a:t>tức</a:t>
            </a:r>
            <a:r>
              <a:rPr lang="en-US" sz="2400" dirty="0">
                <a:latin typeface="Times New Roman" panose="02020603050405020304" pitchFamily="18" charset="0"/>
                <a:cs typeface="Times New Roman" panose="02020603050405020304" pitchFamily="18" charset="0"/>
              </a:rPr>
              <a:t> on-off 5 </a:t>
            </a:r>
            <a:r>
              <a:rPr lang="en-US" sz="2400" dirty="0" err="1">
                <a:latin typeface="Times New Roman" panose="02020603050405020304" pitchFamily="18" charset="0"/>
                <a:cs typeface="Times New Roman" panose="02020603050405020304" pitchFamily="18" charset="0"/>
              </a:rPr>
              <a:t>lần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giây</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9338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0" name="TextBox 9">
            <a:extLst>
              <a:ext uri="{FF2B5EF4-FFF2-40B4-BE49-F238E27FC236}">
                <a16:creationId xmlns:a16="http://schemas.microsoft.com/office/drawing/2014/main" id="{A316B1EF-28CD-4B70-9218-926B0391D2F0}"/>
              </a:ext>
            </a:extLst>
          </p:cNvPr>
          <p:cNvSpPr txBox="1"/>
          <p:nvPr/>
        </p:nvSpPr>
        <p:spPr>
          <a:xfrm>
            <a:off x="499102" y="1658928"/>
            <a:ext cx="9861874" cy="1661993"/>
          </a:xfrm>
          <a:prstGeom prst="rect">
            <a:avLst/>
          </a:prstGeom>
          <a:noFill/>
        </p:spPr>
        <p:txBody>
          <a:bodyPr wrap="square">
            <a:spAutoFit/>
          </a:bodyPr>
          <a:lstStyle/>
          <a:p>
            <a:pPr marL="342900" indent="-342900" algn="l">
              <a:buFontTx/>
              <a:buChar char="-"/>
            </a:pPr>
            <a:r>
              <a:rPr lang="en-US" sz="2400" dirty="0" err="1">
                <a:latin typeface="Times New Roman" panose="02020603050405020304" pitchFamily="18" charset="0"/>
                <a:cs typeface="Times New Roman" panose="02020603050405020304" pitchFamily="18" charset="0"/>
              </a:rPr>
              <a:t>Giai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p>
          <a:p>
            <a:pPr marL="342900" indent="-342900" algn="l">
              <a:buFontTx/>
              <a:buChar char="-"/>
            </a:pPr>
            <a:endParaRPr lang="en-US" sz="2400" b="0" i="0" dirty="0">
              <a:effectLst/>
              <a:latin typeface="Times New Roman" panose="02020603050405020304" pitchFamily="18" charset="0"/>
              <a:cs typeface="Times New Roman" panose="02020603050405020304" pitchFamily="18"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F567A399-D8DD-4DBA-898C-87626FEBCEED}"/>
              </a:ext>
            </a:extLst>
          </p:cNvPr>
          <p:cNvSpPr txBox="1"/>
          <p:nvPr/>
        </p:nvSpPr>
        <p:spPr>
          <a:xfrm>
            <a:off x="393223" y="2416757"/>
            <a:ext cx="11405553" cy="3416320"/>
          </a:xfrm>
          <a:prstGeom prst="rect">
            <a:avLst/>
          </a:prstGeom>
          <a:noFill/>
        </p:spPr>
        <p:txBody>
          <a:bodyPr wrap="square">
            <a:spAutoFit/>
          </a:bodyPr>
          <a:lstStyle/>
          <a:p>
            <a:pPr marL="342900" indent="-342900">
              <a:buFontTx/>
              <a:buChar char="-"/>
            </a:pP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Bool: VD: Q0.0, I0.0, V2.3, M1.7….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Bool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0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1 (True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False). </a:t>
            </a:r>
          </a:p>
          <a:p>
            <a:pPr marL="342900" indent="-342900">
              <a:buFontTx/>
              <a:buChar char="-"/>
            </a:pPr>
            <a:endParaRPr lang="en-US" sz="2400" dirty="0">
              <a:latin typeface="Times New Roman" panose="02020603050405020304" pitchFamily="18" charset="0"/>
              <a:cs typeface="Times New Roman" panose="02020603050405020304" pitchFamily="18" charset="0"/>
            </a:endParaRPr>
          </a:p>
          <a:p>
            <a:pPr marL="342900" indent="-342900">
              <a:buFontTx/>
              <a:buChar char="-"/>
            </a:pP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Byte: 1 Byte = 8 Bit. </a:t>
            </a:r>
            <a:r>
              <a:rPr lang="en-US" sz="2400" dirty="0" err="1">
                <a:latin typeface="Times New Roman" panose="02020603050405020304" pitchFamily="18" charset="0"/>
                <a:cs typeface="Times New Roman" panose="02020603050405020304" pitchFamily="18" charset="0"/>
              </a:rPr>
              <a:t>Suy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Byle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a:latin typeface="Times New Roman" panose="02020603050405020304" pitchFamily="18" charset="0"/>
                <a:cs typeface="Times New Roman" panose="02020603050405020304" pitchFamily="18" charset="0"/>
              </a:rPr>
              <a:t>: 0-255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VD: QB0, MB3, VB10, SMB2… </a:t>
            </a:r>
          </a:p>
          <a:p>
            <a:pPr marL="342900" indent="-342900">
              <a:buFontTx/>
              <a:buChar char="-"/>
            </a:pPr>
            <a:endParaRPr lang="en-US" sz="2400" dirty="0">
              <a:latin typeface="Times New Roman" panose="02020603050405020304" pitchFamily="18" charset="0"/>
              <a:cs typeface="Times New Roman" panose="02020603050405020304" pitchFamily="18" charset="0"/>
            </a:endParaRPr>
          </a:p>
          <a:p>
            <a:pPr marL="342900" indent="-342900">
              <a:buFontTx/>
              <a:buChar char="-"/>
            </a:pP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Word: 1 Word = 2 Byte = 16 Bit. </a:t>
            </a:r>
            <a:r>
              <a:rPr lang="en-US" sz="2400" dirty="0" err="1">
                <a:latin typeface="Times New Roman" panose="02020603050405020304" pitchFamily="18" charset="0"/>
                <a:cs typeface="Times New Roman" panose="02020603050405020304" pitchFamily="18" charset="0"/>
              </a:rPr>
              <a:t>Suy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1 Word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a:latin typeface="Times New Roman" panose="02020603050405020304" pitchFamily="18" charset="0"/>
                <a:cs typeface="Times New Roman" panose="02020603050405020304" pitchFamily="18" charset="0"/>
              </a:rPr>
              <a:t>: 0÷65535</a:t>
            </a:r>
          </a:p>
          <a:p>
            <a:r>
              <a:rPr lang="en-US" sz="240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VD: IW0, QW0, MW3, </a:t>
            </a:r>
            <a:r>
              <a:rPr lang="en-US" sz="2400">
                <a:latin typeface="Times New Roman" panose="02020603050405020304" pitchFamily="18" charset="0"/>
                <a:cs typeface="Times New Roman" panose="02020603050405020304" pitchFamily="18" charset="0"/>
              </a:rPr>
              <a:t>VW10,…</a:t>
            </a:r>
          </a:p>
          <a:p>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Kiểu Double Word: 1 Dword = 2Word = 32bit.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1930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Medium"/>
              <a:ea typeface="+mn-ea"/>
              <a:cs typeface="+mn-cs"/>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TÊN BÀI : NỘI DUNG KHÓA HỌC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Người</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thực</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hiện</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2" name="Picture 1">
            <a:extLst>
              <a:ext uri="{FF2B5EF4-FFF2-40B4-BE49-F238E27FC236}">
                <a16:creationId xmlns:a16="http://schemas.microsoft.com/office/drawing/2014/main" id="{68D9FFC9-7EBC-1EE6-5BFD-615DB621DFAF}"/>
              </a:ext>
            </a:extLst>
          </p:cNvPr>
          <p:cNvPicPr>
            <a:picLocks noChangeAspect="1"/>
          </p:cNvPicPr>
          <p:nvPr/>
        </p:nvPicPr>
        <p:blipFill>
          <a:blip r:embed="rId4"/>
          <a:stretch>
            <a:fillRect/>
          </a:stretch>
        </p:blipFill>
        <p:spPr>
          <a:xfrm>
            <a:off x="1069674" y="1368730"/>
            <a:ext cx="9572511" cy="5386255"/>
          </a:xfrm>
          <a:prstGeom prst="rect">
            <a:avLst/>
          </a:prstGeom>
        </p:spPr>
      </p:pic>
    </p:spTree>
    <p:extLst>
      <p:ext uri="{BB962C8B-B14F-4D97-AF65-F5344CB8AC3E}">
        <p14:creationId xmlns:p14="http://schemas.microsoft.com/office/powerpoint/2010/main" val="4222727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0" name="TextBox 9">
            <a:extLst>
              <a:ext uri="{FF2B5EF4-FFF2-40B4-BE49-F238E27FC236}">
                <a16:creationId xmlns:a16="http://schemas.microsoft.com/office/drawing/2014/main" id="{A316B1EF-28CD-4B70-9218-926B0391D2F0}"/>
              </a:ext>
            </a:extLst>
          </p:cNvPr>
          <p:cNvSpPr txBox="1"/>
          <p:nvPr/>
        </p:nvSpPr>
        <p:spPr>
          <a:xfrm>
            <a:off x="499102" y="1658928"/>
            <a:ext cx="9861874" cy="1661993"/>
          </a:xfrm>
          <a:prstGeom prst="rect">
            <a:avLst/>
          </a:prstGeom>
          <a:noFill/>
        </p:spPr>
        <p:txBody>
          <a:bodyPr wrap="square">
            <a:spAutoFit/>
          </a:bodyPr>
          <a:lstStyle/>
          <a:p>
            <a:pPr marL="342900" indent="-342900" algn="l">
              <a:buFontTx/>
              <a:buChar char="-"/>
            </a:pPr>
            <a:r>
              <a:rPr lang="en-US" sz="2400" dirty="0" err="1">
                <a:latin typeface="Times New Roman" panose="02020603050405020304" pitchFamily="18" charset="0"/>
                <a:cs typeface="Times New Roman" panose="02020603050405020304" pitchFamily="18" charset="0"/>
              </a:rPr>
              <a:t>Giai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p>
          <a:p>
            <a:pPr marL="342900" indent="-342900" algn="l">
              <a:buFontTx/>
              <a:buChar char="-"/>
            </a:pPr>
            <a:endParaRPr lang="en-US" sz="2400" b="0" i="0" dirty="0">
              <a:effectLst/>
              <a:latin typeface="Times New Roman" panose="02020603050405020304" pitchFamily="18" charset="0"/>
              <a:cs typeface="Times New Roman" panose="02020603050405020304" pitchFamily="18"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F567A399-D8DD-4DBA-898C-87626FEBCEED}"/>
              </a:ext>
            </a:extLst>
          </p:cNvPr>
          <p:cNvSpPr txBox="1"/>
          <p:nvPr/>
        </p:nvSpPr>
        <p:spPr>
          <a:xfrm>
            <a:off x="393223" y="2416757"/>
            <a:ext cx="11405553" cy="461665"/>
          </a:xfrm>
          <a:prstGeom prst="rect">
            <a:avLst/>
          </a:prstGeom>
          <a:noFill/>
        </p:spPr>
        <p:txBody>
          <a:bodyPr wrap="square">
            <a:spAutoFit/>
          </a:bodyPr>
          <a:lstStyle/>
          <a:p>
            <a:pPr marL="342900" indent="-342900">
              <a:buFontTx/>
              <a:buChar char="-"/>
            </a:pPr>
            <a:r>
              <a:rPr lang="en-US" sz="2400" dirty="0" err="1">
                <a:latin typeface="Times New Roman" panose="02020603050405020304" pitchFamily="18" charset="0"/>
                <a:cs typeface="Times New Roman" panose="02020603050405020304" pitchFamily="18" charset="0"/>
              </a:rPr>
              <a:t>Interger</a:t>
            </a:r>
            <a:r>
              <a:rPr lang="en-US" sz="2400" dirty="0">
                <a:latin typeface="Times New Roman" panose="02020603050405020304" pitchFamily="18" charset="0"/>
                <a:cs typeface="Times New Roman" panose="02020603050405020304" pitchFamily="18" charset="0"/>
              </a:rPr>
              <a:t> : </a:t>
            </a:r>
            <a:endParaRPr lang="en-US"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7FC51A-15D7-4BC8-B744-2568B8E168D0}"/>
              </a:ext>
            </a:extLst>
          </p:cNvPr>
          <p:cNvPicPr>
            <a:picLocks noChangeAspect="1"/>
          </p:cNvPicPr>
          <p:nvPr/>
        </p:nvPicPr>
        <p:blipFill>
          <a:blip r:embed="rId4"/>
          <a:stretch>
            <a:fillRect/>
          </a:stretch>
        </p:blipFill>
        <p:spPr>
          <a:xfrm>
            <a:off x="1345326" y="3320921"/>
            <a:ext cx="9734550" cy="2590800"/>
          </a:xfrm>
          <a:prstGeom prst="rect">
            <a:avLst/>
          </a:prstGeom>
        </p:spPr>
      </p:pic>
    </p:spTree>
    <p:extLst>
      <p:ext uri="{BB962C8B-B14F-4D97-AF65-F5344CB8AC3E}">
        <p14:creationId xmlns:p14="http://schemas.microsoft.com/office/powerpoint/2010/main" val="2618735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0" name="TextBox 9">
            <a:extLst>
              <a:ext uri="{FF2B5EF4-FFF2-40B4-BE49-F238E27FC236}">
                <a16:creationId xmlns:a16="http://schemas.microsoft.com/office/drawing/2014/main" id="{A316B1EF-28CD-4B70-9218-926B0391D2F0}"/>
              </a:ext>
            </a:extLst>
          </p:cNvPr>
          <p:cNvSpPr txBox="1"/>
          <p:nvPr/>
        </p:nvSpPr>
        <p:spPr>
          <a:xfrm>
            <a:off x="499102" y="1658928"/>
            <a:ext cx="9861874" cy="1661993"/>
          </a:xfrm>
          <a:prstGeom prst="rect">
            <a:avLst/>
          </a:prstGeom>
          <a:noFill/>
        </p:spPr>
        <p:txBody>
          <a:bodyPr wrap="square">
            <a:spAutoFit/>
          </a:bodyPr>
          <a:lstStyle/>
          <a:p>
            <a:pPr marL="342900" indent="-342900" algn="l">
              <a:buFontTx/>
              <a:buChar char="-"/>
            </a:pPr>
            <a:r>
              <a:rPr lang="en-US" sz="2400" dirty="0" err="1">
                <a:latin typeface="Times New Roman" panose="02020603050405020304" pitchFamily="18" charset="0"/>
                <a:cs typeface="Times New Roman" panose="02020603050405020304" pitchFamily="18" charset="0"/>
              </a:rPr>
              <a:t>Giai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p>
          <a:p>
            <a:pPr marL="342900" indent="-342900" algn="l">
              <a:buFontTx/>
              <a:buChar char="-"/>
            </a:pPr>
            <a:endParaRPr lang="en-US" sz="2400" b="0" i="0" dirty="0">
              <a:effectLst/>
              <a:latin typeface="Times New Roman" panose="02020603050405020304" pitchFamily="18" charset="0"/>
              <a:cs typeface="Times New Roman" panose="02020603050405020304" pitchFamily="18"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F567A399-D8DD-4DBA-898C-87626FEBCEED}"/>
              </a:ext>
            </a:extLst>
          </p:cNvPr>
          <p:cNvSpPr txBox="1"/>
          <p:nvPr/>
        </p:nvSpPr>
        <p:spPr>
          <a:xfrm>
            <a:off x="393223" y="2416757"/>
            <a:ext cx="11405553" cy="2677656"/>
          </a:xfrm>
          <a:prstGeom prst="rect">
            <a:avLst/>
          </a:prstGeom>
          <a:noFill/>
        </p:spPr>
        <p:txBody>
          <a:bodyPr wrap="square">
            <a:spAutoFit/>
          </a:bodyPr>
          <a:lstStyle/>
          <a:p>
            <a:pPr marL="342900" indent="-342900">
              <a:buFontTx/>
              <a:buChar char="-"/>
            </a:pPr>
            <a:r>
              <a:rPr lang="en-US" sz="2400" dirty="0" err="1">
                <a:latin typeface="Times New Roman" panose="02020603050405020304" pitchFamily="18" charset="0"/>
                <a:cs typeface="Times New Roman" panose="02020603050405020304" pitchFamily="18" charset="0"/>
              </a:rPr>
              <a:t>Interger</a:t>
            </a:r>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Usint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interger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8 bit </a:t>
            </a:r>
          </a:p>
          <a:p>
            <a:r>
              <a:rPr lang="en-US" sz="2400" dirty="0">
                <a:latin typeface="Times New Roman" panose="02020603050405020304" pitchFamily="18" charset="0"/>
                <a:cs typeface="Times New Roman" panose="02020603050405020304" pitchFamily="18" charset="0"/>
              </a:rPr>
              <a:t>+ Sint :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interger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8 bit </a:t>
            </a:r>
          </a:p>
          <a:p>
            <a:r>
              <a:rPr lang="en-US" sz="2400" dirty="0">
                <a:latin typeface="Times New Roman" panose="02020603050405020304" pitchFamily="18" charset="0"/>
                <a:cs typeface="Times New Roman" panose="02020603050405020304" pitchFamily="18" charset="0"/>
              </a:rPr>
              <a:t>+ Unit :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interger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16 bit </a:t>
            </a: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Int :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interger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16 bit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Udint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interger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32 bit </a:t>
            </a:r>
          </a:p>
          <a:p>
            <a:r>
              <a:rPr lang="en-US" sz="2400" dirty="0">
                <a:latin typeface="Times New Roman" panose="02020603050405020304" pitchFamily="18" charset="0"/>
                <a:cs typeface="Times New Roman" panose="02020603050405020304" pitchFamily="18" charset="0"/>
              </a:rPr>
              <a:t>+ Dint :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interger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32 bit </a:t>
            </a:r>
          </a:p>
        </p:txBody>
      </p:sp>
    </p:spTree>
    <p:extLst>
      <p:ext uri="{BB962C8B-B14F-4D97-AF65-F5344CB8AC3E}">
        <p14:creationId xmlns:p14="http://schemas.microsoft.com/office/powerpoint/2010/main" val="1662134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0" name="TextBox 9">
            <a:extLst>
              <a:ext uri="{FF2B5EF4-FFF2-40B4-BE49-F238E27FC236}">
                <a16:creationId xmlns:a16="http://schemas.microsoft.com/office/drawing/2014/main" id="{A316B1EF-28CD-4B70-9218-926B0391D2F0}"/>
              </a:ext>
            </a:extLst>
          </p:cNvPr>
          <p:cNvSpPr txBox="1"/>
          <p:nvPr/>
        </p:nvSpPr>
        <p:spPr>
          <a:xfrm>
            <a:off x="499102" y="1658928"/>
            <a:ext cx="9861874" cy="1661993"/>
          </a:xfrm>
          <a:prstGeom prst="rect">
            <a:avLst/>
          </a:prstGeom>
          <a:noFill/>
        </p:spPr>
        <p:txBody>
          <a:bodyPr wrap="square">
            <a:spAutoFit/>
          </a:bodyPr>
          <a:lstStyle/>
          <a:p>
            <a:pPr marL="342900" indent="-342900" algn="l">
              <a:buFontTx/>
              <a:buChar char="-"/>
            </a:pPr>
            <a:r>
              <a:rPr lang="en-US" sz="2400" dirty="0" err="1">
                <a:latin typeface="Times New Roman" panose="02020603050405020304" pitchFamily="18" charset="0"/>
                <a:cs typeface="Times New Roman" panose="02020603050405020304" pitchFamily="18" charset="0"/>
              </a:rPr>
              <a:t>Giai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p>
          <a:p>
            <a:pPr marL="342900" indent="-342900" algn="l">
              <a:buFontTx/>
              <a:buChar char="-"/>
            </a:pPr>
            <a:endParaRPr lang="en-US" sz="2400" b="0" i="0" dirty="0">
              <a:effectLst/>
              <a:latin typeface="Times New Roman" panose="02020603050405020304" pitchFamily="18" charset="0"/>
              <a:cs typeface="Times New Roman" panose="02020603050405020304" pitchFamily="18"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F567A399-D8DD-4DBA-898C-87626FEBCEED}"/>
              </a:ext>
            </a:extLst>
          </p:cNvPr>
          <p:cNvSpPr txBox="1"/>
          <p:nvPr/>
        </p:nvSpPr>
        <p:spPr>
          <a:xfrm>
            <a:off x="393223" y="2416757"/>
            <a:ext cx="11405553" cy="461665"/>
          </a:xfrm>
          <a:prstGeom prst="rect">
            <a:avLst/>
          </a:prstGeom>
          <a:noFill/>
        </p:spPr>
        <p:txBody>
          <a:bodyPr wrap="square">
            <a:spAutoFit/>
          </a:bodyPr>
          <a:lstStyle/>
          <a:p>
            <a:pPr marL="342900" indent="-342900">
              <a:buFontTx/>
              <a:buChar char="-"/>
            </a:pPr>
            <a:r>
              <a:rPr lang="en-US" sz="2400" dirty="0">
                <a:latin typeface="Times New Roman" panose="02020603050405020304" pitchFamily="18" charset="0"/>
                <a:cs typeface="Times New Roman" panose="02020603050405020304" pitchFamily="18" charset="0"/>
              </a:rPr>
              <a:t>Real : </a:t>
            </a:r>
          </a:p>
        </p:txBody>
      </p:sp>
      <p:pic>
        <p:nvPicPr>
          <p:cNvPr id="4" name="Picture 3">
            <a:extLst>
              <a:ext uri="{FF2B5EF4-FFF2-40B4-BE49-F238E27FC236}">
                <a16:creationId xmlns:a16="http://schemas.microsoft.com/office/drawing/2014/main" id="{22C1D420-DF90-4561-A8BC-4EBDC4104CAF}"/>
              </a:ext>
            </a:extLst>
          </p:cNvPr>
          <p:cNvPicPr>
            <a:picLocks noChangeAspect="1"/>
          </p:cNvPicPr>
          <p:nvPr/>
        </p:nvPicPr>
        <p:blipFill>
          <a:blip r:embed="rId4"/>
          <a:stretch>
            <a:fillRect/>
          </a:stretch>
        </p:blipFill>
        <p:spPr>
          <a:xfrm>
            <a:off x="1212858" y="3164241"/>
            <a:ext cx="10350889" cy="3179419"/>
          </a:xfrm>
          <a:prstGeom prst="rect">
            <a:avLst/>
          </a:prstGeom>
        </p:spPr>
      </p:pic>
    </p:spTree>
    <p:extLst>
      <p:ext uri="{BB962C8B-B14F-4D97-AF65-F5344CB8AC3E}">
        <p14:creationId xmlns:p14="http://schemas.microsoft.com/office/powerpoint/2010/main" val="4239334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0" name="TextBox 9">
            <a:extLst>
              <a:ext uri="{FF2B5EF4-FFF2-40B4-BE49-F238E27FC236}">
                <a16:creationId xmlns:a16="http://schemas.microsoft.com/office/drawing/2014/main" id="{A316B1EF-28CD-4B70-9218-926B0391D2F0}"/>
              </a:ext>
            </a:extLst>
          </p:cNvPr>
          <p:cNvSpPr txBox="1"/>
          <p:nvPr/>
        </p:nvSpPr>
        <p:spPr>
          <a:xfrm>
            <a:off x="499102" y="1658928"/>
            <a:ext cx="9861874" cy="1661993"/>
          </a:xfrm>
          <a:prstGeom prst="rect">
            <a:avLst/>
          </a:prstGeom>
          <a:noFill/>
        </p:spPr>
        <p:txBody>
          <a:bodyPr wrap="square">
            <a:spAutoFit/>
          </a:bodyPr>
          <a:lstStyle/>
          <a:p>
            <a:pPr marL="342900" indent="-342900" algn="l">
              <a:buFontTx/>
              <a:buChar char="-"/>
            </a:pPr>
            <a:r>
              <a:rPr lang="en-US" sz="2400" dirty="0" err="1">
                <a:latin typeface="Times New Roman" panose="02020603050405020304" pitchFamily="18" charset="0"/>
                <a:cs typeface="Times New Roman" panose="02020603050405020304" pitchFamily="18" charset="0"/>
              </a:rPr>
              <a:t>Giai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p>
          <a:p>
            <a:pPr marL="342900" indent="-342900" algn="l">
              <a:buFontTx/>
              <a:buChar char="-"/>
            </a:pPr>
            <a:endParaRPr lang="en-US" sz="2400" b="0" i="0" dirty="0">
              <a:effectLst/>
              <a:latin typeface="Times New Roman" panose="02020603050405020304" pitchFamily="18" charset="0"/>
              <a:cs typeface="Times New Roman" panose="02020603050405020304" pitchFamily="18"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F567A399-D8DD-4DBA-898C-87626FEBCEED}"/>
              </a:ext>
            </a:extLst>
          </p:cNvPr>
          <p:cNvSpPr txBox="1"/>
          <p:nvPr/>
        </p:nvSpPr>
        <p:spPr>
          <a:xfrm>
            <a:off x="393223" y="2416757"/>
            <a:ext cx="11405553" cy="1200329"/>
          </a:xfrm>
          <a:prstGeom prst="rect">
            <a:avLst/>
          </a:prstGeom>
          <a:noFill/>
        </p:spPr>
        <p:txBody>
          <a:bodyPr wrap="square">
            <a:spAutoFit/>
          </a:bodyPr>
          <a:lstStyle/>
          <a:p>
            <a:pPr marL="342900" indent="-342900">
              <a:buFontTx/>
              <a:buChar char="-"/>
            </a:pPr>
            <a:r>
              <a:rPr lang="en-US" sz="2400" dirty="0">
                <a:latin typeface="Times New Roman" panose="02020603050405020304" pitchFamily="18" charset="0"/>
                <a:cs typeface="Times New Roman" panose="02020603050405020304" pitchFamily="18" charset="0"/>
              </a:rPr>
              <a:t>Real : </a:t>
            </a:r>
          </a:p>
          <a:p>
            <a:r>
              <a:rPr lang="en-US" sz="2400" dirty="0">
                <a:latin typeface="Times New Roman" panose="02020603050405020304" pitchFamily="18" charset="0"/>
                <a:cs typeface="Times New Roman" panose="02020603050405020304" pitchFamily="18" charset="0"/>
              </a:rPr>
              <a:t>+ Real :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32 bit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Lreal</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64 bit </a:t>
            </a:r>
          </a:p>
        </p:txBody>
      </p:sp>
    </p:spTree>
    <p:extLst>
      <p:ext uri="{BB962C8B-B14F-4D97-AF65-F5344CB8AC3E}">
        <p14:creationId xmlns:p14="http://schemas.microsoft.com/office/powerpoint/2010/main" val="1260221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407403" y="586623"/>
            <a:ext cx="4868417"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a:t>
            </a:r>
            <a:r>
              <a:rPr lang="en-US" dirty="0">
                <a:latin typeface="Arial" panose="020B0604020202020204" pitchFamily="34" charset="0"/>
                <a:cs typeface="Arial" panose="020B0604020202020204" pitchFamily="34" charset="0"/>
              </a:rPr>
              <a:t>NỘI DUNG KHÓA HỌC </a:t>
            </a:r>
            <a:endParaRPr lang="en-US"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0" name="TextBox 9">
            <a:extLst>
              <a:ext uri="{FF2B5EF4-FFF2-40B4-BE49-F238E27FC236}">
                <a16:creationId xmlns:a16="http://schemas.microsoft.com/office/drawing/2014/main" id="{A316B1EF-28CD-4B70-9218-926B0391D2F0}"/>
              </a:ext>
            </a:extLst>
          </p:cNvPr>
          <p:cNvSpPr txBox="1"/>
          <p:nvPr/>
        </p:nvSpPr>
        <p:spPr>
          <a:xfrm>
            <a:off x="499102" y="1658928"/>
            <a:ext cx="9861874" cy="1661993"/>
          </a:xfrm>
          <a:prstGeom prst="rect">
            <a:avLst/>
          </a:prstGeom>
          <a:noFill/>
        </p:spPr>
        <p:txBody>
          <a:bodyPr wrap="square">
            <a:spAutoFit/>
          </a:bodyPr>
          <a:lstStyle/>
          <a:p>
            <a:pPr marL="342900" indent="-342900" algn="l">
              <a:buFontTx/>
              <a:buChar char="-"/>
            </a:pPr>
            <a:r>
              <a:rPr lang="en-US" sz="2400" dirty="0" err="1">
                <a:latin typeface="Times New Roman" panose="02020603050405020304" pitchFamily="18" charset="0"/>
                <a:cs typeface="Times New Roman" panose="02020603050405020304" pitchFamily="18" charset="0"/>
              </a:rPr>
              <a:t>Giai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p>
          <a:p>
            <a:pPr marL="342900" indent="-342900" algn="l">
              <a:buFontTx/>
              <a:buChar char="-"/>
            </a:pPr>
            <a:endParaRPr lang="en-US" sz="2400" b="0" i="0" dirty="0">
              <a:effectLst/>
              <a:latin typeface="Times New Roman" panose="02020603050405020304" pitchFamily="18" charset="0"/>
              <a:cs typeface="Times New Roman" panose="02020603050405020304" pitchFamily="18"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F567A399-D8DD-4DBA-898C-87626FEBCEED}"/>
              </a:ext>
            </a:extLst>
          </p:cNvPr>
          <p:cNvSpPr txBox="1"/>
          <p:nvPr/>
        </p:nvSpPr>
        <p:spPr>
          <a:xfrm>
            <a:off x="393224" y="2416757"/>
            <a:ext cx="3846268" cy="3416320"/>
          </a:xfrm>
          <a:prstGeom prst="rect">
            <a:avLst/>
          </a:prstGeom>
          <a:noFill/>
        </p:spPr>
        <p:txBody>
          <a:bodyPr wrap="square">
            <a:spAutoFit/>
          </a:bodyPr>
          <a:lstStyle/>
          <a:p>
            <a:pPr marL="342900" indent="-342900">
              <a:buFontTx/>
              <a:buChar char="-"/>
            </a:pPr>
            <a:r>
              <a:rPr lang="en-US" sz="2400" dirty="0">
                <a:latin typeface="Times New Roman" panose="02020603050405020304" pitchFamily="18" charset="0"/>
                <a:cs typeface="Times New Roman" panose="02020603050405020304" pitchFamily="18" charset="0"/>
              </a:rPr>
              <a:t>Array :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interface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OB , FB ,FC ,DB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97B2C02-DD24-45EB-9705-494D1462E44C}"/>
              </a:ext>
            </a:extLst>
          </p:cNvPr>
          <p:cNvPicPr>
            <a:picLocks noChangeAspect="1"/>
          </p:cNvPicPr>
          <p:nvPr/>
        </p:nvPicPr>
        <p:blipFill>
          <a:blip r:embed="rId4"/>
          <a:stretch>
            <a:fillRect/>
          </a:stretch>
        </p:blipFill>
        <p:spPr>
          <a:xfrm>
            <a:off x="4513593" y="2604217"/>
            <a:ext cx="7179305" cy="2324531"/>
          </a:xfrm>
          <a:prstGeom prst="rect">
            <a:avLst/>
          </a:prstGeom>
        </p:spPr>
      </p:pic>
    </p:spTree>
    <p:extLst>
      <p:ext uri="{BB962C8B-B14F-4D97-AF65-F5344CB8AC3E}">
        <p14:creationId xmlns:p14="http://schemas.microsoft.com/office/powerpoint/2010/main" val="312641121"/>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TM02900722[[fn=Ion Boardroom]]</Template>
  <TotalTime>1327</TotalTime>
  <Words>2103</Words>
  <Application>Microsoft Office PowerPoint</Application>
  <PresentationFormat>Widescreen</PresentationFormat>
  <Paragraphs>231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Franklin Gothic Demi Cond</vt:lpstr>
      <vt:lpstr>Franklin Gothic Medium</vt:lpstr>
      <vt:lpstr>Times New Roman</vt:lpstr>
      <vt:lpstr>Wingdings</vt:lpstr>
      <vt:lpstr>JuxtaposeVTI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Duy Binh</dc:creator>
  <cp:lastModifiedBy>NGUYEN</cp:lastModifiedBy>
  <cp:revision>25</cp:revision>
  <dcterms:created xsi:type="dcterms:W3CDTF">2022-01-26T10:07:13Z</dcterms:created>
  <dcterms:modified xsi:type="dcterms:W3CDTF">2022-07-03T07:21:14Z</dcterms:modified>
</cp:coreProperties>
</file>