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7" r:id="rId2"/>
    <p:sldId id="262" r:id="rId3"/>
    <p:sldId id="263" r:id="rId4"/>
    <p:sldId id="264" r:id="rId5"/>
    <p:sldId id="268" r:id="rId6"/>
    <p:sldId id="269" r:id="rId7"/>
    <p:sldId id="270" r:id="rId8"/>
    <p:sldId id="265" r:id="rId9"/>
    <p:sldId id="266" r:id="rId10"/>
    <p:sldId id="267" r:id="rId11"/>
    <p:sldId id="271" r:id="rId12"/>
    <p:sldId id="258" r:id="rId13"/>
    <p:sldId id="259" r:id="rId14"/>
    <p:sldId id="260" r:id="rId15"/>
    <p:sldId id="26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MT" initials="G" lastIdx="4" clrIdx="0">
    <p:extLst>
      <p:ext uri="{19B8F6BF-5375-455C-9EA6-DF929625EA0E}">
        <p15:presenceInfo xmlns:p15="http://schemas.microsoft.com/office/powerpoint/2012/main" userId="GM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varScale="1">
        <p:scale>
          <a:sx n="111" d="100"/>
          <a:sy n="111" d="100"/>
        </p:scale>
        <p:origin x="6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6/24/2022</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93057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6/24/2022</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5420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6/24/2022</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59436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6/24/2022</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564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6/24/2022</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00793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6/24/2022</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72419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6/24/2022</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6712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6/24/2022</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2961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6/24/2022</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58416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6/24/2022</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41933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6/24/2022</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949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6/24/2022</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1636932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852486" y="3096628"/>
            <a:ext cx="10183054" cy="1938992"/>
          </a:xfrm>
          <a:prstGeom prst="rect">
            <a:avLst/>
          </a:prstGeom>
          <a:noFill/>
        </p:spPr>
        <p:txBody>
          <a:bodyPr wrap="square">
            <a:spAutoFit/>
          </a:bodyPr>
          <a:lstStyle/>
          <a:p>
            <a:pPr marL="342900" indent="-342900" algn="l">
              <a:buFontTx/>
              <a:buChar char="-"/>
            </a:pPr>
            <a:r>
              <a:rPr lang="en-US" sz="2400" b="0" i="0" dirty="0" err="1">
                <a:effectLst/>
                <a:latin typeface="Times New Roman" panose="02020603050405020304" pitchFamily="18" charset="0"/>
                <a:cs typeface="Times New Roman" panose="02020603050405020304" pitchFamily="18" charset="0"/>
              </a:rPr>
              <a:t>Cấu</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trúc</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chương</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trình</a:t>
            </a:r>
            <a:r>
              <a:rPr lang="en-US" sz="2400" b="0" i="0" dirty="0">
                <a:effectLst/>
                <a:latin typeface="Times New Roman" panose="02020603050405020304" pitchFamily="18" charset="0"/>
                <a:cs typeface="Times New Roman" panose="02020603050405020304" pitchFamily="18" charset="0"/>
              </a:rPr>
              <a:t> Tia Portal</a:t>
            </a:r>
            <a:r>
              <a:rPr lang="vi-VN" sz="2400" b="0" i="0" dirty="0">
                <a:effectLst/>
                <a:latin typeface="Times New Roman" panose="02020603050405020304" pitchFamily="18" charset="0"/>
                <a:cs typeface="Times New Roman" panose="02020603050405020304" pitchFamily="18" charset="0"/>
              </a:rPr>
              <a:t>?</a:t>
            </a:r>
            <a:endParaRPr lang="en-US" sz="2400" b="0" i="0" dirty="0">
              <a:effectLst/>
              <a:latin typeface="Times New Roman" panose="02020603050405020304" pitchFamily="18" charset="0"/>
              <a:cs typeface="Times New Roman" panose="02020603050405020304" pitchFamily="18" charset="0"/>
            </a:endParaRPr>
          </a:p>
          <a:p>
            <a:pPr marL="342900" indent="-342900" algn="l">
              <a:buFontTx/>
              <a:buChar char="-"/>
            </a:pPr>
            <a:endParaRPr lang="en-US" sz="2400" b="0" i="0" dirty="0">
              <a:effectLst/>
              <a:latin typeface="Times New Roman" panose="02020603050405020304" pitchFamily="18" charset="0"/>
              <a:cs typeface="Times New Roman" panose="02020603050405020304" pitchFamily="18" charset="0"/>
            </a:endParaRPr>
          </a:p>
          <a:p>
            <a:pPr marL="342900" indent="-342900" algn="l">
              <a:buFontTx/>
              <a:buChar char="-"/>
            </a:pPr>
            <a:r>
              <a:rPr lang="vi-VN"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Ngôn</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ngữ</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lập</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a:t>
            </a:r>
            <a:endParaRPr lang="en-US" sz="2400" b="0" i="0" dirty="0">
              <a:effectLst/>
              <a:latin typeface="Times New Roman" panose="02020603050405020304" pitchFamily="18" charset="0"/>
              <a:cs typeface="Times New Roman" panose="02020603050405020304" pitchFamily="18" charset="0"/>
            </a:endParaRPr>
          </a:p>
          <a:p>
            <a:pPr marL="342900" indent="-342900" algn="l">
              <a:buFontTx/>
              <a:buChar char="-"/>
            </a:pPr>
            <a:endParaRPr lang="en-US" sz="2400" b="0" i="0" dirty="0">
              <a:effectLst/>
              <a:latin typeface="Times New Roman" panose="02020603050405020304" pitchFamily="18" charset="0"/>
              <a:cs typeface="Times New Roman" panose="02020603050405020304" pitchFamily="18" charset="0"/>
            </a:endParaRPr>
          </a:p>
          <a:p>
            <a:pPr marL="342900" indent="-342900" algn="l">
              <a:buFontTx/>
              <a:buChar char="-"/>
            </a:pP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liệu</a:t>
            </a:r>
            <a:r>
              <a:rPr lang="en-US" sz="240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559F7A6-5877-4193-8082-B6DCCA11BA69}"/>
              </a:ext>
            </a:extLst>
          </p:cNvPr>
          <p:cNvSpPr txBox="1"/>
          <p:nvPr/>
        </p:nvSpPr>
        <p:spPr>
          <a:xfrm>
            <a:off x="852486" y="2465194"/>
            <a:ext cx="6096000"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NỘI DUNG TÌM HIỂU : .</a:t>
            </a: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843619" y="599635"/>
            <a:ext cx="4535908"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KHÁI NIỆM VỀ LẬP TRÌNH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Tree>
    <p:extLst>
      <p:ext uri="{BB962C8B-B14F-4D97-AF65-F5344CB8AC3E}">
        <p14:creationId xmlns:p14="http://schemas.microsoft.com/office/powerpoint/2010/main" val="3812563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766834"/>
            <a:ext cx="10183054" cy="461665"/>
          </a:xfrm>
          <a:prstGeom prst="rect">
            <a:avLst/>
          </a:prstGeom>
          <a:noFill/>
        </p:spPr>
        <p:txBody>
          <a:bodyPr wrap="square">
            <a:spAutoFit/>
          </a:bodyPr>
          <a:lstStyle/>
          <a:p>
            <a:pPr marL="342900" indent="-342900" algn="l">
              <a:buFontTx/>
              <a:buChar char="-"/>
            </a:pP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Cấu</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trúc</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chương</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trình</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Tia Portal</a:t>
            </a:r>
            <a:r>
              <a:rPr lang="vi-VN" sz="2400" b="0" i="0" dirty="0">
                <a:solidFill>
                  <a:schemeClr val="accent4">
                    <a:lumMod val="75000"/>
                  </a:schemeClr>
                </a:solidFill>
                <a:effectLst/>
                <a:latin typeface="Times New Roman" panose="02020603050405020304" pitchFamily="18" charset="0"/>
                <a:cs typeface="Times New Roman" panose="02020603050405020304" pitchFamily="18" charset="0"/>
              </a:rPr>
              <a:t>? </a:t>
            </a:r>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843619" y="599635"/>
            <a:ext cx="4535908"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KHÁI NIỆM VỀ LẬP TRÌNH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2" name="TextBox 11">
            <a:extLst>
              <a:ext uri="{FF2B5EF4-FFF2-40B4-BE49-F238E27FC236}">
                <a16:creationId xmlns:a16="http://schemas.microsoft.com/office/drawing/2014/main" id="{C0CE02B2-168D-495D-BE58-8A1A956D8E86}"/>
              </a:ext>
            </a:extLst>
          </p:cNvPr>
          <p:cNvSpPr txBox="1"/>
          <p:nvPr/>
        </p:nvSpPr>
        <p:spPr>
          <a:xfrm>
            <a:off x="605308" y="2281092"/>
            <a:ext cx="4713281" cy="3416320"/>
          </a:xfrm>
          <a:prstGeom prst="rect">
            <a:avLst/>
          </a:prstGeom>
          <a:noFill/>
        </p:spPr>
        <p:txBody>
          <a:bodyPr wrap="square">
            <a:spAutoFit/>
          </a:bodyPr>
          <a:lstStyle/>
          <a:p>
            <a:r>
              <a:rPr lang="vi-VN" sz="2400" dirty="0">
                <a:latin typeface="Times New Roman" panose="02020603050405020304" pitchFamily="18" charset="0"/>
                <a:cs typeface="Times New Roman" panose="02020603050405020304" pitchFamily="18" charset="0"/>
              </a:rPr>
              <a:t>Khối DB (Data Block): Khối chứa các dữ liệu cần thiết để thực hiện chương trình. Các tham số của khối do người d ng tự đặt .Một chương trình ứng dụng có thể có nhiều khối DB và các khối DB này được phân biệt với nhau bằng một số nguyên sau nhóm kí tự DB. Ví dụ: DB1,DB2,...</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4DA249E-5100-4CB9-BFFD-249E990B7EE7}"/>
              </a:ext>
            </a:extLst>
          </p:cNvPr>
          <p:cNvPicPr>
            <a:picLocks noChangeAspect="1"/>
          </p:cNvPicPr>
          <p:nvPr/>
        </p:nvPicPr>
        <p:blipFill>
          <a:blip r:embed="rId4"/>
          <a:stretch>
            <a:fillRect/>
          </a:stretch>
        </p:blipFill>
        <p:spPr>
          <a:xfrm>
            <a:off x="5320148" y="1333569"/>
            <a:ext cx="6048076" cy="5239928"/>
          </a:xfrm>
          <a:prstGeom prst="rect">
            <a:avLst/>
          </a:prstGeom>
        </p:spPr>
      </p:pic>
    </p:spTree>
    <p:extLst>
      <p:ext uri="{BB962C8B-B14F-4D97-AF65-F5344CB8AC3E}">
        <p14:creationId xmlns:p14="http://schemas.microsoft.com/office/powerpoint/2010/main" val="366581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766834"/>
            <a:ext cx="10183054" cy="461665"/>
          </a:xfrm>
          <a:prstGeom prst="rect">
            <a:avLst/>
          </a:prstGeom>
          <a:noFill/>
        </p:spPr>
        <p:txBody>
          <a:bodyPr wrap="square">
            <a:spAutoFit/>
          </a:bodyPr>
          <a:lstStyle/>
          <a:p>
            <a:pPr marL="342900" indent="-342900" algn="l">
              <a:buFontTx/>
              <a:buChar char="-"/>
            </a:pP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Cấu</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trúc</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chương</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trình</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Tia Portal</a:t>
            </a:r>
            <a:r>
              <a:rPr lang="vi-VN" sz="2400" b="0" i="0" dirty="0">
                <a:solidFill>
                  <a:schemeClr val="accent4">
                    <a:lumMod val="75000"/>
                  </a:schemeClr>
                </a:solidFill>
                <a:effectLst/>
                <a:latin typeface="Times New Roman" panose="02020603050405020304" pitchFamily="18" charset="0"/>
                <a:cs typeface="Times New Roman" panose="02020603050405020304" pitchFamily="18" charset="0"/>
              </a:rPr>
              <a:t>? </a:t>
            </a:r>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843619" y="599635"/>
            <a:ext cx="4535908"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KHÁI NIỆM VỀ LẬP TRÌNH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2" name="TextBox 11">
            <a:extLst>
              <a:ext uri="{FF2B5EF4-FFF2-40B4-BE49-F238E27FC236}">
                <a16:creationId xmlns:a16="http://schemas.microsoft.com/office/drawing/2014/main" id="{C0CE02B2-168D-495D-BE58-8A1A956D8E86}"/>
              </a:ext>
            </a:extLst>
          </p:cNvPr>
          <p:cNvSpPr txBox="1"/>
          <p:nvPr/>
        </p:nvSpPr>
        <p:spPr>
          <a:xfrm>
            <a:off x="2863599" y="6141565"/>
            <a:ext cx="7252463" cy="461665"/>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nhớ</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FB/FC/DB </a:t>
            </a:r>
          </a:p>
        </p:txBody>
      </p:sp>
      <p:pic>
        <p:nvPicPr>
          <p:cNvPr id="4" name="Picture 3">
            <a:extLst>
              <a:ext uri="{FF2B5EF4-FFF2-40B4-BE49-F238E27FC236}">
                <a16:creationId xmlns:a16="http://schemas.microsoft.com/office/drawing/2014/main" id="{B7593691-BDA0-49BE-BD47-1E4F106F8E6B}"/>
              </a:ext>
            </a:extLst>
          </p:cNvPr>
          <p:cNvPicPr>
            <a:picLocks noChangeAspect="1"/>
          </p:cNvPicPr>
          <p:nvPr/>
        </p:nvPicPr>
        <p:blipFill>
          <a:blip r:embed="rId4"/>
          <a:stretch>
            <a:fillRect/>
          </a:stretch>
        </p:blipFill>
        <p:spPr>
          <a:xfrm>
            <a:off x="1558322" y="2327965"/>
            <a:ext cx="9319740" cy="3745733"/>
          </a:xfrm>
          <a:prstGeom prst="rect">
            <a:avLst/>
          </a:prstGeom>
        </p:spPr>
      </p:pic>
    </p:spTree>
    <p:extLst>
      <p:ext uri="{BB962C8B-B14F-4D97-AF65-F5344CB8AC3E}">
        <p14:creationId xmlns:p14="http://schemas.microsoft.com/office/powerpoint/2010/main" val="4024092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766834"/>
            <a:ext cx="10183054" cy="461665"/>
          </a:xfrm>
          <a:prstGeom prst="rect">
            <a:avLst/>
          </a:prstGeom>
          <a:noFill/>
        </p:spPr>
        <p:txBody>
          <a:bodyPr wrap="square">
            <a:spAutoFit/>
          </a:bodyPr>
          <a:lstStyle/>
          <a:p>
            <a:pPr marL="342900" indent="-342900" algn="l">
              <a:buFontTx/>
              <a:buChar char="-"/>
            </a:pP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Cấu</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trúc</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chương</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trình</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Tia Portal</a:t>
            </a:r>
            <a:r>
              <a:rPr lang="vi-VN" sz="2400" b="0" i="0" dirty="0">
                <a:solidFill>
                  <a:schemeClr val="accent4">
                    <a:lumMod val="75000"/>
                  </a:schemeClr>
                </a:solidFill>
                <a:effectLst/>
                <a:latin typeface="Times New Roman" panose="02020603050405020304" pitchFamily="18" charset="0"/>
                <a:cs typeface="Times New Roman" panose="02020603050405020304" pitchFamily="18" charset="0"/>
              </a:rPr>
              <a:t>? </a:t>
            </a:r>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843619" y="599635"/>
            <a:ext cx="4535908"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KHÁI NIỆM VỀ LẬP TRÌNH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27518C25-1AD4-4DA6-98EB-6950C801B151}"/>
              </a:ext>
            </a:extLst>
          </p:cNvPr>
          <p:cNvSpPr txBox="1"/>
          <p:nvPr/>
        </p:nvSpPr>
        <p:spPr>
          <a:xfrm>
            <a:off x="723899" y="2577303"/>
            <a:ext cx="6241472" cy="3416320"/>
          </a:xfrm>
          <a:prstGeom prst="rect">
            <a:avLst/>
          </a:prstGeom>
          <a:noFill/>
        </p:spPr>
        <p:txBody>
          <a:bodyPr wrap="square">
            <a:spAutoFit/>
          </a:bodyPr>
          <a:lstStyle/>
          <a:p>
            <a:r>
              <a:rPr lang="vi-VN" sz="2400" dirty="0">
                <a:latin typeface="Times New Roman" panose="02020603050405020304" pitchFamily="18" charset="0"/>
                <a:cs typeface="Times New Roman" panose="02020603050405020304" pitchFamily="18" charset="0"/>
              </a:rPr>
              <a:t>Dựa trên các yêu cầu của ứng dụng, ta có thể chọn cấu trúc thẳng hay cấu trúc kiểu khối kết cấu để tạo ra chương trình.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
            </a:r>
            <a:r>
              <a:rPr lang="vi-VN" sz="2400" dirty="0">
                <a:latin typeface="Times New Roman" panose="02020603050405020304" pitchFamily="18" charset="0"/>
                <a:cs typeface="Times New Roman" panose="02020603050405020304" pitchFamily="18" charset="0"/>
              </a:rPr>
              <a:t> Chương trình thẳng thực thi tất cả các lệnh của tác vụ về tự động theo tuần tự, lệnh này theo sau lệnh kia. Thông thường, chương trình thẳng đặt tất cả các lệnh chương trình vào trong OB dành cho việc thực thi theo chu trình của chương trình (OB 1)</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2C1F173-5BB9-429B-8606-2543CF1B9A11}"/>
              </a:ext>
            </a:extLst>
          </p:cNvPr>
          <p:cNvPicPr>
            <a:picLocks noChangeAspect="1"/>
          </p:cNvPicPr>
          <p:nvPr/>
        </p:nvPicPr>
        <p:blipFill>
          <a:blip r:embed="rId4"/>
          <a:stretch>
            <a:fillRect/>
          </a:stretch>
        </p:blipFill>
        <p:spPr>
          <a:xfrm>
            <a:off x="7523816" y="1937934"/>
            <a:ext cx="3711422" cy="4010511"/>
          </a:xfrm>
          <a:prstGeom prst="rect">
            <a:avLst/>
          </a:prstGeom>
        </p:spPr>
      </p:pic>
    </p:spTree>
    <p:extLst>
      <p:ext uri="{BB962C8B-B14F-4D97-AF65-F5344CB8AC3E}">
        <p14:creationId xmlns:p14="http://schemas.microsoft.com/office/powerpoint/2010/main" val="2568506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766834"/>
            <a:ext cx="10183054" cy="461665"/>
          </a:xfrm>
          <a:prstGeom prst="rect">
            <a:avLst/>
          </a:prstGeom>
          <a:noFill/>
        </p:spPr>
        <p:txBody>
          <a:bodyPr wrap="square">
            <a:spAutoFit/>
          </a:bodyPr>
          <a:lstStyle/>
          <a:p>
            <a:pPr marL="342900" indent="-342900" algn="l">
              <a:buFontTx/>
              <a:buChar char="-"/>
            </a:pP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Cấu</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trúc</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chương</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trình</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Tia Portal</a:t>
            </a:r>
            <a:r>
              <a:rPr lang="vi-VN" sz="2400" b="0" i="0" dirty="0">
                <a:solidFill>
                  <a:schemeClr val="accent4">
                    <a:lumMod val="75000"/>
                  </a:schemeClr>
                </a:solidFill>
                <a:effectLst/>
                <a:latin typeface="Times New Roman" panose="02020603050405020304" pitchFamily="18" charset="0"/>
                <a:cs typeface="Times New Roman" panose="02020603050405020304" pitchFamily="18" charset="0"/>
              </a:rPr>
              <a:t>? </a:t>
            </a:r>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843619" y="599635"/>
            <a:ext cx="4535908"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KHÁI NIỆM VỀ LẬP TRÌNH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27518C25-1AD4-4DA6-98EB-6950C801B151}"/>
              </a:ext>
            </a:extLst>
          </p:cNvPr>
          <p:cNvSpPr txBox="1"/>
          <p:nvPr/>
        </p:nvSpPr>
        <p:spPr>
          <a:xfrm>
            <a:off x="723899" y="2577303"/>
            <a:ext cx="6241472" cy="3416320"/>
          </a:xfrm>
          <a:prstGeom prst="rect">
            <a:avLst/>
          </a:prstGeom>
          <a:noFill/>
        </p:spPr>
        <p:txBody>
          <a:bodyPr wrap="square">
            <a:spAutoFit/>
          </a:bodyPr>
          <a:lstStyle/>
          <a:p>
            <a:r>
              <a:rPr lang="vi-VN" sz="2400" dirty="0">
                <a:latin typeface="Times New Roman" panose="02020603050405020304" pitchFamily="18" charset="0"/>
                <a:cs typeface="Times New Roman" panose="02020603050405020304" pitchFamily="18" charset="0"/>
              </a:rPr>
              <a:t>Chương trình khối kết cấu sẽ gọi các khối mã đặc trưng mà khối mã đó thực hiện các tác vụ riêng biệt. Để tạo ra một cấu trúc theo khối kết cấu, ta chia tác vụ thành nhiều tác vụ phụ nhỏ hơn phù hợp với các chức năng về mặt kỹ thuật của tiến trình. Mỗi khối mã cung cấp đoạn chương trình cho mỗi tác vụ phụ. Ta cấu trúc chương trình bằng cách gọi một trong số các khối mã từ một khối khác. </a:t>
            </a: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E7C6767-EE9B-4E75-8AE5-C06AC4ECF5A1}"/>
              </a:ext>
            </a:extLst>
          </p:cNvPr>
          <p:cNvPicPr>
            <a:picLocks noChangeAspect="1"/>
          </p:cNvPicPr>
          <p:nvPr/>
        </p:nvPicPr>
        <p:blipFill>
          <a:blip r:embed="rId4"/>
          <a:stretch>
            <a:fillRect/>
          </a:stretch>
        </p:blipFill>
        <p:spPr>
          <a:xfrm>
            <a:off x="7111573" y="2478352"/>
            <a:ext cx="4507396" cy="3114661"/>
          </a:xfrm>
          <a:prstGeom prst="rect">
            <a:avLst/>
          </a:prstGeom>
        </p:spPr>
      </p:pic>
    </p:spTree>
    <p:extLst>
      <p:ext uri="{BB962C8B-B14F-4D97-AF65-F5344CB8AC3E}">
        <p14:creationId xmlns:p14="http://schemas.microsoft.com/office/powerpoint/2010/main" val="1194603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766834"/>
            <a:ext cx="10183054" cy="461665"/>
          </a:xfrm>
          <a:prstGeom prst="rect">
            <a:avLst/>
          </a:prstGeom>
          <a:noFill/>
        </p:spPr>
        <p:txBody>
          <a:bodyPr wrap="square">
            <a:spAutoFit/>
          </a:bodyPr>
          <a:lstStyle/>
          <a:p>
            <a:pPr marL="342900" indent="-342900" algn="l">
              <a:buFontTx/>
              <a:buChar char="-"/>
            </a:pP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Cấu</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trúc</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chương</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trình</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Tia Portal</a:t>
            </a:r>
            <a:r>
              <a:rPr lang="vi-VN" sz="2400" b="0" i="0" dirty="0">
                <a:solidFill>
                  <a:schemeClr val="accent4">
                    <a:lumMod val="75000"/>
                  </a:schemeClr>
                </a:solidFill>
                <a:effectLst/>
                <a:latin typeface="Times New Roman" panose="02020603050405020304" pitchFamily="18" charset="0"/>
                <a:cs typeface="Times New Roman" panose="02020603050405020304" pitchFamily="18" charset="0"/>
              </a:rPr>
              <a:t>? </a:t>
            </a:r>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843619" y="599635"/>
            <a:ext cx="4535908"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KHÁI NIỆM VỀ LẬP TRÌNH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pic>
        <p:nvPicPr>
          <p:cNvPr id="5" name="Picture 4">
            <a:extLst>
              <a:ext uri="{FF2B5EF4-FFF2-40B4-BE49-F238E27FC236}">
                <a16:creationId xmlns:a16="http://schemas.microsoft.com/office/drawing/2014/main" id="{375C25E7-429A-4DF3-84FD-029FFE2BA2E6}"/>
              </a:ext>
            </a:extLst>
          </p:cNvPr>
          <p:cNvPicPr>
            <a:picLocks noChangeAspect="1"/>
          </p:cNvPicPr>
          <p:nvPr/>
        </p:nvPicPr>
        <p:blipFill>
          <a:blip r:embed="rId4"/>
          <a:stretch>
            <a:fillRect/>
          </a:stretch>
        </p:blipFill>
        <p:spPr>
          <a:xfrm>
            <a:off x="1023937" y="2333413"/>
            <a:ext cx="9550768" cy="4344478"/>
          </a:xfrm>
          <a:prstGeom prst="rect">
            <a:avLst/>
          </a:prstGeom>
        </p:spPr>
      </p:pic>
    </p:spTree>
    <p:extLst>
      <p:ext uri="{BB962C8B-B14F-4D97-AF65-F5344CB8AC3E}">
        <p14:creationId xmlns:p14="http://schemas.microsoft.com/office/powerpoint/2010/main" val="1302935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766834"/>
            <a:ext cx="10183054" cy="461665"/>
          </a:xfrm>
          <a:prstGeom prst="rect">
            <a:avLst/>
          </a:prstGeom>
          <a:noFill/>
        </p:spPr>
        <p:txBody>
          <a:bodyPr wrap="square">
            <a:spAutoFit/>
          </a:bodyPr>
          <a:lstStyle/>
          <a:p>
            <a:pPr marL="342900" indent="-342900" algn="l">
              <a:buFontTx/>
              <a:buChar char="-"/>
            </a:pP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Ngôn</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ngữ</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lập</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trình</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Tia Portal</a:t>
            </a:r>
            <a:r>
              <a:rPr lang="vi-VN" sz="2400" b="0" i="0" dirty="0">
                <a:solidFill>
                  <a:schemeClr val="accent4">
                    <a:lumMod val="75000"/>
                  </a:schemeClr>
                </a:solidFill>
                <a:effectLst/>
                <a:latin typeface="Times New Roman" panose="02020603050405020304" pitchFamily="18" charset="0"/>
                <a:cs typeface="Times New Roman" panose="02020603050405020304" pitchFamily="18" charset="0"/>
              </a:rPr>
              <a:t>? </a:t>
            </a:r>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843619" y="599635"/>
            <a:ext cx="4535908"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KHÁI NIỆM VỀ LẬP TRÌNH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pic>
        <p:nvPicPr>
          <p:cNvPr id="4" name="Picture 3">
            <a:extLst>
              <a:ext uri="{FF2B5EF4-FFF2-40B4-BE49-F238E27FC236}">
                <a16:creationId xmlns:a16="http://schemas.microsoft.com/office/drawing/2014/main" id="{43F93250-6AC2-4C80-866B-43C1CC742EEF}"/>
              </a:ext>
            </a:extLst>
          </p:cNvPr>
          <p:cNvPicPr>
            <a:picLocks noChangeAspect="1"/>
          </p:cNvPicPr>
          <p:nvPr/>
        </p:nvPicPr>
        <p:blipFill>
          <a:blip r:embed="rId4"/>
          <a:stretch>
            <a:fillRect/>
          </a:stretch>
        </p:blipFill>
        <p:spPr>
          <a:xfrm>
            <a:off x="533537" y="3429000"/>
            <a:ext cx="11078590" cy="2812157"/>
          </a:xfrm>
          <a:prstGeom prst="rect">
            <a:avLst/>
          </a:prstGeom>
        </p:spPr>
      </p:pic>
      <p:sp>
        <p:nvSpPr>
          <p:cNvPr id="15" name="TextBox 14">
            <a:extLst>
              <a:ext uri="{FF2B5EF4-FFF2-40B4-BE49-F238E27FC236}">
                <a16:creationId xmlns:a16="http://schemas.microsoft.com/office/drawing/2014/main" id="{2BB0D2A0-C075-4D86-A23D-76A9D2B254B3}"/>
              </a:ext>
            </a:extLst>
          </p:cNvPr>
          <p:cNvSpPr txBox="1"/>
          <p:nvPr/>
        </p:nvSpPr>
        <p:spPr>
          <a:xfrm>
            <a:off x="780097" y="2413251"/>
            <a:ext cx="6241472" cy="830997"/>
          </a:xfrm>
          <a:prstGeom prst="rect">
            <a:avLst/>
          </a:prstGeom>
          <a:noFill/>
        </p:spPr>
        <p:txBody>
          <a:bodyPr wrap="square">
            <a:spAutoFit/>
          </a:bodyPr>
          <a:lstStyle/>
          <a:p>
            <a:r>
              <a:rPr lang="vi-VN" b="0" i="0" dirty="0">
                <a:solidFill>
                  <a:srgbClr val="777777"/>
                </a:solidFill>
                <a:effectLst/>
                <a:latin typeface="Lato" panose="020F0502020204030203" pitchFamily="34" charset="0"/>
              </a:rPr>
              <a:t> </a:t>
            </a:r>
            <a:r>
              <a:rPr lang="vi-VN" sz="2400" b="0" i="0" dirty="0">
                <a:effectLst/>
                <a:latin typeface="Times New Roman" panose="02020603050405020304" pitchFamily="18" charset="0"/>
                <a:cs typeface="Times New Roman" panose="02020603050405020304" pitchFamily="18" charset="0"/>
              </a:rPr>
              <a:t>LAD, FBD, STL, SCL S7 1200 và S7 1500 có hỗ trợ như sau:</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363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766834"/>
            <a:ext cx="10183054" cy="461665"/>
          </a:xfrm>
          <a:prstGeom prst="rect">
            <a:avLst/>
          </a:prstGeom>
          <a:noFill/>
        </p:spPr>
        <p:txBody>
          <a:bodyPr wrap="square">
            <a:spAutoFit/>
          </a:bodyPr>
          <a:lstStyle/>
          <a:p>
            <a:pPr marL="342900" indent="-342900" algn="l">
              <a:buFontTx/>
              <a:buChar char="-"/>
            </a:pP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Ngôn</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ngữ</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lập</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trình</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Tia Portal</a:t>
            </a:r>
            <a:r>
              <a:rPr lang="vi-VN" sz="2400" b="0" i="0" dirty="0">
                <a:solidFill>
                  <a:schemeClr val="accent4">
                    <a:lumMod val="75000"/>
                  </a:schemeClr>
                </a:solidFill>
                <a:effectLst/>
                <a:latin typeface="Times New Roman" panose="02020603050405020304" pitchFamily="18" charset="0"/>
                <a:cs typeface="Times New Roman" panose="02020603050405020304" pitchFamily="18" charset="0"/>
              </a:rPr>
              <a:t>? </a:t>
            </a:r>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843619" y="599635"/>
            <a:ext cx="4535908"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KHÁI NIỆM VỀ LẬP TRÌNH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pic>
        <p:nvPicPr>
          <p:cNvPr id="5" name="Picture 4">
            <a:extLst>
              <a:ext uri="{FF2B5EF4-FFF2-40B4-BE49-F238E27FC236}">
                <a16:creationId xmlns:a16="http://schemas.microsoft.com/office/drawing/2014/main" id="{A0CE0194-04DC-4DDB-8B5D-6B2A306F7147}"/>
              </a:ext>
            </a:extLst>
          </p:cNvPr>
          <p:cNvPicPr>
            <a:picLocks noChangeAspect="1"/>
          </p:cNvPicPr>
          <p:nvPr/>
        </p:nvPicPr>
        <p:blipFill>
          <a:blip r:embed="rId4"/>
          <a:stretch>
            <a:fillRect/>
          </a:stretch>
        </p:blipFill>
        <p:spPr>
          <a:xfrm>
            <a:off x="5389418" y="1400059"/>
            <a:ext cx="6228839" cy="5374958"/>
          </a:xfrm>
          <a:prstGeom prst="rect">
            <a:avLst/>
          </a:prstGeom>
        </p:spPr>
      </p:pic>
      <p:sp>
        <p:nvSpPr>
          <p:cNvPr id="15" name="TextBox 14">
            <a:extLst>
              <a:ext uri="{FF2B5EF4-FFF2-40B4-BE49-F238E27FC236}">
                <a16:creationId xmlns:a16="http://schemas.microsoft.com/office/drawing/2014/main" id="{BBB42601-5A6C-46A4-92F5-DEAFA8799FFE}"/>
              </a:ext>
            </a:extLst>
          </p:cNvPr>
          <p:cNvSpPr txBox="1"/>
          <p:nvPr/>
        </p:nvSpPr>
        <p:spPr>
          <a:xfrm>
            <a:off x="534388" y="2429525"/>
            <a:ext cx="4309231" cy="1200329"/>
          </a:xfrm>
          <a:prstGeom prst="rect">
            <a:avLst/>
          </a:prstGeom>
          <a:noFill/>
        </p:spPr>
        <p:txBody>
          <a:bodyPr wrap="square">
            <a:spAutoFit/>
          </a:bodyPr>
          <a:lstStyle/>
          <a:p>
            <a:r>
              <a:rPr lang="en-US" sz="2400" b="0" i="0" dirty="0">
                <a:effectLst/>
                <a:latin typeface="Times New Roman" panose="02020603050405020304" pitchFamily="18" charset="0"/>
                <a:cs typeface="Times New Roman" panose="02020603050405020304" pitchFamily="18" charset="0"/>
              </a:rPr>
              <a:t>Khi Add </a:t>
            </a:r>
            <a:r>
              <a:rPr lang="en-US" sz="2400" b="0" i="0" dirty="0" err="1">
                <a:effectLst/>
                <a:latin typeface="Times New Roman" panose="02020603050405020304" pitchFamily="18" charset="0"/>
                <a:cs typeface="Times New Roman" panose="02020603050405020304" pitchFamily="18" charset="0"/>
              </a:rPr>
              <a:t>các</a:t>
            </a:r>
            <a:r>
              <a:rPr lang="en-US" sz="2400" b="0" i="0" dirty="0">
                <a:effectLst/>
                <a:latin typeface="Times New Roman" panose="02020603050405020304" pitchFamily="18" charset="0"/>
                <a:cs typeface="Times New Roman" panose="02020603050405020304" pitchFamily="18" charset="0"/>
              </a:rPr>
              <a:t> Block </a:t>
            </a:r>
            <a:r>
              <a:rPr lang="en-US" sz="2400" b="0" i="0" dirty="0" err="1">
                <a:effectLst/>
                <a:latin typeface="Times New Roman" panose="02020603050405020304" pitchFamily="18" charset="0"/>
                <a:cs typeface="Times New Roman" panose="02020603050405020304" pitchFamily="18" charset="0"/>
              </a:rPr>
              <a:t>để</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lập</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trình</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là</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lúc</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bạn</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chọn</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lun</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loại</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ngôn</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ngữ</a:t>
            </a:r>
            <a:r>
              <a:rPr lang="en-US" sz="2400" b="0" i="0" dirty="0">
                <a:effectLst/>
                <a:latin typeface="Times New Roman" panose="02020603050405020304" pitchFamily="18" charset="0"/>
                <a:cs typeface="Times New Roman" panose="02020603050405020304" pitchFamily="18" charset="0"/>
              </a:rPr>
              <a:t> coding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0556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766834"/>
            <a:ext cx="10183054" cy="461665"/>
          </a:xfrm>
          <a:prstGeom prst="rect">
            <a:avLst/>
          </a:prstGeom>
          <a:noFill/>
        </p:spPr>
        <p:txBody>
          <a:bodyPr wrap="square">
            <a:spAutoFit/>
          </a:bodyPr>
          <a:lstStyle/>
          <a:p>
            <a:pPr marL="342900" indent="-342900" algn="l">
              <a:buFontTx/>
              <a:buChar char="-"/>
            </a:pP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Ngôn</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ngữ</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lập</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trình</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Tia Portal</a:t>
            </a:r>
            <a:r>
              <a:rPr lang="vi-VN" sz="2400" b="0" i="0" dirty="0">
                <a:solidFill>
                  <a:schemeClr val="accent4">
                    <a:lumMod val="75000"/>
                  </a:schemeClr>
                </a:solidFill>
                <a:effectLst/>
                <a:latin typeface="Times New Roman" panose="02020603050405020304" pitchFamily="18" charset="0"/>
                <a:cs typeface="Times New Roman" panose="02020603050405020304" pitchFamily="18" charset="0"/>
              </a:rPr>
              <a:t>? </a:t>
            </a:r>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843619" y="599635"/>
            <a:ext cx="4535908"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KHÁI NIỆM VỀ LẬP TRÌNH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pic>
        <p:nvPicPr>
          <p:cNvPr id="4" name="Picture 3">
            <a:extLst>
              <a:ext uri="{FF2B5EF4-FFF2-40B4-BE49-F238E27FC236}">
                <a16:creationId xmlns:a16="http://schemas.microsoft.com/office/drawing/2014/main" id="{FE2F0BA3-8283-4615-972B-E7EA42EB4FC2}"/>
              </a:ext>
            </a:extLst>
          </p:cNvPr>
          <p:cNvPicPr>
            <a:picLocks noChangeAspect="1"/>
          </p:cNvPicPr>
          <p:nvPr/>
        </p:nvPicPr>
        <p:blipFill>
          <a:blip r:embed="rId4"/>
          <a:stretch>
            <a:fillRect/>
          </a:stretch>
        </p:blipFill>
        <p:spPr>
          <a:xfrm>
            <a:off x="4533763" y="2228499"/>
            <a:ext cx="7124700" cy="4229100"/>
          </a:xfrm>
          <a:prstGeom prst="rect">
            <a:avLst/>
          </a:prstGeom>
        </p:spPr>
      </p:pic>
      <p:sp>
        <p:nvSpPr>
          <p:cNvPr id="18" name="TextBox 17">
            <a:extLst>
              <a:ext uri="{FF2B5EF4-FFF2-40B4-BE49-F238E27FC236}">
                <a16:creationId xmlns:a16="http://schemas.microsoft.com/office/drawing/2014/main" id="{07615ADB-F3AE-4ECF-8AC8-55A4D8A408CA}"/>
              </a:ext>
            </a:extLst>
          </p:cNvPr>
          <p:cNvSpPr txBox="1"/>
          <p:nvPr/>
        </p:nvSpPr>
        <p:spPr>
          <a:xfrm>
            <a:off x="696192" y="2364462"/>
            <a:ext cx="3837571" cy="2308324"/>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Ngôn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LAD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LAD là một ngôn ngữ lập trình kiểu đồ họa. Sự hiển thị được dựa trên các sơ đồ mạch điện.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0696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766834"/>
            <a:ext cx="10183054" cy="461665"/>
          </a:xfrm>
          <a:prstGeom prst="rect">
            <a:avLst/>
          </a:prstGeom>
          <a:noFill/>
        </p:spPr>
        <p:txBody>
          <a:bodyPr wrap="square">
            <a:spAutoFit/>
          </a:bodyPr>
          <a:lstStyle/>
          <a:p>
            <a:pPr marL="342900" indent="-342900" algn="l">
              <a:buFontTx/>
              <a:buChar char="-"/>
            </a:pP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Ngôn</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ngữ</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lập</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trình</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Tia Portal</a:t>
            </a:r>
            <a:r>
              <a:rPr lang="vi-VN" sz="2400" b="0" i="0" dirty="0">
                <a:solidFill>
                  <a:schemeClr val="accent4">
                    <a:lumMod val="75000"/>
                  </a:schemeClr>
                </a:solidFill>
                <a:effectLst/>
                <a:latin typeface="Times New Roman" panose="02020603050405020304" pitchFamily="18" charset="0"/>
                <a:cs typeface="Times New Roman" panose="02020603050405020304" pitchFamily="18" charset="0"/>
              </a:rPr>
              <a:t>? </a:t>
            </a:r>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843619" y="599635"/>
            <a:ext cx="4535908"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KHÁI NIỆM VỀ LẬP TRÌNH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2" name="TextBox 11">
            <a:extLst>
              <a:ext uri="{FF2B5EF4-FFF2-40B4-BE49-F238E27FC236}">
                <a16:creationId xmlns:a16="http://schemas.microsoft.com/office/drawing/2014/main" id="{2100B3D2-064B-4BCD-B394-2589198479E2}"/>
              </a:ext>
            </a:extLst>
          </p:cNvPr>
          <p:cNvSpPr txBox="1"/>
          <p:nvPr/>
        </p:nvSpPr>
        <p:spPr>
          <a:xfrm>
            <a:off x="870101" y="2406554"/>
            <a:ext cx="9846490" cy="3046988"/>
          </a:xfrm>
          <a:prstGeom prst="rect">
            <a:avLst/>
          </a:prstGeom>
          <a:noFill/>
        </p:spPr>
        <p:txBody>
          <a:bodyPr wrap="square">
            <a:spAutoFit/>
          </a:bodyPr>
          <a:lstStyle/>
          <a:p>
            <a:r>
              <a:rPr lang="vi-VN" sz="2400" dirty="0">
                <a:latin typeface="Times New Roman" panose="02020603050405020304" pitchFamily="18" charset="0"/>
                <a:cs typeface="Times New Roman" panose="02020603050405020304" pitchFamily="18" charset="0"/>
              </a:rPr>
              <a:t>Cần chú ý đến các quy tắc sau đây khi tạo ra một mạng LAD: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Mỗi mạng LAD phải kết thúc bằng một cuộn dây hay một lệnh dạng hộp. Không được kết thúc một mạng với cả lệnh so sánh (Compare) hay lệnh phát hiện ngưỡng (ngưỡng dương hay ngưỡng âm). </a:t>
            </a:r>
            <a:endParaRPr lang="en-US" sz="2400" dirty="0">
              <a:latin typeface="Times New Roman" panose="02020603050405020304" pitchFamily="18" charset="0"/>
              <a:cs typeface="Times New Roman" panose="02020603050405020304" pitchFamily="18" charset="0"/>
            </a:endParaRPr>
          </a:p>
          <a:p>
            <a:pPr marL="342900" indent="-342900">
              <a:buFontTx/>
              <a:buChar char="-"/>
            </a:pPr>
            <a:r>
              <a:rPr lang="vi-VN" sz="2400" dirty="0">
                <a:latin typeface="Times New Roman" panose="02020603050405020304" pitchFamily="18" charset="0"/>
                <a:cs typeface="Times New Roman" panose="02020603050405020304" pitchFamily="18" charset="0"/>
              </a:rPr>
              <a:t>Ta không thể tạo ra một nhánh mà có thể đưa lại kết quả là một dòng tín hiệu theo chiều ngược lại.</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ngắn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mạch</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45719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766834"/>
            <a:ext cx="10183054" cy="461665"/>
          </a:xfrm>
          <a:prstGeom prst="rect">
            <a:avLst/>
          </a:prstGeom>
          <a:noFill/>
        </p:spPr>
        <p:txBody>
          <a:bodyPr wrap="square">
            <a:spAutoFit/>
          </a:bodyPr>
          <a:lstStyle/>
          <a:p>
            <a:pPr marL="342900" indent="-342900" algn="l">
              <a:buFontTx/>
              <a:buChar char="-"/>
            </a:pP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Ngôn</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ngữ</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lập</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trình</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Tia Portal</a:t>
            </a:r>
            <a:r>
              <a:rPr lang="vi-VN" sz="2400" b="0" i="0" dirty="0">
                <a:solidFill>
                  <a:schemeClr val="accent4">
                    <a:lumMod val="75000"/>
                  </a:schemeClr>
                </a:solidFill>
                <a:effectLst/>
                <a:latin typeface="Times New Roman" panose="02020603050405020304" pitchFamily="18" charset="0"/>
                <a:cs typeface="Times New Roman" panose="02020603050405020304" pitchFamily="18" charset="0"/>
              </a:rPr>
              <a:t>? </a:t>
            </a:r>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843619" y="599635"/>
            <a:ext cx="4535908"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KHÁI NIỆM VỀ LẬP TRÌNH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8" name="TextBox 17">
            <a:extLst>
              <a:ext uri="{FF2B5EF4-FFF2-40B4-BE49-F238E27FC236}">
                <a16:creationId xmlns:a16="http://schemas.microsoft.com/office/drawing/2014/main" id="{07615ADB-F3AE-4ECF-8AC8-55A4D8A408CA}"/>
              </a:ext>
            </a:extLst>
          </p:cNvPr>
          <p:cNvSpPr txBox="1"/>
          <p:nvPr/>
        </p:nvSpPr>
        <p:spPr>
          <a:xfrm>
            <a:off x="696192" y="2364462"/>
            <a:ext cx="3837571" cy="3416320"/>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Ngôn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FBD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Giống như ngôn ngữ LAD, ngôn ngữ FBD cũng là một ngôn ngữ lập trình kiểu đồ họa. Sự hiển thị của mạch logic được dựa trên các biểu tượng logic đồ họa sử dụng trong đại số Boolean. </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8EBCB46-92EE-4E30-B36B-7AA42F86A098}"/>
              </a:ext>
            </a:extLst>
          </p:cNvPr>
          <p:cNvPicPr>
            <a:picLocks noChangeAspect="1"/>
          </p:cNvPicPr>
          <p:nvPr/>
        </p:nvPicPr>
        <p:blipFill>
          <a:blip r:embed="rId4"/>
          <a:stretch>
            <a:fillRect/>
          </a:stretch>
        </p:blipFill>
        <p:spPr>
          <a:xfrm>
            <a:off x="4852919" y="2397049"/>
            <a:ext cx="7019925" cy="3676650"/>
          </a:xfrm>
          <a:prstGeom prst="rect">
            <a:avLst/>
          </a:prstGeom>
        </p:spPr>
      </p:pic>
    </p:spTree>
    <p:extLst>
      <p:ext uri="{BB962C8B-B14F-4D97-AF65-F5344CB8AC3E}">
        <p14:creationId xmlns:p14="http://schemas.microsoft.com/office/powerpoint/2010/main" val="4003118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766834"/>
            <a:ext cx="10183054" cy="461665"/>
          </a:xfrm>
          <a:prstGeom prst="rect">
            <a:avLst/>
          </a:prstGeom>
          <a:noFill/>
        </p:spPr>
        <p:txBody>
          <a:bodyPr wrap="square">
            <a:spAutoFit/>
          </a:bodyPr>
          <a:lstStyle/>
          <a:p>
            <a:pPr marL="342900" indent="-342900" algn="l">
              <a:buFontTx/>
              <a:buChar char="-"/>
            </a:pP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Cấu</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trúc</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chương</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trình</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Tia Portal</a:t>
            </a:r>
            <a:r>
              <a:rPr lang="vi-VN" sz="2400" b="0" i="0" dirty="0">
                <a:solidFill>
                  <a:schemeClr val="accent4">
                    <a:lumMod val="75000"/>
                  </a:schemeClr>
                </a:solidFill>
                <a:effectLst/>
                <a:latin typeface="Times New Roman" panose="02020603050405020304" pitchFamily="18" charset="0"/>
                <a:cs typeface="Times New Roman" panose="02020603050405020304" pitchFamily="18" charset="0"/>
              </a:rPr>
              <a:t>? </a:t>
            </a:r>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843619" y="599635"/>
            <a:ext cx="4535908"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KHÁI NIỆM VỀ LẬP TRÌNH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2" name="TextBox 11">
            <a:extLst>
              <a:ext uri="{FF2B5EF4-FFF2-40B4-BE49-F238E27FC236}">
                <a16:creationId xmlns:a16="http://schemas.microsoft.com/office/drawing/2014/main" id="{C0CE02B2-168D-495D-BE58-8A1A956D8E86}"/>
              </a:ext>
            </a:extLst>
          </p:cNvPr>
          <p:cNvSpPr txBox="1"/>
          <p:nvPr/>
        </p:nvSpPr>
        <p:spPr>
          <a:xfrm>
            <a:off x="870101" y="2375960"/>
            <a:ext cx="3563354" cy="2308324"/>
          </a:xfrm>
          <a:prstGeom prst="rect">
            <a:avLst/>
          </a:prstGeom>
          <a:noFill/>
        </p:spPr>
        <p:txBody>
          <a:bodyPr wrap="square">
            <a:spAutoFit/>
          </a:bodyPr>
          <a:lstStyle/>
          <a:p>
            <a:r>
              <a:rPr lang="vi-VN" sz="2400" dirty="0">
                <a:latin typeface="Times New Roman" panose="02020603050405020304" pitchFamily="18" charset="0"/>
                <a:cs typeface="Times New Roman" panose="02020603050405020304" pitchFamily="18" charset="0"/>
              </a:rPr>
              <a:t>Sử dụng hộp thoại “Add new block” ở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“Program blocks” trong điều hướng chương trình để tạo ra các OB, FB, FC và các DB toàn cục.</a:t>
            </a: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D67645B-C88E-4C51-9887-65684C5EAA7C}"/>
              </a:ext>
            </a:extLst>
          </p:cNvPr>
          <p:cNvPicPr>
            <a:picLocks noChangeAspect="1"/>
          </p:cNvPicPr>
          <p:nvPr/>
        </p:nvPicPr>
        <p:blipFill>
          <a:blip r:embed="rId4"/>
          <a:stretch>
            <a:fillRect/>
          </a:stretch>
        </p:blipFill>
        <p:spPr>
          <a:xfrm>
            <a:off x="5528692" y="1486419"/>
            <a:ext cx="5925604" cy="5158260"/>
          </a:xfrm>
          <a:prstGeom prst="rect">
            <a:avLst/>
          </a:prstGeom>
        </p:spPr>
      </p:pic>
    </p:spTree>
    <p:extLst>
      <p:ext uri="{BB962C8B-B14F-4D97-AF65-F5344CB8AC3E}">
        <p14:creationId xmlns:p14="http://schemas.microsoft.com/office/powerpoint/2010/main" val="1842274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766834"/>
            <a:ext cx="10183054" cy="461665"/>
          </a:xfrm>
          <a:prstGeom prst="rect">
            <a:avLst/>
          </a:prstGeom>
          <a:noFill/>
        </p:spPr>
        <p:txBody>
          <a:bodyPr wrap="square">
            <a:spAutoFit/>
          </a:bodyPr>
          <a:lstStyle/>
          <a:p>
            <a:pPr marL="342900" indent="-342900" algn="l">
              <a:buFontTx/>
              <a:buChar char="-"/>
            </a:pP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Ngôn</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ngữ</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lập</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trình</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Tia Portal</a:t>
            </a:r>
            <a:r>
              <a:rPr lang="vi-VN" sz="2400" b="0" i="0" dirty="0">
                <a:solidFill>
                  <a:schemeClr val="accent4">
                    <a:lumMod val="75000"/>
                  </a:schemeClr>
                </a:solidFill>
                <a:effectLst/>
                <a:latin typeface="Times New Roman" panose="02020603050405020304" pitchFamily="18" charset="0"/>
                <a:cs typeface="Times New Roman" panose="02020603050405020304" pitchFamily="18" charset="0"/>
              </a:rPr>
              <a:t>? </a:t>
            </a:r>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843619" y="599635"/>
            <a:ext cx="4535908"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KHÁI NIỆM VỀ LẬP TRÌNH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8" name="TextBox 17">
            <a:extLst>
              <a:ext uri="{FF2B5EF4-FFF2-40B4-BE49-F238E27FC236}">
                <a16:creationId xmlns:a16="http://schemas.microsoft.com/office/drawing/2014/main" id="{07615ADB-F3AE-4ECF-8AC8-55A4D8A408CA}"/>
              </a:ext>
            </a:extLst>
          </p:cNvPr>
          <p:cNvSpPr txBox="1"/>
          <p:nvPr/>
        </p:nvSpPr>
        <p:spPr>
          <a:xfrm>
            <a:off x="4744229" y="6396335"/>
            <a:ext cx="6175663" cy="461665"/>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9176B69D-2A1C-41D5-840C-5BAB7F8B7775}"/>
              </a:ext>
            </a:extLst>
          </p:cNvPr>
          <p:cNvPicPr>
            <a:picLocks noChangeAspect="1"/>
          </p:cNvPicPr>
          <p:nvPr/>
        </p:nvPicPr>
        <p:blipFill>
          <a:blip r:embed="rId4"/>
          <a:stretch>
            <a:fillRect/>
          </a:stretch>
        </p:blipFill>
        <p:spPr>
          <a:xfrm>
            <a:off x="2285999" y="2302295"/>
            <a:ext cx="9126783" cy="4105387"/>
          </a:xfrm>
          <a:prstGeom prst="rect">
            <a:avLst/>
          </a:prstGeom>
        </p:spPr>
      </p:pic>
      <p:sp>
        <p:nvSpPr>
          <p:cNvPr id="6" name="Rectangle: Rounded Corners 5">
            <a:extLst>
              <a:ext uri="{FF2B5EF4-FFF2-40B4-BE49-F238E27FC236}">
                <a16:creationId xmlns:a16="http://schemas.microsoft.com/office/drawing/2014/main" id="{2D38D51C-7A74-4F2A-ABC0-D9FA0920607C}"/>
              </a:ext>
            </a:extLst>
          </p:cNvPr>
          <p:cNvSpPr/>
          <p:nvPr/>
        </p:nvSpPr>
        <p:spPr>
          <a:xfrm>
            <a:off x="5486400" y="3532909"/>
            <a:ext cx="2382982" cy="4616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1304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766834"/>
            <a:ext cx="10183054" cy="461665"/>
          </a:xfrm>
          <a:prstGeom prst="rect">
            <a:avLst/>
          </a:prstGeom>
          <a:noFill/>
        </p:spPr>
        <p:txBody>
          <a:bodyPr wrap="square">
            <a:spAutoFit/>
          </a:bodyPr>
          <a:lstStyle/>
          <a:p>
            <a:pPr marL="342900" indent="-342900" algn="l">
              <a:buFontTx/>
              <a:buChar char="-"/>
            </a:pP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Cấu</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trúc</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chương</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trình</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Tia Portal</a:t>
            </a:r>
            <a:r>
              <a:rPr lang="vi-VN" sz="2400" b="0" i="0" dirty="0">
                <a:solidFill>
                  <a:schemeClr val="accent4">
                    <a:lumMod val="75000"/>
                  </a:schemeClr>
                </a:solidFill>
                <a:effectLst/>
                <a:latin typeface="Times New Roman" panose="02020603050405020304" pitchFamily="18" charset="0"/>
                <a:cs typeface="Times New Roman" panose="02020603050405020304" pitchFamily="18" charset="0"/>
              </a:rPr>
              <a:t>? </a:t>
            </a:r>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843619" y="599635"/>
            <a:ext cx="4535908"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KHÁI NIỆM VỀ LẬP TRÌNH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2" name="TextBox 11">
            <a:extLst>
              <a:ext uri="{FF2B5EF4-FFF2-40B4-BE49-F238E27FC236}">
                <a16:creationId xmlns:a16="http://schemas.microsoft.com/office/drawing/2014/main" id="{C0CE02B2-168D-495D-BE58-8A1A956D8E86}"/>
              </a:ext>
            </a:extLst>
          </p:cNvPr>
          <p:cNvSpPr txBox="1"/>
          <p:nvPr/>
        </p:nvSpPr>
        <p:spPr>
          <a:xfrm>
            <a:off x="870101" y="2375960"/>
            <a:ext cx="3563354" cy="2308324"/>
          </a:xfrm>
          <a:prstGeom prst="rect">
            <a:avLst/>
          </a:prstGeom>
          <a:noFill/>
        </p:spPr>
        <p:txBody>
          <a:bodyPr wrap="square">
            <a:spAutoFit/>
          </a:bodyPr>
          <a:lstStyle/>
          <a:p>
            <a:r>
              <a:rPr lang="vi-VN" sz="2400" dirty="0">
                <a:latin typeface="Times New Roman" panose="02020603050405020304" pitchFamily="18" charset="0"/>
                <a:cs typeface="Times New Roman" panose="02020603050405020304" pitchFamily="18" charset="0"/>
              </a:rPr>
              <a:t>Sử dụng hộp thoại “Add new block” ở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“Program blocks” trong điều hướng chương trình để tạo ra các OB, FB, FC và các DB toàn cục.</a:t>
            </a: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D67645B-C88E-4C51-9887-65684C5EAA7C}"/>
              </a:ext>
            </a:extLst>
          </p:cNvPr>
          <p:cNvPicPr>
            <a:picLocks noChangeAspect="1"/>
          </p:cNvPicPr>
          <p:nvPr/>
        </p:nvPicPr>
        <p:blipFill>
          <a:blip r:embed="rId4"/>
          <a:stretch>
            <a:fillRect/>
          </a:stretch>
        </p:blipFill>
        <p:spPr>
          <a:xfrm>
            <a:off x="5528692" y="1486419"/>
            <a:ext cx="5925604" cy="5158260"/>
          </a:xfrm>
          <a:prstGeom prst="rect">
            <a:avLst/>
          </a:prstGeom>
        </p:spPr>
      </p:pic>
    </p:spTree>
    <p:extLst>
      <p:ext uri="{BB962C8B-B14F-4D97-AF65-F5344CB8AC3E}">
        <p14:creationId xmlns:p14="http://schemas.microsoft.com/office/powerpoint/2010/main" val="3397600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766834"/>
            <a:ext cx="10183054" cy="461665"/>
          </a:xfrm>
          <a:prstGeom prst="rect">
            <a:avLst/>
          </a:prstGeom>
          <a:noFill/>
        </p:spPr>
        <p:txBody>
          <a:bodyPr wrap="square">
            <a:spAutoFit/>
          </a:bodyPr>
          <a:lstStyle/>
          <a:p>
            <a:pPr marL="342900" indent="-342900" algn="l">
              <a:buFontTx/>
              <a:buChar char="-"/>
            </a:pP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Cấu</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trúc</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chương</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trình</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Tia Portal</a:t>
            </a:r>
            <a:r>
              <a:rPr lang="vi-VN" sz="2400" b="0" i="0" dirty="0">
                <a:solidFill>
                  <a:schemeClr val="accent4">
                    <a:lumMod val="75000"/>
                  </a:schemeClr>
                </a:solidFill>
                <a:effectLst/>
                <a:latin typeface="Times New Roman" panose="02020603050405020304" pitchFamily="18" charset="0"/>
                <a:cs typeface="Times New Roman" panose="02020603050405020304" pitchFamily="18" charset="0"/>
              </a:rPr>
              <a:t>? </a:t>
            </a:r>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843619" y="599635"/>
            <a:ext cx="4535908"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KHÁI NIỆM VỀ LẬP TRÌNH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2" name="TextBox 11">
            <a:extLst>
              <a:ext uri="{FF2B5EF4-FFF2-40B4-BE49-F238E27FC236}">
                <a16:creationId xmlns:a16="http://schemas.microsoft.com/office/drawing/2014/main" id="{C0CE02B2-168D-495D-BE58-8A1A956D8E86}"/>
              </a:ext>
            </a:extLst>
          </p:cNvPr>
          <p:cNvSpPr txBox="1"/>
          <p:nvPr/>
        </p:nvSpPr>
        <p:spPr>
          <a:xfrm>
            <a:off x="870101" y="2375960"/>
            <a:ext cx="3563354" cy="3785652"/>
          </a:xfrm>
          <a:prstGeom prst="rect">
            <a:avLst/>
          </a:prstGeom>
          <a:noFill/>
        </p:spPr>
        <p:txBody>
          <a:bodyPr wrap="square">
            <a:spAutoFit/>
          </a:bodyPr>
          <a:lstStyle/>
          <a:p>
            <a:r>
              <a:rPr lang="vi-VN" sz="2400" dirty="0">
                <a:latin typeface="Times New Roman" panose="02020603050405020304" pitchFamily="18" charset="0"/>
                <a:cs typeface="Times New Roman" panose="02020603050405020304" pitchFamily="18" charset="0"/>
              </a:rPr>
              <a:t>Khối OB (Organization Block): Khối tổ chức và quản lý chương trình điều khiển. Có nhiều loại khối OB với những chức năng khác nhau ,chúng được phân biệt với nhau bằng một số nguyên đi sau nhóm kí tự OB. Ví dụ: OB10, OB85, ...</a:t>
            </a: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D67645B-C88E-4C51-9887-65684C5EAA7C}"/>
              </a:ext>
            </a:extLst>
          </p:cNvPr>
          <p:cNvPicPr>
            <a:picLocks noChangeAspect="1"/>
          </p:cNvPicPr>
          <p:nvPr/>
        </p:nvPicPr>
        <p:blipFill>
          <a:blip r:embed="rId4"/>
          <a:stretch>
            <a:fillRect/>
          </a:stretch>
        </p:blipFill>
        <p:spPr>
          <a:xfrm>
            <a:off x="5528692" y="1486419"/>
            <a:ext cx="5925604" cy="5158260"/>
          </a:xfrm>
          <a:prstGeom prst="rect">
            <a:avLst/>
          </a:prstGeom>
        </p:spPr>
      </p:pic>
      <p:sp>
        <p:nvSpPr>
          <p:cNvPr id="2" name="Rectangle: Rounded Corners 1">
            <a:extLst>
              <a:ext uri="{FF2B5EF4-FFF2-40B4-BE49-F238E27FC236}">
                <a16:creationId xmlns:a16="http://schemas.microsoft.com/office/drawing/2014/main" id="{F15D7EF9-DEF7-4778-BDD7-C1C026442801}"/>
              </a:ext>
            </a:extLst>
          </p:cNvPr>
          <p:cNvSpPr/>
          <p:nvPr/>
        </p:nvSpPr>
        <p:spPr>
          <a:xfrm>
            <a:off x="5652654" y="2228499"/>
            <a:ext cx="928254" cy="94419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6605FE5F-2F49-4582-B126-EBFC6DE583DA}"/>
              </a:ext>
            </a:extLst>
          </p:cNvPr>
          <p:cNvSpPr/>
          <p:nvPr/>
        </p:nvSpPr>
        <p:spPr>
          <a:xfrm>
            <a:off x="6747890" y="2208403"/>
            <a:ext cx="2204555" cy="37074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2969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766834"/>
            <a:ext cx="10183054" cy="461665"/>
          </a:xfrm>
          <a:prstGeom prst="rect">
            <a:avLst/>
          </a:prstGeom>
          <a:noFill/>
        </p:spPr>
        <p:txBody>
          <a:bodyPr wrap="square">
            <a:spAutoFit/>
          </a:bodyPr>
          <a:lstStyle/>
          <a:p>
            <a:pPr marL="342900" indent="-342900" algn="l">
              <a:buFontTx/>
              <a:buChar char="-"/>
            </a:pP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Cấu</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trúc</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chương</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trình</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Tia Portal</a:t>
            </a:r>
            <a:r>
              <a:rPr lang="vi-VN" sz="2400" b="0" i="0" dirty="0">
                <a:solidFill>
                  <a:schemeClr val="accent4">
                    <a:lumMod val="75000"/>
                  </a:schemeClr>
                </a:solidFill>
                <a:effectLst/>
                <a:latin typeface="Times New Roman" panose="02020603050405020304" pitchFamily="18" charset="0"/>
                <a:cs typeface="Times New Roman" panose="02020603050405020304" pitchFamily="18" charset="0"/>
              </a:rPr>
              <a:t>? </a:t>
            </a:r>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843619" y="599635"/>
            <a:ext cx="4535908"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KHÁI NIỆM VỀ LẬP TRÌNH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2" name="TextBox 11">
            <a:extLst>
              <a:ext uri="{FF2B5EF4-FFF2-40B4-BE49-F238E27FC236}">
                <a16:creationId xmlns:a16="http://schemas.microsoft.com/office/drawing/2014/main" id="{C0CE02B2-168D-495D-BE58-8A1A956D8E86}"/>
              </a:ext>
            </a:extLst>
          </p:cNvPr>
          <p:cNvSpPr txBox="1"/>
          <p:nvPr/>
        </p:nvSpPr>
        <p:spPr>
          <a:xfrm>
            <a:off x="870101" y="2375960"/>
            <a:ext cx="10975535" cy="3785652"/>
          </a:xfrm>
          <a:prstGeom prst="rect">
            <a:avLst/>
          </a:prstGeom>
          <a:noFill/>
        </p:spPr>
        <p:txBody>
          <a:bodyPr wrap="square">
            <a:spAutoFit/>
          </a:bodyPr>
          <a:lstStyle/>
          <a:p>
            <a:pPr algn="l">
              <a:buFont typeface="Arial" panose="020B0604020202020204" pitchFamily="34" charset="0"/>
              <a:buChar char="•"/>
            </a:pPr>
            <a:r>
              <a:rPr lang="vi-VN" sz="2400" i="0" dirty="0">
                <a:effectLst/>
                <a:latin typeface="Times New Roman" panose="02020603050405020304" pitchFamily="18" charset="0"/>
                <a:cs typeface="Times New Roman" panose="02020603050405020304" pitchFamily="18" charset="0"/>
              </a:rPr>
              <a:t>Vòng quét chương trình chính- Program Cycle: thực thi vòng quét chính chương trình bạn viết.</a:t>
            </a:r>
          </a:p>
          <a:p>
            <a:pPr algn="l">
              <a:buFont typeface="Arial" panose="020B0604020202020204" pitchFamily="34" charset="0"/>
              <a:buChar char="•"/>
            </a:pPr>
            <a:r>
              <a:rPr lang="vi-VN" sz="2400" i="0" dirty="0">
                <a:effectLst/>
                <a:latin typeface="Times New Roman" panose="02020603050405020304" pitchFamily="18" charset="0"/>
                <a:cs typeface="Times New Roman" panose="02020603050405020304" pitchFamily="18" charset="0"/>
              </a:rPr>
              <a:t>Startup: Khối hàm được gọi khi PLC khởi động (chuyển từ Stop sang RUN), giúp bạn gọi các hàm khởi tạo hay kiểm tra một số thứ trước khi nhảy vào chương trình chính.</a:t>
            </a:r>
          </a:p>
          <a:p>
            <a:pPr algn="l">
              <a:buFont typeface="Arial" panose="020B0604020202020204" pitchFamily="34" charset="0"/>
              <a:buChar char="•"/>
            </a:pPr>
            <a:r>
              <a:rPr lang="vi-VN" sz="2400" i="0" dirty="0">
                <a:effectLst/>
                <a:latin typeface="Times New Roman" panose="02020603050405020304" pitchFamily="18" charset="0"/>
                <a:cs typeface="Times New Roman" panose="02020603050405020304" pitchFamily="18" charset="0"/>
              </a:rPr>
              <a:t>Time delay interrupt: ngắt để thực thi 1 chương trình sau 1 Timer Delay cài đặt ở cấu trúc “SRT_DINT”.</a:t>
            </a:r>
          </a:p>
          <a:p>
            <a:pPr algn="l">
              <a:buFont typeface="Arial" panose="020B0604020202020204" pitchFamily="34" charset="0"/>
              <a:buChar char="•"/>
            </a:pPr>
            <a:r>
              <a:rPr lang="vi-VN" sz="2400" i="0" dirty="0">
                <a:effectLst/>
                <a:latin typeface="Times New Roman" panose="02020603050405020304" pitchFamily="18" charset="0"/>
                <a:cs typeface="Times New Roman" panose="02020603050405020304" pitchFamily="18" charset="0"/>
              </a:rPr>
              <a:t>Cyclic interrupt: Ngắt theo chu kỳ thời gian, bạn sẻ vào Properties của nó để cài chu kỳ thời gian ngắt, bạn có thể ứng dụng để cộng giá trị Sum của FlowMeter, chương trình lọc lấy mẫu….</a:t>
            </a:r>
          </a:p>
          <a:p>
            <a:pPr algn="l">
              <a:buFont typeface="Arial" panose="020B0604020202020204" pitchFamily="34" charset="0"/>
              <a:buChar char="•"/>
            </a:pPr>
            <a:r>
              <a:rPr lang="vi-VN" sz="2400" i="0" dirty="0">
                <a:effectLst/>
                <a:latin typeface="Times New Roman" panose="02020603050405020304" pitchFamily="18" charset="0"/>
                <a:cs typeface="Times New Roman" panose="02020603050405020304" pitchFamily="18" charset="0"/>
              </a:rPr>
              <a:t>Hardware interrupt: Ngắt theo cấu hình ở Hardware, xem trong cài đặt hardware</a:t>
            </a:r>
          </a:p>
        </p:txBody>
      </p:sp>
    </p:spTree>
    <p:extLst>
      <p:ext uri="{BB962C8B-B14F-4D97-AF65-F5344CB8AC3E}">
        <p14:creationId xmlns:p14="http://schemas.microsoft.com/office/powerpoint/2010/main" val="212072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766834"/>
            <a:ext cx="10183054" cy="461665"/>
          </a:xfrm>
          <a:prstGeom prst="rect">
            <a:avLst/>
          </a:prstGeom>
          <a:noFill/>
        </p:spPr>
        <p:txBody>
          <a:bodyPr wrap="square">
            <a:spAutoFit/>
          </a:bodyPr>
          <a:lstStyle/>
          <a:p>
            <a:pPr marL="342900" indent="-342900" algn="l">
              <a:buFontTx/>
              <a:buChar char="-"/>
            </a:pP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Cấu</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trúc</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chương</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trình</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Tia Portal</a:t>
            </a:r>
            <a:r>
              <a:rPr lang="vi-VN" sz="2400" b="0" i="0" dirty="0">
                <a:solidFill>
                  <a:schemeClr val="accent4">
                    <a:lumMod val="75000"/>
                  </a:schemeClr>
                </a:solidFill>
                <a:effectLst/>
                <a:latin typeface="Times New Roman" panose="02020603050405020304" pitchFamily="18" charset="0"/>
                <a:cs typeface="Times New Roman" panose="02020603050405020304" pitchFamily="18" charset="0"/>
              </a:rPr>
              <a:t>? </a:t>
            </a:r>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843619" y="599635"/>
            <a:ext cx="4535908"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KHÁI NIỆM VỀ LẬP TRÌNH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2" name="TextBox 11">
            <a:extLst>
              <a:ext uri="{FF2B5EF4-FFF2-40B4-BE49-F238E27FC236}">
                <a16:creationId xmlns:a16="http://schemas.microsoft.com/office/drawing/2014/main" id="{C0CE02B2-168D-495D-BE58-8A1A956D8E86}"/>
              </a:ext>
            </a:extLst>
          </p:cNvPr>
          <p:cNvSpPr txBox="1"/>
          <p:nvPr/>
        </p:nvSpPr>
        <p:spPr>
          <a:xfrm>
            <a:off x="870101" y="2375960"/>
            <a:ext cx="10975535" cy="4154984"/>
          </a:xfrm>
          <a:prstGeom prst="rect">
            <a:avLst/>
          </a:prstGeom>
          <a:noFill/>
        </p:spPr>
        <p:txBody>
          <a:bodyPr wrap="square">
            <a:spAutoFit/>
          </a:bodyPr>
          <a:lstStyle/>
          <a:p>
            <a:pPr algn="l">
              <a:buFont typeface="Arial" panose="020B0604020202020204" pitchFamily="34" charset="0"/>
              <a:buChar char="•"/>
            </a:pPr>
            <a:r>
              <a:rPr lang="vi-VN" sz="2400" b="0" i="0" dirty="0">
                <a:effectLst/>
                <a:latin typeface="Times New Roman" panose="02020603050405020304" pitchFamily="18" charset="0"/>
                <a:cs typeface="Times New Roman" panose="02020603050405020304" pitchFamily="18" charset="0"/>
              </a:rPr>
              <a:t>Time error interrupt: Trong cấu hình CPU có cài thời gian vòng quét Max, khi chương trình bạn quá phức tạp hay lỗi gì đó làm cho vòng quét chương trình vượt quá giá trị Max này thì khối hàm này sẻ được gọi để thực thi, nếu không thì PLC sẻ báo lỗi và STOP</a:t>
            </a:r>
          </a:p>
          <a:p>
            <a:pPr algn="l">
              <a:buFont typeface="Arial" panose="020B0604020202020204" pitchFamily="34" charset="0"/>
              <a:buChar char="•"/>
            </a:pPr>
            <a:r>
              <a:rPr lang="vi-VN" sz="2400" b="0" i="0" dirty="0">
                <a:effectLst/>
                <a:latin typeface="Times New Roman" panose="02020603050405020304" pitchFamily="18" charset="0"/>
                <a:cs typeface="Times New Roman" panose="02020603050405020304" pitchFamily="18" charset="0"/>
              </a:rPr>
              <a:t>Diagnostic error interrupt: Khi Module bị lỗi gì đó thì khối hàm này được gọi ra, nếu không thì PLC sẻ báo lỗi và STOP</a:t>
            </a:r>
          </a:p>
          <a:p>
            <a:pPr algn="l">
              <a:buFont typeface="Arial" panose="020B0604020202020204" pitchFamily="34" charset="0"/>
              <a:buChar char="•"/>
            </a:pPr>
            <a:r>
              <a:rPr lang="vi-VN" sz="2400" b="0" i="0" dirty="0">
                <a:effectLst/>
                <a:latin typeface="Times New Roman" panose="02020603050405020304" pitchFamily="18" charset="0"/>
                <a:cs typeface="Times New Roman" panose="02020603050405020304" pitchFamily="18" charset="0"/>
              </a:rPr>
              <a:t>Pull or plug of modules: khi tháo hay ráp thay thế Module thì khối hàm này được gọi ra, nếu không thì PLC sẻ báo lỗi và STOP</a:t>
            </a:r>
          </a:p>
          <a:p>
            <a:pPr algn="l">
              <a:buFont typeface="Arial" panose="020B0604020202020204" pitchFamily="34" charset="0"/>
              <a:buChar char="•"/>
            </a:pPr>
            <a:r>
              <a:rPr lang="vi-VN" sz="2400" b="0" i="0" dirty="0">
                <a:effectLst/>
                <a:latin typeface="Times New Roman" panose="02020603050405020304" pitchFamily="18" charset="0"/>
                <a:cs typeface="Times New Roman" panose="02020603050405020304" pitchFamily="18" charset="0"/>
              </a:rPr>
              <a:t>Rack or station failure: Gọi khi rack bị lỗi hay trạm Remote IO nào đó bị lỗi do truyền thông hay Module.</a:t>
            </a:r>
          </a:p>
          <a:p>
            <a:pPr algn="l">
              <a:buFont typeface="Arial" panose="020B0604020202020204" pitchFamily="34" charset="0"/>
              <a:buChar char="•"/>
            </a:pPr>
            <a:r>
              <a:rPr lang="vi-VN" sz="2400" b="0" i="0" dirty="0">
                <a:effectLst/>
                <a:latin typeface="Times New Roman" panose="02020603050405020304" pitchFamily="18" charset="0"/>
                <a:cs typeface="Times New Roman" panose="02020603050405020304" pitchFamily="18" charset="0"/>
              </a:rPr>
              <a:t>Time of day: cài đặt gọi theo thời gian cố định trong ngày.</a:t>
            </a:r>
          </a:p>
        </p:txBody>
      </p:sp>
    </p:spTree>
    <p:extLst>
      <p:ext uri="{BB962C8B-B14F-4D97-AF65-F5344CB8AC3E}">
        <p14:creationId xmlns:p14="http://schemas.microsoft.com/office/powerpoint/2010/main" val="2909782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766834"/>
            <a:ext cx="10183054" cy="461665"/>
          </a:xfrm>
          <a:prstGeom prst="rect">
            <a:avLst/>
          </a:prstGeom>
          <a:noFill/>
        </p:spPr>
        <p:txBody>
          <a:bodyPr wrap="square">
            <a:spAutoFit/>
          </a:bodyPr>
          <a:lstStyle/>
          <a:p>
            <a:pPr marL="342900" indent="-342900" algn="l">
              <a:buFontTx/>
              <a:buChar char="-"/>
            </a:pP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Cấu</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trúc</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chương</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trình</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Tia Portal</a:t>
            </a:r>
            <a:r>
              <a:rPr lang="vi-VN" sz="2400" b="0" i="0" dirty="0">
                <a:solidFill>
                  <a:schemeClr val="accent4">
                    <a:lumMod val="75000"/>
                  </a:schemeClr>
                </a:solidFill>
                <a:effectLst/>
                <a:latin typeface="Times New Roman" panose="02020603050405020304" pitchFamily="18" charset="0"/>
                <a:cs typeface="Times New Roman" panose="02020603050405020304" pitchFamily="18" charset="0"/>
              </a:rPr>
              <a:t>? </a:t>
            </a:r>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843619" y="599635"/>
            <a:ext cx="4535908"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KHÁI NIỆM VỀ LẬP TRÌNH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pic>
        <p:nvPicPr>
          <p:cNvPr id="4" name="Picture 3">
            <a:extLst>
              <a:ext uri="{FF2B5EF4-FFF2-40B4-BE49-F238E27FC236}">
                <a16:creationId xmlns:a16="http://schemas.microsoft.com/office/drawing/2014/main" id="{F5CB0371-EB00-43D7-AB9F-0B164C1EB40D}"/>
              </a:ext>
            </a:extLst>
          </p:cNvPr>
          <p:cNvPicPr>
            <a:picLocks noChangeAspect="1"/>
          </p:cNvPicPr>
          <p:nvPr/>
        </p:nvPicPr>
        <p:blipFill>
          <a:blip r:embed="rId4"/>
          <a:stretch>
            <a:fillRect/>
          </a:stretch>
        </p:blipFill>
        <p:spPr>
          <a:xfrm>
            <a:off x="1861516" y="2380902"/>
            <a:ext cx="9283486" cy="3692797"/>
          </a:xfrm>
          <a:prstGeom prst="rect">
            <a:avLst/>
          </a:prstGeom>
        </p:spPr>
      </p:pic>
      <p:sp>
        <p:nvSpPr>
          <p:cNvPr id="15" name="TextBox 14">
            <a:extLst>
              <a:ext uri="{FF2B5EF4-FFF2-40B4-BE49-F238E27FC236}">
                <a16:creationId xmlns:a16="http://schemas.microsoft.com/office/drawing/2014/main" id="{7AB76A3D-C136-436B-B8B3-F722AB2C6F08}"/>
              </a:ext>
            </a:extLst>
          </p:cNvPr>
          <p:cNvSpPr txBox="1"/>
          <p:nvPr/>
        </p:nvSpPr>
        <p:spPr>
          <a:xfrm>
            <a:off x="4739113" y="6096517"/>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Số</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lượng</a:t>
            </a:r>
            <a:r>
              <a:rPr lang="en-US" sz="1800" dirty="0">
                <a:latin typeface="Arial" panose="020B0604020202020204" pitchFamily="34" charset="0"/>
                <a:cs typeface="Arial" panose="020B0604020202020204" pitchFamily="34" charset="0"/>
              </a:rPr>
              <a:t> OB </a:t>
            </a:r>
            <a:r>
              <a:rPr lang="en-US" sz="1800" dirty="0" err="1">
                <a:latin typeface="Arial" panose="020B0604020202020204" pitchFamily="34" charset="0"/>
                <a:cs typeface="Arial" panose="020B0604020202020204" pitchFamily="34" charset="0"/>
              </a:rPr>
              <a:t>cho</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phép</a:t>
            </a:r>
            <a:r>
              <a:rPr lang="en-US" sz="1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506736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766834"/>
            <a:ext cx="10183054" cy="461665"/>
          </a:xfrm>
          <a:prstGeom prst="rect">
            <a:avLst/>
          </a:prstGeom>
          <a:noFill/>
        </p:spPr>
        <p:txBody>
          <a:bodyPr wrap="square">
            <a:spAutoFit/>
          </a:bodyPr>
          <a:lstStyle/>
          <a:p>
            <a:pPr marL="342900" indent="-342900" algn="l">
              <a:buFontTx/>
              <a:buChar char="-"/>
            </a:pP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Cấu</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trúc</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chương</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trình</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Tia Portal</a:t>
            </a:r>
            <a:r>
              <a:rPr lang="vi-VN" sz="2400" b="0" i="0" dirty="0">
                <a:solidFill>
                  <a:schemeClr val="accent4">
                    <a:lumMod val="75000"/>
                  </a:schemeClr>
                </a:solidFill>
                <a:effectLst/>
                <a:latin typeface="Times New Roman" panose="02020603050405020304" pitchFamily="18" charset="0"/>
                <a:cs typeface="Times New Roman" panose="02020603050405020304" pitchFamily="18" charset="0"/>
              </a:rPr>
              <a:t>? </a:t>
            </a:r>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843619" y="599635"/>
            <a:ext cx="4535908"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KHÁI NIỆM VỀ LẬP TRÌNH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2" name="TextBox 11">
            <a:extLst>
              <a:ext uri="{FF2B5EF4-FFF2-40B4-BE49-F238E27FC236}">
                <a16:creationId xmlns:a16="http://schemas.microsoft.com/office/drawing/2014/main" id="{C0CE02B2-168D-495D-BE58-8A1A956D8E86}"/>
              </a:ext>
            </a:extLst>
          </p:cNvPr>
          <p:cNvSpPr txBox="1"/>
          <p:nvPr/>
        </p:nvSpPr>
        <p:spPr>
          <a:xfrm>
            <a:off x="605308" y="2281092"/>
            <a:ext cx="4713281" cy="415498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Khối FB (Function Block): Là loại khối FC đặc biệt có khả năng trao đổi 1 lượng dữ liệu lớn với các khối chương trình khác .Các dữ liệu này phhải được tổ chức thành khối dữ liệu riêng có tên gọi là Data block.Một chương</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trình ứng dụng có thể có nhiều khối FB và các khối Fb này được phân biệt với nhau bằng một số nguyên sau nhóm kí tự FB. Chẳng hạn như FB1,FB2… </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4BDAF21-A7BC-4FC8-80F0-07D5388C08A0}"/>
              </a:ext>
            </a:extLst>
          </p:cNvPr>
          <p:cNvPicPr>
            <a:picLocks noChangeAspect="1"/>
          </p:cNvPicPr>
          <p:nvPr/>
        </p:nvPicPr>
        <p:blipFill>
          <a:blip r:embed="rId4"/>
          <a:stretch>
            <a:fillRect/>
          </a:stretch>
        </p:blipFill>
        <p:spPr>
          <a:xfrm>
            <a:off x="5583382" y="1398032"/>
            <a:ext cx="6003310" cy="5205182"/>
          </a:xfrm>
          <a:prstGeom prst="rect">
            <a:avLst/>
          </a:prstGeom>
        </p:spPr>
      </p:pic>
      <p:sp>
        <p:nvSpPr>
          <p:cNvPr id="7" name="Rectangle: Rounded Corners 6">
            <a:extLst>
              <a:ext uri="{FF2B5EF4-FFF2-40B4-BE49-F238E27FC236}">
                <a16:creationId xmlns:a16="http://schemas.microsoft.com/office/drawing/2014/main" id="{6A876CCA-2035-482E-8847-3A7F11CFDE33}"/>
              </a:ext>
            </a:extLst>
          </p:cNvPr>
          <p:cNvSpPr/>
          <p:nvPr/>
        </p:nvSpPr>
        <p:spPr>
          <a:xfrm>
            <a:off x="5625064" y="3089564"/>
            <a:ext cx="1025118" cy="8866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6673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533537" y="1766834"/>
            <a:ext cx="10183054" cy="461665"/>
          </a:xfrm>
          <a:prstGeom prst="rect">
            <a:avLst/>
          </a:prstGeom>
          <a:noFill/>
        </p:spPr>
        <p:txBody>
          <a:bodyPr wrap="square">
            <a:spAutoFit/>
          </a:bodyPr>
          <a:lstStyle/>
          <a:p>
            <a:pPr marL="342900" indent="-342900" algn="l">
              <a:buFontTx/>
              <a:buChar char="-"/>
            </a:pP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Cấu</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trúc</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chương</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4">
                    <a:lumMod val="75000"/>
                  </a:schemeClr>
                </a:solidFill>
                <a:effectLst/>
                <a:latin typeface="Times New Roman" panose="02020603050405020304" pitchFamily="18" charset="0"/>
                <a:cs typeface="Times New Roman" panose="02020603050405020304" pitchFamily="18" charset="0"/>
              </a:rPr>
              <a:t>trình</a:t>
            </a:r>
            <a:r>
              <a:rPr lang="en-US" sz="2400" b="0" i="0" dirty="0">
                <a:solidFill>
                  <a:schemeClr val="accent4">
                    <a:lumMod val="75000"/>
                  </a:schemeClr>
                </a:solidFill>
                <a:effectLst/>
                <a:latin typeface="Times New Roman" panose="02020603050405020304" pitchFamily="18" charset="0"/>
                <a:cs typeface="Times New Roman" panose="02020603050405020304" pitchFamily="18" charset="0"/>
              </a:rPr>
              <a:t> Tia Portal</a:t>
            </a:r>
            <a:r>
              <a:rPr lang="vi-VN" sz="2400" b="0" i="0" dirty="0">
                <a:solidFill>
                  <a:schemeClr val="accent4">
                    <a:lumMod val="75000"/>
                  </a:schemeClr>
                </a:solidFill>
                <a:effectLst/>
                <a:latin typeface="Times New Roman" panose="02020603050405020304" pitchFamily="18" charset="0"/>
                <a:cs typeface="Times New Roman" panose="02020603050405020304" pitchFamily="18" charset="0"/>
              </a:rPr>
              <a:t>? </a:t>
            </a:r>
            <a:endParaRPr lang="en-US" sz="2400" b="0" i="0" dirty="0">
              <a:solidFill>
                <a:schemeClr val="accent4">
                  <a:lumMod val="75000"/>
                </a:schemeClr>
              </a:solidFill>
              <a:effectLst/>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4843619" y="599635"/>
            <a:ext cx="4535908"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KHÁI NIỆM VỀ LẬP TRÌNH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2" name="TextBox 11">
            <a:extLst>
              <a:ext uri="{FF2B5EF4-FFF2-40B4-BE49-F238E27FC236}">
                <a16:creationId xmlns:a16="http://schemas.microsoft.com/office/drawing/2014/main" id="{C0CE02B2-168D-495D-BE58-8A1A956D8E86}"/>
              </a:ext>
            </a:extLst>
          </p:cNvPr>
          <p:cNvSpPr txBox="1"/>
          <p:nvPr/>
        </p:nvSpPr>
        <p:spPr>
          <a:xfrm>
            <a:off x="605308" y="2281092"/>
            <a:ext cx="4713281" cy="3416320"/>
          </a:xfrm>
          <a:prstGeom prst="rect">
            <a:avLst/>
          </a:prstGeom>
          <a:noFill/>
        </p:spPr>
        <p:txBody>
          <a:bodyPr wrap="square">
            <a:spAutoFit/>
          </a:bodyPr>
          <a:lstStyle/>
          <a:p>
            <a:r>
              <a:rPr lang="vi-VN" sz="2400" dirty="0">
                <a:latin typeface="Times New Roman" panose="02020603050405020304" pitchFamily="18" charset="0"/>
                <a:cs typeface="Times New Roman" panose="02020603050405020304" pitchFamily="18" charset="0"/>
              </a:rPr>
              <a:t>Khối FC (Program Block): Khối chương trình với những chức năng riêng giống như 1 chương trình con hoặc một hàm ( chương trình con có biến hình thức). Một chương trình ứng dụng có thể có nhiều khối FC và các khối FC này được phân biệt với nhau bằng một số nguyên sau nhóm kí tự FC. Ví dụ: FC1,FC2….</a:t>
            </a: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950A5BD-11A4-4CBB-BED8-E6E407EF7643}"/>
              </a:ext>
            </a:extLst>
          </p:cNvPr>
          <p:cNvPicPr>
            <a:picLocks noChangeAspect="1"/>
          </p:cNvPicPr>
          <p:nvPr/>
        </p:nvPicPr>
        <p:blipFill>
          <a:blip r:embed="rId4"/>
          <a:stretch>
            <a:fillRect/>
          </a:stretch>
        </p:blipFill>
        <p:spPr>
          <a:xfrm>
            <a:off x="5585129" y="1333569"/>
            <a:ext cx="6180410" cy="5359923"/>
          </a:xfrm>
          <a:prstGeom prst="rect">
            <a:avLst/>
          </a:prstGeom>
        </p:spPr>
      </p:pic>
      <p:sp>
        <p:nvSpPr>
          <p:cNvPr id="6" name="Rectangle: Rounded Corners 5">
            <a:extLst>
              <a:ext uri="{FF2B5EF4-FFF2-40B4-BE49-F238E27FC236}">
                <a16:creationId xmlns:a16="http://schemas.microsoft.com/office/drawing/2014/main" id="{7AC89B8A-9223-4538-A74E-2B28A6C67986}"/>
              </a:ext>
            </a:extLst>
          </p:cNvPr>
          <p:cNvSpPr/>
          <p:nvPr/>
        </p:nvSpPr>
        <p:spPr>
          <a:xfrm>
            <a:off x="5749636" y="4087091"/>
            <a:ext cx="886691" cy="8866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7901706"/>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emplate>TM02900722[[fn=Ion Boardroom]]</Template>
  <TotalTime>1009</TotalTime>
  <Words>1582</Words>
  <Application>Microsoft Office PowerPoint</Application>
  <PresentationFormat>Widescreen</PresentationFormat>
  <Paragraphs>120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Franklin Gothic Demi Cond</vt:lpstr>
      <vt:lpstr>Franklin Gothic Medium</vt:lpstr>
      <vt:lpstr>Lato</vt:lpstr>
      <vt:lpstr>Times New Roman</vt:lpstr>
      <vt:lpstr>Wingdings</vt:lpstr>
      <vt:lpstr>JuxtaposeVTI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Duy Binh</dc:creator>
  <cp:lastModifiedBy>NGUYEN</cp:lastModifiedBy>
  <cp:revision>19</cp:revision>
  <dcterms:created xsi:type="dcterms:W3CDTF">2022-01-26T10:07:13Z</dcterms:created>
  <dcterms:modified xsi:type="dcterms:W3CDTF">2022-06-24T06:30:13Z</dcterms:modified>
</cp:coreProperties>
</file>